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62" r:id="rId2"/>
    <p:sldId id="261" r:id="rId3"/>
    <p:sldId id="257" r:id="rId4"/>
    <p:sldId id="260" r:id="rId5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CC33"/>
    <a:srgbClr val="FFCCCC"/>
    <a:srgbClr val="FFD961"/>
    <a:srgbClr val="6666FF"/>
    <a:srgbClr val="DB8403"/>
    <a:srgbClr val="F9880B"/>
    <a:srgbClr val="FF6600"/>
    <a:srgbClr val="FF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294" autoAdjust="0"/>
    <p:restoredTop sz="94665" autoAdjust="0"/>
  </p:normalViewPr>
  <p:slideViewPr>
    <p:cSldViewPr>
      <p:cViewPr>
        <p:scale>
          <a:sx n="117" d="100"/>
          <a:sy n="117" d="100"/>
        </p:scale>
        <p:origin x="-1512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defTabSz="920487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algn="r" defTabSz="920487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6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defTabSz="920487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2926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algn="r" defTabSz="920487">
              <a:defRPr sz="1200" b="1">
                <a:cs typeface="+mn-cs"/>
              </a:defRPr>
            </a:lvl1pPr>
          </a:lstStyle>
          <a:p>
            <a:pPr>
              <a:defRPr/>
            </a:pPr>
            <a:fld id="{4F025E0A-4287-449B-9283-07F16F171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98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defTabSz="920487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>
            <a:lvl1pPr algn="r" defTabSz="920487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1646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9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defTabSz="920487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1339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4" tIns="46077" rIns="92154" bIns="46077" numCol="1" anchor="b" anchorCtr="0" compatLnSpc="1">
            <a:prstTxWarp prst="textNoShape">
              <a:avLst/>
            </a:prstTxWarp>
          </a:bodyPr>
          <a:lstStyle>
            <a:lvl1pPr algn="r" defTabSz="920487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DBD69CE-858B-42EF-A9BA-ED029291F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06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41F4D-0BD1-4301-8A8C-2FBB69055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6047C-7BF9-43E1-B3CB-5F1DCC1290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916599-A8F6-48DA-9386-483EE6249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552AA-3C0B-4367-9992-0400778472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F1C13-2898-427C-A22A-F3B50B4F27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B29AA-62AF-48F9-B8C1-7A7B7C48B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C39A89-9B5F-4FB8-B18D-A1294AC249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47CFB-F703-4FF0-8544-D2D176BCC8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6C2490-E4BB-4AB8-9E45-16CEA0BFEB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D88C0-1B2C-4EC9-8774-3B6780BF67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504" y="116632"/>
            <a:ext cx="8928992" cy="666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7591" y="4437112"/>
            <a:ext cx="261421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2790" y="188640"/>
            <a:ext cx="492785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864096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124744"/>
            <a:ext cx="7992888" cy="5184576"/>
          </a:xfrm>
          <a:prstGeom prst="rect">
            <a:avLst/>
          </a:prstGeom>
          <a:solidFill>
            <a:schemeClr val="bg1">
              <a:alpha val="60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88424" y="116632"/>
            <a:ext cx="621432" cy="365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4202D7-333A-4BB8-9C34-D84F1E668E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848872" cy="1368152"/>
          </a:xfrm>
          <a:solidFill>
            <a:srgbClr val="00B050">
              <a:alpha val="65000"/>
            </a:srgb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pitchFamily="34" charset="0"/>
              </a:rPr>
              <a:t>Контроль в сфере закупок в соответствии с частью 5 статьи 99 Федерального закона №44-ФЗ «О контрактной системе в сфере закупок товаров, работ, услуг для обеспечения государственных и муниципальных нужд»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1700808"/>
            <a:ext cx="8539312" cy="2808312"/>
          </a:xfrm>
          <a:prstGeom prst="roundRect">
            <a:avLst/>
          </a:prstGeom>
          <a:solidFill>
            <a:srgbClr val="00B050">
              <a:alpha val="52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dirty="0" smtClean="0"/>
              <a:t> </a:t>
            </a:r>
            <a:r>
              <a:rPr lang="ru-RU" sz="2000" b="1" dirty="0" smtClean="0">
                <a:ea typeface="Times New Roman"/>
              </a:rPr>
              <a:t>ПРАВИТЕЛЬСТВО РОССИЙСКОЙ ФЕДЕРАЦИИ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ПОСТАНОВЛЕНИЕ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от 12 декабря 2015 г. N 1367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О ПОРЯДКЕ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ea typeface="Times New Roman"/>
              </a:rPr>
              <a:t>ОСУЩЕСТВЛЕНИЯ КОНТРОЛЯ, ПРЕДУСМОТРЕННОГО ЧАСТЬЮ 5 СТАТЬИ 99 ФЕДЕРАЛЬНОГО ЗАКОНА "О КОНТРАКТНОЙ СИСТЕМЕ В СФЕРЕ ЗАКУПОК ТОВАРОВ, РАБОТ, УСЛУГ ДЛЯ ОБЕСПЕЧЕНИЯ ГОСУДАРСТВЕННЫХ И МУНИЦИПАЛЬНЫХ НУЖД "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Times New Roman"/>
              </a:rPr>
              <a:t>(в ред.  Постановление Правительства от 20.03.2017г. №315)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3848" y="4941168"/>
            <a:ext cx="5658992" cy="1296144"/>
          </a:xfrm>
          <a:prstGeom prst="roundRect">
            <a:avLst/>
          </a:prstGeom>
          <a:solidFill>
            <a:srgbClr val="00B050">
              <a:alpha val="52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a typeface="Times New Roman"/>
              </a:rPr>
              <a:t>контроль носит уведомительный характер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a typeface="Times New Roman"/>
              </a:rPr>
              <a:t> до 01.01.2019 г.</a:t>
            </a:r>
          </a:p>
        </p:txBody>
      </p:sp>
    </p:spTree>
    <p:extLst>
      <p:ext uri="{BB962C8B-B14F-4D97-AF65-F5344CB8AC3E}">
        <p14:creationId xmlns:p14="http://schemas.microsoft.com/office/powerpoint/2010/main" val="180696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632848" cy="864096"/>
          </a:xfrm>
          <a:solidFill>
            <a:srgbClr val="00B050">
              <a:alpha val="65000"/>
            </a:srgb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pitchFamily="34" charset="0"/>
              </a:rPr>
              <a:t>Методика контроля сведений о контракте, включаемых в Реестр контрактов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1268760"/>
            <a:ext cx="8568952" cy="576064"/>
          </a:xfrm>
          <a:prstGeom prst="roundRect">
            <a:avLst/>
          </a:prstGeom>
          <a:solidFill>
            <a:srgbClr val="00B050">
              <a:alpha val="52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1. Контроль сведений о Контрактах в соответствии с частью 5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статьи 99 Федерального закона №44-ФЗ,</a:t>
            </a:r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3284984"/>
            <a:ext cx="8712968" cy="1080120"/>
          </a:xfrm>
          <a:prstGeom prst="roundRect">
            <a:avLst/>
          </a:prstGeom>
          <a:solidFill>
            <a:srgbClr val="00B050">
              <a:alpha val="52000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800" b="1" dirty="0" smtClean="0">
                <a:solidFill>
                  <a:schemeClr val="tx1"/>
                </a:solidFill>
                <a:latin typeface="+mj-lt"/>
              </a:rPr>
              <a:t>2.</a:t>
            </a:r>
            <a:r>
              <a:rPr lang="ru-RU" sz="1800" b="1" dirty="0" smtClean="0">
                <a:solidFill>
                  <a:schemeClr val="tx1"/>
                </a:solidFill>
              </a:rPr>
              <a:t> Соответствие информации, включенной в Реестр контрактов, условиям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контракта (изменениям, внесенным в Контракт), </a:t>
            </a:r>
            <a:r>
              <a:rPr lang="ru-RU" sz="1800" b="1" u="sng" dirty="0" smtClean="0">
                <a:solidFill>
                  <a:schemeClr val="tx1"/>
                </a:solidFill>
              </a:rPr>
              <a:t>в соответствии с </a:t>
            </a:r>
          </a:p>
          <a:p>
            <a:r>
              <a:rPr lang="ru-RU" sz="1800" b="1" u="sng" dirty="0" smtClean="0">
                <a:solidFill>
                  <a:schemeClr val="tx1"/>
                </a:solidFill>
              </a:rPr>
              <a:t>постановлением Правительства Российской Федерации от 28.11.2013 г. № 1084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(в редакции от 13.04.2017г. №443)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8924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623" y="4399295"/>
            <a:ext cx="5328295" cy="2290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86670" y="4725143"/>
            <a:ext cx="855732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Срок исполнения контракта; 				       - </a:t>
            </a: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норма отложена до 1.01.2018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332" y="6043711"/>
            <a:ext cx="857766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Количество товара, объем работ и услуг (при наличии);	       -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норма отложена до 1.01.2018</a:t>
            </a:r>
            <a:endParaRPr lang="ru-RU" b="1" dirty="0" smtClean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r>
              <a:rPr lang="ru-RU" sz="18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Единица измерения товара, объема работ и услуг	       - </a:t>
            </a: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норма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</a:rPr>
              <a:t>отложена до </a:t>
            </a: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1.01.2018</a:t>
            </a:r>
            <a:endParaRPr lang="ru-RU" sz="18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504056"/>
          </a:xfrm>
        </p:spPr>
        <p:txBody>
          <a:bodyPr>
            <a:normAutofit/>
          </a:bodyPr>
          <a:lstStyle/>
          <a:p>
            <a:r>
              <a:rPr lang="ru-RU" dirty="0" smtClean="0"/>
              <a:t>График включения в ЦОД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8497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518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299104" y="332656"/>
            <a:ext cx="7812087" cy="490538"/>
          </a:xfrm>
          <a:solidFill>
            <a:srgbClr val="337DBB"/>
          </a:solidFill>
        </p:spPr>
        <p:txBody>
          <a:bodyPr>
            <a:noAutofit/>
          </a:bodyPr>
          <a:lstStyle/>
          <a:p>
            <a:pPr algn="l" eaLnBrk="1" hangingPunct="1"/>
            <a:r>
              <a:rPr lang="ru-RU" altLang="ru-RU" sz="3200" dirty="0" smtClean="0">
                <a:solidFill>
                  <a:schemeClr val="bg1"/>
                </a:solidFill>
              </a:rPr>
              <a:t> Шаги перехода в ЦОД 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5688632" cy="5328592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ru-RU" sz="3200" b="1" dirty="0" smtClean="0">
                <a:solidFill>
                  <a:srgbClr val="000099"/>
                </a:solidFill>
              </a:rPr>
              <a:t>Загрузка справочников.</a:t>
            </a:r>
          </a:p>
          <a:p>
            <a:pPr>
              <a:lnSpc>
                <a:spcPct val="80000"/>
              </a:lnSpc>
            </a:pPr>
            <a:r>
              <a:rPr lang="ru-RU" altLang="ru-RU" sz="3200" b="1" dirty="0">
                <a:solidFill>
                  <a:srgbClr val="000099"/>
                </a:solidFill>
              </a:rPr>
              <a:t>Получение клиентами сертификатов доступа к сайту управления финансов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Загрузка документов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Предварительная  сверка с периодической отчетностью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Перевод финансового органа и клиентов на работу в ЦОД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Возможно потребуется дублирование ввода информации в «старой» системе и ЦОД</a:t>
            </a:r>
          </a:p>
          <a:p>
            <a:pPr eaLnBrk="1" hangingPunct="1">
              <a:lnSpc>
                <a:spcPct val="80000"/>
              </a:lnSpc>
            </a:pPr>
            <a:endParaRPr lang="ru-RU" altLang="ru-RU" sz="3200" dirty="0" smtClean="0">
              <a:solidFill>
                <a:srgbClr val="0000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45402" y="1196752"/>
            <a:ext cx="596638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9600" dirty="0"/>
              <a:t>}</a:t>
            </a:r>
            <a:endParaRPr lang="ru-RU" sz="9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948264" y="1812305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2-3 </a:t>
            </a:r>
            <a:r>
              <a:rPr lang="ru-RU" sz="2400" b="1" dirty="0"/>
              <a:t>недели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59378" y="2597135"/>
            <a:ext cx="596638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9600" dirty="0"/>
              <a:t>}</a:t>
            </a:r>
            <a:endParaRPr lang="ru-RU" sz="96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6962240" y="3212688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2-3 </a:t>
            </a:r>
            <a:r>
              <a:rPr lang="ru-RU" sz="2400" b="1" dirty="0"/>
              <a:t>недели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4437112"/>
            <a:ext cx="12763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1-2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дня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84632" y="4843899"/>
            <a:ext cx="596638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9600" dirty="0"/>
              <a:t>}</a:t>
            </a:r>
            <a:endParaRPr lang="ru-RU" sz="9600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6987494" y="5459452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1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неделя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7783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ЛО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53654</TotalTime>
  <Words>187</Words>
  <Application>Microsoft Office PowerPoint</Application>
  <PresentationFormat>Экран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шаблон ЛО3</vt:lpstr>
      <vt:lpstr>Контроль в сфере закупок в соответствии с частью 5 статьи 99 Федерального закона №44-ФЗ «О контрактной системе в сфере закупок товаров, работ, услуг для обеспечения государственных и муниципальных нужд»</vt:lpstr>
      <vt:lpstr>Методика контроля сведений о контракте, включаемых в Реестр контрактов</vt:lpstr>
      <vt:lpstr>График включения в ЦОД</vt:lpstr>
      <vt:lpstr> Шаги перехода в ЦОД 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Нарывончик Сергей</cp:lastModifiedBy>
  <cp:revision>1444</cp:revision>
  <cp:lastPrinted>2017-04-27T07:00:07Z</cp:lastPrinted>
  <dcterms:created xsi:type="dcterms:W3CDTF">2006-12-13T06:39:00Z</dcterms:created>
  <dcterms:modified xsi:type="dcterms:W3CDTF">2017-04-28T04:42:32Z</dcterms:modified>
</cp:coreProperties>
</file>