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74" r:id="rId2"/>
    <p:sldMasterId id="2147483686" r:id="rId3"/>
    <p:sldMasterId id="2147483718" r:id="rId4"/>
  </p:sldMasterIdLst>
  <p:notesMasterIdLst>
    <p:notesMasterId r:id="rId11"/>
  </p:notesMasterIdLst>
  <p:handoutMasterIdLst>
    <p:handoutMasterId r:id="rId12"/>
  </p:handoutMasterIdLst>
  <p:sldIdLst>
    <p:sldId id="343" r:id="rId5"/>
    <p:sldId id="357" r:id="rId6"/>
    <p:sldId id="361" r:id="rId7"/>
    <p:sldId id="356" r:id="rId8"/>
    <p:sldId id="360" r:id="rId9"/>
    <p:sldId id="359" r:id="rId1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BRF Lavender sheme" id="{E7060741-3212-8F4C-A5CF-92214B2F1DF4}">
          <p14:sldIdLst>
            <p14:sldId id="343"/>
            <p14:sldId id="357"/>
            <p14:sldId id="361"/>
            <p14:sldId id="356"/>
            <p14:sldId id="360"/>
            <p14:sldId id="35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  <p15:guide id="3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уднева Елена Геннадьевна" initials="РЕГ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20D2"/>
    <a:srgbClr val="0E137E"/>
    <a:srgbClr val="57D17D"/>
    <a:srgbClr val="339933"/>
    <a:srgbClr val="000000"/>
    <a:srgbClr val="D8EAF8"/>
    <a:srgbClr val="FCABA2"/>
    <a:srgbClr val="0A5218"/>
    <a:srgbClr val="0B591A"/>
    <a:srgbClr val="073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94514" autoAdjust="0"/>
  </p:normalViewPr>
  <p:slideViewPr>
    <p:cSldViewPr snapToGrid="0">
      <p:cViewPr varScale="1">
        <p:scale>
          <a:sx n="80" d="100"/>
          <a:sy n="80" d="100"/>
        </p:scale>
        <p:origin x="-1104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3127"/>
        <p:guide pos="2142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7" y="3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/>
          <a:lstStyle>
            <a:lvl1pPr algn="r">
              <a:defRPr sz="1200"/>
            </a:lvl1pPr>
          </a:lstStyle>
          <a:p>
            <a:fld id="{D14A19D3-CB35-A74F-AA2F-C049176E8B9E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9430094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7" y="9430094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 anchor="b"/>
          <a:lstStyle>
            <a:lvl1pPr algn="r">
              <a:defRPr sz="1200"/>
            </a:lvl1pPr>
          </a:lstStyle>
          <a:p>
            <a:fld id="{3890205B-CB0C-FF48-9B6F-6670528FC7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9698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7" y="3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/>
          <a:lstStyle>
            <a:lvl1pPr algn="r">
              <a:defRPr sz="1200"/>
            </a:lvl1pPr>
          </a:lstStyle>
          <a:p>
            <a:fld id="{6A224111-4BE0-9D41-9215-120083CADD19}" type="datetimeFigureOut">
              <a:rPr lang="en-US" smtClean="0"/>
              <a:pPr/>
              <a:t>4/27/2017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29" tIns="45664" rIns="91329" bIns="4566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329" tIns="45664" rIns="91329" bIns="4566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9430094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7" y="9430094"/>
            <a:ext cx="2945659" cy="496412"/>
          </a:xfrm>
          <a:prstGeom prst="rect">
            <a:avLst/>
          </a:prstGeom>
        </p:spPr>
        <p:txBody>
          <a:bodyPr vert="horz" lIns="91329" tIns="45664" rIns="91329" bIns="45664" rtlCol="0" anchor="b"/>
          <a:lstStyle>
            <a:lvl1pPr algn="r">
              <a:defRPr sz="1200"/>
            </a:lvl1pPr>
          </a:lstStyle>
          <a:p>
            <a:fld id="{5F317FA6-4613-5147-9AF7-9731C55C98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41542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317FA6-4613-5147-9AF7-9731C55C9896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170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chemeClr val="accent4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829260" y="5594867"/>
            <a:ext cx="5766485" cy="65902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Внедрение </a:t>
            </a:r>
            <a:r>
              <a:rPr lang="en-US" dirty="0" smtClean="0"/>
              <a:t>ISO</a:t>
            </a:r>
            <a:r>
              <a:rPr lang="ru-RU" dirty="0" smtClean="0"/>
              <a:t> 20022 – контекст и видение Регулятора</a:t>
            </a:r>
            <a:endParaRPr lang="ru-RU" dirty="0"/>
          </a:p>
        </p:txBody>
      </p:sp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5829258" y="4122350"/>
            <a:ext cx="5766487" cy="1359244"/>
          </a:xfrm>
        </p:spPr>
        <p:txBody>
          <a:bodyPr anchor="b">
            <a:normAutofit/>
          </a:bodyPr>
          <a:lstStyle>
            <a:lvl1pPr>
              <a:defRPr sz="2000" baseline="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Вводный курс по финансовым (платежным) сообщениям </a:t>
            </a:r>
            <a:r>
              <a:rPr lang="en-US" dirty="0" smtClean="0"/>
              <a:t>ISO</a:t>
            </a:r>
            <a:r>
              <a:rPr lang="ru-RU" dirty="0" smtClean="0"/>
              <a:t> 20022 в национальной платежной системе</a:t>
            </a:r>
            <a:endParaRPr lang="en-US" dirty="0"/>
          </a:p>
        </p:txBody>
      </p:sp>
      <p:sp>
        <p:nvSpPr>
          <p:cNvPr id="16" name="Date Placeholder 26"/>
          <p:cNvSpPr>
            <a:spLocks noGrp="1"/>
          </p:cNvSpPr>
          <p:nvPr>
            <p:ph type="dt" sz="half" idx="2"/>
          </p:nvPr>
        </p:nvSpPr>
        <p:spPr>
          <a:xfrm>
            <a:off x="5836573" y="6315164"/>
            <a:ext cx="28448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2016</a:t>
            </a:r>
            <a:endParaRPr lang="en-US" dirty="0"/>
          </a:p>
        </p:txBody>
      </p:sp>
      <p:pic>
        <p:nvPicPr>
          <p:cNvPr id="12" name="Picture 11" descr="alllogo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  <p:pic>
        <p:nvPicPr>
          <p:cNvPr id="1026" name="Picture 2" descr="Z:\Управление профессиональной подготовки\Отдел учебных проектов и программ\Общий раздел\1 Щаева\Презентация Департамента\chairs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0" y="1344916"/>
            <a:ext cx="12193200" cy="276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4971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317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790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830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243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71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524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379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901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3241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003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3670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chemeClr val="accent4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829260" y="5594867"/>
            <a:ext cx="5766485" cy="65902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Внедрение </a:t>
            </a:r>
            <a:r>
              <a:rPr lang="en-US" dirty="0" smtClean="0"/>
              <a:t>ISO</a:t>
            </a:r>
            <a:r>
              <a:rPr lang="ru-RU" dirty="0" smtClean="0"/>
              <a:t> 20022 – контекст и видение Регулятора</a:t>
            </a:r>
            <a:endParaRPr lang="ru-RU" dirty="0"/>
          </a:p>
        </p:txBody>
      </p:sp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5829258" y="4122350"/>
            <a:ext cx="5766487" cy="1359244"/>
          </a:xfrm>
        </p:spPr>
        <p:txBody>
          <a:bodyPr anchor="b">
            <a:normAutofit/>
          </a:bodyPr>
          <a:lstStyle>
            <a:lvl1pPr>
              <a:defRPr sz="2000" baseline="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Вводный курс по финансовым (платежным) сообщениям </a:t>
            </a:r>
            <a:r>
              <a:rPr lang="en-US" dirty="0" smtClean="0"/>
              <a:t>ISO</a:t>
            </a:r>
            <a:r>
              <a:rPr lang="ru-RU" dirty="0" smtClean="0"/>
              <a:t> 20022 в национальной платежной системе</a:t>
            </a:r>
            <a:endParaRPr lang="en-US" dirty="0"/>
          </a:p>
        </p:txBody>
      </p:sp>
      <p:sp>
        <p:nvSpPr>
          <p:cNvPr id="16" name="Date Placeholder 26"/>
          <p:cNvSpPr>
            <a:spLocks noGrp="1"/>
          </p:cNvSpPr>
          <p:nvPr>
            <p:ph type="dt" sz="half" idx="2"/>
          </p:nvPr>
        </p:nvSpPr>
        <p:spPr>
          <a:xfrm>
            <a:off x="5836573" y="6315164"/>
            <a:ext cx="28448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2016</a:t>
            </a:r>
            <a:endParaRPr lang="en-US" dirty="0"/>
          </a:p>
        </p:txBody>
      </p:sp>
      <p:pic>
        <p:nvPicPr>
          <p:cNvPr id="12" name="Picture 11" descr="alllogo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  <p:pic>
        <p:nvPicPr>
          <p:cNvPr id="1026" name="Picture 2" descr="Z:\Управление профессиональной подготовки\Отдел учебных проектов и программ\Общий раздел\1 Щаева\Презентация Департамента\chairs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0" y="1344916"/>
            <a:ext cx="12193200" cy="276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76592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146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rgbClr val="8586C6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0" y="4118920"/>
            <a:ext cx="5251451" cy="741405"/>
          </a:xfrm>
        </p:spPr>
        <p:txBody>
          <a:bodyPr anchor="b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0" y="4942705"/>
            <a:ext cx="5251451" cy="114694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7E6E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pic>
        <p:nvPicPr>
          <p:cNvPr id="12" name="Picture 11" descr="CBRF-Razdelitel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2973"/>
            <a:ext cx="12192000" cy="2740800"/>
          </a:xfrm>
          <a:prstGeom prst="rect">
            <a:avLst/>
          </a:prstGeom>
        </p:spPr>
      </p:pic>
      <p:pic>
        <p:nvPicPr>
          <p:cNvPr id="11" name="Picture 10" descr="alllogo-0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4566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53239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854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62217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446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7460" y="1208216"/>
            <a:ext cx="6597136" cy="713946"/>
          </a:xfrm>
        </p:spPr>
        <p:txBody>
          <a:bodyPr anchor="t">
            <a:normAutofit/>
          </a:bodyPr>
          <a:lstStyle>
            <a:lvl1pPr>
              <a:defRPr sz="2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10270" y="1208218"/>
            <a:ext cx="4022596" cy="503726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07460" y="2114380"/>
            <a:ext cx="6597136" cy="41390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2178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 hasCustomPrompt="1"/>
          </p:nvPr>
        </p:nvSpPr>
        <p:spPr/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CA" dirty="0"/>
              <a:t>First Level Text</a:t>
            </a:r>
          </a:p>
          <a:p>
            <a:pPr lvl="1"/>
            <a:r>
              <a:rPr lang="en-CA" dirty="0"/>
              <a:t>Second Level Text</a:t>
            </a:r>
          </a:p>
          <a:p>
            <a:pPr lvl="2"/>
            <a:r>
              <a:rPr lang="en-CA" dirty="0"/>
              <a:t>Third Level Text</a:t>
            </a:r>
          </a:p>
          <a:p>
            <a:pPr lvl="3"/>
            <a:r>
              <a:rPr lang="en-CA" dirty="0"/>
              <a:t>Fourth Level Text</a:t>
            </a:r>
          </a:p>
          <a:p>
            <a:pPr lvl="4"/>
            <a:r>
              <a:rPr lang="en-CA" dirty="0"/>
              <a:t>Fifth Level Text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9601" y="992712"/>
            <a:ext cx="1158134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624769" y="0"/>
            <a:ext cx="10940348" cy="891112"/>
          </a:xfrm>
        </p:spPr>
        <p:txBody>
          <a:bodyPr/>
          <a:lstStyle/>
          <a:p>
            <a:r>
              <a:rPr lang="en-US" dirty="0"/>
              <a:t>Master Title Slide Headline</a:t>
            </a:r>
            <a:endParaRPr lang="en-CA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859598" y="6562940"/>
            <a:ext cx="715200" cy="2448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fld id="{597A8DCA-8F96-49CD-B4D5-7AC92F955860}" type="slidenum">
              <a:rPr lang="en-CA" sz="900" smtClean="0">
                <a:solidFill>
                  <a:srgbClr val="7F7F7F"/>
                </a:solidFill>
                <a:cs typeface="Arial" pitchFamily="34" charset="0"/>
              </a:rPr>
              <a:pPr algn="r"/>
              <a:t>‹#›</a:t>
            </a:fld>
            <a:endParaRPr lang="en-CA" sz="900" dirty="0">
              <a:solidFill>
                <a:srgbClr val="7F7F7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4160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chemeClr val="accent4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829260" y="5594867"/>
            <a:ext cx="5766485" cy="65902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Внедрение </a:t>
            </a:r>
            <a:r>
              <a:rPr lang="en-US" dirty="0" smtClean="0"/>
              <a:t>ISO</a:t>
            </a:r>
            <a:r>
              <a:rPr lang="ru-RU" dirty="0" smtClean="0"/>
              <a:t> 20022 – контекст и видение Регулятора</a:t>
            </a:r>
            <a:endParaRPr lang="ru-RU" dirty="0"/>
          </a:p>
        </p:txBody>
      </p:sp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5829258" y="4122350"/>
            <a:ext cx="5766487" cy="1359244"/>
          </a:xfrm>
        </p:spPr>
        <p:txBody>
          <a:bodyPr anchor="b">
            <a:normAutofit/>
          </a:bodyPr>
          <a:lstStyle>
            <a:lvl1pPr>
              <a:defRPr sz="2000" baseline="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Вводный курс по финансовым (платежным) сообщениям </a:t>
            </a:r>
            <a:r>
              <a:rPr lang="en-US" dirty="0" smtClean="0"/>
              <a:t>ISO</a:t>
            </a:r>
            <a:r>
              <a:rPr lang="ru-RU" dirty="0" smtClean="0"/>
              <a:t> 20022 в национальной платежной системе</a:t>
            </a:r>
            <a:endParaRPr lang="en-US" dirty="0"/>
          </a:p>
        </p:txBody>
      </p:sp>
      <p:sp>
        <p:nvSpPr>
          <p:cNvPr id="16" name="Date Placeholder 26"/>
          <p:cNvSpPr>
            <a:spLocks noGrp="1"/>
          </p:cNvSpPr>
          <p:nvPr>
            <p:ph type="dt" sz="half" idx="2"/>
          </p:nvPr>
        </p:nvSpPr>
        <p:spPr>
          <a:xfrm>
            <a:off x="5836573" y="6315164"/>
            <a:ext cx="28448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2016</a:t>
            </a:r>
            <a:endParaRPr lang="en-US" dirty="0"/>
          </a:p>
        </p:txBody>
      </p:sp>
      <p:pic>
        <p:nvPicPr>
          <p:cNvPr id="12" name="Picture 11" descr="alllogo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  <p:pic>
        <p:nvPicPr>
          <p:cNvPr id="1026" name="Picture 2" descr="Z:\Управление профессиональной подготовки\Отдел учебных проектов и программ\Общий раздел\1 Щаева\Презентация Департамента\chairs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0" y="1344916"/>
            <a:ext cx="12193200" cy="276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04241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1962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rgbClr val="8586C6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0" y="4118920"/>
            <a:ext cx="5251451" cy="741405"/>
          </a:xfrm>
        </p:spPr>
        <p:txBody>
          <a:bodyPr anchor="b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0" y="4942705"/>
            <a:ext cx="5251451" cy="114694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7E6E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pic>
        <p:nvPicPr>
          <p:cNvPr id="12" name="Picture 11" descr="CBRF-Razdelitel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2973"/>
            <a:ext cx="12192000" cy="2740800"/>
          </a:xfrm>
          <a:prstGeom prst="rect">
            <a:avLst/>
          </a:prstGeom>
        </p:spPr>
      </p:pic>
      <p:pic>
        <p:nvPicPr>
          <p:cNvPr id="11" name="Picture 10" descr="alllogo-0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35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105188"/>
            <a:ext cx="12192000" cy="2752812"/>
          </a:xfrm>
          <a:prstGeom prst="rect">
            <a:avLst/>
          </a:prstGeom>
          <a:solidFill>
            <a:srgbClr val="8586C6"/>
          </a:solidFill>
          <a:ln>
            <a:solidFill>
              <a:srgbClr val="8586C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-1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0" y="4118920"/>
            <a:ext cx="5251451" cy="741405"/>
          </a:xfrm>
        </p:spPr>
        <p:txBody>
          <a:bodyPr anchor="b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0" y="4942705"/>
            <a:ext cx="5251451" cy="114694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7E6E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pic>
        <p:nvPicPr>
          <p:cNvPr id="12" name="Picture 11" descr="CBRF-Razdelitel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2973"/>
            <a:ext cx="12192000" cy="2740800"/>
          </a:xfrm>
          <a:prstGeom prst="rect">
            <a:avLst/>
          </a:prstGeom>
        </p:spPr>
      </p:pic>
      <p:pic>
        <p:nvPicPr>
          <p:cNvPr id="11" name="Picture 10" descr="alllogo-0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977" y="-308918"/>
            <a:ext cx="3650043" cy="201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508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53239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5805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1962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5059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7460" y="1208216"/>
            <a:ext cx="6597136" cy="713946"/>
          </a:xfrm>
        </p:spPr>
        <p:txBody>
          <a:bodyPr anchor="t">
            <a:normAutofit/>
          </a:bodyPr>
          <a:lstStyle>
            <a:lvl1pPr>
              <a:defRPr sz="2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10270" y="1208218"/>
            <a:ext cx="4022596" cy="503726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07460" y="2114380"/>
            <a:ext cx="6597136" cy="41390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296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53239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3988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8197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1536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7460" y="1208216"/>
            <a:ext cx="6597136" cy="713946"/>
          </a:xfrm>
        </p:spPr>
        <p:txBody>
          <a:bodyPr anchor="t">
            <a:normAutofit/>
          </a:bodyPr>
          <a:lstStyle>
            <a:lvl1pPr>
              <a:defRPr sz="2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10270" y="1208218"/>
            <a:ext cx="4022596" cy="503726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07460" y="2114380"/>
            <a:ext cx="6597136" cy="41390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71250" y="336378"/>
            <a:ext cx="3568700" cy="521730"/>
          </a:xfrm>
        </p:spPr>
        <p:txBody>
          <a:bodyPr anchor="ctr">
            <a:normAutofit/>
          </a:bodyPr>
          <a:lstStyle>
            <a:lvl1pPr marL="0" indent="0">
              <a:buNone/>
              <a:defRPr sz="800" cap="all" baseline="0">
                <a:solidFill>
                  <a:srgbClr val="8586C6"/>
                </a:solidFill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77777A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613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 hasCustomPrompt="1"/>
          </p:nvPr>
        </p:nvSpPr>
        <p:spPr/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CA" dirty="0"/>
              <a:t>First Level Text</a:t>
            </a:r>
          </a:p>
          <a:p>
            <a:pPr lvl="1"/>
            <a:r>
              <a:rPr lang="en-CA" dirty="0"/>
              <a:t>Second Level Text</a:t>
            </a:r>
          </a:p>
          <a:p>
            <a:pPr lvl="2"/>
            <a:r>
              <a:rPr lang="en-CA" dirty="0"/>
              <a:t>Third Level Text</a:t>
            </a:r>
          </a:p>
          <a:p>
            <a:pPr lvl="3"/>
            <a:r>
              <a:rPr lang="en-CA" dirty="0"/>
              <a:t>Fourth Level Text</a:t>
            </a:r>
          </a:p>
          <a:p>
            <a:pPr lvl="4"/>
            <a:r>
              <a:rPr lang="en-CA" dirty="0"/>
              <a:t>Fifth Level Text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9601" y="992712"/>
            <a:ext cx="1158134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624769" y="0"/>
            <a:ext cx="10940348" cy="891112"/>
          </a:xfrm>
        </p:spPr>
        <p:txBody>
          <a:bodyPr/>
          <a:lstStyle/>
          <a:p>
            <a:r>
              <a:rPr lang="en-US" dirty="0"/>
              <a:t>Master Title Slide Headline</a:t>
            </a:r>
            <a:endParaRPr lang="en-CA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0859598" y="6562940"/>
            <a:ext cx="715200" cy="2448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fld id="{597A8DCA-8F96-49CD-B4D5-7AC92F955860}" type="slidenum">
              <a:rPr lang="en-CA" sz="900" smtClean="0">
                <a:solidFill>
                  <a:srgbClr val="7F7F7F"/>
                </a:solidFill>
                <a:cs typeface="Arial" pitchFamily="34" charset="0"/>
              </a:rPr>
              <a:pPr algn="r"/>
              <a:t>‹#›</a:t>
            </a:fld>
            <a:endParaRPr lang="en-CA" sz="900" dirty="0">
              <a:solidFill>
                <a:srgbClr val="7F7F7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94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058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51414"/>
            <a:ext cx="10866395" cy="88556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36981"/>
            <a:ext cx="10866395" cy="471599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362326" y="845389"/>
            <a:ext cx="11369599" cy="8627"/>
          </a:xfrm>
          <a:prstGeom prst="line">
            <a:avLst/>
          </a:prstGeom>
          <a:ln w="3175" cmpd="sng">
            <a:solidFill>
              <a:srgbClr val="8586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2EC4EB27-9ADE-42C2-9A98-47F5822B2EE7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6" name="Picture 15" descr="CBRF-Logo_20mm.png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01"/>
          <a:stretch/>
        </p:blipFill>
        <p:spPr>
          <a:xfrm>
            <a:off x="370882" y="415925"/>
            <a:ext cx="345887" cy="33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093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726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88900" indent="-88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1pPr>
      <a:lvl2pPr marL="177800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268288" indent="-9048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3pPr>
      <a:lvl4pPr marL="3571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4460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D1B7A-1A35-4BD1-BEAE-ABF0A7F300A1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0FD82-CB1A-4C1B-92E9-16B236FA1B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042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51414"/>
            <a:ext cx="10866395" cy="88556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36981"/>
            <a:ext cx="10866395" cy="471599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250166" y="838029"/>
            <a:ext cx="11454429" cy="7360"/>
          </a:xfrm>
          <a:prstGeom prst="line">
            <a:avLst/>
          </a:prstGeom>
          <a:ln w="3175" cmpd="sng">
            <a:solidFill>
              <a:srgbClr val="8586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2EC4EB27-9ADE-42C2-9A98-47F5822B2EE7}" type="slidenum">
              <a:rPr lang="ru-RU" smtClean="0">
                <a:solidFill>
                  <a:srgbClr val="8A8A8D"/>
                </a:solidFill>
              </a:rPr>
              <a:pPr/>
              <a:t>‹#›</a:t>
            </a:fld>
            <a:endParaRPr lang="ru-RU" dirty="0">
              <a:solidFill>
                <a:srgbClr val="8A8A8D"/>
              </a:solidFill>
            </a:endParaRPr>
          </a:p>
        </p:txBody>
      </p:sp>
      <p:pic>
        <p:nvPicPr>
          <p:cNvPr id="16" name="Picture 15" descr="CBRF-Logo_20mm.png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01"/>
          <a:stretch/>
        </p:blipFill>
        <p:spPr>
          <a:xfrm>
            <a:off x="370882" y="415925"/>
            <a:ext cx="345887" cy="33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378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88900" indent="-88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1pPr>
      <a:lvl2pPr marL="177800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268288" indent="-9048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3pPr>
      <a:lvl4pPr marL="3571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4460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51414"/>
            <a:ext cx="10866395" cy="88556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36981"/>
            <a:ext cx="10866395" cy="471599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172528" y="838028"/>
            <a:ext cx="11532067" cy="15987"/>
          </a:xfrm>
          <a:prstGeom prst="line">
            <a:avLst/>
          </a:prstGeom>
          <a:ln w="3175" cmpd="sng">
            <a:solidFill>
              <a:srgbClr val="8586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29959" y="344615"/>
            <a:ext cx="480237" cy="46985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2EC4EB27-9ADE-42C2-9A98-47F5822B2EE7}" type="slidenum">
              <a:rPr lang="ru-RU" smtClean="0">
                <a:solidFill>
                  <a:srgbClr val="8A8A8D"/>
                </a:solidFill>
              </a:rPr>
              <a:pPr/>
              <a:t>‹#›</a:t>
            </a:fld>
            <a:endParaRPr lang="ru-RU" dirty="0">
              <a:solidFill>
                <a:srgbClr val="8A8A8D"/>
              </a:solidFill>
            </a:endParaRPr>
          </a:p>
        </p:txBody>
      </p:sp>
      <p:pic>
        <p:nvPicPr>
          <p:cNvPr id="16" name="Picture 15" descr="CBRF-Logo_20mm.png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01"/>
          <a:stretch/>
        </p:blipFill>
        <p:spPr>
          <a:xfrm>
            <a:off x="370882" y="415925"/>
            <a:ext cx="345887" cy="33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442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88900" indent="-88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1pPr>
      <a:lvl2pPr marL="177800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268288" indent="-9048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3pPr>
      <a:lvl4pPr marL="3571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446088" indent="-88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897" y="4089891"/>
            <a:ext cx="10894423" cy="74140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Перевод работников бюджетной сферы на карты «МИР»</a:t>
            </a:r>
            <a:endParaRPr lang="ru-RU" sz="4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83680" y="5956663"/>
            <a:ext cx="5251451" cy="559709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2017 год, март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57051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93554" y="101596"/>
            <a:ext cx="8895425" cy="891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Требования законодательства</a:t>
            </a:r>
            <a:endParaRPr lang="ru-RU" sz="2800" dirty="0">
              <a:solidFill>
                <a:srgbClr val="2CAE4D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20232" y="1820562"/>
            <a:ext cx="2767914" cy="1005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ъект 1"/>
          <p:cNvSpPr>
            <a:spLocks noGrp="1"/>
          </p:cNvSpPr>
          <p:nvPr>
            <p:ph sz="quarter" idx="12"/>
          </p:nvPr>
        </p:nvSpPr>
        <p:spPr>
          <a:xfrm>
            <a:off x="635000" y="1104900"/>
            <a:ext cx="11018284" cy="5604244"/>
          </a:xfrm>
        </p:spPr>
        <p:txBody>
          <a:bodyPr>
            <a:normAutofit/>
          </a:bodyPr>
          <a:lstStyle/>
          <a:p>
            <a:pPr marL="457200" lvl="1" indent="0" algn="just">
              <a:buNone/>
            </a:pPr>
            <a:endParaRPr lang="ru-RU" sz="1400" dirty="0">
              <a:latin typeface="Calibri" panose="020F0502020204030204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dirty="0" smtClean="0">
                <a:latin typeface="Calibri" panose="020F0502020204030204" pitchFamily="34" charset="0"/>
              </a:rPr>
              <a:t>Установлены в 2014 году в ответ на санкции и приостановление со стороны МПС обслуживания операций с картами ряда банков (СМП, Россия, РНКБ и др.), включая Крым</a:t>
            </a:r>
            <a:endParaRPr lang="ru-RU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dirty="0" smtClean="0">
                <a:latin typeface="Calibri" panose="020F0502020204030204" pitchFamily="34" charset="0"/>
              </a:rPr>
              <a:t>В рамках реализации требований:</a:t>
            </a:r>
          </a:p>
          <a:p>
            <a:pPr lvl="4" algn="just"/>
            <a:r>
              <a:rPr lang="ru-RU" sz="1600" dirty="0" smtClean="0"/>
              <a:t>создано АО «НСПК»</a:t>
            </a:r>
            <a:r>
              <a:rPr lang="ru-RU" sz="1600" i="1" dirty="0" smtClean="0"/>
              <a:t> (июль 2014 )</a:t>
            </a:r>
            <a:endParaRPr lang="ru-RU" sz="1600" dirty="0" smtClean="0"/>
          </a:p>
          <a:p>
            <a:pPr lvl="4" algn="just"/>
            <a:r>
              <a:rPr lang="ru-RU" sz="1600" dirty="0" smtClean="0"/>
              <a:t>организован операционный платежный клиринговый центр (ОПКЦ) НСПК </a:t>
            </a:r>
            <a:r>
              <a:rPr lang="ru-RU" sz="1600" i="1" dirty="0" smtClean="0"/>
              <a:t>(</a:t>
            </a:r>
            <a:r>
              <a:rPr lang="en-US" sz="1600" i="1" dirty="0" smtClean="0"/>
              <a:t>IV </a:t>
            </a:r>
            <a:r>
              <a:rPr lang="ru-RU" sz="1600" i="1" dirty="0" err="1" smtClean="0"/>
              <a:t>кв</a:t>
            </a:r>
            <a:r>
              <a:rPr lang="ru-RU" sz="1600" i="1" dirty="0" smtClean="0"/>
              <a:t> 2014)</a:t>
            </a:r>
          </a:p>
          <a:p>
            <a:pPr lvl="4" algn="just"/>
            <a:r>
              <a:rPr lang="ru-RU" sz="1600" dirty="0" smtClean="0"/>
              <a:t>переведены на обработку в ОПКЦ НСПК </a:t>
            </a:r>
            <a:r>
              <a:rPr lang="ru-RU" sz="1600" dirty="0" err="1" smtClean="0"/>
              <a:t>внутрироссийские</a:t>
            </a:r>
            <a:r>
              <a:rPr lang="ru-RU" sz="1600" dirty="0" smtClean="0"/>
              <a:t> операции с картами МПС </a:t>
            </a:r>
            <a:r>
              <a:rPr lang="ru-RU" sz="1600" i="1" dirty="0" smtClean="0"/>
              <a:t>(</a:t>
            </a:r>
            <a:r>
              <a:rPr lang="en-US" sz="1600" i="1" dirty="0" smtClean="0"/>
              <a:t>I </a:t>
            </a:r>
            <a:r>
              <a:rPr lang="ru-RU" sz="1600" i="1" dirty="0" err="1" smtClean="0"/>
              <a:t>кв</a:t>
            </a:r>
            <a:r>
              <a:rPr lang="ru-RU" sz="1600" i="1" dirty="0" smtClean="0"/>
              <a:t> 2015)</a:t>
            </a:r>
          </a:p>
          <a:p>
            <a:pPr lvl="4" algn="just"/>
            <a:r>
              <a:rPr lang="ru-RU" sz="1600" dirty="0" smtClean="0"/>
              <a:t>выбран бренд НСПК – платёжная система «Мир» </a:t>
            </a:r>
            <a:r>
              <a:rPr lang="ru-RU" sz="1600" i="1" dirty="0" smtClean="0"/>
              <a:t>(май 2015 )</a:t>
            </a:r>
          </a:p>
          <a:p>
            <a:pPr lvl="4" algn="just"/>
            <a:r>
              <a:rPr lang="ru-RU" sz="1600" dirty="0" smtClean="0"/>
              <a:t>создана технологическая платформа и начат </a:t>
            </a:r>
            <a:r>
              <a:rPr lang="ru-RU" sz="1600" dirty="0" err="1" smtClean="0"/>
              <a:t>пилотный</a:t>
            </a:r>
            <a:r>
              <a:rPr lang="ru-RU" sz="1600" dirty="0" smtClean="0"/>
              <a:t> выпуск карт «Мир», включая Крым и Севастополь </a:t>
            </a:r>
            <a:r>
              <a:rPr lang="ru-RU" sz="1600" i="1" dirty="0" smtClean="0"/>
              <a:t>(с декабря 2015)</a:t>
            </a:r>
          </a:p>
          <a:p>
            <a:pPr lvl="4" algn="just"/>
            <a:r>
              <a:rPr lang="ru-RU" sz="1600" dirty="0" smtClean="0"/>
              <a:t>обеспечен прием карт МПС в Крыму и Севастополе </a:t>
            </a:r>
            <a:r>
              <a:rPr lang="ru-RU" sz="1600" i="1" dirty="0" smtClean="0"/>
              <a:t>(с мая 2015</a:t>
            </a:r>
            <a:r>
              <a:rPr lang="ru-RU" sz="1600" i="1" dirty="0" smtClean="0">
                <a:solidFill>
                  <a:srgbClr val="FF0000"/>
                </a:solidFill>
              </a:rPr>
              <a:t> </a:t>
            </a:r>
            <a:r>
              <a:rPr lang="ru-RU" sz="1600" i="1" dirty="0" smtClean="0"/>
              <a:t>)</a:t>
            </a:r>
          </a:p>
          <a:p>
            <a:pPr lvl="4" algn="just"/>
            <a:r>
              <a:rPr lang="ru-RU" sz="1600" dirty="0" smtClean="0">
                <a:latin typeface="Calibri" panose="020F0502020204030204" pitchFamily="34" charset="0"/>
              </a:rPr>
              <a:t>обеспечено активное открытие банковских сетей к приему карт «Мир» (</a:t>
            </a:r>
            <a:r>
              <a:rPr lang="ru-RU" sz="1600" i="1" dirty="0" smtClean="0">
                <a:latin typeface="Calibri" panose="020F0502020204030204" pitchFamily="34" charset="0"/>
              </a:rPr>
              <a:t>2016</a:t>
            </a:r>
            <a:r>
              <a:rPr lang="ru-RU" sz="1600" dirty="0" smtClean="0">
                <a:latin typeface="Calibri" panose="020F0502020204030204" pitchFamily="34" charset="0"/>
              </a:rPr>
              <a:t>)</a:t>
            </a:r>
          </a:p>
          <a:p>
            <a:pPr lvl="4" algn="just"/>
            <a:r>
              <a:rPr lang="ru-RU" sz="1600" dirty="0" smtClean="0">
                <a:latin typeface="Calibri" panose="020F0502020204030204" pitchFamily="34" charset="0"/>
              </a:rPr>
              <a:t>начата эмиссии карт «Мир» (</a:t>
            </a:r>
            <a:r>
              <a:rPr lang="ru-RU" sz="1600" i="1" dirty="0" smtClean="0">
                <a:latin typeface="Calibri" panose="020F0502020204030204" pitchFamily="34" charset="0"/>
              </a:rPr>
              <a:t>2016</a:t>
            </a:r>
            <a:r>
              <a:rPr lang="ru-RU" sz="1600" dirty="0" smtClean="0">
                <a:latin typeface="Calibri" panose="020F0502020204030204" pitchFamily="34" charset="0"/>
              </a:rPr>
              <a:t>)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dirty="0" smtClean="0">
                <a:latin typeface="Calibri" panose="020F0502020204030204" pitchFamily="34" charset="0"/>
              </a:rPr>
              <a:t>Обеспечена независимость, целостность платежного пространства и бесперебойность обслуживания карт</a:t>
            </a:r>
            <a:endParaRPr lang="ru-RU" sz="2200" dirty="0">
              <a:latin typeface="Calibri" panose="020F0502020204030204" pitchFamily="34" charset="0"/>
            </a:endParaRPr>
          </a:p>
          <a:p>
            <a:pPr lvl="0">
              <a:buNone/>
            </a:pPr>
            <a:endParaRPr lang="ru-RU" sz="15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692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4272" y="110839"/>
            <a:ext cx="9146345" cy="891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Требования законодательства в части эмиссии карт «Мир»</a:t>
            </a:r>
            <a:endParaRPr lang="ru-RU" sz="2800" dirty="0">
              <a:solidFill>
                <a:srgbClr val="2CAE4D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99667" y="988908"/>
            <a:ext cx="2767914" cy="1005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11" name="Объект 1"/>
          <p:cNvSpPr>
            <a:spLocks noGrp="1"/>
          </p:cNvSpPr>
          <p:nvPr>
            <p:ph sz="quarter" idx="12"/>
          </p:nvPr>
        </p:nvSpPr>
        <p:spPr>
          <a:xfrm>
            <a:off x="133643" y="1167760"/>
            <a:ext cx="11641226" cy="5577698"/>
          </a:xfrm>
        </p:spPr>
        <p:txBody>
          <a:bodyPr>
            <a:normAutofit/>
          </a:bodyPr>
          <a:lstStyle/>
          <a:p>
            <a:pPr marL="457200" lvl="1" indent="0" algn="just">
              <a:buNone/>
            </a:pPr>
            <a:endParaRPr lang="ru-RU" sz="1400" dirty="0">
              <a:latin typeface="Calibri" panose="020F0502020204030204" pitchFamily="34" charset="0"/>
            </a:endParaRPr>
          </a:p>
          <a:p>
            <a:pPr lvl="0">
              <a:buNone/>
            </a:pPr>
            <a:endParaRPr lang="ru-RU" sz="15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78156" y="2151589"/>
            <a:ext cx="8741519" cy="67108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Обязательный выпуск карт «МИР» для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действующих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 клиентов </a:t>
            </a: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бюджетной 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сферы и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имеющих карты других платежных систем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 к счету </a:t>
            </a: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>
              <a:solidFill>
                <a:srgbClr val="8A8A8D">
                  <a:lumMod val="50000"/>
                </a:srgb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62811" y="2960402"/>
            <a:ext cx="8753297" cy="65079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Операции с использованием платежных карт за счет бюджетных выплат должны осуществляться на территории России с использованием  карт «Мир»</a:t>
            </a: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b="1" i="1" dirty="0">
              <a:solidFill>
                <a:srgbClr val="8A8A8D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>
              <a:solidFill>
                <a:srgbClr val="8A8A8D">
                  <a:lumMod val="50000"/>
                </a:srgb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8700" y="1126374"/>
            <a:ext cx="2075543" cy="6096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 smtClean="0">
                <a:solidFill>
                  <a:schemeClr val="bg1"/>
                </a:solidFill>
              </a:rPr>
              <a:t>С 1 июля 2017 года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39422" y="1026697"/>
            <a:ext cx="8780253" cy="72494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Обязательный выпуск карт «МИР» для клиентов бюджетной сферы,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впервые обратившихся 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за открытием карты к счету</a:t>
            </a: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9750" y="3988275"/>
            <a:ext cx="2075543" cy="6096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 smtClean="0">
                <a:solidFill>
                  <a:schemeClr val="bg1"/>
                </a:solidFill>
              </a:rPr>
              <a:t>До 1 июля 2020 года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23018" y="4035913"/>
            <a:ext cx="8756863" cy="64067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sz="1600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Выпуск карт «МИР»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для действующих пенсионеров 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в рамках планового </a:t>
            </a:r>
            <a:r>
              <a:rPr lang="ru-RU" sz="1600" i="1" dirty="0" err="1" smtClean="0">
                <a:solidFill>
                  <a:srgbClr val="8A8A8D">
                    <a:lumMod val="50000"/>
                  </a:srgbClr>
                </a:solidFill>
              </a:rPr>
              <a:t>перевыпуска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и имеющих </a:t>
            </a:r>
            <a:r>
              <a:rPr lang="ru-RU" sz="1600" b="1" i="1" dirty="0">
                <a:solidFill>
                  <a:srgbClr val="8A8A8D">
                    <a:lumMod val="50000"/>
                  </a:srgbClr>
                </a:solidFill>
              </a:rPr>
              <a:t>карты других платежных систем</a:t>
            </a: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 к 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счету </a:t>
            </a: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2606" y="5837145"/>
            <a:ext cx="2075543" cy="6096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 smtClean="0">
                <a:solidFill>
                  <a:schemeClr val="bg1"/>
                </a:solidFill>
              </a:rPr>
              <a:t>До 1 июля 2017 года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993240" y="5837145"/>
            <a:ext cx="8726435" cy="7534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Обеспечение приема карт «МИР» в банкоматах кредитными организациями и торгово-сервисными предприятиями.</a:t>
            </a:r>
            <a:endParaRPr lang="ru-RU" sz="1600" i="1" dirty="0">
              <a:solidFill>
                <a:srgbClr val="8A8A8D">
                  <a:lumMod val="50000"/>
                </a:srgb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23018" y="4799474"/>
            <a:ext cx="8753297" cy="68149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 smtClean="0">
              <a:solidFill>
                <a:srgbClr val="8A8A8D">
                  <a:lumMod val="50000"/>
                </a:srgbClr>
              </a:solidFill>
            </a:endParaRPr>
          </a:p>
          <a:p>
            <a:pPr algn="just">
              <a:lnSpc>
                <a:spcPct val="80000"/>
              </a:lnSpc>
            </a:pP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Операции с использованием платежных карт за счет бюджетных выплат </a:t>
            </a:r>
            <a:r>
              <a:rPr lang="ru-RU" sz="1600" b="1" i="1" dirty="0" smtClean="0">
                <a:solidFill>
                  <a:srgbClr val="8A8A8D">
                    <a:lumMod val="50000"/>
                  </a:srgbClr>
                </a:solidFill>
              </a:rPr>
              <a:t>с 01 июля 2020 года </a:t>
            </a:r>
            <a:r>
              <a:rPr lang="ru-RU" sz="1600" i="1" dirty="0" smtClean="0">
                <a:solidFill>
                  <a:srgbClr val="8A8A8D">
                    <a:lumMod val="50000"/>
                  </a:srgbClr>
                </a:solidFill>
              </a:rPr>
              <a:t>должны </a:t>
            </a:r>
            <a:r>
              <a:rPr lang="ru-RU" sz="1600" i="1" dirty="0">
                <a:solidFill>
                  <a:srgbClr val="8A8A8D">
                    <a:lumMod val="50000"/>
                  </a:srgbClr>
                </a:solidFill>
              </a:rPr>
              <a:t>осуществляться на территории России с использованием  карт «Мир»</a:t>
            </a: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>
              <a:solidFill>
                <a:srgbClr val="8A8A8D">
                  <a:lumMod val="50000"/>
                </a:srgbClr>
              </a:solidFill>
            </a:endParaRP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ru-RU" i="1" dirty="0">
              <a:solidFill>
                <a:srgbClr val="8A8A8D">
                  <a:lumMod val="50000"/>
                </a:srgbClr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447865" y="2358417"/>
            <a:ext cx="53029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429620" y="1273247"/>
            <a:ext cx="5331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/>
          <p:nvPr/>
        </p:nvCxnSpPr>
        <p:spPr>
          <a:xfrm rot="16200000" flipH="1">
            <a:off x="1875162" y="2198149"/>
            <a:ext cx="622582" cy="155271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354449" y="4258276"/>
            <a:ext cx="5685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447865" y="6158532"/>
            <a:ext cx="5331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/>
          <p:nvPr/>
        </p:nvCxnSpPr>
        <p:spPr>
          <a:xfrm rot="16200000" flipH="1">
            <a:off x="1947446" y="4096499"/>
            <a:ext cx="524610" cy="155271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326605" y="2053617"/>
            <a:ext cx="2075543" cy="6096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i="1" dirty="0" smtClean="0">
                <a:solidFill>
                  <a:schemeClr val="bg1"/>
                </a:solidFill>
              </a:rPr>
              <a:t>С 1 июля 2018 года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42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360003" y="6235052"/>
            <a:ext cx="480237" cy="469858"/>
          </a:xfrm>
        </p:spPr>
        <p:txBody>
          <a:bodyPr/>
          <a:lstStyle/>
          <a:p>
            <a:fld id="{2EC4EB27-9ADE-42C2-9A98-47F5822B2EE7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35633" y="518408"/>
            <a:ext cx="2385951" cy="4395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90000"/>
              </a:lnSpc>
            </a:pPr>
            <a:endParaRPr lang="ru-RU" sz="1400" b="1" dirty="0">
              <a:solidFill>
                <a:srgbClr val="8A8A8D">
                  <a:lumMod val="75000"/>
                </a:srgbClr>
              </a:solidFill>
            </a:endParaRP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1035633" y="1477612"/>
            <a:ext cx="2611335" cy="5217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endParaRPr lang="ru-RU" sz="2400" b="1" cap="all" dirty="0" smtClean="0">
              <a:solidFill>
                <a:srgbClr val="000000"/>
              </a:solidFill>
            </a:endParaRPr>
          </a:p>
        </p:txBody>
      </p:sp>
      <p:sp>
        <p:nvSpPr>
          <p:cNvPr id="15" name="Объект 5"/>
          <p:cNvSpPr>
            <a:spLocks noGrp="1"/>
          </p:cNvSpPr>
          <p:nvPr>
            <p:ph idx="1"/>
          </p:nvPr>
        </p:nvSpPr>
        <p:spPr>
          <a:xfrm>
            <a:off x="307993" y="884336"/>
            <a:ext cx="5195711" cy="58121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lvl="0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Информирование сотрудников о карте «Мир»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44665" y="881150"/>
            <a:ext cx="6365631" cy="5875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Доведение до сотрудников Памятки об использовании карты «Мир», разработанной Банком России совместно с платежной системой «Мир»</a:t>
            </a:r>
            <a:endParaRPr lang="ru-RU" sz="1600" dirty="0">
              <a:solidFill>
                <a:srgbClr val="E7E6E6">
                  <a:lumMod val="25000"/>
                </a:srgbClr>
              </a:solidFill>
            </a:endParaRPr>
          </a:p>
        </p:txBody>
      </p:sp>
      <p:sp>
        <p:nvSpPr>
          <p:cNvPr id="21" name="Объект 5"/>
          <p:cNvSpPr txBox="1">
            <a:spLocks/>
          </p:cNvSpPr>
          <p:nvPr/>
        </p:nvSpPr>
        <p:spPr>
          <a:xfrm>
            <a:off x="5644665" y="1590282"/>
            <a:ext cx="6365631" cy="16431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t" anchorCtr="0">
            <a:noAutofit/>
          </a:bodyPr>
          <a:lstStyle>
            <a:lvl1pPr marL="88900" indent="-88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77800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68288" indent="-90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571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460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</a:pP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Подготовка реестра органов исполнительной власти субъекта, подведомственных учреждений и сотрудников, получающих зарплату на карты</a:t>
            </a:r>
          </a:p>
          <a:p>
            <a:pPr algn="just">
              <a:spcBef>
                <a:spcPts val="0"/>
              </a:spcBef>
            </a:pP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Подготовка плана поэтапного перезаключения зарплатных договоров  с обслуживающими банками по выпуску карт «Мир</a:t>
            </a: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»</a:t>
            </a:r>
          </a:p>
          <a:p>
            <a:pPr algn="just">
              <a:spcBef>
                <a:spcPts val="0"/>
              </a:spcBef>
            </a:pP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Перезаключение </a:t>
            </a: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зарплатных договоров  с обслуживающими банками</a:t>
            </a: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 </a:t>
            </a:r>
            <a:endParaRPr lang="ru-RU" sz="1600" dirty="0">
              <a:solidFill>
                <a:srgbClr val="E7E6E6">
                  <a:lumMod val="25000"/>
                </a:srgbClr>
              </a:solidFill>
            </a:endParaRPr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272830" y="4879791"/>
            <a:ext cx="5143236" cy="172329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rm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177800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2pPr>
            <a:lvl3pPr marL="268288" indent="-904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357188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4pPr>
            <a:lvl5pPr marL="446088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dirty="0"/>
              <a:t>Контрольные сроки перехода сотрудников на карты «Мир»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635871" y="4879790"/>
            <a:ext cx="6309362" cy="172329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>
              <a:lnSpc>
                <a:spcPct val="90000"/>
              </a:lnSpc>
            </a:pP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01 </a:t>
            </a:r>
            <a:r>
              <a:rPr lang="ru-RU" sz="1600" b="1" dirty="0">
                <a:solidFill>
                  <a:srgbClr val="E7E6E6">
                    <a:lumMod val="25000"/>
                  </a:srgbClr>
                </a:solidFill>
              </a:rPr>
              <a:t>июля 2017 года</a:t>
            </a:r>
          </a:p>
          <a:p>
            <a:pPr marL="88900" indent="-88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Начало выдачи карт «Мир» новым сотрудникам для перечисления зарплаты на карты</a:t>
            </a:r>
          </a:p>
          <a:p>
            <a:pPr algn="just">
              <a:lnSpc>
                <a:spcPct val="90000"/>
              </a:lnSpc>
            </a:pPr>
            <a:r>
              <a:rPr lang="ru-RU" sz="1600" b="1" dirty="0">
                <a:solidFill>
                  <a:srgbClr val="E7E6E6">
                    <a:lumMod val="25000"/>
                  </a:srgbClr>
                </a:solidFill>
              </a:rPr>
              <a:t>01 июля 2018 года</a:t>
            </a:r>
          </a:p>
          <a:p>
            <a:pPr marL="88900" indent="-88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Завершение выдачи карт «Мир» действующим сотрудникам для перечисления зарплаты, ранее выплачивающейся на карты МПС </a:t>
            </a:r>
          </a:p>
        </p:txBody>
      </p:sp>
      <p:sp>
        <p:nvSpPr>
          <p:cNvPr id="22" name="Объект 5"/>
          <p:cNvSpPr txBox="1">
            <a:spLocks/>
          </p:cNvSpPr>
          <p:nvPr/>
        </p:nvSpPr>
        <p:spPr>
          <a:xfrm>
            <a:off x="272830" y="3364500"/>
            <a:ext cx="5178402" cy="100584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rm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177800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2pPr>
            <a:lvl3pPr marL="268288" indent="-904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357188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4pPr>
            <a:lvl5pPr marL="446088" indent="-889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dirty="0" smtClean="0"/>
              <a:t>Представление отчета о выполнении</a:t>
            </a:r>
            <a:endParaRPr lang="ru-RU" dirty="0"/>
          </a:p>
        </p:txBody>
      </p:sp>
      <p:sp>
        <p:nvSpPr>
          <p:cNvPr id="23" name="Заголовок 2"/>
          <p:cNvSpPr>
            <a:spLocks noGrp="1"/>
          </p:cNvSpPr>
          <p:nvPr>
            <p:ph type="title"/>
          </p:nvPr>
        </p:nvSpPr>
        <p:spPr>
          <a:xfrm>
            <a:off x="775044" y="129304"/>
            <a:ext cx="8895425" cy="891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Мероприятия по переходу на карту «Мир»</a:t>
            </a:r>
            <a:endParaRPr lang="ru-RU" sz="2800" dirty="0">
              <a:solidFill>
                <a:srgbClr val="2CAE4D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Объект 5"/>
          <p:cNvSpPr txBox="1">
            <a:spLocks/>
          </p:cNvSpPr>
          <p:nvPr/>
        </p:nvSpPr>
        <p:spPr>
          <a:xfrm>
            <a:off x="307995" y="1590283"/>
            <a:ext cx="5143236" cy="16431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>
            <a:normAutofit/>
          </a:bodyPr>
          <a:lstStyle>
            <a:lvl1pPr marL="88900" indent="-88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77800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68288" indent="-90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571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460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Планирование и организация перехода сотрудников на карту «Мир»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644666" y="3364500"/>
            <a:ext cx="6365630" cy="100583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88900" dist="50800" dir="2400000" algn="tl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Информирование Администрации Президента РФ о переходе сотрудников </a:t>
            </a:r>
            <a:r>
              <a:rPr lang="ru-RU" sz="1600" dirty="0">
                <a:solidFill>
                  <a:srgbClr val="E7E6E6">
                    <a:lumMod val="25000"/>
                  </a:srgbClr>
                </a:solidFill>
              </a:rPr>
              <a:t>органов исполнительной власти субъекта, подведомственных учреждений </a:t>
            </a: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</a:rPr>
              <a:t>на карты «Мир»</a:t>
            </a:r>
          </a:p>
          <a:p>
            <a:pPr algn="just"/>
            <a:endParaRPr lang="ru-RU" sz="1600" dirty="0">
              <a:solidFill>
                <a:srgbClr val="E7E6E6">
                  <a:lumMod val="25000"/>
                </a:srgb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387626" y="4601817"/>
            <a:ext cx="11557607" cy="59635"/>
          </a:xfrm>
          <a:prstGeom prst="line">
            <a:avLst/>
          </a:prstGeom>
          <a:ln cmpd="sng">
            <a:solidFill>
              <a:srgbClr val="312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13535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 animBg="1"/>
      <p:bldP spid="16" grpId="0" animBg="1"/>
      <p:bldP spid="21" grpId="0" animBg="1"/>
      <p:bldP spid="10" grpId="0" animBg="1"/>
      <p:bldP spid="13" grpId="0" animBg="1"/>
      <p:bldP spid="22" grpId="0" animBg="1"/>
      <p:bldP spid="24" grpId="0" build="p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20232" y="1820562"/>
            <a:ext cx="2767914" cy="1005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088345"/>
              </p:ext>
            </p:extLst>
          </p:nvPr>
        </p:nvGraphicFramePr>
        <p:xfrm>
          <a:off x="326404" y="1096193"/>
          <a:ext cx="11580192" cy="5347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4766"/>
                <a:gridCol w="3087947"/>
                <a:gridCol w="2856586"/>
                <a:gridCol w="3090893"/>
              </a:tblGrid>
              <a:tr h="34888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Сервис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МИР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Visa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MasterCard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5582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Базовые функции </a:t>
                      </a:r>
                      <a:r>
                        <a:rPr lang="ru-RU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(снятие наличных, безналичная оплата покупок, ЖКХ, мобильной связи и иных услуг,  информация по операциям и остатку)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82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Бесконтактные</a:t>
                      </a:r>
                      <a:r>
                        <a:rPr lang="ru-RU" sz="1100" b="1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платежи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48623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Интернет-платежи </a:t>
                      </a:r>
                    </a:p>
                    <a:p>
                      <a:pPr algn="ctr"/>
                      <a:r>
                        <a:rPr lang="ru-RU" sz="1100" b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(</a:t>
                      </a: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3D</a:t>
                      </a:r>
                      <a:r>
                        <a:rPr lang="en-US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SECURE) </a:t>
                      </a:r>
                      <a:endParaRPr lang="ru-RU" sz="1100" b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82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Мобильные платежи</a:t>
                      </a:r>
                      <a:endParaRPr lang="en-US" sz="1100" b="1" baseline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(</a:t>
                      </a:r>
                      <a:r>
                        <a:rPr lang="ru-RU" sz="1100" b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</a:t>
                      </a:r>
                      <a:r>
                        <a:rPr lang="ru-RU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ru-RU" sz="1100" b="0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т.ч</a:t>
                      </a:r>
                      <a:r>
                        <a:rPr lang="ru-RU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. </a:t>
                      </a:r>
                      <a:r>
                        <a:rPr lang="en-US" sz="1100" b="0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SamsungPay</a:t>
                      </a:r>
                      <a:r>
                        <a:rPr lang="ru-RU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,</a:t>
                      </a:r>
                      <a:r>
                        <a:rPr lang="en-US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ApplePay</a:t>
                      </a:r>
                      <a:r>
                        <a:rPr lang="en-US" sz="1100" b="0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)</a:t>
                      </a:r>
                      <a:endParaRPr lang="ru-RU" sz="1100" b="0" baseline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en-US" sz="1800" b="0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400" b="1" kern="1200" dirty="0" smtClean="0">
                          <a:solidFill>
                            <a:srgbClr val="339933"/>
                          </a:solidFill>
                          <a:latin typeface="+mn-lt"/>
                          <a:ea typeface="+mn-ea"/>
                          <a:cs typeface="+mn-cs"/>
                        </a:rPr>
                        <a:t>с ноября 2017 г.</a:t>
                      </a:r>
                      <a:endParaRPr lang="ru-RU" sz="1400" b="1" kern="1200" dirty="0">
                        <a:solidFill>
                          <a:srgbClr val="339933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8211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Транспортные и</a:t>
                      </a:r>
                      <a:r>
                        <a:rPr lang="ru-RU" sz="1100" b="1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социальные карты</a:t>
                      </a:r>
                      <a:endParaRPr lang="ru-RU" sz="11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82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</a:t>
                      </a: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рограмма лояльности,</a:t>
                      </a:r>
                      <a:endParaRPr lang="en-US" sz="1100" b="1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включая </a:t>
                      </a: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cash-back</a:t>
                      </a:r>
                      <a:endParaRPr lang="ru-RU" sz="1100" b="1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algn="ctr"/>
                      <a:endParaRPr lang="ru-RU" sz="11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en-US" sz="1800" b="0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rgbClr val="339933"/>
                          </a:solidFill>
                          <a:latin typeface="+mn-lt"/>
                          <a:ea typeface="+mn-ea"/>
                          <a:cs typeface="+mn-cs"/>
                        </a:rPr>
                        <a:t>с сентября 2017 г.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76130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Перевод с карты на карту</a:t>
                      </a:r>
                      <a:endParaRPr lang="ru-RU" sz="11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761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Неименные карты</a:t>
                      </a:r>
                    </a:p>
                    <a:p>
                      <a:pPr algn="ctr"/>
                      <a:endParaRPr lang="ru-RU" sz="11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Font typeface="Wingdings" pitchFamily="2" charset="2"/>
                        <a:buNone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ru-RU" sz="1800" b="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Текст 3"/>
          <p:cNvSpPr txBox="1">
            <a:spLocks/>
          </p:cNvSpPr>
          <p:nvPr/>
        </p:nvSpPr>
        <p:spPr>
          <a:xfrm>
            <a:off x="732667" y="302953"/>
            <a:ext cx="8785933" cy="575492"/>
          </a:xfrm>
          <a:prstGeom prst="rect">
            <a:avLst/>
          </a:prstGeom>
        </p:spPr>
        <p:txBody>
          <a:bodyPr>
            <a:noAutofit/>
          </a:bodyPr>
          <a:lstStyle>
            <a:lvl1pPr marL="88900" indent="-88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77800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268288" indent="-90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3571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446088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2800" dirty="0">
                <a:solidFill>
                  <a:srgbClr val="0066CC"/>
                </a:solidFill>
                <a:latin typeface="Calibri" panose="020F0502020204030204" pitchFamily="34" charset="0"/>
                <a:ea typeface="+mj-ea"/>
                <a:cs typeface="+mj-cs"/>
              </a:rPr>
              <a:t>Сервисы платежной системы «МИР» в сравнении с МПС</a:t>
            </a:r>
          </a:p>
        </p:txBody>
      </p:sp>
    </p:spTree>
    <p:extLst>
      <p:ext uri="{BB962C8B-B14F-4D97-AF65-F5344CB8AC3E}">
        <p14:creationId xmlns:p14="http://schemas.microsoft.com/office/powerpoint/2010/main" val="3665557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5808" y="-73888"/>
            <a:ext cx="8050875" cy="891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	</a:t>
            </a:r>
            <a:b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</a:br>
            <a:r>
              <a:rPr lang="ru-RU" sz="28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Участники ПС «МИР»</a:t>
            </a:r>
            <a:endParaRPr lang="ru-RU" sz="3100" dirty="0">
              <a:solidFill>
                <a:srgbClr val="2CAE4D"/>
              </a:solidFill>
              <a:latin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20232" y="1820562"/>
            <a:ext cx="2767914" cy="1005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ъект 1"/>
          <p:cNvSpPr>
            <a:spLocks noGrp="1"/>
          </p:cNvSpPr>
          <p:nvPr>
            <p:ph sz="quarter" idx="12"/>
          </p:nvPr>
        </p:nvSpPr>
        <p:spPr>
          <a:xfrm>
            <a:off x="189411" y="1104900"/>
            <a:ext cx="11463873" cy="5604244"/>
          </a:xfrm>
        </p:spPr>
        <p:txBody>
          <a:bodyPr>
            <a:normAutofit/>
          </a:bodyPr>
          <a:lstStyle/>
          <a:p>
            <a:pPr marL="742950" lvl="1" indent="-285750">
              <a:buNone/>
            </a:pPr>
            <a:endParaRPr lang="ru-RU" sz="16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742950" lvl="1" indent="-285750">
              <a:buNone/>
            </a:pP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742950" lvl="1" indent="-285750">
              <a:buNone/>
            </a:pP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742950" lvl="1" indent="-285750"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Всего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участников ПС «Мир» </a:t>
            </a:r>
            <a:r>
              <a:rPr lang="ru-RU" sz="2400" b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– </a:t>
            </a:r>
            <a:r>
              <a:rPr lang="ru-RU" sz="2400" b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302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742950" lvl="1" indent="-285750" algn="just">
              <a:buNone/>
            </a:pPr>
            <a:endParaRPr lang="ru-RU" sz="1600" dirty="0" smtClean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457200" lvl="1" indent="0" algn="just">
              <a:buNone/>
            </a:pP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742950" lvl="1" indent="-285750" algn="just"/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457200" lvl="1" indent="0" algn="just">
              <a:buNone/>
            </a:pPr>
            <a:endParaRPr lang="ru-RU" sz="1400" dirty="0">
              <a:latin typeface="Calibri" panose="020F0502020204030204" pitchFamily="34" charset="0"/>
            </a:endParaRPr>
          </a:p>
          <a:p>
            <a:pPr lvl="0">
              <a:buNone/>
            </a:pPr>
            <a:endParaRPr lang="ru-RU" sz="1500" dirty="0">
              <a:latin typeface="Calibri" panose="020F0502020204030204" pitchFamily="34" charset="0"/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81382" y="3644900"/>
            <a:ext cx="3647884" cy="2063750"/>
          </a:xfrm>
          <a:prstGeom prst="roundRect">
            <a:avLst/>
          </a:prstGeom>
          <a:ln>
            <a:solidFill>
              <a:srgbClr val="0066CC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16</a:t>
            </a:r>
            <a:r>
              <a:rPr lang="en-US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8</a:t>
            </a:r>
            <a:r>
              <a:rPr lang="ru-RU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,5</a:t>
            </a:r>
            <a:r>
              <a:rPr lang="en-US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0066CC"/>
                </a:solidFill>
                <a:latin typeface="Calibri" panose="020F0502020204030204" pitchFamily="34" charset="0"/>
              </a:rPr>
              <a:t>тыс. </a:t>
            </a:r>
            <a:r>
              <a:rPr lang="ru-RU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банкоматов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участников ПС «Мир»</a:t>
            </a:r>
            <a:r>
              <a:rPr lang="ru-RU" sz="1400" dirty="0" smtClean="0">
                <a:solidFill>
                  <a:srgbClr val="0066CC"/>
                </a:solidFill>
                <a:latin typeface="Calibri" panose="020F0502020204030204" pitchFamily="34" charset="0"/>
              </a:rPr>
              <a:t>, </a:t>
            </a:r>
            <a:r>
              <a:rPr lang="ru-RU" sz="1400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принимающих карты </a:t>
            </a:r>
            <a:r>
              <a:rPr lang="ru-RU" sz="1400" b="1" dirty="0">
                <a:solidFill>
                  <a:srgbClr val="0066CC"/>
                </a:solidFill>
                <a:latin typeface="Calibri" panose="020F0502020204030204" pitchFamily="34" charset="0"/>
              </a:rPr>
              <a:t>«Мир»</a:t>
            </a:r>
            <a:endParaRPr lang="ru-RU" sz="1400" b="1" dirty="0" smtClean="0">
              <a:solidFill>
                <a:srgbClr val="0066CC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50000"/>
              </a:lnSpc>
            </a:pPr>
            <a:endParaRPr lang="ru-RU" sz="1600" b="1" dirty="0" smtClean="0">
              <a:solidFill>
                <a:srgbClr val="0066CC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1200" b="1" dirty="0" smtClean="0">
                <a:solidFill>
                  <a:srgbClr val="2CAE4D"/>
                </a:solidFill>
                <a:latin typeface="Calibri" panose="020F0502020204030204" pitchFamily="34" charset="0"/>
              </a:rPr>
              <a:t>100% готовность планируется  -  </a:t>
            </a:r>
            <a:r>
              <a:rPr lang="en-US" sz="1200" b="1" dirty="0" smtClean="0">
                <a:solidFill>
                  <a:srgbClr val="2CAE4D"/>
                </a:solidFill>
                <a:latin typeface="Calibri" panose="020F0502020204030204" pitchFamily="34" charset="0"/>
              </a:rPr>
              <a:t>I </a:t>
            </a:r>
            <a:r>
              <a:rPr lang="ru-RU" sz="1200" b="1" dirty="0" smtClean="0">
                <a:solidFill>
                  <a:srgbClr val="2CAE4D"/>
                </a:solidFill>
                <a:latin typeface="Calibri" panose="020F0502020204030204" pitchFamily="34" charset="0"/>
              </a:rPr>
              <a:t>кв. 2017 года</a:t>
            </a:r>
          </a:p>
          <a:p>
            <a:pPr algn="ctr"/>
            <a:endParaRPr lang="ru-RU" sz="894" dirty="0">
              <a:latin typeface="Calibri" panose="020F0502020204030204" pitchFamily="34" charset="0"/>
            </a:endParaRPr>
          </a:p>
          <a:p>
            <a:pPr algn="ctr"/>
            <a:endParaRPr lang="ru-RU" sz="1138" dirty="0">
              <a:latin typeface="Calibri" panose="020F0502020204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02479" y="3644900"/>
            <a:ext cx="3736989" cy="2063750"/>
          </a:xfrm>
          <a:prstGeom prst="roundRect">
            <a:avLst/>
          </a:prstGeom>
          <a:ln>
            <a:solidFill>
              <a:srgbClr val="0066CC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1,56 </a:t>
            </a:r>
            <a:r>
              <a:rPr lang="ru-RU" b="1" dirty="0">
                <a:solidFill>
                  <a:srgbClr val="0066CC"/>
                </a:solidFill>
                <a:latin typeface="Calibri" panose="020F0502020204030204" pitchFamily="34" charset="0"/>
              </a:rPr>
              <a:t>млн. ПОС-терминалов</a:t>
            </a:r>
          </a:p>
          <a:p>
            <a:pPr algn="ctr">
              <a:lnSpc>
                <a:spcPct val="150000"/>
              </a:lnSpc>
            </a:pPr>
            <a:r>
              <a:rPr lang="ru-RU" sz="1400" b="1" dirty="0">
                <a:solidFill>
                  <a:srgbClr val="0066CC"/>
                </a:solidFill>
                <a:latin typeface="Calibri" panose="020F0502020204030204" pitchFamily="34" charset="0"/>
              </a:rPr>
              <a:t>  участников ПС «Мир», </a:t>
            </a:r>
            <a:r>
              <a:rPr lang="ru-RU" sz="1400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принимающих </a:t>
            </a:r>
            <a:r>
              <a:rPr lang="ru-RU" sz="1400" b="1" dirty="0">
                <a:solidFill>
                  <a:srgbClr val="0066CC"/>
                </a:solidFill>
                <a:latin typeface="Calibri" panose="020F0502020204030204" pitchFamily="34" charset="0"/>
              </a:rPr>
              <a:t>карты «Мир</a:t>
            </a:r>
            <a:r>
              <a:rPr lang="ru-RU" sz="1400" b="1" dirty="0" smtClean="0">
                <a:solidFill>
                  <a:srgbClr val="0066CC"/>
                </a:solidFill>
                <a:latin typeface="Calibri" panose="020F0502020204030204" pitchFamily="34" charset="0"/>
              </a:rPr>
              <a:t>»</a:t>
            </a:r>
          </a:p>
          <a:p>
            <a:pPr algn="ctr">
              <a:lnSpc>
                <a:spcPct val="150000"/>
              </a:lnSpc>
            </a:pPr>
            <a:endParaRPr lang="ru-RU" sz="1400" b="1" dirty="0" smtClean="0">
              <a:solidFill>
                <a:srgbClr val="0066CC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1200" b="1" dirty="0" smtClean="0">
                <a:solidFill>
                  <a:srgbClr val="2CAE4D"/>
                </a:solidFill>
                <a:latin typeface="Calibri" panose="020F0502020204030204" pitchFamily="34" charset="0"/>
              </a:rPr>
              <a:t>100% готовность планируется </a:t>
            </a:r>
            <a:r>
              <a:rPr lang="ru-RU" sz="1200" b="1" dirty="0">
                <a:solidFill>
                  <a:srgbClr val="2CAE4D"/>
                </a:solidFill>
                <a:latin typeface="Calibri" panose="020F0502020204030204" pitchFamily="34" charset="0"/>
              </a:rPr>
              <a:t>-  </a:t>
            </a:r>
            <a:r>
              <a:rPr lang="en-US" sz="1200" b="1" dirty="0">
                <a:solidFill>
                  <a:srgbClr val="2CAE4D"/>
                </a:solidFill>
                <a:latin typeface="Calibri" panose="020F0502020204030204" pitchFamily="34" charset="0"/>
              </a:rPr>
              <a:t>I </a:t>
            </a:r>
            <a:r>
              <a:rPr lang="ru-RU" sz="1200" b="1" dirty="0" smtClean="0">
                <a:solidFill>
                  <a:srgbClr val="2CAE4D"/>
                </a:solidFill>
                <a:latin typeface="Calibri" panose="020F0502020204030204" pitchFamily="34" charset="0"/>
              </a:rPr>
              <a:t>кв. 2017 года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201440" y="1506842"/>
            <a:ext cx="1977610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БИНбанк</a:t>
            </a:r>
            <a:endParaRPr lang="ru-RU" sz="1400" dirty="0">
              <a:solidFill>
                <a:srgbClr val="0077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Промсвязьбанк</a:t>
            </a:r>
            <a:endParaRPr lang="ru-RU" sz="1400" dirty="0">
              <a:solidFill>
                <a:srgbClr val="0077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МТС </a:t>
            </a: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МДМ 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РНКБ Банк 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СИАБ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Санкт-Петербург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АКБ Связь-Банк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другие банки</a:t>
            </a:r>
            <a:endParaRPr lang="ru-RU" sz="1400" dirty="0">
              <a:solidFill>
                <a:srgbClr val="0077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5"/>
          <p:cNvSpPr txBox="1"/>
          <p:nvPr/>
        </p:nvSpPr>
        <p:spPr>
          <a:xfrm>
            <a:off x="5649197" y="1473995"/>
            <a:ext cx="2047003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Сбербанк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ВТБ24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Газпромбанк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Россельхозбанк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Альфа-Банк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АБ </a:t>
            </a: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РОССИЯ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СМП Банк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 </a:t>
            </a: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УралСиб</a:t>
            </a:r>
          </a:p>
          <a:p>
            <a:pPr marL="309553" indent="-309553">
              <a:buClr>
                <a:srgbClr val="24A23F"/>
              </a:buClr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77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Открытие</a:t>
            </a:r>
            <a:endParaRPr lang="ru-RU" sz="1400" dirty="0">
              <a:solidFill>
                <a:srgbClr val="0077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42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BRF Lavender ENG">
  <a:themeElements>
    <a:clrScheme name="CBRF new">
      <a:dk1>
        <a:srgbClr val="8A8A8D"/>
      </a:dk1>
      <a:lt1>
        <a:sysClr val="window" lastClr="FFFFFF"/>
      </a:lt1>
      <a:dk2>
        <a:srgbClr val="B9B8BA"/>
      </a:dk2>
      <a:lt2>
        <a:srgbClr val="E7E6E6"/>
      </a:lt2>
      <a:accent1>
        <a:srgbClr val="77777A"/>
      </a:accent1>
      <a:accent2>
        <a:srgbClr val="3E96DB"/>
      </a:accent2>
      <a:accent3>
        <a:srgbClr val="A89B9D"/>
      </a:accent3>
      <a:accent4>
        <a:srgbClr val="8586C6"/>
      </a:accent4>
      <a:accent5>
        <a:srgbClr val="B46E28"/>
      </a:accent5>
      <a:accent6>
        <a:srgbClr val="AB5253"/>
      </a:accent6>
      <a:hlink>
        <a:srgbClr val="77777A"/>
      </a:hlink>
      <a:folHlink>
        <a:srgbClr val="77777A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 anchorCtr="0">
        <a:noAutofit/>
      </a:bodyPr>
      <a:lstStyle>
        <a:defPPr algn="l">
          <a:lnSpc>
            <a:spcPct val="90000"/>
          </a:lnSpc>
          <a:defRPr sz="2000" cap="none" baseline="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BRF Lavender ENG">
  <a:themeElements>
    <a:clrScheme name="CBRF new">
      <a:dk1>
        <a:srgbClr val="8A8A8D"/>
      </a:dk1>
      <a:lt1>
        <a:sysClr val="window" lastClr="FFFFFF"/>
      </a:lt1>
      <a:dk2>
        <a:srgbClr val="B9B8BA"/>
      </a:dk2>
      <a:lt2>
        <a:srgbClr val="E7E6E6"/>
      </a:lt2>
      <a:accent1>
        <a:srgbClr val="77777A"/>
      </a:accent1>
      <a:accent2>
        <a:srgbClr val="3E96DB"/>
      </a:accent2>
      <a:accent3>
        <a:srgbClr val="A89B9D"/>
      </a:accent3>
      <a:accent4>
        <a:srgbClr val="8586C6"/>
      </a:accent4>
      <a:accent5>
        <a:srgbClr val="B46E28"/>
      </a:accent5>
      <a:accent6>
        <a:srgbClr val="AB5253"/>
      </a:accent6>
      <a:hlink>
        <a:srgbClr val="77777A"/>
      </a:hlink>
      <a:folHlink>
        <a:srgbClr val="77777A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 anchorCtr="0">
        <a:noAutofit/>
      </a:bodyPr>
      <a:lstStyle>
        <a:defPPr algn="l">
          <a:lnSpc>
            <a:spcPct val="90000"/>
          </a:lnSpc>
          <a:defRPr sz="2000" cap="none" baseline="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BRF Lavender ENG">
  <a:themeElements>
    <a:clrScheme name="CBRF new">
      <a:dk1>
        <a:srgbClr val="8A8A8D"/>
      </a:dk1>
      <a:lt1>
        <a:sysClr val="window" lastClr="FFFFFF"/>
      </a:lt1>
      <a:dk2>
        <a:srgbClr val="B9B8BA"/>
      </a:dk2>
      <a:lt2>
        <a:srgbClr val="E7E6E6"/>
      </a:lt2>
      <a:accent1>
        <a:srgbClr val="77777A"/>
      </a:accent1>
      <a:accent2>
        <a:srgbClr val="3E96DB"/>
      </a:accent2>
      <a:accent3>
        <a:srgbClr val="A89B9D"/>
      </a:accent3>
      <a:accent4>
        <a:srgbClr val="8586C6"/>
      </a:accent4>
      <a:accent5>
        <a:srgbClr val="B46E28"/>
      </a:accent5>
      <a:accent6>
        <a:srgbClr val="AB5253"/>
      </a:accent6>
      <a:hlink>
        <a:srgbClr val="77777A"/>
      </a:hlink>
      <a:folHlink>
        <a:srgbClr val="77777A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 anchorCtr="0">
        <a:noAutofit/>
      </a:bodyPr>
      <a:lstStyle>
        <a:defPPr algn="l">
          <a:lnSpc>
            <a:spcPct val="90000"/>
          </a:lnSpc>
          <a:defRPr sz="2000" cap="none" baseline="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18911</TotalTime>
  <Words>660</Words>
  <Application>Microsoft Office PowerPoint</Application>
  <PresentationFormat>Произвольный</PresentationFormat>
  <Paragraphs>134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CBRF Lavender ENG</vt:lpstr>
      <vt:lpstr>Специальное оформление</vt:lpstr>
      <vt:lpstr>1_CBRF Lavender ENG</vt:lpstr>
      <vt:lpstr>3_CBRF Lavender ENG</vt:lpstr>
      <vt:lpstr>Перевод работников бюджетной сферы на карты «МИР»</vt:lpstr>
      <vt:lpstr>Требования законодательства</vt:lpstr>
      <vt:lpstr>Требования законодательства в части эмиссии карт «Мир»</vt:lpstr>
      <vt:lpstr>Мероприятия по переходу на карту «Мир»</vt:lpstr>
      <vt:lpstr>Презентация PowerPoint</vt:lpstr>
      <vt:lpstr>  Участники ПС «МИР»</vt:lpstr>
    </vt:vector>
  </TitlesOfParts>
  <Company>Publicis Groupe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Кузнецов Антон Павлович</dc:creator>
  <cp:lastModifiedBy>Светлана Пономаренко</cp:lastModifiedBy>
  <cp:revision>730</cp:revision>
  <cp:lastPrinted>2017-03-17T12:24:05Z</cp:lastPrinted>
  <dcterms:created xsi:type="dcterms:W3CDTF">2014-11-11T13:51:28Z</dcterms:created>
  <dcterms:modified xsi:type="dcterms:W3CDTF">2017-04-27T15:05:22Z</dcterms:modified>
</cp:coreProperties>
</file>