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24"/>
  </p:notesMasterIdLst>
  <p:handoutMasterIdLst>
    <p:handoutMasterId r:id="rId25"/>
  </p:handoutMasterIdLst>
  <p:sldIdLst>
    <p:sldId id="291" r:id="rId2"/>
    <p:sldId id="292" r:id="rId3"/>
    <p:sldId id="293" r:id="rId4"/>
    <p:sldId id="294" r:id="rId5"/>
    <p:sldId id="295" r:id="rId6"/>
    <p:sldId id="296" r:id="rId7"/>
    <p:sldId id="262" r:id="rId8"/>
    <p:sldId id="263" r:id="rId9"/>
    <p:sldId id="288" r:id="rId10"/>
    <p:sldId id="259" r:id="rId11"/>
    <p:sldId id="261" r:id="rId12"/>
    <p:sldId id="276" r:id="rId13"/>
    <p:sldId id="277" r:id="rId14"/>
    <p:sldId id="257" r:id="rId15"/>
    <p:sldId id="266" r:id="rId16"/>
    <p:sldId id="267" r:id="rId17"/>
    <p:sldId id="264" r:id="rId18"/>
    <p:sldId id="265" r:id="rId19"/>
    <p:sldId id="282" r:id="rId20"/>
    <p:sldId id="283" r:id="rId21"/>
    <p:sldId id="280" r:id="rId22"/>
    <p:sldId id="281" r:id="rId23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3CC33"/>
    <a:srgbClr val="FFCCCC"/>
    <a:srgbClr val="FFD961"/>
    <a:srgbClr val="6666FF"/>
    <a:srgbClr val="DB8403"/>
    <a:srgbClr val="F9880B"/>
    <a:srgbClr val="FF6600"/>
    <a:srgbClr val="FFCC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7294" autoAdjust="0"/>
    <p:restoredTop sz="94665" autoAdjust="0"/>
  </p:normalViewPr>
  <p:slideViewPr>
    <p:cSldViewPr>
      <p:cViewPr>
        <p:scale>
          <a:sx n="100" d="100"/>
          <a:sy n="100" d="100"/>
        </p:scale>
        <p:origin x="-1950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3" tIns="46082" rIns="92163" bIns="46082" numCol="1" anchor="t" anchorCtr="0" compatLnSpc="1">
            <a:prstTxWarp prst="textNoShape">
              <a:avLst/>
            </a:prstTxWarp>
          </a:bodyPr>
          <a:lstStyle>
            <a:lvl1pPr defTabSz="920581">
              <a:defRPr sz="1200" b="1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1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3" tIns="46082" rIns="92163" bIns="46082" numCol="1" anchor="t" anchorCtr="0" compatLnSpc="1">
            <a:prstTxWarp prst="textNoShape">
              <a:avLst/>
            </a:prstTxWarp>
          </a:bodyPr>
          <a:lstStyle>
            <a:lvl1pPr algn="r" defTabSz="920581">
              <a:defRPr sz="1200" b="1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925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3" tIns="46082" rIns="92163" bIns="46082" numCol="1" anchor="b" anchorCtr="0" compatLnSpc="1">
            <a:prstTxWarp prst="textNoShape">
              <a:avLst/>
            </a:prstTxWarp>
          </a:bodyPr>
          <a:lstStyle>
            <a:lvl1pPr defTabSz="920581">
              <a:defRPr sz="1200" b="1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2925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3" tIns="46082" rIns="92163" bIns="46082" numCol="1" anchor="b" anchorCtr="0" compatLnSpc="1">
            <a:prstTxWarp prst="textNoShape">
              <a:avLst/>
            </a:prstTxWarp>
          </a:bodyPr>
          <a:lstStyle>
            <a:lvl1pPr algn="r" defTabSz="920581">
              <a:defRPr sz="1200" b="1">
                <a:cs typeface="+mn-cs"/>
              </a:defRPr>
            </a:lvl1pPr>
          </a:lstStyle>
          <a:p>
            <a:pPr>
              <a:defRPr/>
            </a:pPr>
            <a:fld id="{4F025E0A-4287-449B-9283-07F16F171D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9983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3" tIns="46082" rIns="92163" bIns="46082" numCol="1" anchor="t" anchorCtr="0" compatLnSpc="1">
            <a:prstTxWarp prst="textNoShape">
              <a:avLst/>
            </a:prstTxWarp>
          </a:bodyPr>
          <a:lstStyle>
            <a:lvl1pPr defTabSz="92058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1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3" tIns="46082" rIns="92163" bIns="46082" numCol="1" anchor="t" anchorCtr="0" compatLnSpc="1">
            <a:prstTxWarp prst="textNoShape">
              <a:avLst/>
            </a:prstTxWarp>
          </a:bodyPr>
          <a:lstStyle>
            <a:lvl1pPr algn="r" defTabSz="92058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4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3" tIns="46082" rIns="92163" bIns="460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9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3" tIns="46082" rIns="92163" bIns="46082" numCol="1" anchor="b" anchorCtr="0" compatLnSpc="1">
            <a:prstTxWarp prst="textNoShape">
              <a:avLst/>
            </a:prstTxWarp>
          </a:bodyPr>
          <a:lstStyle>
            <a:lvl1pPr defTabSz="92058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1339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3" tIns="46082" rIns="92163" bIns="46082" numCol="1" anchor="b" anchorCtr="0" compatLnSpc="1">
            <a:prstTxWarp prst="textNoShape">
              <a:avLst/>
            </a:prstTxWarp>
          </a:bodyPr>
          <a:lstStyle>
            <a:lvl1pPr algn="r" defTabSz="92058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DBD69CE-858B-42EF-A9BA-ED029291FB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5069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C41F4D-0BD1-4301-8A8C-2FBB690555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56047C-7BF9-43E1-B3CB-5F1DCC1290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916599-A8F6-48DA-9386-483EE62497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552AA-3C0B-4367-9992-0400778472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9F1C13-2898-427C-A22A-F3B50B4F27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FB29AA-62AF-48F9-B8C1-7A7B7C48B5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C39A89-9B5F-4FB8-B18D-A1294AC249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747CFB-F703-4FF0-8544-D2D176BCC8B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6C2490-E4BB-4AB8-9E45-16CEA0BFEB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4D88C0-1B2C-4EC9-8774-3B6780BF67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07504" y="116632"/>
            <a:ext cx="8928992" cy="6666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7591" y="4437112"/>
            <a:ext cx="261421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62790" y="188640"/>
            <a:ext cx="492785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8136904" cy="864096"/>
          </a:xfrm>
          <a:prstGeom prst="rect">
            <a:avLst/>
          </a:prstGeom>
          <a:solidFill>
            <a:schemeClr val="bg1">
              <a:alpha val="65000"/>
            </a:schemeClr>
          </a:solidFill>
          <a:effectLst>
            <a:outerShdw blurRad="88900" dist="127000" dir="2700000" algn="tl" rotWithShape="0">
              <a:prstClr val="black">
                <a:alpha val="16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1124744"/>
            <a:ext cx="7992888" cy="5184576"/>
          </a:xfrm>
          <a:prstGeom prst="rect">
            <a:avLst/>
          </a:prstGeom>
          <a:solidFill>
            <a:schemeClr val="bg1">
              <a:alpha val="60000"/>
            </a:schemeClr>
          </a:solidFill>
          <a:effectLst>
            <a:outerShdw blurRad="88900" dist="127000" dir="2700000" algn="tl" rotWithShape="0">
              <a:prstClr val="black">
                <a:alpha val="16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88424" y="116632"/>
            <a:ext cx="621432" cy="3651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4202D7-333A-4BB8-9C34-D84F1E668E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Исполнение консолидированных местных и областного бюджетов  по налоговым и неналоговым доходам за 1 квартал 2017 года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pic>
        <p:nvPicPr>
          <p:cNvPr id="716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56246"/>
            <a:ext cx="8784976" cy="5385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1457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Задолженность по арендной плате за землю на 01.04.2017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712968" cy="5620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0732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Задолженность по арендной плате за землю на 01.04.2017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640960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85332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4624"/>
            <a:ext cx="8136904" cy="936104"/>
          </a:xfrm>
        </p:spPr>
        <p:txBody>
          <a:bodyPr>
            <a:normAutofit/>
          </a:bodyPr>
          <a:lstStyle/>
          <a:p>
            <a:r>
              <a:rPr lang="ru-RU" dirty="0"/>
              <a:t>Задание по снижению недоимки по налоговым платежам и задолженности по арендной плате за землю, </a:t>
            </a:r>
            <a:r>
              <a:rPr lang="ru-RU" dirty="0" err="1"/>
              <a:t>тыс.руб</a:t>
            </a:r>
            <a:r>
              <a:rPr lang="ru-RU" dirty="0"/>
              <a:t>.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37" y="1124744"/>
            <a:ext cx="8761425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7551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4624"/>
            <a:ext cx="8136904" cy="936104"/>
          </a:xfrm>
        </p:spPr>
        <p:txBody>
          <a:bodyPr>
            <a:normAutofit/>
          </a:bodyPr>
          <a:lstStyle/>
          <a:p>
            <a:r>
              <a:rPr lang="ru-RU" dirty="0"/>
              <a:t>Задание по снижению недоимки по налоговым платежам и задолженности по арендной плате за землю, </a:t>
            </a:r>
            <a:r>
              <a:rPr lang="ru-RU" dirty="0" err="1"/>
              <a:t>тыс.руб</a:t>
            </a:r>
            <a:r>
              <a:rPr lang="ru-RU" dirty="0"/>
              <a:t>.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31" y="1124744"/>
            <a:ext cx="8784557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36934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Поручения органам местного самоуправления области </a:t>
            </a:r>
            <a:br>
              <a:rPr lang="ru-RU" dirty="0"/>
            </a:br>
            <a:r>
              <a:rPr lang="ru-RU" dirty="0"/>
              <a:t>по налоговым льготам по итогам административных Советов 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4694884"/>
              </p:ext>
            </p:extLst>
          </p:nvPr>
        </p:nvGraphicFramePr>
        <p:xfrm>
          <a:off x="323528" y="1268759"/>
          <a:ext cx="8496622" cy="518457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496622"/>
              </a:tblGrid>
              <a:tr h="17281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 «ОБ ИТОГАХ СОЦИАЛЬНО-ЭКОНОМИЧЕСКОГО РАЗВИТИЯ ОБЛАСТИ, ИСПОЛНЕНИИ БЮДЖЕТА ОБЛАСТИ И ОБЛАСТНОГО БЮДЖЕТА ЗА  1 квартал 2014 ГОДА »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от 05.06.2014 г. N 245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Провести анализ эффективности налоговых льгот по местным налогам и принять необходимые меры по отмене неэффективных льгот.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701" marR="66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0980"/>
                      </a:srgbClr>
                    </a:solidFill>
                  </a:tcPr>
                </a:tc>
              </a:tr>
              <a:tr h="17281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«ОБ ИТОГАХ СОЦИАЛЬНО-ЭКОНОМИЧЕСКОГО РАЗВИТИЯ ОБЛАСТИ, ИСПОЛНЕНИИ БЮДЖЕТА ОБЛАСТИ И ОБЛАСТНОГО БЮДЖЕТА ЗА  9 месяцев 2015 ГОДА »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от 01.12.2015 г. N 527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        Принять необходимые меры по отмене неэффективных льгот и установлению экономически обоснованных ставок по местным налогам</a:t>
                      </a:r>
                      <a:r>
                        <a:rPr lang="ru-RU" sz="1200" dirty="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701" marR="66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0980"/>
                      </a:srgbClr>
                    </a:solidFill>
                  </a:tcPr>
                </a:tc>
              </a:tr>
              <a:tr h="17281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«ОБ ИТОГАХ СОЦИАЛЬНО-ЭКОНОМИЧЕСКОГО РАЗВИТИЯ ОБЛАСТИ, ИСПОЛНЕНИИ БЮДЖЕТА ОБЛАСТИ И ОБЛАСТНОГО БЮДЖЕТА ЗА  1 полугодие 2016 ГОДА »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от 29.08.2016 г. N 381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           </a:t>
                      </a:r>
                      <a:r>
                        <a:rPr lang="ru-RU" sz="1800" dirty="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Провести работу по оценке эффективности налоговых льгот, предоставляемых органами местного самоуправления.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701" marR="66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098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2993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Оценка эффективности налоговых льгот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817231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3304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Оценка эффективности налоговых льгот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5538"/>
            <a:ext cx="8784976" cy="554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14909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Реализация полномочий ОМСУ по ЕНВД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5538"/>
            <a:ext cx="8640960" cy="547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78409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Реализация полномочий ОМСУ по ЕНВД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762883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3098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Арендная плата за земли сельскохозяйственного назначения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8232646"/>
              </p:ext>
            </p:extLst>
          </p:nvPr>
        </p:nvGraphicFramePr>
        <p:xfrm>
          <a:off x="323528" y="1268762"/>
          <a:ext cx="8568952" cy="5328590"/>
        </p:xfrm>
        <a:graphic>
          <a:graphicData uri="http://schemas.openxmlformats.org/drawingml/2006/table">
            <a:tbl>
              <a:tblPr/>
              <a:tblGrid>
                <a:gridCol w="2209160"/>
                <a:gridCol w="2121810"/>
                <a:gridCol w="2141534"/>
                <a:gridCol w="2096448"/>
              </a:tblGrid>
              <a:tr h="871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Cambria"/>
                        </a:rPr>
                        <a:t>Муниципальный район</a:t>
                      </a:r>
                    </a:p>
                  </a:txBody>
                  <a:tcPr marL="7888" marR="7888" marT="78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Ставки, %</a:t>
                      </a:r>
                    </a:p>
                  </a:txBody>
                  <a:tcPr marL="7888" marR="7888" marT="78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Годовой размер арендной платы на 2017 год, тыс.руб. </a:t>
                      </a:r>
                    </a:p>
                  </a:txBody>
                  <a:tcPr marL="7888" marR="7888" marT="78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Выпадающие                         доходы от снижения ставки, тыс.руб.</a:t>
                      </a:r>
                    </a:p>
                  </a:txBody>
                  <a:tcPr marL="7888" marR="7888" marT="78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41603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Воловский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2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3952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 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603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Грязинский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2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13616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 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603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Данковский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2 (КФХ - 0,6)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3858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 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603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 err="1">
                          <a:effectLst/>
                          <a:latin typeface="Cambria"/>
                        </a:rPr>
                        <a:t>Добринский</a:t>
                      </a:r>
                      <a:endParaRPr lang="ru-RU" sz="1500" b="1" i="0" u="none" strike="noStrike" dirty="0">
                        <a:effectLst/>
                        <a:latin typeface="Cambria"/>
                      </a:endParaRP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5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57740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 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5369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Добровский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2 (КФХ - 0,6%)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5311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 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20266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Долгоруковский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2                                         </a:t>
                      </a:r>
                      <a:r>
                        <a:rPr lang="ru-RU" sz="1200" b="1" i="0" u="none" strike="noStrike">
                          <a:effectLst/>
                          <a:latin typeface="Cambria"/>
                        </a:rPr>
                        <a:t>(для участвующих в социальных программах - 0,6%)</a:t>
                      </a:r>
                      <a:endParaRPr lang="ru-RU" sz="1500" b="1" i="0" u="none" strike="noStrike">
                        <a:effectLst/>
                        <a:latin typeface="Cambria"/>
                      </a:endParaRP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4355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1025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5936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Елецкий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effectLst/>
                          <a:latin typeface="Cambria"/>
                        </a:rPr>
                        <a:t>2                                    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13537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 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6030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Задонский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2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9822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 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5747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Измалковский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2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10348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 dirty="0">
                          <a:effectLst/>
                          <a:latin typeface="Cambria"/>
                        </a:rPr>
                        <a:t> 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117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Исполнение консолидированных местных и областного бюджетов  по налоговым и неналоговым доходам за 1 квартал 2017 года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5538"/>
            <a:ext cx="8712968" cy="547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95641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Арендная плата за земли сельскохозяйственного назначения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1668277"/>
              </p:ext>
            </p:extLst>
          </p:nvPr>
        </p:nvGraphicFramePr>
        <p:xfrm>
          <a:off x="251520" y="1124744"/>
          <a:ext cx="8713141" cy="5400600"/>
        </p:xfrm>
        <a:graphic>
          <a:graphicData uri="http://schemas.openxmlformats.org/drawingml/2006/table">
            <a:tbl>
              <a:tblPr/>
              <a:tblGrid>
                <a:gridCol w="2246334"/>
                <a:gridCol w="2157512"/>
                <a:gridCol w="2177570"/>
                <a:gridCol w="2131725"/>
              </a:tblGrid>
              <a:tr h="833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Муниципальный район</a:t>
                      </a:r>
                    </a:p>
                  </a:txBody>
                  <a:tcPr marL="7888" marR="7888" marT="78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Ставки, %</a:t>
                      </a:r>
                    </a:p>
                  </a:txBody>
                  <a:tcPr marL="7888" marR="7888" marT="78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Годовой размер арендной платы на 2017 год, тыс.руб. </a:t>
                      </a:r>
                    </a:p>
                  </a:txBody>
                  <a:tcPr marL="7888" marR="7888" marT="78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Выпадающие                         доходы от снижения ставки, тыс.руб.</a:t>
                      </a:r>
                    </a:p>
                  </a:txBody>
                  <a:tcPr marL="7888" marR="7888" marT="78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45483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Краснинский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2 (КФХ - 0,6)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8081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 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Лебедянский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2 (КФХ - 0,6)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25881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 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Лев-Толстовский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2 (КФХ - 0,6)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8865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 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25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Липецкий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2 (КФХ - 0,6)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21300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 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483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Становлянский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2 (КФХ - 0,6)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6685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 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Тербунский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2,2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2198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 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6405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Усманский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1,5 (КФХ - 0,6)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12800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11480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Хлевенский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2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6915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 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6405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Чаплыгинский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3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33480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effectLst/>
                          <a:latin typeface="Cambria"/>
                        </a:rPr>
                        <a:t> 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749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effectLst/>
                          <a:latin typeface="Cambria"/>
                        </a:rPr>
                        <a:t>ИТОГО 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effectLst/>
                          <a:latin typeface="Cambria"/>
                        </a:rPr>
                        <a:t> 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effectLst/>
                          <a:latin typeface="Cambria"/>
                        </a:rPr>
                        <a:t>248744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effectLst/>
                          <a:latin typeface="Cambria"/>
                        </a:rPr>
                        <a:t>12505</a:t>
                      </a:r>
                    </a:p>
                  </a:txBody>
                  <a:tcPr marL="7888" marR="7888" marT="788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5126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Пониженные ставки и льготы по земельному налогу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45" y="1124744"/>
            <a:ext cx="8822117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92589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Пониженные ставки и льготы по земельному налогу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70" y="1124744"/>
            <a:ext cx="8770192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1278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04856" cy="864096"/>
          </a:xfrm>
        </p:spPr>
        <p:txBody>
          <a:bodyPr/>
          <a:lstStyle/>
          <a:p>
            <a:r>
              <a:rPr lang="ru-RU" dirty="0"/>
              <a:t>Задание по темпам роста мобилизации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налоговых доходов </a:t>
            </a:r>
            <a:r>
              <a:rPr lang="ru-RU" dirty="0"/>
              <a:t>на 2017 </a:t>
            </a:r>
            <a:r>
              <a:rPr lang="ru-RU" dirty="0" smtClean="0"/>
              <a:t>год </a:t>
            </a:r>
            <a:r>
              <a:rPr lang="ru-RU" dirty="0"/>
              <a:t>(</a:t>
            </a:r>
            <a:r>
              <a:rPr lang="ru-RU" dirty="0" err="1"/>
              <a:t>тыс.руб</a:t>
            </a:r>
            <a:r>
              <a:rPr lang="ru-RU" dirty="0"/>
              <a:t>.)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1229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5"/>
            <a:ext cx="8802588" cy="565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221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04856" cy="864096"/>
          </a:xfrm>
        </p:spPr>
        <p:txBody>
          <a:bodyPr/>
          <a:lstStyle/>
          <a:p>
            <a:r>
              <a:rPr lang="ru-RU" dirty="0"/>
              <a:t>Задание по темпам роста мобилизации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налоговых доходов </a:t>
            </a:r>
            <a:r>
              <a:rPr lang="ru-RU" dirty="0"/>
              <a:t>на 2017 </a:t>
            </a:r>
            <a:r>
              <a:rPr lang="ru-RU" dirty="0" smtClean="0"/>
              <a:t>год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тыс.руб</a:t>
            </a:r>
            <a:r>
              <a:rPr lang="ru-RU" dirty="0" smtClean="0"/>
              <a:t>.)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802588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524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по темпам роста мобилизации </a:t>
            </a:r>
            <a:r>
              <a:rPr lang="en-US" dirty="0"/>
              <a:t/>
            </a:r>
            <a:br>
              <a:rPr lang="en-US" dirty="0"/>
            </a:br>
            <a:r>
              <a:rPr lang="ru-RU" dirty="0" smtClean="0"/>
              <a:t>неналоговых </a:t>
            </a:r>
            <a:r>
              <a:rPr lang="ru-RU" dirty="0"/>
              <a:t>доходов на 2017 год</a:t>
            </a:r>
            <a:r>
              <a:rPr lang="en-US" dirty="0"/>
              <a:t> </a:t>
            </a:r>
            <a:r>
              <a:rPr lang="ru-RU" dirty="0"/>
              <a:t>(</a:t>
            </a:r>
            <a:r>
              <a:rPr lang="ru-RU" dirty="0" err="1"/>
              <a:t>тыс.руб</a:t>
            </a:r>
            <a:r>
              <a:rPr lang="ru-RU" dirty="0"/>
              <a:t>.)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3"/>
            <a:ext cx="8784976" cy="5573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3684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по темпам роста мобилизации </a:t>
            </a:r>
            <a:r>
              <a:rPr lang="en-US" dirty="0"/>
              <a:t/>
            </a:r>
            <a:br>
              <a:rPr lang="en-US" dirty="0"/>
            </a:br>
            <a:r>
              <a:rPr lang="ru-RU" dirty="0" smtClean="0"/>
              <a:t>неналоговых </a:t>
            </a:r>
            <a:r>
              <a:rPr lang="ru-RU" dirty="0"/>
              <a:t>доходов на 2017 год</a:t>
            </a:r>
            <a:r>
              <a:rPr lang="en-US" dirty="0"/>
              <a:t> </a:t>
            </a:r>
            <a:r>
              <a:rPr lang="ru-RU" dirty="0"/>
              <a:t>(</a:t>
            </a:r>
            <a:r>
              <a:rPr lang="ru-RU" dirty="0" err="1"/>
              <a:t>тыс.руб</a:t>
            </a:r>
            <a:r>
              <a:rPr lang="ru-RU" dirty="0"/>
              <a:t>.)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8424936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4116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Недоимка по налоговым платежам в территориальный </a:t>
            </a:r>
            <a:r>
              <a:rPr lang="ru-RU" dirty="0" smtClean="0"/>
              <a:t>бюджет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1600" dirty="0"/>
              <a:t>по состоянию на 01.04.2017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25538"/>
            <a:ext cx="8640960" cy="547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1147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Недоимка по налоговым платежам в территориальный </a:t>
            </a:r>
            <a:r>
              <a:rPr lang="ru-RU" dirty="0" smtClean="0"/>
              <a:t>бюджет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1600" dirty="0"/>
              <a:t>по состоянию на 01.04.2017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724007" cy="5577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6287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8136904" cy="720080"/>
          </a:xfrm>
        </p:spPr>
        <p:txBody>
          <a:bodyPr/>
          <a:lstStyle/>
          <a:p>
            <a:r>
              <a:rPr lang="ru-RU" altLang="ru-RU" dirty="0">
                <a:latin typeface="Arial" charset="0"/>
                <a:cs typeface="Arial" charset="0"/>
              </a:rPr>
              <a:t>Схема недоимки в территориальный бюджет, млн. руб.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16411" name="Picture 2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737262" cy="4320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899727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 ЛО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54691</TotalTime>
  <Words>429</Words>
  <Application>Microsoft Office PowerPoint</Application>
  <PresentationFormat>Экран (4:3)</PresentationFormat>
  <Paragraphs>140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шаблон ЛО3</vt:lpstr>
      <vt:lpstr>Исполнение консолидированных местных и областного бюджетов  по налоговым и неналоговым доходам за 1 квартал 2017 года </vt:lpstr>
      <vt:lpstr>Исполнение консолидированных местных и областного бюджетов  по налоговым и неналоговым доходам за 1 квартал 2017 года </vt:lpstr>
      <vt:lpstr>Задание по темпам роста мобилизации  налоговых доходов на 2017 год (тыс.руб.)</vt:lpstr>
      <vt:lpstr>Задание по темпам роста мобилизации  налоговых доходов на 2017 год (тыс.руб.)</vt:lpstr>
      <vt:lpstr>Задание по темпам роста мобилизации  неналоговых доходов на 2017 год (тыс.руб.)</vt:lpstr>
      <vt:lpstr>Задание по темпам роста мобилизации  неналоговых доходов на 2017 год (тыс.руб.)</vt:lpstr>
      <vt:lpstr>Недоимка по налоговым платежам в территориальный бюджет по состоянию на 01.04.2017</vt:lpstr>
      <vt:lpstr>Недоимка по налоговым платежам в территориальный бюджет по состоянию на 01.04.2017</vt:lpstr>
      <vt:lpstr>Схема недоимки в территориальный бюджет, млн. руб.</vt:lpstr>
      <vt:lpstr>Задолженность по арендной плате за землю на 01.04.2017 </vt:lpstr>
      <vt:lpstr>Задолженность по арендной плате за землю на 01.04.2017 </vt:lpstr>
      <vt:lpstr>Задание по снижению недоимки по налоговым платежам и задолженности по арендной плате за землю, тыс.руб.</vt:lpstr>
      <vt:lpstr>Задание по снижению недоимки по налоговым платежам и задолженности по арендной плате за землю, тыс.руб.</vt:lpstr>
      <vt:lpstr>Поручения органам местного самоуправления области  по налоговым льготам по итогам административных Советов </vt:lpstr>
      <vt:lpstr>Оценка эффективности налоговых льгот</vt:lpstr>
      <vt:lpstr>Оценка эффективности налоговых льгот</vt:lpstr>
      <vt:lpstr>Реализация полномочий ОМСУ по ЕНВД</vt:lpstr>
      <vt:lpstr>Реализация полномочий ОМСУ по ЕНВД</vt:lpstr>
      <vt:lpstr>Арендная плата за земли сельскохозяйственного назначения</vt:lpstr>
      <vt:lpstr>Арендная плата за земли сельскохозяйственного назначения</vt:lpstr>
      <vt:lpstr> Пониженные ставки и льготы по земельному налогу </vt:lpstr>
      <vt:lpstr> Пониженные ставки и льготы по земельному налогу </vt:lpstr>
    </vt:vector>
  </TitlesOfParts>
  <Company>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Нарывончик Сергей</cp:lastModifiedBy>
  <cp:revision>1461</cp:revision>
  <cp:lastPrinted>2017-04-27T13:23:33Z</cp:lastPrinted>
  <dcterms:created xsi:type="dcterms:W3CDTF">2006-12-13T06:39:00Z</dcterms:created>
  <dcterms:modified xsi:type="dcterms:W3CDTF">2017-04-28T05:28:00Z</dcterms:modified>
</cp:coreProperties>
</file>