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60" r:id="rId4"/>
    <p:sldId id="263" r:id="rId5"/>
    <p:sldId id="261" r:id="rId6"/>
    <p:sldId id="262" r:id="rId7"/>
  </p:sldIdLst>
  <p:sldSz cx="9144000" cy="6858000" type="screen4x3"/>
  <p:notesSz cx="6808788" cy="99393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CC33"/>
    <a:srgbClr val="FFCCCC"/>
    <a:srgbClr val="FFD961"/>
    <a:srgbClr val="6666FF"/>
    <a:srgbClr val="DB8403"/>
    <a:srgbClr val="F9880B"/>
    <a:srgbClr val="FF6600"/>
    <a:srgbClr val="FF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294" autoAdjust="0"/>
    <p:restoredTop sz="94665" autoAdjust="0"/>
  </p:normalViewPr>
  <p:slideViewPr>
    <p:cSldViewPr>
      <p:cViewPr>
        <p:scale>
          <a:sx n="77" d="100"/>
          <a:sy n="77" d="100"/>
        </p:scale>
        <p:origin x="-942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t" anchorCtr="0" compatLnSpc="1">
            <a:prstTxWarp prst="textNoShape">
              <a:avLst/>
            </a:prstTxWarp>
          </a:bodyPr>
          <a:lstStyle>
            <a:lvl1pPr defTabSz="921778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571" y="1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t" anchorCtr="0" compatLnSpc="1">
            <a:prstTxWarp prst="textNoShape">
              <a:avLst/>
            </a:prstTxWarp>
          </a:bodyPr>
          <a:lstStyle>
            <a:lvl1pPr algn="r" defTabSz="921778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3484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b" anchorCtr="0" compatLnSpc="1">
            <a:prstTxWarp prst="textNoShape">
              <a:avLst/>
            </a:prstTxWarp>
          </a:bodyPr>
          <a:lstStyle>
            <a:lvl1pPr defTabSz="921778">
              <a:defRPr sz="1200" b="1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571" y="9443484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b" anchorCtr="0" compatLnSpc="1">
            <a:prstTxWarp prst="textNoShape">
              <a:avLst/>
            </a:prstTxWarp>
          </a:bodyPr>
          <a:lstStyle>
            <a:lvl1pPr algn="r" defTabSz="921778">
              <a:defRPr sz="1200" b="1">
                <a:cs typeface="+mn-cs"/>
              </a:defRPr>
            </a:lvl1pPr>
          </a:lstStyle>
          <a:p>
            <a:pPr>
              <a:defRPr/>
            </a:pPr>
            <a:fld id="{4F025E0A-4287-449B-9283-07F16F171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998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t" anchorCtr="0" compatLnSpc="1">
            <a:prstTxWarp prst="textNoShape">
              <a:avLst/>
            </a:prstTxWarp>
          </a:bodyPr>
          <a:lstStyle>
            <a:lvl1pPr defTabSz="9217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981" y="1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t" anchorCtr="0" compatLnSpc="1">
            <a:prstTxWarp prst="textNoShape">
              <a:avLst/>
            </a:prstTxWarp>
          </a:bodyPr>
          <a:lstStyle>
            <a:lvl1pPr algn="r" defTabSz="9217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3925" y="746125"/>
            <a:ext cx="497046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1744"/>
            <a:ext cx="5447666" cy="44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896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b" anchorCtr="0" compatLnSpc="1">
            <a:prstTxWarp prst="textNoShape">
              <a:avLst/>
            </a:prstTxWarp>
          </a:bodyPr>
          <a:lstStyle>
            <a:lvl1pPr defTabSz="9217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981" y="9441896"/>
            <a:ext cx="2951217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83" tIns="46142" rIns="92283" bIns="46142" numCol="1" anchor="b" anchorCtr="0" compatLnSpc="1">
            <a:prstTxWarp prst="textNoShape">
              <a:avLst/>
            </a:prstTxWarp>
          </a:bodyPr>
          <a:lstStyle>
            <a:lvl1pPr algn="r" defTabSz="921778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DBD69CE-858B-42EF-A9BA-ED029291F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5069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41F4D-0BD1-4301-8A8C-2FBB690555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6047C-7BF9-43E1-B3CB-5F1DCC1290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916599-A8F6-48DA-9386-483EE62497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5DF49-A273-4A26-A47F-514B59C15C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7552AA-3C0B-4367-9992-0400778472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9F1C13-2898-427C-A22A-F3B50B4F27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B29AA-62AF-48F9-B8C1-7A7B7C48B5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C39A89-9B5F-4FB8-B18D-A1294AC249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47CFB-F703-4FF0-8544-D2D176BCC8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6C2490-E4BB-4AB8-9E45-16CEA0BFEB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D88C0-1B2C-4EC9-8774-3B6780BF67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7504" y="116632"/>
            <a:ext cx="8928992" cy="666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7591" y="4437112"/>
            <a:ext cx="261421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2790" y="188640"/>
            <a:ext cx="492785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136904" cy="864096"/>
          </a:xfrm>
          <a:prstGeom prst="rect">
            <a:avLst/>
          </a:prstGeom>
          <a:solidFill>
            <a:schemeClr val="bg1">
              <a:alpha val="65000"/>
            </a:schemeClr>
          </a:solidFill>
          <a:effectLst>
            <a:outerShdw blurRad="88900" dist="127000" dir="2700000" algn="tl" rotWithShape="0">
              <a:prstClr val="black">
                <a:alpha val="16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124744"/>
            <a:ext cx="7992888" cy="5184576"/>
          </a:xfrm>
          <a:prstGeom prst="rect">
            <a:avLst/>
          </a:prstGeom>
          <a:solidFill>
            <a:schemeClr val="bg1">
              <a:alpha val="60000"/>
            </a:schemeClr>
          </a:solidFill>
          <a:effectLst>
            <a:outerShdw blurRad="88900" dist="127000" dir="2700000" algn="tl" rotWithShape="0">
              <a:prstClr val="black">
                <a:alpha val="16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88424" y="116632"/>
            <a:ext cx="621432" cy="3651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4202D7-333A-4BB8-9C34-D84F1E668E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8136904" cy="1584176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800" b="1" dirty="0" smtClean="0"/>
              <a:t>ОСНОВНЫЕ </a:t>
            </a:r>
            <a:r>
              <a:rPr lang="ru-RU" sz="1800" b="1" dirty="0"/>
              <a:t>УСЛОВИЯ</a:t>
            </a:r>
            <a:br>
              <a:rPr lang="ru-RU" sz="1800" b="1" dirty="0"/>
            </a:br>
            <a:r>
              <a:rPr lang="ru-RU" sz="1800" b="1" dirty="0"/>
              <a:t>ПРЕДОСТАВЛЕНИЯ  ИЗ ФЕДЕРАЛЬНОГО</a:t>
            </a:r>
            <a:br>
              <a:rPr lang="ru-RU" sz="1800" b="1" dirty="0"/>
            </a:br>
            <a:r>
              <a:rPr lang="ru-RU" sz="1800" b="1" dirty="0"/>
              <a:t>БЮДЖЕТА БЮДЖЕТАМ СУБЪЕКТОВ РОССИЙСКОЙ ФЕДЕРАЦИИ</a:t>
            </a:r>
            <a:br>
              <a:rPr lang="ru-RU" sz="1800" b="1" dirty="0"/>
            </a:br>
            <a:r>
              <a:rPr lang="ru-RU" sz="1800" b="1" dirty="0"/>
              <a:t>БЮДЖЕТНЫХ КРЕДИТОВ НА 2017 ГОД</a:t>
            </a:r>
            <a:br>
              <a:rPr lang="ru-RU" sz="1800" b="1" dirty="0"/>
            </a:br>
            <a:r>
              <a:rPr lang="ru-RU" sz="1600" b="1" dirty="0"/>
              <a:t> (Постановление Правительства Российской Федерации от 26 декабря 2016 года № 1482</a:t>
            </a:r>
            <a:r>
              <a:rPr lang="ru-RU" sz="1600" b="1" dirty="0" smtClean="0"/>
              <a:t>)</a:t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16832"/>
            <a:ext cx="8712968" cy="468052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100" b="1" dirty="0" smtClean="0"/>
              <a:t>        </a:t>
            </a:r>
            <a:r>
              <a:rPr lang="ru-RU" b="1" dirty="0" smtClean="0"/>
              <a:t>1. </a:t>
            </a:r>
            <a:r>
              <a:rPr lang="ru-RU" b="1" dirty="0"/>
              <a:t>Обеспечение в 2017 - 2022 годах дефицита бюджета на уровне не более 10 процентов суммы доходов бюджета субъекта </a:t>
            </a:r>
            <a:r>
              <a:rPr lang="ru-RU" b="1" dirty="0" smtClean="0"/>
              <a:t>РФ без </a:t>
            </a:r>
            <a:r>
              <a:rPr lang="ru-RU" b="1" dirty="0"/>
              <a:t>учета безвозмездных </a:t>
            </a:r>
            <a:r>
              <a:rPr lang="ru-RU" b="1" dirty="0" smtClean="0"/>
              <a:t>поступлений.</a:t>
            </a:r>
            <a:endParaRPr lang="ru-RU" b="1" dirty="0"/>
          </a:p>
          <a:p>
            <a:pPr marL="0" indent="0" algn="just">
              <a:buNone/>
            </a:pPr>
            <a:r>
              <a:rPr lang="ru-RU" dirty="0" smtClean="0"/>
              <a:t>        </a:t>
            </a:r>
          </a:p>
          <a:p>
            <a:pPr marL="0" indent="0" algn="just">
              <a:buNone/>
            </a:pPr>
            <a:r>
              <a:rPr lang="ru-RU" b="1" dirty="0"/>
              <a:t> </a:t>
            </a:r>
            <a:r>
              <a:rPr lang="ru-RU" b="1" dirty="0" smtClean="0"/>
              <a:t>        2. </a:t>
            </a:r>
            <a:r>
              <a:rPr lang="ru-RU" b="1" dirty="0"/>
              <a:t>Поэтапное сокращение доли государственного долга </a:t>
            </a:r>
            <a:r>
              <a:rPr lang="ru-RU" b="1" dirty="0" smtClean="0"/>
              <a:t>от суммы </a:t>
            </a:r>
            <a:r>
              <a:rPr lang="ru-RU" b="1" dirty="0"/>
              <a:t>доходов бюджета без учета безвозмездных поступлений к:</a:t>
            </a:r>
          </a:p>
          <a:p>
            <a:pPr marL="0" indent="0" algn="just">
              <a:buNone/>
            </a:pPr>
            <a:r>
              <a:rPr lang="en-US" sz="3200" b="1" dirty="0"/>
              <a:t>	</a:t>
            </a:r>
            <a:r>
              <a:rPr lang="ru-RU" sz="3200" b="1" dirty="0" smtClean="0"/>
              <a:t>  </a:t>
            </a:r>
            <a:r>
              <a:rPr lang="ru-RU" sz="2600" b="1" dirty="0" smtClean="0"/>
              <a:t>- </a:t>
            </a:r>
            <a:r>
              <a:rPr lang="ru-RU" sz="2600" b="1" dirty="0"/>
              <a:t>1 января 2018 года не более 46 %;</a:t>
            </a:r>
          </a:p>
          <a:p>
            <a:pPr marL="0" indent="0" algn="just">
              <a:buNone/>
            </a:pPr>
            <a:r>
              <a:rPr lang="ru-RU" sz="2600" b="1" dirty="0"/>
              <a:t>                  - 1 января 2019 года не более 44 %;</a:t>
            </a:r>
          </a:p>
          <a:p>
            <a:pPr marL="0" indent="0" algn="just">
              <a:buNone/>
            </a:pPr>
            <a:r>
              <a:rPr lang="ru-RU" sz="2600" b="1" dirty="0"/>
              <a:t>                  - 1 января 2020 года не более 42,7 %;</a:t>
            </a:r>
          </a:p>
          <a:p>
            <a:pPr marL="0" indent="0" algn="just">
              <a:buNone/>
            </a:pPr>
            <a:r>
              <a:rPr lang="ru-RU" sz="2600" b="1" dirty="0"/>
              <a:t>                  - 1 января 2021 года не более 40,8 %;</a:t>
            </a:r>
          </a:p>
          <a:p>
            <a:pPr marL="0" indent="0" algn="just">
              <a:buNone/>
            </a:pPr>
            <a:r>
              <a:rPr lang="ru-RU" sz="2600" b="1" dirty="0"/>
              <a:t>                  - 1 января 2022 года не более 39,6 %;</a:t>
            </a:r>
          </a:p>
          <a:p>
            <a:pPr marL="0" indent="0" algn="just">
              <a:buNone/>
            </a:pPr>
            <a:r>
              <a:rPr lang="ru-RU" sz="2600" b="1" dirty="0"/>
              <a:t>                  - 1 января 2023 года не более 38,5 %.</a:t>
            </a:r>
          </a:p>
          <a:p>
            <a:pPr marL="0" indent="0" algn="just">
              <a:buNone/>
            </a:pPr>
            <a:endParaRPr lang="ru-RU" sz="2200" b="1" dirty="0" smtClean="0"/>
          </a:p>
          <a:p>
            <a:pPr marL="0" indent="0" algn="just">
              <a:buNone/>
            </a:pPr>
            <a:r>
              <a:rPr lang="ru-RU" b="1" dirty="0" smtClean="0"/>
              <a:t>          3. Утверждение долговой политики на 3 года.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236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136904" cy="1512168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800" b="1" dirty="0" smtClean="0"/>
              <a:t>ОСНОВНЫЕ </a:t>
            </a:r>
            <a:r>
              <a:rPr lang="ru-RU" sz="1800" b="1" dirty="0"/>
              <a:t>УСЛОВИЯ</a:t>
            </a:r>
            <a:br>
              <a:rPr lang="ru-RU" sz="1800" b="1" dirty="0"/>
            </a:br>
            <a:r>
              <a:rPr lang="ru-RU" sz="1800" b="1" dirty="0"/>
              <a:t>ПРЕДОСТАВЛЕНИЯ  ИЗ ФЕДЕРАЛЬНОГО</a:t>
            </a:r>
            <a:br>
              <a:rPr lang="ru-RU" sz="1800" b="1" dirty="0"/>
            </a:br>
            <a:r>
              <a:rPr lang="ru-RU" sz="1800" b="1" dirty="0"/>
              <a:t>БЮДЖЕТА БЮДЖЕТАМ СУБЪЕКТОВ РОССИЙСКОЙ ФЕДЕРАЦИИ</a:t>
            </a:r>
            <a:br>
              <a:rPr lang="ru-RU" sz="1800" b="1" dirty="0"/>
            </a:br>
            <a:r>
              <a:rPr lang="ru-RU" sz="1800" b="1" dirty="0"/>
              <a:t>БЮДЖЕТНЫХ КРЕДИТОВ НА 2017 </a:t>
            </a:r>
            <a:r>
              <a:rPr lang="ru-RU" sz="1800" b="1" dirty="0" smtClean="0"/>
              <a:t>ГОД</a:t>
            </a: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>(Постановление </a:t>
            </a:r>
            <a:r>
              <a:rPr lang="ru-RU" sz="1600" b="1" dirty="0"/>
              <a:t>Правительства Российской Федерации от 26 декабря 2016 </a:t>
            </a:r>
            <a:r>
              <a:rPr lang="ru-RU" sz="1600" b="1" dirty="0" smtClean="0"/>
              <a:t>года № 1482)</a:t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295" y="1628800"/>
            <a:ext cx="8543193" cy="48965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/>
              <a:t> </a:t>
            </a:r>
            <a:r>
              <a:rPr lang="ru-RU" sz="2200" b="1" dirty="0" smtClean="0"/>
              <a:t>        4</a:t>
            </a:r>
            <a:r>
              <a:rPr lang="ru-RU" sz="2200" b="1" dirty="0"/>
              <a:t>. Недопущение принятия и исполнения расходных обязательств, не отнесенных Конституцией РФ и федеральными законами к полномочиям органов государственной власти субъектов РФ</a:t>
            </a:r>
            <a:r>
              <a:rPr lang="ru-RU" sz="2200" b="1" dirty="0" smtClean="0"/>
              <a:t>.</a:t>
            </a:r>
          </a:p>
          <a:p>
            <a:pPr marL="0" indent="0" algn="just">
              <a:buNone/>
            </a:pPr>
            <a:endParaRPr lang="ru-RU" sz="1600" b="1" dirty="0"/>
          </a:p>
          <a:p>
            <a:pPr marL="0" indent="0" algn="just">
              <a:buNone/>
            </a:pPr>
            <a:r>
              <a:rPr lang="ru-RU" sz="1600" b="1" dirty="0"/>
              <a:t>          </a:t>
            </a:r>
            <a:r>
              <a:rPr lang="ru-RU" sz="2200" b="1" dirty="0"/>
              <a:t>5. Соблюдение установленных Правительством РФ нормативов формирования расходов на оплату труда государственных гражданских служащих субъекта РФ.</a:t>
            </a:r>
          </a:p>
          <a:p>
            <a:pPr marL="0" indent="0" algn="just">
              <a:buNone/>
            </a:pPr>
            <a:r>
              <a:rPr lang="ru-RU" sz="1600" b="1" dirty="0"/>
              <a:t>          </a:t>
            </a:r>
            <a:r>
              <a:rPr lang="en-US" sz="1600" b="1" dirty="0" smtClean="0"/>
              <a:t>	</a:t>
            </a:r>
            <a:r>
              <a:rPr lang="ru-RU" sz="2000" b="1" dirty="0" smtClean="0"/>
              <a:t>              </a:t>
            </a:r>
          </a:p>
          <a:p>
            <a:pPr marL="0" indent="0" algn="just">
              <a:buNone/>
            </a:pPr>
            <a:r>
              <a:rPr lang="ru-RU" sz="2200" b="1" dirty="0" smtClean="0"/>
              <a:t>       6</a:t>
            </a:r>
            <a:r>
              <a:rPr lang="ru-RU" sz="2200" b="1" dirty="0"/>
              <a:t>. Согласование с Министерством финансов </a:t>
            </a:r>
            <a:r>
              <a:rPr lang="ru-RU" sz="2200" b="1" dirty="0" smtClean="0"/>
              <a:t>РФ (до </a:t>
            </a:r>
            <a:r>
              <a:rPr lang="ru-RU" sz="2200" b="1" dirty="0"/>
              <a:t>внесения в законодательный орган государственной власти субъекта </a:t>
            </a:r>
            <a:r>
              <a:rPr lang="ru-RU" sz="2200" b="1" dirty="0" smtClean="0"/>
              <a:t>РФ) </a:t>
            </a:r>
            <a:r>
              <a:rPr lang="ru-RU" sz="2200" b="1" dirty="0"/>
              <a:t>предполагаемых изменений в закон о бюджете </a:t>
            </a:r>
            <a:r>
              <a:rPr lang="ru-RU" sz="2200" b="1" dirty="0" smtClean="0"/>
              <a:t>в </a:t>
            </a:r>
            <a:r>
              <a:rPr lang="ru-RU" sz="2200" b="1" dirty="0"/>
              <a:t>случае, если указанные изменения приводят к изменению дефицита </a:t>
            </a:r>
            <a:r>
              <a:rPr lang="ru-RU" sz="2200" b="1" dirty="0" smtClean="0"/>
              <a:t>бюджета.</a:t>
            </a:r>
            <a:endParaRPr lang="ru-RU" sz="2200" b="1" dirty="0"/>
          </a:p>
          <a:p>
            <a:pPr marL="0" indent="0" algn="just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10691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1008112"/>
          </a:xfrm>
        </p:spPr>
        <p:txBody>
          <a:bodyPr>
            <a:noAutofit/>
          </a:bodyPr>
          <a:lstStyle/>
          <a:p>
            <a:r>
              <a:rPr lang="ru-RU" sz="1700" b="1" dirty="0" smtClean="0"/>
              <a:t>ДОПОЛНИТЕЛЬНЫЕ УСЛОВИЯ ПРЕДОСТАВЛЕНИЯ ДОТАЦИИ НА ВЫРАВНИВАНИЕ БЮДЖЕТНОЙ ОБЕСПЕЧЕННОСТИ СУБЪЕКТОВ РОССИЙСКОЙ ФЕДЕРАЦИИ В 2017 ГОДУ </a:t>
            </a:r>
            <a:br>
              <a:rPr lang="ru-RU" sz="1700" b="1" dirty="0" smtClean="0"/>
            </a:br>
            <a:r>
              <a:rPr lang="ru-RU" sz="1600" b="1" dirty="0" smtClean="0"/>
              <a:t>(постановление Правительства Российской Федерации от 27 декабря </a:t>
            </a:r>
            <a:r>
              <a:rPr lang="ru-RU" sz="1600" b="1" dirty="0" smtClean="0"/>
              <a:t>201</a:t>
            </a:r>
            <a:r>
              <a:rPr lang="en-US" sz="1600" b="1" dirty="0" smtClean="0"/>
              <a:t>6</a:t>
            </a:r>
            <a:r>
              <a:rPr lang="ru-RU" sz="1600" b="1" dirty="0" smtClean="0"/>
              <a:t> </a:t>
            </a:r>
            <a:r>
              <a:rPr lang="ru-RU" sz="1600" b="1" dirty="0" smtClean="0"/>
              <a:t>года № 1506)</a:t>
            </a: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328592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6800" b="1" dirty="0"/>
              <a:t> </a:t>
            </a:r>
            <a:r>
              <a:rPr lang="ru-RU" sz="6800" b="1" dirty="0" smtClean="0"/>
              <a:t>           1</a:t>
            </a:r>
            <a:r>
              <a:rPr lang="ru-RU" sz="6800" b="1" dirty="0"/>
              <a:t>. Обеспечение роста налоговых и неналоговых доходов консолидированного бюджета субъекта </a:t>
            </a:r>
            <a:r>
              <a:rPr lang="ru-RU" sz="6800" b="1" dirty="0" smtClean="0"/>
              <a:t>РФ по </a:t>
            </a:r>
            <a:r>
              <a:rPr lang="ru-RU" sz="6800" b="1" dirty="0"/>
              <a:t>итогам исполнения консолидированного бюджета субъекта </a:t>
            </a:r>
            <a:r>
              <a:rPr lang="ru-RU" sz="6800" b="1" dirty="0" smtClean="0"/>
              <a:t>РФ за </a:t>
            </a:r>
            <a:r>
              <a:rPr lang="ru-RU" sz="6800" b="1" dirty="0"/>
              <a:t>2017 год по сравнению с уровнем исполнения 2016 года </a:t>
            </a:r>
            <a:r>
              <a:rPr lang="ru-RU" sz="6800" b="1" dirty="0" smtClean="0"/>
              <a:t>в </a:t>
            </a:r>
            <a:r>
              <a:rPr lang="ru-RU" sz="6800" b="1" dirty="0"/>
              <a:t>сопоставимых </a:t>
            </a:r>
            <a:r>
              <a:rPr lang="ru-RU" sz="6800" b="1" dirty="0" smtClean="0"/>
              <a:t>условиях.</a:t>
            </a:r>
          </a:p>
          <a:p>
            <a:pPr marL="0" indent="0" algn="just">
              <a:buNone/>
            </a:pPr>
            <a:endParaRPr lang="ru-RU" sz="6800" b="1" dirty="0"/>
          </a:p>
          <a:p>
            <a:pPr marL="0" indent="0" algn="just">
              <a:buNone/>
            </a:pPr>
            <a:r>
              <a:rPr lang="ru-RU" sz="6800" b="1" dirty="0"/>
              <a:t> </a:t>
            </a:r>
            <a:r>
              <a:rPr lang="ru-RU" sz="6800" b="1" dirty="0" smtClean="0"/>
              <a:t>             2</a:t>
            </a:r>
            <a:r>
              <a:rPr lang="ru-RU" sz="6800" b="1" dirty="0"/>
              <a:t>. Обеспечение достижения </a:t>
            </a:r>
            <a:r>
              <a:rPr lang="ru-RU" sz="6800" b="1" dirty="0" smtClean="0"/>
              <a:t>показателей </a:t>
            </a:r>
            <a:r>
              <a:rPr lang="ru-RU" sz="6800" b="1" dirty="0"/>
              <a:t>экономического развития </a:t>
            </a:r>
            <a:r>
              <a:rPr lang="ru-RU" sz="6800" b="1" dirty="0" smtClean="0"/>
              <a:t>:</a:t>
            </a:r>
            <a:endParaRPr lang="ru-RU" sz="6800" b="1" dirty="0"/>
          </a:p>
          <a:p>
            <a:pPr marL="0" indent="0" algn="just">
              <a:buNone/>
            </a:pPr>
            <a:r>
              <a:rPr lang="ru-RU" sz="6800" b="1" dirty="0" smtClean="0"/>
              <a:t>              - </a:t>
            </a:r>
            <a:r>
              <a:rPr lang="ru-RU" sz="6800" b="1" dirty="0"/>
              <a:t>увеличение объе</a:t>
            </a:r>
            <a:r>
              <a:rPr lang="ru-RU" sz="6000" b="1" dirty="0"/>
              <a:t>ма инвестиций в основной </a:t>
            </a:r>
            <a:r>
              <a:rPr lang="ru-RU" sz="6000" b="1" dirty="0" smtClean="0"/>
              <a:t>капитал;</a:t>
            </a:r>
            <a:endParaRPr lang="ru-RU" sz="6000" b="1" dirty="0"/>
          </a:p>
          <a:p>
            <a:pPr marL="0" indent="0" algn="just">
              <a:buNone/>
            </a:pPr>
            <a:r>
              <a:rPr lang="ru-RU" sz="6000" b="1" dirty="0" smtClean="0"/>
              <a:t>                - </a:t>
            </a:r>
            <a:r>
              <a:rPr lang="ru-RU" sz="6000" b="1" dirty="0"/>
              <a:t>увеличение доли среднесписочной численности работников, занятых у субъектов малого и среднего предпринимательства, в общей численности занятого </a:t>
            </a:r>
            <a:r>
              <a:rPr lang="ru-RU" sz="6000" b="1" dirty="0" smtClean="0"/>
              <a:t>населения;</a:t>
            </a:r>
            <a:endParaRPr lang="ru-RU" sz="6000" b="1" dirty="0"/>
          </a:p>
          <a:p>
            <a:pPr marL="0" indent="0" algn="just">
              <a:buNone/>
            </a:pPr>
            <a:r>
              <a:rPr lang="ru-RU" sz="6000" b="1" dirty="0" smtClean="0"/>
              <a:t>                - </a:t>
            </a:r>
            <a:r>
              <a:rPr lang="ru-RU" sz="6000" b="1" dirty="0"/>
              <a:t>снижение численности безработных граждан, зарегистрированных в органах службы </a:t>
            </a:r>
            <a:r>
              <a:rPr lang="ru-RU" sz="6000" b="1" dirty="0" smtClean="0"/>
              <a:t>занятости.</a:t>
            </a:r>
          </a:p>
          <a:p>
            <a:pPr marL="0" indent="0" algn="just">
              <a:buNone/>
            </a:pPr>
            <a:endParaRPr lang="ru-RU" sz="6000" b="1" dirty="0"/>
          </a:p>
          <a:p>
            <a:pPr marL="0" indent="0" algn="just">
              <a:buNone/>
            </a:pPr>
            <a:r>
              <a:rPr lang="ru-RU" sz="6800" b="1" dirty="0"/>
              <a:t> </a:t>
            </a:r>
            <a:r>
              <a:rPr lang="ru-RU" sz="6800" b="1" dirty="0" smtClean="0"/>
              <a:t>            3</a:t>
            </a:r>
            <a:r>
              <a:rPr lang="ru-RU" sz="6800" b="1" dirty="0"/>
              <a:t>. Проведение оценки эффективности налоговых льгот (пониженных ставок по налогам), предоставляемых органами государственной власти субъекта </a:t>
            </a:r>
            <a:r>
              <a:rPr lang="ru-RU" sz="6800" b="1" dirty="0" smtClean="0"/>
              <a:t>РФ и </a:t>
            </a:r>
            <a:r>
              <a:rPr lang="ru-RU" sz="6800" b="1" dirty="0"/>
              <a:t>органами местного </a:t>
            </a:r>
            <a:r>
              <a:rPr lang="ru-RU" sz="6800" b="1" dirty="0" smtClean="0"/>
              <a:t>самоуправления.</a:t>
            </a:r>
            <a:endParaRPr lang="ru-RU" sz="6800" b="1" dirty="0"/>
          </a:p>
          <a:p>
            <a:endParaRPr lang="ru-RU" sz="6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0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136904" cy="1008112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ДОПОЛНИТЕЛЬНЫЕ УСЛОВИЯ ПРЕДОСТАВЛЕНИЯ ДОТАЦИИ НА ВЫРАВНИВАНИЕ БЮДЖЕТНОЙ ОБЕСПЕЧЕННОСТИ СУБЪЕКТОВ РОССИЙСКОЙ ФЕДЕРАЦИИ В 2017 ГОДУ </a:t>
            </a:r>
            <a:br>
              <a:rPr lang="ru-RU" sz="1800" b="1" dirty="0" smtClean="0"/>
            </a:br>
            <a:r>
              <a:rPr lang="ru-RU" sz="1600" b="1" dirty="0" smtClean="0"/>
              <a:t>(постановление Правительства Российской Федерации от 27 декабря </a:t>
            </a:r>
            <a:r>
              <a:rPr lang="ru-RU" sz="1600" b="1" dirty="0" smtClean="0"/>
              <a:t>201</a:t>
            </a:r>
            <a:r>
              <a:rPr lang="en-US" sz="1600" b="1" dirty="0" smtClean="0"/>
              <a:t>6</a:t>
            </a:r>
            <a:r>
              <a:rPr lang="ru-RU" sz="1600" b="1" dirty="0" smtClean="0"/>
              <a:t> </a:t>
            </a:r>
            <a:r>
              <a:rPr lang="ru-RU" sz="1600" b="1" dirty="0" smtClean="0"/>
              <a:t>года № 1506)</a:t>
            </a: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328592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7200" b="1" dirty="0" smtClean="0"/>
              <a:t>         </a:t>
            </a:r>
          </a:p>
          <a:p>
            <a:pPr marL="0" indent="0" algn="just">
              <a:buNone/>
            </a:pPr>
            <a:r>
              <a:rPr lang="ru-RU" sz="7200" b="1" dirty="0"/>
              <a:t> </a:t>
            </a:r>
            <a:r>
              <a:rPr lang="ru-RU" sz="7200" b="1" dirty="0" smtClean="0"/>
              <a:t>           </a:t>
            </a:r>
            <a:r>
              <a:rPr lang="ru-RU" sz="6800" b="1" dirty="0" smtClean="0"/>
              <a:t>4</a:t>
            </a:r>
            <a:r>
              <a:rPr lang="ru-RU" sz="6800" b="1" dirty="0"/>
              <a:t>. Утверждение до 1 июля 2017 г. высшим исполнительным органом государственной власти субъекта Российской Федерации плана по устранению с 1 января 2018 г. неэффективных льгот (пониженных ставок по налогам) и обеспечение вступления в силу законов субъекта </a:t>
            </a:r>
            <a:r>
              <a:rPr lang="ru-RU" sz="6800" b="1" dirty="0" smtClean="0"/>
              <a:t>РФ, </a:t>
            </a:r>
            <a:r>
              <a:rPr lang="ru-RU" sz="6800" b="1" dirty="0"/>
              <a:t>направленных на реализацию указанного плана, до 1 декабря 2017 г</a:t>
            </a:r>
            <a:r>
              <a:rPr lang="ru-RU" sz="6800" b="1" dirty="0" smtClean="0"/>
              <a:t>.</a:t>
            </a:r>
          </a:p>
          <a:p>
            <a:pPr marL="0" indent="0" algn="just">
              <a:buNone/>
            </a:pPr>
            <a:endParaRPr lang="ru-RU" sz="6800" b="1" dirty="0"/>
          </a:p>
          <a:p>
            <a:pPr marL="0" indent="0" algn="just">
              <a:buNone/>
            </a:pPr>
            <a:r>
              <a:rPr lang="ru-RU" sz="6800" b="1" dirty="0"/>
              <a:t> </a:t>
            </a:r>
            <a:r>
              <a:rPr lang="ru-RU" sz="6800" b="1" dirty="0" smtClean="0"/>
              <a:t>              5</a:t>
            </a:r>
            <a:r>
              <a:rPr lang="ru-RU" sz="6800" b="1" dirty="0"/>
              <a:t>. Согласование с Министерством финансов </a:t>
            </a:r>
            <a:r>
              <a:rPr lang="ru-RU" sz="6800" b="1" dirty="0" smtClean="0"/>
              <a:t>РФ планов </a:t>
            </a:r>
            <a:r>
              <a:rPr lang="ru-RU" sz="6800" b="1" dirty="0"/>
              <a:t>по устранению с 1 января 2018 г. неэффективных льгот (пониженных ставок по налогам) и по отмене с 1 января 2018 г. установленных субъектом </a:t>
            </a:r>
            <a:r>
              <a:rPr lang="ru-RU" sz="6800" b="1" dirty="0" smtClean="0"/>
              <a:t>РФ расходных </a:t>
            </a:r>
            <a:r>
              <a:rPr lang="ru-RU" sz="6800" b="1" dirty="0"/>
              <a:t>обязательств, не связанных с решением вопросов, отнесенных Конституцией </a:t>
            </a:r>
            <a:r>
              <a:rPr lang="ru-RU" sz="6800" b="1" dirty="0" smtClean="0"/>
              <a:t>РФ и </a:t>
            </a:r>
            <a:r>
              <a:rPr lang="ru-RU" sz="6800" b="1" dirty="0"/>
              <a:t>федеральными законами к полномочиям органов государственной власти субъектов </a:t>
            </a:r>
            <a:r>
              <a:rPr lang="ru-RU" sz="6800" b="1" dirty="0" smtClean="0"/>
              <a:t>РФ, </a:t>
            </a:r>
            <a:r>
              <a:rPr lang="ru-RU" sz="6800" b="1" dirty="0"/>
              <a:t>до их утверждения высшим исполнительным органом государственной власти субъекта </a:t>
            </a:r>
            <a:r>
              <a:rPr lang="ru-RU" sz="6800" b="1" dirty="0" smtClean="0"/>
              <a:t>РФ. </a:t>
            </a:r>
            <a:endParaRPr lang="ru-RU" sz="6800" b="1" dirty="0"/>
          </a:p>
          <a:p>
            <a:pPr algn="just"/>
            <a:endParaRPr lang="ru-RU" sz="6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7033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8136904" cy="864096"/>
          </a:xfrm>
        </p:spPr>
        <p:txBody>
          <a:bodyPr>
            <a:noAutofit/>
          </a:bodyPr>
          <a:lstStyle/>
          <a:p>
            <a:r>
              <a:rPr lang="ru-RU" sz="1700" b="1" dirty="0"/>
              <a:t>ДОПОЛНИТЕЛЬНЫЕ УСЛОВИЯ ПРЕДОСТАВЛЕНИЯ ДОТАЦИИ НА ВЫРАВНИВАНИЕ </a:t>
            </a:r>
            <a:r>
              <a:rPr lang="ru-RU" sz="1700" b="1" dirty="0" smtClean="0"/>
              <a:t>БЮДЖЕТНОЙ ОБЕСПЕЧЕННОСТИ </a:t>
            </a:r>
            <a:r>
              <a:rPr lang="ru-RU" sz="1700" b="1" dirty="0"/>
              <a:t>СУБЪЕКТОВ РОССИЙСКОЙ ФЕДЕРАЦИИ В 2017 ГОДУ </a:t>
            </a:r>
            <a:r>
              <a:rPr lang="ru-RU" sz="1700" b="1" dirty="0" smtClean="0"/>
              <a:t/>
            </a:r>
            <a:br>
              <a:rPr lang="ru-RU" sz="1700" b="1" dirty="0" smtClean="0"/>
            </a:br>
            <a:r>
              <a:rPr lang="ru-RU" sz="1600" b="1" dirty="0" smtClean="0"/>
              <a:t>(</a:t>
            </a:r>
            <a:r>
              <a:rPr lang="ru-RU" sz="1600" b="1" dirty="0"/>
              <a:t>постановление Правительства Российской Федерации от 27 декабря </a:t>
            </a:r>
            <a:r>
              <a:rPr lang="ru-RU" sz="1600" b="1" dirty="0" smtClean="0"/>
              <a:t>201</a:t>
            </a:r>
            <a:r>
              <a:rPr lang="en-US" sz="1600" b="1" dirty="0" smtClean="0"/>
              <a:t>6</a:t>
            </a:r>
            <a:r>
              <a:rPr lang="ru-RU" sz="1600" b="1" dirty="0" smtClean="0"/>
              <a:t> </a:t>
            </a:r>
            <a:r>
              <a:rPr lang="ru-RU" sz="1600" b="1" dirty="0"/>
              <a:t>года № 1506</a:t>
            </a:r>
            <a:r>
              <a:rPr lang="ru-RU" sz="1600" b="1" dirty="0" smtClean="0"/>
              <a:t>)</a:t>
            </a:r>
            <a:br>
              <a:rPr lang="ru-RU" sz="1600" b="1" dirty="0" smtClean="0"/>
            </a:b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200" b="1" dirty="0" smtClean="0"/>
              <a:t>                 6. Направление высшим должностным лицом субъекта РФ в Министерство финансов РФ на заключение:</a:t>
            </a:r>
            <a:endParaRPr lang="ru-RU" sz="2200" b="1" dirty="0"/>
          </a:p>
          <a:p>
            <a:pPr marL="0" indent="0" algn="just">
              <a:buNone/>
            </a:pPr>
            <a:r>
              <a:rPr lang="ru-RU" sz="1900" b="1" dirty="0" smtClean="0"/>
              <a:t>                - </a:t>
            </a:r>
            <a:r>
              <a:rPr lang="ru-RU" sz="1900" b="1" dirty="0"/>
              <a:t>основных параметров проекта бюджета </a:t>
            </a:r>
            <a:r>
              <a:rPr lang="ru-RU" sz="1900" b="1" dirty="0" smtClean="0"/>
              <a:t>на </a:t>
            </a:r>
            <a:r>
              <a:rPr lang="ru-RU" sz="1900" b="1" dirty="0"/>
              <a:t>2018 год и плановый период 2019 и 2020 годов </a:t>
            </a:r>
            <a:r>
              <a:rPr lang="ru-RU" sz="1900" b="1" dirty="0" smtClean="0"/>
              <a:t>до </a:t>
            </a:r>
            <a:r>
              <a:rPr lang="ru-RU" sz="1900" b="1" dirty="0"/>
              <a:t>внесения </a:t>
            </a:r>
            <a:r>
              <a:rPr lang="ru-RU" sz="1900" b="1" dirty="0" smtClean="0"/>
              <a:t>в законодательный </a:t>
            </a:r>
            <a:r>
              <a:rPr lang="ru-RU" sz="1900" b="1" dirty="0"/>
              <a:t>орган государственной власти субъекта </a:t>
            </a:r>
            <a:r>
              <a:rPr lang="ru-RU" sz="1900" b="1" dirty="0" smtClean="0"/>
              <a:t>РФ;</a:t>
            </a:r>
            <a:endParaRPr lang="ru-RU" sz="1900" b="1" dirty="0"/>
          </a:p>
          <a:p>
            <a:pPr marL="0" indent="0" algn="just">
              <a:buNone/>
            </a:pPr>
            <a:r>
              <a:rPr lang="ru-RU" sz="1900" b="1" dirty="0" smtClean="0"/>
              <a:t>                - </a:t>
            </a:r>
            <a:r>
              <a:rPr lang="ru-RU" sz="1900" b="1" dirty="0"/>
              <a:t>проектов законов о внесении изменений в закон о бюджете </a:t>
            </a:r>
            <a:r>
              <a:rPr lang="ru-RU" sz="1900" b="1" dirty="0" smtClean="0"/>
              <a:t>до </a:t>
            </a:r>
            <a:r>
              <a:rPr lang="ru-RU" sz="1900" b="1" dirty="0"/>
              <a:t>внесения </a:t>
            </a:r>
            <a:r>
              <a:rPr lang="ru-RU" sz="1900" b="1" dirty="0" smtClean="0"/>
              <a:t>в законодательный </a:t>
            </a:r>
            <a:r>
              <a:rPr lang="ru-RU" sz="1900" b="1" dirty="0"/>
              <a:t>орган государственной </a:t>
            </a:r>
            <a:r>
              <a:rPr lang="ru-RU" sz="1900" b="1" dirty="0" smtClean="0"/>
              <a:t>власти;</a:t>
            </a:r>
            <a:endParaRPr lang="ru-RU" sz="1900" b="1" dirty="0"/>
          </a:p>
          <a:p>
            <a:pPr marL="0" indent="0" algn="just">
              <a:buNone/>
            </a:pPr>
            <a:r>
              <a:rPr lang="ru-RU" sz="1900" b="1" dirty="0" smtClean="0"/>
              <a:t>                - </a:t>
            </a:r>
            <a:r>
              <a:rPr lang="ru-RU" sz="1900" b="1" dirty="0"/>
              <a:t>проектов </a:t>
            </a:r>
            <a:r>
              <a:rPr lang="ru-RU" sz="1900" b="1" dirty="0" smtClean="0"/>
              <a:t>законов, </a:t>
            </a:r>
            <a:r>
              <a:rPr lang="ru-RU" sz="1900" b="1" dirty="0"/>
              <a:t>нормативных правовых </a:t>
            </a:r>
            <a:r>
              <a:rPr lang="ru-RU" sz="1900" b="1" dirty="0" smtClean="0"/>
              <a:t>актов, </a:t>
            </a:r>
            <a:r>
              <a:rPr lang="ru-RU" sz="1900" b="1" dirty="0"/>
              <a:t>направленных на увеличение расходов на оказание мер социальной поддержки отдельным категориям граждан, осуществляемых за счет средств бюджета субъекта </a:t>
            </a:r>
            <a:r>
              <a:rPr lang="ru-RU" sz="1900" b="1" dirty="0" smtClean="0"/>
              <a:t>РФ, </a:t>
            </a:r>
            <a:r>
              <a:rPr lang="ru-RU" sz="1900" b="1" dirty="0"/>
              <a:t>до их </a:t>
            </a:r>
            <a:r>
              <a:rPr lang="ru-RU" sz="1900" b="1" dirty="0" smtClean="0"/>
              <a:t>принятия </a:t>
            </a:r>
            <a:r>
              <a:rPr lang="ru-RU" sz="1900" b="1" dirty="0"/>
              <a:t>органами государственной власти субъектов </a:t>
            </a:r>
            <a:r>
              <a:rPr lang="ru-RU" sz="1900" b="1" dirty="0" smtClean="0"/>
              <a:t>РФ.</a:t>
            </a:r>
            <a:endParaRPr lang="ru-RU" sz="1900" b="1" dirty="0"/>
          </a:p>
          <a:p>
            <a:pPr marL="0" indent="0" algn="just">
              <a:buNone/>
            </a:pPr>
            <a:r>
              <a:rPr lang="en-US" sz="1900" b="1" dirty="0" smtClean="0"/>
              <a:t>	</a:t>
            </a:r>
            <a:r>
              <a:rPr lang="ru-RU" sz="2200" b="1" dirty="0" smtClean="0"/>
              <a:t>7</a:t>
            </a:r>
            <a:r>
              <a:rPr lang="ru-RU" sz="2200" b="1" dirty="0"/>
              <a:t>. Утверждение до 1 апреля 2017 г. высшим исполнительным органом государственной власти субъекта </a:t>
            </a:r>
            <a:r>
              <a:rPr lang="ru-RU" sz="2200" b="1" dirty="0" smtClean="0"/>
              <a:t>РФ программы </a:t>
            </a:r>
            <a:r>
              <a:rPr lang="ru-RU" sz="2200" b="1" dirty="0"/>
              <a:t>оптимизации расходов бюджета субъекта </a:t>
            </a:r>
            <a:r>
              <a:rPr lang="ru-RU" sz="2200" b="1" dirty="0" smtClean="0"/>
              <a:t>РФ на </a:t>
            </a:r>
            <a:r>
              <a:rPr lang="ru-RU" sz="2200" b="1" dirty="0"/>
              <a:t>2017 - 2019 годы, включающей мероприятия по оптимизации расходов на содержание бюджетной сети и расходов на государственное управление, а также численности работников бюджетной </a:t>
            </a:r>
            <a:r>
              <a:rPr lang="ru-RU" sz="2200" b="1" dirty="0" smtClean="0"/>
              <a:t>сферы, </a:t>
            </a:r>
            <a:r>
              <a:rPr lang="ru-RU" sz="2200" b="1" dirty="0"/>
              <a:t>в том числе установление запрета на увеличение численности государственных служащих, содействие установлению муниципальными образованиями запрета на увеличение численности муниципальных служащих.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676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8136904" cy="1152128"/>
          </a:xfrm>
        </p:spPr>
        <p:txBody>
          <a:bodyPr>
            <a:noAutofit/>
          </a:bodyPr>
          <a:lstStyle/>
          <a:p>
            <a:r>
              <a:rPr lang="ru-RU" sz="1700" b="1" dirty="0"/>
              <a:t>ДОПОЛНИТЕЛЬНЫЕ УСЛОВИЯ ПРЕДОСТАВЛЕНИЯ ДОТАЦИИ НА ВЫРАВНИВАНИЕ БЮДЖЕТНОЙОБЕСПЕЧЕННОСТИ СУБЪЕКТОВ РОССИЙСКОЙ ФЕДЕРАЦИИ В  2018 ГОДУ </a:t>
            </a:r>
            <a:r>
              <a:rPr lang="ru-RU" sz="1600" b="1" dirty="0"/>
              <a:t>(проект постановления Правительства Российской Федерации «О внесении изменений в постановление Правительства Российской Федерации от 27 декабря 2016 г. № 1506</a:t>
            </a:r>
            <a:r>
              <a:rPr lang="ru-RU" sz="1600" b="1" dirty="0" smtClean="0"/>
              <a:t>»)</a:t>
            </a:r>
            <a:br>
              <a:rPr lang="ru-RU" sz="1600" b="1" dirty="0" smtClean="0"/>
            </a:b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1845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/>
              <a:t>	</a:t>
            </a:r>
            <a:r>
              <a:rPr lang="ru-RU" sz="2200" b="1" dirty="0"/>
              <a:t>1. Недопущение по состоянию на первое число каждого месяца просроченной кредиторской задолженности бюджета субъекта </a:t>
            </a:r>
            <a:r>
              <a:rPr lang="ru-RU" sz="2200" b="1" dirty="0" smtClean="0"/>
              <a:t>РФ </a:t>
            </a:r>
            <a:r>
              <a:rPr lang="ru-RU" sz="2200" b="1" dirty="0"/>
              <a:t>и местных бюджетов по заработной </a:t>
            </a:r>
            <a:r>
              <a:rPr lang="ru-RU" sz="2200" b="1" dirty="0" smtClean="0"/>
              <a:t>плате.</a:t>
            </a:r>
            <a:endParaRPr lang="ru-RU" sz="2200" b="1" dirty="0"/>
          </a:p>
          <a:p>
            <a:pPr marL="0" indent="0" algn="just">
              <a:buNone/>
            </a:pPr>
            <a:r>
              <a:rPr lang="en-US" sz="2200" b="1" dirty="0" smtClean="0"/>
              <a:t>	</a:t>
            </a:r>
            <a:r>
              <a:rPr lang="ru-RU" sz="2200" b="1" dirty="0" smtClean="0"/>
              <a:t>2</a:t>
            </a:r>
            <a:r>
              <a:rPr lang="ru-RU" sz="2200" b="1" dirty="0"/>
              <a:t>. Утверждение до 1 июля </a:t>
            </a:r>
            <a:r>
              <a:rPr lang="ru-RU" sz="2200" b="1" dirty="0" smtClean="0"/>
              <a:t>2018 года плана </a:t>
            </a:r>
            <a:r>
              <a:rPr lang="ru-RU" sz="2200" b="1" dirty="0"/>
              <a:t>по сокращению просроченной кредиторской задолженности бюджета субъекта </a:t>
            </a:r>
            <a:r>
              <a:rPr lang="ru-RU" sz="2200" b="1" dirty="0" smtClean="0"/>
              <a:t>РФ </a:t>
            </a:r>
            <a:r>
              <a:rPr lang="ru-RU" sz="2200" b="1" dirty="0"/>
              <a:t>и местных бюджетов, в случае ее </a:t>
            </a:r>
            <a:r>
              <a:rPr lang="ru-RU" sz="2200" b="1" dirty="0" smtClean="0"/>
              <a:t>наличия.</a:t>
            </a:r>
            <a:endParaRPr lang="ru-RU" sz="2200" b="1" dirty="0"/>
          </a:p>
          <a:p>
            <a:pPr marL="0" indent="0" algn="just">
              <a:buNone/>
            </a:pPr>
            <a:r>
              <a:rPr lang="en-US" sz="2200" b="1" dirty="0" smtClean="0"/>
              <a:t>	</a:t>
            </a:r>
            <a:r>
              <a:rPr lang="ru-RU" sz="2200" b="1" dirty="0" smtClean="0"/>
              <a:t>3</a:t>
            </a:r>
            <a:r>
              <a:rPr lang="ru-RU" sz="2200" b="1" dirty="0"/>
              <a:t>. Направление в </a:t>
            </a:r>
            <a:r>
              <a:rPr lang="ru-RU" sz="2200" b="1" dirty="0" smtClean="0"/>
              <a:t>областной Совет депутатов в </a:t>
            </a:r>
            <a:r>
              <a:rPr lang="ru-RU" sz="2200" b="1" dirty="0"/>
              <a:t>составе документов и материалов, представляемых одновременно с проектом закона о </a:t>
            </a:r>
            <a:r>
              <a:rPr lang="ru-RU" sz="2200" b="1" dirty="0" smtClean="0"/>
              <a:t>бюджете, </a:t>
            </a:r>
            <a:r>
              <a:rPr lang="ru-RU" sz="2200" b="1" dirty="0"/>
              <a:t>заключений Министерства финансов </a:t>
            </a:r>
            <a:r>
              <a:rPr lang="ru-RU" sz="2200" b="1" dirty="0" smtClean="0"/>
              <a:t>РФ </a:t>
            </a:r>
            <a:r>
              <a:rPr lang="ru-RU" sz="2200" b="1" dirty="0"/>
              <a:t>на основные параметры проекта </a:t>
            </a:r>
            <a:r>
              <a:rPr lang="ru-RU" sz="2200" b="1" dirty="0" smtClean="0"/>
              <a:t>бюджета.</a:t>
            </a:r>
            <a:endParaRPr lang="ru-RU" sz="2200" b="1" dirty="0"/>
          </a:p>
          <a:p>
            <a:pPr marL="0" indent="0" algn="just">
              <a:buNone/>
            </a:pPr>
            <a:r>
              <a:rPr lang="en-US" sz="2200" b="1" dirty="0" smtClean="0"/>
              <a:t>	</a:t>
            </a:r>
            <a:r>
              <a:rPr lang="ru-RU" sz="2200" b="1" dirty="0" smtClean="0"/>
              <a:t>4</a:t>
            </a:r>
            <a:r>
              <a:rPr lang="ru-RU" sz="2200" b="1" dirty="0"/>
              <a:t>. Поэтапное сокращение дефицита финансового обеспечения территориальной программы государственных гарантий бесплатного оказания гражданам медицинской помощи.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199561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ЛО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53969</TotalTime>
  <Words>510</Words>
  <Application>Microsoft Office PowerPoint</Application>
  <PresentationFormat>Экран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шаблон ЛО3</vt:lpstr>
      <vt:lpstr>  ОСНОВНЫЕ УСЛОВИЯ ПРЕДОСТАВЛЕНИЯ  ИЗ ФЕДЕРАЛЬНОГО БЮДЖЕТА БЮДЖЕТАМ СУБЪЕКТОВ РОССИЙСКОЙ ФЕДЕРАЦИИ БЮДЖЕТНЫХ КРЕДИТОВ НА 2017 ГОД  (Постановление Правительства Российской Федерации от 26 декабря 2016 года № 1482)   </vt:lpstr>
      <vt:lpstr>  ОСНОВНЫЕ УСЛОВИЯ ПРЕДОСТАВЛЕНИЯ  ИЗ ФЕДЕРАЛЬНОГО БЮДЖЕТА БЮДЖЕТАМ СУБЪЕКТОВ РОССИЙСКОЙ ФЕДЕРАЦИИ БЮДЖЕТНЫХ КРЕДИТОВ НА 2017 ГОД (Постановление Правительства Российской Федерации от 26 декабря 2016 года № 1482)   </vt:lpstr>
      <vt:lpstr>ДОПОЛНИТЕЛЬНЫЕ УСЛОВИЯ ПРЕДОСТАВЛЕНИЯ ДОТАЦИИ НА ВЫРАВНИВАНИЕ БЮДЖЕТНОЙ ОБЕСПЕЧЕННОСТИ СУБЪЕКТОВ РОССИЙСКОЙ ФЕДЕРАЦИИ В 2017 ГОДУ  (постановление Правительства Российской Федерации от 27 декабря 2016 года № 1506)</vt:lpstr>
      <vt:lpstr>ДОПОЛНИТЕЛЬНЫЕ УСЛОВИЯ ПРЕДОСТАВЛЕНИЯ ДОТАЦИИ НА ВЫРАВНИВАНИЕ БЮДЖЕТНОЙ ОБЕСПЕЧЕННОСТИ СУБЪЕКТОВ РОССИЙСКОЙ ФЕДЕРАЦИИ В 2017 ГОДУ  (постановление Правительства Российской Федерации от 27 декабря 2016 года № 1506)</vt:lpstr>
      <vt:lpstr>ДОПОЛНИТЕЛЬНЫЕ УСЛОВИЯ ПРЕДОСТАВЛЕНИЯ ДОТАЦИИ НА ВЫРАВНИВАНИЕ БЮДЖЕТНОЙ ОБЕСПЕЧЕННОСТИ СУБЪЕКТОВ РОССИЙСКОЙ ФЕДЕРАЦИИ В 2017 ГОДУ  (постановление Правительства Российской Федерации от 27 декабря 2016 года № 1506) </vt:lpstr>
      <vt:lpstr>ДОПОЛНИТЕЛЬНЫЕ УСЛОВИЯ ПРЕДОСТАВЛЕНИЯ ДОТАЦИИ НА ВЫРАВНИВАНИЕ БЮДЖЕТНОЙОБЕСПЕЧЕННОСТИ СУБЪЕКТОВ РОССИЙСКОЙ ФЕДЕРАЦИИ В  2018 ГОДУ (проект постановления Правительства Российской Федерации «О внесении изменений в постановление Правительства Российской Федерации от 27 декабря 2016 г. № 1506») </vt:lpstr>
    </vt:vector>
  </TitlesOfParts>
  <Company>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RePack by Diakov</cp:lastModifiedBy>
  <cp:revision>1460</cp:revision>
  <cp:lastPrinted>2017-04-27T08:18:11Z</cp:lastPrinted>
  <dcterms:created xsi:type="dcterms:W3CDTF">2006-12-13T06:39:00Z</dcterms:created>
  <dcterms:modified xsi:type="dcterms:W3CDTF">2017-04-28T13:02:32Z</dcterms:modified>
</cp:coreProperties>
</file>