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</p:sldIdLst>
  <p:sldSz cx="9144000" cy="6858000" type="screen4x3"/>
  <p:notesSz cx="6794500" cy="9906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498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16632"/>
            <a:ext cx="8219256" cy="1008112"/>
          </a:xfrm>
        </p:spPr>
        <p:txBody>
          <a:bodyPr/>
          <a:lstStyle/>
          <a:p>
            <a:r>
              <a:rPr lang="ru-RU" sz="2800" b="1" dirty="0" smtClean="0"/>
              <a:t>Субсидии юридическим лицам, индивидуальным предпринимателям, физическим лицам </a:t>
            </a:r>
            <a:endParaRPr lang="ru-RU" sz="2800" b="1" dirty="0"/>
          </a:p>
        </p:txBody>
      </p:sp>
      <p:sp>
        <p:nvSpPr>
          <p:cNvPr id="362500" name="Text Box 4"/>
          <p:cNvSpPr txBox="1">
            <a:spLocks noChangeArrowheads="1"/>
          </p:cNvSpPr>
          <p:nvPr/>
        </p:nvSpPr>
        <p:spPr bwMode="auto">
          <a:xfrm>
            <a:off x="827584" y="4797152"/>
            <a:ext cx="8064574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 - Приказ управления финансов области от 14.02.2017 г. № 47 (в ред. от 17.04.2017 г. №66) «Об утверждении типовых форм соглашений о предоставлении из областного бюджета субсидии юридическому лицу (за исключением субсидии государственному учреждению), индивидуальному предпринимателю, а также физическому лицу - производителю товаров, работ, услуг»</a:t>
            </a:r>
          </a:p>
          <a:p>
            <a:r>
              <a:rPr lang="ru-RU" dirty="0" smtClean="0"/>
              <a:t> </a:t>
            </a:r>
            <a:endParaRPr lang="ru-RU" sz="1600" dirty="0"/>
          </a:p>
        </p:txBody>
      </p:sp>
      <p:sp>
        <p:nvSpPr>
          <p:cNvPr id="362501" name="Text Box 5"/>
          <p:cNvSpPr txBox="1">
            <a:spLocks noChangeArrowheads="1"/>
          </p:cNvSpPr>
          <p:nvPr/>
        </p:nvSpPr>
        <p:spPr bwMode="auto">
          <a:xfrm>
            <a:off x="611560" y="1124744"/>
            <a:ext cx="8137153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  - Постановление Правительства РФ от 06.09.2016 N 887 "Об общих требованиях к нормативным правовым актам, муниципальным правовым актам, регулирующим предоставление субсидий юридическим лицам (за исключением субсидий государственным (муниципальным) учреждениям), индивидуальным предпринимателям, а также физическим лицам - производителям товаров, работ, услуг»: </a:t>
            </a:r>
          </a:p>
          <a:p>
            <a:pPr algn="just"/>
            <a:endParaRPr lang="ru-RU" dirty="0" smtClean="0"/>
          </a:p>
        </p:txBody>
      </p:sp>
      <p:sp>
        <p:nvSpPr>
          <p:cNvPr id="7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388424" y="116632"/>
            <a:ext cx="621432" cy="3651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1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43608" y="2815105"/>
            <a:ext cx="7776864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«Заключение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между главными распорядителями бюджетных средств и юридическими лицами (за исключением государственных (муниципальных) учреждений), индивидуальными предпринимателями, а также физическими лицами - производителями товаров, работ, услуг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соглашения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 предоставлении субсидии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соответствии с типовой формой, установленной финансовым органом муниципального образования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1 января 2017 г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Рекомендовать органам местного самоуправления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привести в соответствие с настоящим постановлением муниципальные правовые акты, регулирующие предоставление субсидий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юридическим лицам (за исключением субсидий государственным (муниципальным) учреждениям), индивидуальным предпринимателям, а также физическим лицам - производителям товаров, работ, услуг, при первом внесении изменений в указанные нормативные правовые акты субъектов Российской Федерации, муниципальные правовые акты, но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позднее 1 июня 2017 г.»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498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16632"/>
            <a:ext cx="8219256" cy="1008112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latin typeface="+mn-lt"/>
                <a:cs typeface="Times New Roman" pitchFamily="18" charset="0"/>
              </a:rPr>
              <a:t>Закон Липецкой области от 08.12.2016 № 20-ОЗ «Об областном бюджете на 2017 год и на плановый период 2018 и 2019 годов»             </a:t>
            </a:r>
            <a:r>
              <a:rPr lang="ru-RU" sz="2200" b="1" dirty="0" smtClean="0">
                <a:latin typeface="+mn-lt"/>
                <a:cs typeface="Times New Roman" pitchFamily="18" charset="0"/>
              </a:rPr>
              <a:t>( в ред. от 21.04.2017 г.)</a:t>
            </a:r>
          </a:p>
        </p:txBody>
      </p:sp>
      <p:sp>
        <p:nvSpPr>
          <p:cNvPr id="362501" name="Text Box 5"/>
          <p:cNvSpPr txBox="1">
            <a:spLocks noChangeArrowheads="1"/>
          </p:cNvSpPr>
          <p:nvPr/>
        </p:nvSpPr>
        <p:spPr bwMode="auto">
          <a:xfrm>
            <a:off x="179512" y="1196752"/>
            <a:ext cx="8784976" cy="557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ru-RU" sz="1650" dirty="0" smtClean="0">
                <a:cs typeface="Times New Roman" pitchFamily="18" charset="0"/>
              </a:rPr>
              <a:t> </a:t>
            </a:r>
            <a:r>
              <a:rPr lang="ru-RU" sz="2000" b="1" dirty="0" smtClean="0">
                <a:cs typeface="Times New Roman" pitchFamily="18" charset="0"/>
              </a:rPr>
              <a:t>Статья 12, пункт 3: Получатели субсидий на дату подачи документов главному распорядителю средств областного бюджета для получения субсидий должны соответствовать следующим требованиям:</a:t>
            </a:r>
          </a:p>
          <a:p>
            <a:pPr algn="just"/>
            <a:r>
              <a:rPr lang="ru-RU" sz="2000" dirty="0" smtClean="0">
                <a:cs typeface="Times New Roman" pitchFamily="18" charset="0"/>
              </a:rPr>
              <a:t>   - у получателей субсидий </a:t>
            </a:r>
            <a:r>
              <a:rPr lang="ru-RU" sz="2000" b="1" dirty="0" smtClean="0">
                <a:cs typeface="Times New Roman" pitchFamily="18" charset="0"/>
              </a:rPr>
              <a:t>(за исключением субсидий на возмещение недополученных доходов) </a:t>
            </a:r>
            <a:r>
              <a:rPr lang="ru-RU" sz="2000" dirty="0" smtClean="0">
                <a:cs typeface="Times New Roman" pitchFamily="18" charset="0"/>
              </a:rPr>
              <a:t>должна отсутствовать задолженность по налогам, сборам и страховым взносам;   </a:t>
            </a:r>
          </a:p>
          <a:p>
            <a:pPr algn="just"/>
            <a:r>
              <a:rPr lang="ru-RU" sz="2000" dirty="0" smtClean="0">
                <a:cs typeface="Times New Roman" pitchFamily="18" charset="0"/>
              </a:rPr>
              <a:t>    - у получателей субсидий должна отсутствовать просроченная задолженность по возврату в областной бюджет предоставленных субсидий, бюджетных инвестиций и иная просроченная задолженность перед областным бюджетом;</a:t>
            </a:r>
          </a:p>
          <a:p>
            <a:pPr algn="just"/>
            <a:r>
              <a:rPr lang="ru-RU" sz="2000" dirty="0" smtClean="0">
                <a:cs typeface="Times New Roman" pitchFamily="18" charset="0"/>
              </a:rPr>
              <a:t>    - получатели субсидий </a:t>
            </a:r>
            <a:r>
              <a:rPr lang="ru-RU" sz="2000" b="1" dirty="0" smtClean="0">
                <a:cs typeface="Times New Roman" pitchFamily="18" charset="0"/>
              </a:rPr>
              <a:t>(за исключением субсидий на возмещение недополученных доходов) </a:t>
            </a:r>
            <a:r>
              <a:rPr lang="ru-RU" sz="2000" dirty="0" smtClean="0">
                <a:cs typeface="Times New Roman" pitchFamily="18" charset="0"/>
              </a:rPr>
              <a:t>не должны находиться в процессе реорганизации, ликвидации, банкротства и не должны иметь ограничения на осуществление хозяйственной деятельности;</a:t>
            </a:r>
          </a:p>
          <a:p>
            <a:pPr algn="just"/>
            <a:r>
              <a:rPr lang="ru-RU" sz="2000" dirty="0" smtClean="0">
                <a:cs typeface="Times New Roman" pitchFamily="18" charset="0"/>
              </a:rPr>
              <a:t>    - у получателей субсидий </a:t>
            </a:r>
            <a:r>
              <a:rPr lang="ru-RU" sz="2000" b="1" dirty="0" smtClean="0">
                <a:cs typeface="Times New Roman" pitchFamily="18" charset="0"/>
              </a:rPr>
              <a:t>(за исключением субсидий на возмещение недополученных доходов) </a:t>
            </a:r>
            <a:r>
              <a:rPr lang="ru-RU" sz="2000" dirty="0" smtClean="0">
                <a:cs typeface="Times New Roman" pitchFamily="18" charset="0"/>
              </a:rPr>
              <a:t>должна отсутствовать задолженность по заработной плате.</a:t>
            </a:r>
          </a:p>
          <a:p>
            <a:pPr algn="just"/>
            <a:endParaRPr lang="ru-RU" sz="165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388424" y="116632"/>
            <a:ext cx="621432" cy="3651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2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498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16632"/>
            <a:ext cx="8219256" cy="1152128"/>
          </a:xfrm>
        </p:spPr>
        <p:txBody>
          <a:bodyPr/>
          <a:lstStyle/>
          <a:p>
            <a:r>
              <a:rPr lang="ru-RU" sz="2800" b="1" dirty="0" smtClean="0"/>
              <a:t>Субсидии местным бюджетам</a:t>
            </a:r>
            <a:endParaRPr lang="ru-RU" sz="2800" b="1" dirty="0"/>
          </a:p>
        </p:txBody>
      </p:sp>
      <p:sp>
        <p:nvSpPr>
          <p:cNvPr id="362500" name="Text Box 4"/>
          <p:cNvSpPr txBox="1">
            <a:spLocks noChangeArrowheads="1"/>
          </p:cNvSpPr>
          <p:nvPr/>
        </p:nvSpPr>
        <p:spPr bwMode="auto">
          <a:xfrm>
            <a:off x="683568" y="4581128"/>
            <a:ext cx="820859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- Приказ управления финансов от  06.03.2017 г. № 41 "Об утверждении типовой формы соглашения о предоставлении субсидии местному бюджету из областного бюджета»  </a:t>
            </a:r>
            <a:r>
              <a:rPr lang="ru-RU" sz="2000" dirty="0" smtClean="0"/>
              <a:t>  </a:t>
            </a:r>
          </a:p>
        </p:txBody>
      </p:sp>
      <p:sp>
        <p:nvSpPr>
          <p:cNvPr id="362501" name="Text Box 5"/>
          <p:cNvSpPr txBox="1">
            <a:spLocks noChangeArrowheads="1"/>
          </p:cNvSpPr>
          <p:nvPr/>
        </p:nvSpPr>
        <p:spPr bwMode="auto">
          <a:xfrm>
            <a:off x="539552" y="1628800"/>
            <a:ext cx="8137153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b="1" dirty="0" smtClean="0"/>
              <a:t>  </a:t>
            </a:r>
            <a:r>
              <a:rPr lang="ru-RU" sz="2000" b="1" dirty="0" smtClean="0"/>
              <a:t>- Закон Липецкой области от 08.12.2016 № 20-ОЗ «Об областном бюджете на 2017 год и на плановый период 2018 и 2019 годов» пункт 5 статьи 10: </a:t>
            </a:r>
          </a:p>
          <a:p>
            <a:pPr algn="just"/>
            <a:endParaRPr lang="ru-RU" dirty="0" smtClean="0"/>
          </a:p>
        </p:txBody>
      </p:sp>
      <p:sp>
        <p:nvSpPr>
          <p:cNvPr id="7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388424" y="116632"/>
            <a:ext cx="621432" cy="3651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3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259632" y="2636912"/>
            <a:ext cx="734481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dirty="0" smtClean="0"/>
              <a:t>   «Предоставление субсидий местным бюджетам осуществляется на основании </a:t>
            </a:r>
            <a:r>
              <a:rPr lang="ru-RU" b="1" dirty="0" smtClean="0"/>
              <a:t>соглашения</a:t>
            </a:r>
            <a:r>
              <a:rPr lang="ru-RU" dirty="0" smtClean="0"/>
              <a:t>, заключаемого главным распорядителем средств областного бюджета с органом местного самоуправления муниципального образования </a:t>
            </a:r>
            <a:r>
              <a:rPr lang="ru-RU" b="1" dirty="0" smtClean="0"/>
              <a:t>в соответствии с типовой формой соглашения</a:t>
            </a:r>
            <a:r>
              <a:rPr lang="ru-RU" dirty="0" smtClean="0"/>
              <a:t>, утверждаемой приказом управления финансов Липецкой области».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498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16632"/>
            <a:ext cx="8219256" cy="1008112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>Благоустройство территорий муниципальных образований на формирование современной городской среды</a:t>
            </a:r>
            <a:endParaRPr lang="ru-RU" sz="2800" b="1" dirty="0"/>
          </a:p>
        </p:txBody>
      </p:sp>
      <p:sp>
        <p:nvSpPr>
          <p:cNvPr id="362501" name="Text Box 5"/>
          <p:cNvSpPr txBox="1">
            <a:spLocks noChangeArrowheads="1"/>
          </p:cNvSpPr>
          <p:nvPr/>
        </p:nvSpPr>
        <p:spPr bwMode="auto">
          <a:xfrm>
            <a:off x="539552" y="1628800"/>
            <a:ext cx="813715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b="1" dirty="0" smtClean="0"/>
              <a:t>  </a:t>
            </a:r>
            <a:endParaRPr lang="ru-RU" dirty="0" smtClean="0"/>
          </a:p>
        </p:txBody>
      </p:sp>
      <p:sp>
        <p:nvSpPr>
          <p:cNvPr id="7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388424" y="116632"/>
            <a:ext cx="621432" cy="3651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4</a:t>
            </a:r>
            <a:endParaRPr lang="ru-RU" dirty="0" smtClean="0"/>
          </a:p>
          <a:p>
            <a:pPr>
              <a:defRPr/>
            </a:pPr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51522" y="1340768"/>
          <a:ext cx="8568950" cy="5202162"/>
        </p:xfrm>
        <a:graphic>
          <a:graphicData uri="http://schemas.openxmlformats.org/drawingml/2006/table">
            <a:tbl>
              <a:tblPr/>
              <a:tblGrid>
                <a:gridCol w="648070"/>
                <a:gridCol w="4188663"/>
                <a:gridCol w="1124449"/>
                <a:gridCol w="1303884"/>
                <a:gridCol w="1303884"/>
              </a:tblGrid>
              <a:tr h="724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latin typeface="Times New Roman"/>
                        </a:rPr>
                        <a:t>№</a:t>
                      </a:r>
                    </a:p>
                  </a:txBody>
                  <a:tcPr marL="1931" marR="1931" marT="19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latin typeface="Times New Roman"/>
                        </a:rPr>
                        <a:t>Мероприятие</a:t>
                      </a:r>
                    </a:p>
                  </a:txBody>
                  <a:tcPr marL="1931" marR="1931" marT="19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latin typeface="Times New Roman"/>
                        </a:rPr>
                        <a:t>Всего</a:t>
                      </a:r>
                    </a:p>
                  </a:txBody>
                  <a:tcPr marL="1931" marR="1931" marT="19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latin typeface="Times New Roman"/>
                        </a:rPr>
                        <a:t>в т. ч.</a:t>
                      </a:r>
                    </a:p>
                  </a:txBody>
                  <a:tcPr marL="1931" marR="1931" marT="19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446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latin typeface="Times New Roman"/>
                        </a:rPr>
                        <a:t>средства федерального бюджета</a:t>
                      </a:r>
                    </a:p>
                  </a:txBody>
                  <a:tcPr marL="1931" marR="1931" marT="19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latin typeface="Times New Roman"/>
                        </a:rPr>
                        <a:t>средства областного бюджета</a:t>
                      </a:r>
                    </a:p>
                  </a:txBody>
                  <a:tcPr marL="1931" marR="1931" marT="19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7849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1931" marR="1931" marT="19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 smtClean="0">
                          <a:latin typeface="Times New Roman"/>
                        </a:rPr>
                        <a:t>   Предоставление </a:t>
                      </a:r>
                      <a:r>
                        <a:rPr lang="ru-RU" sz="1600" b="1" i="0" u="none" strike="noStrike" dirty="0">
                          <a:latin typeface="Times New Roman"/>
                        </a:rPr>
                        <a:t>субсидий местным бюджетам на реализацию муниципальных программ, направленных на формирование современной городской среды всего,  в том числе:</a:t>
                      </a:r>
                    </a:p>
                  </a:txBody>
                  <a:tcPr marL="1931" marR="1931" marT="19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latin typeface="Times New Roman"/>
                        </a:rPr>
                        <a:t>315 937,4</a:t>
                      </a:r>
                    </a:p>
                  </a:txBody>
                  <a:tcPr marL="1931" marR="1931" marT="19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latin typeface="Times New Roman"/>
                        </a:rPr>
                        <a:t>170 606,2</a:t>
                      </a:r>
                    </a:p>
                  </a:txBody>
                  <a:tcPr marL="1931" marR="1931" marT="19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>
                          <a:latin typeface="Times New Roman"/>
                        </a:rPr>
                        <a:t>145 331,2</a:t>
                      </a:r>
                    </a:p>
                  </a:txBody>
                  <a:tcPr marL="1931" marR="1931" marT="19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9871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1</a:t>
                      </a:r>
                    </a:p>
                  </a:txBody>
                  <a:tcPr marL="1931" marR="1931" marT="19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latin typeface="Times New Roman"/>
                        </a:rPr>
                        <a:t> </a:t>
                      </a:r>
                      <a:r>
                        <a:rPr lang="ru-RU" sz="1600" b="0" i="0" u="none" strike="noStrike" dirty="0" smtClean="0">
                          <a:latin typeface="Times New Roman"/>
                        </a:rPr>
                        <a:t>  в </a:t>
                      </a:r>
                      <a:r>
                        <a:rPr lang="ru-RU" sz="1600" b="0" i="0" u="none" strike="noStrike" dirty="0">
                          <a:latin typeface="Times New Roman"/>
                        </a:rPr>
                        <a:t>части реализации мероприятий по благоустройству дворовых территорий многоквартирных домов</a:t>
                      </a:r>
                    </a:p>
                  </a:txBody>
                  <a:tcPr marL="1931" marR="1931" marT="19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latin typeface="Times New Roman"/>
                        </a:rPr>
                        <a:t>210 625,0</a:t>
                      </a:r>
                    </a:p>
                  </a:txBody>
                  <a:tcPr marL="1931" marR="1931" marT="19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latin typeface="Times New Roman"/>
                        </a:rPr>
                        <a:t>113 737,5</a:t>
                      </a:r>
                    </a:p>
                  </a:txBody>
                  <a:tcPr marL="1931" marR="1931" marT="19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latin typeface="Times New Roman"/>
                        </a:rPr>
                        <a:t>96 887,5</a:t>
                      </a:r>
                    </a:p>
                  </a:txBody>
                  <a:tcPr marL="1931" marR="1931" marT="19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1056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2</a:t>
                      </a:r>
                    </a:p>
                  </a:txBody>
                  <a:tcPr marL="1931" marR="1931" marT="19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 smtClean="0">
                          <a:latin typeface="Times New Roman"/>
                        </a:rPr>
                        <a:t>   в </a:t>
                      </a:r>
                      <a:r>
                        <a:rPr lang="ru-RU" sz="1600" b="0" i="0" u="none" strike="noStrike" dirty="0">
                          <a:latin typeface="Times New Roman"/>
                        </a:rPr>
                        <a:t>части благоустройства территорий общего пользования</a:t>
                      </a:r>
                    </a:p>
                  </a:txBody>
                  <a:tcPr marL="1931" marR="1931" marT="19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latin typeface="Times New Roman"/>
                        </a:rPr>
                        <a:t>105 312,4</a:t>
                      </a:r>
                    </a:p>
                  </a:txBody>
                  <a:tcPr marL="1931" marR="1931" marT="19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latin typeface="Times New Roman"/>
                        </a:rPr>
                        <a:t>56 868,7</a:t>
                      </a:r>
                    </a:p>
                  </a:txBody>
                  <a:tcPr marL="1931" marR="1931" marT="19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latin typeface="Times New Roman"/>
                        </a:rPr>
                        <a:t>48 443,7</a:t>
                      </a:r>
                    </a:p>
                  </a:txBody>
                  <a:tcPr marL="1931" marR="1931" marT="19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7596336" y="980728"/>
            <a:ext cx="1368152" cy="28803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тыс. руб.</a:t>
            </a:r>
            <a:endParaRPr lang="ru-RU" sz="1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595</Words>
  <Application>Microsoft Office PowerPoint</Application>
  <PresentationFormat>Экран (4:3)</PresentationFormat>
  <Paragraphs>44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Субсидии юридическим лицам, индивидуальным предпринимателям, физическим лицам </vt:lpstr>
      <vt:lpstr>Закон Липецкой области от 08.12.2016 № 20-ОЗ «Об областном бюджете на 2017 год и на плановый период 2018 и 2019 годов»             ( в ред. от 21.04.2017 г.)</vt:lpstr>
      <vt:lpstr>Субсидии местным бюджетам</vt:lpstr>
      <vt:lpstr>Благоустройство территорий муниципальных образований на формирование современной городской среды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Доходы и расходы бюджета</dc:title>
  <dc:creator>Цибулин Дмитрий</dc:creator>
  <cp:lastModifiedBy>cibulin</cp:lastModifiedBy>
  <cp:revision>33</cp:revision>
  <dcterms:created xsi:type="dcterms:W3CDTF">2017-03-20T13:44:03Z</dcterms:created>
  <dcterms:modified xsi:type="dcterms:W3CDTF">2017-04-24T12:43:56Z</dcterms:modified>
</cp:coreProperties>
</file>