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theme/theme2.xml" ContentType="application/vnd.openxmlformats-officedocument.theme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theme/theme3.xml" ContentType="application/vnd.openxmlformats-officedocument.theme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theme/theme4.xml" ContentType="application/vnd.openxmlformats-officedocument.theme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17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5.xml" ContentType="application/vnd.openxmlformats-officedocument.drawingml.chart+xml"/>
  <Override PartName="/ppt/notesSlides/notesSlide20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notesSlides/notesSlide21.xml" ContentType="application/vnd.openxmlformats-officedocument.presentationml.notesSlide+xml"/>
  <Override PartName="/ppt/charts/chart18.xml" ContentType="application/vnd.openxmlformats-officedocument.drawingml.chart+xml"/>
  <Override PartName="/ppt/notesSlides/notesSlide22.xml" ContentType="application/vnd.openxmlformats-officedocument.presentationml.notesSlide+xml"/>
  <Override PartName="/ppt/charts/chart19.xml" ContentType="application/vnd.openxmlformats-officedocument.drawingml.chart+xml"/>
  <Override PartName="/ppt/notesSlides/notesSlide23.xml" ContentType="application/vnd.openxmlformats-officedocument.presentationml.notesSlide+xml"/>
  <Override PartName="/ppt/charts/chart20.xml" ContentType="application/vnd.openxmlformats-officedocument.drawingml.chart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92118" r:id="rId1"/>
    <p:sldMasterId id="2147492336" r:id="rId2"/>
    <p:sldMasterId id="2147492434" r:id="rId3"/>
    <p:sldMasterId id="2147492532" r:id="rId4"/>
    <p:sldMasterId id="2147492630" r:id="rId5"/>
  </p:sldMasterIdLst>
  <p:notesMasterIdLst>
    <p:notesMasterId r:id="rId30"/>
  </p:notesMasterIdLst>
  <p:handoutMasterIdLst>
    <p:handoutMasterId r:id="rId31"/>
  </p:handoutMasterIdLst>
  <p:sldIdLst>
    <p:sldId id="3036" r:id="rId6"/>
    <p:sldId id="3084" r:id="rId7"/>
    <p:sldId id="3085" r:id="rId8"/>
    <p:sldId id="3086" r:id="rId9"/>
    <p:sldId id="3087" r:id="rId10"/>
    <p:sldId id="3088" r:id="rId11"/>
    <p:sldId id="3089" r:id="rId12"/>
    <p:sldId id="3090" r:id="rId13"/>
    <p:sldId id="3091" r:id="rId14"/>
    <p:sldId id="3092" r:id="rId15"/>
    <p:sldId id="3093" r:id="rId16"/>
    <p:sldId id="3094" r:id="rId17"/>
    <p:sldId id="3095" r:id="rId18"/>
    <p:sldId id="3081" r:id="rId19"/>
    <p:sldId id="3057" r:id="rId20"/>
    <p:sldId id="3062" r:id="rId21"/>
    <p:sldId id="3073" r:id="rId22"/>
    <p:sldId id="3080" r:id="rId23"/>
    <p:sldId id="3058" r:id="rId24"/>
    <p:sldId id="3083" r:id="rId25"/>
    <p:sldId id="3059" r:id="rId26"/>
    <p:sldId id="3082" r:id="rId27"/>
    <p:sldId id="3079" r:id="rId28"/>
    <p:sldId id="3061" r:id="rId29"/>
  </p:sldIdLst>
  <p:sldSz cx="9906000" cy="6858000" type="A4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0ADB7DF-0DCD-4BEC-8B22-2B09BDAE43C7}">
          <p14:sldIdLst>
            <p14:sldId id="3036"/>
            <p14:sldId id="3084"/>
            <p14:sldId id="3085"/>
            <p14:sldId id="3086"/>
            <p14:sldId id="3087"/>
            <p14:sldId id="3088"/>
            <p14:sldId id="3089"/>
            <p14:sldId id="3090"/>
            <p14:sldId id="3091"/>
            <p14:sldId id="3092"/>
            <p14:sldId id="3093"/>
            <p14:sldId id="3094"/>
            <p14:sldId id="3095"/>
            <p14:sldId id="3081"/>
            <p14:sldId id="3057"/>
            <p14:sldId id="3062"/>
            <p14:sldId id="3073"/>
            <p14:sldId id="3080"/>
            <p14:sldId id="3058"/>
            <p14:sldId id="3083"/>
            <p14:sldId id="3059"/>
            <p14:sldId id="3082"/>
            <p14:sldId id="3079"/>
            <p14:sldId id="3061"/>
          </p14:sldIdLst>
        </p14:section>
        <p14:section name="Раздел без заголовка" id="{C973758B-F81F-4F7F-84F9-213B1C8434EF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137" userDrawn="1">
          <p15:clr>
            <a:srgbClr val="A4A3A4"/>
          </p15:clr>
        </p15:guide>
        <p15:guide id="2" pos="2871" userDrawn="1">
          <p15:clr>
            <a:srgbClr val="A4A3A4"/>
          </p15:clr>
        </p15:guide>
        <p15:guide id="3" pos="3143" userDrawn="1">
          <p15:clr>
            <a:srgbClr val="A4A3A4"/>
          </p15:clr>
        </p15:guide>
        <p15:guide id="4" orient="horz" pos="935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10" userDrawn="1">
          <p15:clr>
            <a:srgbClr val="A4A3A4"/>
          </p15:clr>
        </p15:guide>
        <p15:guide id="2" pos="2143" userDrawn="1">
          <p15:clr>
            <a:srgbClr val="A4A3A4"/>
          </p15:clr>
        </p15:guide>
        <p15:guide id="3" orient="horz" pos="3126" userDrawn="1">
          <p15:clr>
            <a:srgbClr val="A4A3A4"/>
          </p15:clr>
        </p15:guide>
        <p15:guide id="4" orient="horz" pos="2128" userDrawn="1">
          <p15:clr>
            <a:srgbClr val="A4A3A4"/>
          </p15:clr>
        </p15:guide>
        <p15:guide id="5" orient="horz" pos="2139" userDrawn="1">
          <p15:clr>
            <a:srgbClr val="A4A3A4"/>
          </p15:clr>
        </p15:guide>
        <p15:guide id="6" pos="3130" userDrawn="1">
          <p15:clr>
            <a:srgbClr val="A4A3A4"/>
          </p15:clr>
        </p15:guide>
        <p15:guide id="7" orient="horz" pos="4684" userDrawn="1">
          <p15:clr>
            <a:srgbClr val="A4A3A4"/>
          </p15:clr>
        </p15:guide>
        <p15:guide id="8" orient="horz" pos="4709" userDrawn="1">
          <p15:clr>
            <a:srgbClr val="A4A3A4"/>
          </p15:clr>
        </p15:guide>
        <p15:guide id="9" orient="horz" pos="3205" userDrawn="1">
          <p15:clr>
            <a:srgbClr val="A4A3A4"/>
          </p15:clr>
        </p15:guide>
        <p15:guide id="10" orient="horz" pos="3225" userDrawn="1">
          <p15:clr>
            <a:srgbClr val="A4A3A4"/>
          </p15:clr>
        </p15:guide>
        <p15:guide id="11" pos="1533" userDrawn="1">
          <p15:clr>
            <a:srgbClr val="A4A3A4"/>
          </p15:clr>
        </p15:guide>
        <p15:guide id="12" pos="2238" userDrawn="1">
          <p15:clr>
            <a:srgbClr val="A4A3A4"/>
          </p15:clr>
        </p15:guide>
        <p15:guide id="13" orient="horz" pos="3018" userDrawn="1">
          <p15:clr>
            <a:srgbClr val="A4A3A4"/>
          </p15:clr>
        </p15:guide>
        <p15:guide id="14" orient="horz" pos="3032" userDrawn="1">
          <p15:clr>
            <a:srgbClr val="A4A3A4"/>
          </p15:clr>
        </p15:guide>
        <p15:guide id="15" orient="horz" pos="2064" userDrawn="1">
          <p15:clr>
            <a:srgbClr val="A4A3A4"/>
          </p15:clr>
        </p15:guide>
        <p15:guide id="16" orient="horz" pos="2076" userDrawn="1">
          <p15:clr>
            <a:srgbClr val="A4A3A4"/>
          </p15:clr>
        </p15:guide>
        <p15:guide id="17" orient="horz" pos="4543" userDrawn="1">
          <p15:clr>
            <a:srgbClr val="A4A3A4"/>
          </p15:clr>
        </p15:guide>
        <p15:guide id="18" orient="horz" pos="4568" userDrawn="1">
          <p15:clr>
            <a:srgbClr val="A4A3A4"/>
          </p15:clr>
        </p15:guide>
        <p15:guide id="19" orient="horz" pos="3109" userDrawn="1">
          <p15:clr>
            <a:srgbClr val="A4A3A4"/>
          </p15:clr>
        </p15:guide>
        <p15:guide id="20" pos="2052" userDrawn="1">
          <p15:clr>
            <a:srgbClr val="A4A3A4"/>
          </p15:clr>
        </p15:guide>
        <p15:guide id="21" pos="2997" userDrawn="1">
          <p15:clr>
            <a:srgbClr val="A4A3A4"/>
          </p15:clr>
        </p15:guide>
        <p15:guide id="22" pos="1468" userDrawn="1">
          <p15:clr>
            <a:srgbClr val="A4A3A4"/>
          </p15:clr>
        </p15:guide>
        <p15:guide id="23" orient="horz" pos="3111" userDrawn="1">
          <p15:clr>
            <a:srgbClr val="A4A3A4"/>
          </p15:clr>
        </p15:guide>
        <p15:guide id="24" orient="horz" pos="3128" userDrawn="1">
          <p15:clr>
            <a:srgbClr val="A4A3A4"/>
          </p15:clr>
        </p15:guide>
        <p15:guide id="25" orient="horz" pos="2129" userDrawn="1">
          <p15:clr>
            <a:srgbClr val="A4A3A4"/>
          </p15:clr>
        </p15:guide>
        <p15:guide id="26" orient="horz" pos="2140" userDrawn="1">
          <p15:clr>
            <a:srgbClr val="A4A3A4"/>
          </p15:clr>
        </p15:guide>
        <p15:guide id="27" orient="horz" pos="4686" userDrawn="1">
          <p15:clr>
            <a:srgbClr val="A4A3A4"/>
          </p15:clr>
        </p15:guide>
        <p15:guide id="28" orient="horz" pos="4711" userDrawn="1">
          <p15:clr>
            <a:srgbClr val="A4A3A4"/>
          </p15:clr>
        </p15:guide>
        <p15:guide id="29" orient="horz" pos="3207" userDrawn="1">
          <p15:clr>
            <a:srgbClr val="A4A3A4"/>
          </p15:clr>
        </p15:guide>
        <p15:guide id="30" orient="horz" pos="3227" userDrawn="1">
          <p15:clr>
            <a:srgbClr val="A4A3A4"/>
          </p15:clr>
        </p15:guide>
        <p15:guide id="31" orient="horz" pos="3019" userDrawn="1">
          <p15:clr>
            <a:srgbClr val="A4A3A4"/>
          </p15:clr>
        </p15:guide>
        <p15:guide id="32" orient="horz" pos="3033" userDrawn="1">
          <p15:clr>
            <a:srgbClr val="A4A3A4"/>
          </p15:clr>
        </p15:guide>
        <p15:guide id="33" orient="horz" pos="2065" userDrawn="1">
          <p15:clr>
            <a:srgbClr val="A4A3A4"/>
          </p15:clr>
        </p15:guide>
        <p15:guide id="34" orient="horz" pos="2077" userDrawn="1">
          <p15:clr>
            <a:srgbClr val="A4A3A4"/>
          </p15:clr>
        </p15:guide>
        <p15:guide id="35" orient="horz" pos="4545" userDrawn="1">
          <p15:clr>
            <a:srgbClr val="A4A3A4"/>
          </p15:clr>
        </p15:guide>
        <p15:guide id="36" orient="horz" pos="4570" userDrawn="1">
          <p15:clr>
            <a:srgbClr val="A4A3A4"/>
          </p15:clr>
        </p15:guide>
        <p15:guide id="37" pos="2142" userDrawn="1">
          <p15:clr>
            <a:srgbClr val="A4A3A4"/>
          </p15:clr>
        </p15:guide>
        <p15:guide id="38" pos="3129" userDrawn="1">
          <p15:clr>
            <a:srgbClr val="A4A3A4"/>
          </p15:clr>
        </p15:guide>
        <p15:guide id="39" pos="1532" userDrawn="1">
          <p15:clr>
            <a:srgbClr val="A4A3A4"/>
          </p15:clr>
        </p15:guide>
        <p15:guide id="40" pos="2237" userDrawn="1">
          <p15:clr>
            <a:srgbClr val="A4A3A4"/>
          </p15:clr>
        </p15:guide>
        <p15:guide id="41" pos="2051" userDrawn="1">
          <p15:clr>
            <a:srgbClr val="A4A3A4"/>
          </p15:clr>
        </p15:guide>
        <p15:guide id="42" pos="2996" userDrawn="1">
          <p15:clr>
            <a:srgbClr val="A4A3A4"/>
          </p15:clr>
        </p15:guide>
        <p15:guide id="43" pos="1467" userDrawn="1">
          <p15:clr>
            <a:srgbClr val="A4A3A4"/>
          </p15:clr>
        </p15:guide>
        <p15:guide id="44" orient="horz" pos="3108" userDrawn="1">
          <p15:clr>
            <a:srgbClr val="A4A3A4"/>
          </p15:clr>
        </p15:guide>
        <p15:guide id="45" orient="horz" pos="3125" userDrawn="1">
          <p15:clr>
            <a:srgbClr val="A4A3A4"/>
          </p15:clr>
        </p15:guide>
        <p15:guide id="46" orient="horz" pos="2138" userDrawn="1">
          <p15:clr>
            <a:srgbClr val="A4A3A4"/>
          </p15:clr>
        </p15:guide>
        <p15:guide id="47" orient="horz" pos="4683" userDrawn="1">
          <p15:clr>
            <a:srgbClr val="A4A3A4"/>
          </p15:clr>
        </p15:guide>
        <p15:guide id="48" orient="horz" pos="4707" userDrawn="1">
          <p15:clr>
            <a:srgbClr val="A4A3A4"/>
          </p15:clr>
        </p15:guide>
        <p15:guide id="49" orient="horz" pos="3203" userDrawn="1">
          <p15:clr>
            <a:srgbClr val="A4A3A4"/>
          </p15:clr>
        </p15:guide>
        <p15:guide id="50" orient="horz" pos="3224" userDrawn="1">
          <p15:clr>
            <a:srgbClr val="A4A3A4"/>
          </p15:clr>
        </p15:guide>
        <p15:guide id="51" orient="horz" pos="3016" userDrawn="1">
          <p15:clr>
            <a:srgbClr val="A4A3A4"/>
          </p15:clr>
        </p15:guide>
        <p15:guide id="52" orient="horz" pos="3031" userDrawn="1">
          <p15:clr>
            <a:srgbClr val="A4A3A4"/>
          </p15:clr>
        </p15:guide>
        <p15:guide id="53" orient="horz" pos="2063" userDrawn="1">
          <p15:clr>
            <a:srgbClr val="A4A3A4"/>
          </p15:clr>
        </p15:guide>
        <p15:guide id="54" orient="horz" pos="2075" userDrawn="1">
          <p15:clr>
            <a:srgbClr val="A4A3A4"/>
          </p15:clr>
        </p15:guide>
        <p15:guide id="55" orient="horz" pos="4542" userDrawn="1">
          <p15:clr>
            <a:srgbClr val="A4A3A4"/>
          </p15:clr>
        </p15:guide>
        <p15:guide id="56" orient="horz" pos="4567" userDrawn="1">
          <p15:clr>
            <a:srgbClr val="A4A3A4"/>
          </p15:clr>
        </p15:guide>
        <p15:guide id="57" orient="horz" pos="3127" userDrawn="1">
          <p15:clr>
            <a:srgbClr val="A4A3A4"/>
          </p15:clr>
        </p15:guide>
        <p15:guide id="58" orient="horz" pos="4708" userDrawn="1">
          <p15:clr>
            <a:srgbClr val="A4A3A4"/>
          </p15:clr>
        </p15:guide>
        <p15:guide id="59" orient="horz" pos="3206" userDrawn="1">
          <p15:clr>
            <a:srgbClr val="A4A3A4"/>
          </p15:clr>
        </p15:guide>
        <p15:guide id="60" orient="horz" pos="4544" userDrawn="1">
          <p15:clr>
            <a:srgbClr val="A4A3A4"/>
          </p15:clr>
        </p15:guide>
        <p15:guide id="61" orient="horz" pos="4569" userDrawn="1">
          <p15:clr>
            <a:srgbClr val="A4A3A4"/>
          </p15:clr>
        </p15:guide>
        <p15:guide id="62" pos="2144" userDrawn="1">
          <p15:clr>
            <a:srgbClr val="A4A3A4"/>
          </p15:clr>
        </p15:guide>
        <p15:guide id="63" pos="3131" userDrawn="1">
          <p15:clr>
            <a:srgbClr val="A4A3A4"/>
          </p15:clr>
        </p15:guide>
        <p15:guide id="64" pos="1534" userDrawn="1">
          <p15:clr>
            <a:srgbClr val="A4A3A4"/>
          </p15:clr>
        </p15:guide>
        <p15:guide id="65" pos="2239" userDrawn="1">
          <p15:clr>
            <a:srgbClr val="A4A3A4"/>
          </p15:clr>
        </p15:guide>
        <p15:guide id="66" pos="2053" userDrawn="1">
          <p15:clr>
            <a:srgbClr val="A4A3A4"/>
          </p15:clr>
        </p15:guide>
        <p15:guide id="67" pos="2998" userDrawn="1">
          <p15:clr>
            <a:srgbClr val="A4A3A4"/>
          </p15:clr>
        </p15:guide>
        <p15:guide id="68" pos="1469" userDrawn="1">
          <p15:clr>
            <a:srgbClr val="A4A3A4"/>
          </p15:clr>
        </p15:guide>
        <p15:guide id="69" orient="horz" pos="3093" userDrawn="1">
          <p15:clr>
            <a:srgbClr val="A4A3A4"/>
          </p15:clr>
        </p15:guide>
        <p15:guide id="70" orient="horz" pos="2116" userDrawn="1">
          <p15:clr>
            <a:srgbClr val="A4A3A4"/>
          </p15:clr>
        </p15:guide>
        <p15:guide id="71" orient="horz" pos="2127" userDrawn="1">
          <p15:clr>
            <a:srgbClr val="A4A3A4"/>
          </p15:clr>
        </p15:guide>
        <p15:guide id="72" orient="horz" pos="4659" userDrawn="1">
          <p15:clr>
            <a:srgbClr val="A4A3A4"/>
          </p15:clr>
        </p15:guide>
        <p15:guide id="73" orient="horz" pos="3188" userDrawn="1">
          <p15:clr>
            <a:srgbClr val="A4A3A4"/>
          </p15:clr>
        </p15:guide>
        <p15:guide id="74" orient="horz" pos="3002" userDrawn="1">
          <p15:clr>
            <a:srgbClr val="A4A3A4"/>
          </p15:clr>
        </p15:guide>
        <p15:guide id="75" orient="horz" pos="2053" userDrawn="1">
          <p15:clr>
            <a:srgbClr val="A4A3A4"/>
          </p15:clr>
        </p15:guide>
        <p15:guide id="76" orient="horz" pos="4518" userDrawn="1">
          <p15:clr>
            <a:srgbClr val="A4A3A4"/>
          </p15:clr>
        </p15:guide>
        <p15:guide id="77" orient="horz" pos="3092" userDrawn="1">
          <p15:clr>
            <a:srgbClr val="A4A3A4"/>
          </p15:clr>
        </p15:guide>
        <p15:guide id="78" orient="horz" pos="3094" userDrawn="1">
          <p15:clr>
            <a:srgbClr val="A4A3A4"/>
          </p15:clr>
        </p15:guide>
        <p15:guide id="79" orient="horz" pos="2117" userDrawn="1">
          <p15:clr>
            <a:srgbClr val="A4A3A4"/>
          </p15:clr>
        </p15:guide>
        <p15:guide id="80" orient="horz" pos="4661" userDrawn="1">
          <p15:clr>
            <a:srgbClr val="A4A3A4"/>
          </p15:clr>
        </p15:guide>
        <p15:guide id="81" orient="horz" pos="3190" userDrawn="1">
          <p15:clr>
            <a:srgbClr val="A4A3A4"/>
          </p15:clr>
        </p15:guide>
        <p15:guide id="82" orient="horz" pos="3209" userDrawn="1">
          <p15:clr>
            <a:srgbClr val="A4A3A4"/>
          </p15:clr>
        </p15:guide>
        <p15:guide id="83" orient="horz" pos="3003" userDrawn="1">
          <p15:clr>
            <a:srgbClr val="A4A3A4"/>
          </p15:clr>
        </p15:guide>
        <p15:guide id="84" orient="horz" pos="3017" userDrawn="1">
          <p15:clr>
            <a:srgbClr val="A4A3A4"/>
          </p15:clr>
        </p15:guide>
        <p15:guide id="85" orient="horz" pos="2054" userDrawn="1">
          <p15:clr>
            <a:srgbClr val="A4A3A4"/>
          </p15:clr>
        </p15:guide>
        <p15:guide id="86" orient="horz" pos="2066" userDrawn="1">
          <p15:clr>
            <a:srgbClr val="A4A3A4"/>
          </p15:clr>
        </p15:guide>
        <p15:guide id="87" orient="horz" pos="4520" userDrawn="1">
          <p15:clr>
            <a:srgbClr val="A4A3A4"/>
          </p15:clr>
        </p15:guide>
        <p15:guide id="88" orient="horz" pos="3091" userDrawn="1">
          <p15:clr>
            <a:srgbClr val="A4A3A4"/>
          </p15:clr>
        </p15:guide>
        <p15:guide id="89" orient="horz" pos="2126" userDrawn="1">
          <p15:clr>
            <a:srgbClr val="A4A3A4"/>
          </p15:clr>
        </p15:guide>
        <p15:guide id="90" orient="horz" pos="4658" userDrawn="1">
          <p15:clr>
            <a:srgbClr val="A4A3A4"/>
          </p15:clr>
        </p15:guide>
        <p15:guide id="91" orient="horz" pos="4682" userDrawn="1">
          <p15:clr>
            <a:srgbClr val="A4A3A4"/>
          </p15:clr>
        </p15:guide>
        <p15:guide id="92" orient="horz" pos="3186" userDrawn="1">
          <p15:clr>
            <a:srgbClr val="A4A3A4"/>
          </p15:clr>
        </p15:guide>
        <p15:guide id="93" orient="horz" pos="3000" userDrawn="1">
          <p15:clr>
            <a:srgbClr val="A4A3A4"/>
          </p15:clr>
        </p15:guide>
        <p15:guide id="94" orient="horz" pos="3015" userDrawn="1">
          <p15:clr>
            <a:srgbClr val="A4A3A4"/>
          </p15:clr>
        </p15:guide>
        <p15:guide id="95" orient="horz" pos="2052" userDrawn="1">
          <p15:clr>
            <a:srgbClr val="A4A3A4"/>
          </p15:clr>
        </p15:guide>
        <p15:guide id="96" orient="horz" pos="4517" userDrawn="1">
          <p15:clr>
            <a:srgbClr val="A4A3A4"/>
          </p15:clr>
        </p15:guide>
        <p15:guide id="97" orient="horz" pos="3189" userDrawn="1">
          <p15:clr>
            <a:srgbClr val="A4A3A4"/>
          </p15:clr>
        </p15:guide>
        <p15:guide id="98" orient="horz" pos="4519" userDrawn="1">
          <p15:clr>
            <a:srgbClr val="A4A3A4"/>
          </p15:clr>
        </p15:guide>
        <p15:guide id="99" orient="horz" pos="3144" userDrawn="1">
          <p15:clr>
            <a:srgbClr val="A4A3A4"/>
          </p15:clr>
        </p15:guide>
        <p15:guide id="100" orient="horz" pos="2151" userDrawn="1">
          <p15:clr>
            <a:srgbClr val="A4A3A4"/>
          </p15:clr>
        </p15:guide>
        <p15:guide id="101" orient="horz" pos="4710" userDrawn="1">
          <p15:clr>
            <a:srgbClr val="A4A3A4"/>
          </p15:clr>
        </p15:guide>
        <p15:guide id="102" orient="horz" pos="4736" userDrawn="1">
          <p15:clr>
            <a:srgbClr val="A4A3A4"/>
          </p15:clr>
        </p15:guide>
        <p15:guide id="103" orient="horz" pos="3244" userDrawn="1">
          <p15:clr>
            <a:srgbClr val="A4A3A4"/>
          </p15:clr>
        </p15:guide>
        <p15:guide id="104" orient="horz" pos="3035" userDrawn="1">
          <p15:clr>
            <a:srgbClr val="A4A3A4"/>
          </p15:clr>
        </p15:guide>
        <p15:guide id="105" orient="horz" pos="3050" userDrawn="1">
          <p15:clr>
            <a:srgbClr val="A4A3A4"/>
          </p15:clr>
        </p15:guide>
        <p15:guide id="106" orient="horz" pos="2088" userDrawn="1">
          <p15:clr>
            <a:srgbClr val="A4A3A4"/>
          </p15:clr>
        </p15:guide>
        <p15:guide id="107" orient="horz" pos="4594" userDrawn="1">
          <p15:clr>
            <a:srgbClr val="A4A3A4"/>
          </p15:clr>
        </p15:guide>
        <p15:guide id="108" orient="horz" pos="3129" userDrawn="1">
          <p15:clr>
            <a:srgbClr val="A4A3A4"/>
          </p15:clr>
        </p15:guide>
        <p15:guide id="109" orient="horz" pos="3146" userDrawn="1">
          <p15:clr>
            <a:srgbClr val="A4A3A4"/>
          </p15:clr>
        </p15:guide>
        <p15:guide id="110" orient="horz" pos="2141" userDrawn="1">
          <p15:clr>
            <a:srgbClr val="A4A3A4"/>
          </p15:clr>
        </p15:guide>
        <p15:guide id="111" orient="horz" pos="2152" userDrawn="1">
          <p15:clr>
            <a:srgbClr val="A4A3A4"/>
          </p15:clr>
        </p15:guide>
        <p15:guide id="112" orient="horz" pos="4712" userDrawn="1">
          <p15:clr>
            <a:srgbClr val="A4A3A4"/>
          </p15:clr>
        </p15:guide>
        <p15:guide id="113" orient="horz" pos="4738" userDrawn="1">
          <p15:clr>
            <a:srgbClr val="A4A3A4"/>
          </p15:clr>
        </p15:guide>
        <p15:guide id="114" orient="horz" pos="3226" userDrawn="1">
          <p15:clr>
            <a:srgbClr val="A4A3A4"/>
          </p15:clr>
        </p15:guide>
        <p15:guide id="115" orient="horz" pos="3246" userDrawn="1">
          <p15:clr>
            <a:srgbClr val="A4A3A4"/>
          </p15:clr>
        </p15:guide>
        <p15:guide id="116" orient="horz" pos="3036" userDrawn="1">
          <p15:clr>
            <a:srgbClr val="A4A3A4"/>
          </p15:clr>
        </p15:guide>
        <p15:guide id="117" orient="horz" pos="3051" userDrawn="1">
          <p15:clr>
            <a:srgbClr val="A4A3A4"/>
          </p15:clr>
        </p15:guide>
        <p15:guide id="118" orient="horz" pos="2089" userDrawn="1">
          <p15:clr>
            <a:srgbClr val="A4A3A4"/>
          </p15:clr>
        </p15:guide>
        <p15:guide id="119" orient="horz" pos="4571" userDrawn="1">
          <p15:clr>
            <a:srgbClr val="A4A3A4"/>
          </p15:clr>
        </p15:guide>
        <p15:guide id="120" orient="horz" pos="4596" userDrawn="1">
          <p15:clr>
            <a:srgbClr val="A4A3A4"/>
          </p15:clr>
        </p15:guide>
        <p15:guide id="121" orient="horz" pos="3143" userDrawn="1">
          <p15:clr>
            <a:srgbClr val="A4A3A4"/>
          </p15:clr>
        </p15:guide>
        <p15:guide id="122" orient="horz" pos="2150" userDrawn="1">
          <p15:clr>
            <a:srgbClr val="A4A3A4"/>
          </p15:clr>
        </p15:guide>
        <p15:guide id="123" orient="horz" pos="4734" userDrawn="1">
          <p15:clr>
            <a:srgbClr val="A4A3A4"/>
          </p15:clr>
        </p15:guide>
        <p15:guide id="124" orient="horz" pos="3222" userDrawn="1">
          <p15:clr>
            <a:srgbClr val="A4A3A4"/>
          </p15:clr>
        </p15:guide>
        <p15:guide id="125" orient="horz" pos="3243" userDrawn="1">
          <p15:clr>
            <a:srgbClr val="A4A3A4"/>
          </p15:clr>
        </p15:guide>
        <p15:guide id="126" orient="horz" pos="3049" userDrawn="1">
          <p15:clr>
            <a:srgbClr val="A4A3A4"/>
          </p15:clr>
        </p15:guide>
        <p15:guide id="127" orient="horz" pos="2087" userDrawn="1">
          <p15:clr>
            <a:srgbClr val="A4A3A4"/>
          </p15:clr>
        </p15:guide>
        <p15:guide id="128" orient="horz" pos="4593" userDrawn="1">
          <p15:clr>
            <a:srgbClr val="A4A3A4"/>
          </p15:clr>
        </p15:guide>
        <p15:guide id="129" orient="horz" pos="3145" userDrawn="1">
          <p15:clr>
            <a:srgbClr val="A4A3A4"/>
          </p15:clr>
        </p15:guide>
        <p15:guide id="130" orient="horz" pos="4735" userDrawn="1">
          <p15:clr>
            <a:srgbClr val="A4A3A4"/>
          </p15:clr>
        </p15:guide>
        <p15:guide id="131" orient="horz" pos="4595" userDrawn="1">
          <p15:clr>
            <a:srgbClr val="A4A3A4"/>
          </p15:clr>
        </p15:guide>
        <p15:guide id="132" orient="horz" pos="3112" userDrawn="1">
          <p15:clr>
            <a:srgbClr val="A4A3A4"/>
          </p15:clr>
        </p15:guide>
        <p15:guide id="133" orient="horz" pos="4688" userDrawn="1">
          <p15:clr>
            <a:srgbClr val="A4A3A4"/>
          </p15:clr>
        </p15:guide>
        <p15:guide id="134" orient="horz" pos="3208" userDrawn="1">
          <p15:clr>
            <a:srgbClr val="A4A3A4"/>
          </p15:clr>
        </p15:guide>
        <p15:guide id="135" orient="horz" pos="3228" userDrawn="1">
          <p15:clr>
            <a:srgbClr val="A4A3A4"/>
          </p15:clr>
        </p15:guide>
        <p15:guide id="136" orient="horz" pos="3020" userDrawn="1">
          <p15:clr>
            <a:srgbClr val="A4A3A4"/>
          </p15:clr>
        </p15:guide>
        <p15:guide id="137" orient="horz" pos="3034" userDrawn="1">
          <p15:clr>
            <a:srgbClr val="A4A3A4"/>
          </p15:clr>
        </p15:guide>
        <p15:guide id="138" orient="horz" pos="2078" userDrawn="1">
          <p15:clr>
            <a:srgbClr val="A4A3A4"/>
          </p15:clr>
        </p15:guide>
        <p15:guide id="139" orient="horz" pos="4546" userDrawn="1">
          <p15:clr>
            <a:srgbClr val="A4A3A4"/>
          </p15:clr>
        </p15:guide>
        <p15:guide id="140" orient="horz" pos="4685" userDrawn="1">
          <p15:clr>
            <a:srgbClr val="A4A3A4"/>
          </p15:clr>
        </p15:guide>
        <p15:guide id="141" orient="horz" pos="3204" userDrawn="1">
          <p15:clr>
            <a:srgbClr val="A4A3A4"/>
          </p15:clr>
        </p15:guide>
        <p15:guide id="142" pos="2141" userDrawn="1">
          <p15:clr>
            <a:srgbClr val="A4A3A4"/>
          </p15:clr>
        </p15:guide>
        <p15:guide id="143" pos="3128" userDrawn="1">
          <p15:clr>
            <a:srgbClr val="A4A3A4"/>
          </p15:clr>
        </p15:guide>
        <p15:guide id="144" pos="1531" userDrawn="1">
          <p15:clr>
            <a:srgbClr val="A4A3A4"/>
          </p15:clr>
        </p15:guide>
        <p15:guide id="145" pos="2236" userDrawn="1">
          <p15:clr>
            <a:srgbClr val="A4A3A4"/>
          </p15:clr>
        </p15:guide>
        <p15:guide id="146" pos="2050" userDrawn="1">
          <p15:clr>
            <a:srgbClr val="A4A3A4"/>
          </p15:clr>
        </p15:guide>
        <p15:guide id="147" pos="2995" userDrawn="1">
          <p15:clr>
            <a:srgbClr val="A4A3A4"/>
          </p15:clr>
        </p15:guide>
        <p15:guide id="148" pos="1466" userDrawn="1">
          <p15:clr>
            <a:srgbClr val="A4A3A4"/>
          </p15:clr>
        </p15:guide>
        <p15:guide id="149" orient="horz" pos="3187">
          <p15:clr>
            <a:srgbClr val="A4A3A4"/>
          </p15:clr>
        </p15:guide>
        <p15:guide id="150" orient="horz" pos="3001">
          <p15:clr>
            <a:srgbClr val="A4A3A4"/>
          </p15:clr>
        </p15:guide>
        <p15:guide id="151" orient="horz" pos="4660">
          <p15:clr>
            <a:srgbClr val="A4A3A4"/>
          </p15:clr>
        </p15:guide>
        <p15:guide id="152" orient="horz" pos="4657">
          <p15:clr>
            <a:srgbClr val="A4A3A4"/>
          </p15:clr>
        </p15:guide>
        <p15:guide id="153" orient="horz" pos="4681">
          <p15:clr>
            <a:srgbClr val="A4A3A4"/>
          </p15:clr>
        </p15:guide>
        <p15:guide id="154" orient="horz" pos="3185">
          <p15:clr>
            <a:srgbClr val="A4A3A4"/>
          </p15:clr>
        </p15:guide>
        <p15:guide id="155" orient="horz" pos="2999">
          <p15:clr>
            <a:srgbClr val="A4A3A4"/>
          </p15:clr>
        </p15:guide>
        <p15:guide id="156" orient="horz" pos="3014">
          <p15:clr>
            <a:srgbClr val="A4A3A4"/>
          </p15:clr>
        </p15:guide>
        <p15:guide id="157" orient="horz" pos="2051">
          <p15:clr>
            <a:srgbClr val="A4A3A4"/>
          </p15:clr>
        </p15:guide>
        <p15:guide id="158" orient="horz" pos="4541">
          <p15:clr>
            <a:srgbClr val="A4A3A4"/>
          </p15:clr>
        </p15:guide>
        <p15:guide id="159" orient="horz" pos="3076">
          <p15:clr>
            <a:srgbClr val="A4A3A4"/>
          </p15:clr>
        </p15:guide>
        <p15:guide id="160" orient="horz" pos="2104">
          <p15:clr>
            <a:srgbClr val="A4A3A4"/>
          </p15:clr>
        </p15:guide>
        <p15:guide id="161" orient="horz" pos="2115">
          <p15:clr>
            <a:srgbClr val="A4A3A4"/>
          </p15:clr>
        </p15:guide>
        <p15:guide id="162" orient="horz" pos="4633">
          <p15:clr>
            <a:srgbClr val="A4A3A4"/>
          </p15:clr>
        </p15:guide>
        <p15:guide id="163" orient="horz" pos="3170">
          <p15:clr>
            <a:srgbClr val="A4A3A4"/>
          </p15:clr>
        </p15:guide>
        <p15:guide id="164" orient="horz" pos="2985">
          <p15:clr>
            <a:srgbClr val="A4A3A4"/>
          </p15:clr>
        </p15:guide>
        <p15:guide id="165" orient="horz" pos="2042">
          <p15:clr>
            <a:srgbClr val="A4A3A4"/>
          </p15:clr>
        </p15:guide>
        <p15:guide id="166" orient="horz" pos="4493">
          <p15:clr>
            <a:srgbClr val="A4A3A4"/>
          </p15:clr>
        </p15:guide>
        <p15:guide id="167" orient="horz" pos="3075">
          <p15:clr>
            <a:srgbClr val="A4A3A4"/>
          </p15:clr>
        </p15:guide>
        <p15:guide id="168" orient="horz" pos="3077">
          <p15:clr>
            <a:srgbClr val="A4A3A4"/>
          </p15:clr>
        </p15:guide>
        <p15:guide id="169" orient="horz" pos="2105">
          <p15:clr>
            <a:srgbClr val="A4A3A4"/>
          </p15:clr>
        </p15:guide>
        <p15:guide id="170" orient="horz" pos="4635">
          <p15:clr>
            <a:srgbClr val="A4A3A4"/>
          </p15:clr>
        </p15:guide>
        <p15:guide id="171" orient="horz" pos="3172">
          <p15:clr>
            <a:srgbClr val="A4A3A4"/>
          </p15:clr>
        </p15:guide>
        <p15:guide id="172" orient="horz" pos="3191">
          <p15:clr>
            <a:srgbClr val="A4A3A4"/>
          </p15:clr>
        </p15:guide>
        <p15:guide id="173" orient="horz" pos="2986">
          <p15:clr>
            <a:srgbClr val="A4A3A4"/>
          </p15:clr>
        </p15:guide>
        <p15:guide id="174" orient="horz" pos="2043">
          <p15:clr>
            <a:srgbClr val="A4A3A4"/>
          </p15:clr>
        </p15:guide>
        <p15:guide id="175" orient="horz" pos="4495">
          <p15:clr>
            <a:srgbClr val="A4A3A4"/>
          </p15:clr>
        </p15:guide>
        <p15:guide id="176" orient="horz" pos="3074">
          <p15:clr>
            <a:srgbClr val="A4A3A4"/>
          </p15:clr>
        </p15:guide>
        <p15:guide id="177" orient="horz" pos="2114">
          <p15:clr>
            <a:srgbClr val="A4A3A4"/>
          </p15:clr>
        </p15:guide>
        <p15:guide id="178" orient="horz" pos="4632">
          <p15:clr>
            <a:srgbClr val="A4A3A4"/>
          </p15:clr>
        </p15:guide>
        <p15:guide id="179" orient="horz" pos="4656">
          <p15:clr>
            <a:srgbClr val="A4A3A4"/>
          </p15:clr>
        </p15:guide>
        <p15:guide id="180" orient="horz" pos="3168">
          <p15:clr>
            <a:srgbClr val="A4A3A4"/>
          </p15:clr>
        </p15:guide>
        <p15:guide id="181" orient="horz" pos="2983">
          <p15:clr>
            <a:srgbClr val="A4A3A4"/>
          </p15:clr>
        </p15:guide>
        <p15:guide id="182" orient="horz" pos="2998">
          <p15:clr>
            <a:srgbClr val="A4A3A4"/>
          </p15:clr>
        </p15:guide>
        <p15:guide id="183" orient="horz" pos="2041">
          <p15:clr>
            <a:srgbClr val="A4A3A4"/>
          </p15:clr>
        </p15:guide>
        <p15:guide id="184" orient="horz" pos="4492">
          <p15:clr>
            <a:srgbClr val="A4A3A4"/>
          </p15:clr>
        </p15:guide>
        <p15:guide id="185" orient="horz" pos="3171">
          <p15:clr>
            <a:srgbClr val="A4A3A4"/>
          </p15:clr>
        </p15:guide>
        <p15:guide id="186" orient="horz" pos="4494">
          <p15:clr>
            <a:srgbClr val="A4A3A4"/>
          </p15:clr>
        </p15:guide>
        <p15:guide id="187" orient="horz" pos="3095">
          <p15:clr>
            <a:srgbClr val="A4A3A4"/>
          </p15:clr>
        </p15:guide>
        <p15:guide id="188" orient="horz" pos="4662">
          <p15:clr>
            <a:srgbClr val="A4A3A4"/>
          </p15:clr>
        </p15:guide>
        <p15:guide id="189" orient="horz" pos="3210">
          <p15:clr>
            <a:srgbClr val="A4A3A4"/>
          </p15:clr>
        </p15:guide>
        <p15:guide id="190" orient="horz" pos="452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Волкова Евгения Игоревна" initials="ВЕИ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7F7F7F"/>
    <a:srgbClr val="D74B88"/>
    <a:srgbClr val="BFBFBF"/>
    <a:srgbClr val="77777A"/>
    <a:srgbClr val="FFFFFF"/>
    <a:srgbClr val="ABA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35" autoAdjust="0"/>
    <p:restoredTop sz="75259" autoAdjust="0"/>
  </p:normalViewPr>
  <p:slideViewPr>
    <p:cSldViewPr snapToGrid="0" showGuides="1">
      <p:cViewPr varScale="1">
        <p:scale>
          <a:sx n="54" d="100"/>
          <a:sy n="54" d="100"/>
        </p:scale>
        <p:origin x="-918" y="-96"/>
      </p:cViewPr>
      <p:guideLst>
        <p:guide orient="horz" pos="2137"/>
        <p:guide orient="horz" pos="935"/>
        <p:guide pos="2871"/>
        <p:guide pos="3143"/>
      </p:guideLst>
    </p:cSldViewPr>
  </p:slideViewPr>
  <p:outlineViewPr>
    <p:cViewPr>
      <p:scale>
        <a:sx n="33" d="100"/>
        <a:sy n="33" d="100"/>
      </p:scale>
      <p:origin x="0" y="64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340"/>
    </p:cViewPr>
  </p:sorterViewPr>
  <p:notesViewPr>
    <p:cSldViewPr snapToGrid="0" showGuides="1">
      <p:cViewPr varScale="1">
        <p:scale>
          <a:sx n="64" d="100"/>
          <a:sy n="64" d="100"/>
        </p:scale>
        <p:origin x="-3444" y="-114"/>
      </p:cViewPr>
      <p:guideLst>
        <p:guide orient="horz" pos="3127"/>
        <p:guide orient="horz" pos="3143"/>
        <p:guide orient="horz" pos="2140"/>
        <p:guide orient="horz" pos="2151"/>
        <p:guide orient="horz" pos="4710"/>
        <p:guide orient="horz" pos="4735"/>
        <p:guide orient="horz" pos="3223"/>
        <p:guide orient="horz" pos="3243"/>
        <p:guide orient="horz" pos="3034"/>
        <p:guide orient="horz" pos="3049"/>
        <p:guide orient="horz" pos="2075"/>
        <p:guide orient="horz" pos="2087"/>
        <p:guide orient="horz" pos="4568"/>
        <p:guide orient="horz" pos="4593"/>
        <p:guide orient="horz" pos="3126"/>
        <p:guide orient="horz" pos="3128"/>
        <p:guide orient="horz" pos="3145"/>
        <p:guide orient="horz" pos="2141"/>
        <p:guide orient="horz" pos="2152"/>
        <p:guide orient="horz" pos="4712"/>
        <p:guide orient="horz" pos="4737"/>
        <p:guide orient="horz" pos="3225"/>
        <p:guide orient="horz" pos="3245"/>
        <p:guide orient="horz" pos="3036"/>
        <p:guide orient="horz" pos="3050"/>
        <p:guide orient="horz" pos="2076"/>
        <p:guide orient="horz" pos="2088"/>
        <p:guide orient="horz" pos="4570"/>
        <p:guide orient="horz" pos="4595"/>
        <p:guide orient="horz" pos="3125"/>
        <p:guide orient="horz" pos="3142"/>
        <p:guide orient="horz" pos="2150"/>
        <p:guide orient="horz" pos="4709"/>
        <p:guide orient="horz" pos="4733"/>
        <p:guide orient="horz" pos="3221"/>
        <p:guide orient="horz" pos="3242"/>
        <p:guide orient="horz" pos="3032"/>
        <p:guide orient="horz" pos="3048"/>
        <p:guide orient="horz" pos="2074"/>
        <p:guide orient="horz" pos="2086"/>
        <p:guide orient="horz" pos="4567"/>
        <p:guide orient="horz" pos="4592"/>
        <p:guide orient="horz" pos="3144"/>
        <p:guide orient="horz" pos="4734"/>
        <p:guide orient="horz" pos="3224"/>
        <p:guide orient="horz" pos="4569"/>
        <p:guide orient="horz" pos="4594"/>
        <p:guide orient="horz" pos="3110"/>
        <p:guide orient="horz" pos="2128"/>
        <p:guide orient="horz" pos="2139"/>
        <p:guide orient="horz" pos="4684"/>
        <p:guide orient="horz" pos="3205"/>
        <p:guide orient="horz" pos="3018"/>
        <p:guide orient="horz" pos="2064"/>
        <p:guide orient="horz" pos="4543"/>
        <p:guide orient="horz" pos="3109"/>
        <p:guide orient="horz" pos="3111"/>
        <p:guide orient="horz" pos="2129"/>
        <p:guide orient="horz" pos="4686"/>
        <p:guide orient="horz" pos="3207"/>
        <p:guide orient="horz" pos="3227"/>
        <p:guide orient="horz" pos="3019"/>
        <p:guide orient="horz" pos="3033"/>
        <p:guide orient="horz" pos="2065"/>
        <p:guide orient="horz" pos="2077"/>
        <p:guide orient="horz" pos="4545"/>
        <p:guide orient="horz" pos="3108"/>
        <p:guide orient="horz" pos="2138"/>
        <p:guide orient="horz" pos="4683"/>
        <p:guide orient="horz" pos="4708"/>
        <p:guide orient="horz" pos="3203"/>
        <p:guide orient="horz" pos="3016"/>
        <p:guide orient="horz" pos="3031"/>
        <p:guide orient="horz" pos="2063"/>
        <p:guide orient="horz" pos="4542"/>
        <p:guide orient="horz" pos="3206"/>
        <p:guide orient="horz" pos="4544"/>
        <p:guide orient="horz" pos="3161"/>
        <p:guide orient="horz" pos="2163"/>
        <p:guide orient="horz" pos="4736"/>
        <p:guide orient="horz" pos="4762"/>
        <p:guide orient="horz" pos="3262"/>
        <p:guide orient="horz" pos="3052"/>
        <p:guide orient="horz" pos="3067"/>
        <p:guide orient="horz" pos="2099"/>
        <p:guide orient="horz" pos="4619"/>
        <p:guide orient="horz" pos="3146"/>
        <p:guide orient="horz" pos="3163"/>
        <p:guide orient="horz" pos="2153"/>
        <p:guide orient="horz" pos="2164"/>
        <p:guide orient="horz" pos="4738"/>
        <p:guide orient="horz" pos="4764"/>
        <p:guide orient="horz" pos="3244"/>
        <p:guide orient="horz" pos="3264"/>
        <p:guide orient="horz" pos="3053"/>
        <p:guide orient="horz" pos="3068"/>
        <p:guide orient="horz" pos="2100"/>
        <p:guide orient="horz" pos="4596"/>
        <p:guide orient="horz" pos="4621"/>
        <p:guide orient="horz" pos="3160"/>
        <p:guide orient="horz" pos="2162"/>
        <p:guide orient="horz" pos="4760"/>
        <p:guide orient="horz" pos="3240"/>
        <p:guide orient="horz" pos="3261"/>
        <p:guide orient="horz" pos="3066"/>
        <p:guide orient="horz" pos="2098"/>
        <p:guide orient="horz" pos="4618"/>
        <p:guide orient="horz" pos="3162"/>
        <p:guide orient="horz" pos="4761"/>
        <p:guide orient="horz" pos="4620"/>
        <p:guide orient="horz" pos="3129"/>
        <p:guide orient="horz" pos="4714"/>
        <p:guide orient="horz" pos="3226"/>
        <p:guide orient="horz" pos="3246"/>
        <p:guide orient="horz" pos="3037"/>
        <p:guide orient="horz" pos="3051"/>
        <p:guide orient="horz" pos="2089"/>
        <p:guide orient="horz" pos="4571"/>
        <p:guide orient="horz" pos="4711"/>
        <p:guide orient="horz" pos="3222"/>
        <p:guide orient="horz" pos="3204"/>
        <p:guide orient="horz" pos="3017"/>
        <p:guide orient="horz" pos="4685"/>
        <p:guide orient="horz" pos="4682"/>
        <p:guide orient="horz" pos="4707"/>
        <p:guide orient="horz" pos="3202"/>
        <p:guide orient="horz" pos="3015"/>
        <p:guide orient="horz" pos="3030"/>
        <p:guide orient="horz" pos="2062"/>
        <p:guide orient="horz" pos="4566"/>
        <p:guide orient="horz" pos="3093"/>
        <p:guide orient="horz" pos="2116"/>
        <p:guide orient="horz" pos="2127"/>
        <p:guide orient="horz" pos="4658"/>
        <p:guide orient="horz" pos="3187"/>
        <p:guide orient="horz" pos="3001"/>
        <p:guide orient="horz" pos="2053"/>
        <p:guide orient="horz" pos="4518"/>
        <p:guide orient="horz" pos="3092"/>
        <p:guide orient="horz" pos="3094"/>
        <p:guide orient="horz" pos="2117"/>
        <p:guide orient="horz" pos="4660"/>
        <p:guide orient="horz" pos="3189"/>
        <p:guide orient="horz" pos="3208"/>
        <p:guide orient="horz" pos="3002"/>
        <p:guide orient="horz" pos="2054"/>
        <p:guide orient="horz" pos="4520"/>
        <p:guide orient="horz" pos="3091"/>
        <p:guide orient="horz" pos="2126"/>
        <p:guide orient="horz" pos="4657"/>
        <p:guide orient="horz" pos="4681"/>
        <p:guide orient="horz" pos="3185"/>
        <p:guide orient="horz" pos="2999"/>
        <p:guide orient="horz" pos="3014"/>
        <p:guide orient="horz" pos="2052"/>
        <p:guide orient="horz" pos="4517"/>
        <p:guide orient="horz" pos="3188"/>
        <p:guide orient="horz" pos="4519"/>
        <p:guide orient="horz" pos="3112"/>
        <p:guide orient="horz" pos="4687"/>
        <p:guide orient="horz" pos="3228"/>
        <p:guide orient="horz" pos="4546"/>
        <p:guide pos="2143"/>
        <p:guide pos="3130"/>
        <p:guide pos="1533"/>
        <p:guide pos="2238"/>
        <p:guide pos="2052"/>
        <p:guide pos="2997"/>
        <p:guide pos="1468"/>
        <p:guide pos="2142"/>
        <p:guide pos="3129"/>
        <p:guide pos="1532"/>
        <p:guide pos="2237"/>
        <p:guide pos="2051"/>
        <p:guide pos="2996"/>
        <p:guide pos="1467"/>
        <p:guide pos="2144"/>
        <p:guide pos="3131"/>
        <p:guide pos="1534"/>
        <p:guide pos="2239"/>
        <p:guide pos="2053"/>
        <p:guide pos="2998"/>
        <p:guide pos="1469"/>
        <p:guide pos="2141"/>
        <p:guide pos="3128"/>
        <p:guide pos="1531"/>
        <p:guide pos="2236"/>
        <p:guide pos="2050"/>
        <p:guide pos="2995"/>
        <p:guide pos="146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\\s42fs02-s\docs\REMART\K316\&#1044;&#1044;&#1050;&#1055;\&#1074;&#1099;&#1089;&#1090;&#1091;&#1087;&#1083;&#1077;&#1085;&#1080;&#1103;\&#1076;&#1077;&#1082;&#1072;&#1073;&#1088;&#1100;18\&#1042;&#1056;&#1055;%20&#1085;&#1072;%20&#1076;&#1091;&#1096;&#1091;.xls" TargetMode="External"/><Relationship Id="rId1" Type="http://schemas.openxmlformats.org/officeDocument/2006/relationships/image" Target="../media/image21.jpg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42fs02-s\docs\REMART\K316\&#1044;&#1044;&#1050;&#1055;\&#1074;&#1099;&#1089;&#1090;&#1091;&#1087;&#1083;&#1077;&#1085;&#1080;&#1103;\&#1076;&#1077;&#1082;&#1072;&#1073;&#1088;&#1100;18\&#1050;&#1086;&#1087;&#1080;&#1103;%20&#1044;&#1083;&#1103;%20&#1089;&#1083;&#1072;&#1081;&#1076;&#1086;&#1074;_1218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42fs02-s\docs\REMART\K316\&#1044;&#1044;&#1050;&#1055;\&#1074;&#1099;&#1089;&#1090;&#1091;&#1087;&#1083;&#1077;&#1085;&#1080;&#1103;\&#1076;&#1077;&#1082;&#1072;&#1073;&#1088;&#1100;18\&#1050;&#1086;&#1087;&#1080;&#1103;%20&#1044;&#1083;&#1103;%20&#1089;&#1083;&#1072;&#1081;&#1076;&#1086;&#1074;_1218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42fs02-s\docs\REMART\K316\&#1044;&#1044;&#1050;&#1055;\&#1074;&#1099;&#1089;&#1090;&#1091;&#1087;&#1083;&#1077;&#1085;&#1080;&#1103;\&#1076;&#1077;&#1082;&#1072;&#1073;&#1088;&#1100;18\&#1043;&#1088;&#1072;&#1092;&#1080;&#1082;%20-%20&#1091;&#1088;&#1086;&#1074;&#1077;&#1085;&#1100;%20&#1089;&#1072;&#1084;&#1086;&#1086;&#1073;&#1077;&#1089;&#1087;&#1077;&#1095;%20&#1086;&#1089;&#1085;%20&#1074;&#1080;&#1076;&#1072;&#1084;&#1080;%20&#1087;&#1088;&#1086;&#1076;&#1091;&#1082;&#1090;&#1086;&#1074;%20&#1087;&#1080;&#1090;&#1072;&#1085;&#1080;&#1103;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42fs02-s\docs\REMART\K316\&#1044;&#1044;&#1050;&#1055;\&#1074;&#1099;&#1089;&#1090;&#1091;&#1087;&#1083;&#1077;&#1085;&#1080;&#1103;\&#1076;&#1077;&#1082;&#1072;&#1073;&#1088;&#1100;18\&#1048;&#1055;&#1062;%20&#1040;&#1085;&#1072;&#1083;&#1080;&#1079;%202.1%20(&#1085;&#1086;&#1103;&#1073;.18).xlsb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42fs02-s\docs\REMART\K316\&#1044;&#1044;&#1050;&#1055;\&#1074;&#1099;&#1089;&#1090;&#1091;&#1087;&#1083;&#1077;&#1085;&#1080;&#1103;\&#1076;&#1077;&#1082;&#1072;&#1073;&#1088;&#1100;18\&#1050;&#1086;&#1087;&#1080;&#1103;%20&#1044;&#1083;&#1103;%20&#1089;&#1083;&#1072;&#1081;&#1076;&#1086;&#1074;_1218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42fs02-s\docs\REMART\K316\&#1044;&#1044;&#1050;&#1055;\&#1074;&#1099;&#1089;&#1090;&#1091;&#1087;&#1083;&#1077;&#1085;&#1080;&#1103;\&#1076;&#1077;&#1082;&#1072;&#1073;&#1088;&#1100;18\&#1080;&#1085;&#1074;&#1077;&#1089;&#1090;&#1080;&#1094;&#1080;&#1080;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42fs02-s\docs\REMART\K316\&#1044;&#1044;&#1050;&#1055;\&#1074;&#1099;&#1089;&#1090;&#1091;&#1087;&#1083;&#1077;&#1085;&#1080;&#1103;\&#1076;&#1077;&#1082;&#1072;&#1073;&#1088;&#1100;18\&#1080;&#1085;&#1074;&#1077;&#1089;&#1090;&#1080;&#1094;&#1080;&#1080;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42fs02-s\docs\REMART\K316\&#1044;&#1044;&#1050;&#1055;\&#1074;&#1099;&#1089;&#1090;&#1091;&#1087;&#1083;&#1077;&#1085;&#1080;&#1103;\&#1076;&#1077;&#1082;&#1072;&#1073;&#1088;&#1100;18\&#1044;&#1083;&#1103;%20&#1089;&#1083;&#1072;&#1081;&#1076;&#1086;&#1074;_1218_1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42fs02-s\docs\REMART\K316\&#1044;&#1044;&#1050;&#1055;\&#1074;&#1099;&#1089;&#1090;&#1091;&#1087;&#1083;&#1077;&#1085;&#1080;&#1103;\&#1076;&#1077;&#1082;&#1072;&#1073;&#1088;&#1100;18\&#1050;&#1088;&#1077;&#1076;&#1080;&#1090;&#1099;%20&#1074;&#1082;&#1083;&#1072;&#1076;&#1099;%20&#1092;&#1080;&#1079;&#1083;&#1080;&#1094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\\s42fs02-s\docs\REMART\K316\&#1044;&#1044;&#1050;&#1055;\&#1074;&#1099;&#1089;&#1090;&#1091;&#1087;&#1083;&#1077;&#1085;&#1080;&#1103;\&#1076;&#1077;&#1082;&#1072;&#1073;&#1088;&#1100;18\&#1050;&#1088;&#1077;&#1076;&#1080;&#1090;&#1099;%20&#1102;&#1088;&#1083;&#1080;&#1094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../embeddings/oleObject1.bin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&#1050;&#1085;&#1080;&#1075;&#1072;1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1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42fs02-s\docs\REMART\K316\&#1044;&#1044;&#1050;&#1055;\&#1074;&#1099;&#1089;&#1090;&#1091;&#1087;&#1083;&#1077;&#1085;&#1080;&#1103;\&#1076;&#1077;&#1082;&#1072;&#1073;&#1088;&#1100;18\&#1042;&#1056;&#1055;%20&#1085;&#1072;%20&#1076;&#1091;&#1096;&#1091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27699599536615"/>
          <c:y val="0.17075327715872823"/>
          <c:w val="0.81415346980059167"/>
          <c:h val="0.779106674165729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Pt>
            <c:idx val="5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</c:spPr>
          </c:dPt>
          <c:dPt>
            <c:idx val="10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</c:spPr>
          </c:dPt>
          <c:cat>
            <c:strRef>
              <c:f>Лист1!$A$2:$A$12</c:f>
              <c:strCache>
                <c:ptCount val="11"/>
                <c:pt idx="0">
                  <c:v>Сентябрь</c:v>
                </c:pt>
                <c:pt idx="1">
                  <c:v>Октябрь</c:v>
                </c:pt>
                <c:pt idx="2">
                  <c:v>Декабрь</c:v>
                </c:pt>
                <c:pt idx="3">
                  <c:v>Февраль</c:v>
                </c:pt>
                <c:pt idx="4">
                  <c:v>Март</c:v>
                </c:pt>
                <c:pt idx="5">
                  <c:v>Апрель</c:v>
                </c:pt>
                <c:pt idx="6">
                  <c:v>Июнь</c:v>
                </c:pt>
                <c:pt idx="7">
                  <c:v>Июль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Декабрь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8.5</c:v>
                </c:pt>
                <c:pt idx="1">
                  <c:v>8.25</c:v>
                </c:pt>
                <c:pt idx="2">
                  <c:v>7.75</c:v>
                </c:pt>
                <c:pt idx="3">
                  <c:v>7.5</c:v>
                </c:pt>
                <c:pt idx="4">
                  <c:v>7.25</c:v>
                </c:pt>
                <c:pt idx="5">
                  <c:v>7.25</c:v>
                </c:pt>
                <c:pt idx="6">
                  <c:v>7.25</c:v>
                </c:pt>
                <c:pt idx="7">
                  <c:v>7.25</c:v>
                </c:pt>
                <c:pt idx="8">
                  <c:v>7.5</c:v>
                </c:pt>
                <c:pt idx="9">
                  <c:v>7.5</c:v>
                </c:pt>
                <c:pt idx="10">
                  <c:v>7.75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36656384"/>
        <c:axId val="135660096"/>
      </c:barChart>
      <c:catAx>
        <c:axId val="13665638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35660096"/>
        <c:crosses val="autoZero"/>
        <c:auto val="1"/>
        <c:lblAlgn val="ctr"/>
        <c:lblOffset val="100"/>
        <c:noMultiLvlLbl val="0"/>
      </c:catAx>
      <c:valAx>
        <c:axId val="135660096"/>
        <c:scaling>
          <c:orientation val="minMax"/>
          <c:max val="8.5"/>
        </c:scaling>
        <c:delete val="0"/>
        <c:axPos val="l"/>
        <c:majorGridlines>
          <c:spPr>
            <a:ln>
              <a:solidFill>
                <a:schemeClr val="bg2">
                  <a:lumMod val="50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000" b="0"/>
                </a:pPr>
                <a:r>
                  <a:rPr lang="ru-RU" sz="1000" b="0" dirty="0" smtClean="0"/>
                  <a:t>% годовых</a:t>
                </a:r>
                <a:endParaRPr lang="ru-RU" sz="1000" b="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2">
                <a:lumMod val="50000"/>
              </a:schemeClr>
            </a:solidFill>
          </a:ln>
        </c:spPr>
        <c:txPr>
          <a:bodyPr/>
          <a:lstStyle/>
          <a:p>
            <a:pPr>
              <a:defRPr sz="1600"/>
            </a:pPr>
            <a:endParaRPr lang="ru-RU"/>
          </a:p>
        </c:txPr>
        <c:crossAx val="136656384"/>
        <c:crosses val="autoZero"/>
        <c:crossBetween val="between"/>
        <c:minorUnit val="0.25"/>
      </c:valAx>
      <c:spPr>
        <a:ln>
          <a:solidFill>
            <a:schemeClr val="bg2">
              <a:lumMod val="50000"/>
            </a:schemeClr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bg2">
              <a:lumMod val="10000"/>
            </a:schemeClr>
          </a:solidFill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0"/>
            </a:pPr>
            <a:r>
              <a:rPr lang="ru-RU" sz="1600" b="0" dirty="0"/>
              <a:t>Динамика ВРП </a:t>
            </a:r>
            <a:r>
              <a:rPr lang="ru-RU" sz="1600" b="0" dirty="0" smtClean="0"/>
              <a:t>Липецкой </a:t>
            </a:r>
            <a:r>
              <a:rPr lang="ru-RU" sz="1600" b="0" dirty="0"/>
              <a:t>области, млрд руб.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5448752868155632"/>
          <c:y val="0.12131847784536305"/>
          <c:w val="0.74134584592020336"/>
          <c:h val="0.773073352239513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Данные!$A$5</c:f>
              <c:strCache>
                <c:ptCount val="1"/>
                <c:pt idx="0">
                  <c:v>ВРП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accent5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Данные!$C$3:$H$3</c:f>
              <c:strCach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 (оценка)</c:v>
                </c:pt>
              </c:strCache>
            </c:strRef>
          </c:cat>
          <c:val>
            <c:numRef>
              <c:f>Данные!$C$5:$H$5</c:f>
              <c:numCache>
                <c:formatCode>0.0</c:formatCode>
                <c:ptCount val="6"/>
                <c:pt idx="0">
                  <c:v>293.3012483</c:v>
                </c:pt>
                <c:pt idx="1">
                  <c:v>315.68538289999998</c:v>
                </c:pt>
                <c:pt idx="2">
                  <c:v>398.46447160000002</c:v>
                </c:pt>
                <c:pt idx="3">
                  <c:v>448.99430969999997</c:v>
                </c:pt>
                <c:pt idx="4">
                  <c:v>470.23934020000002</c:v>
                </c:pt>
                <c:pt idx="5">
                  <c:v>500.3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axId val="143126528"/>
        <c:axId val="140275648"/>
      </c:barChart>
      <c:catAx>
        <c:axId val="143126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0275648"/>
        <c:crosses val="autoZero"/>
        <c:auto val="1"/>
        <c:lblAlgn val="ctr"/>
        <c:lblOffset val="100"/>
        <c:noMultiLvlLbl val="0"/>
      </c:catAx>
      <c:valAx>
        <c:axId val="140275648"/>
        <c:scaling>
          <c:orientation val="minMax"/>
        </c:scaling>
        <c:delete val="0"/>
        <c:axPos val="l"/>
        <c:majorGridlines>
          <c:spPr>
            <a:ln>
              <a:solidFill>
                <a:srgbClr val="BFBFBF"/>
              </a:solidFill>
            </a:ln>
          </c:spPr>
        </c:majorGridlines>
        <c:numFmt formatCode="0" sourceLinked="0"/>
        <c:majorTickMark val="out"/>
        <c:minorTickMark val="none"/>
        <c:tickLblPos val="nextTo"/>
        <c:crossAx val="143126528"/>
        <c:crosses val="autoZero"/>
        <c:crossBetween val="between"/>
      </c:valAx>
      <c:spPr>
        <a:blipFill dpi="0" rotWithShape="1">
          <a:blip xmlns:r="http://schemas.openxmlformats.org/officeDocument/2006/relationships" r:embed="rId1"/>
          <a:srcRect/>
          <a:stretch>
            <a:fillRect b="-6000"/>
          </a:stretch>
        </a:blipFill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b="0" dirty="0">
                <a:latin typeface="Arial" panose="020B0604020202020204" pitchFamily="34" charset="0"/>
                <a:cs typeface="Arial" panose="020B0604020202020204" pitchFamily="34" charset="0"/>
              </a:rPr>
              <a:t>Динамика основных компонент инфляции, в %, г/г</a:t>
            </a:r>
          </a:p>
        </c:rich>
      </c:tx>
      <c:layout>
        <c:manualLayout>
          <c:xMode val="edge"/>
          <c:yMode val="edge"/>
          <c:x val="0.20308165767381817"/>
          <c:y val="1.543121451665300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8022355505812357E-2"/>
          <c:y val="0.15709852574911437"/>
          <c:w val="0.89977826173624698"/>
          <c:h val="0.54050049244826714"/>
        </c:manualLayout>
      </c:layout>
      <c:lineChart>
        <c:grouping val="standard"/>
        <c:varyColors val="0"/>
        <c:ser>
          <c:idx val="1"/>
          <c:order val="0"/>
          <c:tx>
            <c:strRef>
              <c:f>ИПЦ!$C$12</c:f>
              <c:strCache>
                <c:ptCount val="1"/>
                <c:pt idx="0">
                  <c:v>Индекс цен на непрод. товары (Липецкая область)</c:v>
                </c:pt>
              </c:strCache>
            </c:strRef>
          </c:tx>
          <c:spPr>
            <a:ln w="19050"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ИПЦ!$D$10:$AL$10</c:f>
              <c:numCache>
                <c:formatCode>mmm\-yy</c:formatCode>
                <c:ptCount val="35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  <c:pt idx="10">
                  <c:v>42675</c:v>
                </c:pt>
                <c:pt idx="11">
                  <c:v>42705</c:v>
                </c:pt>
                <c:pt idx="12">
                  <c:v>42736</c:v>
                </c:pt>
                <c:pt idx="13">
                  <c:v>42767</c:v>
                </c:pt>
                <c:pt idx="14">
                  <c:v>42795</c:v>
                </c:pt>
                <c:pt idx="15">
                  <c:v>42826</c:v>
                </c:pt>
                <c:pt idx="16">
                  <c:v>42856</c:v>
                </c:pt>
                <c:pt idx="17">
                  <c:v>42887</c:v>
                </c:pt>
                <c:pt idx="18">
                  <c:v>42917</c:v>
                </c:pt>
                <c:pt idx="19">
                  <c:v>42948</c:v>
                </c:pt>
                <c:pt idx="20">
                  <c:v>42979</c:v>
                </c:pt>
                <c:pt idx="21">
                  <c:v>43009</c:v>
                </c:pt>
                <c:pt idx="22">
                  <c:v>43040</c:v>
                </c:pt>
                <c:pt idx="23">
                  <c:v>43070</c:v>
                </c:pt>
                <c:pt idx="24">
                  <c:v>43101</c:v>
                </c:pt>
                <c:pt idx="25">
                  <c:v>43132</c:v>
                </c:pt>
                <c:pt idx="26">
                  <c:v>43160</c:v>
                </c:pt>
                <c:pt idx="27">
                  <c:v>43191</c:v>
                </c:pt>
                <c:pt idx="28">
                  <c:v>43221</c:v>
                </c:pt>
                <c:pt idx="29">
                  <c:v>43252</c:v>
                </c:pt>
                <c:pt idx="30">
                  <c:v>43282</c:v>
                </c:pt>
                <c:pt idx="31">
                  <c:v>43313</c:v>
                </c:pt>
                <c:pt idx="32">
                  <c:v>43344</c:v>
                </c:pt>
                <c:pt idx="33">
                  <c:v>43374</c:v>
                </c:pt>
                <c:pt idx="34">
                  <c:v>43405</c:v>
                </c:pt>
              </c:numCache>
            </c:numRef>
          </c:cat>
          <c:val>
            <c:numRef>
              <c:f>ИПЦ!$D$12:$AL$12</c:f>
              <c:numCache>
                <c:formatCode>#,##0.0</c:formatCode>
                <c:ptCount val="35"/>
                <c:pt idx="0">
                  <c:v>10.489999999999995</c:v>
                </c:pt>
                <c:pt idx="1">
                  <c:v>9.4500000000000028</c:v>
                </c:pt>
                <c:pt idx="2">
                  <c:v>8.5799999999999983</c:v>
                </c:pt>
                <c:pt idx="3">
                  <c:v>8.5</c:v>
                </c:pt>
                <c:pt idx="4">
                  <c:v>8.5999999999999943</c:v>
                </c:pt>
                <c:pt idx="5">
                  <c:v>8.980000000000004</c:v>
                </c:pt>
                <c:pt idx="6">
                  <c:v>9.1700000000000017</c:v>
                </c:pt>
                <c:pt idx="7">
                  <c:v>8.4699999999999989</c:v>
                </c:pt>
                <c:pt idx="8">
                  <c:v>7.4699999999999989</c:v>
                </c:pt>
                <c:pt idx="9">
                  <c:v>6.7600000000000051</c:v>
                </c:pt>
                <c:pt idx="10">
                  <c:v>6.4500000000000028</c:v>
                </c:pt>
                <c:pt idx="11">
                  <c:v>6.3799999999999955</c:v>
                </c:pt>
                <c:pt idx="12">
                  <c:v>6.230000000000004</c:v>
                </c:pt>
                <c:pt idx="13">
                  <c:v>5.1200000000000045</c:v>
                </c:pt>
                <c:pt idx="14">
                  <c:v>4.5900000000000034</c:v>
                </c:pt>
                <c:pt idx="15">
                  <c:v>3.9000000000000057</c:v>
                </c:pt>
                <c:pt idx="16">
                  <c:v>4.0699999999999932</c:v>
                </c:pt>
                <c:pt idx="17">
                  <c:v>3.6800000000000068</c:v>
                </c:pt>
                <c:pt idx="18">
                  <c:v>3.3700000000000045</c:v>
                </c:pt>
                <c:pt idx="19">
                  <c:v>3.1299999999999955</c:v>
                </c:pt>
                <c:pt idx="20">
                  <c:v>2.9200000000000017</c:v>
                </c:pt>
                <c:pt idx="21">
                  <c:v>2.6599999999999966</c:v>
                </c:pt>
                <c:pt idx="22">
                  <c:v>2.519999999999996</c:v>
                </c:pt>
                <c:pt idx="23">
                  <c:v>2.5</c:v>
                </c:pt>
                <c:pt idx="24">
                  <c:v>2.4099999999999966</c:v>
                </c:pt>
                <c:pt idx="25">
                  <c:v>2.3700000000000045</c:v>
                </c:pt>
                <c:pt idx="26">
                  <c:v>2.3599999999999994</c:v>
                </c:pt>
                <c:pt idx="27">
                  <c:v>2.730000000000004</c:v>
                </c:pt>
                <c:pt idx="28">
                  <c:v>3.480000000000004</c:v>
                </c:pt>
                <c:pt idx="29">
                  <c:v>3.8100000000000023</c:v>
                </c:pt>
                <c:pt idx="30">
                  <c:v>3.8100000000000023</c:v>
                </c:pt>
                <c:pt idx="31">
                  <c:v>4</c:v>
                </c:pt>
                <c:pt idx="32" formatCode="0.0">
                  <c:v>4.2</c:v>
                </c:pt>
                <c:pt idx="33" formatCode="0.0">
                  <c:v>4.5</c:v>
                </c:pt>
                <c:pt idx="34" formatCode="General">
                  <c:v>4.7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ИПЦ!$C$13</c:f>
              <c:strCache>
                <c:ptCount val="1"/>
                <c:pt idx="0">
                  <c:v>Индекс цен на прод. товары (Липецкая область)</c:v>
                </c:pt>
              </c:strCache>
            </c:strRef>
          </c:tx>
          <c:spPr>
            <a:ln w="19050"/>
          </c:spPr>
          <c:marker>
            <c:symbol val="none"/>
          </c:marker>
          <c:cat>
            <c:numRef>
              <c:f>ИПЦ!$D$10:$AL$10</c:f>
              <c:numCache>
                <c:formatCode>mmm\-yy</c:formatCode>
                <c:ptCount val="35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  <c:pt idx="10">
                  <c:v>42675</c:v>
                </c:pt>
                <c:pt idx="11">
                  <c:v>42705</c:v>
                </c:pt>
                <c:pt idx="12">
                  <c:v>42736</c:v>
                </c:pt>
                <c:pt idx="13">
                  <c:v>42767</c:v>
                </c:pt>
                <c:pt idx="14">
                  <c:v>42795</c:v>
                </c:pt>
                <c:pt idx="15">
                  <c:v>42826</c:v>
                </c:pt>
                <c:pt idx="16">
                  <c:v>42856</c:v>
                </c:pt>
                <c:pt idx="17">
                  <c:v>42887</c:v>
                </c:pt>
                <c:pt idx="18">
                  <c:v>42917</c:v>
                </c:pt>
                <c:pt idx="19">
                  <c:v>42948</c:v>
                </c:pt>
                <c:pt idx="20">
                  <c:v>42979</c:v>
                </c:pt>
                <c:pt idx="21">
                  <c:v>43009</c:v>
                </c:pt>
                <c:pt idx="22">
                  <c:v>43040</c:v>
                </c:pt>
                <c:pt idx="23">
                  <c:v>43070</c:v>
                </c:pt>
                <c:pt idx="24">
                  <c:v>43101</c:v>
                </c:pt>
                <c:pt idx="25">
                  <c:v>43132</c:v>
                </c:pt>
                <c:pt idx="26">
                  <c:v>43160</c:v>
                </c:pt>
                <c:pt idx="27">
                  <c:v>43191</c:v>
                </c:pt>
                <c:pt idx="28">
                  <c:v>43221</c:v>
                </c:pt>
                <c:pt idx="29">
                  <c:v>43252</c:v>
                </c:pt>
                <c:pt idx="30">
                  <c:v>43282</c:v>
                </c:pt>
                <c:pt idx="31">
                  <c:v>43313</c:v>
                </c:pt>
                <c:pt idx="32">
                  <c:v>43344</c:v>
                </c:pt>
                <c:pt idx="33">
                  <c:v>43374</c:v>
                </c:pt>
                <c:pt idx="34">
                  <c:v>43405</c:v>
                </c:pt>
              </c:numCache>
            </c:numRef>
          </c:cat>
          <c:val>
            <c:numRef>
              <c:f>ИПЦ!$D$13:$AL$13</c:f>
              <c:numCache>
                <c:formatCode>#,##0.0</c:formatCode>
                <c:ptCount val="35"/>
                <c:pt idx="0">
                  <c:v>9.6500000000000057</c:v>
                </c:pt>
                <c:pt idx="1">
                  <c:v>6.769999999999996</c:v>
                </c:pt>
                <c:pt idx="2">
                  <c:v>5.2800000000000011</c:v>
                </c:pt>
                <c:pt idx="3">
                  <c:v>5.3199999999999932</c:v>
                </c:pt>
                <c:pt idx="4">
                  <c:v>5.5400000000000063</c:v>
                </c:pt>
                <c:pt idx="5">
                  <c:v>6.2999999999999972</c:v>
                </c:pt>
                <c:pt idx="6">
                  <c:v>7.0699999999999932</c:v>
                </c:pt>
                <c:pt idx="7">
                  <c:v>7.9000000000000057</c:v>
                </c:pt>
                <c:pt idx="8">
                  <c:v>6.3900000000000006</c:v>
                </c:pt>
                <c:pt idx="9">
                  <c:v>6.1200000000000045</c:v>
                </c:pt>
                <c:pt idx="10">
                  <c:v>5.4699999999999989</c:v>
                </c:pt>
                <c:pt idx="11">
                  <c:v>3.8700000000000045</c:v>
                </c:pt>
                <c:pt idx="12">
                  <c:v>3.9300000000000068</c:v>
                </c:pt>
                <c:pt idx="13">
                  <c:v>2.9099999999999966</c:v>
                </c:pt>
                <c:pt idx="14">
                  <c:v>2.5300000000000011</c:v>
                </c:pt>
                <c:pt idx="15">
                  <c:v>2.7800000000000011</c:v>
                </c:pt>
                <c:pt idx="16">
                  <c:v>3.3900000000000006</c:v>
                </c:pt>
                <c:pt idx="17">
                  <c:v>5.1299999999999955</c:v>
                </c:pt>
                <c:pt idx="18">
                  <c:v>3.3499999999999943</c:v>
                </c:pt>
                <c:pt idx="19">
                  <c:v>1.9399999999999977</c:v>
                </c:pt>
                <c:pt idx="20">
                  <c:v>1.9300000000000068</c:v>
                </c:pt>
                <c:pt idx="21">
                  <c:v>1.1899999999999977</c:v>
                </c:pt>
                <c:pt idx="22">
                  <c:v>0.54000000000000625</c:v>
                </c:pt>
                <c:pt idx="23">
                  <c:v>0.79000000000000625</c:v>
                </c:pt>
                <c:pt idx="24">
                  <c:v>-0.15000000000000568</c:v>
                </c:pt>
                <c:pt idx="25">
                  <c:v>0.65999999999999659</c:v>
                </c:pt>
                <c:pt idx="26">
                  <c:v>1.230000000000004</c:v>
                </c:pt>
                <c:pt idx="27">
                  <c:v>0.98999999999999488</c:v>
                </c:pt>
                <c:pt idx="28">
                  <c:v>-0.14000000000000057</c:v>
                </c:pt>
                <c:pt idx="29">
                  <c:v>-0.78000000000000114</c:v>
                </c:pt>
                <c:pt idx="30">
                  <c:v>0.73999999999999488</c:v>
                </c:pt>
                <c:pt idx="31">
                  <c:v>1.7900000000000063</c:v>
                </c:pt>
                <c:pt idx="32" formatCode="0.0">
                  <c:v>3.1</c:v>
                </c:pt>
                <c:pt idx="33" formatCode="0.0">
                  <c:v>3.5</c:v>
                </c:pt>
                <c:pt idx="34" formatCode="General">
                  <c:v>5.0999999999999996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ИПЦ!$C$14</c:f>
              <c:strCache>
                <c:ptCount val="1"/>
                <c:pt idx="0">
                  <c:v>Индекс цен на услуги (Липецкая область)</c:v>
                </c:pt>
              </c:strCache>
            </c:strRef>
          </c:tx>
          <c:spPr>
            <a:ln w="19050"/>
          </c:spPr>
          <c:marker>
            <c:symbol val="none"/>
          </c:marker>
          <c:cat>
            <c:numRef>
              <c:f>ИПЦ!$D$10:$AL$10</c:f>
              <c:numCache>
                <c:formatCode>mmm\-yy</c:formatCode>
                <c:ptCount val="35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  <c:pt idx="10">
                  <c:v>42675</c:v>
                </c:pt>
                <c:pt idx="11">
                  <c:v>42705</c:v>
                </c:pt>
                <c:pt idx="12">
                  <c:v>42736</c:v>
                </c:pt>
                <c:pt idx="13">
                  <c:v>42767</c:v>
                </c:pt>
                <c:pt idx="14">
                  <c:v>42795</c:v>
                </c:pt>
                <c:pt idx="15">
                  <c:v>42826</c:v>
                </c:pt>
                <c:pt idx="16">
                  <c:v>42856</c:v>
                </c:pt>
                <c:pt idx="17">
                  <c:v>42887</c:v>
                </c:pt>
                <c:pt idx="18">
                  <c:v>42917</c:v>
                </c:pt>
                <c:pt idx="19">
                  <c:v>42948</c:v>
                </c:pt>
                <c:pt idx="20">
                  <c:v>42979</c:v>
                </c:pt>
                <c:pt idx="21">
                  <c:v>43009</c:v>
                </c:pt>
                <c:pt idx="22">
                  <c:v>43040</c:v>
                </c:pt>
                <c:pt idx="23">
                  <c:v>43070</c:v>
                </c:pt>
                <c:pt idx="24">
                  <c:v>43101</c:v>
                </c:pt>
                <c:pt idx="25">
                  <c:v>43132</c:v>
                </c:pt>
                <c:pt idx="26">
                  <c:v>43160</c:v>
                </c:pt>
                <c:pt idx="27">
                  <c:v>43191</c:v>
                </c:pt>
                <c:pt idx="28">
                  <c:v>43221</c:v>
                </c:pt>
                <c:pt idx="29">
                  <c:v>43252</c:v>
                </c:pt>
                <c:pt idx="30">
                  <c:v>43282</c:v>
                </c:pt>
                <c:pt idx="31">
                  <c:v>43313</c:v>
                </c:pt>
                <c:pt idx="32">
                  <c:v>43344</c:v>
                </c:pt>
                <c:pt idx="33">
                  <c:v>43374</c:v>
                </c:pt>
                <c:pt idx="34">
                  <c:v>43405</c:v>
                </c:pt>
              </c:numCache>
            </c:numRef>
          </c:cat>
          <c:val>
            <c:numRef>
              <c:f>ИПЦ!$D$14:$AL$14</c:f>
              <c:numCache>
                <c:formatCode>#,##0.0</c:formatCode>
                <c:ptCount val="35"/>
                <c:pt idx="0">
                  <c:v>4.5100000000000051</c:v>
                </c:pt>
                <c:pt idx="1">
                  <c:v>4.5499999999999972</c:v>
                </c:pt>
                <c:pt idx="2">
                  <c:v>4.4599999999999937</c:v>
                </c:pt>
                <c:pt idx="3">
                  <c:v>5.2900000000000063</c:v>
                </c:pt>
                <c:pt idx="4">
                  <c:v>3.9300000000000068</c:v>
                </c:pt>
                <c:pt idx="5">
                  <c:v>3.25</c:v>
                </c:pt>
                <c:pt idx="6">
                  <c:v>3.3100000000000023</c:v>
                </c:pt>
                <c:pt idx="7">
                  <c:v>3.1299999999999955</c:v>
                </c:pt>
                <c:pt idx="8">
                  <c:v>3.5300000000000011</c:v>
                </c:pt>
                <c:pt idx="9">
                  <c:v>4.3100000000000023</c:v>
                </c:pt>
                <c:pt idx="10">
                  <c:v>4.1099999999999994</c:v>
                </c:pt>
                <c:pt idx="11">
                  <c:v>3</c:v>
                </c:pt>
                <c:pt idx="12">
                  <c:v>3.3599999999999994</c:v>
                </c:pt>
                <c:pt idx="13">
                  <c:v>3.230000000000004</c:v>
                </c:pt>
                <c:pt idx="14">
                  <c:v>3.1400000000000006</c:v>
                </c:pt>
                <c:pt idx="15">
                  <c:v>3.1400000000000006</c:v>
                </c:pt>
                <c:pt idx="16">
                  <c:v>3.1599999999999966</c:v>
                </c:pt>
                <c:pt idx="17">
                  <c:v>3.9200000000000017</c:v>
                </c:pt>
                <c:pt idx="18">
                  <c:v>3.9300000000000068</c:v>
                </c:pt>
                <c:pt idx="19">
                  <c:v>3.6700000000000017</c:v>
                </c:pt>
                <c:pt idx="20">
                  <c:v>4.5100000000000051</c:v>
                </c:pt>
                <c:pt idx="21">
                  <c:v>3.8700000000000045</c:v>
                </c:pt>
                <c:pt idx="22">
                  <c:v>4.0999999999999943</c:v>
                </c:pt>
                <c:pt idx="23">
                  <c:v>4.2000000000000028</c:v>
                </c:pt>
                <c:pt idx="24">
                  <c:v>3.5699999999999932</c:v>
                </c:pt>
                <c:pt idx="25">
                  <c:v>3.6800000000000068</c:v>
                </c:pt>
                <c:pt idx="26">
                  <c:v>3.8299999999999983</c:v>
                </c:pt>
                <c:pt idx="27">
                  <c:v>3.9000000000000057</c:v>
                </c:pt>
                <c:pt idx="28">
                  <c:v>3.980000000000004</c:v>
                </c:pt>
                <c:pt idx="29">
                  <c:v>3.3599999999999994</c:v>
                </c:pt>
                <c:pt idx="30">
                  <c:v>3.7399999999999949</c:v>
                </c:pt>
                <c:pt idx="31">
                  <c:v>4.3900000000000006</c:v>
                </c:pt>
                <c:pt idx="32" formatCode="0.0">
                  <c:v>4.0999999999999996</c:v>
                </c:pt>
                <c:pt idx="33" formatCode="0.0">
                  <c:v>4</c:v>
                </c:pt>
                <c:pt idx="34" formatCode="General">
                  <c:v>3.9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439360"/>
        <c:axId val="142262272"/>
      </c:lineChart>
      <c:dateAx>
        <c:axId val="14343936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42262272"/>
        <c:crossesAt val="-2"/>
        <c:auto val="1"/>
        <c:lblOffset val="100"/>
        <c:baseTimeUnit val="months"/>
        <c:majorUnit val="6"/>
        <c:majorTimeUnit val="months"/>
      </c:dateAx>
      <c:valAx>
        <c:axId val="142262272"/>
        <c:scaling>
          <c:orientation val="minMax"/>
        </c:scaling>
        <c:delete val="0"/>
        <c:axPos val="l"/>
        <c:majorGridlines>
          <c:spPr>
            <a:ln>
              <a:solidFill>
                <a:srgbClr val="BFBFBF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43439360"/>
        <c:crosses val="autoZero"/>
        <c:crossBetween val="between"/>
      </c:valAx>
      <c:spPr>
        <a:ln>
          <a:solidFill>
            <a:srgbClr val="BFBFBF"/>
          </a:solidFill>
        </a:ln>
      </c:spPr>
    </c:plotArea>
    <c:legend>
      <c:legendPos val="b"/>
      <c:layout>
        <c:manualLayout>
          <c:xMode val="edge"/>
          <c:yMode val="edge"/>
          <c:x val="0"/>
          <c:y val="0.74439780666334698"/>
          <c:w val="0.97891676384488635"/>
          <c:h val="0.23231230105499978"/>
        </c:manualLayout>
      </c:layout>
      <c:overlay val="0"/>
      <c:txPr>
        <a:bodyPr/>
        <a:lstStyle/>
        <a:p>
          <a:pPr>
            <a:defRPr sz="1200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b="0" dirty="0">
                <a:latin typeface="Arial" panose="020B0604020202020204" pitchFamily="34" charset="0"/>
                <a:cs typeface="Arial" panose="020B0604020202020204" pitchFamily="34" charset="0"/>
              </a:rPr>
              <a:t>Инфляция в РФ, ЦФО, Липецкой области, в %,</a:t>
            </a:r>
            <a:r>
              <a:rPr lang="ru-RU" sz="1600" b="0" baseline="0" dirty="0">
                <a:latin typeface="Arial" panose="020B0604020202020204" pitchFamily="34" charset="0"/>
                <a:cs typeface="Arial" panose="020B0604020202020204" pitchFamily="34" charset="0"/>
              </a:rPr>
              <a:t> г/г</a:t>
            </a:r>
            <a:endParaRPr lang="ru-RU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7618508851442113"/>
          <c:y val="6.0173096521337925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524834654735516E-2"/>
          <c:y val="0.14450263903747382"/>
          <c:w val="0.90955128031676458"/>
          <c:h val="0.56457210073467157"/>
        </c:manualLayout>
      </c:layout>
      <c:areaChart>
        <c:grouping val="standard"/>
        <c:varyColors val="0"/>
        <c:ser>
          <c:idx val="5"/>
          <c:order val="1"/>
          <c:tx>
            <c:strRef>
              <c:f>ИПЦ!$C$15</c:f>
              <c:strCache>
                <c:ptCount val="1"/>
                <c:pt idx="0">
                  <c:v>ИПЦ  (РФ)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cat>
            <c:numRef>
              <c:f>ИПЦ!$D$10:$AM$10</c:f>
              <c:numCache>
                <c:formatCode>mmm\-yy</c:formatCode>
                <c:ptCount val="36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  <c:pt idx="10">
                  <c:v>42675</c:v>
                </c:pt>
                <c:pt idx="11">
                  <c:v>42705</c:v>
                </c:pt>
                <c:pt idx="12">
                  <c:v>42736</c:v>
                </c:pt>
                <c:pt idx="13">
                  <c:v>42767</c:v>
                </c:pt>
                <c:pt idx="14">
                  <c:v>42795</c:v>
                </c:pt>
                <c:pt idx="15">
                  <c:v>42826</c:v>
                </c:pt>
                <c:pt idx="16">
                  <c:v>42856</c:v>
                </c:pt>
                <c:pt idx="17">
                  <c:v>42887</c:v>
                </c:pt>
                <c:pt idx="18">
                  <c:v>42917</c:v>
                </c:pt>
                <c:pt idx="19">
                  <c:v>42948</c:v>
                </c:pt>
                <c:pt idx="20">
                  <c:v>42979</c:v>
                </c:pt>
                <c:pt idx="21">
                  <c:v>43009</c:v>
                </c:pt>
                <c:pt idx="22">
                  <c:v>43040</c:v>
                </c:pt>
                <c:pt idx="23">
                  <c:v>43070</c:v>
                </c:pt>
                <c:pt idx="24">
                  <c:v>43101</c:v>
                </c:pt>
                <c:pt idx="25">
                  <c:v>43132</c:v>
                </c:pt>
                <c:pt idx="26">
                  <c:v>43160</c:v>
                </c:pt>
                <c:pt idx="27">
                  <c:v>43191</c:v>
                </c:pt>
                <c:pt idx="28">
                  <c:v>43221</c:v>
                </c:pt>
                <c:pt idx="29">
                  <c:v>43252</c:v>
                </c:pt>
                <c:pt idx="30">
                  <c:v>43282</c:v>
                </c:pt>
                <c:pt idx="31">
                  <c:v>43313</c:v>
                </c:pt>
                <c:pt idx="32">
                  <c:v>43344</c:v>
                </c:pt>
                <c:pt idx="33">
                  <c:v>43374</c:v>
                </c:pt>
                <c:pt idx="34">
                  <c:v>43405</c:v>
                </c:pt>
              </c:numCache>
            </c:numRef>
          </c:cat>
          <c:val>
            <c:numRef>
              <c:f>ИПЦ!$D$15:$AM$15</c:f>
              <c:numCache>
                <c:formatCode>#,##0.0</c:formatCode>
                <c:ptCount val="36"/>
                <c:pt idx="0">
                  <c:v>9.769999999999996</c:v>
                </c:pt>
                <c:pt idx="1">
                  <c:v>8.0600000000000023</c:v>
                </c:pt>
                <c:pt idx="2">
                  <c:v>7.269999999999996</c:v>
                </c:pt>
                <c:pt idx="3">
                  <c:v>7.25</c:v>
                </c:pt>
                <c:pt idx="4">
                  <c:v>7.3100000000000023</c:v>
                </c:pt>
                <c:pt idx="5">
                  <c:v>7.4899999999999949</c:v>
                </c:pt>
                <c:pt idx="6">
                  <c:v>7.2099999999999937</c:v>
                </c:pt>
                <c:pt idx="7">
                  <c:v>6.8499999999999943</c:v>
                </c:pt>
                <c:pt idx="8">
                  <c:v>6.4300000000000068</c:v>
                </c:pt>
                <c:pt idx="9">
                  <c:v>6.0999999999999943</c:v>
                </c:pt>
                <c:pt idx="10">
                  <c:v>5.7800000000000011</c:v>
                </c:pt>
                <c:pt idx="11">
                  <c:v>5.3900000000000006</c:v>
                </c:pt>
                <c:pt idx="12">
                  <c:v>5.0400000000000063</c:v>
                </c:pt>
                <c:pt idx="13">
                  <c:v>4.5999999999999943</c:v>
                </c:pt>
                <c:pt idx="14">
                  <c:v>4.25</c:v>
                </c:pt>
                <c:pt idx="15">
                  <c:v>4.1400000000000006</c:v>
                </c:pt>
                <c:pt idx="16">
                  <c:v>4.0900000000000034</c:v>
                </c:pt>
                <c:pt idx="17">
                  <c:v>4.3499999999999943</c:v>
                </c:pt>
                <c:pt idx="18">
                  <c:v>3.8599999999999994</c:v>
                </c:pt>
                <c:pt idx="19">
                  <c:v>3.2900000000000063</c:v>
                </c:pt>
                <c:pt idx="20">
                  <c:v>2.9599999999999937</c:v>
                </c:pt>
                <c:pt idx="21">
                  <c:v>2.7199999999999989</c:v>
                </c:pt>
                <c:pt idx="22">
                  <c:v>2.4899999999999949</c:v>
                </c:pt>
                <c:pt idx="23">
                  <c:v>2.5100000000000051</c:v>
                </c:pt>
                <c:pt idx="24">
                  <c:v>2.1899999999999977</c:v>
                </c:pt>
                <c:pt idx="25">
                  <c:v>2.1800000000000068</c:v>
                </c:pt>
                <c:pt idx="26">
                  <c:v>2.3499999999999943</c:v>
                </c:pt>
                <c:pt idx="27">
                  <c:v>2.4000000000000057</c:v>
                </c:pt>
                <c:pt idx="28">
                  <c:v>2.4099999999999966</c:v>
                </c:pt>
                <c:pt idx="29">
                  <c:v>2.2900000000000063</c:v>
                </c:pt>
                <c:pt idx="30">
                  <c:v>2.5</c:v>
                </c:pt>
                <c:pt idx="31" formatCode="0.0">
                  <c:v>3.0600000000000023</c:v>
                </c:pt>
                <c:pt idx="32" formatCode="0.0">
                  <c:v>3.3799999999999955</c:v>
                </c:pt>
                <c:pt idx="33" formatCode="0.0">
                  <c:v>3.5400000000000063</c:v>
                </c:pt>
                <c:pt idx="34" formatCode="0.0">
                  <c:v>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3439872"/>
        <c:axId val="142264000"/>
      </c:areaChart>
      <c:lineChart>
        <c:grouping val="standard"/>
        <c:varyColors val="0"/>
        <c:ser>
          <c:idx val="0"/>
          <c:order val="0"/>
          <c:tx>
            <c:strRef>
              <c:f>ИПЦ!$C$11</c:f>
              <c:strCache>
                <c:ptCount val="1"/>
                <c:pt idx="0">
                  <c:v>ИПЦ  (Липецкая область)</c:v>
                </c:pt>
              </c:strCache>
            </c:strRef>
          </c:tx>
          <c:spPr>
            <a:ln w="19050"/>
          </c:spPr>
          <c:marker>
            <c:symbol val="none"/>
          </c:marker>
          <c:cat>
            <c:numRef>
              <c:f>ИПЦ!$D$10:$AL$10</c:f>
              <c:numCache>
                <c:formatCode>mmm\-yy</c:formatCode>
                <c:ptCount val="35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  <c:pt idx="10">
                  <c:v>42675</c:v>
                </c:pt>
                <c:pt idx="11">
                  <c:v>42705</c:v>
                </c:pt>
                <c:pt idx="12">
                  <c:v>42736</c:v>
                </c:pt>
                <c:pt idx="13">
                  <c:v>42767</c:v>
                </c:pt>
                <c:pt idx="14">
                  <c:v>42795</c:v>
                </c:pt>
                <c:pt idx="15">
                  <c:v>42826</c:v>
                </c:pt>
                <c:pt idx="16">
                  <c:v>42856</c:v>
                </c:pt>
                <c:pt idx="17">
                  <c:v>42887</c:v>
                </c:pt>
                <c:pt idx="18">
                  <c:v>42917</c:v>
                </c:pt>
                <c:pt idx="19">
                  <c:v>42948</c:v>
                </c:pt>
                <c:pt idx="20">
                  <c:v>42979</c:v>
                </c:pt>
                <c:pt idx="21">
                  <c:v>43009</c:v>
                </c:pt>
                <c:pt idx="22">
                  <c:v>43040</c:v>
                </c:pt>
                <c:pt idx="23">
                  <c:v>43070</c:v>
                </c:pt>
                <c:pt idx="24">
                  <c:v>43101</c:v>
                </c:pt>
                <c:pt idx="25">
                  <c:v>43132</c:v>
                </c:pt>
                <c:pt idx="26">
                  <c:v>43160</c:v>
                </c:pt>
                <c:pt idx="27">
                  <c:v>43191</c:v>
                </c:pt>
                <c:pt idx="28">
                  <c:v>43221</c:v>
                </c:pt>
                <c:pt idx="29">
                  <c:v>43252</c:v>
                </c:pt>
                <c:pt idx="30">
                  <c:v>43282</c:v>
                </c:pt>
                <c:pt idx="31">
                  <c:v>43313</c:v>
                </c:pt>
                <c:pt idx="32">
                  <c:v>43344</c:v>
                </c:pt>
                <c:pt idx="33">
                  <c:v>43374</c:v>
                </c:pt>
                <c:pt idx="34">
                  <c:v>43405</c:v>
                </c:pt>
              </c:numCache>
            </c:numRef>
          </c:cat>
          <c:val>
            <c:numRef>
              <c:f>ИПЦ!$D$11:$AL$11</c:f>
              <c:numCache>
                <c:formatCode>#,##0.0</c:formatCode>
                <c:ptCount val="35"/>
                <c:pt idx="0">
                  <c:v>8.730000000000004</c:v>
                </c:pt>
                <c:pt idx="1">
                  <c:v>7.2800000000000011</c:v>
                </c:pt>
                <c:pt idx="2">
                  <c:v>6.3700000000000045</c:v>
                </c:pt>
                <c:pt idx="3">
                  <c:v>6.5499999999999972</c:v>
                </c:pt>
                <c:pt idx="4">
                  <c:v>6.3599999999999994</c:v>
                </c:pt>
                <c:pt idx="5">
                  <c:v>6.6299999999999955</c:v>
                </c:pt>
                <c:pt idx="6">
                  <c:v>6.9899999999999949</c:v>
                </c:pt>
                <c:pt idx="7">
                  <c:v>6.9699999999999989</c:v>
                </c:pt>
                <c:pt idx="8">
                  <c:v>6.1400000000000006</c:v>
                </c:pt>
                <c:pt idx="9">
                  <c:v>5.9399999999999977</c:v>
                </c:pt>
                <c:pt idx="10">
                  <c:v>5.5300000000000011</c:v>
                </c:pt>
                <c:pt idx="11">
                  <c:v>4.6400000000000006</c:v>
                </c:pt>
                <c:pt idx="12">
                  <c:v>4.6899999999999977</c:v>
                </c:pt>
                <c:pt idx="13">
                  <c:v>3.8499999999999943</c:v>
                </c:pt>
                <c:pt idx="14">
                  <c:v>3.4599999999999937</c:v>
                </c:pt>
                <c:pt idx="15">
                  <c:v>3.2900000000000063</c:v>
                </c:pt>
                <c:pt idx="16">
                  <c:v>3.5900000000000034</c:v>
                </c:pt>
                <c:pt idx="17">
                  <c:v>4.2800000000000011</c:v>
                </c:pt>
                <c:pt idx="18">
                  <c:v>3.5100000000000051</c:v>
                </c:pt>
                <c:pt idx="19">
                  <c:v>2.8100000000000023</c:v>
                </c:pt>
                <c:pt idx="20">
                  <c:v>2.9300000000000068</c:v>
                </c:pt>
                <c:pt idx="21">
                  <c:v>2.4200000000000017</c:v>
                </c:pt>
                <c:pt idx="22">
                  <c:v>2.1700000000000017</c:v>
                </c:pt>
                <c:pt idx="23">
                  <c:v>2.2800000000000011</c:v>
                </c:pt>
                <c:pt idx="24">
                  <c:v>1.7199999999999989</c:v>
                </c:pt>
                <c:pt idx="25">
                  <c:v>2.0600000000000023</c:v>
                </c:pt>
                <c:pt idx="26">
                  <c:v>2.3100000000000023</c:v>
                </c:pt>
                <c:pt idx="27">
                  <c:v>2.3700000000000045</c:v>
                </c:pt>
                <c:pt idx="28">
                  <c:v>2.2099999999999937</c:v>
                </c:pt>
                <c:pt idx="29">
                  <c:v>1.9300000000000068</c:v>
                </c:pt>
                <c:pt idx="30">
                  <c:v>2.6400000000000006</c:v>
                </c:pt>
                <c:pt idx="31">
                  <c:v>3.2900000000000063</c:v>
                </c:pt>
                <c:pt idx="32" formatCode="0.0">
                  <c:v>3.8</c:v>
                </c:pt>
                <c:pt idx="33" formatCode="0.0">
                  <c:v>4</c:v>
                </c:pt>
                <c:pt idx="34" formatCode="General">
                  <c:v>4.7</c:v>
                </c:pt>
              </c:numCache>
            </c:numRef>
          </c:val>
          <c:smooth val="0"/>
        </c:ser>
        <c:ser>
          <c:idx val="6"/>
          <c:order val="2"/>
          <c:tx>
            <c:strRef>
              <c:f>ИПЦ!$C$16</c:f>
              <c:strCache>
                <c:ptCount val="1"/>
                <c:pt idx="0">
                  <c:v>ИПЦ  (ЦФО)</c:v>
                </c:pt>
              </c:strCache>
            </c:strRef>
          </c:tx>
          <c:spPr>
            <a:ln w="19050"/>
          </c:spPr>
          <c:marker>
            <c:symbol val="none"/>
          </c:marker>
          <c:cat>
            <c:numRef>
              <c:f>ИПЦ!$D$10:$AL$10</c:f>
              <c:numCache>
                <c:formatCode>mmm\-yy</c:formatCode>
                <c:ptCount val="35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  <c:pt idx="10">
                  <c:v>42675</c:v>
                </c:pt>
                <c:pt idx="11">
                  <c:v>42705</c:v>
                </c:pt>
                <c:pt idx="12">
                  <c:v>42736</c:v>
                </c:pt>
                <c:pt idx="13">
                  <c:v>42767</c:v>
                </c:pt>
                <c:pt idx="14">
                  <c:v>42795</c:v>
                </c:pt>
                <c:pt idx="15">
                  <c:v>42826</c:v>
                </c:pt>
                <c:pt idx="16">
                  <c:v>42856</c:v>
                </c:pt>
                <c:pt idx="17">
                  <c:v>42887</c:v>
                </c:pt>
                <c:pt idx="18">
                  <c:v>42917</c:v>
                </c:pt>
                <c:pt idx="19">
                  <c:v>42948</c:v>
                </c:pt>
                <c:pt idx="20">
                  <c:v>42979</c:v>
                </c:pt>
                <c:pt idx="21">
                  <c:v>43009</c:v>
                </c:pt>
                <c:pt idx="22">
                  <c:v>43040</c:v>
                </c:pt>
                <c:pt idx="23">
                  <c:v>43070</c:v>
                </c:pt>
                <c:pt idx="24">
                  <c:v>43101</c:v>
                </c:pt>
                <c:pt idx="25">
                  <c:v>43132</c:v>
                </c:pt>
                <c:pt idx="26">
                  <c:v>43160</c:v>
                </c:pt>
                <c:pt idx="27">
                  <c:v>43191</c:v>
                </c:pt>
                <c:pt idx="28">
                  <c:v>43221</c:v>
                </c:pt>
                <c:pt idx="29">
                  <c:v>43252</c:v>
                </c:pt>
                <c:pt idx="30">
                  <c:v>43282</c:v>
                </c:pt>
                <c:pt idx="31">
                  <c:v>43313</c:v>
                </c:pt>
                <c:pt idx="32">
                  <c:v>43344</c:v>
                </c:pt>
                <c:pt idx="33">
                  <c:v>43374</c:v>
                </c:pt>
                <c:pt idx="34">
                  <c:v>43405</c:v>
                </c:pt>
              </c:numCache>
            </c:numRef>
          </c:cat>
          <c:val>
            <c:numRef>
              <c:f>ИПЦ!$D$16:$AL$16</c:f>
              <c:numCache>
                <c:formatCode>#,##0.0</c:formatCode>
                <c:ptCount val="35"/>
                <c:pt idx="0">
                  <c:v>10.700000000000003</c:v>
                </c:pt>
                <c:pt idx="1">
                  <c:v>8.8100000000000023</c:v>
                </c:pt>
                <c:pt idx="2">
                  <c:v>7.9599999999999937</c:v>
                </c:pt>
                <c:pt idx="3">
                  <c:v>7.9500000000000028</c:v>
                </c:pt>
                <c:pt idx="4">
                  <c:v>7.9699999999999989</c:v>
                </c:pt>
                <c:pt idx="5">
                  <c:v>8.0999999999999943</c:v>
                </c:pt>
                <c:pt idx="6">
                  <c:v>7.6800000000000068</c:v>
                </c:pt>
                <c:pt idx="7">
                  <c:v>7.3499999999999943</c:v>
                </c:pt>
                <c:pt idx="8">
                  <c:v>6.9699999999999989</c:v>
                </c:pt>
                <c:pt idx="9">
                  <c:v>6.5999999999999943</c:v>
                </c:pt>
                <c:pt idx="10">
                  <c:v>6.2399999999999949</c:v>
                </c:pt>
                <c:pt idx="11">
                  <c:v>5.8499999999999943</c:v>
                </c:pt>
                <c:pt idx="12">
                  <c:v>5.4399999999999977</c:v>
                </c:pt>
                <c:pt idx="13">
                  <c:v>5.1200000000000045</c:v>
                </c:pt>
                <c:pt idx="14">
                  <c:v>4.7000000000000028</c:v>
                </c:pt>
                <c:pt idx="15">
                  <c:v>4.5699999999999932</c:v>
                </c:pt>
                <c:pt idx="16">
                  <c:v>4.519999999999996</c:v>
                </c:pt>
                <c:pt idx="17">
                  <c:v>4.8599999999999994</c:v>
                </c:pt>
                <c:pt idx="18">
                  <c:v>4.4000000000000057</c:v>
                </c:pt>
                <c:pt idx="19">
                  <c:v>3.6099999999999994</c:v>
                </c:pt>
                <c:pt idx="20">
                  <c:v>3.3499999999999943</c:v>
                </c:pt>
                <c:pt idx="21">
                  <c:v>3.2600000000000051</c:v>
                </c:pt>
                <c:pt idx="22">
                  <c:v>3.0999999999999943</c:v>
                </c:pt>
                <c:pt idx="23">
                  <c:v>3.1800000000000068</c:v>
                </c:pt>
                <c:pt idx="24">
                  <c:v>2.8400000000000034</c:v>
                </c:pt>
                <c:pt idx="25">
                  <c:v>2.7000000000000028</c:v>
                </c:pt>
                <c:pt idx="26">
                  <c:v>2.9099999999999966</c:v>
                </c:pt>
                <c:pt idx="27">
                  <c:v>3.0900000000000034</c:v>
                </c:pt>
                <c:pt idx="28">
                  <c:v>3.0999999999999943</c:v>
                </c:pt>
                <c:pt idx="29">
                  <c:v>2.9200000000000017</c:v>
                </c:pt>
                <c:pt idx="30">
                  <c:v>2.980000000000004</c:v>
                </c:pt>
                <c:pt idx="31" formatCode="0.0">
                  <c:v>3.6700000000000017</c:v>
                </c:pt>
                <c:pt idx="32" formatCode="0.0">
                  <c:v>3.9000000000000057</c:v>
                </c:pt>
                <c:pt idx="33" formatCode="0.0">
                  <c:v>4.0100000000000051</c:v>
                </c:pt>
                <c:pt idx="34" formatCode="0.0">
                  <c:v>4.3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439872"/>
        <c:axId val="142264000"/>
      </c:lineChart>
      <c:dateAx>
        <c:axId val="143439872"/>
        <c:scaling>
          <c:orientation val="minMax"/>
          <c:min val="42370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42264000"/>
        <c:crosses val="autoZero"/>
        <c:auto val="1"/>
        <c:lblOffset val="100"/>
        <c:baseTimeUnit val="months"/>
        <c:majorUnit val="6"/>
        <c:majorTimeUnit val="months"/>
      </c:dateAx>
      <c:valAx>
        <c:axId val="142264000"/>
        <c:scaling>
          <c:orientation val="minMax"/>
        </c:scaling>
        <c:delete val="0"/>
        <c:axPos val="l"/>
        <c:majorGridlines>
          <c:spPr>
            <a:ln>
              <a:solidFill>
                <a:srgbClr val="BFBFBF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43439872"/>
        <c:crosses val="autoZero"/>
        <c:crossBetween val="between"/>
      </c:valAx>
      <c:spPr>
        <a:noFill/>
        <a:ln w="25400">
          <a:solidFill>
            <a:srgbClr val="BFBFBF"/>
          </a:solidFill>
        </a:ln>
      </c:spPr>
    </c:plotArea>
    <c:legend>
      <c:legendPos val="b"/>
      <c:layout>
        <c:manualLayout>
          <c:xMode val="edge"/>
          <c:yMode val="edge"/>
          <c:x val="0.16155645592844584"/>
          <c:y val="0.79647033174298154"/>
          <c:w val="0.79476514464818104"/>
          <c:h val="0.2017516516166323"/>
        </c:manualLayout>
      </c:layout>
      <c:overlay val="0"/>
      <c:txPr>
        <a:bodyPr/>
        <a:lstStyle/>
        <a:p>
          <a:pPr>
            <a:defRPr sz="1200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b="0"/>
            </a:pPr>
            <a:r>
              <a:rPr lang="ru-RU" sz="1600" b="0" dirty="0" smtClean="0"/>
              <a:t>Уровень</a:t>
            </a:r>
            <a:r>
              <a:rPr lang="ru-RU" sz="1600" b="0" baseline="0" dirty="0" smtClean="0"/>
              <a:t> самообеспеченности основными продуктами, %</a:t>
            </a:r>
            <a:endParaRPr lang="ru-RU" sz="1600" b="0" dirty="0"/>
          </a:p>
        </c:rich>
      </c:tx>
      <c:layout>
        <c:manualLayout>
          <c:xMode val="edge"/>
          <c:yMode val="edge"/>
          <c:x val="0.12705485232067509"/>
          <c:y val="5.7471264367816091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912937971361175"/>
          <c:y val="0.16642914470401943"/>
          <c:w val="0.53329692016346053"/>
          <c:h val="0.6991601049868766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Лист1!$B$3</c:f>
              <c:strCache>
                <c:ptCount val="1"/>
                <c:pt idx="0">
                  <c:v>ЦФО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Лист1!$A$4:$A$8</c:f>
              <c:strCache>
                <c:ptCount val="5"/>
                <c:pt idx="0">
                  <c:v>Мясо и мясопродукты</c:v>
                </c:pt>
                <c:pt idx="1">
                  <c:v>Молокопродукты</c:v>
                </c:pt>
                <c:pt idx="2">
                  <c:v>Яйца</c:v>
                </c:pt>
                <c:pt idx="3">
                  <c:v>Картофель</c:v>
                </c:pt>
                <c:pt idx="4">
                  <c:v>Овощи</c:v>
                </c:pt>
              </c:strCache>
            </c:strRef>
          </c:cat>
          <c:val>
            <c:numRef>
              <c:f>Лист1!$B$4:$B$8</c:f>
              <c:numCache>
                <c:formatCode>General</c:formatCode>
                <c:ptCount val="5"/>
                <c:pt idx="0">
                  <c:v>106</c:v>
                </c:pt>
                <c:pt idx="1">
                  <c:v>59</c:v>
                </c:pt>
                <c:pt idx="2">
                  <c:v>76</c:v>
                </c:pt>
                <c:pt idx="3">
                  <c:v>108</c:v>
                </c:pt>
                <c:pt idx="4">
                  <c:v>68</c:v>
                </c:pt>
              </c:numCache>
            </c:numRef>
          </c:val>
        </c:ser>
        <c:ser>
          <c:idx val="1"/>
          <c:order val="1"/>
          <c:tx>
            <c:strRef>
              <c:f>Лист1!$C$3</c:f>
              <c:strCache>
                <c:ptCount val="1"/>
                <c:pt idx="0">
                  <c:v>Липецкая область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Лист1!$A$4:$A$8</c:f>
              <c:strCache>
                <c:ptCount val="5"/>
                <c:pt idx="0">
                  <c:v>Мясо и мясопродукты</c:v>
                </c:pt>
                <c:pt idx="1">
                  <c:v>Молокопродукты</c:v>
                </c:pt>
                <c:pt idx="2">
                  <c:v>Яйца</c:v>
                </c:pt>
                <c:pt idx="3">
                  <c:v>Картофель</c:v>
                </c:pt>
                <c:pt idx="4">
                  <c:v>Овощи</c:v>
                </c:pt>
              </c:strCache>
            </c:strRef>
          </c:cat>
          <c:val>
            <c:numRef>
              <c:f>Лист1!$C$4:$C$8</c:f>
              <c:numCache>
                <c:formatCode>General</c:formatCode>
                <c:ptCount val="5"/>
                <c:pt idx="0">
                  <c:v>275</c:v>
                </c:pt>
                <c:pt idx="1">
                  <c:v>86</c:v>
                </c:pt>
                <c:pt idx="2">
                  <c:v>124</c:v>
                </c:pt>
                <c:pt idx="3">
                  <c:v>120</c:v>
                </c:pt>
                <c:pt idx="4">
                  <c:v>118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3639552"/>
        <c:axId val="142266880"/>
      </c:barChart>
      <c:catAx>
        <c:axId val="1436395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42266880"/>
        <c:crosses val="autoZero"/>
        <c:auto val="1"/>
        <c:lblAlgn val="ctr"/>
        <c:lblOffset val="100"/>
        <c:noMultiLvlLbl val="0"/>
      </c:catAx>
      <c:valAx>
        <c:axId val="14226688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43639552"/>
        <c:crosses val="autoZero"/>
        <c:crossBetween val="between"/>
      </c:valAx>
      <c:spPr>
        <a:ln>
          <a:solidFill>
            <a:srgbClr val="BFBFBF"/>
          </a:solidFill>
        </a:ln>
      </c:spPr>
    </c:plotArea>
    <c:legend>
      <c:legendPos val="b"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600" b="0"/>
            </a:pPr>
            <a:r>
              <a:rPr lang="ru-RU" sz="1600" b="0"/>
              <a:t>Динамика декомпозиции инфляции, в %, г/г</a:t>
            </a:r>
          </a:p>
        </c:rich>
      </c:tx>
      <c:layout>
        <c:manualLayout>
          <c:xMode val="edge"/>
          <c:yMode val="edge"/>
          <c:x val="0.17264230476159595"/>
          <c:y val="1.8096343881032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8669480578250609E-2"/>
          <c:y val="0.13722595546519362"/>
          <c:w val="0.89242293184296106"/>
          <c:h val="0.6444826187319627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'ИПЦ Анализ (Рег)'!$M$25</c:f>
              <c:strCache>
                <c:ptCount val="1"/>
                <c:pt idx="0">
                  <c:v>Продовольственные товары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'ИПЦ Анализ (Рег)'!$N$24:$Z$24</c:f>
              <c:numCache>
                <c:formatCode>mmm\-yy</c:formatCode>
                <c:ptCount val="13"/>
                <c:pt idx="0">
                  <c:v>43040</c:v>
                </c:pt>
                <c:pt idx="1">
                  <c:v>43070</c:v>
                </c:pt>
                <c:pt idx="2">
                  <c:v>43101</c:v>
                </c:pt>
                <c:pt idx="3">
                  <c:v>43132</c:v>
                </c:pt>
                <c:pt idx="4">
                  <c:v>43160</c:v>
                </c:pt>
                <c:pt idx="5">
                  <c:v>43191</c:v>
                </c:pt>
                <c:pt idx="6">
                  <c:v>43221</c:v>
                </c:pt>
                <c:pt idx="7">
                  <c:v>43252</c:v>
                </c:pt>
                <c:pt idx="8">
                  <c:v>43282</c:v>
                </c:pt>
                <c:pt idx="9">
                  <c:v>43313</c:v>
                </c:pt>
                <c:pt idx="10">
                  <c:v>43344</c:v>
                </c:pt>
                <c:pt idx="11">
                  <c:v>43374</c:v>
                </c:pt>
                <c:pt idx="12">
                  <c:v>43405</c:v>
                </c:pt>
              </c:numCache>
            </c:numRef>
          </c:cat>
          <c:val>
            <c:numRef>
              <c:f>'ИПЦ Анализ (Рег)'!$N$25:$Z$25</c:f>
              <c:numCache>
                <c:formatCode>0.00</c:formatCode>
                <c:ptCount val="13"/>
                <c:pt idx="0">
                  <c:v>0.20228400000000232</c:v>
                </c:pt>
                <c:pt idx="1">
                  <c:v>0.29593400000000231</c:v>
                </c:pt>
                <c:pt idx="2">
                  <c:v>-5.6190000000002127E-2</c:v>
                </c:pt>
                <c:pt idx="3">
                  <c:v>0.24723599999999871</c:v>
                </c:pt>
                <c:pt idx="4">
                  <c:v>0.4607580000000015</c:v>
                </c:pt>
                <c:pt idx="5">
                  <c:v>0.37085399999999807</c:v>
                </c:pt>
                <c:pt idx="6">
                  <c:v>-5.2444000000000213E-2</c:v>
                </c:pt>
                <c:pt idx="7">
                  <c:v>-0.29218800000000039</c:v>
                </c:pt>
                <c:pt idx="8">
                  <c:v>0.27720399999999806</c:v>
                </c:pt>
                <c:pt idx="9">
                  <c:v>0.67053400000000229</c:v>
                </c:pt>
                <c:pt idx="10">
                  <c:v>1.1687520000000016</c:v>
                </c:pt>
                <c:pt idx="11">
                  <c:v>1.3223380000000005</c:v>
                </c:pt>
                <c:pt idx="12">
                  <c:v>1.9216979999999981</c:v>
                </c:pt>
              </c:numCache>
            </c:numRef>
          </c:val>
        </c:ser>
        <c:ser>
          <c:idx val="1"/>
          <c:order val="1"/>
          <c:tx>
            <c:strRef>
              <c:f>'ИПЦ Анализ (Рег)'!$M$26</c:f>
              <c:strCache>
                <c:ptCount val="1"/>
                <c:pt idx="0">
                  <c:v>Непродовольственные товары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 w="6350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'ИПЦ Анализ (Рег)'!$N$24:$Z$24</c:f>
              <c:numCache>
                <c:formatCode>mmm\-yy</c:formatCode>
                <c:ptCount val="13"/>
                <c:pt idx="0">
                  <c:v>43040</c:v>
                </c:pt>
                <c:pt idx="1">
                  <c:v>43070</c:v>
                </c:pt>
                <c:pt idx="2">
                  <c:v>43101</c:v>
                </c:pt>
                <c:pt idx="3">
                  <c:v>43132</c:v>
                </c:pt>
                <c:pt idx="4">
                  <c:v>43160</c:v>
                </c:pt>
                <c:pt idx="5">
                  <c:v>43191</c:v>
                </c:pt>
                <c:pt idx="6">
                  <c:v>43221</c:v>
                </c:pt>
                <c:pt idx="7">
                  <c:v>43252</c:v>
                </c:pt>
                <c:pt idx="8">
                  <c:v>43282</c:v>
                </c:pt>
                <c:pt idx="9">
                  <c:v>43313</c:v>
                </c:pt>
                <c:pt idx="10">
                  <c:v>43344</c:v>
                </c:pt>
                <c:pt idx="11">
                  <c:v>43374</c:v>
                </c:pt>
                <c:pt idx="12">
                  <c:v>43405</c:v>
                </c:pt>
              </c:numCache>
            </c:numRef>
          </c:cat>
          <c:val>
            <c:numRef>
              <c:f>'ИПЦ Анализ (Рег)'!$N$26:$Z$26</c:f>
              <c:numCache>
                <c:formatCode>0.00</c:formatCode>
                <c:ptCount val="13"/>
                <c:pt idx="0">
                  <c:v>0.88779599999999848</c:v>
                </c:pt>
                <c:pt idx="1">
                  <c:v>0.88074999999999992</c:v>
                </c:pt>
                <c:pt idx="2">
                  <c:v>0.84904299999999866</c:v>
                </c:pt>
                <c:pt idx="3">
                  <c:v>0.83495100000000144</c:v>
                </c:pt>
                <c:pt idx="4">
                  <c:v>0.83142799999999972</c:v>
                </c:pt>
                <c:pt idx="5">
                  <c:v>0.96177900000000127</c:v>
                </c:pt>
                <c:pt idx="6">
                  <c:v>1.2260040000000012</c:v>
                </c:pt>
                <c:pt idx="7">
                  <c:v>1.3422630000000007</c:v>
                </c:pt>
                <c:pt idx="8">
                  <c:v>1.3422630000000007</c:v>
                </c:pt>
                <c:pt idx="9">
                  <c:v>1.4091999999999998</c:v>
                </c:pt>
                <c:pt idx="10">
                  <c:v>1.4620450000000018</c:v>
                </c:pt>
                <c:pt idx="11">
                  <c:v>1.5923959999999984</c:v>
                </c:pt>
                <c:pt idx="12">
                  <c:v>1.6663790000000012</c:v>
                </c:pt>
              </c:numCache>
            </c:numRef>
          </c:val>
        </c:ser>
        <c:ser>
          <c:idx val="2"/>
          <c:order val="2"/>
          <c:tx>
            <c:strRef>
              <c:f>'ИПЦ Анализ (Рег)'!$M$27</c:f>
              <c:strCache>
                <c:ptCount val="1"/>
                <c:pt idx="0">
                  <c:v>Услуги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'ИПЦ Анализ (Рег)'!$N$24:$Z$24</c:f>
              <c:numCache>
                <c:formatCode>mmm\-yy</c:formatCode>
                <c:ptCount val="13"/>
                <c:pt idx="0">
                  <c:v>43040</c:v>
                </c:pt>
                <c:pt idx="1">
                  <c:v>43070</c:v>
                </c:pt>
                <c:pt idx="2">
                  <c:v>43101</c:v>
                </c:pt>
                <c:pt idx="3">
                  <c:v>43132</c:v>
                </c:pt>
                <c:pt idx="4">
                  <c:v>43160</c:v>
                </c:pt>
                <c:pt idx="5">
                  <c:v>43191</c:v>
                </c:pt>
                <c:pt idx="6">
                  <c:v>43221</c:v>
                </c:pt>
                <c:pt idx="7">
                  <c:v>43252</c:v>
                </c:pt>
                <c:pt idx="8">
                  <c:v>43282</c:v>
                </c:pt>
                <c:pt idx="9">
                  <c:v>43313</c:v>
                </c:pt>
                <c:pt idx="10">
                  <c:v>43344</c:v>
                </c:pt>
                <c:pt idx="11">
                  <c:v>43374</c:v>
                </c:pt>
                <c:pt idx="12">
                  <c:v>43405</c:v>
                </c:pt>
              </c:numCache>
            </c:numRef>
          </c:cat>
          <c:val>
            <c:numRef>
              <c:f>'ИПЦ Анализ (Рег)'!$N$27:$Z$27</c:f>
              <c:numCache>
                <c:formatCode>0.00</c:formatCode>
                <c:ptCount val="13"/>
                <c:pt idx="0">
                  <c:v>1.1197099999999984</c:v>
                </c:pt>
                <c:pt idx="1">
                  <c:v>1.1470200000000008</c:v>
                </c:pt>
                <c:pt idx="2">
                  <c:v>0.97496699999999814</c:v>
                </c:pt>
                <c:pt idx="3">
                  <c:v>1.0050080000000019</c:v>
                </c:pt>
                <c:pt idx="4">
                  <c:v>1.0459729999999996</c:v>
                </c:pt>
                <c:pt idx="5">
                  <c:v>1.0650900000000016</c:v>
                </c:pt>
                <c:pt idx="6">
                  <c:v>1.0869380000000011</c:v>
                </c:pt>
                <c:pt idx="7">
                  <c:v>0.91761599999999988</c:v>
                </c:pt>
                <c:pt idx="8">
                  <c:v>1.0213939999999986</c:v>
                </c:pt>
                <c:pt idx="9">
                  <c:v>1.1989090000000002</c:v>
                </c:pt>
                <c:pt idx="10">
                  <c:v>1.1279029999999988</c:v>
                </c:pt>
                <c:pt idx="11">
                  <c:v>1.0924</c:v>
                </c:pt>
                <c:pt idx="12">
                  <c:v>1.0568970000000013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143438848"/>
        <c:axId val="142268608"/>
      </c:barChart>
      <c:dateAx>
        <c:axId val="14343884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42268608"/>
        <c:crosses val="autoZero"/>
        <c:auto val="1"/>
        <c:lblOffset val="100"/>
        <c:baseTimeUnit val="months"/>
        <c:majorUnit val="2"/>
        <c:majorTimeUnit val="months"/>
      </c:dateAx>
      <c:valAx>
        <c:axId val="142268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BFBFBF"/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43438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5248946850530535E-2"/>
          <c:y val="4.0009079946087822E-2"/>
          <c:w val="0.92329891072231596"/>
          <c:h val="0.59332542923860898"/>
        </c:manualLayout>
      </c:layout>
      <c:areaChart>
        <c:grouping val="standard"/>
        <c:varyColors val="0"/>
        <c:ser>
          <c:idx val="1"/>
          <c:order val="1"/>
          <c:tx>
            <c:strRef>
              <c:f>ожидания!$B$5</c:f>
              <c:strCache>
                <c:ptCount val="1"/>
                <c:pt idx="0">
                  <c:v>Ожидания изменения цен предприятий-участников мониторинга (баланс ответов), %, SA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prstDash val="dash"/>
            </a:ln>
          </c:spPr>
          <c:cat>
            <c:numRef>
              <c:f>ожидания!$C$3:$AK$3</c:f>
              <c:numCache>
                <c:formatCode>mmm\-yy</c:formatCode>
                <c:ptCount val="35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  <c:pt idx="10">
                  <c:v>42675</c:v>
                </c:pt>
                <c:pt idx="11">
                  <c:v>42705</c:v>
                </c:pt>
                <c:pt idx="12">
                  <c:v>42736</c:v>
                </c:pt>
                <c:pt idx="13">
                  <c:v>42767</c:v>
                </c:pt>
                <c:pt idx="14">
                  <c:v>42795</c:v>
                </c:pt>
                <c:pt idx="15">
                  <c:v>42826</c:v>
                </c:pt>
                <c:pt idx="16">
                  <c:v>42856</c:v>
                </c:pt>
                <c:pt idx="17">
                  <c:v>42887</c:v>
                </c:pt>
                <c:pt idx="18">
                  <c:v>42917</c:v>
                </c:pt>
                <c:pt idx="19">
                  <c:v>42948</c:v>
                </c:pt>
                <c:pt idx="20">
                  <c:v>42979</c:v>
                </c:pt>
                <c:pt idx="21">
                  <c:v>43009</c:v>
                </c:pt>
                <c:pt idx="22">
                  <c:v>43040</c:v>
                </c:pt>
                <c:pt idx="23">
                  <c:v>43070</c:v>
                </c:pt>
                <c:pt idx="24">
                  <c:v>43101</c:v>
                </c:pt>
                <c:pt idx="25">
                  <c:v>43132</c:v>
                </c:pt>
                <c:pt idx="26">
                  <c:v>43160</c:v>
                </c:pt>
                <c:pt idx="27">
                  <c:v>43191</c:v>
                </c:pt>
                <c:pt idx="28">
                  <c:v>43221</c:v>
                </c:pt>
                <c:pt idx="29">
                  <c:v>43252</c:v>
                </c:pt>
                <c:pt idx="30">
                  <c:v>43282</c:v>
                </c:pt>
                <c:pt idx="31">
                  <c:v>43313</c:v>
                </c:pt>
                <c:pt idx="32">
                  <c:v>43344</c:v>
                </c:pt>
                <c:pt idx="33">
                  <c:v>43374</c:v>
                </c:pt>
              </c:numCache>
            </c:numRef>
          </c:cat>
          <c:val>
            <c:numRef>
              <c:f>ожидания!$C$5:$AK$5</c:f>
              <c:numCache>
                <c:formatCode>0.00</c:formatCode>
                <c:ptCount val="35"/>
                <c:pt idx="0">
                  <c:v>21.175940627019855</c:v>
                </c:pt>
                <c:pt idx="1">
                  <c:v>20.791909589957569</c:v>
                </c:pt>
                <c:pt idx="2">
                  <c:v>21.988986355395706</c:v>
                </c:pt>
                <c:pt idx="3">
                  <c:v>22.26023612585713</c:v>
                </c:pt>
                <c:pt idx="4">
                  <c:v>18.294683186259412</c:v>
                </c:pt>
                <c:pt idx="5">
                  <c:v>19.232199628081062</c:v>
                </c:pt>
                <c:pt idx="6">
                  <c:v>14.604507840920869</c:v>
                </c:pt>
                <c:pt idx="7">
                  <c:v>11.256548734320186</c:v>
                </c:pt>
                <c:pt idx="8">
                  <c:v>8.6608194156185174</c:v>
                </c:pt>
                <c:pt idx="9">
                  <c:v>8.2020761972721399</c:v>
                </c:pt>
                <c:pt idx="10">
                  <c:v>7.0947548073294451</c:v>
                </c:pt>
                <c:pt idx="11">
                  <c:v>5.8071759956602218</c:v>
                </c:pt>
                <c:pt idx="12">
                  <c:v>5.2604421592885355</c:v>
                </c:pt>
                <c:pt idx="13">
                  <c:v>6.7134764408296599</c:v>
                </c:pt>
                <c:pt idx="14">
                  <c:v>3.5320260328192772</c:v>
                </c:pt>
                <c:pt idx="15">
                  <c:v>3.2415108228698872</c:v>
                </c:pt>
                <c:pt idx="16">
                  <c:v>5.6933567513004526</c:v>
                </c:pt>
                <c:pt idx="17">
                  <c:v>4.3034956188477445</c:v>
                </c:pt>
                <c:pt idx="18">
                  <c:v>3.5267329393344538</c:v>
                </c:pt>
                <c:pt idx="19">
                  <c:v>5.3187895638211495</c:v>
                </c:pt>
                <c:pt idx="20">
                  <c:v>4.5124987763848203</c:v>
                </c:pt>
                <c:pt idx="21">
                  <c:v>3.131753869716372</c:v>
                </c:pt>
                <c:pt idx="22">
                  <c:v>4.5329843874495586</c:v>
                </c:pt>
                <c:pt idx="23">
                  <c:v>3.0604483910413425</c:v>
                </c:pt>
                <c:pt idx="24">
                  <c:v>4.0476145159412198</c:v>
                </c:pt>
                <c:pt idx="25">
                  <c:v>5.7525256061714813</c:v>
                </c:pt>
                <c:pt idx="26">
                  <c:v>7.9686212879703513</c:v>
                </c:pt>
                <c:pt idx="27">
                  <c:v>8.9688705408819462</c:v>
                </c:pt>
                <c:pt idx="28">
                  <c:v>9.9179561403313432</c:v>
                </c:pt>
                <c:pt idx="29">
                  <c:v>15.025953278320925</c:v>
                </c:pt>
                <c:pt idx="30">
                  <c:v>13.192230652377422</c:v>
                </c:pt>
                <c:pt idx="31">
                  <c:v>14.144359519132218</c:v>
                </c:pt>
                <c:pt idx="32" formatCode="General">
                  <c:v>19.738863616405798</c:v>
                </c:pt>
                <c:pt idx="33" formatCode="General">
                  <c:v>18.80158786492402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1064704"/>
        <c:axId val="143861440"/>
      </c:areaChart>
      <c:lineChart>
        <c:grouping val="standard"/>
        <c:varyColors val="0"/>
        <c:ser>
          <c:idx val="0"/>
          <c:order val="0"/>
          <c:tx>
            <c:strRef>
              <c:f>ожидания!$B$4</c:f>
              <c:strCache>
                <c:ptCount val="1"/>
                <c:pt idx="0">
                  <c:v>Изменение издержек производства предприятий-участников мониторинга (баланс ответов), %, SA</c:v>
                </c:pt>
              </c:strCache>
            </c:strRef>
          </c:tx>
          <c:spPr>
            <a:ln w="12700">
              <a:solidFill>
                <a:schemeClr val="accent5">
                  <a:lumMod val="75000"/>
                </a:schemeClr>
              </a:solidFill>
              <a:prstDash val="dash"/>
            </a:ln>
          </c:spPr>
          <c:marker>
            <c:symbol val="none"/>
          </c:marker>
          <c:cat>
            <c:numRef>
              <c:f>ожидания!$C$3:$AK$3</c:f>
              <c:numCache>
                <c:formatCode>mmm\-yy</c:formatCode>
                <c:ptCount val="35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  <c:pt idx="10">
                  <c:v>42675</c:v>
                </c:pt>
                <c:pt idx="11">
                  <c:v>42705</c:v>
                </c:pt>
                <c:pt idx="12">
                  <c:v>42736</c:v>
                </c:pt>
                <c:pt idx="13">
                  <c:v>42767</c:v>
                </c:pt>
                <c:pt idx="14">
                  <c:v>42795</c:v>
                </c:pt>
                <c:pt idx="15">
                  <c:v>42826</c:v>
                </c:pt>
                <c:pt idx="16">
                  <c:v>42856</c:v>
                </c:pt>
                <c:pt idx="17">
                  <c:v>42887</c:v>
                </c:pt>
                <c:pt idx="18">
                  <c:v>42917</c:v>
                </c:pt>
                <c:pt idx="19">
                  <c:v>42948</c:v>
                </c:pt>
                <c:pt idx="20">
                  <c:v>42979</c:v>
                </c:pt>
                <c:pt idx="21">
                  <c:v>43009</c:v>
                </c:pt>
                <c:pt idx="22">
                  <c:v>43040</c:v>
                </c:pt>
                <c:pt idx="23">
                  <c:v>43070</c:v>
                </c:pt>
                <c:pt idx="24">
                  <c:v>43101</c:v>
                </c:pt>
                <c:pt idx="25">
                  <c:v>43132</c:v>
                </c:pt>
                <c:pt idx="26">
                  <c:v>43160</c:v>
                </c:pt>
                <c:pt idx="27">
                  <c:v>43191</c:v>
                </c:pt>
                <c:pt idx="28">
                  <c:v>43221</c:v>
                </c:pt>
                <c:pt idx="29">
                  <c:v>43252</c:v>
                </c:pt>
                <c:pt idx="30">
                  <c:v>43282</c:v>
                </c:pt>
                <c:pt idx="31">
                  <c:v>43313</c:v>
                </c:pt>
                <c:pt idx="32">
                  <c:v>43344</c:v>
                </c:pt>
                <c:pt idx="33">
                  <c:v>43374</c:v>
                </c:pt>
              </c:numCache>
            </c:numRef>
          </c:cat>
          <c:val>
            <c:numRef>
              <c:f>ожидания!$C$4:$AK$4</c:f>
              <c:numCache>
                <c:formatCode>0.00</c:formatCode>
                <c:ptCount val="35"/>
                <c:pt idx="0">
                  <c:v>22.699031177200894</c:v>
                </c:pt>
                <c:pt idx="1">
                  <c:v>21.285209921438813</c:v>
                </c:pt>
                <c:pt idx="2">
                  <c:v>23.725497309058103</c:v>
                </c:pt>
                <c:pt idx="3">
                  <c:v>23.85921383120937</c:v>
                </c:pt>
                <c:pt idx="4">
                  <c:v>21.505802967617189</c:v>
                </c:pt>
                <c:pt idx="5">
                  <c:v>23.492243102307981</c:v>
                </c:pt>
                <c:pt idx="6">
                  <c:v>19.55744364457416</c:v>
                </c:pt>
                <c:pt idx="7">
                  <c:v>19.087809835074651</c:v>
                </c:pt>
                <c:pt idx="8">
                  <c:v>19.982304378981482</c:v>
                </c:pt>
                <c:pt idx="9">
                  <c:v>18.244007085098382</c:v>
                </c:pt>
                <c:pt idx="10">
                  <c:v>22.04256046056145</c:v>
                </c:pt>
                <c:pt idx="11">
                  <c:v>9.1576231402833077</c:v>
                </c:pt>
                <c:pt idx="12">
                  <c:v>11.093341790571094</c:v>
                </c:pt>
                <c:pt idx="13">
                  <c:v>10.439784890461953</c:v>
                </c:pt>
                <c:pt idx="14">
                  <c:v>12.841083225917878</c:v>
                </c:pt>
                <c:pt idx="15">
                  <c:v>11.897847477713134</c:v>
                </c:pt>
                <c:pt idx="16">
                  <c:v>16.000599219555198</c:v>
                </c:pt>
                <c:pt idx="17">
                  <c:v>13.76427230123501</c:v>
                </c:pt>
                <c:pt idx="18">
                  <c:v>12.189652171540832</c:v>
                </c:pt>
                <c:pt idx="19">
                  <c:v>12.133741017837988</c:v>
                </c:pt>
                <c:pt idx="20">
                  <c:v>8.728016370719212</c:v>
                </c:pt>
                <c:pt idx="21">
                  <c:v>13.170647744780634</c:v>
                </c:pt>
                <c:pt idx="22">
                  <c:v>12.010703220990152</c:v>
                </c:pt>
                <c:pt idx="23">
                  <c:v>12.529721844590537</c:v>
                </c:pt>
                <c:pt idx="24">
                  <c:v>11.366867441729422</c:v>
                </c:pt>
                <c:pt idx="25">
                  <c:v>16.01963728791198</c:v>
                </c:pt>
                <c:pt idx="26">
                  <c:v>13.43591045878345</c:v>
                </c:pt>
                <c:pt idx="27">
                  <c:v>8.8157188300768432</c:v>
                </c:pt>
                <c:pt idx="28">
                  <c:v>20.58141728375913</c:v>
                </c:pt>
                <c:pt idx="29">
                  <c:v>21.345774133255503</c:v>
                </c:pt>
                <c:pt idx="30">
                  <c:v>30.755187636976164</c:v>
                </c:pt>
                <c:pt idx="31">
                  <c:v>24.295532243751691</c:v>
                </c:pt>
                <c:pt idx="32" formatCode="General">
                  <c:v>29.308275424480634</c:v>
                </c:pt>
                <c:pt idx="33" formatCode="General">
                  <c:v>26.988952785848944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ожидания!$B$6</c:f>
              <c:strCache>
                <c:ptCount val="1"/>
                <c:pt idx="0">
                  <c:v>Изменение спроса на продукцию (услуги) предприятий-участников мониторинга (баланс ответов), %, SA</c:v>
                </c:pt>
              </c:strCache>
            </c:strRef>
          </c:tx>
          <c:spPr>
            <a:ln w="12700">
              <a:solidFill>
                <a:schemeClr val="bg2">
                  <a:lumMod val="25000"/>
                </a:schemeClr>
              </a:solidFill>
            </a:ln>
          </c:spPr>
          <c:marker>
            <c:symbol val="none"/>
          </c:marker>
          <c:cat>
            <c:numRef>
              <c:f>ожидания!$C$3:$AK$3</c:f>
              <c:numCache>
                <c:formatCode>mmm\-yy</c:formatCode>
                <c:ptCount val="35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  <c:pt idx="10">
                  <c:v>42675</c:v>
                </c:pt>
                <c:pt idx="11">
                  <c:v>42705</c:v>
                </c:pt>
                <c:pt idx="12">
                  <c:v>42736</c:v>
                </c:pt>
                <c:pt idx="13">
                  <c:v>42767</c:v>
                </c:pt>
                <c:pt idx="14">
                  <c:v>42795</c:v>
                </c:pt>
                <c:pt idx="15">
                  <c:v>42826</c:v>
                </c:pt>
                <c:pt idx="16">
                  <c:v>42856</c:v>
                </c:pt>
                <c:pt idx="17">
                  <c:v>42887</c:v>
                </c:pt>
                <c:pt idx="18">
                  <c:v>42917</c:v>
                </c:pt>
                <c:pt idx="19">
                  <c:v>42948</c:v>
                </c:pt>
                <c:pt idx="20">
                  <c:v>42979</c:v>
                </c:pt>
                <c:pt idx="21">
                  <c:v>43009</c:v>
                </c:pt>
                <c:pt idx="22">
                  <c:v>43040</c:v>
                </c:pt>
                <c:pt idx="23">
                  <c:v>43070</c:v>
                </c:pt>
                <c:pt idx="24">
                  <c:v>43101</c:v>
                </c:pt>
                <c:pt idx="25">
                  <c:v>43132</c:v>
                </c:pt>
                <c:pt idx="26">
                  <c:v>43160</c:v>
                </c:pt>
                <c:pt idx="27">
                  <c:v>43191</c:v>
                </c:pt>
                <c:pt idx="28">
                  <c:v>43221</c:v>
                </c:pt>
                <c:pt idx="29">
                  <c:v>43252</c:v>
                </c:pt>
                <c:pt idx="30">
                  <c:v>43282</c:v>
                </c:pt>
                <c:pt idx="31">
                  <c:v>43313</c:v>
                </c:pt>
                <c:pt idx="32">
                  <c:v>43344</c:v>
                </c:pt>
                <c:pt idx="33">
                  <c:v>43374</c:v>
                </c:pt>
              </c:numCache>
            </c:numRef>
          </c:cat>
          <c:val>
            <c:numRef>
              <c:f>ожидания!$C$6:$AK$6</c:f>
              <c:numCache>
                <c:formatCode>0.00</c:formatCode>
                <c:ptCount val="35"/>
                <c:pt idx="0">
                  <c:v>-9.803573044981313</c:v>
                </c:pt>
                <c:pt idx="1">
                  <c:v>-9.052840572357848</c:v>
                </c:pt>
                <c:pt idx="2">
                  <c:v>-8.9738289680995305</c:v>
                </c:pt>
                <c:pt idx="3">
                  <c:v>-8.0308362031021083</c:v>
                </c:pt>
                <c:pt idx="4">
                  <c:v>-9.6400125921010495</c:v>
                </c:pt>
                <c:pt idx="5">
                  <c:v>-11.405419313710242</c:v>
                </c:pt>
                <c:pt idx="6">
                  <c:v>-9.7343696421730606</c:v>
                </c:pt>
                <c:pt idx="7">
                  <c:v>-9.0896105592120193</c:v>
                </c:pt>
                <c:pt idx="8">
                  <c:v>-8.6257597236408436</c:v>
                </c:pt>
                <c:pt idx="9">
                  <c:v>-6.4033642316771324</c:v>
                </c:pt>
                <c:pt idx="10">
                  <c:v>-7.2817803609807168</c:v>
                </c:pt>
                <c:pt idx="11">
                  <c:v>-4.4089903451026728</c:v>
                </c:pt>
                <c:pt idx="12">
                  <c:v>-3.1517662523462606</c:v>
                </c:pt>
                <c:pt idx="13">
                  <c:v>-4.4755820332224836</c:v>
                </c:pt>
                <c:pt idx="14">
                  <c:v>-0.69655911149431593</c:v>
                </c:pt>
                <c:pt idx="15">
                  <c:v>-4.5289500361649013</c:v>
                </c:pt>
                <c:pt idx="16">
                  <c:v>-2.3196915366417632</c:v>
                </c:pt>
                <c:pt idx="17">
                  <c:v>-3.9361301711329104</c:v>
                </c:pt>
                <c:pt idx="18">
                  <c:v>-3.359502342092731</c:v>
                </c:pt>
                <c:pt idx="19">
                  <c:v>-6.5510886761278346</c:v>
                </c:pt>
                <c:pt idx="20">
                  <c:v>-2.2469179527214664</c:v>
                </c:pt>
                <c:pt idx="21">
                  <c:v>0.50677283139836704</c:v>
                </c:pt>
                <c:pt idx="22">
                  <c:v>-2.7527413111222461</c:v>
                </c:pt>
                <c:pt idx="23">
                  <c:v>-0.70963984765992738</c:v>
                </c:pt>
                <c:pt idx="24">
                  <c:v>-3.4171207222795674</c:v>
                </c:pt>
                <c:pt idx="25">
                  <c:v>-3.0172746840627385</c:v>
                </c:pt>
                <c:pt idx="26">
                  <c:v>-4.0815250018758951</c:v>
                </c:pt>
                <c:pt idx="27">
                  <c:v>0.50593234111386542</c:v>
                </c:pt>
                <c:pt idx="28">
                  <c:v>2.0871466296201939</c:v>
                </c:pt>
                <c:pt idx="29">
                  <c:v>3.0624140394670119</c:v>
                </c:pt>
                <c:pt idx="30">
                  <c:v>-4.6547478033270071</c:v>
                </c:pt>
                <c:pt idx="31">
                  <c:v>0.17839911875354142</c:v>
                </c:pt>
                <c:pt idx="32" formatCode="General">
                  <c:v>-1.366662485774959</c:v>
                </c:pt>
                <c:pt idx="33" formatCode="General">
                  <c:v>-5.3650961092743117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064704"/>
        <c:axId val="143861440"/>
      </c:lineChart>
      <c:dateAx>
        <c:axId val="14106470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low"/>
        <c:txPr>
          <a:bodyPr/>
          <a:lstStyle/>
          <a:p>
            <a: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43861440"/>
        <c:crossesAt val="0"/>
        <c:auto val="1"/>
        <c:lblOffset val="100"/>
        <c:baseTimeUnit val="months"/>
        <c:majorUnit val="3"/>
        <c:majorTimeUnit val="months"/>
      </c:dateAx>
      <c:valAx>
        <c:axId val="143861440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low"/>
        <c:spPr>
          <a:ln>
            <a:solidFill>
              <a:srgbClr val="BFBFBF"/>
            </a:solidFill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141064704"/>
        <c:crosses val="autoZero"/>
        <c:crossBetween val="between"/>
      </c:valAx>
      <c:spPr>
        <a:ln>
          <a:solidFill>
            <a:srgbClr val="BFBFBF"/>
          </a:solidFill>
        </a:ln>
      </c:spPr>
    </c:plotArea>
    <c:legend>
      <c:legendPos val="b"/>
      <c:layout>
        <c:manualLayout>
          <c:xMode val="edge"/>
          <c:yMode val="edge"/>
          <c:x val="2.2210308696459461E-2"/>
          <c:y val="0.72185500833031258"/>
          <c:w val="0.96766508567018972"/>
          <c:h val="0.26523135492012101"/>
        </c:manualLayout>
      </c:layout>
      <c:overlay val="0"/>
      <c:txPr>
        <a:bodyPr/>
        <a:lstStyle/>
        <a:p>
          <a:pPr>
            <a:defRPr sz="1200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600"/>
            </a:pPr>
            <a:r>
              <a:rPr lang="ru-RU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Инвестиции </a:t>
            </a:r>
            <a:r>
              <a:rPr lang="ru-RU" sz="1600" b="0" dirty="0">
                <a:latin typeface="Arial" panose="020B0604020202020204" pitchFamily="34" charset="0"/>
                <a:cs typeface="Arial" panose="020B0604020202020204" pitchFamily="34" charset="0"/>
              </a:rPr>
              <a:t>в основной капитал по источникам </a:t>
            </a:r>
            <a:r>
              <a:rPr lang="ru-RU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финансирования, %</a:t>
            </a:r>
            <a:endParaRPr lang="ru-RU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27979440069991252"/>
          <c:y val="5.6746808086360848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023588595543204"/>
          <c:y val="0.18618506362269396"/>
          <c:w val="0.61575878369075643"/>
          <c:h val="0.54297085111057153"/>
        </c:manualLayout>
      </c:layout>
      <c:doughnutChart>
        <c:varyColors val="1"/>
        <c:ser>
          <c:idx val="0"/>
          <c:order val="0"/>
          <c:dPt>
            <c:idx val="0"/>
            <c:bubble3D val="0"/>
            <c:explosion val="2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Лист1!$N$6:$N$10</c:f>
              <c:strCache>
                <c:ptCount val="5"/>
                <c:pt idx="0">
                  <c:v>Собственные средства</c:v>
                </c:pt>
                <c:pt idx="1">
                  <c:v>Кредиты банков</c:v>
                </c:pt>
                <c:pt idx="2">
                  <c:v>Инвестиции из-за рубежа</c:v>
                </c:pt>
                <c:pt idx="3">
                  <c:v>Бюджетные средства</c:v>
                </c:pt>
                <c:pt idx="4">
                  <c:v>Прочие</c:v>
                </c:pt>
              </c:strCache>
            </c:strRef>
          </c:cat>
          <c:val>
            <c:numRef>
              <c:f>Лист1!$O$6:$O$10</c:f>
              <c:numCache>
                <c:formatCode>General</c:formatCode>
                <c:ptCount val="5"/>
                <c:pt idx="0">
                  <c:v>70.099999999999994</c:v>
                </c:pt>
                <c:pt idx="1">
                  <c:v>10.9</c:v>
                </c:pt>
                <c:pt idx="2">
                  <c:v>5.8</c:v>
                </c:pt>
                <c:pt idx="3">
                  <c:v>5.8</c:v>
                </c:pt>
                <c:pt idx="4">
                  <c:v>7.4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t"/>
      <c:layout>
        <c:manualLayout>
          <c:xMode val="edge"/>
          <c:yMode val="edge"/>
          <c:x val="0.12639545785336367"/>
          <c:y val="0.70330546787378445"/>
          <c:w val="0.84925580389045874"/>
          <c:h val="0.2825698659914207"/>
        </c:manualLayout>
      </c:layout>
      <c:overlay val="0"/>
      <c:txPr>
        <a:bodyPr/>
        <a:lstStyle/>
        <a:p>
          <a:pPr>
            <a:defRPr sz="1200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1200" b="0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6.9431583098493579E-2"/>
          <c:y val="0.10306335768898402"/>
          <c:w val="0.84299247982406822"/>
          <c:h val="0.673352549786498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Инвестиции в основной капитал, млрд руб.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2.1248337010894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083332991579233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1665019411906267E-3"/>
                  <c:y val="-6.02036215308673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-2.12483370108943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Лист1!$B$1:$H$1</c:f>
              <c:strCach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9 мес.2018</c:v>
                </c:pt>
              </c:strCache>
            </c:strRef>
          </c:cat>
          <c:val>
            <c:numRef>
              <c:f>Лист1!$B$2:$H$2</c:f>
              <c:numCache>
                <c:formatCode>General</c:formatCode>
                <c:ptCount val="7"/>
                <c:pt idx="0">
                  <c:v>93.3</c:v>
                </c:pt>
                <c:pt idx="1">
                  <c:v>101.1</c:v>
                </c:pt>
                <c:pt idx="2">
                  <c:v>105.6</c:v>
                </c:pt>
                <c:pt idx="3">
                  <c:v>116.1</c:v>
                </c:pt>
                <c:pt idx="4">
                  <c:v>127.9</c:v>
                </c:pt>
                <c:pt idx="5">
                  <c:v>139.9</c:v>
                </c:pt>
                <c:pt idx="6">
                  <c:v>81.2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1117440"/>
        <c:axId val="143866048"/>
      </c:barChart>
      <c:catAx>
        <c:axId val="141117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43866048"/>
        <c:crosses val="autoZero"/>
        <c:auto val="1"/>
        <c:lblAlgn val="ctr"/>
        <c:lblOffset val="100"/>
        <c:noMultiLvlLbl val="0"/>
      </c:catAx>
      <c:valAx>
        <c:axId val="143866048"/>
        <c:scaling>
          <c:orientation val="minMax"/>
        </c:scaling>
        <c:delete val="0"/>
        <c:axPos val="l"/>
        <c:majorGridlines>
          <c:spPr>
            <a:ln w="3175"/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BFBFBF"/>
            </a:solidFill>
          </a:ln>
        </c:spPr>
        <c:txPr>
          <a:bodyPr/>
          <a:lstStyle/>
          <a:p>
            <a: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41117440"/>
        <c:crosses val="autoZero"/>
        <c:crossBetween val="between"/>
      </c:valAx>
      <c:spPr>
        <a:ln>
          <a:solidFill>
            <a:srgbClr val="BFBFBF"/>
          </a:solidFill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b="0" dirty="0">
                <a:latin typeface="Arial" panose="020B0604020202020204" pitchFamily="34" charset="0"/>
                <a:cs typeface="Arial" panose="020B0604020202020204" pitchFamily="34" charset="0"/>
              </a:rPr>
              <a:t>Динамика</a:t>
            </a:r>
            <a:r>
              <a:rPr lang="ru-RU" sz="1600" b="0" baseline="0" dirty="0">
                <a:latin typeface="Arial" panose="020B0604020202020204" pitchFamily="34" charset="0"/>
                <a:cs typeface="Arial" panose="020B0604020202020204" pitchFamily="34" charset="0"/>
              </a:rPr>
              <a:t> компонент потребительского </a:t>
            </a:r>
            <a:r>
              <a:rPr lang="ru-RU" sz="16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спроса </a:t>
            </a:r>
            <a:r>
              <a:rPr lang="ru-RU" sz="1600" b="0" baseline="0" dirty="0">
                <a:latin typeface="Arial" panose="020B0604020202020204" pitchFamily="34" charset="0"/>
                <a:cs typeface="Arial" panose="020B0604020202020204" pitchFamily="34" charset="0"/>
              </a:rPr>
              <a:t>и реальных зарплат, г/г, %</a:t>
            </a:r>
            <a:endParaRPr lang="ru-RU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4903172940735956"/>
          <c:y val="1.663201663201663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9978199446380678E-2"/>
          <c:y val="0.12389221941986055"/>
          <c:w val="0.92273281413593788"/>
          <c:h val="0.58139990851845424"/>
        </c:manualLayout>
      </c:layout>
      <c:areaChart>
        <c:grouping val="standard"/>
        <c:varyColors val="0"/>
        <c:ser>
          <c:idx val="3"/>
          <c:order val="3"/>
          <c:tx>
            <c:strRef>
              <c:f>ОРТ!$A$6</c:f>
              <c:strCache>
                <c:ptCount val="1"/>
                <c:pt idx="0">
                  <c:v>ОРТ </c:v>
                </c:pt>
              </c:strCache>
            </c:strRef>
          </c:tx>
          <c:spPr>
            <a:solidFill>
              <a:schemeClr val="accent5"/>
            </a:solidFill>
          </c:spPr>
          <c:trendline>
            <c:spPr>
              <a:ln w="25400" cmpd="sng">
                <a:solidFill>
                  <a:schemeClr val="tx2">
                    <a:lumMod val="50000"/>
                  </a:schemeClr>
                </a:solidFill>
                <a:prstDash val="sysDash"/>
              </a:ln>
            </c:spPr>
            <c:trendlineType val="exp"/>
            <c:dispRSqr val="0"/>
            <c:dispEq val="0"/>
          </c:trendline>
          <c:cat>
            <c:numRef>
              <c:f>ОРТ!$AL$19:$BS$19</c:f>
              <c:numCache>
                <c:formatCode>mmm\-yy</c:formatCode>
                <c:ptCount val="34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  <c:pt idx="10">
                  <c:v>42675</c:v>
                </c:pt>
                <c:pt idx="11">
                  <c:v>42705</c:v>
                </c:pt>
                <c:pt idx="12">
                  <c:v>42736</c:v>
                </c:pt>
                <c:pt idx="13">
                  <c:v>42767</c:v>
                </c:pt>
                <c:pt idx="14">
                  <c:v>42795</c:v>
                </c:pt>
                <c:pt idx="15">
                  <c:v>42826</c:v>
                </c:pt>
                <c:pt idx="16">
                  <c:v>42856</c:v>
                </c:pt>
                <c:pt idx="17">
                  <c:v>42887</c:v>
                </c:pt>
                <c:pt idx="18">
                  <c:v>42917</c:v>
                </c:pt>
                <c:pt idx="19">
                  <c:v>42948</c:v>
                </c:pt>
                <c:pt idx="20">
                  <c:v>42979</c:v>
                </c:pt>
                <c:pt idx="21">
                  <c:v>43009</c:v>
                </c:pt>
                <c:pt idx="22">
                  <c:v>43040</c:v>
                </c:pt>
                <c:pt idx="23">
                  <c:v>43070</c:v>
                </c:pt>
                <c:pt idx="24">
                  <c:v>43101</c:v>
                </c:pt>
                <c:pt idx="25">
                  <c:v>43132</c:v>
                </c:pt>
                <c:pt idx="26">
                  <c:v>43160</c:v>
                </c:pt>
                <c:pt idx="27">
                  <c:v>43191</c:v>
                </c:pt>
                <c:pt idx="28">
                  <c:v>43221</c:v>
                </c:pt>
                <c:pt idx="29">
                  <c:v>43252</c:v>
                </c:pt>
                <c:pt idx="30">
                  <c:v>43282</c:v>
                </c:pt>
                <c:pt idx="31">
                  <c:v>43313</c:v>
                </c:pt>
                <c:pt idx="32">
                  <c:v>43344</c:v>
                </c:pt>
                <c:pt idx="33">
                  <c:v>43374</c:v>
                </c:pt>
              </c:numCache>
            </c:numRef>
          </c:cat>
          <c:val>
            <c:numRef>
              <c:f>ОРТ!$AL$6:$BS$6</c:f>
              <c:numCache>
                <c:formatCode>0.0</c:formatCode>
                <c:ptCount val="34"/>
                <c:pt idx="0">
                  <c:v>-1.7999999999999972</c:v>
                </c:pt>
                <c:pt idx="1">
                  <c:v>3.2999999999999972</c:v>
                </c:pt>
                <c:pt idx="2">
                  <c:v>-1.0999999999999943</c:v>
                </c:pt>
                <c:pt idx="3">
                  <c:v>-4.5999999999999943</c:v>
                </c:pt>
                <c:pt idx="4">
                  <c:v>-5.5</c:v>
                </c:pt>
                <c:pt idx="5">
                  <c:v>-4.4000000000000057</c:v>
                </c:pt>
                <c:pt idx="6">
                  <c:v>-3.2000000000000028</c:v>
                </c:pt>
                <c:pt idx="7">
                  <c:v>-3.4000000000000057</c:v>
                </c:pt>
                <c:pt idx="8">
                  <c:v>-2.4000000000000057</c:v>
                </c:pt>
                <c:pt idx="9">
                  <c:v>-3.0999999999999943</c:v>
                </c:pt>
                <c:pt idx="10">
                  <c:v>-0.59999999999999432</c:v>
                </c:pt>
                <c:pt idx="11">
                  <c:v>-2</c:v>
                </c:pt>
                <c:pt idx="12">
                  <c:v>-2.2000000000000028</c:v>
                </c:pt>
                <c:pt idx="13">
                  <c:v>0.20000000000000284</c:v>
                </c:pt>
                <c:pt idx="14">
                  <c:v>0</c:v>
                </c:pt>
                <c:pt idx="15">
                  <c:v>9.9999999999994316E-2</c:v>
                </c:pt>
                <c:pt idx="16">
                  <c:v>1.2000000000000028</c:v>
                </c:pt>
                <c:pt idx="17">
                  <c:v>0.79999999999999716</c:v>
                </c:pt>
                <c:pt idx="18">
                  <c:v>2.5999999999999943</c:v>
                </c:pt>
                <c:pt idx="19">
                  <c:v>3.2000000000000028</c:v>
                </c:pt>
                <c:pt idx="20">
                  <c:v>3.2999999999999972</c:v>
                </c:pt>
                <c:pt idx="21">
                  <c:v>3.4000000000000057</c:v>
                </c:pt>
                <c:pt idx="22">
                  <c:v>3.2000000000000028</c:v>
                </c:pt>
                <c:pt idx="23">
                  <c:v>3.0999999999999943</c:v>
                </c:pt>
                <c:pt idx="24">
                  <c:v>6.5</c:v>
                </c:pt>
                <c:pt idx="25">
                  <c:v>3.5999999999999943</c:v>
                </c:pt>
                <c:pt idx="26">
                  <c:v>4.2999999999999972</c:v>
                </c:pt>
                <c:pt idx="27">
                  <c:v>3.7999999999999972</c:v>
                </c:pt>
                <c:pt idx="28">
                  <c:v>4.7999999999999972</c:v>
                </c:pt>
                <c:pt idx="29">
                  <c:v>5.2000000000000028</c:v>
                </c:pt>
                <c:pt idx="30">
                  <c:v>4.5</c:v>
                </c:pt>
                <c:pt idx="31">
                  <c:v>5.7999999999999972</c:v>
                </c:pt>
                <c:pt idx="32">
                  <c:v>5.2999999999999972</c:v>
                </c:pt>
                <c:pt idx="33" formatCode="General">
                  <c:v>6.1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4180224"/>
        <c:axId val="140249920"/>
      </c:areaChart>
      <c:barChart>
        <c:barDir val="col"/>
        <c:grouping val="clustered"/>
        <c:varyColors val="0"/>
        <c:ser>
          <c:idx val="0"/>
          <c:order val="0"/>
          <c:tx>
            <c:strRef>
              <c:f>ОРТ!$A$14</c:f>
              <c:strCache>
                <c:ptCount val="1"/>
                <c:pt idx="0">
                  <c:v>Непродовольственные товары</c:v>
                </c:pt>
              </c:strCache>
            </c:strRef>
          </c:tx>
          <c:invertIfNegative val="0"/>
          <c:cat>
            <c:numRef>
              <c:f>ОРТ!$AL$19:$BS$19</c:f>
              <c:numCache>
                <c:formatCode>mmm\-yy</c:formatCode>
                <c:ptCount val="34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  <c:pt idx="10">
                  <c:v>42675</c:v>
                </c:pt>
                <c:pt idx="11">
                  <c:v>42705</c:v>
                </c:pt>
                <c:pt idx="12">
                  <c:v>42736</c:v>
                </c:pt>
                <c:pt idx="13">
                  <c:v>42767</c:v>
                </c:pt>
                <c:pt idx="14">
                  <c:v>42795</c:v>
                </c:pt>
                <c:pt idx="15">
                  <c:v>42826</c:v>
                </c:pt>
                <c:pt idx="16">
                  <c:v>42856</c:v>
                </c:pt>
                <c:pt idx="17">
                  <c:v>42887</c:v>
                </c:pt>
                <c:pt idx="18">
                  <c:v>42917</c:v>
                </c:pt>
                <c:pt idx="19">
                  <c:v>42948</c:v>
                </c:pt>
                <c:pt idx="20">
                  <c:v>42979</c:v>
                </c:pt>
                <c:pt idx="21">
                  <c:v>43009</c:v>
                </c:pt>
                <c:pt idx="22">
                  <c:v>43040</c:v>
                </c:pt>
                <c:pt idx="23">
                  <c:v>43070</c:v>
                </c:pt>
                <c:pt idx="24">
                  <c:v>43101</c:v>
                </c:pt>
                <c:pt idx="25">
                  <c:v>43132</c:v>
                </c:pt>
                <c:pt idx="26">
                  <c:v>43160</c:v>
                </c:pt>
                <c:pt idx="27">
                  <c:v>43191</c:v>
                </c:pt>
                <c:pt idx="28">
                  <c:v>43221</c:v>
                </c:pt>
                <c:pt idx="29">
                  <c:v>43252</c:v>
                </c:pt>
                <c:pt idx="30">
                  <c:v>43282</c:v>
                </c:pt>
                <c:pt idx="31">
                  <c:v>43313</c:v>
                </c:pt>
                <c:pt idx="32">
                  <c:v>43344</c:v>
                </c:pt>
                <c:pt idx="33">
                  <c:v>43374</c:v>
                </c:pt>
              </c:numCache>
            </c:numRef>
          </c:cat>
          <c:val>
            <c:numRef>
              <c:f>ОРТ!$AL$15:$BS$15</c:f>
              <c:numCache>
                <c:formatCode>General</c:formatCode>
                <c:ptCount val="34"/>
                <c:pt idx="0">
                  <c:v>-0.90000000000000568</c:v>
                </c:pt>
                <c:pt idx="1">
                  <c:v>5.9000000000000057</c:v>
                </c:pt>
                <c:pt idx="2">
                  <c:v>-1.5999999999999943</c:v>
                </c:pt>
                <c:pt idx="3">
                  <c:v>-7.4000000000000057</c:v>
                </c:pt>
                <c:pt idx="4">
                  <c:v>-7.0999999999999943</c:v>
                </c:pt>
                <c:pt idx="5">
                  <c:v>-7.9000000000000057</c:v>
                </c:pt>
                <c:pt idx="6">
                  <c:v>-6.5999999999999943</c:v>
                </c:pt>
                <c:pt idx="7">
                  <c:v>-7.2000000000000028</c:v>
                </c:pt>
                <c:pt idx="8">
                  <c:v>-6.4000000000000057</c:v>
                </c:pt>
                <c:pt idx="9">
                  <c:v>-6.9000000000000057</c:v>
                </c:pt>
                <c:pt idx="10">
                  <c:v>-4.0999999999999943</c:v>
                </c:pt>
                <c:pt idx="11">
                  <c:v>-5.5</c:v>
                </c:pt>
                <c:pt idx="12">
                  <c:v>-2.2999999999999972</c:v>
                </c:pt>
                <c:pt idx="13">
                  <c:v>-2.2000000000000028</c:v>
                </c:pt>
                <c:pt idx="14">
                  <c:v>-1.4000000000000057</c:v>
                </c:pt>
                <c:pt idx="15">
                  <c:v>0.5</c:v>
                </c:pt>
                <c:pt idx="16">
                  <c:v>0.79999999999999716</c:v>
                </c:pt>
                <c:pt idx="17">
                  <c:v>1.9000000000000057</c:v>
                </c:pt>
                <c:pt idx="18">
                  <c:v>2.9000000000000057</c:v>
                </c:pt>
                <c:pt idx="19">
                  <c:v>3.2000000000000028</c:v>
                </c:pt>
                <c:pt idx="20">
                  <c:v>2.2999999999999972</c:v>
                </c:pt>
                <c:pt idx="21">
                  <c:v>1.7000000000000028</c:v>
                </c:pt>
                <c:pt idx="22">
                  <c:v>0.70000000000000284</c:v>
                </c:pt>
                <c:pt idx="23">
                  <c:v>0.40000000000000568</c:v>
                </c:pt>
                <c:pt idx="24">
                  <c:v>5.4000000000000057</c:v>
                </c:pt>
                <c:pt idx="25">
                  <c:v>3.7000000000000028</c:v>
                </c:pt>
                <c:pt idx="26">
                  <c:v>4.5999999999999943</c:v>
                </c:pt>
                <c:pt idx="27">
                  <c:v>3.2999999999999972</c:v>
                </c:pt>
                <c:pt idx="28">
                  <c:v>2.9000000000000057</c:v>
                </c:pt>
                <c:pt idx="29">
                  <c:v>2.7999999999999972</c:v>
                </c:pt>
                <c:pt idx="30">
                  <c:v>3.5</c:v>
                </c:pt>
                <c:pt idx="31">
                  <c:v>6.7999999999999972</c:v>
                </c:pt>
                <c:pt idx="32">
                  <c:v>5.9000000000000057</c:v>
                </c:pt>
                <c:pt idx="33">
                  <c:v>6.5</c:v>
                </c:pt>
              </c:numCache>
            </c:numRef>
          </c:val>
        </c:ser>
        <c:ser>
          <c:idx val="1"/>
          <c:order val="1"/>
          <c:tx>
            <c:strRef>
              <c:f>ОРТ!$A$9</c:f>
              <c:strCache>
                <c:ptCount val="1"/>
                <c:pt idx="0">
                  <c:v>Продовольственные товары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cat>
            <c:numRef>
              <c:f>ОРТ!$AL$19:$BS$19</c:f>
              <c:numCache>
                <c:formatCode>mmm\-yy</c:formatCode>
                <c:ptCount val="34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  <c:pt idx="10">
                  <c:v>42675</c:v>
                </c:pt>
                <c:pt idx="11">
                  <c:v>42705</c:v>
                </c:pt>
                <c:pt idx="12">
                  <c:v>42736</c:v>
                </c:pt>
                <c:pt idx="13">
                  <c:v>42767</c:v>
                </c:pt>
                <c:pt idx="14">
                  <c:v>42795</c:v>
                </c:pt>
                <c:pt idx="15">
                  <c:v>42826</c:v>
                </c:pt>
                <c:pt idx="16">
                  <c:v>42856</c:v>
                </c:pt>
                <c:pt idx="17">
                  <c:v>42887</c:v>
                </c:pt>
                <c:pt idx="18">
                  <c:v>42917</c:v>
                </c:pt>
                <c:pt idx="19">
                  <c:v>42948</c:v>
                </c:pt>
                <c:pt idx="20">
                  <c:v>42979</c:v>
                </c:pt>
                <c:pt idx="21">
                  <c:v>43009</c:v>
                </c:pt>
                <c:pt idx="22">
                  <c:v>43040</c:v>
                </c:pt>
                <c:pt idx="23">
                  <c:v>43070</c:v>
                </c:pt>
                <c:pt idx="24">
                  <c:v>43101</c:v>
                </c:pt>
                <c:pt idx="25">
                  <c:v>43132</c:v>
                </c:pt>
                <c:pt idx="26">
                  <c:v>43160</c:v>
                </c:pt>
                <c:pt idx="27">
                  <c:v>43191</c:v>
                </c:pt>
                <c:pt idx="28">
                  <c:v>43221</c:v>
                </c:pt>
                <c:pt idx="29">
                  <c:v>43252</c:v>
                </c:pt>
                <c:pt idx="30">
                  <c:v>43282</c:v>
                </c:pt>
                <c:pt idx="31">
                  <c:v>43313</c:v>
                </c:pt>
                <c:pt idx="32">
                  <c:v>43344</c:v>
                </c:pt>
                <c:pt idx="33">
                  <c:v>43374</c:v>
                </c:pt>
              </c:numCache>
            </c:numRef>
          </c:cat>
          <c:val>
            <c:numRef>
              <c:f>ОРТ!$AL$12:$BS$12</c:f>
              <c:numCache>
                <c:formatCode>0.0</c:formatCode>
                <c:ptCount val="34"/>
                <c:pt idx="0">
                  <c:v>-2.5999999999999943</c:v>
                </c:pt>
                <c:pt idx="1">
                  <c:v>0.59999999999999432</c:v>
                </c:pt>
                <c:pt idx="2">
                  <c:v>-0.59999999999999432</c:v>
                </c:pt>
                <c:pt idx="3">
                  <c:v>-1.4000000000000057</c:v>
                </c:pt>
                <c:pt idx="4">
                  <c:v>-3.7999999999999972</c:v>
                </c:pt>
                <c:pt idx="5">
                  <c:v>-0.29999999999999716</c:v>
                </c:pt>
                <c:pt idx="6">
                  <c:v>1</c:v>
                </c:pt>
                <c:pt idx="7">
                  <c:v>1.7000000000000028</c:v>
                </c:pt>
                <c:pt idx="8">
                  <c:v>2.7999999999999972</c:v>
                </c:pt>
                <c:pt idx="9">
                  <c:v>2</c:v>
                </c:pt>
                <c:pt idx="10">
                  <c:v>3.9000000000000057</c:v>
                </c:pt>
                <c:pt idx="11">
                  <c:v>2.4000000000000057</c:v>
                </c:pt>
                <c:pt idx="12">
                  <c:v>-2.0999999999999943</c:v>
                </c:pt>
                <c:pt idx="13">
                  <c:v>2.9000000000000057</c:v>
                </c:pt>
                <c:pt idx="14">
                  <c:v>1.5999999999999943</c:v>
                </c:pt>
                <c:pt idx="15">
                  <c:v>-0.20000000000000284</c:v>
                </c:pt>
                <c:pt idx="16">
                  <c:v>1.5</c:v>
                </c:pt>
                <c:pt idx="17">
                  <c:v>-0.40000000000000568</c:v>
                </c:pt>
                <c:pt idx="18">
                  <c:v>2.2000000000000028</c:v>
                </c:pt>
                <c:pt idx="19">
                  <c:v>3.2999999999999972</c:v>
                </c:pt>
                <c:pt idx="20">
                  <c:v>4.7000000000000028</c:v>
                </c:pt>
                <c:pt idx="21">
                  <c:v>5.4000000000000057</c:v>
                </c:pt>
                <c:pt idx="22">
                  <c:v>6</c:v>
                </c:pt>
                <c:pt idx="23">
                  <c:v>6.2000000000000028</c:v>
                </c:pt>
                <c:pt idx="24">
                  <c:v>7.7999999999999972</c:v>
                </c:pt>
                <c:pt idx="25">
                  <c:v>3.5999999999999943</c:v>
                </c:pt>
                <c:pt idx="26">
                  <c:v>4</c:v>
                </c:pt>
                <c:pt idx="27">
                  <c:v>4.4000000000000057</c:v>
                </c:pt>
                <c:pt idx="28">
                  <c:v>6.9000000000000057</c:v>
                </c:pt>
                <c:pt idx="29">
                  <c:v>8</c:v>
                </c:pt>
                <c:pt idx="30">
                  <c:v>4.7999999999999972</c:v>
                </c:pt>
                <c:pt idx="31">
                  <c:v>4.5999999999999943</c:v>
                </c:pt>
                <c:pt idx="32">
                  <c:v>4.5999999999999943</c:v>
                </c:pt>
                <c:pt idx="33" formatCode="General">
                  <c:v>5.7</c:v>
                </c:pt>
              </c:numCache>
            </c:numRef>
          </c:val>
        </c:ser>
        <c:ser>
          <c:idx val="2"/>
          <c:order val="2"/>
          <c:tx>
            <c:strRef>
              <c:f>ОРТ!$A$18</c:f>
              <c:strCache>
                <c:ptCount val="1"/>
                <c:pt idx="0">
                  <c:v>Платные услуги 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numRef>
              <c:f>ОРТ!$AL$19:$BS$19</c:f>
              <c:numCache>
                <c:formatCode>mmm\-yy</c:formatCode>
                <c:ptCount val="34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  <c:pt idx="10">
                  <c:v>42675</c:v>
                </c:pt>
                <c:pt idx="11">
                  <c:v>42705</c:v>
                </c:pt>
                <c:pt idx="12">
                  <c:v>42736</c:v>
                </c:pt>
                <c:pt idx="13">
                  <c:v>42767</c:v>
                </c:pt>
                <c:pt idx="14">
                  <c:v>42795</c:v>
                </c:pt>
                <c:pt idx="15">
                  <c:v>42826</c:v>
                </c:pt>
                <c:pt idx="16">
                  <c:v>42856</c:v>
                </c:pt>
                <c:pt idx="17">
                  <c:v>42887</c:v>
                </c:pt>
                <c:pt idx="18">
                  <c:v>42917</c:v>
                </c:pt>
                <c:pt idx="19">
                  <c:v>42948</c:v>
                </c:pt>
                <c:pt idx="20">
                  <c:v>42979</c:v>
                </c:pt>
                <c:pt idx="21">
                  <c:v>43009</c:v>
                </c:pt>
                <c:pt idx="22">
                  <c:v>43040</c:v>
                </c:pt>
                <c:pt idx="23">
                  <c:v>43070</c:v>
                </c:pt>
                <c:pt idx="24">
                  <c:v>43101</c:v>
                </c:pt>
                <c:pt idx="25">
                  <c:v>43132</c:v>
                </c:pt>
                <c:pt idx="26">
                  <c:v>43160</c:v>
                </c:pt>
                <c:pt idx="27">
                  <c:v>43191</c:v>
                </c:pt>
                <c:pt idx="28">
                  <c:v>43221</c:v>
                </c:pt>
                <c:pt idx="29">
                  <c:v>43252</c:v>
                </c:pt>
                <c:pt idx="30">
                  <c:v>43282</c:v>
                </c:pt>
                <c:pt idx="31">
                  <c:v>43313</c:v>
                </c:pt>
                <c:pt idx="32">
                  <c:v>43344</c:v>
                </c:pt>
                <c:pt idx="33">
                  <c:v>43374</c:v>
                </c:pt>
              </c:numCache>
            </c:numRef>
          </c:cat>
          <c:val>
            <c:numRef>
              <c:f>ОРТ!$AL$20:$BS$20</c:f>
              <c:numCache>
                <c:formatCode>[=-999]"...";#,##0.0</c:formatCode>
                <c:ptCount val="34"/>
                <c:pt idx="0">
                  <c:v>-9.9999999999994316E-2</c:v>
                </c:pt>
                <c:pt idx="1">
                  <c:v>0.20000000000000284</c:v>
                </c:pt>
                <c:pt idx="2">
                  <c:v>0.70000000000000284</c:v>
                </c:pt>
                <c:pt idx="3">
                  <c:v>1.7000000000000028</c:v>
                </c:pt>
                <c:pt idx="4">
                  <c:v>5</c:v>
                </c:pt>
                <c:pt idx="5">
                  <c:v>4.5</c:v>
                </c:pt>
                <c:pt idx="6">
                  <c:v>0.59999999999999432</c:v>
                </c:pt>
                <c:pt idx="7">
                  <c:v>2.9000000000000057</c:v>
                </c:pt>
                <c:pt idx="8">
                  <c:v>3.7000000000000028</c:v>
                </c:pt>
                <c:pt idx="9">
                  <c:v>1.9000000000000057</c:v>
                </c:pt>
                <c:pt idx="10">
                  <c:v>4.5999999999999943</c:v>
                </c:pt>
                <c:pt idx="11">
                  <c:v>0.40000000000000568</c:v>
                </c:pt>
                <c:pt idx="12">
                  <c:v>4.4000000000000057</c:v>
                </c:pt>
                <c:pt idx="13">
                  <c:v>2.7999999999999972</c:v>
                </c:pt>
                <c:pt idx="14">
                  <c:v>6.7000000000000028</c:v>
                </c:pt>
                <c:pt idx="15">
                  <c:v>1.7000000000000028</c:v>
                </c:pt>
                <c:pt idx="16">
                  <c:v>3.4000000000000057</c:v>
                </c:pt>
                <c:pt idx="17">
                  <c:v>1.5</c:v>
                </c:pt>
                <c:pt idx="18">
                  <c:v>-0.5</c:v>
                </c:pt>
                <c:pt idx="19">
                  <c:v>-1.0999999999999943</c:v>
                </c:pt>
                <c:pt idx="20">
                  <c:v>-1.7000000000000028</c:v>
                </c:pt>
                <c:pt idx="21">
                  <c:v>0.79999999999999716</c:v>
                </c:pt>
                <c:pt idx="22">
                  <c:v>2.5999999999999943</c:v>
                </c:pt>
                <c:pt idx="23">
                  <c:v>0.70000000000000284</c:v>
                </c:pt>
                <c:pt idx="24">
                  <c:v>4</c:v>
                </c:pt>
                <c:pt idx="25">
                  <c:v>1.4000000000000057</c:v>
                </c:pt>
                <c:pt idx="26">
                  <c:v>2.5</c:v>
                </c:pt>
                <c:pt idx="27">
                  <c:v>7.0999999999999943</c:v>
                </c:pt>
                <c:pt idx="28">
                  <c:v>2.5999999999999943</c:v>
                </c:pt>
                <c:pt idx="29">
                  <c:v>-9.9999999999994316E-2</c:v>
                </c:pt>
                <c:pt idx="30">
                  <c:v>2.2999999999999972</c:v>
                </c:pt>
                <c:pt idx="31">
                  <c:v>3.7999999999999972</c:v>
                </c:pt>
                <c:pt idx="32">
                  <c:v>4</c:v>
                </c:pt>
                <c:pt idx="33">
                  <c:v>2.4000000000000057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32"/>
        <c:axId val="144180224"/>
        <c:axId val="140249920"/>
      </c:barChart>
      <c:lineChart>
        <c:grouping val="standard"/>
        <c:varyColors val="0"/>
        <c:ser>
          <c:idx val="4"/>
          <c:order val="4"/>
          <c:tx>
            <c:strRef>
              <c:f>ОРТ!$A$23</c:f>
              <c:strCache>
                <c:ptCount val="1"/>
                <c:pt idx="0">
                  <c:v>Реальная зарплата</c:v>
                </c:pt>
              </c:strCache>
            </c:strRef>
          </c:tx>
          <c:spPr>
            <a:ln w="19050">
              <a:solidFill>
                <a:schemeClr val="accent4"/>
              </a:solidFill>
            </a:ln>
          </c:spPr>
          <c:marker>
            <c:symbol val="none"/>
          </c:marker>
          <c:cat>
            <c:numRef>
              <c:f>ОРТ!$AL$19:$BS$19</c:f>
              <c:numCache>
                <c:formatCode>mmm\-yy</c:formatCode>
                <c:ptCount val="34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  <c:pt idx="10">
                  <c:v>42675</c:v>
                </c:pt>
                <c:pt idx="11">
                  <c:v>42705</c:v>
                </c:pt>
                <c:pt idx="12">
                  <c:v>42736</c:v>
                </c:pt>
                <c:pt idx="13">
                  <c:v>42767</c:v>
                </c:pt>
                <c:pt idx="14">
                  <c:v>42795</c:v>
                </c:pt>
                <c:pt idx="15">
                  <c:v>42826</c:v>
                </c:pt>
                <c:pt idx="16">
                  <c:v>42856</c:v>
                </c:pt>
                <c:pt idx="17">
                  <c:v>42887</c:v>
                </c:pt>
                <c:pt idx="18">
                  <c:v>42917</c:v>
                </c:pt>
                <c:pt idx="19">
                  <c:v>42948</c:v>
                </c:pt>
                <c:pt idx="20">
                  <c:v>42979</c:v>
                </c:pt>
                <c:pt idx="21">
                  <c:v>43009</c:v>
                </c:pt>
                <c:pt idx="22">
                  <c:v>43040</c:v>
                </c:pt>
                <c:pt idx="23">
                  <c:v>43070</c:v>
                </c:pt>
                <c:pt idx="24">
                  <c:v>43101</c:v>
                </c:pt>
                <c:pt idx="25">
                  <c:v>43132</c:v>
                </c:pt>
                <c:pt idx="26">
                  <c:v>43160</c:v>
                </c:pt>
                <c:pt idx="27">
                  <c:v>43191</c:v>
                </c:pt>
                <c:pt idx="28">
                  <c:v>43221</c:v>
                </c:pt>
                <c:pt idx="29">
                  <c:v>43252</c:v>
                </c:pt>
                <c:pt idx="30">
                  <c:v>43282</c:v>
                </c:pt>
                <c:pt idx="31">
                  <c:v>43313</c:v>
                </c:pt>
                <c:pt idx="32">
                  <c:v>43344</c:v>
                </c:pt>
                <c:pt idx="33">
                  <c:v>43374</c:v>
                </c:pt>
              </c:numCache>
            </c:numRef>
          </c:cat>
          <c:val>
            <c:numRef>
              <c:f>ОРТ!$AL$23:$BS$23</c:f>
              <c:numCache>
                <c:formatCode>0.00</c:formatCode>
                <c:ptCount val="34"/>
                <c:pt idx="0">
                  <c:v>-3.9823415800607052</c:v>
                </c:pt>
                <c:pt idx="1">
                  <c:v>-0.35421327367635058</c:v>
                </c:pt>
                <c:pt idx="2">
                  <c:v>-2.9801635799567521</c:v>
                </c:pt>
                <c:pt idx="3">
                  <c:v>1.5485687470671081</c:v>
                </c:pt>
                <c:pt idx="4">
                  <c:v>-0.62053403535162488</c:v>
                </c:pt>
                <c:pt idx="5">
                  <c:v>0.62834099221606721</c:v>
                </c:pt>
                <c:pt idx="6">
                  <c:v>-3.448920459856069</c:v>
                </c:pt>
                <c:pt idx="7">
                  <c:v>0.77591848181732814</c:v>
                </c:pt>
                <c:pt idx="8">
                  <c:v>0.15074429998117012</c:v>
                </c:pt>
                <c:pt idx="9">
                  <c:v>-0.13215027373985322</c:v>
                </c:pt>
                <c:pt idx="10">
                  <c:v>2.1510470956126255</c:v>
                </c:pt>
                <c:pt idx="11">
                  <c:v>0.72629969418960627</c:v>
                </c:pt>
                <c:pt idx="12">
                  <c:v>5.9317986436144849</c:v>
                </c:pt>
                <c:pt idx="13">
                  <c:v>1.6851227732306313</c:v>
                </c:pt>
                <c:pt idx="14">
                  <c:v>6.2246278755074655</c:v>
                </c:pt>
                <c:pt idx="15">
                  <c:v>2.2999999999999972</c:v>
                </c:pt>
                <c:pt idx="16">
                  <c:v>4.2000000000000028</c:v>
                </c:pt>
                <c:pt idx="17">
                  <c:v>3.5673187571921687</c:v>
                </c:pt>
                <c:pt idx="18">
                  <c:v>3.5648729591343766</c:v>
                </c:pt>
                <c:pt idx="19">
                  <c:v>2.9082774049217051</c:v>
                </c:pt>
                <c:pt idx="20">
                  <c:v>4.925677645001457</c:v>
                </c:pt>
                <c:pt idx="21">
                  <c:v>3.8859597734817442</c:v>
                </c:pt>
                <c:pt idx="22">
                  <c:v>5.7061759812077923</c:v>
                </c:pt>
                <c:pt idx="23">
                  <c:v>4.8103245991396193</c:v>
                </c:pt>
                <c:pt idx="24">
                  <c:v>8.9264648053480187</c:v>
                </c:pt>
                <c:pt idx="25">
                  <c:v>11.209092690574167</c:v>
                </c:pt>
                <c:pt idx="26">
                  <c:v>8.8847619978496652</c:v>
                </c:pt>
                <c:pt idx="27">
                  <c:v>6.4765067890983659</c:v>
                </c:pt>
                <c:pt idx="28">
                  <c:v>5.6714849988908043</c:v>
                </c:pt>
                <c:pt idx="29">
                  <c:v>8.2115177082309998</c:v>
                </c:pt>
                <c:pt idx="30">
                  <c:v>7</c:v>
                </c:pt>
                <c:pt idx="31">
                  <c:v>6.9000000000000057</c:v>
                </c:pt>
                <c:pt idx="32" formatCode="General">
                  <c:v>3.7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180224"/>
        <c:axId val="140249920"/>
      </c:lineChart>
      <c:dateAx>
        <c:axId val="14418022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low"/>
        <c:txPr>
          <a:bodyPr rot="0" vert="horz"/>
          <a:lstStyle/>
          <a:p>
            <a: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40249920"/>
        <c:crosses val="autoZero"/>
        <c:auto val="1"/>
        <c:lblOffset val="100"/>
        <c:baseTimeUnit val="months"/>
        <c:majorUnit val="6"/>
        <c:majorTimeUnit val="months"/>
      </c:dateAx>
      <c:valAx>
        <c:axId val="140249920"/>
        <c:scaling>
          <c:orientation val="minMax"/>
          <c:max val="12"/>
          <c:min val="-8"/>
        </c:scaling>
        <c:delete val="0"/>
        <c:axPos val="l"/>
        <c:majorGridlines>
          <c:spPr>
            <a:ln w="6350">
              <a:solidFill>
                <a:srgbClr val="BFBFBF"/>
              </a:solidFill>
            </a:ln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44180224"/>
        <c:crosses val="autoZero"/>
        <c:crossBetween val="between"/>
      </c:valAx>
      <c:spPr>
        <a:ln>
          <a:solidFill>
            <a:srgbClr val="BFBFBF"/>
          </a:solidFill>
        </a:ln>
      </c:spPr>
    </c:plotArea>
    <c:legend>
      <c:legendPos val="b"/>
      <c:legendEntry>
        <c:idx val="5"/>
        <c:delete val="1"/>
      </c:legendEntry>
      <c:layout>
        <c:manualLayout>
          <c:xMode val="edge"/>
          <c:yMode val="edge"/>
          <c:x val="5.2523366888106902E-2"/>
          <c:y val="0.80839523957634196"/>
          <c:w val="0.90612215562249909"/>
          <c:h val="0.13016015409716197"/>
        </c:manualLayout>
      </c:layout>
      <c:overlay val="0"/>
      <c:txPr>
        <a:bodyPr/>
        <a:lstStyle/>
        <a:p>
          <a:pPr>
            <a:defRPr sz="1200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/>
            </a:pPr>
            <a:r>
              <a:rPr lang="ru-RU" b="0"/>
              <a:t>Динамика кредитования и сберегательной активности населения, в %, г/г</a:t>
            </a:r>
          </a:p>
        </c:rich>
      </c:tx>
      <c:overlay val="0"/>
    </c:title>
    <c:autoTitleDeleted val="0"/>
    <c:plotArea>
      <c:layout/>
      <c:areaChart>
        <c:grouping val="standard"/>
        <c:varyColors val="0"/>
        <c:ser>
          <c:idx val="0"/>
          <c:order val="2"/>
          <c:tx>
            <c:strRef>
              <c:f>Таблица!$C$4</c:f>
              <c:strCache>
                <c:ptCount val="1"/>
                <c:pt idx="0">
                  <c:v>Прирост задолженности по кредитам физическим лицам (с исключением валютной переоценки)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</c:spPr>
          <c:cat>
            <c:numRef>
              <c:f>Таблица!$D$3:$BK$3</c:f>
              <c:numCache>
                <c:formatCode>m/d/yyyy</c:formatCode>
                <c:ptCount val="60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</c:numCache>
            </c:numRef>
          </c:cat>
          <c:val>
            <c:numRef>
              <c:f>Таблица!$D$4:$BK$4</c:f>
              <c:numCache>
                <c:formatCode>#,##0.00</c:formatCode>
                <c:ptCount val="60"/>
                <c:pt idx="0">
                  <c:v>34.284344756203886</c:v>
                </c:pt>
                <c:pt idx="1">
                  <c:v>33.32123401160883</c:v>
                </c:pt>
                <c:pt idx="2">
                  <c:v>31.859922701317796</c:v>
                </c:pt>
                <c:pt idx="3">
                  <c:v>30.011969508421796</c:v>
                </c:pt>
                <c:pt idx="4">
                  <c:v>26.450853003421159</c:v>
                </c:pt>
                <c:pt idx="5">
                  <c:v>24.923805970049418</c:v>
                </c:pt>
                <c:pt idx="6">
                  <c:v>23.597813139254828</c:v>
                </c:pt>
                <c:pt idx="7">
                  <c:v>22.789535423588617</c:v>
                </c:pt>
                <c:pt idx="8">
                  <c:v>20.509800972113407</c:v>
                </c:pt>
                <c:pt idx="9">
                  <c:v>18.840893218448016</c:v>
                </c:pt>
                <c:pt idx="10">
                  <c:v>16.717800124238892</c:v>
                </c:pt>
                <c:pt idx="11">
                  <c:v>16.20015770228326</c:v>
                </c:pt>
                <c:pt idx="12">
                  <c:v>13.055781269478089</c:v>
                </c:pt>
                <c:pt idx="13">
                  <c:v>11.374457206304539</c:v>
                </c:pt>
                <c:pt idx="14">
                  <c:v>8.6096549767141592</c:v>
                </c:pt>
                <c:pt idx="15">
                  <c:v>5.8439224858811301</c:v>
                </c:pt>
                <c:pt idx="16">
                  <c:v>2.6970243394901301</c:v>
                </c:pt>
                <c:pt idx="17">
                  <c:v>0.23962713263237589</c:v>
                </c:pt>
                <c:pt idx="18">
                  <c:v>-1.7223955249521798</c:v>
                </c:pt>
                <c:pt idx="19">
                  <c:v>-4.7156796866243598</c:v>
                </c:pt>
                <c:pt idx="20">
                  <c:v>-5.9761036825701499</c:v>
                </c:pt>
                <c:pt idx="21">
                  <c:v>-6.2012519589046295</c:v>
                </c:pt>
                <c:pt idx="22">
                  <c:v>-7.6933750711989894</c:v>
                </c:pt>
                <c:pt idx="23">
                  <c:v>-8.6471109465942</c:v>
                </c:pt>
                <c:pt idx="24">
                  <c:v>-8.5037359151309797</c:v>
                </c:pt>
                <c:pt idx="25">
                  <c:v>-8.0049435985279995</c:v>
                </c:pt>
                <c:pt idx="26">
                  <c:v>-6.6922117159627188</c:v>
                </c:pt>
                <c:pt idx="27">
                  <c:v>-5.6730581874477304</c:v>
                </c:pt>
                <c:pt idx="28">
                  <c:v>-3.8923976207146902</c:v>
                </c:pt>
                <c:pt idx="29">
                  <c:v>-3.1563404838461597</c:v>
                </c:pt>
                <c:pt idx="30">
                  <c:v>-2.6988064855515601</c:v>
                </c:pt>
                <c:pt idx="31">
                  <c:v>-1.7515998873790499</c:v>
                </c:pt>
                <c:pt idx="32">
                  <c:v>-0.86989507320061343</c:v>
                </c:pt>
                <c:pt idx="33">
                  <c:v>-0.1141268639677432</c:v>
                </c:pt>
                <c:pt idx="34">
                  <c:v>1.3476109661605</c:v>
                </c:pt>
                <c:pt idx="35">
                  <c:v>2.52029953412534</c:v>
                </c:pt>
                <c:pt idx="36">
                  <c:v>2.2688044307019499</c:v>
                </c:pt>
                <c:pt idx="37">
                  <c:v>2.8460898237974699</c:v>
                </c:pt>
                <c:pt idx="38">
                  <c:v>2.9641575003560097</c:v>
                </c:pt>
                <c:pt idx="39">
                  <c:v>4.6376128391649303</c:v>
                </c:pt>
                <c:pt idx="40">
                  <c:v>5.9580053049890296</c:v>
                </c:pt>
                <c:pt idx="41">
                  <c:v>7.0160629184748293</c:v>
                </c:pt>
                <c:pt idx="42">
                  <c:v>7.8048954932955787</c:v>
                </c:pt>
                <c:pt idx="43">
                  <c:v>8.9615690136345787</c:v>
                </c:pt>
                <c:pt idx="44">
                  <c:v>10.200469186451819</c:v>
                </c:pt>
                <c:pt idx="45">
                  <c:v>11.166933074411331</c:v>
                </c:pt>
                <c:pt idx="46">
                  <c:v>12.245684338994929</c:v>
                </c:pt>
                <c:pt idx="47">
                  <c:v>13.304730097908029</c:v>
                </c:pt>
                <c:pt idx="48">
                  <c:v>15.333385597213109</c:v>
                </c:pt>
                <c:pt idx="49">
                  <c:v>17.035820827387358</c:v>
                </c:pt>
                <c:pt idx="50">
                  <c:v>17.907735845747339</c:v>
                </c:pt>
                <c:pt idx="51">
                  <c:v>18.114988061086159</c:v>
                </c:pt>
                <c:pt idx="52">
                  <c:v>18.812420639761168</c:v>
                </c:pt>
                <c:pt idx="53">
                  <c:v>20.100329778547579</c:v>
                </c:pt>
                <c:pt idx="54">
                  <c:v>21.239370834960607</c:v>
                </c:pt>
                <c:pt idx="55">
                  <c:v>22.121697658910147</c:v>
                </c:pt>
                <c:pt idx="56">
                  <c:v>23.082617428894988</c:v>
                </c:pt>
                <c:pt idx="57">
                  <c:v>23.608811665699591</c:v>
                </c:pt>
                <c:pt idx="58">
                  <c:v>24.126813135780399</c:v>
                </c:pt>
              </c:numCache>
            </c:numRef>
          </c:val>
        </c:ser>
        <c:ser>
          <c:idx val="1"/>
          <c:order val="3"/>
          <c:tx>
            <c:strRef>
              <c:f>Таблица!$C$5</c:f>
              <c:strCache>
                <c:ptCount val="1"/>
                <c:pt idx="0">
                  <c:v>Прирост вкладов населения (с исключением валютной переоценки)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cat>
            <c:numRef>
              <c:f>Таблица!$D$3:$BK$3</c:f>
              <c:numCache>
                <c:formatCode>m/d/yyyy</c:formatCode>
                <c:ptCount val="60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</c:numCache>
            </c:numRef>
          </c:cat>
          <c:val>
            <c:numRef>
              <c:f>Таблица!$D$5:$BK$5</c:f>
              <c:numCache>
                <c:formatCode>#,##0.00</c:formatCode>
                <c:ptCount val="60"/>
                <c:pt idx="0">
                  <c:v>13.058399230658599</c:v>
                </c:pt>
                <c:pt idx="1">
                  <c:v>11.416731029798468</c:v>
                </c:pt>
                <c:pt idx="2">
                  <c:v>9.4590098216599312</c:v>
                </c:pt>
                <c:pt idx="3">
                  <c:v>6.9132628012337394</c:v>
                </c:pt>
                <c:pt idx="4">
                  <c:v>5.3904717009111094</c:v>
                </c:pt>
                <c:pt idx="5">
                  <c:v>5.9906307166824888</c:v>
                </c:pt>
                <c:pt idx="6">
                  <c:v>8.7055932347299603</c:v>
                </c:pt>
                <c:pt idx="7">
                  <c:v>10.858686017433069</c:v>
                </c:pt>
                <c:pt idx="8">
                  <c:v>11.11388561329183</c:v>
                </c:pt>
                <c:pt idx="9">
                  <c:v>10.520521279427438</c:v>
                </c:pt>
                <c:pt idx="10">
                  <c:v>10.19752807296687</c:v>
                </c:pt>
                <c:pt idx="11">
                  <c:v>9.1692375440618292</c:v>
                </c:pt>
                <c:pt idx="12">
                  <c:v>5.7017015931083499</c:v>
                </c:pt>
                <c:pt idx="13">
                  <c:v>6.3919096096801198</c:v>
                </c:pt>
                <c:pt idx="14">
                  <c:v>8.603752587513501</c:v>
                </c:pt>
                <c:pt idx="15">
                  <c:v>10.908594912719918</c:v>
                </c:pt>
                <c:pt idx="16">
                  <c:v>13.97360457056917</c:v>
                </c:pt>
                <c:pt idx="17">
                  <c:v>14.524401570713829</c:v>
                </c:pt>
                <c:pt idx="18">
                  <c:v>11.702414680280469</c:v>
                </c:pt>
                <c:pt idx="19">
                  <c:v>9.1755913977541681</c:v>
                </c:pt>
                <c:pt idx="20">
                  <c:v>8.6668033521828605</c:v>
                </c:pt>
                <c:pt idx="21">
                  <c:v>10.58609343693765</c:v>
                </c:pt>
                <c:pt idx="22">
                  <c:v>10.355558400195861</c:v>
                </c:pt>
                <c:pt idx="23">
                  <c:v>12.335824481828778</c:v>
                </c:pt>
                <c:pt idx="24">
                  <c:v>17.154464516768449</c:v>
                </c:pt>
                <c:pt idx="25">
                  <c:v>16.46214284984281</c:v>
                </c:pt>
                <c:pt idx="26">
                  <c:v>15.409489160348679</c:v>
                </c:pt>
                <c:pt idx="27">
                  <c:v>15.20316694307672</c:v>
                </c:pt>
                <c:pt idx="28">
                  <c:v>12.761246318703749</c:v>
                </c:pt>
                <c:pt idx="29">
                  <c:v>13.308018329006948</c:v>
                </c:pt>
                <c:pt idx="30">
                  <c:v>13.76235771279485</c:v>
                </c:pt>
                <c:pt idx="31">
                  <c:v>13.65423565946835</c:v>
                </c:pt>
                <c:pt idx="32">
                  <c:v>13.686526042622589</c:v>
                </c:pt>
                <c:pt idx="33">
                  <c:v>13.72184414531837</c:v>
                </c:pt>
                <c:pt idx="34">
                  <c:v>14.115217712398509</c:v>
                </c:pt>
                <c:pt idx="35">
                  <c:v>13.03366573930208</c:v>
                </c:pt>
                <c:pt idx="36">
                  <c:v>10.834947249365349</c:v>
                </c:pt>
                <c:pt idx="37">
                  <c:v>13.270647979241309</c:v>
                </c:pt>
                <c:pt idx="38">
                  <c:v>13.290709693469429</c:v>
                </c:pt>
                <c:pt idx="39">
                  <c:v>12.909861920374759</c:v>
                </c:pt>
                <c:pt idx="40">
                  <c:v>11.314728808314559</c:v>
                </c:pt>
                <c:pt idx="41">
                  <c:v>10.948026094298788</c:v>
                </c:pt>
                <c:pt idx="42">
                  <c:v>10.565356647159369</c:v>
                </c:pt>
                <c:pt idx="43">
                  <c:v>9.1927746691151508</c:v>
                </c:pt>
                <c:pt idx="44">
                  <c:v>9.5215986279268598</c:v>
                </c:pt>
                <c:pt idx="45">
                  <c:v>9.0489280686469513</c:v>
                </c:pt>
                <c:pt idx="46">
                  <c:v>8.597909538072539</c:v>
                </c:pt>
                <c:pt idx="47">
                  <c:v>9.1680559547165092</c:v>
                </c:pt>
                <c:pt idx="48">
                  <c:v>9.8767776794727791</c:v>
                </c:pt>
                <c:pt idx="49">
                  <c:v>8.1835799805010492</c:v>
                </c:pt>
                <c:pt idx="50">
                  <c:v>7.8030563423650596</c:v>
                </c:pt>
                <c:pt idx="51">
                  <c:v>7.7026622460891492</c:v>
                </c:pt>
                <c:pt idx="52">
                  <c:v>8.5042300872728802</c:v>
                </c:pt>
                <c:pt idx="53">
                  <c:v>7.711412691824699</c:v>
                </c:pt>
                <c:pt idx="54">
                  <c:v>7.0177561695529294</c:v>
                </c:pt>
                <c:pt idx="55">
                  <c:v>8.2721589732734184</c:v>
                </c:pt>
                <c:pt idx="56">
                  <c:v>7.4659549944206196</c:v>
                </c:pt>
                <c:pt idx="57">
                  <c:v>6.4100866301247397</c:v>
                </c:pt>
                <c:pt idx="58">
                  <c:v>6.9024123859613997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4886784"/>
        <c:axId val="140252224"/>
      </c:areaChart>
      <c:lineChart>
        <c:grouping val="standard"/>
        <c:varyColors val="0"/>
        <c:ser>
          <c:idx val="2"/>
          <c:order val="0"/>
          <c:tx>
            <c:strRef>
              <c:f>Таблица!$C$10</c:f>
              <c:strCache>
                <c:ptCount val="1"/>
                <c:pt idx="0">
                  <c:v>Средневзвешенная процентная ставка по кредитам физическим лицам (пр. шкала)</c:v>
                </c:pt>
              </c:strCache>
            </c:strRef>
          </c:tx>
          <c:spPr>
            <a:ln>
              <a:solidFill>
                <a:schemeClr val="accent5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strRef>
              <c:f>Таблица!$D$9:$BJ$9</c:f>
              <c:strCache>
                <c:ptCount val="59"/>
                <c:pt idx="0">
                  <c:v>01.01.2014</c:v>
                </c:pt>
                <c:pt idx="1">
                  <c:v>01.02.2014</c:v>
                </c:pt>
                <c:pt idx="2">
                  <c:v>01.03.2014</c:v>
                </c:pt>
                <c:pt idx="3">
                  <c:v>01.04.2014</c:v>
                </c:pt>
                <c:pt idx="4">
                  <c:v>01.05.2014</c:v>
                </c:pt>
                <c:pt idx="5">
                  <c:v>01.06.2014</c:v>
                </c:pt>
                <c:pt idx="6">
                  <c:v>01.07.2014</c:v>
                </c:pt>
                <c:pt idx="7">
                  <c:v>01.08.2014</c:v>
                </c:pt>
                <c:pt idx="8">
                  <c:v>01.09.2014</c:v>
                </c:pt>
                <c:pt idx="9">
                  <c:v>01.10.2014</c:v>
                </c:pt>
                <c:pt idx="10">
                  <c:v>01.11.2014</c:v>
                </c:pt>
                <c:pt idx="11">
                  <c:v>01.12.2014</c:v>
                </c:pt>
                <c:pt idx="12">
                  <c:v>01.01.2015</c:v>
                </c:pt>
                <c:pt idx="13">
                  <c:v>01.02.2015</c:v>
                </c:pt>
                <c:pt idx="14">
                  <c:v>01.03.2015</c:v>
                </c:pt>
                <c:pt idx="15">
                  <c:v>01.04.2015</c:v>
                </c:pt>
                <c:pt idx="16">
                  <c:v>01.05.2015</c:v>
                </c:pt>
                <c:pt idx="17">
                  <c:v>01.06.2015</c:v>
                </c:pt>
                <c:pt idx="18">
                  <c:v>01.07.2015</c:v>
                </c:pt>
                <c:pt idx="19">
                  <c:v>01.08.2015</c:v>
                </c:pt>
                <c:pt idx="20">
                  <c:v>01.09.2015</c:v>
                </c:pt>
                <c:pt idx="21">
                  <c:v>01.10.2015</c:v>
                </c:pt>
                <c:pt idx="22">
                  <c:v>01.11.2015</c:v>
                </c:pt>
                <c:pt idx="23">
                  <c:v>01.12.2015</c:v>
                </c:pt>
                <c:pt idx="24">
                  <c:v>01.01.2016</c:v>
                </c:pt>
                <c:pt idx="25">
                  <c:v>01.02.2016</c:v>
                </c:pt>
                <c:pt idx="26">
                  <c:v>01.03.2016</c:v>
                </c:pt>
                <c:pt idx="27">
                  <c:v>01.04.2016</c:v>
                </c:pt>
                <c:pt idx="28">
                  <c:v>01.05.2016</c:v>
                </c:pt>
                <c:pt idx="29">
                  <c:v>01.06.2016</c:v>
                </c:pt>
                <c:pt idx="30">
                  <c:v>01.07.2016</c:v>
                </c:pt>
                <c:pt idx="31">
                  <c:v>01.08.2016</c:v>
                </c:pt>
                <c:pt idx="32">
                  <c:v>01.09.2016</c:v>
                </c:pt>
                <c:pt idx="33">
                  <c:v>01.10.2016</c:v>
                </c:pt>
                <c:pt idx="34">
                  <c:v>01.11.2016</c:v>
                </c:pt>
                <c:pt idx="35">
                  <c:v>01.12.2016</c:v>
                </c:pt>
                <c:pt idx="36">
                  <c:v>01.01.2017</c:v>
                </c:pt>
                <c:pt idx="37">
                  <c:v>01.02.2017</c:v>
                </c:pt>
                <c:pt idx="38">
                  <c:v>01.03.2017</c:v>
                </c:pt>
                <c:pt idx="39">
                  <c:v>01.04.2017</c:v>
                </c:pt>
                <c:pt idx="40">
                  <c:v>01.05.2017</c:v>
                </c:pt>
                <c:pt idx="41">
                  <c:v>01.06.2017</c:v>
                </c:pt>
                <c:pt idx="42">
                  <c:v>01.07.2017</c:v>
                </c:pt>
                <c:pt idx="43">
                  <c:v>01.08.2017</c:v>
                </c:pt>
                <c:pt idx="44">
                  <c:v>01.09.2017</c:v>
                </c:pt>
                <c:pt idx="45">
                  <c:v>01.10.2017</c:v>
                </c:pt>
                <c:pt idx="46">
                  <c:v>01.11.2017</c:v>
                </c:pt>
                <c:pt idx="47">
                  <c:v>01.12.2017</c:v>
                </c:pt>
                <c:pt idx="48">
                  <c:v>01.01.2018</c:v>
                </c:pt>
                <c:pt idx="49">
                  <c:v>01.02.2018</c:v>
                </c:pt>
                <c:pt idx="50">
                  <c:v>01.03.2018</c:v>
                </c:pt>
                <c:pt idx="51">
                  <c:v>01.04.2018</c:v>
                </c:pt>
                <c:pt idx="52">
                  <c:v>01.05.2018</c:v>
                </c:pt>
                <c:pt idx="53">
                  <c:v>01.06.2018</c:v>
                </c:pt>
                <c:pt idx="54">
                  <c:v>01.07.2018</c:v>
                </c:pt>
                <c:pt idx="55">
                  <c:v>01.08.2018</c:v>
                </c:pt>
                <c:pt idx="56">
                  <c:v>01.09.2018</c:v>
                </c:pt>
                <c:pt idx="57">
                  <c:v>01.10.2018</c:v>
                </c:pt>
                <c:pt idx="58">
                  <c:v>01.11.2018</c:v>
                </c:pt>
              </c:strCache>
            </c:strRef>
          </c:cat>
          <c:val>
            <c:numRef>
              <c:f>Таблица!$D$10:$BJ$10</c:f>
              <c:numCache>
                <c:formatCode>#,##0.##</c:formatCode>
                <c:ptCount val="59"/>
                <c:pt idx="0">
                  <c:v>15.83219674254263</c:v>
                </c:pt>
                <c:pt idx="1">
                  <c:v>16.816360775964039</c:v>
                </c:pt>
                <c:pt idx="2">
                  <c:v>17.21290541365445</c:v>
                </c:pt>
                <c:pt idx="3">
                  <c:v>17.003149132037169</c:v>
                </c:pt>
                <c:pt idx="4">
                  <c:v>17.107159324361358</c:v>
                </c:pt>
                <c:pt idx="5">
                  <c:v>17.180150322587167</c:v>
                </c:pt>
                <c:pt idx="6">
                  <c:v>17.279649375061307</c:v>
                </c:pt>
                <c:pt idx="7">
                  <c:v>17.736404995446321</c:v>
                </c:pt>
                <c:pt idx="8">
                  <c:v>17.73247474168771</c:v>
                </c:pt>
                <c:pt idx="9">
                  <c:v>17.845912834083919</c:v>
                </c:pt>
                <c:pt idx="10">
                  <c:v>17.736765601707468</c:v>
                </c:pt>
                <c:pt idx="11">
                  <c:v>17.793580474756009</c:v>
                </c:pt>
                <c:pt idx="12">
                  <c:v>18.32390231445012</c:v>
                </c:pt>
                <c:pt idx="13">
                  <c:v>21.322669141621567</c:v>
                </c:pt>
                <c:pt idx="14">
                  <c:v>23.265294249677549</c:v>
                </c:pt>
                <c:pt idx="15">
                  <c:v>23.401340623666567</c:v>
                </c:pt>
                <c:pt idx="16">
                  <c:v>23.44178937520747</c:v>
                </c:pt>
                <c:pt idx="17">
                  <c:v>21.207328612146032</c:v>
                </c:pt>
                <c:pt idx="18">
                  <c:v>20.308154897186139</c:v>
                </c:pt>
                <c:pt idx="19">
                  <c:v>18.973459337051839</c:v>
                </c:pt>
                <c:pt idx="20">
                  <c:v>19.114639338449742</c:v>
                </c:pt>
                <c:pt idx="21">
                  <c:v>18.854670314491539</c:v>
                </c:pt>
                <c:pt idx="22">
                  <c:v>18.48544991366834</c:v>
                </c:pt>
                <c:pt idx="23">
                  <c:v>18.15024277275727</c:v>
                </c:pt>
                <c:pt idx="24">
                  <c:v>16.570724116474807</c:v>
                </c:pt>
                <c:pt idx="25">
                  <c:v>17.152018151362569</c:v>
                </c:pt>
                <c:pt idx="26">
                  <c:v>15.191609071684839</c:v>
                </c:pt>
                <c:pt idx="27">
                  <c:v>19.649891101984061</c:v>
                </c:pt>
                <c:pt idx="28">
                  <c:v>18.510985508768787</c:v>
                </c:pt>
                <c:pt idx="29">
                  <c:v>18.476075534810359</c:v>
                </c:pt>
                <c:pt idx="30">
                  <c:v>17.063072868792318</c:v>
                </c:pt>
                <c:pt idx="31">
                  <c:v>16.715588272416511</c:v>
                </c:pt>
                <c:pt idx="32">
                  <c:v>16.616612159537699</c:v>
                </c:pt>
                <c:pt idx="33">
                  <c:v>16.492020757299269</c:v>
                </c:pt>
                <c:pt idx="34">
                  <c:v>16.300464537258577</c:v>
                </c:pt>
                <c:pt idx="35">
                  <c:v>16.208099818936521</c:v>
                </c:pt>
                <c:pt idx="36">
                  <c:v>14.671854399687501</c:v>
                </c:pt>
                <c:pt idx="37">
                  <c:v>16.300969243127938</c:v>
                </c:pt>
                <c:pt idx="38">
                  <c:v>15.753666417543259</c:v>
                </c:pt>
                <c:pt idx="39">
                  <c:v>15.481841214935969</c:v>
                </c:pt>
                <c:pt idx="40">
                  <c:v>15.05341247629134</c:v>
                </c:pt>
                <c:pt idx="41">
                  <c:v>14.766093233584</c:v>
                </c:pt>
                <c:pt idx="42">
                  <c:v>14.612595510133769</c:v>
                </c:pt>
                <c:pt idx="43">
                  <c:v>14.17945429460187</c:v>
                </c:pt>
                <c:pt idx="44">
                  <c:v>14.090935094084109</c:v>
                </c:pt>
                <c:pt idx="45">
                  <c:v>14.08812351581156</c:v>
                </c:pt>
                <c:pt idx="46">
                  <c:v>14.231956982981448</c:v>
                </c:pt>
                <c:pt idx="47">
                  <c:v>12.834668854532449</c:v>
                </c:pt>
                <c:pt idx="48">
                  <c:v>12.474942137302548</c:v>
                </c:pt>
                <c:pt idx="49">
                  <c:v>13.45043466654089</c:v>
                </c:pt>
                <c:pt idx="50">
                  <c:v>12.316004824144729</c:v>
                </c:pt>
                <c:pt idx="51">
                  <c:v>12.7021765388136</c:v>
                </c:pt>
                <c:pt idx="52">
                  <c:v>12.463914263886389</c:v>
                </c:pt>
                <c:pt idx="53">
                  <c:v>11.7320130016252</c:v>
                </c:pt>
                <c:pt idx="54">
                  <c:v>10.79518607764687</c:v>
                </c:pt>
                <c:pt idx="55">
                  <c:v>10.681857519588309</c:v>
                </c:pt>
                <c:pt idx="56">
                  <c:v>10.747194411394771</c:v>
                </c:pt>
                <c:pt idx="57">
                  <c:v>11.020162962607008</c:v>
                </c:pt>
                <c:pt idx="58">
                  <c:v>11.77826265442981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Таблица!$C$11</c:f>
              <c:strCache>
                <c:ptCount val="1"/>
                <c:pt idx="0">
                  <c:v>Средневзвешенная процентная ставка по депозитам физических лиц (пр. шкала)</c:v>
                </c:pt>
              </c:strCache>
            </c:strRef>
          </c:tx>
          <c:spPr>
            <a:ln>
              <a:solidFill>
                <a:schemeClr val="accent2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strRef>
              <c:f>Таблица!$D$9:$BJ$9</c:f>
              <c:strCache>
                <c:ptCount val="59"/>
                <c:pt idx="0">
                  <c:v>01.01.2014</c:v>
                </c:pt>
                <c:pt idx="1">
                  <c:v>01.02.2014</c:v>
                </c:pt>
                <c:pt idx="2">
                  <c:v>01.03.2014</c:v>
                </c:pt>
                <c:pt idx="3">
                  <c:v>01.04.2014</c:v>
                </c:pt>
                <c:pt idx="4">
                  <c:v>01.05.2014</c:v>
                </c:pt>
                <c:pt idx="5">
                  <c:v>01.06.2014</c:v>
                </c:pt>
                <c:pt idx="6">
                  <c:v>01.07.2014</c:v>
                </c:pt>
                <c:pt idx="7">
                  <c:v>01.08.2014</c:v>
                </c:pt>
                <c:pt idx="8">
                  <c:v>01.09.2014</c:v>
                </c:pt>
                <c:pt idx="9">
                  <c:v>01.10.2014</c:v>
                </c:pt>
                <c:pt idx="10">
                  <c:v>01.11.2014</c:v>
                </c:pt>
                <c:pt idx="11">
                  <c:v>01.12.2014</c:v>
                </c:pt>
                <c:pt idx="12">
                  <c:v>01.01.2015</c:v>
                </c:pt>
                <c:pt idx="13">
                  <c:v>01.02.2015</c:v>
                </c:pt>
                <c:pt idx="14">
                  <c:v>01.03.2015</c:v>
                </c:pt>
                <c:pt idx="15">
                  <c:v>01.04.2015</c:v>
                </c:pt>
                <c:pt idx="16">
                  <c:v>01.05.2015</c:v>
                </c:pt>
                <c:pt idx="17">
                  <c:v>01.06.2015</c:v>
                </c:pt>
                <c:pt idx="18">
                  <c:v>01.07.2015</c:v>
                </c:pt>
                <c:pt idx="19">
                  <c:v>01.08.2015</c:v>
                </c:pt>
                <c:pt idx="20">
                  <c:v>01.09.2015</c:v>
                </c:pt>
                <c:pt idx="21">
                  <c:v>01.10.2015</c:v>
                </c:pt>
                <c:pt idx="22">
                  <c:v>01.11.2015</c:v>
                </c:pt>
                <c:pt idx="23">
                  <c:v>01.12.2015</c:v>
                </c:pt>
                <c:pt idx="24">
                  <c:v>01.01.2016</c:v>
                </c:pt>
                <c:pt idx="25">
                  <c:v>01.02.2016</c:v>
                </c:pt>
                <c:pt idx="26">
                  <c:v>01.03.2016</c:v>
                </c:pt>
                <c:pt idx="27">
                  <c:v>01.04.2016</c:v>
                </c:pt>
                <c:pt idx="28">
                  <c:v>01.05.2016</c:v>
                </c:pt>
                <c:pt idx="29">
                  <c:v>01.06.2016</c:v>
                </c:pt>
                <c:pt idx="30">
                  <c:v>01.07.2016</c:v>
                </c:pt>
                <c:pt idx="31">
                  <c:v>01.08.2016</c:v>
                </c:pt>
                <c:pt idx="32">
                  <c:v>01.09.2016</c:v>
                </c:pt>
                <c:pt idx="33">
                  <c:v>01.10.2016</c:v>
                </c:pt>
                <c:pt idx="34">
                  <c:v>01.11.2016</c:v>
                </c:pt>
                <c:pt idx="35">
                  <c:v>01.12.2016</c:v>
                </c:pt>
                <c:pt idx="36">
                  <c:v>01.01.2017</c:v>
                </c:pt>
                <c:pt idx="37">
                  <c:v>01.02.2017</c:v>
                </c:pt>
                <c:pt idx="38">
                  <c:v>01.03.2017</c:v>
                </c:pt>
                <c:pt idx="39">
                  <c:v>01.04.2017</c:v>
                </c:pt>
                <c:pt idx="40">
                  <c:v>01.05.2017</c:v>
                </c:pt>
                <c:pt idx="41">
                  <c:v>01.06.2017</c:v>
                </c:pt>
                <c:pt idx="42">
                  <c:v>01.07.2017</c:v>
                </c:pt>
                <c:pt idx="43">
                  <c:v>01.08.2017</c:v>
                </c:pt>
                <c:pt idx="44">
                  <c:v>01.09.2017</c:v>
                </c:pt>
                <c:pt idx="45">
                  <c:v>01.10.2017</c:v>
                </c:pt>
                <c:pt idx="46">
                  <c:v>01.11.2017</c:v>
                </c:pt>
                <c:pt idx="47">
                  <c:v>01.12.2017</c:v>
                </c:pt>
                <c:pt idx="48">
                  <c:v>01.01.2018</c:v>
                </c:pt>
                <c:pt idx="49">
                  <c:v>01.02.2018</c:v>
                </c:pt>
                <c:pt idx="50">
                  <c:v>01.03.2018</c:v>
                </c:pt>
                <c:pt idx="51">
                  <c:v>01.04.2018</c:v>
                </c:pt>
                <c:pt idx="52">
                  <c:v>01.05.2018</c:v>
                </c:pt>
                <c:pt idx="53">
                  <c:v>01.06.2018</c:v>
                </c:pt>
                <c:pt idx="54">
                  <c:v>01.07.2018</c:v>
                </c:pt>
                <c:pt idx="55">
                  <c:v>01.08.2018</c:v>
                </c:pt>
                <c:pt idx="56">
                  <c:v>01.09.2018</c:v>
                </c:pt>
                <c:pt idx="57">
                  <c:v>01.10.2018</c:v>
                </c:pt>
                <c:pt idx="58">
                  <c:v>01.11.2018</c:v>
                </c:pt>
              </c:strCache>
            </c:strRef>
          </c:cat>
          <c:val>
            <c:numRef>
              <c:f>Таблица!$D$11:$BJ$11</c:f>
              <c:numCache>
                <c:formatCode>#,##0.##</c:formatCode>
                <c:ptCount val="59"/>
                <c:pt idx="0">
                  <c:v>5.27</c:v>
                </c:pt>
                <c:pt idx="1">
                  <c:v>5.43</c:v>
                </c:pt>
                <c:pt idx="2">
                  <c:v>5.4</c:v>
                </c:pt>
                <c:pt idx="3">
                  <c:v>5.29</c:v>
                </c:pt>
                <c:pt idx="4">
                  <c:v>5.42</c:v>
                </c:pt>
                <c:pt idx="5">
                  <c:v>5.33</c:v>
                </c:pt>
                <c:pt idx="6">
                  <c:v>5.39</c:v>
                </c:pt>
                <c:pt idx="7">
                  <c:v>5.69</c:v>
                </c:pt>
                <c:pt idx="8">
                  <c:v>5.7</c:v>
                </c:pt>
                <c:pt idx="9">
                  <c:v>5.66</c:v>
                </c:pt>
                <c:pt idx="10">
                  <c:v>5.82</c:v>
                </c:pt>
                <c:pt idx="11">
                  <c:v>6.03</c:v>
                </c:pt>
                <c:pt idx="12">
                  <c:v>9.3699999999999992</c:v>
                </c:pt>
                <c:pt idx="13">
                  <c:v>10.91</c:v>
                </c:pt>
                <c:pt idx="14">
                  <c:v>10.19</c:v>
                </c:pt>
                <c:pt idx="15">
                  <c:v>10.28</c:v>
                </c:pt>
                <c:pt idx="16">
                  <c:v>6.95</c:v>
                </c:pt>
                <c:pt idx="17">
                  <c:v>7.33</c:v>
                </c:pt>
                <c:pt idx="18">
                  <c:v>8.4499999999999993</c:v>
                </c:pt>
                <c:pt idx="19">
                  <c:v>7.81</c:v>
                </c:pt>
                <c:pt idx="20">
                  <c:v>7.59</c:v>
                </c:pt>
                <c:pt idx="21">
                  <c:v>7.77</c:v>
                </c:pt>
                <c:pt idx="22">
                  <c:v>5.64</c:v>
                </c:pt>
                <c:pt idx="23">
                  <c:v>6.48</c:v>
                </c:pt>
                <c:pt idx="24">
                  <c:v>7.69</c:v>
                </c:pt>
                <c:pt idx="25">
                  <c:v>7.79</c:v>
                </c:pt>
                <c:pt idx="26">
                  <c:v>7.17</c:v>
                </c:pt>
                <c:pt idx="27">
                  <c:v>6.99</c:v>
                </c:pt>
                <c:pt idx="28">
                  <c:v>7.17</c:v>
                </c:pt>
                <c:pt idx="29">
                  <c:v>6.54</c:v>
                </c:pt>
                <c:pt idx="30">
                  <c:v>6.27</c:v>
                </c:pt>
                <c:pt idx="31">
                  <c:v>6.13</c:v>
                </c:pt>
                <c:pt idx="32">
                  <c:v>6.1</c:v>
                </c:pt>
                <c:pt idx="33">
                  <c:v>5.21</c:v>
                </c:pt>
                <c:pt idx="34">
                  <c:v>5.31</c:v>
                </c:pt>
                <c:pt idx="35">
                  <c:v>6.24</c:v>
                </c:pt>
                <c:pt idx="36">
                  <c:v>6.09</c:v>
                </c:pt>
                <c:pt idx="37">
                  <c:v>6.18</c:v>
                </c:pt>
                <c:pt idx="38">
                  <c:v>5.97</c:v>
                </c:pt>
                <c:pt idx="39">
                  <c:v>5.5</c:v>
                </c:pt>
                <c:pt idx="40">
                  <c:v>5.74</c:v>
                </c:pt>
                <c:pt idx="41">
                  <c:v>5.82</c:v>
                </c:pt>
                <c:pt idx="42">
                  <c:v>5.01</c:v>
                </c:pt>
                <c:pt idx="43">
                  <c:v>5.54</c:v>
                </c:pt>
                <c:pt idx="44">
                  <c:v>5.69</c:v>
                </c:pt>
                <c:pt idx="45">
                  <c:v>4.58</c:v>
                </c:pt>
                <c:pt idx="46">
                  <c:v>4.74</c:v>
                </c:pt>
                <c:pt idx="47">
                  <c:v>4.5</c:v>
                </c:pt>
                <c:pt idx="48">
                  <c:v>4.8600000000000003</c:v>
                </c:pt>
                <c:pt idx="49">
                  <c:v>5.16</c:v>
                </c:pt>
                <c:pt idx="50">
                  <c:v>4.92</c:v>
                </c:pt>
                <c:pt idx="51">
                  <c:v>4.92</c:v>
                </c:pt>
                <c:pt idx="52">
                  <c:v>5.25</c:v>
                </c:pt>
                <c:pt idx="53">
                  <c:v>5.32</c:v>
                </c:pt>
                <c:pt idx="54">
                  <c:v>5.0199999999999996</c:v>
                </c:pt>
                <c:pt idx="55">
                  <c:v>4.99</c:v>
                </c:pt>
                <c:pt idx="56">
                  <c:v>4.96</c:v>
                </c:pt>
                <c:pt idx="57">
                  <c:v>5.13</c:v>
                </c:pt>
                <c:pt idx="58">
                  <c:v>5.71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375808"/>
        <c:axId val="140252800"/>
      </c:lineChart>
      <c:dateAx>
        <c:axId val="144886784"/>
        <c:scaling>
          <c:orientation val="minMax"/>
        </c:scaling>
        <c:delete val="0"/>
        <c:axPos val="b"/>
        <c:numFmt formatCode="m/d/yyyy" sourceLinked="0"/>
        <c:majorTickMark val="out"/>
        <c:minorTickMark val="none"/>
        <c:tickLblPos val="low"/>
        <c:crossAx val="140252224"/>
        <c:crossesAt val="0"/>
        <c:auto val="1"/>
        <c:lblOffset val="100"/>
        <c:baseTimeUnit val="months"/>
        <c:majorUnit val="12"/>
        <c:minorUnit val="12"/>
      </c:dateAx>
      <c:valAx>
        <c:axId val="140252224"/>
        <c:scaling>
          <c:orientation val="minMax"/>
          <c:max val="35"/>
          <c:min val="-10"/>
        </c:scaling>
        <c:delete val="0"/>
        <c:axPos val="l"/>
        <c:majorGridlines>
          <c:spPr>
            <a:ln>
              <a:solidFill>
                <a:srgbClr val="BFBFBF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crossAx val="144886784"/>
        <c:crossesAt val="1"/>
        <c:crossBetween val="between"/>
      </c:valAx>
      <c:valAx>
        <c:axId val="140252800"/>
        <c:scaling>
          <c:orientation val="minMax"/>
          <c:max val="35"/>
          <c:min val="-10"/>
        </c:scaling>
        <c:delete val="0"/>
        <c:axPos val="r"/>
        <c:numFmt formatCode="#,##0" sourceLinked="0"/>
        <c:majorTickMark val="out"/>
        <c:minorTickMark val="none"/>
        <c:tickLblPos val="nextTo"/>
        <c:crossAx val="144375808"/>
        <c:crosses val="max"/>
        <c:crossBetween val="between"/>
      </c:valAx>
      <c:catAx>
        <c:axId val="1443758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0252800"/>
        <c:crossesAt val="-10"/>
        <c:auto val="1"/>
        <c:lblAlgn val="ctr"/>
        <c:lblOffset val="100"/>
        <c:noMultiLvlLbl val="0"/>
      </c:catAx>
      <c:spPr>
        <a:noFill/>
        <a:ln>
          <a:solidFill>
            <a:srgbClr val="BFBFBF"/>
          </a:solidFill>
        </a:ln>
      </c:spPr>
    </c:plotArea>
    <c:legend>
      <c:legendPos val="b"/>
      <c:overlay val="0"/>
    </c:legend>
    <c:plotVisOnly val="1"/>
    <c:dispBlanksAs val="zero"/>
    <c:showDLblsOverMax val="0"/>
  </c:chart>
  <c:spPr>
    <a:ln>
      <a:noFill/>
    </a:ln>
  </c:spPr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01222051936295"/>
          <c:y val="4.693487996767437E-2"/>
          <c:w val="0.85404014741115297"/>
          <c:h val="0.8544298697726370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ИПЦ</c:v>
                </c:pt>
              </c:strCache>
            </c:strRef>
          </c:tx>
          <c:spPr>
            <a:ln w="38100">
              <a:solidFill>
                <a:schemeClr val="accent5"/>
              </a:solidFill>
            </a:ln>
          </c:spPr>
          <c:marker>
            <c:symbol val="none"/>
          </c:marker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cat>
            <c:numRef>
              <c:f>Лист1!$A$2:$A$48</c:f>
              <c:numCache>
                <c:formatCode>mmm\-yy</c:formatCode>
                <c:ptCount val="47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  <c:pt idx="22">
                  <c:v>43405</c:v>
                </c:pt>
                <c:pt idx="23">
                  <c:v>43435</c:v>
                </c:pt>
                <c:pt idx="24">
                  <c:v>43466</c:v>
                </c:pt>
              </c:numCache>
            </c:numRef>
          </c:cat>
          <c:val>
            <c:numRef>
              <c:f>Лист1!$B$2:$B$48</c:f>
              <c:numCache>
                <c:formatCode>General</c:formatCode>
                <c:ptCount val="47"/>
                <c:pt idx="0">
                  <c:v>5.04</c:v>
                </c:pt>
                <c:pt idx="1">
                  <c:v>4.5999999999999996</c:v>
                </c:pt>
                <c:pt idx="2">
                  <c:v>4.25</c:v>
                </c:pt>
                <c:pt idx="3">
                  <c:v>4.1399999999999997</c:v>
                </c:pt>
                <c:pt idx="4">
                  <c:v>4.09</c:v>
                </c:pt>
                <c:pt idx="5">
                  <c:v>4.3499999999999996</c:v>
                </c:pt>
                <c:pt idx="6">
                  <c:v>3.86</c:v>
                </c:pt>
                <c:pt idx="7">
                  <c:v>3.29</c:v>
                </c:pt>
                <c:pt idx="8">
                  <c:v>2.96</c:v>
                </c:pt>
                <c:pt idx="9">
                  <c:v>2.72</c:v>
                </c:pt>
                <c:pt idx="10">
                  <c:v>2.4900000000000002</c:v>
                </c:pt>
                <c:pt idx="11">
                  <c:v>2.5099999999999998</c:v>
                </c:pt>
                <c:pt idx="12">
                  <c:v>2.19</c:v>
                </c:pt>
                <c:pt idx="13">
                  <c:v>2.1800000000000002</c:v>
                </c:pt>
                <c:pt idx="14">
                  <c:v>2.35</c:v>
                </c:pt>
                <c:pt idx="15">
                  <c:v>2.4</c:v>
                </c:pt>
                <c:pt idx="16">
                  <c:v>2.41</c:v>
                </c:pt>
                <c:pt idx="17">
                  <c:v>2.29</c:v>
                </c:pt>
                <c:pt idx="18">
                  <c:v>2.5</c:v>
                </c:pt>
                <c:pt idx="19">
                  <c:v>3.06</c:v>
                </c:pt>
                <c:pt idx="20">
                  <c:v>3.38</c:v>
                </c:pt>
                <c:pt idx="21">
                  <c:v>3.5400000000000063</c:v>
                </c:pt>
                <c:pt idx="22">
                  <c:v>3.8299999999999983</c:v>
                </c:pt>
                <c:pt idx="23">
                  <c:v>3.9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110464"/>
        <c:axId val="135665280"/>
      </c:lineChart>
      <c:dateAx>
        <c:axId val="138110464"/>
        <c:scaling>
          <c:orientation val="minMax"/>
          <c:max val="43497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\ yyyy" sourceLinked="0"/>
        <c:majorTickMark val="cross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 b="1">
                <a:solidFill>
                  <a:schemeClr val="bg2">
                    <a:lumMod val="10000"/>
                  </a:schemeClr>
                </a:solidFill>
              </a:defRPr>
            </a:pPr>
            <a:endParaRPr lang="ru-RU"/>
          </a:p>
        </c:txPr>
        <c:crossAx val="135665280"/>
        <c:crosses val="autoZero"/>
        <c:auto val="1"/>
        <c:lblOffset val="100"/>
        <c:baseTimeUnit val="months"/>
        <c:majorUnit val="12"/>
        <c:majorTimeUnit val="months"/>
      </c:dateAx>
      <c:valAx>
        <c:axId val="135665280"/>
        <c:scaling>
          <c:orientation val="minMax"/>
          <c:max val="5"/>
          <c:min val="2"/>
        </c:scaling>
        <c:delete val="0"/>
        <c:axPos val="l"/>
        <c:majorGridlines/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bg2">
                    <a:lumMod val="10000"/>
                  </a:schemeClr>
                </a:solidFill>
              </a:defRPr>
            </a:pPr>
            <a:endParaRPr lang="ru-RU"/>
          </a:p>
        </c:txPr>
        <c:crossAx val="138110464"/>
        <c:crosses val="autoZero"/>
        <c:crossBetween val="between"/>
        <c:majorUnit val="0.5"/>
        <c:minorUnit val="0.5"/>
      </c:valAx>
      <c:spPr>
        <a:ln>
          <a:solidFill>
            <a:schemeClr val="bg1">
              <a:lumMod val="75000"/>
            </a:schemeClr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1600" b="0"/>
            </a:pPr>
            <a:r>
              <a:rPr lang="ru-RU" sz="1600" b="0" dirty="0" smtClean="0"/>
              <a:t>Кредитование нефинансовых организаций</a:t>
            </a:r>
          </a:p>
          <a:p>
            <a:pPr algn="ctr">
              <a:defRPr sz="1600" b="0"/>
            </a:pPr>
            <a:r>
              <a:rPr lang="ru-RU" sz="1600" b="0" dirty="0" smtClean="0"/>
              <a:t>по видам экономической деятельности (вклад в годовой прирост, </a:t>
            </a:r>
            <a:r>
              <a:rPr lang="ru-RU" sz="1600" b="0" dirty="0" err="1" smtClean="0"/>
              <a:t>п.п</a:t>
            </a:r>
            <a:r>
              <a:rPr lang="ru-RU" sz="1600" b="0" dirty="0" smtClean="0"/>
              <a:t>.)</a:t>
            </a:r>
            <a:endParaRPr lang="ru-RU" sz="1600" b="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0868067632173164E-2"/>
          <c:y val="0.13357068667277253"/>
          <c:w val="0.90400778949180427"/>
          <c:h val="0.41556657098811889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Таблица!$O$38</c:f>
              <c:strCache>
                <c:ptCount val="1"/>
                <c:pt idx="0">
                  <c:v>добыча полезных ископаемых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cat>
            <c:numRef>
              <c:f>Таблица!$P$36:$BV$36</c:f>
              <c:numCache>
                <c:formatCode>[$-419]mmmm\ yyyy;@</c:formatCode>
                <c:ptCount val="59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</c:numCache>
            </c:numRef>
          </c:cat>
          <c:val>
            <c:numRef>
              <c:f>Таблица!$P$38:$BV$38</c:f>
              <c:numCache>
                <c:formatCode>#,##0.0000</c:formatCode>
                <c:ptCount val="59"/>
                <c:pt idx="0">
                  <c:v>-0.33799100244614766</c:v>
                </c:pt>
                <c:pt idx="1">
                  <c:v>-0.3359102427589255</c:v>
                </c:pt>
                <c:pt idx="2">
                  <c:v>-0.34460757710467455</c:v>
                </c:pt>
                <c:pt idx="3">
                  <c:v>-0.32947708926210606</c:v>
                </c:pt>
                <c:pt idx="4">
                  <c:v>-0.32204136963077584</c:v>
                </c:pt>
                <c:pt idx="5">
                  <c:v>-0.3192617357746978</c:v>
                </c:pt>
                <c:pt idx="6">
                  <c:v>-0.23290538265923708</c:v>
                </c:pt>
                <c:pt idx="7">
                  <c:v>-0.22855579907512971</c:v>
                </c:pt>
                <c:pt idx="8">
                  <c:v>-0.23567736986832019</c:v>
                </c:pt>
                <c:pt idx="9">
                  <c:v>-0.23119675616538726</c:v>
                </c:pt>
                <c:pt idx="10">
                  <c:v>-0.26036474604379972</c:v>
                </c:pt>
                <c:pt idx="11">
                  <c:v>-0.26390074958481224</c:v>
                </c:pt>
                <c:pt idx="12">
                  <c:v>-1.3680848680028881E-2</c:v>
                </c:pt>
                <c:pt idx="13">
                  <c:v>-1.3341840060508602E-2</c:v>
                </c:pt>
                <c:pt idx="14">
                  <c:v>-1.607605117981516E-2</c:v>
                </c:pt>
                <c:pt idx="15">
                  <c:v>-2.9436620727223108E-2</c:v>
                </c:pt>
                <c:pt idx="16">
                  <c:v>-2.8446337665899987E-2</c:v>
                </c:pt>
                <c:pt idx="17">
                  <c:v>-2.7073995915985378E-2</c:v>
                </c:pt>
                <c:pt idx="18">
                  <c:v>-2.9736057417960787E-2</c:v>
                </c:pt>
                <c:pt idx="19">
                  <c:v>-2.6582699180514997E-2</c:v>
                </c:pt>
                <c:pt idx="20">
                  <c:v>-2.8226144518602059E-2</c:v>
                </c:pt>
                <c:pt idx="21">
                  <c:v>-2.5973848482467133E-2</c:v>
                </c:pt>
                <c:pt idx="22">
                  <c:v>-2.5605176337099966E-2</c:v>
                </c:pt>
                <c:pt idx="23">
                  <c:v>-2.7235940123504408E-2</c:v>
                </c:pt>
                <c:pt idx="24">
                  <c:v>-2.9048137916776906E-2</c:v>
                </c:pt>
                <c:pt idx="25">
                  <c:v>-2.8961889882854527E-2</c:v>
                </c:pt>
                <c:pt idx="26">
                  <c:v>-2.5294333040763922E-2</c:v>
                </c:pt>
                <c:pt idx="27">
                  <c:v>-1.4880292489319201E-2</c:v>
                </c:pt>
                <c:pt idx="28">
                  <c:v>-1.9737217675398759E-2</c:v>
                </c:pt>
                <c:pt idx="29">
                  <c:v>-1.9072235218547982E-2</c:v>
                </c:pt>
                <c:pt idx="30">
                  <c:v>-1.8194272077684849E-2</c:v>
                </c:pt>
                <c:pt idx="31">
                  <c:v>-1.7444695997316139E-2</c:v>
                </c:pt>
                <c:pt idx="32">
                  <c:v>-1.6625621151679138E-2</c:v>
                </c:pt>
                <c:pt idx="33">
                  <c:v>7.1940965712316299E-2</c:v>
                </c:pt>
                <c:pt idx="34">
                  <c:v>0.13045695886768241</c:v>
                </c:pt>
                <c:pt idx="35">
                  <c:v>0.12420367267646726</c:v>
                </c:pt>
                <c:pt idx="36">
                  <c:v>0.12713830067775003</c:v>
                </c:pt>
                <c:pt idx="37">
                  <c:v>5.6802616383438802E-2</c:v>
                </c:pt>
                <c:pt idx="38">
                  <c:v>6.4500909382503344E-2</c:v>
                </c:pt>
                <c:pt idx="39">
                  <c:v>6.7988355639265891E-2</c:v>
                </c:pt>
                <c:pt idx="40">
                  <c:v>7.6442705009113945E-2</c:v>
                </c:pt>
                <c:pt idx="41">
                  <c:v>6.5000089300776207E-2</c:v>
                </c:pt>
                <c:pt idx="42">
                  <c:v>6.2095242262318634E-2</c:v>
                </c:pt>
                <c:pt idx="43">
                  <c:v>2.3731353007188385E-2</c:v>
                </c:pt>
                <c:pt idx="44">
                  <c:v>3.5437698285128272E-2</c:v>
                </c:pt>
                <c:pt idx="45">
                  <c:v>-4.9713312389418576E-2</c:v>
                </c:pt>
                <c:pt idx="46">
                  <c:v>-0.11588054793139334</c:v>
                </c:pt>
                <c:pt idx="47">
                  <c:v>-0.11274859663829388</c:v>
                </c:pt>
                <c:pt idx="48">
                  <c:v>-0.12049717114013449</c:v>
                </c:pt>
                <c:pt idx="49">
                  <c:v>-3.4416425180134692E-2</c:v>
                </c:pt>
                <c:pt idx="50">
                  <c:v>-4.0350906399511742E-2</c:v>
                </c:pt>
                <c:pt idx="51">
                  <c:v>-4.2615050208411109E-2</c:v>
                </c:pt>
                <c:pt idx="52">
                  <c:v>-5.0832165569391137E-2</c:v>
                </c:pt>
                <c:pt idx="53">
                  <c:v>-5.2966962121900052E-3</c:v>
                </c:pt>
                <c:pt idx="54">
                  <c:v>-4.7942697476519979E-3</c:v>
                </c:pt>
                <c:pt idx="55">
                  <c:v>2.9150524596884001E-2</c:v>
                </c:pt>
                <c:pt idx="56">
                  <c:v>5.0507524090558469E-3</c:v>
                </c:pt>
                <c:pt idx="57">
                  <c:v>2.5609932556242606E-4</c:v>
                </c:pt>
                <c:pt idx="58">
                  <c:v>1.1237584763835665E-4</c:v>
                </c:pt>
              </c:numCache>
            </c:numRef>
          </c:val>
        </c:ser>
        <c:ser>
          <c:idx val="2"/>
          <c:order val="2"/>
          <c:tx>
            <c:strRef>
              <c:f>Таблица!$O$39</c:f>
              <c:strCache>
                <c:ptCount val="1"/>
                <c:pt idx="0">
                  <c:v>обрабатывающие производства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cat>
            <c:numRef>
              <c:f>Таблица!$P$36:$BV$36</c:f>
              <c:numCache>
                <c:formatCode>[$-419]mmmm\ yyyy;@</c:formatCode>
                <c:ptCount val="59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</c:numCache>
            </c:numRef>
          </c:cat>
          <c:val>
            <c:numRef>
              <c:f>Таблица!$P$39:$BV$39</c:f>
              <c:numCache>
                <c:formatCode>#,##0.0000</c:formatCode>
                <c:ptCount val="59"/>
                <c:pt idx="0">
                  <c:v>-10.978558753711058</c:v>
                </c:pt>
                <c:pt idx="1">
                  <c:v>-4.0837340131962696</c:v>
                </c:pt>
                <c:pt idx="2">
                  <c:v>-4.2408144283123805</c:v>
                </c:pt>
                <c:pt idx="3">
                  <c:v>-4.3886747321244517</c:v>
                </c:pt>
                <c:pt idx="4">
                  <c:v>-3.4082554177139261</c:v>
                </c:pt>
                <c:pt idx="5">
                  <c:v>-1.6792912193061715</c:v>
                </c:pt>
                <c:pt idx="6">
                  <c:v>-9.8966470263728255</c:v>
                </c:pt>
                <c:pt idx="7">
                  <c:v>-9.8059741414363408</c:v>
                </c:pt>
                <c:pt idx="8">
                  <c:v>-0.59414786095300332</c:v>
                </c:pt>
                <c:pt idx="9">
                  <c:v>-0.43528244095193819</c:v>
                </c:pt>
                <c:pt idx="10">
                  <c:v>8.7568412239104916</c:v>
                </c:pt>
                <c:pt idx="11">
                  <c:v>8.9866665955938529</c:v>
                </c:pt>
                <c:pt idx="12">
                  <c:v>11.913260560840572</c:v>
                </c:pt>
                <c:pt idx="13">
                  <c:v>6.5068195821061678</c:v>
                </c:pt>
                <c:pt idx="14">
                  <c:v>5.7107373137610704</c:v>
                </c:pt>
                <c:pt idx="15">
                  <c:v>4.5675599886207294</c:v>
                </c:pt>
                <c:pt idx="16">
                  <c:v>2.679413173121914</c:v>
                </c:pt>
                <c:pt idx="17">
                  <c:v>-0.23153705818218906</c:v>
                </c:pt>
                <c:pt idx="18">
                  <c:v>-0.21892589994849743</c:v>
                </c:pt>
                <c:pt idx="19">
                  <c:v>-0.51380870462288308</c:v>
                </c:pt>
                <c:pt idx="20">
                  <c:v>-1.3945378234869956</c:v>
                </c:pt>
                <c:pt idx="21">
                  <c:v>9.0668459313808505</c:v>
                </c:pt>
                <c:pt idx="22">
                  <c:v>9.846093706217534</c:v>
                </c:pt>
                <c:pt idx="23">
                  <c:v>14.993368297053101</c:v>
                </c:pt>
                <c:pt idx="24">
                  <c:v>17.609537794048734</c:v>
                </c:pt>
                <c:pt idx="25">
                  <c:v>4.9271688660692208</c:v>
                </c:pt>
                <c:pt idx="26">
                  <c:v>4.8953343980763222</c:v>
                </c:pt>
                <c:pt idx="27">
                  <c:v>5.1952172540991928</c:v>
                </c:pt>
                <c:pt idx="28">
                  <c:v>8.1324840662737206</c:v>
                </c:pt>
                <c:pt idx="29">
                  <c:v>8.4000198310782412</c:v>
                </c:pt>
                <c:pt idx="30">
                  <c:v>8.3190059723749155</c:v>
                </c:pt>
                <c:pt idx="31">
                  <c:v>8.6991205878746456</c:v>
                </c:pt>
                <c:pt idx="32">
                  <c:v>9.8726494380654479</c:v>
                </c:pt>
                <c:pt idx="33">
                  <c:v>-3.5498437347900311</c:v>
                </c:pt>
                <c:pt idx="34">
                  <c:v>-7.0351477085882763</c:v>
                </c:pt>
                <c:pt idx="35">
                  <c:v>-14.28068158319223</c:v>
                </c:pt>
                <c:pt idx="36">
                  <c:v>-15.084635361234971</c:v>
                </c:pt>
                <c:pt idx="37">
                  <c:v>-4.7872718505826395</c:v>
                </c:pt>
                <c:pt idx="38">
                  <c:v>-6.5533987702805998</c:v>
                </c:pt>
                <c:pt idx="39">
                  <c:v>-6.2577594677992918</c:v>
                </c:pt>
                <c:pt idx="40">
                  <c:v>-12.126456110792535</c:v>
                </c:pt>
                <c:pt idx="41">
                  <c:v>-11.820021252095808</c:v>
                </c:pt>
                <c:pt idx="42">
                  <c:v>-11.950866753298035</c:v>
                </c:pt>
                <c:pt idx="43">
                  <c:v>-11.56342836150462</c:v>
                </c:pt>
                <c:pt idx="44">
                  <c:v>-11.494618602098212</c:v>
                </c:pt>
                <c:pt idx="45">
                  <c:v>-9.4746424271763754</c:v>
                </c:pt>
                <c:pt idx="46">
                  <c:v>-7.0189227203322027</c:v>
                </c:pt>
                <c:pt idx="47">
                  <c:v>-2.0433906090753458</c:v>
                </c:pt>
                <c:pt idx="48">
                  <c:v>-4.6626251821364019E-2</c:v>
                </c:pt>
                <c:pt idx="49">
                  <c:v>7.8036140971973117E-2</c:v>
                </c:pt>
                <c:pt idx="50">
                  <c:v>0.93951248736769399</c:v>
                </c:pt>
                <c:pt idx="51">
                  <c:v>-0.36055497845980305</c:v>
                </c:pt>
                <c:pt idx="52">
                  <c:v>6.135363563438907</c:v>
                </c:pt>
                <c:pt idx="53">
                  <c:v>6.4753246627052192</c:v>
                </c:pt>
                <c:pt idx="54">
                  <c:v>6.4457178049887425</c:v>
                </c:pt>
                <c:pt idx="55">
                  <c:v>5.3854634120348246</c:v>
                </c:pt>
                <c:pt idx="56">
                  <c:v>4.9792049829495237</c:v>
                </c:pt>
                <c:pt idx="57">
                  <c:v>4.3825798902091453</c:v>
                </c:pt>
                <c:pt idx="58">
                  <c:v>3.8075620804870951</c:v>
                </c:pt>
              </c:numCache>
            </c:numRef>
          </c:val>
        </c:ser>
        <c:ser>
          <c:idx val="3"/>
          <c:order val="3"/>
          <c:tx>
            <c:strRef>
              <c:f>Таблица!$O$40</c:f>
              <c:strCache>
                <c:ptCount val="1"/>
                <c:pt idx="0">
                  <c:v>производство и распределение эл.энергии, газа и воды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cat>
            <c:numRef>
              <c:f>Таблица!$P$36:$BV$36</c:f>
              <c:numCache>
                <c:formatCode>[$-419]mmmm\ yyyy;@</c:formatCode>
                <c:ptCount val="59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</c:numCache>
            </c:numRef>
          </c:cat>
          <c:val>
            <c:numRef>
              <c:f>Таблица!$P$40:$BV$40</c:f>
              <c:numCache>
                <c:formatCode>#,##0.0000</c:formatCode>
                <c:ptCount val="59"/>
                <c:pt idx="0">
                  <c:v>8.5062380220482667E-2</c:v>
                </c:pt>
                <c:pt idx="1">
                  <c:v>-6.5562798010006709E-2</c:v>
                </c:pt>
                <c:pt idx="2">
                  <c:v>-8.0431876099796948E-2</c:v>
                </c:pt>
                <c:pt idx="3">
                  <c:v>-0.11382607229598066</c:v>
                </c:pt>
                <c:pt idx="4">
                  <c:v>-0.25329459918418556</c:v>
                </c:pt>
                <c:pt idx="5">
                  <c:v>-0.27057100528301875</c:v>
                </c:pt>
                <c:pt idx="6">
                  <c:v>-0.21119306385999886</c:v>
                </c:pt>
                <c:pt idx="7">
                  <c:v>-0.32945286122897011</c:v>
                </c:pt>
                <c:pt idx="8">
                  <c:v>-0.31041553528798976</c:v>
                </c:pt>
                <c:pt idx="9">
                  <c:v>-0.2726111447166531</c:v>
                </c:pt>
                <c:pt idx="10">
                  <c:v>-0.30693961173011797</c:v>
                </c:pt>
                <c:pt idx="11">
                  <c:v>-0.2765254247869442</c:v>
                </c:pt>
                <c:pt idx="12">
                  <c:v>-6.7071767794029111E-2</c:v>
                </c:pt>
                <c:pt idx="13">
                  <c:v>-1.8892245841076773E-2</c:v>
                </c:pt>
                <c:pt idx="14">
                  <c:v>-5.6968561053564591E-2</c:v>
                </c:pt>
                <c:pt idx="15">
                  <c:v>-6.5996842619717236E-2</c:v>
                </c:pt>
                <c:pt idx="16">
                  <c:v>3.083833767360959E-4</c:v>
                </c:pt>
                <c:pt idx="17">
                  <c:v>-3.1975501806747915E-2</c:v>
                </c:pt>
                <c:pt idx="18">
                  <c:v>-4.3134881801240713E-2</c:v>
                </c:pt>
                <c:pt idx="19">
                  <c:v>-8.9232080520825745E-3</c:v>
                </c:pt>
                <c:pt idx="20">
                  <c:v>-6.6362589345766054E-2</c:v>
                </c:pt>
                <c:pt idx="21">
                  <c:v>-9.2854531512583452E-2</c:v>
                </c:pt>
                <c:pt idx="22">
                  <c:v>-0.12509575557575633</c:v>
                </c:pt>
                <c:pt idx="23">
                  <c:v>-0.10729581612801498</c:v>
                </c:pt>
                <c:pt idx="24">
                  <c:v>-0.17551026988376381</c:v>
                </c:pt>
                <c:pt idx="25">
                  <c:v>-0.18421025454421922</c:v>
                </c:pt>
                <c:pt idx="26">
                  <c:v>-0.15455596831739668</c:v>
                </c:pt>
                <c:pt idx="27">
                  <c:v>-0.18053361582678326</c:v>
                </c:pt>
                <c:pt idx="28">
                  <c:v>-0.12467322488948787</c:v>
                </c:pt>
                <c:pt idx="29">
                  <c:v>-0.13624644155186016</c:v>
                </c:pt>
                <c:pt idx="30">
                  <c:v>-0.13064206970878064</c:v>
                </c:pt>
                <c:pt idx="31">
                  <c:v>-0.1430723283341134</c:v>
                </c:pt>
                <c:pt idx="32">
                  <c:v>-9.9585011456351194E-2</c:v>
                </c:pt>
                <c:pt idx="33">
                  <c:v>-5.3282335591540053E-2</c:v>
                </c:pt>
                <c:pt idx="34">
                  <c:v>-8.2571130646599947E-2</c:v>
                </c:pt>
                <c:pt idx="35">
                  <c:v>-6.6924363553253319E-2</c:v>
                </c:pt>
                <c:pt idx="36">
                  <c:v>-5.9568039621225879E-2</c:v>
                </c:pt>
                <c:pt idx="37">
                  <c:v>-3.7447004968053604E-3</c:v>
                </c:pt>
                <c:pt idx="38">
                  <c:v>-3.1708605934655125E-2</c:v>
                </c:pt>
                <c:pt idx="39">
                  <c:v>-3.4004717832909322E-2</c:v>
                </c:pt>
                <c:pt idx="40">
                  <c:v>-5.1599634091351168E-2</c:v>
                </c:pt>
                <c:pt idx="41">
                  <c:v>-4.9800264496833953E-2</c:v>
                </c:pt>
                <c:pt idx="42">
                  <c:v>-6.5855855695538409E-2</c:v>
                </c:pt>
                <c:pt idx="43">
                  <c:v>-5.0150234600135776E-2</c:v>
                </c:pt>
                <c:pt idx="44">
                  <c:v>-6.0741398936547626E-2</c:v>
                </c:pt>
                <c:pt idx="45">
                  <c:v>-3.0581167918894411E-2</c:v>
                </c:pt>
                <c:pt idx="46">
                  <c:v>0.14305331124524606</c:v>
                </c:pt>
                <c:pt idx="47">
                  <c:v>0.15377753713850326</c:v>
                </c:pt>
                <c:pt idx="48">
                  <c:v>0.1267262356383799</c:v>
                </c:pt>
                <c:pt idx="49">
                  <c:v>0.11971347538733693</c:v>
                </c:pt>
                <c:pt idx="50">
                  <c:v>0.1945215622290975</c:v>
                </c:pt>
                <c:pt idx="51">
                  <c:v>0.24133609715399015</c:v>
                </c:pt>
                <c:pt idx="52">
                  <c:v>0.25484995876804811</c:v>
                </c:pt>
                <c:pt idx="53">
                  <c:v>0.25197407298769131</c:v>
                </c:pt>
                <c:pt idx="54">
                  <c:v>0.2767723103719138</c:v>
                </c:pt>
                <c:pt idx="55">
                  <c:v>0.22377904443688659</c:v>
                </c:pt>
                <c:pt idx="56">
                  <c:v>0.28733428672446087</c:v>
                </c:pt>
                <c:pt idx="57">
                  <c:v>0.2333709234821891</c:v>
                </c:pt>
                <c:pt idx="58">
                  <c:v>0.10340793844513227</c:v>
                </c:pt>
              </c:numCache>
            </c:numRef>
          </c:val>
        </c:ser>
        <c:ser>
          <c:idx val="4"/>
          <c:order val="4"/>
          <c:tx>
            <c:strRef>
              <c:f>Таблица!$O$41</c:f>
              <c:strCache>
                <c:ptCount val="1"/>
                <c:pt idx="0">
                  <c:v>сельское хозяйство, охота и лесное хозяйство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cat>
            <c:numRef>
              <c:f>Таблица!$P$36:$BV$36</c:f>
              <c:numCache>
                <c:formatCode>[$-419]mmmm\ yyyy;@</c:formatCode>
                <c:ptCount val="59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</c:numCache>
            </c:numRef>
          </c:cat>
          <c:val>
            <c:numRef>
              <c:f>Таблица!$P$41:$BV$41</c:f>
              <c:numCache>
                <c:formatCode>#,##0.0000</c:formatCode>
                <c:ptCount val="59"/>
                <c:pt idx="0">
                  <c:v>0.44412936270930059</c:v>
                </c:pt>
                <c:pt idx="1">
                  <c:v>0.20350405097004617</c:v>
                </c:pt>
                <c:pt idx="2">
                  <c:v>0.98497253630788639</c:v>
                </c:pt>
                <c:pt idx="3">
                  <c:v>1.4977459882079582</c:v>
                </c:pt>
                <c:pt idx="4">
                  <c:v>0.62223228890986204</c:v>
                </c:pt>
                <c:pt idx="5">
                  <c:v>1.3164284462290685</c:v>
                </c:pt>
                <c:pt idx="6">
                  <c:v>2.1700723295024176</c:v>
                </c:pt>
                <c:pt idx="7">
                  <c:v>4.5189210346913908</c:v>
                </c:pt>
                <c:pt idx="8">
                  <c:v>4.8820688451136602</c:v>
                </c:pt>
                <c:pt idx="9">
                  <c:v>4.4796911474577863</c:v>
                </c:pt>
                <c:pt idx="10">
                  <c:v>4.2402228355964393</c:v>
                </c:pt>
                <c:pt idx="11">
                  <c:v>4.1236109845265894</c:v>
                </c:pt>
                <c:pt idx="12">
                  <c:v>3.8386328365594165</c:v>
                </c:pt>
                <c:pt idx="13">
                  <c:v>3.340096577780526</c:v>
                </c:pt>
                <c:pt idx="14">
                  <c:v>2.4038753857850264</c:v>
                </c:pt>
                <c:pt idx="15">
                  <c:v>-0.31308625213935087</c:v>
                </c:pt>
                <c:pt idx="16">
                  <c:v>0.30648554632718766</c:v>
                </c:pt>
                <c:pt idx="17">
                  <c:v>0.57391909484362902</c:v>
                </c:pt>
                <c:pt idx="18">
                  <c:v>2.3929527623574471</c:v>
                </c:pt>
                <c:pt idx="19">
                  <c:v>1.5275450561406703</c:v>
                </c:pt>
                <c:pt idx="20">
                  <c:v>2.9007970908679934</c:v>
                </c:pt>
                <c:pt idx="21">
                  <c:v>1.5571867041665479</c:v>
                </c:pt>
                <c:pt idx="22">
                  <c:v>1.9666346686447993</c:v>
                </c:pt>
                <c:pt idx="23">
                  <c:v>3.9456754843495241</c:v>
                </c:pt>
                <c:pt idx="24">
                  <c:v>4.9061263809425117</c:v>
                </c:pt>
                <c:pt idx="25">
                  <c:v>6.9669097543226686</c:v>
                </c:pt>
                <c:pt idx="26">
                  <c:v>7.8256151306000223</c:v>
                </c:pt>
                <c:pt idx="27">
                  <c:v>11.254135676738777</c:v>
                </c:pt>
                <c:pt idx="28">
                  <c:v>10.901266253952544</c:v>
                </c:pt>
                <c:pt idx="29">
                  <c:v>12.748481653287508</c:v>
                </c:pt>
                <c:pt idx="30">
                  <c:v>11.830901282855637</c:v>
                </c:pt>
                <c:pt idx="31">
                  <c:v>10.217632926369921</c:v>
                </c:pt>
                <c:pt idx="32">
                  <c:v>7.985613847747449</c:v>
                </c:pt>
                <c:pt idx="33">
                  <c:v>8.9557945328148847</c:v>
                </c:pt>
                <c:pt idx="34">
                  <c:v>8.3512599021718206</c:v>
                </c:pt>
                <c:pt idx="35">
                  <c:v>12.274431430130663</c:v>
                </c:pt>
                <c:pt idx="36">
                  <c:v>11.654306536621545</c:v>
                </c:pt>
                <c:pt idx="37">
                  <c:v>12.070900461416667</c:v>
                </c:pt>
                <c:pt idx="38">
                  <c:v>12.36934300701324</c:v>
                </c:pt>
                <c:pt idx="39">
                  <c:v>11.627615352727856</c:v>
                </c:pt>
                <c:pt idx="40">
                  <c:v>12.892190043475537</c:v>
                </c:pt>
                <c:pt idx="41">
                  <c:v>10.889925645148486</c:v>
                </c:pt>
                <c:pt idx="42">
                  <c:v>9.4250094653121366</c:v>
                </c:pt>
                <c:pt idx="43">
                  <c:v>10.909066383465913</c:v>
                </c:pt>
                <c:pt idx="44">
                  <c:v>11.958967607877344</c:v>
                </c:pt>
                <c:pt idx="45">
                  <c:v>15.260532212571345</c:v>
                </c:pt>
                <c:pt idx="46">
                  <c:v>18.666286242741535</c:v>
                </c:pt>
                <c:pt idx="47">
                  <c:v>13.137130202690647</c:v>
                </c:pt>
                <c:pt idx="48">
                  <c:v>11.850583156848916</c:v>
                </c:pt>
                <c:pt idx="49">
                  <c:v>12.960695798221529</c:v>
                </c:pt>
                <c:pt idx="50">
                  <c:v>13.644835097769125</c:v>
                </c:pt>
                <c:pt idx="51">
                  <c:v>16.512376224492026</c:v>
                </c:pt>
                <c:pt idx="52">
                  <c:v>17.835403345128981</c:v>
                </c:pt>
                <c:pt idx="53">
                  <c:v>16.037557911469708</c:v>
                </c:pt>
                <c:pt idx="54">
                  <c:v>17.32139103902626</c:v>
                </c:pt>
                <c:pt idx="55">
                  <c:v>16.934451001596077</c:v>
                </c:pt>
                <c:pt idx="56">
                  <c:v>20.685147464129845</c:v>
                </c:pt>
                <c:pt idx="57">
                  <c:v>15.642065335613028</c:v>
                </c:pt>
                <c:pt idx="58">
                  <c:v>15.116760448311657</c:v>
                </c:pt>
              </c:numCache>
            </c:numRef>
          </c:val>
        </c:ser>
        <c:ser>
          <c:idx val="5"/>
          <c:order val="5"/>
          <c:tx>
            <c:strRef>
              <c:f>Таблица!$O$42</c:f>
              <c:strCache>
                <c:ptCount val="1"/>
                <c:pt idx="0">
                  <c:v>строительство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cat>
            <c:numRef>
              <c:f>Таблица!$P$36:$BV$36</c:f>
              <c:numCache>
                <c:formatCode>[$-419]mmmm\ yyyy;@</c:formatCode>
                <c:ptCount val="59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</c:numCache>
            </c:numRef>
          </c:cat>
          <c:val>
            <c:numRef>
              <c:f>Таблица!$P$42:$BV$42</c:f>
              <c:numCache>
                <c:formatCode>#,##0.0000</c:formatCode>
                <c:ptCount val="59"/>
                <c:pt idx="0">
                  <c:v>8.5858691155679651E-2</c:v>
                </c:pt>
                <c:pt idx="1">
                  <c:v>0.23411487334753489</c:v>
                </c:pt>
                <c:pt idx="2">
                  <c:v>-9.4865308401628989E-2</c:v>
                </c:pt>
                <c:pt idx="3">
                  <c:v>0.28776143645987379</c:v>
                </c:pt>
                <c:pt idx="4">
                  <c:v>0.19532610768650246</c:v>
                </c:pt>
                <c:pt idx="5">
                  <c:v>0.15765769032973767</c:v>
                </c:pt>
                <c:pt idx="6">
                  <c:v>8.7121918234357512E-2</c:v>
                </c:pt>
                <c:pt idx="7">
                  <c:v>-0.1431739988790528</c:v>
                </c:pt>
                <c:pt idx="8">
                  <c:v>-0.23243838334285011</c:v>
                </c:pt>
                <c:pt idx="9">
                  <c:v>-0.21855631605312056</c:v>
                </c:pt>
                <c:pt idx="10">
                  <c:v>-0.30434743490247601</c:v>
                </c:pt>
                <c:pt idx="11">
                  <c:v>-0.39796364409602197</c:v>
                </c:pt>
                <c:pt idx="12">
                  <c:v>-0.50320459473304002</c:v>
                </c:pt>
                <c:pt idx="13">
                  <c:v>-0.92754166070478106</c:v>
                </c:pt>
                <c:pt idx="14">
                  <c:v>-0.63737763154956384</c:v>
                </c:pt>
                <c:pt idx="15">
                  <c:v>-0.6391390110885995</c:v>
                </c:pt>
                <c:pt idx="16">
                  <c:v>-0.68156372981250313</c:v>
                </c:pt>
                <c:pt idx="17">
                  <c:v>-0.7203464811354614</c:v>
                </c:pt>
                <c:pt idx="18">
                  <c:v>-0.7904156514918812</c:v>
                </c:pt>
                <c:pt idx="19">
                  <c:v>-0.78730259746225772</c:v>
                </c:pt>
                <c:pt idx="20">
                  <c:v>-0.60524922009888349</c:v>
                </c:pt>
                <c:pt idx="21">
                  <c:v>-0.78420796137487359</c:v>
                </c:pt>
                <c:pt idx="22">
                  <c:v>-0.96021114024222765</c:v>
                </c:pt>
                <c:pt idx="23">
                  <c:v>-0.85864247798053062</c:v>
                </c:pt>
                <c:pt idx="24">
                  <c:v>-0.65918165630614356</c:v>
                </c:pt>
                <c:pt idx="25">
                  <c:v>-0.38857408561115048</c:v>
                </c:pt>
                <c:pt idx="26">
                  <c:v>-0.36419234020177654</c:v>
                </c:pt>
                <c:pt idx="27">
                  <c:v>-0.38414136113707525</c:v>
                </c:pt>
                <c:pt idx="28">
                  <c:v>-0.545862268144232</c:v>
                </c:pt>
                <c:pt idx="29">
                  <c:v>-0.59037889537159449</c:v>
                </c:pt>
                <c:pt idx="30">
                  <c:v>-0.46533718414802716</c:v>
                </c:pt>
                <c:pt idx="31">
                  <c:v>-0.3427264480445068</c:v>
                </c:pt>
                <c:pt idx="32">
                  <c:v>-0.371267257629952</c:v>
                </c:pt>
                <c:pt idx="33">
                  <c:v>-0.40966370730420826</c:v>
                </c:pt>
                <c:pt idx="34">
                  <c:v>-0.14467411247177259</c:v>
                </c:pt>
                <c:pt idx="35">
                  <c:v>-0.20923694391394954</c:v>
                </c:pt>
                <c:pt idx="36">
                  <c:v>-0.67357443635564695</c:v>
                </c:pt>
                <c:pt idx="37">
                  <c:v>-0.69711112754991189</c:v>
                </c:pt>
                <c:pt idx="38">
                  <c:v>-0.82147732724944655</c:v>
                </c:pt>
                <c:pt idx="39">
                  <c:v>-0.77140698929374107</c:v>
                </c:pt>
                <c:pt idx="40">
                  <c:v>-0.58257070258849486</c:v>
                </c:pt>
                <c:pt idx="41">
                  <c:v>-0.55475888340443602</c:v>
                </c:pt>
                <c:pt idx="42">
                  <c:v>-0.60648879116724641</c:v>
                </c:pt>
                <c:pt idx="43">
                  <c:v>-0.58154001275225709</c:v>
                </c:pt>
                <c:pt idx="44">
                  <c:v>-0.71205567530180824</c:v>
                </c:pt>
                <c:pt idx="45">
                  <c:v>-0.67046428569804384</c:v>
                </c:pt>
                <c:pt idx="46">
                  <c:v>-0.81000563112244472</c:v>
                </c:pt>
                <c:pt idx="47">
                  <c:v>-0.86775014797461258</c:v>
                </c:pt>
                <c:pt idx="48">
                  <c:v>-0.39724993854612267</c:v>
                </c:pt>
                <c:pt idx="49">
                  <c:v>-0.46613502557754821</c:v>
                </c:pt>
                <c:pt idx="50">
                  <c:v>-0.47560957422744249</c:v>
                </c:pt>
                <c:pt idx="51">
                  <c:v>-0.45786881255397216</c:v>
                </c:pt>
                <c:pt idx="52">
                  <c:v>-0.47304128556646569</c:v>
                </c:pt>
                <c:pt idx="53">
                  <c:v>-0.44137340407376713</c:v>
                </c:pt>
                <c:pt idx="54">
                  <c:v>-0.40727258494872592</c:v>
                </c:pt>
                <c:pt idx="55">
                  <c:v>-0.3827619184358001</c:v>
                </c:pt>
                <c:pt idx="56">
                  <c:v>-0.25392633957091282</c:v>
                </c:pt>
                <c:pt idx="57">
                  <c:v>-0.16865131940513745</c:v>
                </c:pt>
                <c:pt idx="58">
                  <c:v>-0.19253623044810608</c:v>
                </c:pt>
              </c:numCache>
            </c:numRef>
          </c:val>
        </c:ser>
        <c:ser>
          <c:idx val="6"/>
          <c:order val="6"/>
          <c:tx>
            <c:strRef>
              <c:f>Таблица!$O$43</c:f>
              <c:strCache>
                <c:ptCount val="1"/>
                <c:pt idx="0">
                  <c:v>транспорт и связь</c:v>
                </c:pt>
              </c:strCache>
            </c:strRef>
          </c:tx>
          <c:invertIfNegative val="0"/>
          <c:cat>
            <c:numRef>
              <c:f>Таблица!$P$36:$BV$36</c:f>
              <c:numCache>
                <c:formatCode>[$-419]mmmm\ yyyy;@</c:formatCode>
                <c:ptCount val="59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</c:numCache>
            </c:numRef>
          </c:cat>
          <c:val>
            <c:numRef>
              <c:f>Таблица!$P$43:$BV$43</c:f>
              <c:numCache>
                <c:formatCode>#,##0.0000</c:formatCode>
                <c:ptCount val="59"/>
                <c:pt idx="0">
                  <c:v>-0.40904528413619962</c:v>
                </c:pt>
                <c:pt idx="1">
                  <c:v>-0.15954867301463652</c:v>
                </c:pt>
                <c:pt idx="2">
                  <c:v>-0.14829630178782044</c:v>
                </c:pt>
                <c:pt idx="3">
                  <c:v>-8.2019757672289917E-2</c:v>
                </c:pt>
                <c:pt idx="4">
                  <c:v>-0.13830265388966867</c:v>
                </c:pt>
                <c:pt idx="5">
                  <c:v>-0.18487046887811831</c:v>
                </c:pt>
                <c:pt idx="6">
                  <c:v>-0.11429760604568079</c:v>
                </c:pt>
                <c:pt idx="7">
                  <c:v>-0.18670051866941978</c:v>
                </c:pt>
                <c:pt idx="8">
                  <c:v>-0.21598834496931008</c:v>
                </c:pt>
                <c:pt idx="9">
                  <c:v>-0.32571416730138186</c:v>
                </c:pt>
                <c:pt idx="10">
                  <c:v>-9.4640593849355359E-2</c:v>
                </c:pt>
                <c:pt idx="11">
                  <c:v>-0.1416621660641211</c:v>
                </c:pt>
                <c:pt idx="12">
                  <c:v>-0.1741835921439201</c:v>
                </c:pt>
                <c:pt idx="13">
                  <c:v>-0.20634050813005064</c:v>
                </c:pt>
                <c:pt idx="14">
                  <c:v>-0.2872389843101551</c:v>
                </c:pt>
                <c:pt idx="15">
                  <c:v>-0.31740878290267344</c:v>
                </c:pt>
                <c:pt idx="16">
                  <c:v>-0.34361313427118734</c:v>
                </c:pt>
                <c:pt idx="17">
                  <c:v>-0.35887409877837867</c:v>
                </c:pt>
                <c:pt idx="18">
                  <c:v>-0.4301403513393503</c:v>
                </c:pt>
                <c:pt idx="19">
                  <c:v>-0.41950490106464389</c:v>
                </c:pt>
                <c:pt idx="20">
                  <c:v>-0.44176660081738051</c:v>
                </c:pt>
                <c:pt idx="21">
                  <c:v>-0.46248815743039784</c:v>
                </c:pt>
                <c:pt idx="22">
                  <c:v>-0.38283320101445378</c:v>
                </c:pt>
                <c:pt idx="23">
                  <c:v>-0.40388708239873866</c:v>
                </c:pt>
                <c:pt idx="24">
                  <c:v>-0.52873092326060633</c:v>
                </c:pt>
                <c:pt idx="25">
                  <c:v>-0.53632173179390952</c:v>
                </c:pt>
                <c:pt idx="26">
                  <c:v>-0.51137334820949421</c:v>
                </c:pt>
                <c:pt idx="27">
                  <c:v>-0.59303556946566349</c:v>
                </c:pt>
                <c:pt idx="28">
                  <c:v>-0.57427719893744755</c:v>
                </c:pt>
                <c:pt idx="29">
                  <c:v>-0.55135311916937979</c:v>
                </c:pt>
                <c:pt idx="30">
                  <c:v>-0.54406031757590467</c:v>
                </c:pt>
                <c:pt idx="31">
                  <c:v>-0.4990285271747435</c:v>
                </c:pt>
                <c:pt idx="32">
                  <c:v>-0.49427241536837246</c:v>
                </c:pt>
                <c:pt idx="33">
                  <c:v>-0.36419808585182623</c:v>
                </c:pt>
                <c:pt idx="34">
                  <c:v>-0.38703478844296463</c:v>
                </c:pt>
                <c:pt idx="35">
                  <c:v>-0.33183240653379509</c:v>
                </c:pt>
                <c:pt idx="36">
                  <c:v>-0.17791010600933138</c:v>
                </c:pt>
                <c:pt idx="37">
                  <c:v>-0.15489546003758936</c:v>
                </c:pt>
                <c:pt idx="38">
                  <c:v>-0.145301709576384</c:v>
                </c:pt>
                <c:pt idx="39">
                  <c:v>-5.8598960478893937E-2</c:v>
                </c:pt>
                <c:pt idx="40">
                  <c:v>-2.6179894274572499E-2</c:v>
                </c:pt>
                <c:pt idx="41">
                  <c:v>-1.6510022682397152E-2</c:v>
                </c:pt>
                <c:pt idx="42">
                  <c:v>1.1938830177317878E-2</c:v>
                </c:pt>
                <c:pt idx="43">
                  <c:v>4.5607051380807256E-2</c:v>
                </c:pt>
                <c:pt idx="44">
                  <c:v>8.0972180391923998E-2</c:v>
                </c:pt>
                <c:pt idx="45">
                  <c:v>-2.5461070782754409E-2</c:v>
                </c:pt>
                <c:pt idx="46">
                  <c:v>-3.7420637928718123E-2</c:v>
                </c:pt>
                <c:pt idx="47">
                  <c:v>-2.2338099631691286E-2</c:v>
                </c:pt>
                <c:pt idx="48">
                  <c:v>-1.8410289730336312E-2</c:v>
                </c:pt>
                <c:pt idx="49">
                  <c:v>-4.7978423579518391E-2</c:v>
                </c:pt>
                <c:pt idx="50">
                  <c:v>-3.1595342208740454E-2</c:v>
                </c:pt>
                <c:pt idx="51">
                  <c:v>-4.2191868941144683E-2</c:v>
                </c:pt>
                <c:pt idx="52">
                  <c:v>-3.8629966039592262E-2</c:v>
                </c:pt>
                <c:pt idx="53">
                  <c:v>-2.903891247169944E-2</c:v>
                </c:pt>
                <c:pt idx="54">
                  <c:v>-4.0395728350662997E-2</c:v>
                </c:pt>
                <c:pt idx="55">
                  <c:v>-5.3083053610257773E-2</c:v>
                </c:pt>
                <c:pt idx="56">
                  <c:v>-5.7894714268706751E-2</c:v>
                </c:pt>
                <c:pt idx="57">
                  <c:v>4.7853398171624296E-2</c:v>
                </c:pt>
                <c:pt idx="58">
                  <c:v>4.41874494981358E-2</c:v>
                </c:pt>
              </c:numCache>
            </c:numRef>
          </c:val>
        </c:ser>
        <c:ser>
          <c:idx val="7"/>
          <c:order val="7"/>
          <c:tx>
            <c:strRef>
              <c:f>Таблица!$O$44</c:f>
              <c:strCache>
                <c:ptCount val="1"/>
                <c:pt idx="0">
                  <c:v>оптовая и розничная торговля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cat>
            <c:numRef>
              <c:f>Таблица!$P$36:$BV$36</c:f>
              <c:numCache>
                <c:formatCode>[$-419]mmmm\ yyyy;@</c:formatCode>
                <c:ptCount val="59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</c:numCache>
            </c:numRef>
          </c:cat>
          <c:val>
            <c:numRef>
              <c:f>Таблица!$P$44:$BV$44</c:f>
              <c:numCache>
                <c:formatCode>#,##0.0000</c:formatCode>
                <c:ptCount val="59"/>
                <c:pt idx="0">
                  <c:v>-0.98018664488238072</c:v>
                </c:pt>
                <c:pt idx="1">
                  <c:v>-0.74068344847478829</c:v>
                </c:pt>
                <c:pt idx="2">
                  <c:v>-1.1644633841700878</c:v>
                </c:pt>
                <c:pt idx="3">
                  <c:v>-1.447921260761341</c:v>
                </c:pt>
                <c:pt idx="4">
                  <c:v>-1.4574951394957407</c:v>
                </c:pt>
                <c:pt idx="5">
                  <c:v>-1.399672587965666</c:v>
                </c:pt>
                <c:pt idx="6">
                  <c:v>-2.3745231769570765</c:v>
                </c:pt>
                <c:pt idx="7">
                  <c:v>-2.4877789113126298</c:v>
                </c:pt>
                <c:pt idx="8">
                  <c:v>-2.9578082796516449</c:v>
                </c:pt>
                <c:pt idx="9">
                  <c:v>-4.2446849589205016</c:v>
                </c:pt>
                <c:pt idx="10">
                  <c:v>-4.1484764226888844</c:v>
                </c:pt>
                <c:pt idx="11">
                  <c:v>-3.9652573006409613</c:v>
                </c:pt>
                <c:pt idx="12">
                  <c:v>-3.1956827980156812</c:v>
                </c:pt>
                <c:pt idx="13">
                  <c:v>-3.3988106161336109</c:v>
                </c:pt>
                <c:pt idx="14">
                  <c:v>-2.6081866227901207</c:v>
                </c:pt>
                <c:pt idx="15">
                  <c:v>-2.3714775269906334</c:v>
                </c:pt>
                <c:pt idx="16">
                  <c:v>-2.3549428105231582</c:v>
                </c:pt>
                <c:pt idx="17">
                  <c:v>-2.563184075320891</c:v>
                </c:pt>
                <c:pt idx="18">
                  <c:v>-1.9007068757341608</c:v>
                </c:pt>
                <c:pt idx="19">
                  <c:v>-2.7655993130893401</c:v>
                </c:pt>
                <c:pt idx="20">
                  <c:v>-3.9961820884471662</c:v>
                </c:pt>
                <c:pt idx="21">
                  <c:v>-4.091370877540955</c:v>
                </c:pt>
                <c:pt idx="22">
                  <c:v>-4.9479716546042676</c:v>
                </c:pt>
                <c:pt idx="23">
                  <c:v>-5.1426341802393969</c:v>
                </c:pt>
                <c:pt idx="24">
                  <c:v>-4.3431073007028038</c:v>
                </c:pt>
                <c:pt idx="25">
                  <c:v>-3.2317642923367949</c:v>
                </c:pt>
                <c:pt idx="26">
                  <c:v>-3.974874272342336</c:v>
                </c:pt>
                <c:pt idx="27">
                  <c:v>-3.9058708230045935</c:v>
                </c:pt>
                <c:pt idx="28">
                  <c:v>-3.8190561735254107</c:v>
                </c:pt>
                <c:pt idx="29">
                  <c:v>-3.1777589593996223</c:v>
                </c:pt>
                <c:pt idx="30">
                  <c:v>-3.7028050825777794</c:v>
                </c:pt>
                <c:pt idx="31">
                  <c:v>-2.9739963538086043</c:v>
                </c:pt>
                <c:pt idx="32">
                  <c:v>-2.4377453384571011</c:v>
                </c:pt>
                <c:pt idx="33">
                  <c:v>-1.5431382574621841</c:v>
                </c:pt>
                <c:pt idx="34">
                  <c:v>-0.69767771237889797</c:v>
                </c:pt>
                <c:pt idx="35">
                  <c:v>-0.49823302543472969</c:v>
                </c:pt>
                <c:pt idx="36">
                  <c:v>0.17815254907031275</c:v>
                </c:pt>
                <c:pt idx="37">
                  <c:v>-0.50931775189800033</c:v>
                </c:pt>
                <c:pt idx="38">
                  <c:v>-0.37561260350230469</c:v>
                </c:pt>
                <c:pt idx="39">
                  <c:v>-0.32256237225122297</c:v>
                </c:pt>
                <c:pt idx="40">
                  <c:v>-0.21469975321290072</c:v>
                </c:pt>
                <c:pt idx="41">
                  <c:v>-0.33445745265264865</c:v>
                </c:pt>
                <c:pt idx="42">
                  <c:v>-0.18195207625083895</c:v>
                </c:pt>
                <c:pt idx="43">
                  <c:v>-0.30533366684249746</c:v>
                </c:pt>
                <c:pt idx="44">
                  <c:v>0.21687804049430676</c:v>
                </c:pt>
                <c:pt idx="45">
                  <c:v>-0.10823372460145589</c:v>
                </c:pt>
                <c:pt idx="46">
                  <c:v>0.48748264182834156</c:v>
                </c:pt>
                <c:pt idx="47">
                  <c:v>1.448861319618203</c:v>
                </c:pt>
                <c:pt idx="48">
                  <c:v>1.6680853885667575</c:v>
                </c:pt>
                <c:pt idx="49">
                  <c:v>2.5559377430543817</c:v>
                </c:pt>
                <c:pt idx="50">
                  <c:v>2.9790493032962684</c:v>
                </c:pt>
                <c:pt idx="51">
                  <c:v>2.5761364655401899</c:v>
                </c:pt>
                <c:pt idx="52">
                  <c:v>2.3251434316274113</c:v>
                </c:pt>
                <c:pt idx="53">
                  <c:v>0.1148014451883248</c:v>
                </c:pt>
                <c:pt idx="54">
                  <c:v>-0.28134026660366879</c:v>
                </c:pt>
                <c:pt idx="55">
                  <c:v>0.13911304518732484</c:v>
                </c:pt>
                <c:pt idx="56">
                  <c:v>0.23909077081720839</c:v>
                </c:pt>
                <c:pt idx="57">
                  <c:v>1.0581828883943207</c:v>
                </c:pt>
                <c:pt idx="58">
                  <c:v>1.3866405781644355</c:v>
                </c:pt>
              </c:numCache>
            </c:numRef>
          </c:val>
        </c:ser>
        <c:ser>
          <c:idx val="8"/>
          <c:order val="8"/>
          <c:tx>
            <c:strRef>
              <c:f>Таблица!$O$45</c:f>
              <c:strCache>
                <c:ptCount val="1"/>
                <c:pt idx="0">
                  <c:v>операции с недвижимым имуществом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cat>
            <c:numRef>
              <c:f>Таблица!$P$36:$BV$36</c:f>
              <c:numCache>
                <c:formatCode>[$-419]mmmm\ yyyy;@</c:formatCode>
                <c:ptCount val="59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</c:numCache>
            </c:numRef>
          </c:cat>
          <c:val>
            <c:numRef>
              <c:f>Таблица!$P$45:$BV$45</c:f>
              <c:numCache>
                <c:formatCode>#,##0.0000</c:formatCode>
                <c:ptCount val="59"/>
                <c:pt idx="0">
                  <c:v>5.9105713089655021</c:v>
                </c:pt>
                <c:pt idx="1">
                  <c:v>-1.9576452382386826</c:v>
                </c:pt>
                <c:pt idx="2">
                  <c:v>-2.081992721701122</c:v>
                </c:pt>
                <c:pt idx="3">
                  <c:v>-1.6336649097885472</c:v>
                </c:pt>
                <c:pt idx="4">
                  <c:v>-1.6410053819083261</c:v>
                </c:pt>
                <c:pt idx="5">
                  <c:v>-1.5498080696793946</c:v>
                </c:pt>
                <c:pt idx="6">
                  <c:v>-1.7267070907745012</c:v>
                </c:pt>
                <c:pt idx="7">
                  <c:v>-1.8526535688909838</c:v>
                </c:pt>
                <c:pt idx="8">
                  <c:v>-2.1748700110004751</c:v>
                </c:pt>
                <c:pt idx="9">
                  <c:v>-2.8711140619647373</c:v>
                </c:pt>
                <c:pt idx="10">
                  <c:v>-3.8803927177788582</c:v>
                </c:pt>
                <c:pt idx="11">
                  <c:v>-4.1562181523911121</c:v>
                </c:pt>
                <c:pt idx="12">
                  <c:v>-4.8065653938136235</c:v>
                </c:pt>
                <c:pt idx="13">
                  <c:v>0.31437206214518087</c:v>
                </c:pt>
                <c:pt idx="14">
                  <c:v>0.89588503644719875</c:v>
                </c:pt>
                <c:pt idx="15">
                  <c:v>0.51417727890930498</c:v>
                </c:pt>
                <c:pt idx="16">
                  <c:v>0.66976000215868325</c:v>
                </c:pt>
                <c:pt idx="17">
                  <c:v>0.71923664920437558</c:v>
                </c:pt>
                <c:pt idx="18">
                  <c:v>0.99357896388958977</c:v>
                </c:pt>
                <c:pt idx="19">
                  <c:v>0.66380895763766457</c:v>
                </c:pt>
                <c:pt idx="20">
                  <c:v>0.98648451425984662</c:v>
                </c:pt>
                <c:pt idx="21">
                  <c:v>1.2128470342691378</c:v>
                </c:pt>
                <c:pt idx="22">
                  <c:v>1.3227800276300956</c:v>
                </c:pt>
                <c:pt idx="23">
                  <c:v>1.0141600729296121</c:v>
                </c:pt>
                <c:pt idx="24">
                  <c:v>0.31059440052119902</c:v>
                </c:pt>
                <c:pt idx="25">
                  <c:v>0.27781530205386168</c:v>
                </c:pt>
                <c:pt idx="26">
                  <c:v>7.0200290638376281E-2</c:v>
                </c:pt>
                <c:pt idx="27">
                  <c:v>0.23365020805418368</c:v>
                </c:pt>
                <c:pt idx="28">
                  <c:v>0.37166457478971821</c:v>
                </c:pt>
                <c:pt idx="29">
                  <c:v>0.23274688173427757</c:v>
                </c:pt>
                <c:pt idx="30">
                  <c:v>0.47618307476547939</c:v>
                </c:pt>
                <c:pt idx="31">
                  <c:v>0.9591769448677846</c:v>
                </c:pt>
                <c:pt idx="32">
                  <c:v>0.70336424143253895</c:v>
                </c:pt>
                <c:pt idx="33">
                  <c:v>0.70272470076538962</c:v>
                </c:pt>
                <c:pt idx="34">
                  <c:v>0.65905647606378881</c:v>
                </c:pt>
                <c:pt idx="35">
                  <c:v>0.88769467961704285</c:v>
                </c:pt>
                <c:pt idx="36">
                  <c:v>0.97141845560944962</c:v>
                </c:pt>
                <c:pt idx="37">
                  <c:v>1.5972677758425946</c:v>
                </c:pt>
                <c:pt idx="38">
                  <c:v>1.4435565210104031</c:v>
                </c:pt>
                <c:pt idx="39">
                  <c:v>1.3462100207085785</c:v>
                </c:pt>
                <c:pt idx="40">
                  <c:v>1.1758855519836253</c:v>
                </c:pt>
                <c:pt idx="41">
                  <c:v>1.1634523173704381</c:v>
                </c:pt>
                <c:pt idx="42">
                  <c:v>0.55173487032643287</c:v>
                </c:pt>
                <c:pt idx="43">
                  <c:v>0.43511513335748792</c:v>
                </c:pt>
                <c:pt idx="44">
                  <c:v>0.44381023087195287</c:v>
                </c:pt>
                <c:pt idx="45">
                  <c:v>0.38098776254279887</c:v>
                </c:pt>
                <c:pt idx="46">
                  <c:v>0.60921521232448783</c:v>
                </c:pt>
                <c:pt idx="47">
                  <c:v>0.49063038728245995</c:v>
                </c:pt>
                <c:pt idx="48">
                  <c:v>0.52574710054025997</c:v>
                </c:pt>
                <c:pt idx="49">
                  <c:v>4.377833795141859E-2</c:v>
                </c:pt>
                <c:pt idx="50">
                  <c:v>0.18893268423073653</c:v>
                </c:pt>
                <c:pt idx="51">
                  <c:v>0.19657727682210197</c:v>
                </c:pt>
                <c:pt idx="52">
                  <c:v>0.19906180081176611</c:v>
                </c:pt>
                <c:pt idx="53">
                  <c:v>0.2626688290797215</c:v>
                </c:pt>
                <c:pt idx="54">
                  <c:v>0.78330770298362895</c:v>
                </c:pt>
                <c:pt idx="55">
                  <c:v>0.77549732985696995</c:v>
                </c:pt>
                <c:pt idx="56">
                  <c:v>0.74840805749013506</c:v>
                </c:pt>
                <c:pt idx="57">
                  <c:v>0.65210158204532243</c:v>
                </c:pt>
                <c:pt idx="58">
                  <c:v>0.42286556638788392</c:v>
                </c:pt>
              </c:numCache>
            </c:numRef>
          </c:val>
        </c:ser>
        <c:ser>
          <c:idx val="9"/>
          <c:order val="9"/>
          <c:tx>
            <c:strRef>
              <c:f>Таблица!$O$46</c:f>
              <c:strCache>
                <c:ptCount val="1"/>
                <c:pt idx="0">
                  <c:v>прочие виды деятельности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cat>
            <c:numRef>
              <c:f>Таблица!$P$36:$BV$36</c:f>
              <c:numCache>
                <c:formatCode>[$-419]mmmm\ yyyy;@</c:formatCode>
                <c:ptCount val="59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</c:numCache>
            </c:numRef>
          </c:cat>
          <c:val>
            <c:numRef>
              <c:f>Таблица!$P$46:$BV$46</c:f>
              <c:numCache>
                <c:formatCode>#,##0.0000</c:formatCode>
                <c:ptCount val="59"/>
                <c:pt idx="0">
                  <c:v>-0.24668966732601227</c:v>
                </c:pt>
                <c:pt idx="1">
                  <c:v>-0.35486571911797121</c:v>
                </c:pt>
                <c:pt idx="2">
                  <c:v>-7.028076110831967E-2</c:v>
                </c:pt>
                <c:pt idx="3">
                  <c:v>0.4182881893698619</c:v>
                </c:pt>
                <c:pt idx="4">
                  <c:v>0.6323028489398409</c:v>
                </c:pt>
                <c:pt idx="5">
                  <c:v>0.14465380031831629</c:v>
                </c:pt>
                <c:pt idx="6">
                  <c:v>0.64285830338701155</c:v>
                </c:pt>
                <c:pt idx="7">
                  <c:v>-0.97797990608111007</c:v>
                </c:pt>
                <c:pt idx="8">
                  <c:v>-1.239354258160823</c:v>
                </c:pt>
                <c:pt idx="9">
                  <c:v>-1.3099288283670167</c:v>
                </c:pt>
                <c:pt idx="10">
                  <c:v>-0.6413524795768708</c:v>
                </c:pt>
                <c:pt idx="11">
                  <c:v>-0.3517607337116026</c:v>
                </c:pt>
                <c:pt idx="12">
                  <c:v>-0.14265654653555646</c:v>
                </c:pt>
                <c:pt idx="13">
                  <c:v>0.49786546661775644</c:v>
                </c:pt>
                <c:pt idx="14">
                  <c:v>0.25205561766635876</c:v>
                </c:pt>
                <c:pt idx="15">
                  <c:v>-1.2967988593728743</c:v>
                </c:pt>
                <c:pt idx="16">
                  <c:v>-0.50505607342012759</c:v>
                </c:pt>
                <c:pt idx="17">
                  <c:v>-0.10113897437637756</c:v>
                </c:pt>
                <c:pt idx="18">
                  <c:v>-0.36511270154980285</c:v>
                </c:pt>
                <c:pt idx="19">
                  <c:v>1.5670184183231739</c:v>
                </c:pt>
                <c:pt idx="20">
                  <c:v>1.5727282748261433</c:v>
                </c:pt>
                <c:pt idx="21">
                  <c:v>1.6975966448020967</c:v>
                </c:pt>
                <c:pt idx="22">
                  <c:v>1.100399220294584</c:v>
                </c:pt>
                <c:pt idx="23">
                  <c:v>0.91122930398414559</c:v>
                </c:pt>
                <c:pt idx="24">
                  <c:v>0.88482596511257405</c:v>
                </c:pt>
                <c:pt idx="25">
                  <c:v>-0.47416319176991539</c:v>
                </c:pt>
                <c:pt idx="26">
                  <c:v>-0.67481158426395971</c:v>
                </c:pt>
                <c:pt idx="27">
                  <c:v>-0.39726620090918852</c:v>
                </c:pt>
                <c:pt idx="28">
                  <c:v>-1.3903631253343576</c:v>
                </c:pt>
                <c:pt idx="29">
                  <c:v>-1.516061272565344</c:v>
                </c:pt>
                <c:pt idx="30">
                  <c:v>-1.2192416484090762</c:v>
                </c:pt>
                <c:pt idx="31">
                  <c:v>-1.3332955931839805</c:v>
                </c:pt>
                <c:pt idx="32">
                  <c:v>-2.2321709151984304</c:v>
                </c:pt>
                <c:pt idx="33">
                  <c:v>-2.31859424885333</c:v>
                </c:pt>
                <c:pt idx="34">
                  <c:v>-2.4265457701015101</c:v>
                </c:pt>
                <c:pt idx="35">
                  <c:v>-2.2477760320525513</c:v>
                </c:pt>
                <c:pt idx="36">
                  <c:v>-2.7839112978900533</c:v>
                </c:pt>
                <c:pt idx="37">
                  <c:v>-2.9440779545562572</c:v>
                </c:pt>
                <c:pt idx="38">
                  <c:v>-2.8737916853114585</c:v>
                </c:pt>
                <c:pt idx="39">
                  <c:v>-3.3342577166766088</c:v>
                </c:pt>
                <c:pt idx="40">
                  <c:v>-3.3761196376766107</c:v>
                </c:pt>
                <c:pt idx="41">
                  <c:v>-3.034442927058191</c:v>
                </c:pt>
                <c:pt idx="42">
                  <c:v>-3.2041812883618821</c:v>
                </c:pt>
                <c:pt idx="43">
                  <c:v>-3.0346973960667238</c:v>
                </c:pt>
                <c:pt idx="44">
                  <c:v>-2.3022247106114668</c:v>
                </c:pt>
                <c:pt idx="45">
                  <c:v>-2.1899124638244616</c:v>
                </c:pt>
                <c:pt idx="46">
                  <c:v>-2.1863954344189431</c:v>
                </c:pt>
                <c:pt idx="47">
                  <c:v>-2.0946800452664402</c:v>
                </c:pt>
                <c:pt idx="48">
                  <c:v>-1.8540705475765167</c:v>
                </c:pt>
                <c:pt idx="49">
                  <c:v>-1.2318041348977185</c:v>
                </c:pt>
                <c:pt idx="50">
                  <c:v>-1.2275592244422744</c:v>
                </c:pt>
                <c:pt idx="51">
                  <c:v>-0.13679987521899514</c:v>
                </c:pt>
                <c:pt idx="52">
                  <c:v>-3.7445774965277012E-2</c:v>
                </c:pt>
                <c:pt idx="53">
                  <c:v>1.2667790991282697E-2</c:v>
                </c:pt>
                <c:pt idx="54">
                  <c:v>5.4801941839476851E-3</c:v>
                </c:pt>
                <c:pt idx="55">
                  <c:v>4.5267009529065518E-2</c:v>
                </c:pt>
                <c:pt idx="56">
                  <c:v>6.2143018768910693E-2</c:v>
                </c:pt>
                <c:pt idx="57">
                  <c:v>2.1889057193877529E-2</c:v>
                </c:pt>
                <c:pt idx="58">
                  <c:v>-2.1886383396383029E-2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4607232"/>
        <c:axId val="143862592"/>
      </c:barChart>
      <c:barChart>
        <c:barDir val="col"/>
        <c:grouping val="stacked"/>
        <c:varyColors val="0"/>
        <c:ser>
          <c:idx val="11"/>
          <c:order val="11"/>
          <c:tx>
            <c:strRef>
              <c:f>Таблица!$O$47</c:f>
              <c:strCache>
                <c:ptCount val="1"/>
                <c:pt idx="0">
                  <c:v>на завершение расчетов</c:v>
                </c:pt>
              </c:strCache>
            </c:strRef>
          </c:tx>
          <c:invertIfNegative val="0"/>
          <c:val>
            <c:numRef>
              <c:f>Таблица!$P$47:$BV$47</c:f>
              <c:numCache>
                <c:formatCode>#,##0.0000</c:formatCode>
                <c:ptCount val="59"/>
                <c:pt idx="0">
                  <c:v>-0.15967764483419786</c:v>
                </c:pt>
                <c:pt idx="1">
                  <c:v>-2.6752792693438276E-2</c:v>
                </c:pt>
                <c:pt idx="2">
                  <c:v>-2.0067099660733022E-2</c:v>
                </c:pt>
                <c:pt idx="3">
                  <c:v>1.7645427547234298E-2</c:v>
                </c:pt>
                <c:pt idx="4">
                  <c:v>-0.1230149293249396</c:v>
                </c:pt>
                <c:pt idx="5">
                  <c:v>-9.6015996898735051E-2</c:v>
                </c:pt>
                <c:pt idx="6">
                  <c:v>-9.1481495356900741E-2</c:v>
                </c:pt>
                <c:pt idx="7">
                  <c:v>2.3044677950581839E-3</c:v>
                </c:pt>
                <c:pt idx="8">
                  <c:v>-2.1611934377515549E-2</c:v>
                </c:pt>
                <c:pt idx="9">
                  <c:v>-5.0625954832651393E-2</c:v>
                </c:pt>
                <c:pt idx="10">
                  <c:v>-6.1066008720821199E-2</c:v>
                </c:pt>
                <c:pt idx="11">
                  <c:v>4.2820147759166385E-2</c:v>
                </c:pt>
                <c:pt idx="12">
                  <c:v>-4.142578941582706E-3</c:v>
                </c:pt>
                <c:pt idx="13">
                  <c:v>-0.24847768645064988</c:v>
                </c:pt>
                <c:pt idx="14">
                  <c:v>-4.1897392567680415E-2</c:v>
                </c:pt>
                <c:pt idx="15">
                  <c:v>-0.20139614035738929</c:v>
                </c:pt>
                <c:pt idx="16">
                  <c:v>2.3251497954500214E-2</c:v>
                </c:pt>
                <c:pt idx="17">
                  <c:v>-1.209255700693169E-2</c:v>
                </c:pt>
                <c:pt idx="18">
                  <c:v>-6.3607025143814208E-2</c:v>
                </c:pt>
                <c:pt idx="19">
                  <c:v>5.4137408234840097E-2</c:v>
                </c:pt>
                <c:pt idx="20">
                  <c:v>-1.0062631262166772E-2</c:v>
                </c:pt>
                <c:pt idx="21">
                  <c:v>3.7350524929066584E-2</c:v>
                </c:pt>
                <c:pt idx="22">
                  <c:v>7.5637939215565317E-2</c:v>
                </c:pt>
                <c:pt idx="23">
                  <c:v>0.18089990549298773</c:v>
                </c:pt>
                <c:pt idx="24">
                  <c:v>0.20699180931842945</c:v>
                </c:pt>
                <c:pt idx="25">
                  <c:v>0.25670104024859114</c:v>
                </c:pt>
                <c:pt idx="26">
                  <c:v>0.18413326701223032</c:v>
                </c:pt>
                <c:pt idx="27">
                  <c:v>0.20650850700963014</c:v>
                </c:pt>
                <c:pt idx="28">
                  <c:v>-1.8567671473931759E-2</c:v>
                </c:pt>
                <c:pt idx="29">
                  <c:v>-4.9547052556290572E-3</c:v>
                </c:pt>
                <c:pt idx="30">
                  <c:v>1.6449829570209695E-2</c:v>
                </c:pt>
                <c:pt idx="31">
                  <c:v>-4.6897193066903986E-2</c:v>
                </c:pt>
                <c:pt idx="32">
                  <c:v>-2.3981424295097725E-2</c:v>
                </c:pt>
                <c:pt idx="33">
                  <c:v>-9.1211494689707753E-2</c:v>
                </c:pt>
                <c:pt idx="34">
                  <c:v>-0.15184135127105319</c:v>
                </c:pt>
                <c:pt idx="35">
                  <c:v>-0.25541910636933851</c:v>
                </c:pt>
                <c:pt idx="36">
                  <c:v>-0.22115392436700795</c:v>
                </c:pt>
                <c:pt idx="37">
                  <c:v>-8.8281641165081859E-2</c:v>
                </c:pt>
                <c:pt idx="38">
                  <c:v>-0.19215159081393876</c:v>
                </c:pt>
                <c:pt idx="39">
                  <c:v>-0.16505485123917488</c:v>
                </c:pt>
                <c:pt idx="40">
                  <c:v>7.2632321571827474E-2</c:v>
                </c:pt>
                <c:pt idx="41">
                  <c:v>-1.0030405937198219E-2</c:v>
                </c:pt>
                <c:pt idx="42">
                  <c:v>4.6346039469775925E-2</c:v>
                </c:pt>
                <c:pt idx="43">
                  <c:v>-6.2122711370410325E-2</c:v>
                </c:pt>
                <c:pt idx="44">
                  <c:v>0.11108830355509462</c:v>
                </c:pt>
                <c:pt idx="45">
                  <c:v>0.19804906362196323</c:v>
                </c:pt>
                <c:pt idx="46">
                  <c:v>0.4180243385024297</c:v>
                </c:pt>
                <c:pt idx="47">
                  <c:v>0.74940913068671444</c:v>
                </c:pt>
                <c:pt idx="48">
                  <c:v>0.12687950652937804</c:v>
                </c:pt>
                <c:pt idx="49">
                  <c:v>0.16177799505194601</c:v>
                </c:pt>
                <c:pt idx="50">
                  <c:v>7.0315082087916592E-2</c:v>
                </c:pt>
                <c:pt idx="51">
                  <c:v>0.10652151676908449</c:v>
                </c:pt>
                <c:pt idx="52">
                  <c:v>0.11852153367011922</c:v>
                </c:pt>
                <c:pt idx="53">
                  <c:v>0.28823825882186443</c:v>
                </c:pt>
                <c:pt idx="54">
                  <c:v>0.17887144978519132</c:v>
                </c:pt>
                <c:pt idx="55">
                  <c:v>0.32026860352729675</c:v>
                </c:pt>
                <c:pt idx="56">
                  <c:v>0.30397989259234737</c:v>
                </c:pt>
                <c:pt idx="57">
                  <c:v>9.1269668996165426E-2</c:v>
                </c:pt>
                <c:pt idx="58">
                  <c:v>0.19520001286466038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4576000"/>
        <c:axId val="143864320"/>
      </c:barChart>
      <c:lineChart>
        <c:grouping val="standard"/>
        <c:varyColors val="0"/>
        <c:ser>
          <c:idx val="0"/>
          <c:order val="0"/>
          <c:tx>
            <c:strRef>
              <c:f>Таблица!$O$37</c:f>
              <c:strCache>
                <c:ptCount val="1"/>
                <c:pt idx="0">
                  <c:v>Динамика задолженности по кредитам юридическим лицам, г/г</c:v>
                </c:pt>
              </c:strCache>
            </c:strRef>
          </c:tx>
          <c:spPr>
            <a:ln w="19050"/>
          </c:spPr>
          <c:marker>
            <c:symbol val="none"/>
          </c:marker>
          <c:cat>
            <c:numRef>
              <c:f>Таблица!$P$36:$BV$36</c:f>
              <c:numCache>
                <c:formatCode>[$-419]mmmm\ yyyy;@</c:formatCode>
                <c:ptCount val="59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</c:numCache>
            </c:numRef>
          </c:cat>
          <c:val>
            <c:numRef>
              <c:f>Таблица!$P$37:$BV$37</c:f>
              <c:numCache>
                <c:formatCode>#,##0.00</c:formatCode>
                <c:ptCount val="59"/>
                <c:pt idx="0">
                  <c:v>-6.5865272542850493</c:v>
                </c:pt>
                <c:pt idx="1">
                  <c:v>-7.2870840011871394</c:v>
                </c:pt>
                <c:pt idx="2">
                  <c:v>-7.26084692203868</c:v>
                </c:pt>
                <c:pt idx="3">
                  <c:v>-5.7741427803197896</c:v>
                </c:pt>
                <c:pt idx="4">
                  <c:v>-5.8935482456113597</c:v>
                </c:pt>
                <c:pt idx="5">
                  <c:v>-3.8807511469086799</c:v>
                </c:pt>
                <c:pt idx="6">
                  <c:v>-11.74770229090243</c:v>
                </c:pt>
                <c:pt idx="7">
                  <c:v>-11.491044203087188</c:v>
                </c:pt>
                <c:pt idx="8">
                  <c:v>-3.10024313249827</c:v>
                </c:pt>
                <c:pt idx="9">
                  <c:v>-5.4800234818156</c:v>
                </c:pt>
                <c:pt idx="10">
                  <c:v>3.2994840442157498</c:v>
                </c:pt>
                <c:pt idx="11">
                  <c:v>3.59980955660403</c:v>
                </c:pt>
                <c:pt idx="12">
                  <c:v>6.8447052767425287</c:v>
                </c:pt>
                <c:pt idx="13">
                  <c:v>5.8457491313289598</c:v>
                </c:pt>
                <c:pt idx="14">
                  <c:v>5.6148081102087497</c:v>
                </c:pt>
                <c:pt idx="15">
                  <c:v>-0.15300276866842652</c:v>
                </c:pt>
                <c:pt idx="16">
                  <c:v>-0.23440348275385509</c:v>
                </c:pt>
                <c:pt idx="17">
                  <c:v>-2.7530669984749601</c:v>
                </c:pt>
                <c:pt idx="18">
                  <c:v>-0.45524771817967091</c:v>
                </c:pt>
                <c:pt idx="19">
                  <c:v>-0.70921158313537258</c:v>
                </c:pt>
                <c:pt idx="20">
                  <c:v>-1.0823772180229798</c:v>
                </c:pt>
                <c:pt idx="21">
                  <c:v>8.1149314632064318</c:v>
                </c:pt>
                <c:pt idx="22">
                  <c:v>7.8698286342287798</c:v>
                </c:pt>
                <c:pt idx="23">
                  <c:v>14.50563756693918</c:v>
                </c:pt>
                <c:pt idx="24">
                  <c:v>18.18249806187335</c:v>
                </c:pt>
                <c:pt idx="25">
                  <c:v>7.5845995167554996</c:v>
                </c:pt>
                <c:pt idx="26">
                  <c:v>7.2701812399512296</c:v>
                </c:pt>
                <c:pt idx="27">
                  <c:v>11.413783783069158</c:v>
                </c:pt>
                <c:pt idx="28">
                  <c:v>12.912878015035709</c:v>
                </c:pt>
                <c:pt idx="29">
                  <c:v>15.385422737568041</c:v>
                </c:pt>
                <c:pt idx="30">
                  <c:v>14.562259585068979</c:v>
                </c:pt>
                <c:pt idx="31">
                  <c:v>14.519469319502178</c:v>
                </c:pt>
                <c:pt idx="32">
                  <c:v>12.88597954368845</c:v>
                </c:pt>
                <c:pt idx="33">
                  <c:v>1.4005283347497599</c:v>
                </c:pt>
                <c:pt idx="34">
                  <c:v>-1.78471923679779</c:v>
                </c:pt>
                <c:pt idx="35">
                  <c:v>-4.6037736786256795</c:v>
                </c:pt>
                <c:pt idx="36">
                  <c:v>-6.0697373234991794</c:v>
                </c:pt>
                <c:pt idx="37">
                  <c:v>4.5402703673564098</c:v>
                </c:pt>
                <c:pt idx="38">
                  <c:v>2.8839581447373601</c:v>
                </c:pt>
                <c:pt idx="39">
                  <c:v>2.0981686535038597</c:v>
                </c:pt>
                <c:pt idx="40">
                  <c:v>-2.16047511059636</c:v>
                </c:pt>
                <c:pt idx="41">
                  <c:v>-3.7016431565078101</c:v>
                </c:pt>
                <c:pt idx="42">
                  <c:v>-5.9122203172255592</c:v>
                </c:pt>
                <c:pt idx="43">
                  <c:v>-4.1837524619252502</c:v>
                </c:pt>
                <c:pt idx="44">
                  <c:v>-1.72248632547228</c:v>
                </c:pt>
                <c:pt idx="45">
                  <c:v>3.2905605863446996</c:v>
                </c:pt>
                <c:pt idx="46">
                  <c:v>10.15543677490834</c:v>
                </c:pt>
                <c:pt idx="47">
                  <c:v>10.838901078830141</c:v>
                </c:pt>
                <c:pt idx="48">
                  <c:v>11.861167189309221</c:v>
                </c:pt>
                <c:pt idx="49">
                  <c:v>14.13960548140366</c:v>
                </c:pt>
                <c:pt idx="50">
                  <c:v>16.242051169702869</c:v>
                </c:pt>
                <c:pt idx="51">
                  <c:v>18.592916995395058</c:v>
                </c:pt>
                <c:pt idx="52">
                  <c:v>26.268394441304508</c:v>
                </c:pt>
                <c:pt idx="53">
                  <c:v>22.967523958486161</c:v>
                </c:pt>
                <c:pt idx="54">
                  <c:v>24.277737651688977</c:v>
                </c:pt>
                <c:pt idx="55">
                  <c:v>23.417144998719269</c:v>
                </c:pt>
                <c:pt idx="56">
                  <c:v>26.998538172041869</c:v>
                </c:pt>
                <c:pt idx="57">
                  <c:v>21.960917524026097</c:v>
                </c:pt>
                <c:pt idx="58">
                  <c:v>20.862313836162151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607232"/>
        <c:axId val="143862592"/>
      </c:lineChart>
      <c:lineChart>
        <c:grouping val="standard"/>
        <c:varyColors val="0"/>
        <c:ser>
          <c:idx val="10"/>
          <c:order val="10"/>
          <c:tx>
            <c:strRef>
              <c:f>Таблица!$O$48</c:f>
              <c:strCache>
                <c:ptCount val="1"/>
                <c:pt idx="0">
                  <c:v>Средневзвешенные процентные ставки по кредитам нефинансовым организациям, % (пр. шкала)</c:v>
                </c:pt>
              </c:strCache>
            </c:strRef>
          </c:tx>
          <c:spPr>
            <a:ln w="19050">
              <a:solidFill>
                <a:schemeClr val="accent1">
                  <a:lumMod val="75000"/>
                </a:schemeClr>
              </a:solidFill>
              <a:prstDash val="dash"/>
            </a:ln>
          </c:spPr>
          <c:marker>
            <c:symbol val="none"/>
          </c:marker>
          <c:val>
            <c:numRef>
              <c:f>Таблица!$P$48:$BV$48</c:f>
              <c:numCache>
                <c:formatCode>#,##0.##</c:formatCode>
                <c:ptCount val="59"/>
                <c:pt idx="0">
                  <c:v>12.640987252605449</c:v>
                </c:pt>
                <c:pt idx="1">
                  <c:v>11.255011416826999</c:v>
                </c:pt>
                <c:pt idx="2">
                  <c:v>11.741120512699899</c:v>
                </c:pt>
                <c:pt idx="3">
                  <c:v>11.619905857511929</c:v>
                </c:pt>
                <c:pt idx="4">
                  <c:v>11.17723349783515</c:v>
                </c:pt>
                <c:pt idx="5">
                  <c:v>11.67428409063781</c:v>
                </c:pt>
                <c:pt idx="6">
                  <c:v>11.88153302988861</c:v>
                </c:pt>
                <c:pt idx="7">
                  <c:v>11.70948729852587</c:v>
                </c:pt>
                <c:pt idx="8">
                  <c:v>11.566407471090081</c:v>
                </c:pt>
                <c:pt idx="9">
                  <c:v>11.40824914630911</c:v>
                </c:pt>
                <c:pt idx="10">
                  <c:v>11.797268658087869</c:v>
                </c:pt>
                <c:pt idx="11">
                  <c:v>12.924404764496309</c:v>
                </c:pt>
                <c:pt idx="12">
                  <c:v>18.01505243649444</c:v>
                </c:pt>
                <c:pt idx="13">
                  <c:v>19.079857412480159</c:v>
                </c:pt>
                <c:pt idx="14">
                  <c:v>18.71163833911309</c:v>
                </c:pt>
                <c:pt idx="15">
                  <c:v>19.707850296280832</c:v>
                </c:pt>
                <c:pt idx="16">
                  <c:v>18.065439100594347</c:v>
                </c:pt>
                <c:pt idx="17">
                  <c:v>18.141087744714518</c:v>
                </c:pt>
                <c:pt idx="18">
                  <c:v>18.152839771585342</c:v>
                </c:pt>
                <c:pt idx="19">
                  <c:v>17.309404123090882</c:v>
                </c:pt>
                <c:pt idx="20">
                  <c:v>16.295046224001318</c:v>
                </c:pt>
                <c:pt idx="21">
                  <c:v>16.106274922571998</c:v>
                </c:pt>
                <c:pt idx="22">
                  <c:v>16.972643010687509</c:v>
                </c:pt>
                <c:pt idx="23">
                  <c:v>17.371011377985841</c:v>
                </c:pt>
                <c:pt idx="24">
                  <c:v>15.924085989004549</c:v>
                </c:pt>
                <c:pt idx="25">
                  <c:v>16.254756147804109</c:v>
                </c:pt>
                <c:pt idx="26">
                  <c:v>15.85699595543081</c:v>
                </c:pt>
                <c:pt idx="27">
                  <c:v>15.207354764847759</c:v>
                </c:pt>
                <c:pt idx="28">
                  <c:v>14.970869704610518</c:v>
                </c:pt>
                <c:pt idx="29">
                  <c:v>15.140681810905368</c:v>
                </c:pt>
                <c:pt idx="30">
                  <c:v>14.919779225813441</c:v>
                </c:pt>
                <c:pt idx="31">
                  <c:v>13.826382982092429</c:v>
                </c:pt>
                <c:pt idx="32">
                  <c:v>14.36277740221564</c:v>
                </c:pt>
                <c:pt idx="33">
                  <c:v>14.870889352408261</c:v>
                </c:pt>
                <c:pt idx="34">
                  <c:v>14.628056221481248</c:v>
                </c:pt>
                <c:pt idx="35">
                  <c:v>14.688261888116269</c:v>
                </c:pt>
                <c:pt idx="36">
                  <c:v>13.29376233365778</c:v>
                </c:pt>
                <c:pt idx="37">
                  <c:v>13.61726074541083</c:v>
                </c:pt>
                <c:pt idx="38">
                  <c:v>10.417986448981718</c:v>
                </c:pt>
                <c:pt idx="39">
                  <c:v>12.5973663275552</c:v>
                </c:pt>
                <c:pt idx="40">
                  <c:v>12.732869367408789</c:v>
                </c:pt>
                <c:pt idx="41">
                  <c:v>12.325610022223689</c:v>
                </c:pt>
                <c:pt idx="42">
                  <c:v>13.008583586007649</c:v>
                </c:pt>
                <c:pt idx="43">
                  <c:v>10.236123858720768</c:v>
                </c:pt>
                <c:pt idx="44">
                  <c:v>11.38859427187502</c:v>
                </c:pt>
                <c:pt idx="45">
                  <c:v>11.250027541734509</c:v>
                </c:pt>
                <c:pt idx="46">
                  <c:v>10.237686111124161</c:v>
                </c:pt>
                <c:pt idx="47">
                  <c:v>8.7125555984078709</c:v>
                </c:pt>
                <c:pt idx="48">
                  <c:v>10.817257088859829</c:v>
                </c:pt>
                <c:pt idx="49">
                  <c:v>11.692385983518699</c:v>
                </c:pt>
                <c:pt idx="50">
                  <c:v>10.670875536286099</c:v>
                </c:pt>
                <c:pt idx="51">
                  <c:v>7.4626616999506696</c:v>
                </c:pt>
                <c:pt idx="52">
                  <c:v>8.6891069860864381</c:v>
                </c:pt>
                <c:pt idx="53">
                  <c:v>11.302411150641319</c:v>
                </c:pt>
                <c:pt idx="54">
                  <c:v>8.1901741565720183</c:v>
                </c:pt>
                <c:pt idx="55">
                  <c:v>8.6259564973285006</c:v>
                </c:pt>
                <c:pt idx="56">
                  <c:v>8.5654141780202799</c:v>
                </c:pt>
                <c:pt idx="57">
                  <c:v>10.26428266164017</c:v>
                </c:pt>
                <c:pt idx="58">
                  <c:v>9.0544005775788392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576000"/>
        <c:axId val="143864320"/>
      </c:lineChart>
      <c:dateAx>
        <c:axId val="144607232"/>
        <c:scaling>
          <c:orientation val="minMax"/>
        </c:scaling>
        <c:delete val="0"/>
        <c:axPos val="b"/>
        <c:numFmt formatCode="m/d/yyyy" sourceLinked="0"/>
        <c:majorTickMark val="out"/>
        <c:minorTickMark val="none"/>
        <c:tickLblPos val="low"/>
        <c:crossAx val="143862592"/>
        <c:crosses val="autoZero"/>
        <c:auto val="0"/>
        <c:lblOffset val="100"/>
        <c:baseTimeUnit val="months"/>
        <c:majorUnit val="12"/>
        <c:majorTimeUnit val="months"/>
        <c:minorUnit val="6"/>
      </c:dateAx>
      <c:valAx>
        <c:axId val="143862592"/>
        <c:scaling>
          <c:orientation val="minMax"/>
          <c:max val="30"/>
          <c:min val="-25"/>
        </c:scaling>
        <c:delete val="0"/>
        <c:axPos val="l"/>
        <c:majorGridlines>
          <c:spPr>
            <a:ln w="6350">
              <a:solidFill>
                <a:srgbClr val="777777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crossAx val="144607232"/>
        <c:crosses val="autoZero"/>
        <c:crossBetween val="between"/>
        <c:majorUnit val="5"/>
      </c:valAx>
      <c:valAx>
        <c:axId val="143864320"/>
        <c:scaling>
          <c:orientation val="minMax"/>
          <c:max val="30"/>
          <c:min val="-25"/>
        </c:scaling>
        <c:delete val="0"/>
        <c:axPos val="r"/>
        <c:numFmt formatCode="#,##0" sourceLinked="0"/>
        <c:majorTickMark val="out"/>
        <c:minorTickMark val="none"/>
        <c:tickLblPos val="nextTo"/>
        <c:crossAx val="144576000"/>
        <c:crosses val="max"/>
        <c:crossBetween val="between"/>
        <c:majorUnit val="5"/>
      </c:valAx>
      <c:catAx>
        <c:axId val="144576000"/>
        <c:scaling>
          <c:orientation val="minMax"/>
        </c:scaling>
        <c:delete val="1"/>
        <c:axPos val="b"/>
        <c:majorTickMark val="out"/>
        <c:minorTickMark val="none"/>
        <c:tickLblPos val="nextTo"/>
        <c:crossAx val="143864320"/>
        <c:crossesAt val="0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3.0580385573630714E-2"/>
          <c:y val="0.61335790178501914"/>
          <c:w val="0.95461409806533193"/>
          <c:h val="0.38664209821498086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200" b="0" i="0" baseline="0" dirty="0" smtClean="0">
                <a:effectLst/>
              </a:rPr>
              <a:t>Инфляционные ожидания населения в ноябре повысились до 9,8%, но остаются в интервале значений мая-сентября 2018 года</a:t>
            </a:r>
            <a:endParaRPr lang="ru-RU" sz="1200" b="0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7045247793340275E-2"/>
          <c:y val="0.17132351046126817"/>
          <c:w val="0.82590950441331945"/>
          <c:h val="0.5653442962399524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Наблюдаемая инфляция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Лист1!$A$2:$A$59</c:f>
              <c:numCache>
                <c:formatCode>mmm\-yy</c:formatCode>
                <c:ptCount val="58"/>
                <c:pt idx="0">
                  <c:v>41730</c:v>
                </c:pt>
                <c:pt idx="1">
                  <c:v>41760</c:v>
                </c:pt>
                <c:pt idx="2">
                  <c:v>41791</c:v>
                </c:pt>
                <c:pt idx="3">
                  <c:v>41821</c:v>
                </c:pt>
                <c:pt idx="4">
                  <c:v>41852</c:v>
                </c:pt>
                <c:pt idx="5">
                  <c:v>41883</c:v>
                </c:pt>
                <c:pt idx="6">
                  <c:v>41913</c:v>
                </c:pt>
                <c:pt idx="7">
                  <c:v>41944</c:v>
                </c:pt>
                <c:pt idx="8">
                  <c:v>41974</c:v>
                </c:pt>
                <c:pt idx="9">
                  <c:v>42005</c:v>
                </c:pt>
                <c:pt idx="10">
                  <c:v>42036</c:v>
                </c:pt>
                <c:pt idx="11">
                  <c:v>42064</c:v>
                </c:pt>
                <c:pt idx="12">
                  <c:v>42095</c:v>
                </c:pt>
                <c:pt idx="13">
                  <c:v>42125</c:v>
                </c:pt>
                <c:pt idx="14">
                  <c:v>42156</c:v>
                </c:pt>
                <c:pt idx="15">
                  <c:v>42186</c:v>
                </c:pt>
                <c:pt idx="16">
                  <c:v>42217</c:v>
                </c:pt>
                <c:pt idx="17">
                  <c:v>42248</c:v>
                </c:pt>
                <c:pt idx="18">
                  <c:v>42278</c:v>
                </c:pt>
                <c:pt idx="19">
                  <c:v>42309</c:v>
                </c:pt>
                <c:pt idx="20">
                  <c:v>42339</c:v>
                </c:pt>
                <c:pt idx="21">
                  <c:v>42370</c:v>
                </c:pt>
                <c:pt idx="22">
                  <c:v>42401</c:v>
                </c:pt>
                <c:pt idx="23">
                  <c:v>42430</c:v>
                </c:pt>
                <c:pt idx="24">
                  <c:v>42461</c:v>
                </c:pt>
                <c:pt idx="25">
                  <c:v>42491</c:v>
                </c:pt>
                <c:pt idx="26">
                  <c:v>42522</c:v>
                </c:pt>
                <c:pt idx="27">
                  <c:v>42552</c:v>
                </c:pt>
                <c:pt idx="28">
                  <c:v>42583</c:v>
                </c:pt>
                <c:pt idx="29">
                  <c:v>42614</c:v>
                </c:pt>
                <c:pt idx="30">
                  <c:v>42644</c:v>
                </c:pt>
                <c:pt idx="31">
                  <c:v>42675</c:v>
                </c:pt>
                <c:pt idx="32">
                  <c:v>42705</c:v>
                </c:pt>
                <c:pt idx="33">
                  <c:v>42736</c:v>
                </c:pt>
                <c:pt idx="34">
                  <c:v>42767</c:v>
                </c:pt>
                <c:pt idx="35">
                  <c:v>42795</c:v>
                </c:pt>
                <c:pt idx="36">
                  <c:v>42826</c:v>
                </c:pt>
                <c:pt idx="37">
                  <c:v>42856</c:v>
                </c:pt>
                <c:pt idx="38">
                  <c:v>42887</c:v>
                </c:pt>
                <c:pt idx="39">
                  <c:v>42917</c:v>
                </c:pt>
                <c:pt idx="40">
                  <c:v>42948</c:v>
                </c:pt>
                <c:pt idx="41">
                  <c:v>42979</c:v>
                </c:pt>
                <c:pt idx="42">
                  <c:v>43009</c:v>
                </c:pt>
                <c:pt idx="43">
                  <c:v>43040</c:v>
                </c:pt>
                <c:pt idx="44">
                  <c:v>43070</c:v>
                </c:pt>
                <c:pt idx="45">
                  <c:v>43101</c:v>
                </c:pt>
                <c:pt idx="46">
                  <c:v>43132</c:v>
                </c:pt>
                <c:pt idx="47">
                  <c:v>43160</c:v>
                </c:pt>
                <c:pt idx="48">
                  <c:v>43191</c:v>
                </c:pt>
                <c:pt idx="49">
                  <c:v>43221</c:v>
                </c:pt>
                <c:pt idx="50">
                  <c:v>43252</c:v>
                </c:pt>
                <c:pt idx="51">
                  <c:v>43282</c:v>
                </c:pt>
                <c:pt idx="52">
                  <c:v>43313</c:v>
                </c:pt>
                <c:pt idx="53">
                  <c:v>43344</c:v>
                </c:pt>
                <c:pt idx="54">
                  <c:v>43374</c:v>
                </c:pt>
                <c:pt idx="55">
                  <c:v>43405</c:v>
                </c:pt>
                <c:pt idx="56">
                  <c:v>43435</c:v>
                </c:pt>
                <c:pt idx="57">
                  <c:v>43466</c:v>
                </c:pt>
              </c:numCache>
            </c:numRef>
          </c:cat>
          <c:val>
            <c:numRef>
              <c:f>Лист1!$B$2:$B$59</c:f>
              <c:numCache>
                <c:formatCode>General</c:formatCode>
                <c:ptCount val="58"/>
                <c:pt idx="0">
                  <c:v>11.6</c:v>
                </c:pt>
                <c:pt idx="1">
                  <c:v>13.3</c:v>
                </c:pt>
                <c:pt idx="2">
                  <c:v>12.473929236499069</c:v>
                </c:pt>
                <c:pt idx="3">
                  <c:v>11.9</c:v>
                </c:pt>
                <c:pt idx="4">
                  <c:v>11.364674868189807</c:v>
                </c:pt>
                <c:pt idx="5">
                  <c:v>12.53125</c:v>
                </c:pt>
                <c:pt idx="6">
                  <c:v>14.258620689655173</c:v>
                </c:pt>
                <c:pt idx="7">
                  <c:v>13.61798839458414</c:v>
                </c:pt>
                <c:pt idx="8">
                  <c:v>15.202928870292887</c:v>
                </c:pt>
                <c:pt idx="9">
                  <c:v>19.8</c:v>
                </c:pt>
                <c:pt idx="10">
                  <c:v>27.4</c:v>
                </c:pt>
                <c:pt idx="11">
                  <c:v>27.1</c:v>
                </c:pt>
                <c:pt idx="12">
                  <c:v>27.604519774011301</c:v>
                </c:pt>
                <c:pt idx="13">
                  <c:v>27.910256410256409</c:v>
                </c:pt>
                <c:pt idx="14">
                  <c:v>26.8</c:v>
                </c:pt>
                <c:pt idx="15">
                  <c:v>23.445900000000002</c:v>
                </c:pt>
                <c:pt idx="16">
                  <c:v>23.2</c:v>
                </c:pt>
                <c:pt idx="17">
                  <c:v>26.5</c:v>
                </c:pt>
                <c:pt idx="18">
                  <c:v>24.3</c:v>
                </c:pt>
                <c:pt idx="19">
                  <c:v>22.2</c:v>
                </c:pt>
                <c:pt idx="20">
                  <c:v>23.3</c:v>
                </c:pt>
                <c:pt idx="21">
                  <c:v>20.5</c:v>
                </c:pt>
                <c:pt idx="22">
                  <c:v>21.1</c:v>
                </c:pt>
                <c:pt idx="23">
                  <c:v>18.899999999999999</c:v>
                </c:pt>
                <c:pt idx="24">
                  <c:v>18.5</c:v>
                </c:pt>
                <c:pt idx="25">
                  <c:v>18.5</c:v>
                </c:pt>
                <c:pt idx="26">
                  <c:v>19.2</c:v>
                </c:pt>
                <c:pt idx="27">
                  <c:v>18.600000000000001</c:v>
                </c:pt>
                <c:pt idx="28">
                  <c:v>16.5</c:v>
                </c:pt>
                <c:pt idx="29">
                  <c:v>17.399999999999999</c:v>
                </c:pt>
                <c:pt idx="30">
                  <c:v>15.1</c:v>
                </c:pt>
                <c:pt idx="31">
                  <c:v>17.2</c:v>
                </c:pt>
                <c:pt idx="32">
                  <c:v>14.8</c:v>
                </c:pt>
                <c:pt idx="33">
                  <c:v>14</c:v>
                </c:pt>
                <c:pt idx="34">
                  <c:v>15.1</c:v>
                </c:pt>
                <c:pt idx="35">
                  <c:v>14</c:v>
                </c:pt>
                <c:pt idx="36">
                  <c:v>13.8</c:v>
                </c:pt>
                <c:pt idx="37">
                  <c:v>12.1</c:v>
                </c:pt>
                <c:pt idx="38">
                  <c:v>12.4</c:v>
                </c:pt>
                <c:pt idx="39">
                  <c:v>11.9</c:v>
                </c:pt>
                <c:pt idx="40">
                  <c:v>11.3</c:v>
                </c:pt>
                <c:pt idx="41">
                  <c:v>11.2</c:v>
                </c:pt>
                <c:pt idx="42">
                  <c:v>11.2</c:v>
                </c:pt>
                <c:pt idx="43">
                  <c:v>10.4</c:v>
                </c:pt>
                <c:pt idx="44">
                  <c:v>10</c:v>
                </c:pt>
                <c:pt idx="45">
                  <c:v>9.9</c:v>
                </c:pt>
                <c:pt idx="46">
                  <c:v>9.4</c:v>
                </c:pt>
                <c:pt idx="47">
                  <c:v>9.1999999999999993</c:v>
                </c:pt>
                <c:pt idx="48">
                  <c:v>8.3000000000000007</c:v>
                </c:pt>
                <c:pt idx="49">
                  <c:v>9.1999999999999993</c:v>
                </c:pt>
                <c:pt idx="50">
                  <c:v>10.6</c:v>
                </c:pt>
                <c:pt idx="51">
                  <c:v>10.3</c:v>
                </c:pt>
                <c:pt idx="52">
                  <c:v>10.4</c:v>
                </c:pt>
                <c:pt idx="53">
                  <c:v>10.199999999999999</c:v>
                </c:pt>
                <c:pt idx="54">
                  <c:v>10.1</c:v>
                </c:pt>
                <c:pt idx="55">
                  <c:v>10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Ожидаемая инфляция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Лист1!$A$2:$A$59</c:f>
              <c:numCache>
                <c:formatCode>mmm\-yy</c:formatCode>
                <c:ptCount val="58"/>
                <c:pt idx="0">
                  <c:v>41730</c:v>
                </c:pt>
                <c:pt idx="1">
                  <c:v>41760</c:v>
                </c:pt>
                <c:pt idx="2">
                  <c:v>41791</c:v>
                </c:pt>
                <c:pt idx="3">
                  <c:v>41821</c:v>
                </c:pt>
                <c:pt idx="4">
                  <c:v>41852</c:v>
                </c:pt>
                <c:pt idx="5">
                  <c:v>41883</c:v>
                </c:pt>
                <c:pt idx="6">
                  <c:v>41913</c:v>
                </c:pt>
                <c:pt idx="7">
                  <c:v>41944</c:v>
                </c:pt>
                <c:pt idx="8">
                  <c:v>41974</c:v>
                </c:pt>
                <c:pt idx="9">
                  <c:v>42005</c:v>
                </c:pt>
                <c:pt idx="10">
                  <c:v>42036</c:v>
                </c:pt>
                <c:pt idx="11">
                  <c:v>42064</c:v>
                </c:pt>
                <c:pt idx="12">
                  <c:v>42095</c:v>
                </c:pt>
                <c:pt idx="13">
                  <c:v>42125</c:v>
                </c:pt>
                <c:pt idx="14">
                  <c:v>42156</c:v>
                </c:pt>
                <c:pt idx="15">
                  <c:v>42186</c:v>
                </c:pt>
                <c:pt idx="16">
                  <c:v>42217</c:v>
                </c:pt>
                <c:pt idx="17">
                  <c:v>42248</c:v>
                </c:pt>
                <c:pt idx="18">
                  <c:v>42278</c:v>
                </c:pt>
                <c:pt idx="19">
                  <c:v>42309</c:v>
                </c:pt>
                <c:pt idx="20">
                  <c:v>42339</c:v>
                </c:pt>
                <c:pt idx="21">
                  <c:v>42370</c:v>
                </c:pt>
                <c:pt idx="22">
                  <c:v>42401</c:v>
                </c:pt>
                <c:pt idx="23">
                  <c:v>42430</c:v>
                </c:pt>
                <c:pt idx="24">
                  <c:v>42461</c:v>
                </c:pt>
                <c:pt idx="25">
                  <c:v>42491</c:v>
                </c:pt>
                <c:pt idx="26">
                  <c:v>42522</c:v>
                </c:pt>
                <c:pt idx="27">
                  <c:v>42552</c:v>
                </c:pt>
                <c:pt idx="28">
                  <c:v>42583</c:v>
                </c:pt>
                <c:pt idx="29">
                  <c:v>42614</c:v>
                </c:pt>
                <c:pt idx="30">
                  <c:v>42644</c:v>
                </c:pt>
                <c:pt idx="31">
                  <c:v>42675</c:v>
                </c:pt>
                <c:pt idx="32">
                  <c:v>42705</c:v>
                </c:pt>
                <c:pt idx="33">
                  <c:v>42736</c:v>
                </c:pt>
                <c:pt idx="34">
                  <c:v>42767</c:v>
                </c:pt>
                <c:pt idx="35">
                  <c:v>42795</c:v>
                </c:pt>
                <c:pt idx="36">
                  <c:v>42826</c:v>
                </c:pt>
                <c:pt idx="37">
                  <c:v>42856</c:v>
                </c:pt>
                <c:pt idx="38">
                  <c:v>42887</c:v>
                </c:pt>
                <c:pt idx="39">
                  <c:v>42917</c:v>
                </c:pt>
                <c:pt idx="40">
                  <c:v>42948</c:v>
                </c:pt>
                <c:pt idx="41">
                  <c:v>42979</c:v>
                </c:pt>
                <c:pt idx="42">
                  <c:v>43009</c:v>
                </c:pt>
                <c:pt idx="43">
                  <c:v>43040</c:v>
                </c:pt>
                <c:pt idx="44">
                  <c:v>43070</c:v>
                </c:pt>
                <c:pt idx="45">
                  <c:v>43101</c:v>
                </c:pt>
                <c:pt idx="46">
                  <c:v>43132</c:v>
                </c:pt>
                <c:pt idx="47">
                  <c:v>43160</c:v>
                </c:pt>
                <c:pt idx="48">
                  <c:v>43191</c:v>
                </c:pt>
                <c:pt idx="49">
                  <c:v>43221</c:v>
                </c:pt>
                <c:pt idx="50">
                  <c:v>43252</c:v>
                </c:pt>
                <c:pt idx="51">
                  <c:v>43282</c:v>
                </c:pt>
                <c:pt idx="52">
                  <c:v>43313</c:v>
                </c:pt>
                <c:pt idx="53">
                  <c:v>43344</c:v>
                </c:pt>
                <c:pt idx="54">
                  <c:v>43374</c:v>
                </c:pt>
                <c:pt idx="55">
                  <c:v>43405</c:v>
                </c:pt>
                <c:pt idx="56">
                  <c:v>43435</c:v>
                </c:pt>
                <c:pt idx="57">
                  <c:v>43466</c:v>
                </c:pt>
              </c:numCache>
            </c:numRef>
          </c:cat>
          <c:val>
            <c:numRef>
              <c:f>Лист1!$C$2:$C$59</c:f>
              <c:numCache>
                <c:formatCode>General</c:formatCode>
                <c:ptCount val="58"/>
                <c:pt idx="0">
                  <c:v>11.5</c:v>
                </c:pt>
                <c:pt idx="1">
                  <c:v>12.7</c:v>
                </c:pt>
                <c:pt idx="2">
                  <c:v>11.720956719817767</c:v>
                </c:pt>
                <c:pt idx="3">
                  <c:v>11.3</c:v>
                </c:pt>
                <c:pt idx="4">
                  <c:v>11.830396475770925</c:v>
                </c:pt>
                <c:pt idx="5">
                  <c:v>12.459183673469388</c:v>
                </c:pt>
                <c:pt idx="6">
                  <c:v>13.817269076305221</c:v>
                </c:pt>
                <c:pt idx="7">
                  <c:v>13.146153846153846</c:v>
                </c:pt>
                <c:pt idx="8">
                  <c:v>15.462264150943396</c:v>
                </c:pt>
                <c:pt idx="9">
                  <c:v>16.600000000000001</c:v>
                </c:pt>
                <c:pt idx="10">
                  <c:v>18.100000000000001</c:v>
                </c:pt>
                <c:pt idx="11">
                  <c:v>15.7</c:v>
                </c:pt>
                <c:pt idx="12">
                  <c:v>13.967980295566502</c:v>
                </c:pt>
                <c:pt idx="13">
                  <c:v>14.32905982905983</c:v>
                </c:pt>
                <c:pt idx="14">
                  <c:v>15</c:v>
                </c:pt>
                <c:pt idx="15">
                  <c:v>13.9452</c:v>
                </c:pt>
                <c:pt idx="16">
                  <c:v>14.8</c:v>
                </c:pt>
                <c:pt idx="17">
                  <c:v>16</c:v>
                </c:pt>
                <c:pt idx="18">
                  <c:v>15.3</c:v>
                </c:pt>
                <c:pt idx="19">
                  <c:v>15.8</c:v>
                </c:pt>
                <c:pt idx="20">
                  <c:v>16.399999999999999</c:v>
                </c:pt>
                <c:pt idx="21">
                  <c:v>16.7</c:v>
                </c:pt>
                <c:pt idx="22">
                  <c:v>15.7</c:v>
                </c:pt>
                <c:pt idx="23">
                  <c:v>14.7</c:v>
                </c:pt>
                <c:pt idx="24">
                  <c:v>14.6</c:v>
                </c:pt>
                <c:pt idx="25">
                  <c:v>13.6</c:v>
                </c:pt>
                <c:pt idx="26">
                  <c:v>14.2</c:v>
                </c:pt>
                <c:pt idx="27">
                  <c:v>14.3</c:v>
                </c:pt>
                <c:pt idx="28">
                  <c:v>12.6</c:v>
                </c:pt>
                <c:pt idx="29">
                  <c:v>14.2</c:v>
                </c:pt>
                <c:pt idx="30">
                  <c:v>12.3</c:v>
                </c:pt>
                <c:pt idx="31">
                  <c:v>13.7</c:v>
                </c:pt>
                <c:pt idx="32">
                  <c:v>12.4</c:v>
                </c:pt>
                <c:pt idx="33">
                  <c:v>11.5</c:v>
                </c:pt>
                <c:pt idx="34">
                  <c:v>12.9</c:v>
                </c:pt>
                <c:pt idx="35">
                  <c:v>11.2</c:v>
                </c:pt>
                <c:pt idx="36">
                  <c:v>11</c:v>
                </c:pt>
                <c:pt idx="37">
                  <c:v>10.3</c:v>
                </c:pt>
                <c:pt idx="38">
                  <c:v>10.3</c:v>
                </c:pt>
                <c:pt idx="39">
                  <c:v>10.7</c:v>
                </c:pt>
                <c:pt idx="40">
                  <c:v>9.5</c:v>
                </c:pt>
                <c:pt idx="41">
                  <c:v>9.6</c:v>
                </c:pt>
                <c:pt idx="42">
                  <c:v>9.9</c:v>
                </c:pt>
                <c:pt idx="43">
                  <c:v>8.6999999999999993</c:v>
                </c:pt>
                <c:pt idx="44">
                  <c:v>8.6999999999999993</c:v>
                </c:pt>
                <c:pt idx="45">
                  <c:v>8.9</c:v>
                </c:pt>
                <c:pt idx="46">
                  <c:v>8.4</c:v>
                </c:pt>
                <c:pt idx="47">
                  <c:v>8.5</c:v>
                </c:pt>
                <c:pt idx="48">
                  <c:v>7.8</c:v>
                </c:pt>
                <c:pt idx="49">
                  <c:v>8.6</c:v>
                </c:pt>
                <c:pt idx="50">
                  <c:v>9.8000000000000007</c:v>
                </c:pt>
                <c:pt idx="51">
                  <c:v>9.6999999999999993</c:v>
                </c:pt>
                <c:pt idx="52">
                  <c:v>9.9</c:v>
                </c:pt>
                <c:pt idx="53">
                  <c:v>10.1</c:v>
                </c:pt>
                <c:pt idx="54">
                  <c:v>9.3000000000000007</c:v>
                </c:pt>
                <c:pt idx="55">
                  <c:v>9.8000000000000007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ИПЦ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Лист1!$A$2:$A$59</c:f>
              <c:numCache>
                <c:formatCode>mmm\-yy</c:formatCode>
                <c:ptCount val="58"/>
                <c:pt idx="0">
                  <c:v>41730</c:v>
                </c:pt>
                <c:pt idx="1">
                  <c:v>41760</c:v>
                </c:pt>
                <c:pt idx="2">
                  <c:v>41791</c:v>
                </c:pt>
                <c:pt idx="3">
                  <c:v>41821</c:v>
                </c:pt>
                <c:pt idx="4">
                  <c:v>41852</c:v>
                </c:pt>
                <c:pt idx="5">
                  <c:v>41883</c:v>
                </c:pt>
                <c:pt idx="6">
                  <c:v>41913</c:v>
                </c:pt>
                <c:pt idx="7">
                  <c:v>41944</c:v>
                </c:pt>
                <c:pt idx="8">
                  <c:v>41974</c:v>
                </c:pt>
                <c:pt idx="9">
                  <c:v>42005</c:v>
                </c:pt>
                <c:pt idx="10">
                  <c:v>42036</c:v>
                </c:pt>
                <c:pt idx="11">
                  <c:v>42064</c:v>
                </c:pt>
                <c:pt idx="12">
                  <c:v>42095</c:v>
                </c:pt>
                <c:pt idx="13">
                  <c:v>42125</c:v>
                </c:pt>
                <c:pt idx="14">
                  <c:v>42156</c:v>
                </c:pt>
                <c:pt idx="15">
                  <c:v>42186</c:v>
                </c:pt>
                <c:pt idx="16">
                  <c:v>42217</c:v>
                </c:pt>
                <c:pt idx="17">
                  <c:v>42248</c:v>
                </c:pt>
                <c:pt idx="18">
                  <c:v>42278</c:v>
                </c:pt>
                <c:pt idx="19">
                  <c:v>42309</c:v>
                </c:pt>
                <c:pt idx="20">
                  <c:v>42339</c:v>
                </c:pt>
                <c:pt idx="21">
                  <c:v>42370</c:v>
                </c:pt>
                <c:pt idx="22">
                  <c:v>42401</c:v>
                </c:pt>
                <c:pt idx="23">
                  <c:v>42430</c:v>
                </c:pt>
                <c:pt idx="24">
                  <c:v>42461</c:v>
                </c:pt>
                <c:pt idx="25">
                  <c:v>42491</c:v>
                </c:pt>
                <c:pt idx="26">
                  <c:v>42522</c:v>
                </c:pt>
                <c:pt idx="27">
                  <c:v>42552</c:v>
                </c:pt>
                <c:pt idx="28">
                  <c:v>42583</c:v>
                </c:pt>
                <c:pt idx="29">
                  <c:v>42614</c:v>
                </c:pt>
                <c:pt idx="30">
                  <c:v>42644</c:v>
                </c:pt>
                <c:pt idx="31">
                  <c:v>42675</c:v>
                </c:pt>
                <c:pt idx="32">
                  <c:v>42705</c:v>
                </c:pt>
                <c:pt idx="33">
                  <c:v>42736</c:v>
                </c:pt>
                <c:pt idx="34">
                  <c:v>42767</c:v>
                </c:pt>
                <c:pt idx="35">
                  <c:v>42795</c:v>
                </c:pt>
                <c:pt idx="36">
                  <c:v>42826</c:v>
                </c:pt>
                <c:pt idx="37">
                  <c:v>42856</c:v>
                </c:pt>
                <c:pt idx="38">
                  <c:v>42887</c:v>
                </c:pt>
                <c:pt idx="39">
                  <c:v>42917</c:v>
                </c:pt>
                <c:pt idx="40">
                  <c:v>42948</c:v>
                </c:pt>
                <c:pt idx="41">
                  <c:v>42979</c:v>
                </c:pt>
                <c:pt idx="42">
                  <c:v>43009</c:v>
                </c:pt>
                <c:pt idx="43">
                  <c:v>43040</c:v>
                </c:pt>
                <c:pt idx="44">
                  <c:v>43070</c:v>
                </c:pt>
                <c:pt idx="45">
                  <c:v>43101</c:v>
                </c:pt>
                <c:pt idx="46">
                  <c:v>43132</c:v>
                </c:pt>
                <c:pt idx="47">
                  <c:v>43160</c:v>
                </c:pt>
                <c:pt idx="48">
                  <c:v>43191</c:v>
                </c:pt>
                <c:pt idx="49">
                  <c:v>43221</c:v>
                </c:pt>
                <c:pt idx="50">
                  <c:v>43252</c:v>
                </c:pt>
                <c:pt idx="51">
                  <c:v>43282</c:v>
                </c:pt>
                <c:pt idx="52">
                  <c:v>43313</c:v>
                </c:pt>
                <c:pt idx="53">
                  <c:v>43344</c:v>
                </c:pt>
                <c:pt idx="54">
                  <c:v>43374</c:v>
                </c:pt>
                <c:pt idx="55">
                  <c:v>43405</c:v>
                </c:pt>
                <c:pt idx="56">
                  <c:v>43435</c:v>
                </c:pt>
                <c:pt idx="57">
                  <c:v>43466</c:v>
                </c:pt>
              </c:numCache>
            </c:numRef>
          </c:cat>
          <c:val>
            <c:numRef>
              <c:f>Лист1!$D$2:$D$59</c:f>
              <c:numCache>
                <c:formatCode>General</c:formatCode>
                <c:ptCount val="58"/>
                <c:pt idx="0">
                  <c:v>7.3299999999999983</c:v>
                </c:pt>
                <c:pt idx="1">
                  <c:v>7.5900000000000034</c:v>
                </c:pt>
                <c:pt idx="2">
                  <c:v>7.8100000000000023</c:v>
                </c:pt>
                <c:pt idx="3">
                  <c:v>7.4500000000000028</c:v>
                </c:pt>
                <c:pt idx="4">
                  <c:v>7.5499999999999972</c:v>
                </c:pt>
                <c:pt idx="5">
                  <c:v>8.0300000000000011</c:v>
                </c:pt>
                <c:pt idx="6">
                  <c:v>8.2900000000000063</c:v>
                </c:pt>
                <c:pt idx="7">
                  <c:v>9.0600000000000023</c:v>
                </c:pt>
                <c:pt idx="8">
                  <c:v>11.349999999999994</c:v>
                </c:pt>
                <c:pt idx="9">
                  <c:v>14.959999999999994</c:v>
                </c:pt>
                <c:pt idx="10">
                  <c:v>16.700000000000003</c:v>
                </c:pt>
                <c:pt idx="11">
                  <c:v>16.920000000000002</c:v>
                </c:pt>
                <c:pt idx="12">
                  <c:v>16.409999999999997</c:v>
                </c:pt>
                <c:pt idx="13">
                  <c:v>15.780000000000001</c:v>
                </c:pt>
                <c:pt idx="14">
                  <c:v>15.280000000000001</c:v>
                </c:pt>
                <c:pt idx="15">
                  <c:v>15.64</c:v>
                </c:pt>
                <c:pt idx="16">
                  <c:v>15.769999999999996</c:v>
                </c:pt>
                <c:pt idx="17">
                  <c:v>15.680000000000007</c:v>
                </c:pt>
                <c:pt idx="18">
                  <c:v>15.590000000000003</c:v>
                </c:pt>
                <c:pt idx="19">
                  <c:v>14.980000000000004</c:v>
                </c:pt>
                <c:pt idx="20">
                  <c:v>12.909999999999997</c:v>
                </c:pt>
                <c:pt idx="21">
                  <c:v>9.769999999999996</c:v>
                </c:pt>
                <c:pt idx="22">
                  <c:v>8.0600000000000023</c:v>
                </c:pt>
                <c:pt idx="23">
                  <c:v>7.269999999999996</c:v>
                </c:pt>
                <c:pt idx="24">
                  <c:v>7.25</c:v>
                </c:pt>
                <c:pt idx="25">
                  <c:v>7.3100000000000023</c:v>
                </c:pt>
                <c:pt idx="26">
                  <c:v>7.4899999999999949</c:v>
                </c:pt>
                <c:pt idx="27">
                  <c:v>7.2099999999999937</c:v>
                </c:pt>
                <c:pt idx="28">
                  <c:v>6.8499999999999943</c:v>
                </c:pt>
                <c:pt idx="29">
                  <c:v>6.4300000000000068</c:v>
                </c:pt>
                <c:pt idx="30">
                  <c:v>6.0999999999999943</c:v>
                </c:pt>
                <c:pt idx="31">
                  <c:v>5.7800000000000011</c:v>
                </c:pt>
                <c:pt idx="32">
                  <c:v>5.3900000000000006</c:v>
                </c:pt>
                <c:pt idx="33">
                  <c:v>5.0400000000000063</c:v>
                </c:pt>
                <c:pt idx="34">
                  <c:v>4.5999999999999943</c:v>
                </c:pt>
                <c:pt idx="35">
                  <c:v>4.25</c:v>
                </c:pt>
                <c:pt idx="36">
                  <c:v>4.1400000000000006</c:v>
                </c:pt>
                <c:pt idx="37">
                  <c:v>4.0900000000000034</c:v>
                </c:pt>
                <c:pt idx="38">
                  <c:v>4.3499999999999943</c:v>
                </c:pt>
                <c:pt idx="39">
                  <c:v>3.8599999999999994</c:v>
                </c:pt>
                <c:pt idx="40">
                  <c:v>3.2900000000000063</c:v>
                </c:pt>
                <c:pt idx="41">
                  <c:v>2.9599999999999937</c:v>
                </c:pt>
                <c:pt idx="42">
                  <c:v>2.7199999999999989</c:v>
                </c:pt>
                <c:pt idx="43">
                  <c:v>2.4899999999999949</c:v>
                </c:pt>
                <c:pt idx="44">
                  <c:v>2.5100000000000051</c:v>
                </c:pt>
                <c:pt idx="45">
                  <c:v>2.1899999999999977</c:v>
                </c:pt>
                <c:pt idx="46">
                  <c:v>2.1800000000000068</c:v>
                </c:pt>
                <c:pt idx="47">
                  <c:v>2.3499999999999943</c:v>
                </c:pt>
                <c:pt idx="48">
                  <c:v>2.4000000000000057</c:v>
                </c:pt>
                <c:pt idx="49">
                  <c:v>2.4099999999999966</c:v>
                </c:pt>
                <c:pt idx="50">
                  <c:v>2.2900000000000063</c:v>
                </c:pt>
                <c:pt idx="51">
                  <c:v>2.5</c:v>
                </c:pt>
                <c:pt idx="52">
                  <c:v>3.0600000000000023</c:v>
                </c:pt>
                <c:pt idx="53">
                  <c:v>3.3799999999999955</c:v>
                </c:pt>
                <c:pt idx="54">
                  <c:v>3.5400000000000063</c:v>
                </c:pt>
                <c:pt idx="55">
                  <c:v>3.7999999999999972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560000"/>
        <c:axId val="139226496"/>
      </c:lineChart>
      <c:lineChart>
        <c:grouping val="standard"/>
        <c:varyColors val="0"/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2222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Лист1!$A$2:$A$59</c:f>
              <c:numCache>
                <c:formatCode>mmm\-yy</c:formatCode>
                <c:ptCount val="58"/>
                <c:pt idx="0">
                  <c:v>41730</c:v>
                </c:pt>
                <c:pt idx="1">
                  <c:v>41760</c:v>
                </c:pt>
                <c:pt idx="2">
                  <c:v>41791</c:v>
                </c:pt>
                <c:pt idx="3">
                  <c:v>41821</c:v>
                </c:pt>
                <c:pt idx="4">
                  <c:v>41852</c:v>
                </c:pt>
                <c:pt idx="5">
                  <c:v>41883</c:v>
                </c:pt>
                <c:pt idx="6">
                  <c:v>41913</c:v>
                </c:pt>
                <c:pt idx="7">
                  <c:v>41944</c:v>
                </c:pt>
                <c:pt idx="8">
                  <c:v>41974</c:v>
                </c:pt>
                <c:pt idx="9">
                  <c:v>42005</c:v>
                </c:pt>
                <c:pt idx="10">
                  <c:v>42036</c:v>
                </c:pt>
                <c:pt idx="11">
                  <c:v>42064</c:v>
                </c:pt>
                <c:pt idx="12">
                  <c:v>42095</c:v>
                </c:pt>
                <c:pt idx="13">
                  <c:v>42125</c:v>
                </c:pt>
                <c:pt idx="14">
                  <c:v>42156</c:v>
                </c:pt>
                <c:pt idx="15">
                  <c:v>42186</c:v>
                </c:pt>
                <c:pt idx="16">
                  <c:v>42217</c:v>
                </c:pt>
                <c:pt idx="17">
                  <c:v>42248</c:v>
                </c:pt>
                <c:pt idx="18">
                  <c:v>42278</c:v>
                </c:pt>
                <c:pt idx="19">
                  <c:v>42309</c:v>
                </c:pt>
                <c:pt idx="20">
                  <c:v>42339</c:v>
                </c:pt>
                <c:pt idx="21">
                  <c:v>42370</c:v>
                </c:pt>
                <c:pt idx="22">
                  <c:v>42401</c:v>
                </c:pt>
                <c:pt idx="23">
                  <c:v>42430</c:v>
                </c:pt>
                <c:pt idx="24">
                  <c:v>42461</c:v>
                </c:pt>
                <c:pt idx="25">
                  <c:v>42491</c:v>
                </c:pt>
                <c:pt idx="26">
                  <c:v>42522</c:v>
                </c:pt>
                <c:pt idx="27">
                  <c:v>42552</c:v>
                </c:pt>
                <c:pt idx="28">
                  <c:v>42583</c:v>
                </c:pt>
                <c:pt idx="29">
                  <c:v>42614</c:v>
                </c:pt>
                <c:pt idx="30">
                  <c:v>42644</c:v>
                </c:pt>
                <c:pt idx="31">
                  <c:v>42675</c:v>
                </c:pt>
                <c:pt idx="32">
                  <c:v>42705</c:v>
                </c:pt>
                <c:pt idx="33">
                  <c:v>42736</c:v>
                </c:pt>
                <c:pt idx="34">
                  <c:v>42767</c:v>
                </c:pt>
                <c:pt idx="35">
                  <c:v>42795</c:v>
                </c:pt>
                <c:pt idx="36">
                  <c:v>42826</c:v>
                </c:pt>
                <c:pt idx="37">
                  <c:v>42856</c:v>
                </c:pt>
                <c:pt idx="38">
                  <c:v>42887</c:v>
                </c:pt>
                <c:pt idx="39">
                  <c:v>42917</c:v>
                </c:pt>
                <c:pt idx="40">
                  <c:v>42948</c:v>
                </c:pt>
                <c:pt idx="41">
                  <c:v>42979</c:v>
                </c:pt>
                <c:pt idx="42">
                  <c:v>43009</c:v>
                </c:pt>
                <c:pt idx="43">
                  <c:v>43040</c:v>
                </c:pt>
                <c:pt idx="44">
                  <c:v>43070</c:v>
                </c:pt>
                <c:pt idx="45">
                  <c:v>43101</c:v>
                </c:pt>
                <c:pt idx="46">
                  <c:v>43132</c:v>
                </c:pt>
                <c:pt idx="47">
                  <c:v>43160</c:v>
                </c:pt>
                <c:pt idx="48">
                  <c:v>43191</c:v>
                </c:pt>
                <c:pt idx="49">
                  <c:v>43221</c:v>
                </c:pt>
                <c:pt idx="50">
                  <c:v>43252</c:v>
                </c:pt>
                <c:pt idx="51">
                  <c:v>43282</c:v>
                </c:pt>
                <c:pt idx="52">
                  <c:v>43313</c:v>
                </c:pt>
                <c:pt idx="53">
                  <c:v>43344</c:v>
                </c:pt>
                <c:pt idx="54">
                  <c:v>43374</c:v>
                </c:pt>
                <c:pt idx="55">
                  <c:v>43405</c:v>
                </c:pt>
                <c:pt idx="56">
                  <c:v>43435</c:v>
                </c:pt>
                <c:pt idx="57">
                  <c:v>43466</c:v>
                </c:pt>
              </c:numCache>
            </c:numRef>
          </c:cat>
          <c:val>
            <c:numRef>
              <c:f>Лист1!$E$2:$E$59</c:f>
              <c:numCache>
                <c:formatCode>General</c:formatCode>
                <c:ptCount val="58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  <c:pt idx="10">
                  <c:v>4</c:v>
                </c:pt>
                <c:pt idx="11">
                  <c:v>4</c:v>
                </c:pt>
                <c:pt idx="12">
                  <c:v>4</c:v>
                </c:pt>
                <c:pt idx="13">
                  <c:v>4</c:v>
                </c:pt>
                <c:pt idx="14">
                  <c:v>4</c:v>
                </c:pt>
                <c:pt idx="15">
                  <c:v>4</c:v>
                </c:pt>
                <c:pt idx="16">
                  <c:v>4</c:v>
                </c:pt>
                <c:pt idx="17">
                  <c:v>4</c:v>
                </c:pt>
                <c:pt idx="18">
                  <c:v>4</c:v>
                </c:pt>
                <c:pt idx="19">
                  <c:v>4</c:v>
                </c:pt>
                <c:pt idx="20">
                  <c:v>4</c:v>
                </c:pt>
                <c:pt idx="21">
                  <c:v>4</c:v>
                </c:pt>
                <c:pt idx="22">
                  <c:v>4</c:v>
                </c:pt>
                <c:pt idx="23">
                  <c:v>4</c:v>
                </c:pt>
                <c:pt idx="24">
                  <c:v>4</c:v>
                </c:pt>
                <c:pt idx="25">
                  <c:v>4</c:v>
                </c:pt>
                <c:pt idx="26">
                  <c:v>4</c:v>
                </c:pt>
                <c:pt idx="27">
                  <c:v>4</c:v>
                </c:pt>
                <c:pt idx="28">
                  <c:v>4</c:v>
                </c:pt>
                <c:pt idx="29">
                  <c:v>4</c:v>
                </c:pt>
                <c:pt idx="30">
                  <c:v>4</c:v>
                </c:pt>
                <c:pt idx="31">
                  <c:v>4</c:v>
                </c:pt>
                <c:pt idx="32">
                  <c:v>4</c:v>
                </c:pt>
                <c:pt idx="33">
                  <c:v>4</c:v>
                </c:pt>
                <c:pt idx="34">
                  <c:v>4</c:v>
                </c:pt>
                <c:pt idx="35">
                  <c:v>4</c:v>
                </c:pt>
                <c:pt idx="36">
                  <c:v>4</c:v>
                </c:pt>
                <c:pt idx="37">
                  <c:v>4</c:v>
                </c:pt>
                <c:pt idx="38">
                  <c:v>4</c:v>
                </c:pt>
                <c:pt idx="39">
                  <c:v>4</c:v>
                </c:pt>
                <c:pt idx="40">
                  <c:v>4</c:v>
                </c:pt>
                <c:pt idx="41">
                  <c:v>4</c:v>
                </c:pt>
                <c:pt idx="42">
                  <c:v>4</c:v>
                </c:pt>
                <c:pt idx="43">
                  <c:v>4</c:v>
                </c:pt>
                <c:pt idx="44">
                  <c:v>4</c:v>
                </c:pt>
                <c:pt idx="45">
                  <c:v>4</c:v>
                </c:pt>
                <c:pt idx="46">
                  <c:v>4</c:v>
                </c:pt>
                <c:pt idx="47">
                  <c:v>4</c:v>
                </c:pt>
                <c:pt idx="48">
                  <c:v>4</c:v>
                </c:pt>
                <c:pt idx="49">
                  <c:v>4</c:v>
                </c:pt>
                <c:pt idx="50">
                  <c:v>4</c:v>
                </c:pt>
                <c:pt idx="51">
                  <c:v>4</c:v>
                </c:pt>
                <c:pt idx="52">
                  <c:v>4</c:v>
                </c:pt>
                <c:pt idx="53">
                  <c:v>4</c:v>
                </c:pt>
                <c:pt idx="54">
                  <c:v>4</c:v>
                </c:pt>
                <c:pt idx="55">
                  <c:v>4</c:v>
                </c:pt>
                <c:pt idx="56">
                  <c:v>4</c:v>
                </c:pt>
                <c:pt idx="57">
                  <c:v>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561024"/>
        <c:axId val="135665856"/>
      </c:lineChart>
      <c:dateAx>
        <c:axId val="138560000"/>
        <c:scaling>
          <c:orientation val="minMax"/>
          <c:max val="43466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yyyy" sourceLinked="0"/>
        <c:majorTickMark val="cross"/>
        <c:minorTickMark val="cross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9226496"/>
        <c:crosses val="autoZero"/>
        <c:auto val="1"/>
        <c:lblOffset val="100"/>
        <c:baseTimeUnit val="months"/>
        <c:majorUnit val="12"/>
        <c:majorTimeUnit val="months"/>
        <c:minorUnit val="3"/>
        <c:minorTimeUnit val="months"/>
      </c:dateAx>
      <c:valAx>
        <c:axId val="139226496"/>
        <c:scaling>
          <c:orientation val="minMax"/>
          <c:max val="28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cross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8560000"/>
        <c:crosses val="autoZero"/>
        <c:crossBetween val="between"/>
        <c:majorUnit val="4"/>
      </c:valAx>
      <c:valAx>
        <c:axId val="135665856"/>
        <c:scaling>
          <c:orientation val="minMax"/>
          <c:max val="28"/>
        </c:scaling>
        <c:delete val="0"/>
        <c:axPos val="r"/>
        <c:numFmt formatCode="General" sourceLinked="1"/>
        <c:majorTickMark val="cross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8561024"/>
        <c:crosses val="max"/>
        <c:crossBetween val="between"/>
        <c:majorUnit val="4"/>
      </c:valAx>
      <c:dateAx>
        <c:axId val="138561024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35665856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200" dirty="0" smtClean="0">
                <a:effectLst/>
              </a:rPr>
              <a:t>У предприятий повысились ожидания роста цен на продукцию в связи с ожидаемым повышением НДС</a:t>
            </a:r>
            <a:endParaRPr lang="ru-RU" sz="1200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905103387232928"/>
          <c:y val="0.16850476922194615"/>
          <c:w val="0.8491455653265072"/>
          <c:h val="0.56731671854868726"/>
        </c:manualLayout>
      </c:layout>
      <c:area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Экономика всего 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cat>
            <c:numRef>
              <c:f>Лист1!$A$17:$A$75</c:f>
              <c:numCache>
                <c:formatCode>mmm\-yy</c:formatCode>
                <c:ptCount val="59"/>
                <c:pt idx="0">
                  <c:v>41730</c:v>
                </c:pt>
                <c:pt idx="1">
                  <c:v>41760</c:v>
                </c:pt>
                <c:pt idx="2">
                  <c:v>41791</c:v>
                </c:pt>
                <c:pt idx="3">
                  <c:v>41821</c:v>
                </c:pt>
                <c:pt idx="4">
                  <c:v>41852</c:v>
                </c:pt>
                <c:pt idx="5">
                  <c:v>41883</c:v>
                </c:pt>
                <c:pt idx="6">
                  <c:v>41913</c:v>
                </c:pt>
                <c:pt idx="7">
                  <c:v>41944</c:v>
                </c:pt>
                <c:pt idx="8">
                  <c:v>41974</c:v>
                </c:pt>
                <c:pt idx="9">
                  <c:v>42005</c:v>
                </c:pt>
                <c:pt idx="10">
                  <c:v>42036</c:v>
                </c:pt>
                <c:pt idx="11">
                  <c:v>42064</c:v>
                </c:pt>
                <c:pt idx="12">
                  <c:v>42095</c:v>
                </c:pt>
                <c:pt idx="13">
                  <c:v>42125</c:v>
                </c:pt>
                <c:pt idx="14">
                  <c:v>42156</c:v>
                </c:pt>
                <c:pt idx="15">
                  <c:v>42186</c:v>
                </c:pt>
                <c:pt idx="16">
                  <c:v>42217</c:v>
                </c:pt>
                <c:pt idx="17">
                  <c:v>42248</c:v>
                </c:pt>
                <c:pt idx="18">
                  <c:v>42278</c:v>
                </c:pt>
                <c:pt idx="19">
                  <c:v>42309</c:v>
                </c:pt>
                <c:pt idx="20">
                  <c:v>42339</c:v>
                </c:pt>
                <c:pt idx="21">
                  <c:v>42370</c:v>
                </c:pt>
                <c:pt idx="22">
                  <c:v>42401</c:v>
                </c:pt>
                <c:pt idx="23">
                  <c:v>42430</c:v>
                </c:pt>
                <c:pt idx="24">
                  <c:v>42461</c:v>
                </c:pt>
                <c:pt idx="25">
                  <c:v>42491</c:v>
                </c:pt>
                <c:pt idx="26">
                  <c:v>42522</c:v>
                </c:pt>
                <c:pt idx="27">
                  <c:v>42552</c:v>
                </c:pt>
                <c:pt idx="28">
                  <c:v>42583</c:v>
                </c:pt>
                <c:pt idx="29">
                  <c:v>42614</c:v>
                </c:pt>
                <c:pt idx="30">
                  <c:v>42644</c:v>
                </c:pt>
                <c:pt idx="31">
                  <c:v>42675</c:v>
                </c:pt>
                <c:pt idx="32">
                  <c:v>42705</c:v>
                </c:pt>
                <c:pt idx="33">
                  <c:v>42736</c:v>
                </c:pt>
                <c:pt idx="34">
                  <c:v>42767</c:v>
                </c:pt>
                <c:pt idx="35">
                  <c:v>42795</c:v>
                </c:pt>
                <c:pt idx="36">
                  <c:v>42826</c:v>
                </c:pt>
                <c:pt idx="37">
                  <c:v>42856</c:v>
                </c:pt>
                <c:pt idx="38">
                  <c:v>42887</c:v>
                </c:pt>
                <c:pt idx="39">
                  <c:v>42917</c:v>
                </c:pt>
                <c:pt idx="40">
                  <c:v>42948</c:v>
                </c:pt>
                <c:pt idx="41">
                  <c:v>42979</c:v>
                </c:pt>
                <c:pt idx="42">
                  <c:v>43009</c:v>
                </c:pt>
                <c:pt idx="43">
                  <c:v>43040</c:v>
                </c:pt>
                <c:pt idx="44">
                  <c:v>43070</c:v>
                </c:pt>
                <c:pt idx="45">
                  <c:v>43101</c:v>
                </c:pt>
                <c:pt idx="46">
                  <c:v>43132</c:v>
                </c:pt>
                <c:pt idx="47">
                  <c:v>43160</c:v>
                </c:pt>
                <c:pt idx="48">
                  <c:v>43191</c:v>
                </c:pt>
                <c:pt idx="49">
                  <c:v>43221</c:v>
                </c:pt>
                <c:pt idx="50">
                  <c:v>43252</c:v>
                </c:pt>
                <c:pt idx="51">
                  <c:v>43282</c:v>
                </c:pt>
                <c:pt idx="52">
                  <c:v>43313</c:v>
                </c:pt>
                <c:pt idx="53">
                  <c:v>43344</c:v>
                </c:pt>
                <c:pt idx="54">
                  <c:v>43374</c:v>
                </c:pt>
                <c:pt idx="55">
                  <c:v>43405</c:v>
                </c:pt>
                <c:pt idx="56">
                  <c:v>43435</c:v>
                </c:pt>
              </c:numCache>
            </c:numRef>
          </c:cat>
          <c:val>
            <c:numRef>
              <c:f>Лист1!$B$17:$B$75</c:f>
              <c:numCache>
                <c:formatCode>General</c:formatCode>
                <c:ptCount val="59"/>
                <c:pt idx="0">
                  <c:v>14.35126861</c:v>
                </c:pt>
                <c:pt idx="1">
                  <c:v>13.09129317</c:v>
                </c:pt>
                <c:pt idx="2">
                  <c:v>12.56498429</c:v>
                </c:pt>
                <c:pt idx="3">
                  <c:v>12.810585919999999</c:v>
                </c:pt>
                <c:pt idx="4">
                  <c:v>13.699504900000001</c:v>
                </c:pt>
                <c:pt idx="5">
                  <c:v>15.660392440000001</c:v>
                </c:pt>
                <c:pt idx="6">
                  <c:v>18.10525591</c:v>
                </c:pt>
                <c:pt idx="7">
                  <c:v>21.437216800000002</c:v>
                </c:pt>
                <c:pt idx="8">
                  <c:v>22.710505810000001</c:v>
                </c:pt>
                <c:pt idx="9">
                  <c:v>22.153774599999998</c:v>
                </c:pt>
                <c:pt idx="10">
                  <c:v>19.11845546</c:v>
                </c:pt>
                <c:pt idx="11">
                  <c:v>15.87863014</c:v>
                </c:pt>
                <c:pt idx="12">
                  <c:v>13.391713360000001</c:v>
                </c:pt>
                <c:pt idx="13">
                  <c:v>13.502994899999999</c:v>
                </c:pt>
                <c:pt idx="14">
                  <c:v>12.85716725</c:v>
                </c:pt>
                <c:pt idx="15">
                  <c:v>15.33094519</c:v>
                </c:pt>
                <c:pt idx="16">
                  <c:v>14.76089541</c:v>
                </c:pt>
                <c:pt idx="17">
                  <c:v>13.64737191</c:v>
                </c:pt>
                <c:pt idx="18">
                  <c:v>13.59088687</c:v>
                </c:pt>
                <c:pt idx="19">
                  <c:v>12.91103526</c:v>
                </c:pt>
                <c:pt idx="20">
                  <c:v>13.130312849999999</c:v>
                </c:pt>
                <c:pt idx="21">
                  <c:v>13.673131980000001</c:v>
                </c:pt>
                <c:pt idx="22">
                  <c:v>13.317918349999999</c:v>
                </c:pt>
                <c:pt idx="23">
                  <c:v>13.4746647</c:v>
                </c:pt>
                <c:pt idx="24">
                  <c:v>13.37519372</c:v>
                </c:pt>
                <c:pt idx="25">
                  <c:v>13.19977467</c:v>
                </c:pt>
                <c:pt idx="26">
                  <c:v>11.98328852</c:v>
                </c:pt>
                <c:pt idx="27">
                  <c:v>11.49347596</c:v>
                </c:pt>
                <c:pt idx="28">
                  <c:v>11.12972179</c:v>
                </c:pt>
                <c:pt idx="29">
                  <c:v>11.534213250000001</c:v>
                </c:pt>
                <c:pt idx="30">
                  <c:v>10.364114219999999</c:v>
                </c:pt>
                <c:pt idx="31">
                  <c:v>9.6807526389999996</c:v>
                </c:pt>
                <c:pt idx="32">
                  <c:v>9.3548708250000008</c:v>
                </c:pt>
                <c:pt idx="33">
                  <c:v>8.7424048719999998</c:v>
                </c:pt>
                <c:pt idx="34">
                  <c:v>7.7666245810000003</c:v>
                </c:pt>
                <c:pt idx="35">
                  <c:v>7.4311958809999998</c:v>
                </c:pt>
                <c:pt idx="36">
                  <c:v>8.0157057779999992</c:v>
                </c:pt>
                <c:pt idx="37">
                  <c:v>8.6210893229999996</c:v>
                </c:pt>
                <c:pt idx="38">
                  <c:v>9.2592946630000004</c:v>
                </c:pt>
                <c:pt idx="39">
                  <c:v>8.1605764920000006</c:v>
                </c:pt>
                <c:pt idx="40">
                  <c:v>7.5459132750000002</c:v>
                </c:pt>
                <c:pt idx="41">
                  <c:v>7.2868685559999999</c:v>
                </c:pt>
                <c:pt idx="42">
                  <c:v>7.1793628370000002</c:v>
                </c:pt>
                <c:pt idx="43">
                  <c:v>7.3365065810000001</c:v>
                </c:pt>
                <c:pt idx="44">
                  <c:v>7.0910989439999996</c:v>
                </c:pt>
                <c:pt idx="45">
                  <c:v>6.4891260050000001</c:v>
                </c:pt>
                <c:pt idx="46">
                  <c:v>6.9298504559999996</c:v>
                </c:pt>
                <c:pt idx="47">
                  <c:v>8.5248487609999994</c:v>
                </c:pt>
                <c:pt idx="48">
                  <c:v>9.80195346</c:v>
                </c:pt>
                <c:pt idx="49">
                  <c:v>10.22617984</c:v>
                </c:pt>
                <c:pt idx="50">
                  <c:v>11.01673332</c:v>
                </c:pt>
                <c:pt idx="51">
                  <c:v>11.168461110000001</c:v>
                </c:pt>
                <c:pt idx="52">
                  <c:v>12.40916255</c:v>
                </c:pt>
                <c:pt idx="53">
                  <c:v>12.870690570000001</c:v>
                </c:pt>
                <c:pt idx="54">
                  <c:v>13.55895458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2076928"/>
        <c:axId val="139227072"/>
      </c:area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Добыча пол. ископаемых 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Лист1!$A$17:$A$73</c:f>
              <c:numCache>
                <c:formatCode>mmm\-yy</c:formatCode>
                <c:ptCount val="57"/>
                <c:pt idx="0">
                  <c:v>41730</c:v>
                </c:pt>
                <c:pt idx="1">
                  <c:v>41760</c:v>
                </c:pt>
                <c:pt idx="2">
                  <c:v>41791</c:v>
                </c:pt>
                <c:pt idx="3">
                  <c:v>41821</c:v>
                </c:pt>
                <c:pt idx="4">
                  <c:v>41852</c:v>
                </c:pt>
                <c:pt idx="5">
                  <c:v>41883</c:v>
                </c:pt>
                <c:pt idx="6">
                  <c:v>41913</c:v>
                </c:pt>
                <c:pt idx="7">
                  <c:v>41944</c:v>
                </c:pt>
                <c:pt idx="8">
                  <c:v>41974</c:v>
                </c:pt>
                <c:pt idx="9">
                  <c:v>42005</c:v>
                </c:pt>
                <c:pt idx="10">
                  <c:v>42036</c:v>
                </c:pt>
                <c:pt idx="11">
                  <c:v>42064</c:v>
                </c:pt>
                <c:pt idx="12">
                  <c:v>42095</c:v>
                </c:pt>
                <c:pt idx="13">
                  <c:v>42125</c:v>
                </c:pt>
                <c:pt idx="14">
                  <c:v>42156</c:v>
                </c:pt>
                <c:pt idx="15">
                  <c:v>42186</c:v>
                </c:pt>
                <c:pt idx="16">
                  <c:v>42217</c:v>
                </c:pt>
                <c:pt idx="17">
                  <c:v>42248</c:v>
                </c:pt>
                <c:pt idx="18">
                  <c:v>42278</c:v>
                </c:pt>
                <c:pt idx="19">
                  <c:v>42309</c:v>
                </c:pt>
                <c:pt idx="20">
                  <c:v>42339</c:v>
                </c:pt>
                <c:pt idx="21">
                  <c:v>42370</c:v>
                </c:pt>
                <c:pt idx="22">
                  <c:v>42401</c:v>
                </c:pt>
                <c:pt idx="23">
                  <c:v>42430</c:v>
                </c:pt>
                <c:pt idx="24">
                  <c:v>42461</c:v>
                </c:pt>
                <c:pt idx="25">
                  <c:v>42491</c:v>
                </c:pt>
                <c:pt idx="26">
                  <c:v>42522</c:v>
                </c:pt>
                <c:pt idx="27">
                  <c:v>42552</c:v>
                </c:pt>
                <c:pt idx="28">
                  <c:v>42583</c:v>
                </c:pt>
                <c:pt idx="29">
                  <c:v>42614</c:v>
                </c:pt>
                <c:pt idx="30">
                  <c:v>42644</c:v>
                </c:pt>
                <c:pt idx="31">
                  <c:v>42675</c:v>
                </c:pt>
                <c:pt idx="32">
                  <c:v>42705</c:v>
                </c:pt>
                <c:pt idx="33">
                  <c:v>42736</c:v>
                </c:pt>
                <c:pt idx="34">
                  <c:v>42767</c:v>
                </c:pt>
                <c:pt idx="35">
                  <c:v>42795</c:v>
                </c:pt>
                <c:pt idx="36">
                  <c:v>42826</c:v>
                </c:pt>
                <c:pt idx="37">
                  <c:v>42856</c:v>
                </c:pt>
                <c:pt idx="38">
                  <c:v>42887</c:v>
                </c:pt>
                <c:pt idx="39">
                  <c:v>42917</c:v>
                </c:pt>
                <c:pt idx="40">
                  <c:v>42948</c:v>
                </c:pt>
                <c:pt idx="41">
                  <c:v>42979</c:v>
                </c:pt>
                <c:pt idx="42">
                  <c:v>43009</c:v>
                </c:pt>
                <c:pt idx="43">
                  <c:v>43040</c:v>
                </c:pt>
                <c:pt idx="44">
                  <c:v>43070</c:v>
                </c:pt>
                <c:pt idx="45">
                  <c:v>43101</c:v>
                </c:pt>
                <c:pt idx="46">
                  <c:v>43132</c:v>
                </c:pt>
                <c:pt idx="47">
                  <c:v>43160</c:v>
                </c:pt>
                <c:pt idx="48">
                  <c:v>43191</c:v>
                </c:pt>
                <c:pt idx="49">
                  <c:v>43221</c:v>
                </c:pt>
                <c:pt idx="50">
                  <c:v>43252</c:v>
                </c:pt>
                <c:pt idx="51">
                  <c:v>43282</c:v>
                </c:pt>
                <c:pt idx="52">
                  <c:v>43313</c:v>
                </c:pt>
                <c:pt idx="53">
                  <c:v>43344</c:v>
                </c:pt>
                <c:pt idx="54">
                  <c:v>43374</c:v>
                </c:pt>
                <c:pt idx="55">
                  <c:v>43405</c:v>
                </c:pt>
                <c:pt idx="56">
                  <c:v>43435</c:v>
                </c:pt>
              </c:numCache>
            </c:numRef>
          </c:cat>
          <c:val>
            <c:numRef>
              <c:f>Лист1!$C$17:$C$73</c:f>
              <c:numCache>
                <c:formatCode>General</c:formatCode>
                <c:ptCount val="57"/>
                <c:pt idx="0">
                  <c:v>7.4038133070000001</c:v>
                </c:pt>
                <c:pt idx="1">
                  <c:v>6.3585228100000002</c:v>
                </c:pt>
                <c:pt idx="2">
                  <c:v>10.997900720000001</c:v>
                </c:pt>
                <c:pt idx="3">
                  <c:v>11.07969374</c:v>
                </c:pt>
                <c:pt idx="4">
                  <c:v>2.3680194339999998</c:v>
                </c:pt>
                <c:pt idx="5">
                  <c:v>8.5732291850000006</c:v>
                </c:pt>
                <c:pt idx="6">
                  <c:v>6.3446601820000001</c:v>
                </c:pt>
                <c:pt idx="7">
                  <c:v>7.8141264210000001</c:v>
                </c:pt>
                <c:pt idx="8">
                  <c:v>12.415526140000001</c:v>
                </c:pt>
                <c:pt idx="9">
                  <c:v>17.315544549999998</c:v>
                </c:pt>
                <c:pt idx="10">
                  <c:v>14.99578419</c:v>
                </c:pt>
                <c:pt idx="11">
                  <c:v>12.808529439999999</c:v>
                </c:pt>
                <c:pt idx="12">
                  <c:v>8.8019015469999999</c:v>
                </c:pt>
                <c:pt idx="13">
                  <c:v>13.03183033</c:v>
                </c:pt>
                <c:pt idx="14">
                  <c:v>11.55162468</c:v>
                </c:pt>
                <c:pt idx="15">
                  <c:v>5.0777713200000001</c:v>
                </c:pt>
                <c:pt idx="16">
                  <c:v>5.8711952600000004</c:v>
                </c:pt>
                <c:pt idx="17">
                  <c:v>7.8972319110000004</c:v>
                </c:pt>
                <c:pt idx="18">
                  <c:v>7.7452100020000003</c:v>
                </c:pt>
                <c:pt idx="19">
                  <c:v>6.3420730010000002</c:v>
                </c:pt>
                <c:pt idx="20">
                  <c:v>3.679787594</c:v>
                </c:pt>
                <c:pt idx="21">
                  <c:v>7.5772474389999998</c:v>
                </c:pt>
                <c:pt idx="22">
                  <c:v>15.88442798</c:v>
                </c:pt>
                <c:pt idx="23">
                  <c:v>12.319425130000001</c:v>
                </c:pt>
                <c:pt idx="24">
                  <c:v>12.259373200000001</c:v>
                </c:pt>
                <c:pt idx="25">
                  <c:v>15.46112463</c:v>
                </c:pt>
                <c:pt idx="26">
                  <c:v>9.2126319320000007</c:v>
                </c:pt>
                <c:pt idx="27">
                  <c:v>8.8834456359999994</c:v>
                </c:pt>
                <c:pt idx="28">
                  <c:v>12.155051589999999</c:v>
                </c:pt>
                <c:pt idx="29">
                  <c:v>9.5143890940000002</c:v>
                </c:pt>
                <c:pt idx="30">
                  <c:v>10.342072460000001</c:v>
                </c:pt>
                <c:pt idx="31">
                  <c:v>10.97796048</c:v>
                </c:pt>
                <c:pt idx="32">
                  <c:v>6.9503246660000002</c:v>
                </c:pt>
                <c:pt idx="33">
                  <c:v>5.2371598849999996</c:v>
                </c:pt>
                <c:pt idx="34">
                  <c:v>3.6423580150000001</c:v>
                </c:pt>
                <c:pt idx="35">
                  <c:v>5.4179380620000002</c:v>
                </c:pt>
                <c:pt idx="36">
                  <c:v>6.6019950190000003</c:v>
                </c:pt>
                <c:pt idx="37">
                  <c:v>2.6917778719999998</c:v>
                </c:pt>
                <c:pt idx="38">
                  <c:v>5.048226444</c:v>
                </c:pt>
                <c:pt idx="39">
                  <c:v>6.2638582950000004</c:v>
                </c:pt>
                <c:pt idx="40">
                  <c:v>7.153150761</c:v>
                </c:pt>
                <c:pt idx="41">
                  <c:v>6.2210016460000004</c:v>
                </c:pt>
                <c:pt idx="42">
                  <c:v>10.16132062</c:v>
                </c:pt>
                <c:pt idx="43">
                  <c:v>9.0652312429999995</c:v>
                </c:pt>
                <c:pt idx="44">
                  <c:v>7.0563073530000002</c:v>
                </c:pt>
                <c:pt idx="45">
                  <c:v>6.1130115140000001</c:v>
                </c:pt>
                <c:pt idx="46">
                  <c:v>7.4754986580000002</c:v>
                </c:pt>
                <c:pt idx="47">
                  <c:v>7.67586324</c:v>
                </c:pt>
                <c:pt idx="48">
                  <c:v>8.5010753569999995</c:v>
                </c:pt>
                <c:pt idx="49">
                  <c:v>10.120831470000001</c:v>
                </c:pt>
                <c:pt idx="50">
                  <c:v>10.70470203</c:v>
                </c:pt>
                <c:pt idx="51">
                  <c:v>10.26348554</c:v>
                </c:pt>
                <c:pt idx="52">
                  <c:v>4.9217940789999997</c:v>
                </c:pt>
                <c:pt idx="53">
                  <c:v>8.7820747719999996</c:v>
                </c:pt>
                <c:pt idx="54">
                  <c:v>8.4154874260000003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Обраб. производства 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Лист1!$A$17:$A$73</c:f>
              <c:numCache>
                <c:formatCode>mmm\-yy</c:formatCode>
                <c:ptCount val="57"/>
                <c:pt idx="0">
                  <c:v>41730</c:v>
                </c:pt>
                <c:pt idx="1">
                  <c:v>41760</c:v>
                </c:pt>
                <c:pt idx="2">
                  <c:v>41791</c:v>
                </c:pt>
                <c:pt idx="3">
                  <c:v>41821</c:v>
                </c:pt>
                <c:pt idx="4">
                  <c:v>41852</c:v>
                </c:pt>
                <c:pt idx="5">
                  <c:v>41883</c:v>
                </c:pt>
                <c:pt idx="6">
                  <c:v>41913</c:v>
                </c:pt>
                <c:pt idx="7">
                  <c:v>41944</c:v>
                </c:pt>
                <c:pt idx="8">
                  <c:v>41974</c:v>
                </c:pt>
                <c:pt idx="9">
                  <c:v>42005</c:v>
                </c:pt>
                <c:pt idx="10">
                  <c:v>42036</c:v>
                </c:pt>
                <c:pt idx="11">
                  <c:v>42064</c:v>
                </c:pt>
                <c:pt idx="12">
                  <c:v>42095</c:v>
                </c:pt>
                <c:pt idx="13">
                  <c:v>42125</c:v>
                </c:pt>
                <c:pt idx="14">
                  <c:v>42156</c:v>
                </c:pt>
                <c:pt idx="15">
                  <c:v>42186</c:v>
                </c:pt>
                <c:pt idx="16">
                  <c:v>42217</c:v>
                </c:pt>
                <c:pt idx="17">
                  <c:v>42248</c:v>
                </c:pt>
                <c:pt idx="18">
                  <c:v>42278</c:v>
                </c:pt>
                <c:pt idx="19">
                  <c:v>42309</c:v>
                </c:pt>
                <c:pt idx="20">
                  <c:v>42339</c:v>
                </c:pt>
                <c:pt idx="21">
                  <c:v>42370</c:v>
                </c:pt>
                <c:pt idx="22">
                  <c:v>42401</c:v>
                </c:pt>
                <c:pt idx="23">
                  <c:v>42430</c:v>
                </c:pt>
                <c:pt idx="24">
                  <c:v>42461</c:v>
                </c:pt>
                <c:pt idx="25">
                  <c:v>42491</c:v>
                </c:pt>
                <c:pt idx="26">
                  <c:v>42522</c:v>
                </c:pt>
                <c:pt idx="27">
                  <c:v>42552</c:v>
                </c:pt>
                <c:pt idx="28">
                  <c:v>42583</c:v>
                </c:pt>
                <c:pt idx="29">
                  <c:v>42614</c:v>
                </c:pt>
                <c:pt idx="30">
                  <c:v>42644</c:v>
                </c:pt>
                <c:pt idx="31">
                  <c:v>42675</c:v>
                </c:pt>
                <c:pt idx="32">
                  <c:v>42705</c:v>
                </c:pt>
                <c:pt idx="33">
                  <c:v>42736</c:v>
                </c:pt>
                <c:pt idx="34">
                  <c:v>42767</c:v>
                </c:pt>
                <c:pt idx="35">
                  <c:v>42795</c:v>
                </c:pt>
                <c:pt idx="36">
                  <c:v>42826</c:v>
                </c:pt>
                <c:pt idx="37">
                  <c:v>42856</c:v>
                </c:pt>
                <c:pt idx="38">
                  <c:v>42887</c:v>
                </c:pt>
                <c:pt idx="39">
                  <c:v>42917</c:v>
                </c:pt>
                <c:pt idx="40">
                  <c:v>42948</c:v>
                </c:pt>
                <c:pt idx="41">
                  <c:v>42979</c:v>
                </c:pt>
                <c:pt idx="42">
                  <c:v>43009</c:v>
                </c:pt>
                <c:pt idx="43">
                  <c:v>43040</c:v>
                </c:pt>
                <c:pt idx="44">
                  <c:v>43070</c:v>
                </c:pt>
                <c:pt idx="45">
                  <c:v>43101</c:v>
                </c:pt>
                <c:pt idx="46">
                  <c:v>43132</c:v>
                </c:pt>
                <c:pt idx="47">
                  <c:v>43160</c:v>
                </c:pt>
                <c:pt idx="48">
                  <c:v>43191</c:v>
                </c:pt>
                <c:pt idx="49">
                  <c:v>43221</c:v>
                </c:pt>
                <c:pt idx="50">
                  <c:v>43252</c:v>
                </c:pt>
                <c:pt idx="51">
                  <c:v>43282</c:v>
                </c:pt>
                <c:pt idx="52">
                  <c:v>43313</c:v>
                </c:pt>
                <c:pt idx="53">
                  <c:v>43344</c:v>
                </c:pt>
                <c:pt idx="54">
                  <c:v>43374</c:v>
                </c:pt>
                <c:pt idx="55">
                  <c:v>43405</c:v>
                </c:pt>
                <c:pt idx="56">
                  <c:v>43435</c:v>
                </c:pt>
              </c:numCache>
            </c:numRef>
          </c:cat>
          <c:val>
            <c:numRef>
              <c:f>Лист1!$D$17:$D$73</c:f>
              <c:numCache>
                <c:formatCode>General</c:formatCode>
                <c:ptCount val="57"/>
                <c:pt idx="0">
                  <c:v>14.911128</c:v>
                </c:pt>
                <c:pt idx="1">
                  <c:v>12.90720612</c:v>
                </c:pt>
                <c:pt idx="2">
                  <c:v>11.894760720000001</c:v>
                </c:pt>
                <c:pt idx="3">
                  <c:v>11.062381</c:v>
                </c:pt>
                <c:pt idx="4">
                  <c:v>10.81015622</c:v>
                </c:pt>
                <c:pt idx="5">
                  <c:v>13.20475064</c:v>
                </c:pt>
                <c:pt idx="6">
                  <c:v>18.68766522</c:v>
                </c:pt>
                <c:pt idx="7">
                  <c:v>24.17651364</c:v>
                </c:pt>
                <c:pt idx="8">
                  <c:v>24.80330317</c:v>
                </c:pt>
                <c:pt idx="9">
                  <c:v>23.378577490000001</c:v>
                </c:pt>
                <c:pt idx="10">
                  <c:v>18.961895720000001</c:v>
                </c:pt>
                <c:pt idx="11">
                  <c:v>17.017255259999999</c:v>
                </c:pt>
                <c:pt idx="12">
                  <c:v>13.98438078</c:v>
                </c:pt>
                <c:pt idx="13">
                  <c:v>13.53476566</c:v>
                </c:pt>
                <c:pt idx="14">
                  <c:v>12.987537400000001</c:v>
                </c:pt>
                <c:pt idx="15">
                  <c:v>15.83209154</c:v>
                </c:pt>
                <c:pt idx="16">
                  <c:v>15.59720458</c:v>
                </c:pt>
                <c:pt idx="17">
                  <c:v>13.891950509999999</c:v>
                </c:pt>
                <c:pt idx="18">
                  <c:v>14.7652965</c:v>
                </c:pt>
                <c:pt idx="19">
                  <c:v>13.76526363</c:v>
                </c:pt>
                <c:pt idx="20">
                  <c:v>14.40428258</c:v>
                </c:pt>
                <c:pt idx="21">
                  <c:v>15.20257003</c:v>
                </c:pt>
                <c:pt idx="22">
                  <c:v>14.795568790000001</c:v>
                </c:pt>
                <c:pt idx="23">
                  <c:v>14.72437083</c:v>
                </c:pt>
                <c:pt idx="24">
                  <c:v>14.864705369999999</c:v>
                </c:pt>
                <c:pt idx="25">
                  <c:v>13.812762230000001</c:v>
                </c:pt>
                <c:pt idx="26">
                  <c:v>12.908703429999999</c:v>
                </c:pt>
                <c:pt idx="27">
                  <c:v>11.96040842</c:v>
                </c:pt>
                <c:pt idx="28">
                  <c:v>9.0579884669999995</c:v>
                </c:pt>
                <c:pt idx="29">
                  <c:v>11.085799740000001</c:v>
                </c:pt>
                <c:pt idx="30">
                  <c:v>9.7029753280000008</c:v>
                </c:pt>
                <c:pt idx="31">
                  <c:v>10.78354068</c:v>
                </c:pt>
                <c:pt idx="32">
                  <c:v>10.812019230000001</c:v>
                </c:pt>
                <c:pt idx="33">
                  <c:v>9.4606229119999998</c:v>
                </c:pt>
                <c:pt idx="34">
                  <c:v>8.7750024599999996</c:v>
                </c:pt>
                <c:pt idx="35">
                  <c:v>8.4846446950000001</c:v>
                </c:pt>
                <c:pt idx="36">
                  <c:v>8.2482108529999998</c:v>
                </c:pt>
                <c:pt idx="37">
                  <c:v>8.3321928819999993</c:v>
                </c:pt>
                <c:pt idx="38">
                  <c:v>9.0299874800000008</c:v>
                </c:pt>
                <c:pt idx="39">
                  <c:v>8.0339918200000007</c:v>
                </c:pt>
                <c:pt idx="40">
                  <c:v>7.1903935629999998</c:v>
                </c:pt>
                <c:pt idx="41">
                  <c:v>8.0248101530000007</c:v>
                </c:pt>
                <c:pt idx="42">
                  <c:v>7.157878363</c:v>
                </c:pt>
                <c:pt idx="43">
                  <c:v>8.6316180809999992</c:v>
                </c:pt>
                <c:pt idx="44">
                  <c:v>8.5326009210000002</c:v>
                </c:pt>
                <c:pt idx="45">
                  <c:v>7.6318495049999999</c:v>
                </c:pt>
                <c:pt idx="46">
                  <c:v>8.3286909999999992</c:v>
                </c:pt>
                <c:pt idx="47">
                  <c:v>10.700712810000001</c:v>
                </c:pt>
                <c:pt idx="48">
                  <c:v>11.52006626</c:v>
                </c:pt>
                <c:pt idx="49">
                  <c:v>10.97709873</c:v>
                </c:pt>
                <c:pt idx="50">
                  <c:v>12.165928040000001</c:v>
                </c:pt>
                <c:pt idx="51">
                  <c:v>11.671827759999999</c:v>
                </c:pt>
                <c:pt idx="52">
                  <c:v>14.39174961</c:v>
                </c:pt>
                <c:pt idx="53">
                  <c:v>15.59262788</c:v>
                </c:pt>
                <c:pt idx="54">
                  <c:v>16.731275029999999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Сельское хозяйство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Лист1!$A$17:$A$73</c:f>
              <c:numCache>
                <c:formatCode>mmm\-yy</c:formatCode>
                <c:ptCount val="57"/>
                <c:pt idx="0">
                  <c:v>41730</c:v>
                </c:pt>
                <c:pt idx="1">
                  <c:v>41760</c:v>
                </c:pt>
                <c:pt idx="2">
                  <c:v>41791</c:v>
                </c:pt>
                <c:pt idx="3">
                  <c:v>41821</c:v>
                </c:pt>
                <c:pt idx="4">
                  <c:v>41852</c:v>
                </c:pt>
                <c:pt idx="5">
                  <c:v>41883</c:v>
                </c:pt>
                <c:pt idx="6">
                  <c:v>41913</c:v>
                </c:pt>
                <c:pt idx="7">
                  <c:v>41944</c:v>
                </c:pt>
                <c:pt idx="8">
                  <c:v>41974</c:v>
                </c:pt>
                <c:pt idx="9">
                  <c:v>42005</c:v>
                </c:pt>
                <c:pt idx="10">
                  <c:v>42036</c:v>
                </c:pt>
                <c:pt idx="11">
                  <c:v>42064</c:v>
                </c:pt>
                <c:pt idx="12">
                  <c:v>42095</c:v>
                </c:pt>
                <c:pt idx="13">
                  <c:v>42125</c:v>
                </c:pt>
                <c:pt idx="14">
                  <c:v>42156</c:v>
                </c:pt>
                <c:pt idx="15">
                  <c:v>42186</c:v>
                </c:pt>
                <c:pt idx="16">
                  <c:v>42217</c:v>
                </c:pt>
                <c:pt idx="17">
                  <c:v>42248</c:v>
                </c:pt>
                <c:pt idx="18">
                  <c:v>42278</c:v>
                </c:pt>
                <c:pt idx="19">
                  <c:v>42309</c:v>
                </c:pt>
                <c:pt idx="20">
                  <c:v>42339</c:v>
                </c:pt>
                <c:pt idx="21">
                  <c:v>42370</c:v>
                </c:pt>
                <c:pt idx="22">
                  <c:v>42401</c:v>
                </c:pt>
                <c:pt idx="23">
                  <c:v>42430</c:v>
                </c:pt>
                <c:pt idx="24">
                  <c:v>42461</c:v>
                </c:pt>
                <c:pt idx="25">
                  <c:v>42491</c:v>
                </c:pt>
                <c:pt idx="26">
                  <c:v>42522</c:v>
                </c:pt>
                <c:pt idx="27">
                  <c:v>42552</c:v>
                </c:pt>
                <c:pt idx="28">
                  <c:v>42583</c:v>
                </c:pt>
                <c:pt idx="29">
                  <c:v>42614</c:v>
                </c:pt>
                <c:pt idx="30">
                  <c:v>42644</c:v>
                </c:pt>
                <c:pt idx="31">
                  <c:v>42675</c:v>
                </c:pt>
                <c:pt idx="32">
                  <c:v>42705</c:v>
                </c:pt>
                <c:pt idx="33">
                  <c:v>42736</c:v>
                </c:pt>
                <c:pt idx="34">
                  <c:v>42767</c:v>
                </c:pt>
                <c:pt idx="35">
                  <c:v>42795</c:v>
                </c:pt>
                <c:pt idx="36">
                  <c:v>42826</c:v>
                </c:pt>
                <c:pt idx="37">
                  <c:v>42856</c:v>
                </c:pt>
                <c:pt idx="38">
                  <c:v>42887</c:v>
                </c:pt>
                <c:pt idx="39">
                  <c:v>42917</c:v>
                </c:pt>
                <c:pt idx="40">
                  <c:v>42948</c:v>
                </c:pt>
                <c:pt idx="41">
                  <c:v>42979</c:v>
                </c:pt>
                <c:pt idx="42">
                  <c:v>43009</c:v>
                </c:pt>
                <c:pt idx="43">
                  <c:v>43040</c:v>
                </c:pt>
                <c:pt idx="44">
                  <c:v>43070</c:v>
                </c:pt>
                <c:pt idx="45">
                  <c:v>43101</c:v>
                </c:pt>
                <c:pt idx="46">
                  <c:v>43132</c:v>
                </c:pt>
                <c:pt idx="47">
                  <c:v>43160</c:v>
                </c:pt>
                <c:pt idx="48">
                  <c:v>43191</c:v>
                </c:pt>
                <c:pt idx="49">
                  <c:v>43221</c:v>
                </c:pt>
                <c:pt idx="50">
                  <c:v>43252</c:v>
                </c:pt>
                <c:pt idx="51">
                  <c:v>43282</c:v>
                </c:pt>
                <c:pt idx="52">
                  <c:v>43313</c:v>
                </c:pt>
                <c:pt idx="53">
                  <c:v>43344</c:v>
                </c:pt>
                <c:pt idx="54">
                  <c:v>43374</c:v>
                </c:pt>
                <c:pt idx="55">
                  <c:v>43405</c:v>
                </c:pt>
                <c:pt idx="56">
                  <c:v>43435</c:v>
                </c:pt>
              </c:numCache>
            </c:numRef>
          </c:cat>
          <c:val>
            <c:numRef>
              <c:f>Лист1!$E$17:$E$73</c:f>
              <c:numCache>
                <c:formatCode>General</c:formatCode>
                <c:ptCount val="57"/>
                <c:pt idx="0">
                  <c:v>14.353685069999999</c:v>
                </c:pt>
                <c:pt idx="1">
                  <c:v>11.15601693</c:v>
                </c:pt>
                <c:pt idx="2">
                  <c:v>9.1209341389999992</c:v>
                </c:pt>
                <c:pt idx="3">
                  <c:v>9.0605692629999997</c:v>
                </c:pt>
                <c:pt idx="4">
                  <c:v>11.77035723</c:v>
                </c:pt>
                <c:pt idx="5">
                  <c:v>12.84693388</c:v>
                </c:pt>
                <c:pt idx="6">
                  <c:v>15.5096884</c:v>
                </c:pt>
                <c:pt idx="7">
                  <c:v>20.665964370000001</c:v>
                </c:pt>
                <c:pt idx="8">
                  <c:v>21.560856430000001</c:v>
                </c:pt>
                <c:pt idx="9">
                  <c:v>21.917771519999999</c:v>
                </c:pt>
                <c:pt idx="10">
                  <c:v>18.694055760000001</c:v>
                </c:pt>
                <c:pt idx="11">
                  <c:v>11.111939700000001</c:v>
                </c:pt>
                <c:pt idx="12">
                  <c:v>11.29816928</c:v>
                </c:pt>
                <c:pt idx="13">
                  <c:v>9.4300869150000004</c:v>
                </c:pt>
                <c:pt idx="14">
                  <c:v>7.0919100410000002</c:v>
                </c:pt>
                <c:pt idx="15">
                  <c:v>10.30099313</c:v>
                </c:pt>
                <c:pt idx="16">
                  <c:v>8.0697269919999997</c:v>
                </c:pt>
                <c:pt idx="17">
                  <c:v>10.67970424</c:v>
                </c:pt>
                <c:pt idx="18">
                  <c:v>12.36623889</c:v>
                </c:pt>
                <c:pt idx="19">
                  <c:v>10.774565450000001</c:v>
                </c:pt>
                <c:pt idx="20">
                  <c:v>13.01058212</c:v>
                </c:pt>
                <c:pt idx="21">
                  <c:v>10.02856469</c:v>
                </c:pt>
                <c:pt idx="22">
                  <c:v>11.04792099</c:v>
                </c:pt>
                <c:pt idx="23">
                  <c:v>13.63046097</c:v>
                </c:pt>
                <c:pt idx="24">
                  <c:v>13.00105799</c:v>
                </c:pt>
                <c:pt idx="25">
                  <c:v>11.52942331</c:v>
                </c:pt>
                <c:pt idx="26">
                  <c:v>9.2874936580000007</c:v>
                </c:pt>
                <c:pt idx="27">
                  <c:v>10.00721338</c:v>
                </c:pt>
                <c:pt idx="28">
                  <c:v>11.967096</c:v>
                </c:pt>
                <c:pt idx="29">
                  <c:v>8.9443989720000001</c:v>
                </c:pt>
                <c:pt idx="30">
                  <c:v>7.8755081540000003</c:v>
                </c:pt>
                <c:pt idx="31">
                  <c:v>7.6233315839999998</c:v>
                </c:pt>
                <c:pt idx="32">
                  <c:v>7.3683801750000004</c:v>
                </c:pt>
                <c:pt idx="33">
                  <c:v>6.4310930239999999</c:v>
                </c:pt>
                <c:pt idx="34">
                  <c:v>5.1809510640000003</c:v>
                </c:pt>
                <c:pt idx="35">
                  <c:v>5.5748161229999997</c:v>
                </c:pt>
                <c:pt idx="36">
                  <c:v>6.5028756679999997</c:v>
                </c:pt>
                <c:pt idx="37">
                  <c:v>8.1707481600000005</c:v>
                </c:pt>
                <c:pt idx="38">
                  <c:v>7.0795157499999997</c:v>
                </c:pt>
                <c:pt idx="39">
                  <c:v>4.6040436500000004</c:v>
                </c:pt>
                <c:pt idx="40">
                  <c:v>1.599079227</c:v>
                </c:pt>
                <c:pt idx="41">
                  <c:v>2.5212945250000001</c:v>
                </c:pt>
                <c:pt idx="42">
                  <c:v>2.860116863</c:v>
                </c:pt>
                <c:pt idx="43">
                  <c:v>4.4964754320000004</c:v>
                </c:pt>
                <c:pt idx="44">
                  <c:v>1.95132627</c:v>
                </c:pt>
                <c:pt idx="45">
                  <c:v>1.7220538750000001</c:v>
                </c:pt>
                <c:pt idx="46">
                  <c:v>1.5207754600000001</c:v>
                </c:pt>
                <c:pt idx="47">
                  <c:v>2.18444313</c:v>
                </c:pt>
                <c:pt idx="48">
                  <c:v>3.9809863910000001</c:v>
                </c:pt>
                <c:pt idx="49">
                  <c:v>5.2888785169999997</c:v>
                </c:pt>
                <c:pt idx="50">
                  <c:v>5.9831580569999998</c:v>
                </c:pt>
                <c:pt idx="51">
                  <c:v>6.2962089609999996</c:v>
                </c:pt>
                <c:pt idx="52">
                  <c:v>7.3247356940000001</c:v>
                </c:pt>
                <c:pt idx="53">
                  <c:v>10.234816670000001</c:v>
                </c:pt>
                <c:pt idx="54">
                  <c:v>7.8869747649999997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Строительство 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Лист1!$A$17:$A$73</c:f>
              <c:numCache>
                <c:formatCode>mmm\-yy</c:formatCode>
                <c:ptCount val="57"/>
                <c:pt idx="0">
                  <c:v>41730</c:v>
                </c:pt>
                <c:pt idx="1">
                  <c:v>41760</c:v>
                </c:pt>
                <c:pt idx="2">
                  <c:v>41791</c:v>
                </c:pt>
                <c:pt idx="3">
                  <c:v>41821</c:v>
                </c:pt>
                <c:pt idx="4">
                  <c:v>41852</c:v>
                </c:pt>
                <c:pt idx="5">
                  <c:v>41883</c:v>
                </c:pt>
                <c:pt idx="6">
                  <c:v>41913</c:v>
                </c:pt>
                <c:pt idx="7">
                  <c:v>41944</c:v>
                </c:pt>
                <c:pt idx="8">
                  <c:v>41974</c:v>
                </c:pt>
                <c:pt idx="9">
                  <c:v>42005</c:v>
                </c:pt>
                <c:pt idx="10">
                  <c:v>42036</c:v>
                </c:pt>
                <c:pt idx="11">
                  <c:v>42064</c:v>
                </c:pt>
                <c:pt idx="12">
                  <c:v>42095</c:v>
                </c:pt>
                <c:pt idx="13">
                  <c:v>42125</c:v>
                </c:pt>
                <c:pt idx="14">
                  <c:v>42156</c:v>
                </c:pt>
                <c:pt idx="15">
                  <c:v>42186</c:v>
                </c:pt>
                <c:pt idx="16">
                  <c:v>42217</c:v>
                </c:pt>
                <c:pt idx="17">
                  <c:v>42248</c:v>
                </c:pt>
                <c:pt idx="18">
                  <c:v>42278</c:v>
                </c:pt>
                <c:pt idx="19">
                  <c:v>42309</c:v>
                </c:pt>
                <c:pt idx="20">
                  <c:v>42339</c:v>
                </c:pt>
                <c:pt idx="21">
                  <c:v>42370</c:v>
                </c:pt>
                <c:pt idx="22">
                  <c:v>42401</c:v>
                </c:pt>
                <c:pt idx="23">
                  <c:v>42430</c:v>
                </c:pt>
                <c:pt idx="24">
                  <c:v>42461</c:v>
                </c:pt>
                <c:pt idx="25">
                  <c:v>42491</c:v>
                </c:pt>
                <c:pt idx="26">
                  <c:v>42522</c:v>
                </c:pt>
                <c:pt idx="27">
                  <c:v>42552</c:v>
                </c:pt>
                <c:pt idx="28">
                  <c:v>42583</c:v>
                </c:pt>
                <c:pt idx="29">
                  <c:v>42614</c:v>
                </c:pt>
                <c:pt idx="30">
                  <c:v>42644</c:v>
                </c:pt>
                <c:pt idx="31">
                  <c:v>42675</c:v>
                </c:pt>
                <c:pt idx="32">
                  <c:v>42705</c:v>
                </c:pt>
                <c:pt idx="33">
                  <c:v>42736</c:v>
                </c:pt>
                <c:pt idx="34">
                  <c:v>42767</c:v>
                </c:pt>
                <c:pt idx="35">
                  <c:v>42795</c:v>
                </c:pt>
                <c:pt idx="36">
                  <c:v>42826</c:v>
                </c:pt>
                <c:pt idx="37">
                  <c:v>42856</c:v>
                </c:pt>
                <c:pt idx="38">
                  <c:v>42887</c:v>
                </c:pt>
                <c:pt idx="39">
                  <c:v>42917</c:v>
                </c:pt>
                <c:pt idx="40">
                  <c:v>42948</c:v>
                </c:pt>
                <c:pt idx="41">
                  <c:v>42979</c:v>
                </c:pt>
                <c:pt idx="42">
                  <c:v>43009</c:v>
                </c:pt>
                <c:pt idx="43">
                  <c:v>43040</c:v>
                </c:pt>
                <c:pt idx="44">
                  <c:v>43070</c:v>
                </c:pt>
                <c:pt idx="45">
                  <c:v>43101</c:v>
                </c:pt>
                <c:pt idx="46">
                  <c:v>43132</c:v>
                </c:pt>
                <c:pt idx="47">
                  <c:v>43160</c:v>
                </c:pt>
                <c:pt idx="48">
                  <c:v>43191</c:v>
                </c:pt>
                <c:pt idx="49">
                  <c:v>43221</c:v>
                </c:pt>
                <c:pt idx="50">
                  <c:v>43252</c:v>
                </c:pt>
                <c:pt idx="51">
                  <c:v>43282</c:v>
                </c:pt>
                <c:pt idx="52">
                  <c:v>43313</c:v>
                </c:pt>
                <c:pt idx="53">
                  <c:v>43344</c:v>
                </c:pt>
                <c:pt idx="54">
                  <c:v>43374</c:v>
                </c:pt>
                <c:pt idx="55">
                  <c:v>43405</c:v>
                </c:pt>
                <c:pt idx="56">
                  <c:v>43435</c:v>
                </c:pt>
              </c:numCache>
            </c:numRef>
          </c:cat>
          <c:val>
            <c:numRef>
              <c:f>Лист1!$F$17:$F$73</c:f>
              <c:numCache>
                <c:formatCode>General</c:formatCode>
                <c:ptCount val="57"/>
                <c:pt idx="0">
                  <c:v>8.7580939880000006</c:v>
                </c:pt>
                <c:pt idx="1">
                  <c:v>9.7927809559999996</c:v>
                </c:pt>
                <c:pt idx="2">
                  <c:v>9.0303385429999992</c:v>
                </c:pt>
                <c:pt idx="3">
                  <c:v>8.7988759890000008</c:v>
                </c:pt>
                <c:pt idx="4">
                  <c:v>10.197838239999999</c:v>
                </c:pt>
                <c:pt idx="5">
                  <c:v>11.30657469</c:v>
                </c:pt>
                <c:pt idx="6">
                  <c:v>13.365984559999999</c:v>
                </c:pt>
                <c:pt idx="7">
                  <c:v>21.55249225</c:v>
                </c:pt>
                <c:pt idx="8">
                  <c:v>21.276356589999999</c:v>
                </c:pt>
                <c:pt idx="9">
                  <c:v>17.084042549999999</c:v>
                </c:pt>
                <c:pt idx="10">
                  <c:v>14.47827056</c:v>
                </c:pt>
                <c:pt idx="11">
                  <c:v>10.540360160000001</c:v>
                </c:pt>
                <c:pt idx="12">
                  <c:v>8.2889809850000002</c:v>
                </c:pt>
                <c:pt idx="13">
                  <c:v>7.027083212</c:v>
                </c:pt>
                <c:pt idx="14">
                  <c:v>7.4571284039999997</c:v>
                </c:pt>
                <c:pt idx="15">
                  <c:v>11.005215059999999</c:v>
                </c:pt>
                <c:pt idx="16">
                  <c:v>9.3273261129999998</c:v>
                </c:pt>
                <c:pt idx="17">
                  <c:v>9.9014647730000007</c:v>
                </c:pt>
                <c:pt idx="18">
                  <c:v>8.9344909030000004</c:v>
                </c:pt>
                <c:pt idx="19">
                  <c:v>7.4182979409999996</c:v>
                </c:pt>
                <c:pt idx="20">
                  <c:v>7.0885662409999997</c:v>
                </c:pt>
                <c:pt idx="21">
                  <c:v>6.3100506239999996</c:v>
                </c:pt>
                <c:pt idx="22">
                  <c:v>5.8597416029999998</c:v>
                </c:pt>
                <c:pt idx="23">
                  <c:v>6.9864295800000003</c:v>
                </c:pt>
                <c:pt idx="24">
                  <c:v>8.1454299559999992</c:v>
                </c:pt>
                <c:pt idx="25">
                  <c:v>8.4814459259999992</c:v>
                </c:pt>
                <c:pt idx="26">
                  <c:v>7.1772293710000001</c:v>
                </c:pt>
                <c:pt idx="27">
                  <c:v>7.3445009639999999</c:v>
                </c:pt>
                <c:pt idx="28">
                  <c:v>7.2709489710000001</c:v>
                </c:pt>
                <c:pt idx="29">
                  <c:v>6.6516342609999999</c:v>
                </c:pt>
                <c:pt idx="30">
                  <c:v>5.2598305310000004</c:v>
                </c:pt>
                <c:pt idx="31">
                  <c:v>4.0302193989999999</c:v>
                </c:pt>
                <c:pt idx="32">
                  <c:v>5.6646253240000002</c:v>
                </c:pt>
                <c:pt idx="33">
                  <c:v>5.4470291709999996</c:v>
                </c:pt>
                <c:pt idx="34">
                  <c:v>4.2175334539999998</c:v>
                </c:pt>
                <c:pt idx="35">
                  <c:v>4.6623946429999998</c:v>
                </c:pt>
                <c:pt idx="36">
                  <c:v>4.0834628039999998</c:v>
                </c:pt>
                <c:pt idx="37">
                  <c:v>4.1699992010000004</c:v>
                </c:pt>
                <c:pt idx="38">
                  <c:v>5.0707953180000001</c:v>
                </c:pt>
                <c:pt idx="39">
                  <c:v>3.7874903880000002</c:v>
                </c:pt>
                <c:pt idx="40">
                  <c:v>2.8851239519999998</c:v>
                </c:pt>
                <c:pt idx="41">
                  <c:v>4.2208556450000003</c:v>
                </c:pt>
                <c:pt idx="42">
                  <c:v>3.6194731060000001</c:v>
                </c:pt>
                <c:pt idx="43">
                  <c:v>4.6139739799999999</c:v>
                </c:pt>
                <c:pt idx="44">
                  <c:v>3.4089759740000001</c:v>
                </c:pt>
                <c:pt idx="45">
                  <c:v>3.8477341840000001</c:v>
                </c:pt>
                <c:pt idx="46">
                  <c:v>3.5912918899999999</c:v>
                </c:pt>
                <c:pt idx="47">
                  <c:v>4.137823558</c:v>
                </c:pt>
                <c:pt idx="48">
                  <c:v>5.4301675249999999</c:v>
                </c:pt>
                <c:pt idx="49">
                  <c:v>4.9696903590000003</c:v>
                </c:pt>
                <c:pt idx="50">
                  <c:v>5.5431356349999996</c:v>
                </c:pt>
                <c:pt idx="51">
                  <c:v>5.4962251860000002</c:v>
                </c:pt>
                <c:pt idx="52">
                  <c:v>6.1311642439999998</c:v>
                </c:pt>
                <c:pt idx="53">
                  <c:v>5.8007872349999996</c:v>
                </c:pt>
                <c:pt idx="54">
                  <c:v>8.5372140400000003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Торговля опт. и розн.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Лист1!$A$17:$A$73</c:f>
              <c:numCache>
                <c:formatCode>mmm\-yy</c:formatCode>
                <c:ptCount val="57"/>
                <c:pt idx="0">
                  <c:v>41730</c:v>
                </c:pt>
                <c:pt idx="1">
                  <c:v>41760</c:v>
                </c:pt>
                <c:pt idx="2">
                  <c:v>41791</c:v>
                </c:pt>
                <c:pt idx="3">
                  <c:v>41821</c:v>
                </c:pt>
                <c:pt idx="4">
                  <c:v>41852</c:v>
                </c:pt>
                <c:pt idx="5">
                  <c:v>41883</c:v>
                </c:pt>
                <c:pt idx="6">
                  <c:v>41913</c:v>
                </c:pt>
                <c:pt idx="7">
                  <c:v>41944</c:v>
                </c:pt>
                <c:pt idx="8">
                  <c:v>41974</c:v>
                </c:pt>
                <c:pt idx="9">
                  <c:v>42005</c:v>
                </c:pt>
                <c:pt idx="10">
                  <c:v>42036</c:v>
                </c:pt>
                <c:pt idx="11">
                  <c:v>42064</c:v>
                </c:pt>
                <c:pt idx="12">
                  <c:v>42095</c:v>
                </c:pt>
                <c:pt idx="13">
                  <c:v>42125</c:v>
                </c:pt>
                <c:pt idx="14">
                  <c:v>42156</c:v>
                </c:pt>
                <c:pt idx="15">
                  <c:v>42186</c:v>
                </c:pt>
                <c:pt idx="16">
                  <c:v>42217</c:v>
                </c:pt>
                <c:pt idx="17">
                  <c:v>42248</c:v>
                </c:pt>
                <c:pt idx="18">
                  <c:v>42278</c:v>
                </c:pt>
                <c:pt idx="19">
                  <c:v>42309</c:v>
                </c:pt>
                <c:pt idx="20">
                  <c:v>42339</c:v>
                </c:pt>
                <c:pt idx="21">
                  <c:v>42370</c:v>
                </c:pt>
                <c:pt idx="22">
                  <c:v>42401</c:v>
                </c:pt>
                <c:pt idx="23">
                  <c:v>42430</c:v>
                </c:pt>
                <c:pt idx="24">
                  <c:v>42461</c:v>
                </c:pt>
                <c:pt idx="25">
                  <c:v>42491</c:v>
                </c:pt>
                <c:pt idx="26">
                  <c:v>42522</c:v>
                </c:pt>
                <c:pt idx="27">
                  <c:v>42552</c:v>
                </c:pt>
                <c:pt idx="28">
                  <c:v>42583</c:v>
                </c:pt>
                <c:pt idx="29">
                  <c:v>42614</c:v>
                </c:pt>
                <c:pt idx="30">
                  <c:v>42644</c:v>
                </c:pt>
                <c:pt idx="31">
                  <c:v>42675</c:v>
                </c:pt>
                <c:pt idx="32">
                  <c:v>42705</c:v>
                </c:pt>
                <c:pt idx="33">
                  <c:v>42736</c:v>
                </c:pt>
                <c:pt idx="34">
                  <c:v>42767</c:v>
                </c:pt>
                <c:pt idx="35">
                  <c:v>42795</c:v>
                </c:pt>
                <c:pt idx="36">
                  <c:v>42826</c:v>
                </c:pt>
                <c:pt idx="37">
                  <c:v>42856</c:v>
                </c:pt>
                <c:pt idx="38">
                  <c:v>42887</c:v>
                </c:pt>
                <c:pt idx="39">
                  <c:v>42917</c:v>
                </c:pt>
                <c:pt idx="40">
                  <c:v>42948</c:v>
                </c:pt>
                <c:pt idx="41">
                  <c:v>42979</c:v>
                </c:pt>
                <c:pt idx="42">
                  <c:v>43009</c:v>
                </c:pt>
                <c:pt idx="43">
                  <c:v>43040</c:v>
                </c:pt>
                <c:pt idx="44">
                  <c:v>43070</c:v>
                </c:pt>
                <c:pt idx="45">
                  <c:v>43101</c:v>
                </c:pt>
                <c:pt idx="46">
                  <c:v>43132</c:v>
                </c:pt>
                <c:pt idx="47">
                  <c:v>43160</c:v>
                </c:pt>
                <c:pt idx="48">
                  <c:v>43191</c:v>
                </c:pt>
                <c:pt idx="49">
                  <c:v>43221</c:v>
                </c:pt>
                <c:pt idx="50">
                  <c:v>43252</c:v>
                </c:pt>
                <c:pt idx="51">
                  <c:v>43282</c:v>
                </c:pt>
                <c:pt idx="52">
                  <c:v>43313</c:v>
                </c:pt>
                <c:pt idx="53">
                  <c:v>43344</c:v>
                </c:pt>
                <c:pt idx="54">
                  <c:v>43374</c:v>
                </c:pt>
                <c:pt idx="55">
                  <c:v>43405</c:v>
                </c:pt>
                <c:pt idx="56">
                  <c:v>43435</c:v>
                </c:pt>
              </c:numCache>
            </c:numRef>
          </c:cat>
          <c:val>
            <c:numRef>
              <c:f>Лист1!$G$17:$G$73</c:f>
              <c:numCache>
                <c:formatCode>General</c:formatCode>
                <c:ptCount val="57"/>
                <c:pt idx="0">
                  <c:v>21.466577059999999</c:v>
                </c:pt>
                <c:pt idx="1">
                  <c:v>19.09002783</c:v>
                </c:pt>
                <c:pt idx="2">
                  <c:v>18.320569710000001</c:v>
                </c:pt>
                <c:pt idx="3">
                  <c:v>19.013444270000001</c:v>
                </c:pt>
                <c:pt idx="4">
                  <c:v>21.339435630000001</c:v>
                </c:pt>
                <c:pt idx="5">
                  <c:v>24.5453446</c:v>
                </c:pt>
                <c:pt idx="6">
                  <c:v>27.88975782</c:v>
                </c:pt>
                <c:pt idx="7">
                  <c:v>33.201614720000002</c:v>
                </c:pt>
                <c:pt idx="8">
                  <c:v>36.813559580000003</c:v>
                </c:pt>
                <c:pt idx="9">
                  <c:v>32.282945130000002</c:v>
                </c:pt>
                <c:pt idx="10">
                  <c:v>28.39514531</c:v>
                </c:pt>
                <c:pt idx="11">
                  <c:v>23.576083140000001</c:v>
                </c:pt>
                <c:pt idx="12">
                  <c:v>19.285071380000002</c:v>
                </c:pt>
                <c:pt idx="13">
                  <c:v>20.203328190000001</c:v>
                </c:pt>
                <c:pt idx="14">
                  <c:v>20.94054642</c:v>
                </c:pt>
                <c:pt idx="15">
                  <c:v>23.705095459999999</c:v>
                </c:pt>
                <c:pt idx="16">
                  <c:v>24.216203180000001</c:v>
                </c:pt>
                <c:pt idx="17">
                  <c:v>21.41946866</c:v>
                </c:pt>
                <c:pt idx="18">
                  <c:v>20.653900830000001</c:v>
                </c:pt>
                <c:pt idx="19">
                  <c:v>21.735415060000001</c:v>
                </c:pt>
                <c:pt idx="20">
                  <c:v>21.697956269999999</c:v>
                </c:pt>
                <c:pt idx="21">
                  <c:v>22.168420340000001</c:v>
                </c:pt>
                <c:pt idx="22">
                  <c:v>21.76066127</c:v>
                </c:pt>
                <c:pt idx="23">
                  <c:v>21.030775819999999</c:v>
                </c:pt>
                <c:pt idx="24">
                  <c:v>21.37008612</c:v>
                </c:pt>
                <c:pt idx="25">
                  <c:v>19.60991113</c:v>
                </c:pt>
                <c:pt idx="26">
                  <c:v>18.201851850000001</c:v>
                </c:pt>
                <c:pt idx="27">
                  <c:v>16.563858969999998</c:v>
                </c:pt>
                <c:pt idx="28">
                  <c:v>15.02480926</c:v>
                </c:pt>
                <c:pt idx="29">
                  <c:v>17.26723458</c:v>
                </c:pt>
                <c:pt idx="30">
                  <c:v>17.39454581</c:v>
                </c:pt>
                <c:pt idx="31">
                  <c:v>15.95210528</c:v>
                </c:pt>
                <c:pt idx="32">
                  <c:v>14.06146143</c:v>
                </c:pt>
                <c:pt idx="33">
                  <c:v>12.733711680000001</c:v>
                </c:pt>
                <c:pt idx="34">
                  <c:v>12.57044904</c:v>
                </c:pt>
                <c:pt idx="35">
                  <c:v>12.30000847</c:v>
                </c:pt>
                <c:pt idx="36">
                  <c:v>13.0144392</c:v>
                </c:pt>
                <c:pt idx="37">
                  <c:v>12.698043739999999</c:v>
                </c:pt>
                <c:pt idx="38">
                  <c:v>14.1024879</c:v>
                </c:pt>
                <c:pt idx="39">
                  <c:v>11.975053020000001</c:v>
                </c:pt>
                <c:pt idx="40">
                  <c:v>12.615509769999999</c:v>
                </c:pt>
                <c:pt idx="41">
                  <c:v>11.66297791</c:v>
                </c:pt>
                <c:pt idx="42">
                  <c:v>12.15226844</c:v>
                </c:pt>
                <c:pt idx="43">
                  <c:v>11.153400660000001</c:v>
                </c:pt>
                <c:pt idx="44">
                  <c:v>11.548092710000001</c:v>
                </c:pt>
                <c:pt idx="45">
                  <c:v>9.9287003029999994</c:v>
                </c:pt>
                <c:pt idx="46">
                  <c:v>11.181794610000001</c:v>
                </c:pt>
                <c:pt idx="47">
                  <c:v>13.99701939</c:v>
                </c:pt>
                <c:pt idx="48">
                  <c:v>15.92944387</c:v>
                </c:pt>
                <c:pt idx="49">
                  <c:v>16.478401699999999</c:v>
                </c:pt>
                <c:pt idx="50">
                  <c:v>17.58550486</c:v>
                </c:pt>
                <c:pt idx="51">
                  <c:v>18.86097075</c:v>
                </c:pt>
                <c:pt idx="52">
                  <c:v>19.785333380000001</c:v>
                </c:pt>
                <c:pt idx="53">
                  <c:v>19.78637226</c:v>
                </c:pt>
                <c:pt idx="54">
                  <c:v>20.564727749999999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Транспортировка и хранение 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Лист1!$A$17:$A$73</c:f>
              <c:numCache>
                <c:formatCode>mmm\-yy</c:formatCode>
                <c:ptCount val="57"/>
                <c:pt idx="0">
                  <c:v>41730</c:v>
                </c:pt>
                <c:pt idx="1">
                  <c:v>41760</c:v>
                </c:pt>
                <c:pt idx="2">
                  <c:v>41791</c:v>
                </c:pt>
                <c:pt idx="3">
                  <c:v>41821</c:v>
                </c:pt>
                <c:pt idx="4">
                  <c:v>41852</c:v>
                </c:pt>
                <c:pt idx="5">
                  <c:v>41883</c:v>
                </c:pt>
                <c:pt idx="6">
                  <c:v>41913</c:v>
                </c:pt>
                <c:pt idx="7">
                  <c:v>41944</c:v>
                </c:pt>
                <c:pt idx="8">
                  <c:v>41974</c:v>
                </c:pt>
                <c:pt idx="9">
                  <c:v>42005</c:v>
                </c:pt>
                <c:pt idx="10">
                  <c:v>42036</c:v>
                </c:pt>
                <c:pt idx="11">
                  <c:v>42064</c:v>
                </c:pt>
                <c:pt idx="12">
                  <c:v>42095</c:v>
                </c:pt>
                <c:pt idx="13">
                  <c:v>42125</c:v>
                </c:pt>
                <c:pt idx="14">
                  <c:v>42156</c:v>
                </c:pt>
                <c:pt idx="15">
                  <c:v>42186</c:v>
                </c:pt>
                <c:pt idx="16">
                  <c:v>42217</c:v>
                </c:pt>
                <c:pt idx="17">
                  <c:v>42248</c:v>
                </c:pt>
                <c:pt idx="18">
                  <c:v>42278</c:v>
                </c:pt>
                <c:pt idx="19">
                  <c:v>42309</c:v>
                </c:pt>
                <c:pt idx="20">
                  <c:v>42339</c:v>
                </c:pt>
                <c:pt idx="21">
                  <c:v>42370</c:v>
                </c:pt>
                <c:pt idx="22">
                  <c:v>42401</c:v>
                </c:pt>
                <c:pt idx="23">
                  <c:v>42430</c:v>
                </c:pt>
                <c:pt idx="24">
                  <c:v>42461</c:v>
                </c:pt>
                <c:pt idx="25">
                  <c:v>42491</c:v>
                </c:pt>
                <c:pt idx="26">
                  <c:v>42522</c:v>
                </c:pt>
                <c:pt idx="27">
                  <c:v>42552</c:v>
                </c:pt>
                <c:pt idx="28">
                  <c:v>42583</c:v>
                </c:pt>
                <c:pt idx="29">
                  <c:v>42614</c:v>
                </c:pt>
                <c:pt idx="30">
                  <c:v>42644</c:v>
                </c:pt>
                <c:pt idx="31">
                  <c:v>42675</c:v>
                </c:pt>
                <c:pt idx="32">
                  <c:v>42705</c:v>
                </c:pt>
                <c:pt idx="33">
                  <c:v>42736</c:v>
                </c:pt>
                <c:pt idx="34">
                  <c:v>42767</c:v>
                </c:pt>
                <c:pt idx="35">
                  <c:v>42795</c:v>
                </c:pt>
                <c:pt idx="36">
                  <c:v>42826</c:v>
                </c:pt>
                <c:pt idx="37">
                  <c:v>42856</c:v>
                </c:pt>
                <c:pt idx="38">
                  <c:v>42887</c:v>
                </c:pt>
                <c:pt idx="39">
                  <c:v>42917</c:v>
                </c:pt>
                <c:pt idx="40">
                  <c:v>42948</c:v>
                </c:pt>
                <c:pt idx="41">
                  <c:v>42979</c:v>
                </c:pt>
                <c:pt idx="42">
                  <c:v>43009</c:v>
                </c:pt>
                <c:pt idx="43">
                  <c:v>43040</c:v>
                </c:pt>
                <c:pt idx="44">
                  <c:v>43070</c:v>
                </c:pt>
                <c:pt idx="45">
                  <c:v>43101</c:v>
                </c:pt>
                <c:pt idx="46">
                  <c:v>43132</c:v>
                </c:pt>
                <c:pt idx="47">
                  <c:v>43160</c:v>
                </c:pt>
                <c:pt idx="48">
                  <c:v>43191</c:v>
                </c:pt>
                <c:pt idx="49">
                  <c:v>43221</c:v>
                </c:pt>
                <c:pt idx="50">
                  <c:v>43252</c:v>
                </c:pt>
                <c:pt idx="51">
                  <c:v>43282</c:v>
                </c:pt>
                <c:pt idx="52">
                  <c:v>43313</c:v>
                </c:pt>
                <c:pt idx="53">
                  <c:v>43344</c:v>
                </c:pt>
                <c:pt idx="54">
                  <c:v>43374</c:v>
                </c:pt>
                <c:pt idx="55">
                  <c:v>43405</c:v>
                </c:pt>
                <c:pt idx="56">
                  <c:v>43435</c:v>
                </c:pt>
              </c:numCache>
            </c:numRef>
          </c:cat>
          <c:val>
            <c:numRef>
              <c:f>Лист1!$H$17:$H$73</c:f>
              <c:numCache>
                <c:formatCode>General</c:formatCode>
                <c:ptCount val="57"/>
                <c:pt idx="0">
                  <c:v>11.29320238</c:v>
                </c:pt>
                <c:pt idx="1">
                  <c:v>9.1962437379999997</c:v>
                </c:pt>
                <c:pt idx="2">
                  <c:v>10.397400790000001</c:v>
                </c:pt>
                <c:pt idx="3">
                  <c:v>10.845354049999999</c:v>
                </c:pt>
                <c:pt idx="4">
                  <c:v>8.9234743870000006</c:v>
                </c:pt>
                <c:pt idx="5">
                  <c:v>12.65117669</c:v>
                </c:pt>
                <c:pt idx="6">
                  <c:v>11.02978663</c:v>
                </c:pt>
                <c:pt idx="7">
                  <c:v>15.597886559999999</c:v>
                </c:pt>
                <c:pt idx="8">
                  <c:v>15.223430499999999</c:v>
                </c:pt>
                <c:pt idx="9">
                  <c:v>16.410913910000001</c:v>
                </c:pt>
                <c:pt idx="10">
                  <c:v>15.24794054</c:v>
                </c:pt>
                <c:pt idx="11">
                  <c:v>12.70183048</c:v>
                </c:pt>
                <c:pt idx="12">
                  <c:v>11.248444299999999</c:v>
                </c:pt>
                <c:pt idx="13">
                  <c:v>9.1156012050000008</c:v>
                </c:pt>
                <c:pt idx="14">
                  <c:v>10.134861709999999</c:v>
                </c:pt>
                <c:pt idx="15">
                  <c:v>10.38074042</c:v>
                </c:pt>
                <c:pt idx="16">
                  <c:v>10.358054920000001</c:v>
                </c:pt>
                <c:pt idx="17">
                  <c:v>10.15721115</c:v>
                </c:pt>
                <c:pt idx="18">
                  <c:v>11.644133890000001</c:v>
                </c:pt>
                <c:pt idx="19">
                  <c:v>11.846575830000001</c:v>
                </c:pt>
                <c:pt idx="20">
                  <c:v>11.20107645</c:v>
                </c:pt>
                <c:pt idx="21">
                  <c:v>10.353745160000001</c:v>
                </c:pt>
                <c:pt idx="22">
                  <c:v>10.454742019999999</c:v>
                </c:pt>
                <c:pt idx="23">
                  <c:v>9.9880911109999992</c:v>
                </c:pt>
                <c:pt idx="24">
                  <c:v>8.6589100020000007</c:v>
                </c:pt>
                <c:pt idx="25">
                  <c:v>9.4164454030000009</c:v>
                </c:pt>
                <c:pt idx="26">
                  <c:v>9.1419388609999999</c:v>
                </c:pt>
                <c:pt idx="27">
                  <c:v>8.9511482709999992</c:v>
                </c:pt>
                <c:pt idx="28">
                  <c:v>8.213166932</c:v>
                </c:pt>
                <c:pt idx="29">
                  <c:v>11.306121510000001</c:v>
                </c:pt>
                <c:pt idx="30">
                  <c:v>10.193462</c:v>
                </c:pt>
                <c:pt idx="31">
                  <c:v>7.47874953</c:v>
                </c:pt>
                <c:pt idx="32">
                  <c:v>7.6013604319999999</c:v>
                </c:pt>
                <c:pt idx="33">
                  <c:v>8.0948814549999994</c:v>
                </c:pt>
                <c:pt idx="34">
                  <c:v>7.4532917400000001</c:v>
                </c:pt>
                <c:pt idx="35">
                  <c:v>6.9346581909999996</c:v>
                </c:pt>
                <c:pt idx="36">
                  <c:v>8.1209776920000003</c:v>
                </c:pt>
                <c:pt idx="37">
                  <c:v>10.77743896</c:v>
                </c:pt>
                <c:pt idx="38">
                  <c:v>10.241268420000001</c:v>
                </c:pt>
                <c:pt idx="39">
                  <c:v>10.225196499999999</c:v>
                </c:pt>
                <c:pt idx="40">
                  <c:v>10.48850382</c:v>
                </c:pt>
                <c:pt idx="41">
                  <c:v>7.1302619180000004</c:v>
                </c:pt>
                <c:pt idx="42">
                  <c:v>6.5249049860000001</c:v>
                </c:pt>
                <c:pt idx="43">
                  <c:v>7.4016974510000004</c:v>
                </c:pt>
                <c:pt idx="44">
                  <c:v>7.4180729889999997</c:v>
                </c:pt>
                <c:pt idx="45">
                  <c:v>6.8826694340000003</c:v>
                </c:pt>
                <c:pt idx="46">
                  <c:v>7.7502068749999999</c:v>
                </c:pt>
                <c:pt idx="47">
                  <c:v>10.257418339999999</c:v>
                </c:pt>
                <c:pt idx="48">
                  <c:v>10.61041505</c:v>
                </c:pt>
                <c:pt idx="49">
                  <c:v>10.88279472</c:v>
                </c:pt>
                <c:pt idx="50">
                  <c:v>11.39618458</c:v>
                </c:pt>
                <c:pt idx="51">
                  <c:v>10.28970262</c:v>
                </c:pt>
                <c:pt idx="52">
                  <c:v>11.10909305</c:v>
                </c:pt>
                <c:pt idx="53">
                  <c:v>8.1006133620000007</c:v>
                </c:pt>
                <c:pt idx="54">
                  <c:v>11.917089949999999</c:v>
                </c:pt>
              </c:numCache>
            </c:numRef>
          </c:val>
          <c:smooth val="0"/>
        </c:ser>
        <c:ser>
          <c:idx val="8"/>
          <c:order val="7"/>
          <c:tx>
            <c:strRef>
              <c:f>Лист1!#REF!</c:f>
              <c:strCache>
                <c:ptCount val="1"/>
                <c:pt idx="0">
                  <c:v>#REF!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Лист1!$A$17:$A$73</c:f>
              <c:numCache>
                <c:formatCode>mmm\-yy</c:formatCode>
                <c:ptCount val="57"/>
                <c:pt idx="0">
                  <c:v>41730</c:v>
                </c:pt>
                <c:pt idx="1">
                  <c:v>41760</c:v>
                </c:pt>
                <c:pt idx="2">
                  <c:v>41791</c:v>
                </c:pt>
                <c:pt idx="3">
                  <c:v>41821</c:v>
                </c:pt>
                <c:pt idx="4">
                  <c:v>41852</c:v>
                </c:pt>
                <c:pt idx="5">
                  <c:v>41883</c:v>
                </c:pt>
                <c:pt idx="6">
                  <c:v>41913</c:v>
                </c:pt>
                <c:pt idx="7">
                  <c:v>41944</c:v>
                </c:pt>
                <c:pt idx="8">
                  <c:v>41974</c:v>
                </c:pt>
                <c:pt idx="9">
                  <c:v>42005</c:v>
                </c:pt>
                <c:pt idx="10">
                  <c:v>42036</c:v>
                </c:pt>
                <c:pt idx="11">
                  <c:v>42064</c:v>
                </c:pt>
                <c:pt idx="12">
                  <c:v>42095</c:v>
                </c:pt>
                <c:pt idx="13">
                  <c:v>42125</c:v>
                </c:pt>
                <c:pt idx="14">
                  <c:v>42156</c:v>
                </c:pt>
                <c:pt idx="15">
                  <c:v>42186</c:v>
                </c:pt>
                <c:pt idx="16">
                  <c:v>42217</c:v>
                </c:pt>
                <c:pt idx="17">
                  <c:v>42248</c:v>
                </c:pt>
                <c:pt idx="18">
                  <c:v>42278</c:v>
                </c:pt>
                <c:pt idx="19">
                  <c:v>42309</c:v>
                </c:pt>
                <c:pt idx="20">
                  <c:v>42339</c:v>
                </c:pt>
                <c:pt idx="21">
                  <c:v>42370</c:v>
                </c:pt>
                <c:pt idx="22">
                  <c:v>42401</c:v>
                </c:pt>
                <c:pt idx="23">
                  <c:v>42430</c:v>
                </c:pt>
                <c:pt idx="24">
                  <c:v>42461</c:v>
                </c:pt>
                <c:pt idx="25">
                  <c:v>42491</c:v>
                </c:pt>
                <c:pt idx="26">
                  <c:v>42522</c:v>
                </c:pt>
                <c:pt idx="27">
                  <c:v>42552</c:v>
                </c:pt>
                <c:pt idx="28">
                  <c:v>42583</c:v>
                </c:pt>
                <c:pt idx="29">
                  <c:v>42614</c:v>
                </c:pt>
                <c:pt idx="30">
                  <c:v>42644</c:v>
                </c:pt>
                <c:pt idx="31">
                  <c:v>42675</c:v>
                </c:pt>
                <c:pt idx="32">
                  <c:v>42705</c:v>
                </c:pt>
                <c:pt idx="33">
                  <c:v>42736</c:v>
                </c:pt>
                <c:pt idx="34">
                  <c:v>42767</c:v>
                </c:pt>
                <c:pt idx="35">
                  <c:v>42795</c:v>
                </c:pt>
                <c:pt idx="36">
                  <c:v>42826</c:v>
                </c:pt>
                <c:pt idx="37">
                  <c:v>42856</c:v>
                </c:pt>
                <c:pt idx="38">
                  <c:v>42887</c:v>
                </c:pt>
                <c:pt idx="39">
                  <c:v>42917</c:v>
                </c:pt>
                <c:pt idx="40">
                  <c:v>42948</c:v>
                </c:pt>
                <c:pt idx="41">
                  <c:v>42979</c:v>
                </c:pt>
                <c:pt idx="42">
                  <c:v>43009</c:v>
                </c:pt>
                <c:pt idx="43">
                  <c:v>43040</c:v>
                </c:pt>
                <c:pt idx="44">
                  <c:v>43070</c:v>
                </c:pt>
                <c:pt idx="45">
                  <c:v>43101</c:v>
                </c:pt>
                <c:pt idx="46">
                  <c:v>43132</c:v>
                </c:pt>
                <c:pt idx="47">
                  <c:v>43160</c:v>
                </c:pt>
                <c:pt idx="48">
                  <c:v>43191</c:v>
                </c:pt>
                <c:pt idx="49">
                  <c:v>43221</c:v>
                </c:pt>
                <c:pt idx="50">
                  <c:v>43252</c:v>
                </c:pt>
                <c:pt idx="51">
                  <c:v>43282</c:v>
                </c:pt>
                <c:pt idx="52">
                  <c:v>43313</c:v>
                </c:pt>
                <c:pt idx="53">
                  <c:v>43344</c:v>
                </c:pt>
                <c:pt idx="54">
                  <c:v>43374</c:v>
                </c:pt>
                <c:pt idx="55">
                  <c:v>43405</c:v>
                </c:pt>
                <c:pt idx="56">
                  <c:v>43435</c:v>
                </c:pt>
              </c:numCache>
            </c:numRef>
          </c:cat>
          <c:val>
            <c:numRef>
              <c:f>Лист1!#REF!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076928"/>
        <c:axId val="139227072"/>
      </c:lineChart>
      <c:dateAx>
        <c:axId val="142076928"/>
        <c:scaling>
          <c:orientation val="minMax"/>
          <c:max val="43466"/>
          <c:min val="4182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yyyy" sourceLinked="0"/>
        <c:majorTickMark val="none"/>
        <c:minorTickMark val="cross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9227072"/>
        <c:crosses val="autoZero"/>
        <c:auto val="1"/>
        <c:lblOffset val="100"/>
        <c:baseTimeUnit val="months"/>
        <c:majorUnit val="12"/>
        <c:majorTimeUnit val="months"/>
        <c:minorUnit val="3"/>
        <c:minorTimeUnit val="months"/>
      </c:dateAx>
      <c:valAx>
        <c:axId val="139227072"/>
        <c:scaling>
          <c:orientation val="minMax"/>
          <c:max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800" dirty="0" smtClean="0"/>
                  <a:t>Баланс ответов, </a:t>
                </a:r>
                <a:r>
                  <a:rPr lang="ru-RU" sz="800" dirty="0" err="1" smtClean="0"/>
                  <a:t>п.п</a:t>
                </a:r>
                <a:r>
                  <a:rPr lang="ru-RU" sz="800" dirty="0" smtClean="0"/>
                  <a:t>. (сезонность сглажена)</a:t>
                </a:r>
                <a:endParaRPr lang="ru-RU" sz="8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cross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2076928"/>
        <c:crosses val="autoZero"/>
        <c:crossBetween val="between"/>
      </c:valAx>
      <c:spPr>
        <a:noFill/>
        <a:ln>
          <a:solidFill>
            <a:schemeClr val="bg1">
              <a:lumMod val="75000"/>
            </a:schemeClr>
          </a:solidFill>
        </a:ln>
        <a:effectLst/>
      </c:spPr>
    </c:plotArea>
    <c:legend>
      <c:legendPos val="b"/>
      <c:legendEntry>
        <c:idx val="7"/>
        <c:delete val="1"/>
      </c:legendEntry>
      <c:layout>
        <c:manualLayout>
          <c:xMode val="edge"/>
          <c:yMode val="edge"/>
          <c:x val="2.5292468353680969E-4"/>
          <c:y val="0.80522095983584752"/>
          <c:w val="0.99949415063292635"/>
          <c:h val="0.194779040164152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'[graph_uni_new.xlsx]T3'!$A$1</c:f>
          <c:strCache>
            <c:ptCount val="1"/>
            <c:pt idx="0">
              <c:v>Вклад отдельных элементов в годовой прирост кредитного портфеля банков, п.п.</c:v>
            </c:pt>
          </c:strCache>
        </c:strRef>
      </c:tx>
      <c:layout>
        <c:manualLayout>
          <c:xMode val="edge"/>
          <c:yMode val="edge"/>
          <c:x val="0.11773746463379874"/>
          <c:y val="1.4743827734509867E-2"/>
        </c:manualLayout>
      </c:layout>
      <c:overlay val="0"/>
      <c:spPr>
        <a:effectLst/>
      </c:spPr>
      <c:txPr>
        <a:bodyPr/>
        <a:lstStyle/>
        <a:p>
          <a:pPr algn="l">
            <a:defRPr sz="1200" b="0" u="none" strike="noStrike" baseline="0">
              <a:latin typeface="+mn-lt"/>
              <a:ea typeface="Arial Cyr"/>
              <a:cs typeface="Arial Cyr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4.0418224644996295E-2"/>
          <c:y val="0.10887144241304683"/>
          <c:w val="0.91916355071000744"/>
          <c:h val="0.5232630900230259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'[graph_uni_new.xlsx]T3'!$B$4</c:f>
              <c:strCache>
                <c:ptCount val="1"/>
                <c:pt idx="0">
                  <c:v>Кредиты крупным компаниям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numRef>
              <c:f>'[graph_uni_new.xlsx]T3'!$A$5:$A$989</c:f>
              <c:numCache>
                <c:formatCode>m/d/yyyy</c:formatCode>
                <c:ptCount val="985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  <c:pt idx="84">
                  <c:v>42736</c:v>
                </c:pt>
                <c:pt idx="85">
                  <c:v>42767</c:v>
                </c:pt>
                <c:pt idx="86">
                  <c:v>42795</c:v>
                </c:pt>
                <c:pt idx="87">
                  <c:v>42826</c:v>
                </c:pt>
                <c:pt idx="88">
                  <c:v>42856</c:v>
                </c:pt>
                <c:pt idx="89">
                  <c:v>42887</c:v>
                </c:pt>
                <c:pt idx="90">
                  <c:v>42917</c:v>
                </c:pt>
                <c:pt idx="91">
                  <c:v>42948</c:v>
                </c:pt>
                <c:pt idx="92">
                  <c:v>42979</c:v>
                </c:pt>
                <c:pt idx="93">
                  <c:v>43009</c:v>
                </c:pt>
                <c:pt idx="94">
                  <c:v>43040</c:v>
                </c:pt>
                <c:pt idx="95">
                  <c:v>43070</c:v>
                </c:pt>
                <c:pt idx="96">
                  <c:v>43101</c:v>
                </c:pt>
                <c:pt idx="97">
                  <c:v>43132</c:v>
                </c:pt>
                <c:pt idx="98">
                  <c:v>43160</c:v>
                </c:pt>
                <c:pt idx="99">
                  <c:v>43191</c:v>
                </c:pt>
                <c:pt idx="100">
                  <c:v>43221</c:v>
                </c:pt>
                <c:pt idx="101">
                  <c:v>43252</c:v>
                </c:pt>
                <c:pt idx="102">
                  <c:v>43282</c:v>
                </c:pt>
                <c:pt idx="103">
                  <c:v>43313</c:v>
                </c:pt>
                <c:pt idx="104">
                  <c:v>43344</c:v>
                </c:pt>
                <c:pt idx="105">
                  <c:v>43374</c:v>
                </c:pt>
                <c:pt idx="106">
                  <c:v>43405</c:v>
                </c:pt>
              </c:numCache>
            </c:numRef>
          </c:cat>
          <c:val>
            <c:numRef>
              <c:f>'[graph_uni_new.xlsx]T3'!$B$5:$B$989</c:f>
              <c:numCache>
                <c:formatCode>0.00</c:formatCode>
                <c:ptCount val="985"/>
                <c:pt idx="0">
                  <c:v>-1.6972381336275606</c:v>
                </c:pt>
                <c:pt idx="1">
                  <c:v>-3.2488065285790295</c:v>
                </c:pt>
                <c:pt idx="2">
                  <c:v>-3.1768596164012592</c:v>
                </c:pt>
                <c:pt idx="3">
                  <c:v>-3.1339723772967605</c:v>
                </c:pt>
                <c:pt idx="4">
                  <c:v>-3.6783531842309696</c:v>
                </c:pt>
                <c:pt idx="5">
                  <c:v>-3.6143826761691358</c:v>
                </c:pt>
                <c:pt idx="6">
                  <c:v>-1.6238722636770073</c:v>
                </c:pt>
                <c:pt idx="7">
                  <c:v>-0.62946714096957956</c:v>
                </c:pt>
                <c:pt idx="8">
                  <c:v>0.10221101215756957</c:v>
                </c:pt>
                <c:pt idx="9">
                  <c:v>1.9936576760656215</c:v>
                </c:pt>
                <c:pt idx="10">
                  <c:v>1.9420192450888769</c:v>
                </c:pt>
                <c:pt idx="11">
                  <c:v>3.1851595415057536</c:v>
                </c:pt>
                <c:pt idx="12">
                  <c:v>5.6479097222183716</c:v>
                </c:pt>
                <c:pt idx="13">
                  <c:v>9.1149709243839467</c:v>
                </c:pt>
                <c:pt idx="14">
                  <c:v>10.020274515306077</c:v>
                </c:pt>
                <c:pt idx="15">
                  <c:v>10.824408800803988</c:v>
                </c:pt>
                <c:pt idx="16">
                  <c:v>12.155341623336094</c:v>
                </c:pt>
                <c:pt idx="17">
                  <c:v>12.394211930891815</c:v>
                </c:pt>
                <c:pt idx="18">
                  <c:v>12.385989636158026</c:v>
                </c:pt>
                <c:pt idx="19">
                  <c:v>12.828371153126024</c:v>
                </c:pt>
                <c:pt idx="20">
                  <c:v>14.116844866182618</c:v>
                </c:pt>
                <c:pt idx="21">
                  <c:v>13.652824072128048</c:v>
                </c:pt>
                <c:pt idx="22">
                  <c:v>15.602498267155552</c:v>
                </c:pt>
                <c:pt idx="23">
                  <c:v>16.605146037594906</c:v>
                </c:pt>
                <c:pt idx="24">
                  <c:v>15.829173694709326</c:v>
                </c:pt>
                <c:pt idx="25">
                  <c:v>13.925090763334371</c:v>
                </c:pt>
                <c:pt idx="26">
                  <c:v>13.225889878343523</c:v>
                </c:pt>
                <c:pt idx="27">
                  <c:v>13.199700945456788</c:v>
                </c:pt>
                <c:pt idx="28">
                  <c:v>13.289973900750569</c:v>
                </c:pt>
                <c:pt idx="29">
                  <c:v>12.187625401784004</c:v>
                </c:pt>
                <c:pt idx="30">
                  <c:v>11.863019013715057</c:v>
                </c:pt>
                <c:pt idx="31">
                  <c:v>11.945014238898304</c:v>
                </c:pt>
                <c:pt idx="32">
                  <c:v>11.546271920417398</c:v>
                </c:pt>
                <c:pt idx="33">
                  <c:v>10.83346796187671</c:v>
                </c:pt>
                <c:pt idx="34">
                  <c:v>9.3976077527724726</c:v>
                </c:pt>
                <c:pt idx="35">
                  <c:v>7.7878904963782656</c:v>
                </c:pt>
                <c:pt idx="36">
                  <c:v>8.1975087507917639</c:v>
                </c:pt>
                <c:pt idx="37">
                  <c:v>8.1983289112521014</c:v>
                </c:pt>
                <c:pt idx="38">
                  <c:v>8.0172477434377871</c:v>
                </c:pt>
                <c:pt idx="39">
                  <c:v>7.181761884639255</c:v>
                </c:pt>
                <c:pt idx="40">
                  <c:v>6.7943717636556986</c:v>
                </c:pt>
                <c:pt idx="41">
                  <c:v>7.0032227593713392</c:v>
                </c:pt>
                <c:pt idx="42">
                  <c:v>6.6619658719371628</c:v>
                </c:pt>
                <c:pt idx="43">
                  <c:v>6.7897908903941406</c:v>
                </c:pt>
                <c:pt idx="44">
                  <c:v>6.2779912168280836</c:v>
                </c:pt>
                <c:pt idx="45">
                  <c:v>6.2920729358523788</c:v>
                </c:pt>
                <c:pt idx="46">
                  <c:v>6.8039667784489541</c:v>
                </c:pt>
                <c:pt idx="47">
                  <c:v>7.0903893942121696</c:v>
                </c:pt>
                <c:pt idx="48">
                  <c:v>5.747675244578188</c:v>
                </c:pt>
                <c:pt idx="49">
                  <c:v>6.1901567596742666</c:v>
                </c:pt>
                <c:pt idx="50">
                  <c:v>6.7734023868189972</c:v>
                </c:pt>
                <c:pt idx="51">
                  <c:v>8.0323350455975504</c:v>
                </c:pt>
                <c:pt idx="52">
                  <c:v>8.419758891025916</c:v>
                </c:pt>
                <c:pt idx="53">
                  <c:v>8.7913399009259425</c:v>
                </c:pt>
                <c:pt idx="54">
                  <c:v>8.8234100702386176</c:v>
                </c:pt>
                <c:pt idx="55">
                  <c:v>8.179119690469415</c:v>
                </c:pt>
                <c:pt idx="56">
                  <c:v>8.7502142531972567</c:v>
                </c:pt>
                <c:pt idx="57">
                  <c:v>8.2734430899386684</c:v>
                </c:pt>
                <c:pt idx="58">
                  <c:v>8.1798338381618194</c:v>
                </c:pt>
                <c:pt idx="59">
                  <c:v>8.577513728744778</c:v>
                </c:pt>
                <c:pt idx="60">
                  <c:v>9.9822779482126371</c:v>
                </c:pt>
                <c:pt idx="61">
                  <c:v>9.7479156513473715</c:v>
                </c:pt>
                <c:pt idx="62">
                  <c:v>9.0449988906422227</c:v>
                </c:pt>
                <c:pt idx="63">
                  <c:v>7.4485339423470736</c:v>
                </c:pt>
                <c:pt idx="64">
                  <c:v>6.1085406764894392</c:v>
                </c:pt>
                <c:pt idx="65">
                  <c:v>5.905183020036298</c:v>
                </c:pt>
                <c:pt idx="66">
                  <c:v>5.7119708561769267</c:v>
                </c:pt>
                <c:pt idx="67">
                  <c:v>5.8168356894910866</c:v>
                </c:pt>
                <c:pt idx="68">
                  <c:v>4.7288839807832295</c:v>
                </c:pt>
                <c:pt idx="69">
                  <c:v>4.3647834917514494</c:v>
                </c:pt>
                <c:pt idx="70">
                  <c:v>4.0242340922878306</c:v>
                </c:pt>
                <c:pt idx="71">
                  <c:v>4.1708240464186277</c:v>
                </c:pt>
                <c:pt idx="72">
                  <c:v>2.5475180690043073</c:v>
                </c:pt>
                <c:pt idx="73">
                  <c:v>3.7249063242361204</c:v>
                </c:pt>
                <c:pt idx="74">
                  <c:v>3.2213347851766652</c:v>
                </c:pt>
                <c:pt idx="75">
                  <c:v>3.1615648721088423</c:v>
                </c:pt>
                <c:pt idx="76">
                  <c:v>2.9423127751611102</c:v>
                </c:pt>
                <c:pt idx="77">
                  <c:v>0.88433371757993751</c:v>
                </c:pt>
                <c:pt idx="78">
                  <c:v>1.049897998297691</c:v>
                </c:pt>
                <c:pt idx="79">
                  <c:v>0.6995347877196445</c:v>
                </c:pt>
                <c:pt idx="80">
                  <c:v>0.73020065935704914</c:v>
                </c:pt>
                <c:pt idx="81">
                  <c:v>0.77321326955233727</c:v>
                </c:pt>
                <c:pt idx="82">
                  <c:v>0.52743272274887387</c:v>
                </c:pt>
                <c:pt idx="83">
                  <c:v>-0.52178574541268474</c:v>
                </c:pt>
                <c:pt idx="84">
                  <c:v>-1.3137677241953818</c:v>
                </c:pt>
                <c:pt idx="85">
                  <c:v>-2.4518815035840902</c:v>
                </c:pt>
                <c:pt idx="86">
                  <c:v>-2.8828421442599486</c:v>
                </c:pt>
                <c:pt idx="87">
                  <c:v>-2.6822131468228068</c:v>
                </c:pt>
                <c:pt idx="88">
                  <c:v>-2.1517757561351036</c:v>
                </c:pt>
                <c:pt idx="89">
                  <c:v>-0.71758212835646873</c:v>
                </c:pt>
                <c:pt idx="90">
                  <c:v>-1.1047832981085441</c:v>
                </c:pt>
                <c:pt idx="91">
                  <c:v>-1.084286211245896</c:v>
                </c:pt>
                <c:pt idx="92">
                  <c:v>0.3799108006185406</c:v>
                </c:pt>
                <c:pt idx="93">
                  <c:v>0.4418194339706949</c:v>
                </c:pt>
                <c:pt idx="94">
                  <c:v>0.42857791418258429</c:v>
                </c:pt>
                <c:pt idx="95">
                  <c:v>0.73291571026592839</c:v>
                </c:pt>
                <c:pt idx="96">
                  <c:v>2.3440038811293067</c:v>
                </c:pt>
                <c:pt idx="97">
                  <c:v>2.7938468029436665</c:v>
                </c:pt>
                <c:pt idx="98">
                  <c:v>3.5696958951761233</c:v>
                </c:pt>
                <c:pt idx="99">
                  <c:v>4.1421385271404585</c:v>
                </c:pt>
                <c:pt idx="100">
                  <c:v>3.5194486671715564</c:v>
                </c:pt>
                <c:pt idx="101">
                  <c:v>3.1479564842697862</c:v>
                </c:pt>
                <c:pt idx="102">
                  <c:v>3.2072294041546381</c:v>
                </c:pt>
                <c:pt idx="103">
                  <c:v>3.2372003987273974</c:v>
                </c:pt>
                <c:pt idx="104">
                  <c:v>2.7749552604327188</c:v>
                </c:pt>
                <c:pt idx="105">
                  <c:v>4.1419220855900258</c:v>
                </c:pt>
                <c:pt idx="106">
                  <c:v>4.1047375739467871</c:v>
                </c:pt>
              </c:numCache>
            </c:numRef>
          </c:val>
        </c:ser>
        <c:ser>
          <c:idx val="1"/>
          <c:order val="1"/>
          <c:tx>
            <c:strRef>
              <c:f>'[graph_uni_new.xlsx]T3'!$C$4</c:f>
              <c:strCache>
                <c:ptCount val="1"/>
                <c:pt idx="0">
                  <c:v>Кредиты малому и среднему бизнесу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cat>
            <c:numRef>
              <c:f>'[graph_uni_new.xlsx]T3'!$A$5:$A$989</c:f>
              <c:numCache>
                <c:formatCode>m/d/yyyy</c:formatCode>
                <c:ptCount val="985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  <c:pt idx="84">
                  <c:v>42736</c:v>
                </c:pt>
                <c:pt idx="85">
                  <c:v>42767</c:v>
                </c:pt>
                <c:pt idx="86">
                  <c:v>42795</c:v>
                </c:pt>
                <c:pt idx="87">
                  <c:v>42826</c:v>
                </c:pt>
                <c:pt idx="88">
                  <c:v>42856</c:v>
                </c:pt>
                <c:pt idx="89">
                  <c:v>42887</c:v>
                </c:pt>
                <c:pt idx="90">
                  <c:v>42917</c:v>
                </c:pt>
                <c:pt idx="91">
                  <c:v>42948</c:v>
                </c:pt>
                <c:pt idx="92">
                  <c:v>42979</c:v>
                </c:pt>
                <c:pt idx="93">
                  <c:v>43009</c:v>
                </c:pt>
                <c:pt idx="94">
                  <c:v>43040</c:v>
                </c:pt>
                <c:pt idx="95">
                  <c:v>43070</c:v>
                </c:pt>
                <c:pt idx="96">
                  <c:v>43101</c:v>
                </c:pt>
                <c:pt idx="97">
                  <c:v>43132</c:v>
                </c:pt>
                <c:pt idx="98">
                  <c:v>43160</c:v>
                </c:pt>
                <c:pt idx="99">
                  <c:v>43191</c:v>
                </c:pt>
                <c:pt idx="100">
                  <c:v>43221</c:v>
                </c:pt>
                <c:pt idx="101">
                  <c:v>43252</c:v>
                </c:pt>
                <c:pt idx="102">
                  <c:v>43282</c:v>
                </c:pt>
                <c:pt idx="103">
                  <c:v>43313</c:v>
                </c:pt>
                <c:pt idx="104">
                  <c:v>43344</c:v>
                </c:pt>
                <c:pt idx="105">
                  <c:v>43374</c:v>
                </c:pt>
                <c:pt idx="106">
                  <c:v>43405</c:v>
                </c:pt>
              </c:numCache>
            </c:numRef>
          </c:cat>
          <c:val>
            <c:numRef>
              <c:f>'[graph_uni_new.xlsx]T3'!$C$5:$C$989</c:f>
              <c:numCache>
                <c:formatCode>0.00</c:formatCode>
                <c:ptCount val="985"/>
                <c:pt idx="0">
                  <c:v>1.2744419301574712</c:v>
                </c:pt>
                <c:pt idx="1">
                  <c:v>1.5096155991722067</c:v>
                </c:pt>
                <c:pt idx="2">
                  <c:v>1.7561894141530365</c:v>
                </c:pt>
                <c:pt idx="3">
                  <c:v>2.1576197185332506</c:v>
                </c:pt>
                <c:pt idx="4">
                  <c:v>2.6010924931404249</c:v>
                </c:pt>
                <c:pt idx="5">
                  <c:v>2.6808024504611216</c:v>
                </c:pt>
                <c:pt idx="6">
                  <c:v>2.9183577348658623</c:v>
                </c:pt>
                <c:pt idx="7">
                  <c:v>3.3900256465662779</c:v>
                </c:pt>
                <c:pt idx="8">
                  <c:v>3.1406956212560204</c:v>
                </c:pt>
                <c:pt idx="9">
                  <c:v>3.3729335609953348</c:v>
                </c:pt>
                <c:pt idx="10">
                  <c:v>3.1440092525628582</c:v>
                </c:pt>
                <c:pt idx="11">
                  <c:v>3.1322910958633194</c:v>
                </c:pt>
                <c:pt idx="12">
                  <c:v>3.6228269573945227</c:v>
                </c:pt>
                <c:pt idx="13">
                  <c:v>1.6117192835027652</c:v>
                </c:pt>
                <c:pt idx="14">
                  <c:v>1.7803589563530757</c:v>
                </c:pt>
                <c:pt idx="15">
                  <c:v>2.0425395810793954</c:v>
                </c:pt>
                <c:pt idx="16">
                  <c:v>2.074160250933625</c:v>
                </c:pt>
                <c:pt idx="17">
                  <c:v>2.3048535187801522</c:v>
                </c:pt>
                <c:pt idx="18">
                  <c:v>2.3760638761973172</c:v>
                </c:pt>
                <c:pt idx="19">
                  <c:v>2.6518089562791318</c:v>
                </c:pt>
                <c:pt idx="20">
                  <c:v>2.7628461809987988</c:v>
                </c:pt>
                <c:pt idx="21">
                  <c:v>2.7119576383720947</c:v>
                </c:pt>
                <c:pt idx="22">
                  <c:v>3.1617007570528508</c:v>
                </c:pt>
                <c:pt idx="23">
                  <c:v>3.2392032277470482</c:v>
                </c:pt>
                <c:pt idx="24">
                  <c:v>3.0742025706589562</c:v>
                </c:pt>
                <c:pt idx="25">
                  <c:v>4.3081550439467096</c:v>
                </c:pt>
                <c:pt idx="26">
                  <c:v>4.3083634431863729</c:v>
                </c:pt>
                <c:pt idx="27">
                  <c:v>4.2274128387437404</c:v>
                </c:pt>
                <c:pt idx="28">
                  <c:v>4.0621854481854713</c:v>
                </c:pt>
                <c:pt idx="29">
                  <c:v>3.7604059672644459</c:v>
                </c:pt>
                <c:pt idx="30">
                  <c:v>3.6258647984958943</c:v>
                </c:pt>
                <c:pt idx="31">
                  <c:v>3.0127868436296361</c:v>
                </c:pt>
                <c:pt idx="32">
                  <c:v>2.9786555728408297</c:v>
                </c:pt>
                <c:pt idx="33">
                  <c:v>2.7288675223273575</c:v>
                </c:pt>
                <c:pt idx="34">
                  <c:v>2.662521237056982</c:v>
                </c:pt>
                <c:pt idx="35">
                  <c:v>2.7467788575988479</c:v>
                </c:pt>
                <c:pt idx="36">
                  <c:v>2.6037202270690933</c:v>
                </c:pt>
                <c:pt idx="37">
                  <c:v>2.2781769493844379</c:v>
                </c:pt>
                <c:pt idx="38">
                  <c:v>2.2547502902124177</c:v>
                </c:pt>
                <c:pt idx="39">
                  <c:v>2.2307758303501122</c:v>
                </c:pt>
                <c:pt idx="40">
                  <c:v>2.2427275688971324</c:v>
                </c:pt>
                <c:pt idx="41">
                  <c:v>2.2947627630526237</c:v>
                </c:pt>
                <c:pt idx="42">
                  <c:v>2.1638253912870109</c:v>
                </c:pt>
                <c:pt idx="43">
                  <c:v>2.3525386989612622</c:v>
                </c:pt>
                <c:pt idx="44">
                  <c:v>2.2265353335549238</c:v>
                </c:pt>
                <c:pt idx="45">
                  <c:v>2.2621312742659185</c:v>
                </c:pt>
                <c:pt idx="46">
                  <c:v>2.229144456656698</c:v>
                </c:pt>
                <c:pt idx="47">
                  <c:v>2.123758209131184</c:v>
                </c:pt>
                <c:pt idx="48">
                  <c:v>2.0637523962368967</c:v>
                </c:pt>
                <c:pt idx="49">
                  <c:v>2.4921902849134918</c:v>
                </c:pt>
                <c:pt idx="50">
                  <c:v>2.4385649092546307</c:v>
                </c:pt>
                <c:pt idx="51">
                  <c:v>2.335385434367363</c:v>
                </c:pt>
                <c:pt idx="52">
                  <c:v>1.9328176027385731</c:v>
                </c:pt>
                <c:pt idx="53">
                  <c:v>1.8606149511383276</c:v>
                </c:pt>
                <c:pt idx="54">
                  <c:v>1.7734363066640693</c:v>
                </c:pt>
                <c:pt idx="55">
                  <c:v>1.5700801352072287</c:v>
                </c:pt>
                <c:pt idx="56">
                  <c:v>0.46538225481625062</c:v>
                </c:pt>
                <c:pt idx="57">
                  <c:v>0.2036144013487512</c:v>
                </c:pt>
                <c:pt idx="58">
                  <c:v>4.9193260005062633E-3</c:v>
                </c:pt>
                <c:pt idx="59">
                  <c:v>-0.17667815473288837</c:v>
                </c:pt>
                <c:pt idx="60">
                  <c:v>-0.58364272478216284</c:v>
                </c:pt>
                <c:pt idx="61">
                  <c:v>-1.2599187926772482</c:v>
                </c:pt>
                <c:pt idx="62">
                  <c:v>-1.77710173316256</c:v>
                </c:pt>
                <c:pt idx="63">
                  <c:v>-1.956251829683531</c:v>
                </c:pt>
                <c:pt idx="64">
                  <c:v>-1.8726346194369021</c:v>
                </c:pt>
                <c:pt idx="65">
                  <c:v>-2.1860448839968556</c:v>
                </c:pt>
                <c:pt idx="66">
                  <c:v>-2.3445459885301996</c:v>
                </c:pt>
                <c:pt idx="67">
                  <c:v>-2.0993927562516581</c:v>
                </c:pt>
                <c:pt idx="68">
                  <c:v>-1.0244908223328171</c:v>
                </c:pt>
                <c:pt idx="69">
                  <c:v>-0.9921602571974385</c:v>
                </c:pt>
                <c:pt idx="70">
                  <c:v>-0.96001879303599269</c:v>
                </c:pt>
                <c:pt idx="71">
                  <c:v>-0.83695181010745634</c:v>
                </c:pt>
                <c:pt idx="72">
                  <c:v>-0.59432183836926933</c:v>
                </c:pt>
                <c:pt idx="73">
                  <c:v>-0.54135828958726118</c:v>
                </c:pt>
                <c:pt idx="74">
                  <c:v>-0.22300392979311234</c:v>
                </c:pt>
                <c:pt idx="75">
                  <c:v>-0.37107759297718962</c:v>
                </c:pt>
                <c:pt idx="76">
                  <c:v>-0.37823945579574647</c:v>
                </c:pt>
                <c:pt idx="77">
                  <c:v>-0.3014893468891176</c:v>
                </c:pt>
                <c:pt idx="78">
                  <c:v>-0.2058323152451231</c:v>
                </c:pt>
                <c:pt idx="79">
                  <c:v>-0.56298004310211325</c:v>
                </c:pt>
                <c:pt idx="80">
                  <c:v>-0.92270419186458941</c:v>
                </c:pt>
                <c:pt idx="81">
                  <c:v>-1.1964585011125894</c:v>
                </c:pt>
                <c:pt idx="82">
                  <c:v>-1.0737635776679064</c:v>
                </c:pt>
                <c:pt idx="83">
                  <c:v>-1.0641681707741448</c:v>
                </c:pt>
                <c:pt idx="84">
                  <c:v>-1.1390462617729469</c:v>
                </c:pt>
                <c:pt idx="85">
                  <c:v>-0.80563140697393121</c:v>
                </c:pt>
                <c:pt idx="86">
                  <c:v>-0.42124661385390011</c:v>
                </c:pt>
                <c:pt idx="87">
                  <c:v>-0.38714229060328109</c:v>
                </c:pt>
                <c:pt idx="88">
                  <c:v>-0.29261073531342296</c:v>
                </c:pt>
                <c:pt idx="89">
                  <c:v>0.16580590120848337</c:v>
                </c:pt>
                <c:pt idx="90">
                  <c:v>0.18053556419130523</c:v>
                </c:pt>
                <c:pt idx="91">
                  <c:v>6.5720425206906199E-2</c:v>
                </c:pt>
                <c:pt idx="92">
                  <c:v>-1.433791151885363</c:v>
                </c:pt>
                <c:pt idx="93">
                  <c:v>-0.85421618452696757</c:v>
                </c:pt>
                <c:pt idx="94">
                  <c:v>-1.2013629544994771</c:v>
                </c:pt>
                <c:pt idx="95">
                  <c:v>-1.2625044893944983</c:v>
                </c:pt>
                <c:pt idx="96">
                  <c:v>-1.0244936354320962</c:v>
                </c:pt>
                <c:pt idx="97">
                  <c:v>-0.71593212411560492</c:v>
                </c:pt>
                <c:pt idx="98">
                  <c:v>-0.98282075465130569</c:v>
                </c:pt>
                <c:pt idx="99">
                  <c:v>-0.94649961205715627</c:v>
                </c:pt>
                <c:pt idx="100">
                  <c:v>-0.83726935555112014</c:v>
                </c:pt>
                <c:pt idx="101">
                  <c:v>-1.2549743480439577</c:v>
                </c:pt>
                <c:pt idx="102">
                  <c:v>-1.1782504758219616</c:v>
                </c:pt>
                <c:pt idx="103">
                  <c:v>-0.82713688849056966</c:v>
                </c:pt>
                <c:pt idx="104">
                  <c:v>0.32687802831184742</c:v>
                </c:pt>
                <c:pt idx="105">
                  <c:v>-6.8549450878556503E-2</c:v>
                </c:pt>
                <c:pt idx="106">
                  <c:v>0.16655797957239793</c:v>
                </c:pt>
              </c:numCache>
            </c:numRef>
          </c:val>
        </c:ser>
        <c:ser>
          <c:idx val="2"/>
          <c:order val="2"/>
          <c:tx>
            <c:strRef>
              <c:f>'[graph_uni_new.xlsx]T3'!$D$4</c:f>
              <c:strCache>
                <c:ptCount val="1"/>
                <c:pt idx="0">
                  <c:v>Ипотечные кредиты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numRef>
              <c:f>'[graph_uni_new.xlsx]T3'!$A$5:$A$989</c:f>
              <c:numCache>
                <c:formatCode>m/d/yyyy</c:formatCode>
                <c:ptCount val="985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  <c:pt idx="84">
                  <c:v>42736</c:v>
                </c:pt>
                <c:pt idx="85">
                  <c:v>42767</c:v>
                </c:pt>
                <c:pt idx="86">
                  <c:v>42795</c:v>
                </c:pt>
                <c:pt idx="87">
                  <c:v>42826</c:v>
                </c:pt>
                <c:pt idx="88">
                  <c:v>42856</c:v>
                </c:pt>
                <c:pt idx="89">
                  <c:v>42887</c:v>
                </c:pt>
                <c:pt idx="90">
                  <c:v>42917</c:v>
                </c:pt>
                <c:pt idx="91">
                  <c:v>42948</c:v>
                </c:pt>
                <c:pt idx="92">
                  <c:v>42979</c:v>
                </c:pt>
                <c:pt idx="93">
                  <c:v>43009</c:v>
                </c:pt>
                <c:pt idx="94">
                  <c:v>43040</c:v>
                </c:pt>
                <c:pt idx="95">
                  <c:v>43070</c:v>
                </c:pt>
                <c:pt idx="96">
                  <c:v>43101</c:v>
                </c:pt>
                <c:pt idx="97">
                  <c:v>43132</c:v>
                </c:pt>
                <c:pt idx="98">
                  <c:v>43160</c:v>
                </c:pt>
                <c:pt idx="99">
                  <c:v>43191</c:v>
                </c:pt>
                <c:pt idx="100">
                  <c:v>43221</c:v>
                </c:pt>
                <c:pt idx="101">
                  <c:v>43252</c:v>
                </c:pt>
                <c:pt idx="102">
                  <c:v>43282</c:v>
                </c:pt>
                <c:pt idx="103">
                  <c:v>43313</c:v>
                </c:pt>
                <c:pt idx="104">
                  <c:v>43344</c:v>
                </c:pt>
                <c:pt idx="105">
                  <c:v>43374</c:v>
                </c:pt>
                <c:pt idx="106">
                  <c:v>43405</c:v>
                </c:pt>
              </c:numCache>
            </c:numRef>
          </c:cat>
          <c:val>
            <c:numRef>
              <c:f>'[graph_uni_new.xlsx]T3'!$D$5:$D$989</c:f>
              <c:numCache>
                <c:formatCode>0.00</c:formatCode>
                <c:ptCount val="985"/>
                <c:pt idx="0">
                  <c:v>-0.7192224676339084</c:v>
                </c:pt>
                <c:pt idx="1">
                  <c:v>-0.26537315147799218</c:v>
                </c:pt>
                <c:pt idx="2">
                  <c:v>-0.26882798228234872</c:v>
                </c:pt>
                <c:pt idx="3">
                  <c:v>-0.11480482802120359</c:v>
                </c:pt>
                <c:pt idx="4">
                  <c:v>-2.9330769835344439E-2</c:v>
                </c:pt>
                <c:pt idx="5">
                  <c:v>2.1538324681141401E-2</c:v>
                </c:pt>
                <c:pt idx="6">
                  <c:v>9.4596064031239865E-2</c:v>
                </c:pt>
                <c:pt idx="7">
                  <c:v>0.19635418587493092</c:v>
                </c:pt>
                <c:pt idx="8">
                  <c:v>0.28712303706599168</c:v>
                </c:pt>
                <c:pt idx="9">
                  <c:v>0.39002609159293816</c:v>
                </c:pt>
                <c:pt idx="10">
                  <c:v>0.48841812982082156</c:v>
                </c:pt>
                <c:pt idx="11">
                  <c:v>0.58412782490307968</c:v>
                </c:pt>
                <c:pt idx="12">
                  <c:v>0.72625329391551352</c:v>
                </c:pt>
                <c:pt idx="13">
                  <c:v>0.8045290853986331</c:v>
                </c:pt>
                <c:pt idx="14">
                  <c:v>0.87539566220220122</c:v>
                </c:pt>
                <c:pt idx="15">
                  <c:v>0.98736523280745336</c:v>
                </c:pt>
                <c:pt idx="16">
                  <c:v>1.092262699442931</c:v>
                </c:pt>
                <c:pt idx="17">
                  <c:v>1.2136108455602115</c:v>
                </c:pt>
                <c:pt idx="18">
                  <c:v>1.36518780868921</c:v>
                </c:pt>
                <c:pt idx="19">
                  <c:v>1.437624140826999</c:v>
                </c:pt>
                <c:pt idx="20">
                  <c:v>1.5632544493469152</c:v>
                </c:pt>
                <c:pt idx="21">
                  <c:v>1.5847207801209138</c:v>
                </c:pt>
                <c:pt idx="22">
                  <c:v>1.6791613449424274</c:v>
                </c:pt>
                <c:pt idx="23">
                  <c:v>1.7906730889542051</c:v>
                </c:pt>
                <c:pt idx="24">
                  <c:v>1.874270016876262</c:v>
                </c:pt>
                <c:pt idx="25">
                  <c:v>1.8772303857094712</c:v>
                </c:pt>
                <c:pt idx="26">
                  <c:v>1.9797765102054254</c:v>
                </c:pt>
                <c:pt idx="27">
                  <c:v>2.0269935048953873</c:v>
                </c:pt>
                <c:pt idx="28">
                  <c:v>2.1062642917599179</c:v>
                </c:pt>
                <c:pt idx="29">
                  <c:v>2.1153900785970152</c:v>
                </c:pt>
                <c:pt idx="30">
                  <c:v>2.1281340440386152</c:v>
                </c:pt>
                <c:pt idx="31">
                  <c:v>2.1502550175019484</c:v>
                </c:pt>
                <c:pt idx="32">
                  <c:v>2.1630982302100707</c:v>
                </c:pt>
                <c:pt idx="33">
                  <c:v>2.1590492246098685</c:v>
                </c:pt>
                <c:pt idx="34">
                  <c:v>2.2539486275220151</c:v>
                </c:pt>
                <c:pt idx="35">
                  <c:v>2.2525999726152639</c:v>
                </c:pt>
                <c:pt idx="36">
                  <c:v>2.2632040956857646</c:v>
                </c:pt>
                <c:pt idx="37">
                  <c:v>2.3079011763522206</c:v>
                </c:pt>
                <c:pt idx="38">
                  <c:v>2.3577887879877397</c:v>
                </c:pt>
                <c:pt idx="39">
                  <c:v>2.3180973840827903</c:v>
                </c:pt>
                <c:pt idx="40">
                  <c:v>2.3340083064245039</c:v>
                </c:pt>
                <c:pt idx="41">
                  <c:v>2.315064948571254</c:v>
                </c:pt>
                <c:pt idx="42">
                  <c:v>2.321656447243611</c:v>
                </c:pt>
                <c:pt idx="43">
                  <c:v>2.3891728957017624</c:v>
                </c:pt>
                <c:pt idx="44">
                  <c:v>2.3310910555164965</c:v>
                </c:pt>
                <c:pt idx="45">
                  <c:v>2.1491158977927158</c:v>
                </c:pt>
                <c:pt idx="46">
                  <c:v>2.1978789221274284</c:v>
                </c:pt>
                <c:pt idx="47">
                  <c:v>2.2398703531147479</c:v>
                </c:pt>
                <c:pt idx="48">
                  <c:v>2.3200760896759882</c:v>
                </c:pt>
                <c:pt idx="49">
                  <c:v>2.3527406675969011</c:v>
                </c:pt>
                <c:pt idx="50">
                  <c:v>2.4113938792905327</c:v>
                </c:pt>
                <c:pt idx="51">
                  <c:v>2.4702888059510695</c:v>
                </c:pt>
                <c:pt idx="52">
                  <c:v>2.515043851963755</c:v>
                </c:pt>
                <c:pt idx="53">
                  <c:v>2.5618203836483957</c:v>
                </c:pt>
                <c:pt idx="54">
                  <c:v>2.5432037058087622</c:v>
                </c:pt>
                <c:pt idx="55">
                  <c:v>2.563774725138285</c:v>
                </c:pt>
                <c:pt idx="56">
                  <c:v>2.5504763513525854</c:v>
                </c:pt>
                <c:pt idx="57">
                  <c:v>2.7279148971224871</c:v>
                </c:pt>
                <c:pt idx="58">
                  <c:v>2.6305924192451822</c:v>
                </c:pt>
                <c:pt idx="59">
                  <c:v>2.5905256056081973</c:v>
                </c:pt>
                <c:pt idx="60">
                  <c:v>2.4978902974123289</c:v>
                </c:pt>
                <c:pt idx="61">
                  <c:v>2.3547940965691998</c:v>
                </c:pt>
                <c:pt idx="62">
                  <c:v>2.232832704602898</c:v>
                </c:pt>
                <c:pt idx="63">
                  <c:v>2.0183921561282006</c:v>
                </c:pt>
                <c:pt idx="64">
                  <c:v>1.7720337276039635</c:v>
                </c:pt>
                <c:pt idx="65">
                  <c:v>1.6154422137201527</c:v>
                </c:pt>
                <c:pt idx="66">
                  <c:v>1.4775808687380405</c:v>
                </c:pt>
                <c:pt idx="67">
                  <c:v>1.2781340069140223</c:v>
                </c:pt>
                <c:pt idx="68">
                  <c:v>1.1878304327770681</c:v>
                </c:pt>
                <c:pt idx="69">
                  <c:v>1.0926857537547185</c:v>
                </c:pt>
                <c:pt idx="70">
                  <c:v>1.0089598743804122</c:v>
                </c:pt>
                <c:pt idx="71">
                  <c:v>0.89321662944139513</c:v>
                </c:pt>
                <c:pt idx="72">
                  <c:v>1.0245172484813116</c:v>
                </c:pt>
                <c:pt idx="73">
                  <c:v>1.001748399895521</c:v>
                </c:pt>
                <c:pt idx="74">
                  <c:v>1.1557856043526331</c:v>
                </c:pt>
                <c:pt idx="75">
                  <c:v>1.2778100729046409</c:v>
                </c:pt>
                <c:pt idx="76">
                  <c:v>1.3663811553811389</c:v>
                </c:pt>
                <c:pt idx="77">
                  <c:v>1.3803047441744578</c:v>
                </c:pt>
                <c:pt idx="78">
                  <c:v>1.4004999523437816</c:v>
                </c:pt>
                <c:pt idx="79">
                  <c:v>1.3858697064913017</c:v>
                </c:pt>
                <c:pt idx="80">
                  <c:v>1.3518109470111896</c:v>
                </c:pt>
                <c:pt idx="81">
                  <c:v>1.3619699508439218</c:v>
                </c:pt>
                <c:pt idx="82">
                  <c:v>1.3696382888317307</c:v>
                </c:pt>
                <c:pt idx="83">
                  <c:v>1.3684238523501482</c:v>
                </c:pt>
                <c:pt idx="84">
                  <c:v>1.203601092855622</c:v>
                </c:pt>
                <c:pt idx="85">
                  <c:v>1.1091598479151368</c:v>
                </c:pt>
                <c:pt idx="86">
                  <c:v>1.0133220747906897</c:v>
                </c:pt>
                <c:pt idx="87">
                  <c:v>1.0799902275689353</c:v>
                </c:pt>
                <c:pt idx="88">
                  <c:v>1.1591710103587205</c:v>
                </c:pt>
                <c:pt idx="89">
                  <c:v>1.101791996306674</c:v>
                </c:pt>
                <c:pt idx="90">
                  <c:v>1.1740122670250355</c:v>
                </c:pt>
                <c:pt idx="91">
                  <c:v>1.2088766588427038</c:v>
                </c:pt>
                <c:pt idx="92">
                  <c:v>1.2863962321207421</c:v>
                </c:pt>
                <c:pt idx="93">
                  <c:v>1.403209777254991</c:v>
                </c:pt>
                <c:pt idx="94">
                  <c:v>1.401651393816022</c:v>
                </c:pt>
                <c:pt idx="95">
                  <c:v>1.5222703269584019</c:v>
                </c:pt>
                <c:pt idx="96">
                  <c:v>1.7023457592546263</c:v>
                </c:pt>
                <c:pt idx="97">
                  <c:v>1.8437865333308439</c:v>
                </c:pt>
                <c:pt idx="98">
                  <c:v>2.0269039147986527</c:v>
                </c:pt>
                <c:pt idx="99">
                  <c:v>2.1811494775041074</c:v>
                </c:pt>
                <c:pt idx="100">
                  <c:v>2.2894457016905925</c:v>
                </c:pt>
                <c:pt idx="101">
                  <c:v>2.52798536324753</c:v>
                </c:pt>
                <c:pt idx="102">
                  <c:v>2.6298848758354532</c:v>
                </c:pt>
                <c:pt idx="103">
                  <c:v>2.7274351763266287</c:v>
                </c:pt>
                <c:pt idx="104">
                  <c:v>2.8332859879262551</c:v>
                </c:pt>
                <c:pt idx="105">
                  <c:v>2.9153388898636314</c:v>
                </c:pt>
                <c:pt idx="106">
                  <c:v>2.9881230419938802</c:v>
                </c:pt>
              </c:numCache>
            </c:numRef>
          </c:val>
        </c:ser>
        <c:ser>
          <c:idx val="3"/>
          <c:order val="3"/>
          <c:tx>
            <c:strRef>
              <c:f>'[graph_uni_new.xlsx]T3'!$E$4</c:f>
              <c:strCache>
                <c:ptCount val="1"/>
                <c:pt idx="0">
                  <c:v>Потребкредитование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numRef>
              <c:f>'[graph_uni_new.xlsx]T3'!$A$5:$A$989</c:f>
              <c:numCache>
                <c:formatCode>m/d/yyyy</c:formatCode>
                <c:ptCount val="985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  <c:pt idx="84">
                  <c:v>42736</c:v>
                </c:pt>
                <c:pt idx="85">
                  <c:v>42767</c:v>
                </c:pt>
                <c:pt idx="86">
                  <c:v>42795</c:v>
                </c:pt>
                <c:pt idx="87">
                  <c:v>42826</c:v>
                </c:pt>
                <c:pt idx="88">
                  <c:v>42856</c:v>
                </c:pt>
                <c:pt idx="89">
                  <c:v>42887</c:v>
                </c:pt>
                <c:pt idx="90">
                  <c:v>42917</c:v>
                </c:pt>
                <c:pt idx="91">
                  <c:v>42948</c:v>
                </c:pt>
                <c:pt idx="92">
                  <c:v>42979</c:v>
                </c:pt>
                <c:pt idx="93">
                  <c:v>43009</c:v>
                </c:pt>
                <c:pt idx="94">
                  <c:v>43040</c:v>
                </c:pt>
                <c:pt idx="95">
                  <c:v>43070</c:v>
                </c:pt>
                <c:pt idx="96">
                  <c:v>43101</c:v>
                </c:pt>
                <c:pt idx="97">
                  <c:v>43132</c:v>
                </c:pt>
                <c:pt idx="98">
                  <c:v>43160</c:v>
                </c:pt>
                <c:pt idx="99">
                  <c:v>43191</c:v>
                </c:pt>
                <c:pt idx="100">
                  <c:v>43221</c:v>
                </c:pt>
                <c:pt idx="101">
                  <c:v>43252</c:v>
                </c:pt>
                <c:pt idx="102">
                  <c:v>43282</c:v>
                </c:pt>
                <c:pt idx="103">
                  <c:v>43313</c:v>
                </c:pt>
                <c:pt idx="104">
                  <c:v>43344</c:v>
                </c:pt>
                <c:pt idx="105">
                  <c:v>43374</c:v>
                </c:pt>
                <c:pt idx="106">
                  <c:v>43405</c:v>
                </c:pt>
              </c:numCache>
            </c:numRef>
          </c:cat>
          <c:val>
            <c:numRef>
              <c:f>'[graph_uni_new.xlsx]T3'!$E$5:$E$989</c:f>
              <c:numCache>
                <c:formatCode>0.00</c:formatCode>
                <c:ptCount val="985"/>
                <c:pt idx="0">
                  <c:v>-2.0416336574599523</c:v>
                </c:pt>
                <c:pt idx="1">
                  <c:v>-2.1426077374088544</c:v>
                </c:pt>
                <c:pt idx="2">
                  <c:v>-1.8337564319511355</c:v>
                </c:pt>
                <c:pt idx="3">
                  <c:v>-1.4758145753775642</c:v>
                </c:pt>
                <c:pt idx="4">
                  <c:v>-1.0527283122157589</c:v>
                </c:pt>
                <c:pt idx="5">
                  <c:v>-0.72613328792545895</c:v>
                </c:pt>
                <c:pt idx="6">
                  <c:v>-0.24127158121596803</c:v>
                </c:pt>
                <c:pt idx="7">
                  <c:v>0.23143887843706931</c:v>
                </c:pt>
                <c:pt idx="8">
                  <c:v>0.6641834365776137</c:v>
                </c:pt>
                <c:pt idx="9">
                  <c:v>1.1343130786877174</c:v>
                </c:pt>
                <c:pt idx="10">
                  <c:v>1.4945230822370748</c:v>
                </c:pt>
                <c:pt idx="11">
                  <c:v>1.8261140707557337</c:v>
                </c:pt>
                <c:pt idx="12">
                  <c:v>2.4268813116143249</c:v>
                </c:pt>
                <c:pt idx="13">
                  <c:v>2.5849032655322608</c:v>
                </c:pt>
                <c:pt idx="14">
                  <c:v>2.8208272878940481</c:v>
                </c:pt>
                <c:pt idx="15">
                  <c:v>3.1968224046951632</c:v>
                </c:pt>
                <c:pt idx="16">
                  <c:v>3.6263347230533767</c:v>
                </c:pt>
                <c:pt idx="17">
                  <c:v>4.0171854542115728</c:v>
                </c:pt>
                <c:pt idx="18">
                  <c:v>4.1226245916842181</c:v>
                </c:pt>
                <c:pt idx="19">
                  <c:v>4.6272673946037752</c:v>
                </c:pt>
                <c:pt idx="20">
                  <c:v>4.9110622497430843</c:v>
                </c:pt>
                <c:pt idx="21">
                  <c:v>5.1383910520682807</c:v>
                </c:pt>
                <c:pt idx="22">
                  <c:v>5.4028803222850073</c:v>
                </c:pt>
                <c:pt idx="23">
                  <c:v>5.6846077704811062</c:v>
                </c:pt>
                <c:pt idx="24">
                  <c:v>6.1007453947877002</c:v>
                </c:pt>
                <c:pt idx="25">
                  <c:v>6.3292451988408454</c:v>
                </c:pt>
                <c:pt idx="26">
                  <c:v>6.7400310461229971</c:v>
                </c:pt>
                <c:pt idx="27">
                  <c:v>7.0937263382744442</c:v>
                </c:pt>
                <c:pt idx="28">
                  <c:v>7.3508418590218971</c:v>
                </c:pt>
                <c:pt idx="29">
                  <c:v>7.6065834711351821</c:v>
                </c:pt>
                <c:pt idx="30">
                  <c:v>7.9000045109785839</c:v>
                </c:pt>
                <c:pt idx="31">
                  <c:v>7.7654424827390924</c:v>
                </c:pt>
                <c:pt idx="32">
                  <c:v>7.8400442781581674</c:v>
                </c:pt>
                <c:pt idx="33">
                  <c:v>7.5890571882082467</c:v>
                </c:pt>
                <c:pt idx="34">
                  <c:v>7.6982477721842031</c:v>
                </c:pt>
                <c:pt idx="35">
                  <c:v>7.5323140012446537</c:v>
                </c:pt>
                <c:pt idx="36">
                  <c:v>7.2041153239550377</c:v>
                </c:pt>
                <c:pt idx="37">
                  <c:v>7.2729243965392545</c:v>
                </c:pt>
                <c:pt idx="38">
                  <c:v>7.2202024850266309</c:v>
                </c:pt>
                <c:pt idx="39">
                  <c:v>6.9447443504906028</c:v>
                </c:pt>
                <c:pt idx="40">
                  <c:v>6.8161825859781295</c:v>
                </c:pt>
                <c:pt idx="41">
                  <c:v>6.5971119304405059</c:v>
                </c:pt>
                <c:pt idx="42">
                  <c:v>6.449443861886679</c:v>
                </c:pt>
                <c:pt idx="43">
                  <c:v>6.459412716066562</c:v>
                </c:pt>
                <c:pt idx="44">
                  <c:v>6.2502946239581378</c:v>
                </c:pt>
                <c:pt idx="45">
                  <c:v>6.1513875390173691</c:v>
                </c:pt>
                <c:pt idx="46">
                  <c:v>5.9835926690438486</c:v>
                </c:pt>
                <c:pt idx="47">
                  <c:v>5.7461045583456487</c:v>
                </c:pt>
                <c:pt idx="48">
                  <c:v>5.6269697658185009</c:v>
                </c:pt>
                <c:pt idx="49">
                  <c:v>5.3843870895432326</c:v>
                </c:pt>
                <c:pt idx="50">
                  <c:v>5.2199405425017602</c:v>
                </c:pt>
                <c:pt idx="51">
                  <c:v>4.9417467395493526</c:v>
                </c:pt>
                <c:pt idx="52">
                  <c:v>4.4766565870002788</c:v>
                </c:pt>
                <c:pt idx="53">
                  <c:v>3.9780998452182033</c:v>
                </c:pt>
                <c:pt idx="54">
                  <c:v>3.6099148232608749</c:v>
                </c:pt>
                <c:pt idx="55">
                  <c:v>3.2032006748957884</c:v>
                </c:pt>
                <c:pt idx="56">
                  <c:v>2.8062200710420857</c:v>
                </c:pt>
                <c:pt idx="57">
                  <c:v>2.5150051869923256</c:v>
                </c:pt>
                <c:pt idx="58">
                  <c:v>2.1202139029885037</c:v>
                </c:pt>
                <c:pt idx="59">
                  <c:v>1.8677551644948451</c:v>
                </c:pt>
                <c:pt idx="60">
                  <c:v>1.2777501291165034</c:v>
                </c:pt>
                <c:pt idx="61">
                  <c:v>0.86207304830352083</c:v>
                </c:pt>
                <c:pt idx="62">
                  <c:v>0.26341451733712851</c:v>
                </c:pt>
                <c:pt idx="63">
                  <c:v>-0.32353088364496901</c:v>
                </c:pt>
                <c:pt idx="64">
                  <c:v>-0.85656044634723616</c:v>
                </c:pt>
                <c:pt idx="65">
                  <c:v>-1.1815585652230634</c:v>
                </c:pt>
                <c:pt idx="66">
                  <c:v>-1.5742397650349369</c:v>
                </c:pt>
                <c:pt idx="67">
                  <c:v>-1.8632888558637739</c:v>
                </c:pt>
                <c:pt idx="68">
                  <c:v>-2.1548569121197851</c:v>
                </c:pt>
                <c:pt idx="69">
                  <c:v>-2.3912000394891564</c:v>
                </c:pt>
                <c:pt idx="70">
                  <c:v>-2.5898769574678044</c:v>
                </c:pt>
                <c:pt idx="71">
                  <c:v>-2.7489788272932483</c:v>
                </c:pt>
                <c:pt idx="72">
                  <c:v>-2.7952047655785788</c:v>
                </c:pt>
                <c:pt idx="73">
                  <c:v>-2.5533325496479375</c:v>
                </c:pt>
                <c:pt idx="74">
                  <c:v>-2.4749309154968171</c:v>
                </c:pt>
                <c:pt idx="75">
                  <c:v>-2.3273960942324043</c:v>
                </c:pt>
                <c:pt idx="76">
                  <c:v>-2.1944474953605222</c:v>
                </c:pt>
                <c:pt idx="77">
                  <c:v>-2.0305240452163877</c:v>
                </c:pt>
                <c:pt idx="78">
                  <c:v>-1.8696556248896905</c:v>
                </c:pt>
                <c:pt idx="79">
                  <c:v>-1.759897382790637</c:v>
                </c:pt>
                <c:pt idx="80">
                  <c:v>-1.5083489642489107</c:v>
                </c:pt>
                <c:pt idx="81">
                  <c:v>-1.4093333992923971</c:v>
                </c:pt>
                <c:pt idx="82">
                  <c:v>-1.2792953419705304</c:v>
                </c:pt>
                <c:pt idx="83">
                  <c:v>-1.0763547095467998</c:v>
                </c:pt>
                <c:pt idx="84">
                  <c:v>-0.83991901393216117</c:v>
                </c:pt>
                <c:pt idx="85">
                  <c:v>-0.6714061465850637</c:v>
                </c:pt>
                <c:pt idx="86">
                  <c:v>-0.47283562374580879</c:v>
                </c:pt>
                <c:pt idx="87">
                  <c:v>-0.26738553144870092</c:v>
                </c:pt>
                <c:pt idx="88">
                  <c:v>-9.7181564181035962E-2</c:v>
                </c:pt>
                <c:pt idx="89">
                  <c:v>0.13012850873511861</c:v>
                </c:pt>
                <c:pt idx="90">
                  <c:v>0.32413256540780927</c:v>
                </c:pt>
                <c:pt idx="91">
                  <c:v>0.52239450905126172</c:v>
                </c:pt>
                <c:pt idx="92">
                  <c:v>0.69313253650977169</c:v>
                </c:pt>
                <c:pt idx="93">
                  <c:v>0.87458756091059708</c:v>
                </c:pt>
                <c:pt idx="94">
                  <c:v>1.1596122586329329</c:v>
                </c:pt>
                <c:pt idx="95">
                  <c:v>1.3854057512566094</c:v>
                </c:pt>
                <c:pt idx="96">
                  <c:v>1.6604025509709437</c:v>
                </c:pt>
                <c:pt idx="97">
                  <c:v>1.8406178804223035</c:v>
                </c:pt>
                <c:pt idx="98">
                  <c:v>1.909281816605052</c:v>
                </c:pt>
                <c:pt idx="99">
                  <c:v>2.0600897330210319</c:v>
                </c:pt>
                <c:pt idx="100">
                  <c:v>2.1776882474302641</c:v>
                </c:pt>
                <c:pt idx="101">
                  <c:v>2.3533866184917969</c:v>
                </c:pt>
                <c:pt idx="102">
                  <c:v>2.4774681263599083</c:v>
                </c:pt>
                <c:pt idx="103">
                  <c:v>2.6437888401380505</c:v>
                </c:pt>
                <c:pt idx="104">
                  <c:v>2.8596092836589748</c:v>
                </c:pt>
                <c:pt idx="105">
                  <c:v>3.0675034697141328</c:v>
                </c:pt>
                <c:pt idx="106">
                  <c:v>3.2149385666637489</c:v>
                </c:pt>
              </c:numCache>
            </c:numRef>
          </c:val>
        </c:ser>
        <c:ser>
          <c:idx val="4"/>
          <c:order val="4"/>
          <c:tx>
            <c:strRef>
              <c:f>'[graph_uni_new.xlsx]T3'!$F$4</c:f>
              <c:strCache>
                <c:ptCount val="1"/>
                <c:pt idx="0">
                  <c:v>Переоценка валютных кредитов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numRef>
              <c:f>'[graph_uni_new.xlsx]T3'!$A$5:$A$989</c:f>
              <c:numCache>
                <c:formatCode>m/d/yyyy</c:formatCode>
                <c:ptCount val="985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  <c:pt idx="84">
                  <c:v>42736</c:v>
                </c:pt>
                <c:pt idx="85">
                  <c:v>42767</c:v>
                </c:pt>
                <c:pt idx="86">
                  <c:v>42795</c:v>
                </c:pt>
                <c:pt idx="87">
                  <c:v>42826</c:v>
                </c:pt>
                <c:pt idx="88">
                  <c:v>42856</c:v>
                </c:pt>
                <c:pt idx="89">
                  <c:v>42887</c:v>
                </c:pt>
                <c:pt idx="90">
                  <c:v>42917</c:v>
                </c:pt>
                <c:pt idx="91">
                  <c:v>42948</c:v>
                </c:pt>
                <c:pt idx="92">
                  <c:v>42979</c:v>
                </c:pt>
                <c:pt idx="93">
                  <c:v>43009</c:v>
                </c:pt>
                <c:pt idx="94">
                  <c:v>43040</c:v>
                </c:pt>
                <c:pt idx="95">
                  <c:v>43070</c:v>
                </c:pt>
                <c:pt idx="96">
                  <c:v>43101</c:v>
                </c:pt>
                <c:pt idx="97">
                  <c:v>43132</c:v>
                </c:pt>
                <c:pt idx="98">
                  <c:v>43160</c:v>
                </c:pt>
                <c:pt idx="99">
                  <c:v>43191</c:v>
                </c:pt>
                <c:pt idx="100">
                  <c:v>43221</c:v>
                </c:pt>
                <c:pt idx="101">
                  <c:v>43252</c:v>
                </c:pt>
                <c:pt idx="102">
                  <c:v>43282</c:v>
                </c:pt>
                <c:pt idx="103">
                  <c:v>43313</c:v>
                </c:pt>
                <c:pt idx="104">
                  <c:v>43344</c:v>
                </c:pt>
                <c:pt idx="105">
                  <c:v>43374</c:v>
                </c:pt>
                <c:pt idx="106">
                  <c:v>43405</c:v>
                </c:pt>
              </c:numCache>
            </c:numRef>
          </c:cat>
          <c:val>
            <c:numRef>
              <c:f>'[graph_uni_new.xlsx]T3'!$F$5:$F$989</c:f>
              <c:numCache>
                <c:formatCode>0.00</c:formatCode>
                <c:ptCount val="985"/>
                <c:pt idx="0">
                  <c:v>0.69432134071086871</c:v>
                </c:pt>
                <c:pt idx="1">
                  <c:v>-3.6756457704122929</c:v>
                </c:pt>
                <c:pt idx="2">
                  <c:v>-4.2566221084618459</c:v>
                </c:pt>
                <c:pt idx="3">
                  <c:v>-3.479643827324066</c:v>
                </c:pt>
                <c:pt idx="4">
                  <c:v>-3.0345398994534363</c:v>
                </c:pt>
                <c:pt idx="5">
                  <c:v>-0.38121246096814415</c:v>
                </c:pt>
                <c:pt idx="6">
                  <c:v>-7.3978111602654828E-2</c:v>
                </c:pt>
                <c:pt idx="7">
                  <c:v>-1.2342005549646065</c:v>
                </c:pt>
                <c:pt idx="8">
                  <c:v>-0.71197131335815045</c:v>
                </c:pt>
                <c:pt idx="9">
                  <c:v>0.25060566957125346</c:v>
                </c:pt>
                <c:pt idx="10">
                  <c:v>1.4160707305496529</c:v>
                </c:pt>
                <c:pt idx="11">
                  <c:v>1.2061239686907952</c:v>
                </c:pt>
                <c:pt idx="12">
                  <c:v>0.18648409434367141</c:v>
                </c:pt>
                <c:pt idx="13">
                  <c:v>-0.61842560103542976</c:v>
                </c:pt>
                <c:pt idx="14">
                  <c:v>-0.81151995076466021</c:v>
                </c:pt>
                <c:pt idx="15">
                  <c:v>-0.75381910997403168</c:v>
                </c:pt>
                <c:pt idx="16">
                  <c:v>-1.453381729006386</c:v>
                </c:pt>
                <c:pt idx="17">
                  <c:v>-1.9676469958784679</c:v>
                </c:pt>
                <c:pt idx="18">
                  <c:v>-2.4783133893904408</c:v>
                </c:pt>
                <c:pt idx="19">
                  <c:v>-2.0143569372852377</c:v>
                </c:pt>
                <c:pt idx="20">
                  <c:v>-1.462288409179535</c:v>
                </c:pt>
                <c:pt idx="21">
                  <c:v>1.1776451755046531</c:v>
                </c:pt>
                <c:pt idx="22">
                  <c:v>-0.71347608860231193</c:v>
                </c:pt>
                <c:pt idx="23">
                  <c:v>1.220279269522441E-2</c:v>
                </c:pt>
                <c:pt idx="24">
                  <c:v>1.3261711552682169</c:v>
                </c:pt>
                <c:pt idx="25">
                  <c:v>0.54269872312209133</c:v>
                </c:pt>
                <c:pt idx="26">
                  <c:v>7.5602517345080339E-3</c:v>
                </c:pt>
                <c:pt idx="27">
                  <c:v>0.68250198015117736</c:v>
                </c:pt>
                <c:pt idx="28">
                  <c:v>1.4147869502888204</c:v>
                </c:pt>
                <c:pt idx="29">
                  <c:v>3.2863646802636288</c:v>
                </c:pt>
                <c:pt idx="30">
                  <c:v>3.4823398885875601</c:v>
                </c:pt>
                <c:pt idx="31">
                  <c:v>3.2572925199522609</c:v>
                </c:pt>
                <c:pt idx="32">
                  <c:v>2.4610271985858638</c:v>
                </c:pt>
                <c:pt idx="33">
                  <c:v>-0.65429193694141974</c:v>
                </c:pt>
                <c:pt idx="34">
                  <c:v>1.1103734654632968</c:v>
                </c:pt>
                <c:pt idx="35">
                  <c:v>-0.1738347180665244</c:v>
                </c:pt>
                <c:pt idx="36">
                  <c:v>-1.1751881541551796</c:v>
                </c:pt>
                <c:pt idx="37">
                  <c:v>-0.21917430986943623</c:v>
                </c:pt>
                <c:pt idx="38">
                  <c:v>1.085882828648999</c:v>
                </c:pt>
                <c:pt idx="39">
                  <c:v>1.1146165354289201</c:v>
                </c:pt>
                <c:pt idx="40">
                  <c:v>1.2105473551085562</c:v>
                </c:pt>
                <c:pt idx="41">
                  <c:v>-0.53307560528485731</c:v>
                </c:pt>
                <c:pt idx="42">
                  <c:v>-6.5228672696752241E-2</c:v>
                </c:pt>
                <c:pt idx="43">
                  <c:v>0.41913407502810246</c:v>
                </c:pt>
                <c:pt idx="44">
                  <c:v>0.56259589696674706</c:v>
                </c:pt>
                <c:pt idx="45">
                  <c:v>0.83987465720992505</c:v>
                </c:pt>
                <c:pt idx="46">
                  <c:v>0.31253524161107948</c:v>
                </c:pt>
                <c:pt idx="47">
                  <c:v>1.2253159940857536</c:v>
                </c:pt>
                <c:pt idx="48">
                  <c:v>1.3765165252107305</c:v>
                </c:pt>
                <c:pt idx="49">
                  <c:v>3.0235753204293538</c:v>
                </c:pt>
                <c:pt idx="50">
                  <c:v>3.1305503641913988</c:v>
                </c:pt>
                <c:pt idx="51">
                  <c:v>2.6534061126389035</c:v>
                </c:pt>
                <c:pt idx="52">
                  <c:v>2.5935698199234993</c:v>
                </c:pt>
                <c:pt idx="53">
                  <c:v>1.8141534605255851</c:v>
                </c:pt>
                <c:pt idx="54">
                  <c:v>0.52229987854384186</c:v>
                </c:pt>
                <c:pt idx="55">
                  <c:v>1.5708038131202653</c:v>
                </c:pt>
                <c:pt idx="56">
                  <c:v>2.0221401925545899</c:v>
                </c:pt>
                <c:pt idx="57">
                  <c:v>3.8230756661480001</c:v>
                </c:pt>
                <c:pt idx="58">
                  <c:v>6.1251167093708379</c:v>
                </c:pt>
                <c:pt idx="59">
                  <c:v>8.5066402240347152</c:v>
                </c:pt>
                <c:pt idx="60">
                  <c:v>12.755244749677834</c:v>
                </c:pt>
                <c:pt idx="61">
                  <c:v>17.745308706376875</c:v>
                </c:pt>
                <c:pt idx="62">
                  <c:v>13.240881455804034</c:v>
                </c:pt>
                <c:pt idx="63">
                  <c:v>11.898947301664272</c:v>
                </c:pt>
                <c:pt idx="64">
                  <c:v>8.3254126498687686</c:v>
                </c:pt>
                <c:pt idx="65">
                  <c:v>9.4762191945610432</c:v>
                </c:pt>
                <c:pt idx="66">
                  <c:v>11.398866253202673</c:v>
                </c:pt>
                <c:pt idx="67">
                  <c:v>11.82223336875272</c:v>
                </c:pt>
                <c:pt idx="68">
                  <c:v>14.890599000993511</c:v>
                </c:pt>
                <c:pt idx="69">
                  <c:v>13.108179075507026</c:v>
                </c:pt>
                <c:pt idx="70">
                  <c:v>9.9453046057580803</c:v>
                </c:pt>
                <c:pt idx="71">
                  <c:v>7.8032558344403471</c:v>
                </c:pt>
                <c:pt idx="72">
                  <c:v>7.4341248174919956</c:v>
                </c:pt>
                <c:pt idx="73">
                  <c:v>2.6716584373993624</c:v>
                </c:pt>
                <c:pt idx="74">
                  <c:v>6.100965063882362</c:v>
                </c:pt>
                <c:pt idx="75">
                  <c:v>4.0798550220199319</c:v>
                </c:pt>
                <c:pt idx="76">
                  <c:v>5.8009238702898003</c:v>
                </c:pt>
                <c:pt idx="77">
                  <c:v>5.8287107507703793</c:v>
                </c:pt>
                <c:pt idx="78">
                  <c:v>3.8450473744814802</c:v>
                </c:pt>
                <c:pt idx="79">
                  <c:v>3.4609846042313035</c:v>
                </c:pt>
                <c:pt idx="80">
                  <c:v>-0.65416798726279768</c:v>
                </c:pt>
                <c:pt idx="81">
                  <c:v>-1.2707825920552114</c:v>
                </c:pt>
                <c:pt idx="82">
                  <c:v>-0.61050633443480329</c:v>
                </c:pt>
                <c:pt idx="83">
                  <c:v>-0.52877139313858557</c:v>
                </c:pt>
                <c:pt idx="84">
                  <c:v>-4.8371776683237826</c:v>
                </c:pt>
                <c:pt idx="85">
                  <c:v>-5.8658509975488018</c:v>
                </c:pt>
                <c:pt idx="86">
                  <c:v>-6.5632976657107962</c:v>
                </c:pt>
                <c:pt idx="87">
                  <c:v>-4.3869139547766149</c:v>
                </c:pt>
                <c:pt idx="88">
                  <c:v>-2.9226541485731108</c:v>
                </c:pt>
                <c:pt idx="89">
                  <c:v>-3.7232901576518742</c:v>
                </c:pt>
                <c:pt idx="90">
                  <c:v>-2.0135790817439538</c:v>
                </c:pt>
                <c:pt idx="91">
                  <c:v>-2.8619035872774519</c:v>
                </c:pt>
                <c:pt idx="92">
                  <c:v>-2.3805222547559892</c:v>
                </c:pt>
                <c:pt idx="93">
                  <c:v>-1.9784147793611457</c:v>
                </c:pt>
                <c:pt idx="94">
                  <c:v>-1.9300693553928407</c:v>
                </c:pt>
                <c:pt idx="95">
                  <c:v>-2.4851318486028156</c:v>
                </c:pt>
                <c:pt idx="96">
                  <c:v>-1.1951169710713454</c:v>
                </c:pt>
                <c:pt idx="97">
                  <c:v>-1.5156118980540092</c:v>
                </c:pt>
                <c:pt idx="98">
                  <c:v>-0.87261461654990546</c:v>
                </c:pt>
                <c:pt idx="99">
                  <c:v>0.34035826035622901</c:v>
                </c:pt>
                <c:pt idx="100">
                  <c:v>1.8931331388753734</c:v>
                </c:pt>
                <c:pt idx="101">
                  <c:v>2.2643625046978504</c:v>
                </c:pt>
                <c:pt idx="102">
                  <c:v>1.3407782682306584</c:v>
                </c:pt>
                <c:pt idx="103">
                  <c:v>1.1661312046331225</c:v>
                </c:pt>
                <c:pt idx="104">
                  <c:v>3.3658387888431949</c:v>
                </c:pt>
                <c:pt idx="105">
                  <c:v>2.7590721540482135</c:v>
                </c:pt>
                <c:pt idx="106">
                  <c:v>2.8243211401138115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41715968"/>
        <c:axId val="139229376"/>
      </c:barChart>
      <c:lineChart>
        <c:grouping val="standard"/>
        <c:varyColors val="0"/>
        <c:ser>
          <c:idx val="5"/>
          <c:order val="5"/>
          <c:tx>
            <c:strRef>
              <c:f>'[graph_uni_new.xlsx]T3'!$G$4</c:f>
              <c:strCache>
                <c:ptCount val="1"/>
                <c:pt idx="0">
                  <c:v>Кредитный портфель в целом, %</c:v>
                </c:pt>
              </c:strCache>
            </c:strRef>
          </c:tx>
          <c:spPr>
            <a:ln w="22225">
              <a:solidFill>
                <a:schemeClr val="tx1"/>
              </a:solidFill>
            </a:ln>
          </c:spPr>
          <c:marker>
            <c:symbol val="none"/>
          </c:marker>
          <c:cat>
            <c:numRef>
              <c:f>'[graph_uni_new.xlsx]T3'!$A$5:$A$989</c:f>
              <c:numCache>
                <c:formatCode>m/d/yyyy</c:formatCode>
                <c:ptCount val="985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  <c:pt idx="84">
                  <c:v>42736</c:v>
                </c:pt>
                <c:pt idx="85">
                  <c:v>42767</c:v>
                </c:pt>
                <c:pt idx="86">
                  <c:v>42795</c:v>
                </c:pt>
                <c:pt idx="87">
                  <c:v>42826</c:v>
                </c:pt>
                <c:pt idx="88">
                  <c:v>42856</c:v>
                </c:pt>
                <c:pt idx="89">
                  <c:v>42887</c:v>
                </c:pt>
                <c:pt idx="90">
                  <c:v>42917</c:v>
                </c:pt>
                <c:pt idx="91">
                  <c:v>42948</c:v>
                </c:pt>
                <c:pt idx="92">
                  <c:v>42979</c:v>
                </c:pt>
                <c:pt idx="93">
                  <c:v>43009</c:v>
                </c:pt>
                <c:pt idx="94">
                  <c:v>43040</c:v>
                </c:pt>
                <c:pt idx="95">
                  <c:v>43070</c:v>
                </c:pt>
                <c:pt idx="96">
                  <c:v>43101</c:v>
                </c:pt>
                <c:pt idx="97">
                  <c:v>43132</c:v>
                </c:pt>
                <c:pt idx="98">
                  <c:v>43160</c:v>
                </c:pt>
                <c:pt idx="99">
                  <c:v>43191</c:v>
                </c:pt>
                <c:pt idx="100">
                  <c:v>43221</c:v>
                </c:pt>
                <c:pt idx="101">
                  <c:v>43252</c:v>
                </c:pt>
                <c:pt idx="102">
                  <c:v>43282</c:v>
                </c:pt>
                <c:pt idx="103">
                  <c:v>43313</c:v>
                </c:pt>
                <c:pt idx="104">
                  <c:v>43344</c:v>
                </c:pt>
                <c:pt idx="105">
                  <c:v>43374</c:v>
                </c:pt>
                <c:pt idx="106">
                  <c:v>43405</c:v>
                </c:pt>
              </c:numCache>
            </c:numRef>
          </c:cat>
          <c:val>
            <c:numRef>
              <c:f>'[graph_uni_new.xlsx]T3'!$G$5:$G$989</c:f>
              <c:numCache>
                <c:formatCode>0.00</c:formatCode>
                <c:ptCount val="985"/>
                <c:pt idx="0">
                  <c:v>-2.4893309878530778</c:v>
                </c:pt>
                <c:pt idx="1">
                  <c:v>-7.8228175887059548</c:v>
                </c:pt>
                <c:pt idx="2">
                  <c:v>-7.7798767249435352</c:v>
                </c:pt>
                <c:pt idx="3">
                  <c:v>-6.0466158894863398</c:v>
                </c:pt>
                <c:pt idx="4">
                  <c:v>-5.1938596725951136</c:v>
                </c:pt>
                <c:pt idx="5">
                  <c:v>-2.0193876499204677</c:v>
                </c:pt>
                <c:pt idx="6">
                  <c:v>1.0738318424014626</c:v>
                </c:pt>
                <c:pt idx="7">
                  <c:v>1.9541510149440722</c:v>
                </c:pt>
                <c:pt idx="8">
                  <c:v>3.4822417936990702</c:v>
                </c:pt>
                <c:pt idx="9">
                  <c:v>7.1415360769128799</c:v>
                </c:pt>
                <c:pt idx="10">
                  <c:v>8.4850404402592829</c:v>
                </c:pt>
                <c:pt idx="11">
                  <c:v>9.9338165017186508</c:v>
                </c:pt>
                <c:pt idx="12">
                  <c:v>12.610355379486403</c:v>
                </c:pt>
                <c:pt idx="13">
                  <c:v>13.497696957782178</c:v>
                </c:pt>
                <c:pt idx="14">
                  <c:v>14.685336470990752</c:v>
                </c:pt>
                <c:pt idx="15">
                  <c:v>16.297316909411961</c:v>
                </c:pt>
                <c:pt idx="16">
                  <c:v>17.494717567759643</c:v>
                </c:pt>
                <c:pt idx="17">
                  <c:v>17.962214753565252</c:v>
                </c:pt>
                <c:pt idx="18">
                  <c:v>17.771552523338329</c:v>
                </c:pt>
                <c:pt idx="19">
                  <c:v>19.5307147075507</c:v>
                </c:pt>
                <c:pt idx="20">
                  <c:v>21.891719337091885</c:v>
                </c:pt>
                <c:pt idx="21">
                  <c:v>24.265538718194012</c:v>
                </c:pt>
                <c:pt idx="22">
                  <c:v>25.132764602833511</c:v>
                </c:pt>
                <c:pt idx="23">
                  <c:v>27.331832917472475</c:v>
                </c:pt>
                <c:pt idx="24">
                  <c:v>28.204562832300461</c:v>
                </c:pt>
                <c:pt idx="25">
                  <c:v>26.982420114953488</c:v>
                </c:pt>
                <c:pt idx="26">
                  <c:v>26.261621129592804</c:v>
                </c:pt>
                <c:pt idx="27">
                  <c:v>27.230335607521571</c:v>
                </c:pt>
                <c:pt idx="28">
                  <c:v>28.224052450006653</c:v>
                </c:pt>
                <c:pt idx="29">
                  <c:v>28.956369599044287</c:v>
                </c:pt>
                <c:pt idx="30">
                  <c:v>28.999362255815718</c:v>
                </c:pt>
                <c:pt idx="31">
                  <c:v>28.130791102721275</c:v>
                </c:pt>
                <c:pt idx="32">
                  <c:v>26.989097200212321</c:v>
                </c:pt>
                <c:pt idx="33">
                  <c:v>22.656149960080761</c:v>
                </c:pt>
                <c:pt idx="34">
                  <c:v>23.122698854999001</c:v>
                </c:pt>
                <c:pt idx="35">
                  <c:v>20.145748609770497</c:v>
                </c:pt>
                <c:pt idx="36">
                  <c:v>19.093360243346492</c:v>
                </c:pt>
                <c:pt idx="37">
                  <c:v>19.838157123658597</c:v>
                </c:pt>
                <c:pt idx="38">
                  <c:v>20.935872135313581</c:v>
                </c:pt>
                <c:pt idx="39">
                  <c:v>19.78999598499167</c:v>
                </c:pt>
                <c:pt idx="40">
                  <c:v>19.397837580064035</c:v>
                </c:pt>
                <c:pt idx="41">
                  <c:v>17.677086796150853</c:v>
                </c:pt>
                <c:pt idx="42">
                  <c:v>17.531662899657707</c:v>
                </c:pt>
                <c:pt idx="43">
                  <c:v>18.410049276151817</c:v>
                </c:pt>
                <c:pt idx="44">
                  <c:v>17.648508126824368</c:v>
                </c:pt>
                <c:pt idx="45">
                  <c:v>17.694582304138294</c:v>
                </c:pt>
                <c:pt idx="46">
                  <c:v>17.527118067888004</c:v>
                </c:pt>
                <c:pt idx="47">
                  <c:v>18.425438508889513</c:v>
                </c:pt>
                <c:pt idx="48">
                  <c:v>17.134990021520302</c:v>
                </c:pt>
                <c:pt idx="49">
                  <c:v>19.443050122157235</c:v>
                </c:pt>
                <c:pt idx="50">
                  <c:v>19.973852082057309</c:v>
                </c:pt>
                <c:pt idx="51">
                  <c:v>20.433162138104223</c:v>
                </c:pt>
                <c:pt idx="52">
                  <c:v>19.937846752652021</c:v>
                </c:pt>
                <c:pt idx="53">
                  <c:v>19.006028541456477</c:v>
                </c:pt>
                <c:pt idx="54">
                  <c:v>17.272264784516199</c:v>
                </c:pt>
                <c:pt idx="55">
                  <c:v>17.086979038830986</c:v>
                </c:pt>
                <c:pt idx="56">
                  <c:v>16.594433122962759</c:v>
                </c:pt>
                <c:pt idx="57">
                  <c:v>17.543053241550254</c:v>
                </c:pt>
                <c:pt idx="58">
                  <c:v>19.060676195766835</c:v>
                </c:pt>
                <c:pt idx="59">
                  <c:v>21.365756568149653</c:v>
                </c:pt>
                <c:pt idx="60">
                  <c:v>25.929520399637163</c:v>
                </c:pt>
                <c:pt idx="61">
                  <c:v>29.45017270991972</c:v>
                </c:pt>
                <c:pt idx="62">
                  <c:v>23.005025835223726</c:v>
                </c:pt>
                <c:pt idx="63">
                  <c:v>19.08609068681104</c:v>
                </c:pt>
                <c:pt idx="64">
                  <c:v>13.476791988178039</c:v>
                </c:pt>
                <c:pt idx="65">
                  <c:v>13.62924097909759</c:v>
                </c:pt>
                <c:pt idx="66">
                  <c:v>14.669632224552466</c:v>
                </c:pt>
                <c:pt idx="67">
                  <c:v>14.954521453042391</c:v>
                </c:pt>
                <c:pt idx="68">
                  <c:v>17.627965680101234</c:v>
                </c:pt>
                <c:pt idx="69">
                  <c:v>15.182288024326596</c:v>
                </c:pt>
                <c:pt idx="70">
                  <c:v>11.428602821922551</c:v>
                </c:pt>
                <c:pt idx="71">
                  <c:v>9.2813658728996717</c:v>
                </c:pt>
                <c:pt idx="72">
                  <c:v>7.6166335310297706</c:v>
                </c:pt>
                <c:pt idx="73">
                  <c:v>4.3036223222958192</c:v>
                </c:pt>
                <c:pt idx="74">
                  <c:v>7.7801506081217386</c:v>
                </c:pt>
                <c:pt idx="75">
                  <c:v>5.8207562798238355</c:v>
                </c:pt>
                <c:pt idx="76">
                  <c:v>7.5369308496757936</c:v>
                </c:pt>
                <c:pt idx="77">
                  <c:v>5.7613358204192666</c:v>
                </c:pt>
                <c:pt idx="78">
                  <c:v>4.2199573849881489</c:v>
                </c:pt>
                <c:pt idx="79">
                  <c:v>3.2235116725494839</c:v>
                </c:pt>
                <c:pt idx="80">
                  <c:v>-1.0032095370080429</c:v>
                </c:pt>
                <c:pt idx="81">
                  <c:v>-1.7413912720639413</c:v>
                </c:pt>
                <c:pt idx="82">
                  <c:v>-1.0664942424926549</c:v>
                </c:pt>
                <c:pt idx="83">
                  <c:v>-1.8226561665220853</c:v>
                </c:pt>
                <c:pt idx="84">
                  <c:v>-6.9263095753686716</c:v>
                </c:pt>
                <c:pt idx="85">
                  <c:v>-8.6856102067767722</c:v>
                </c:pt>
                <c:pt idx="86">
                  <c:v>-9.3268999727797777</c:v>
                </c:pt>
                <c:pt idx="87">
                  <c:v>-6.643664696082463</c:v>
                </c:pt>
                <c:pt idx="88">
                  <c:v>-4.3050511938439673</c:v>
                </c:pt>
                <c:pt idx="89">
                  <c:v>-3.0431458797580802</c:v>
                </c:pt>
                <c:pt idx="90">
                  <c:v>-1.4396819832283358</c:v>
                </c:pt>
                <c:pt idx="91">
                  <c:v>-2.1491982054224978</c:v>
                </c:pt>
                <c:pt idx="92">
                  <c:v>-1.4548738373923231</c:v>
                </c:pt>
                <c:pt idx="93">
                  <c:v>-0.1130141917518368</c:v>
                </c:pt>
                <c:pt idx="94">
                  <c:v>-0.1415907432607777</c:v>
                </c:pt>
                <c:pt idx="95">
                  <c:v>-0.10704454951636633</c:v>
                </c:pt>
                <c:pt idx="96">
                  <c:v>3.4871415848514387</c:v>
                </c:pt>
                <c:pt idx="97">
                  <c:v>4.2467071945271773</c:v>
                </c:pt>
                <c:pt idx="98">
                  <c:v>5.650446255378605</c:v>
                </c:pt>
                <c:pt idx="99">
                  <c:v>7.7772363859646587</c:v>
                </c:pt>
                <c:pt idx="100">
                  <c:v>9.0424463996166651</c:v>
                </c:pt>
                <c:pt idx="101">
                  <c:v>9.0387166226630242</c:v>
                </c:pt>
                <c:pt idx="102">
                  <c:v>8.4771101987586981</c:v>
                </c:pt>
                <c:pt idx="103">
                  <c:v>8.9474187313346434</c:v>
                </c:pt>
                <c:pt idx="104">
                  <c:v>12.160567349173013</c:v>
                </c:pt>
                <c:pt idx="105">
                  <c:v>12.81528714833744</c:v>
                </c:pt>
                <c:pt idx="106">
                  <c:v>13.298678302290634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'[graph_uni_new.xlsx]T3'!$H$4</c:f>
              <c:strCache>
                <c:ptCount val="1"/>
                <c:pt idx="0">
                  <c:v>Кредитный портфель в целом*, %</c:v>
                </c:pt>
              </c:strCache>
            </c:strRef>
          </c:tx>
          <c:spPr>
            <a:ln w="25400">
              <a:solidFill>
                <a:schemeClr val="accent2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'[graph_uni_new.xlsx]T3'!$A$5:$A$989</c:f>
              <c:numCache>
                <c:formatCode>m/d/yyyy</c:formatCode>
                <c:ptCount val="985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  <c:pt idx="84">
                  <c:v>42736</c:v>
                </c:pt>
                <c:pt idx="85">
                  <c:v>42767</c:v>
                </c:pt>
                <c:pt idx="86">
                  <c:v>42795</c:v>
                </c:pt>
                <c:pt idx="87">
                  <c:v>42826</c:v>
                </c:pt>
                <c:pt idx="88">
                  <c:v>42856</c:v>
                </c:pt>
                <c:pt idx="89">
                  <c:v>42887</c:v>
                </c:pt>
                <c:pt idx="90">
                  <c:v>42917</c:v>
                </c:pt>
                <c:pt idx="91">
                  <c:v>42948</c:v>
                </c:pt>
                <c:pt idx="92">
                  <c:v>42979</c:v>
                </c:pt>
                <c:pt idx="93">
                  <c:v>43009</c:v>
                </c:pt>
                <c:pt idx="94">
                  <c:v>43040</c:v>
                </c:pt>
                <c:pt idx="95">
                  <c:v>43070</c:v>
                </c:pt>
                <c:pt idx="96">
                  <c:v>43101</c:v>
                </c:pt>
                <c:pt idx="97">
                  <c:v>43132</c:v>
                </c:pt>
                <c:pt idx="98">
                  <c:v>43160</c:v>
                </c:pt>
                <c:pt idx="99">
                  <c:v>43191</c:v>
                </c:pt>
                <c:pt idx="100">
                  <c:v>43221</c:v>
                </c:pt>
                <c:pt idx="101">
                  <c:v>43252</c:v>
                </c:pt>
                <c:pt idx="102">
                  <c:v>43282</c:v>
                </c:pt>
                <c:pt idx="103">
                  <c:v>43313</c:v>
                </c:pt>
                <c:pt idx="104">
                  <c:v>43344</c:v>
                </c:pt>
                <c:pt idx="105">
                  <c:v>43374</c:v>
                </c:pt>
                <c:pt idx="106">
                  <c:v>43405</c:v>
                </c:pt>
              </c:numCache>
            </c:numRef>
          </c:cat>
          <c:val>
            <c:numRef>
              <c:f>'[graph_uni_new.xlsx]T3'!$H$5:$H$989</c:f>
              <c:numCache>
                <c:formatCode>0.00</c:formatCode>
                <c:ptCount val="985"/>
                <c:pt idx="0">
                  <c:v>-3.1836523285641856</c:v>
                </c:pt>
                <c:pt idx="1">
                  <c:v>-4.1471718182934225</c:v>
                </c:pt>
                <c:pt idx="2">
                  <c:v>-3.5232546164811058</c:v>
                </c:pt>
                <c:pt idx="3">
                  <c:v>-2.5669720621635683</c:v>
                </c:pt>
                <c:pt idx="4">
                  <c:v>-2.1593197731414855</c:v>
                </c:pt>
                <c:pt idx="5">
                  <c:v>-1.6381751889528726</c:v>
                </c:pt>
                <c:pt idx="6">
                  <c:v>1.1478099540041693</c:v>
                </c:pt>
                <c:pt idx="7">
                  <c:v>3.1883515699080465</c:v>
                </c:pt>
                <c:pt idx="8">
                  <c:v>4.1942131070576671</c:v>
                </c:pt>
                <c:pt idx="9">
                  <c:v>6.8909304073408499</c:v>
                </c:pt>
                <c:pt idx="10">
                  <c:v>7.0689697097109727</c:v>
                </c:pt>
                <c:pt idx="11">
                  <c:v>8.7276925330279944</c:v>
                </c:pt>
                <c:pt idx="12">
                  <c:v>12.423871285142924</c:v>
                </c:pt>
                <c:pt idx="13">
                  <c:v>14.116122558819049</c:v>
                </c:pt>
                <c:pt idx="14">
                  <c:v>15.49685642175317</c:v>
                </c:pt>
                <c:pt idx="15">
                  <c:v>17.051136019383907</c:v>
                </c:pt>
                <c:pt idx="16">
                  <c:v>18.948099296758166</c:v>
                </c:pt>
                <c:pt idx="17">
                  <c:v>19.929861749438587</c:v>
                </c:pt>
                <c:pt idx="18">
                  <c:v>20.249865912724861</c:v>
                </c:pt>
                <c:pt idx="19">
                  <c:v>21.54507164484334</c:v>
                </c:pt>
                <c:pt idx="20">
                  <c:v>23.354007746270433</c:v>
                </c:pt>
                <c:pt idx="21">
                  <c:v>23.087893542680426</c:v>
                </c:pt>
                <c:pt idx="22">
                  <c:v>25.84624069143279</c:v>
                </c:pt>
                <c:pt idx="23">
                  <c:v>27.31963012477858</c:v>
                </c:pt>
                <c:pt idx="24">
                  <c:v>26.878391677036589</c:v>
                </c:pt>
                <c:pt idx="25">
                  <c:v>26.439721391816622</c:v>
                </c:pt>
                <c:pt idx="26">
                  <c:v>26.254060877859541</c:v>
                </c:pt>
                <c:pt idx="27">
                  <c:v>26.547833627369798</c:v>
                </c:pt>
                <c:pt idx="28">
                  <c:v>26.80926549971754</c:v>
                </c:pt>
                <c:pt idx="29">
                  <c:v>25.670004918784308</c:v>
                </c:pt>
                <c:pt idx="30">
                  <c:v>25.517022367226524</c:v>
                </c:pt>
                <c:pt idx="31">
                  <c:v>24.873498582768093</c:v>
                </c:pt>
                <c:pt idx="32">
                  <c:v>24.528070001626574</c:v>
                </c:pt>
                <c:pt idx="33">
                  <c:v>23.31044189702618</c:v>
                </c:pt>
                <c:pt idx="34">
                  <c:v>22.012325389536866</c:v>
                </c:pt>
                <c:pt idx="35">
                  <c:v>20.319583327837652</c:v>
                </c:pt>
                <c:pt idx="36">
                  <c:v>20.268548397503992</c:v>
                </c:pt>
                <c:pt idx="37">
                  <c:v>20.057331433532106</c:v>
                </c:pt>
                <c:pt idx="38">
                  <c:v>19.849989306661108</c:v>
                </c:pt>
                <c:pt idx="39">
                  <c:v>18.675379449554267</c:v>
                </c:pt>
                <c:pt idx="40">
                  <c:v>18.187290224960638</c:v>
                </c:pt>
                <c:pt idx="41">
                  <c:v>18.210162401436627</c:v>
                </c:pt>
                <c:pt idx="42">
                  <c:v>17.596891572355997</c:v>
                </c:pt>
                <c:pt idx="43">
                  <c:v>17.990915201120696</c:v>
                </c:pt>
                <c:pt idx="44">
                  <c:v>17.085912229863517</c:v>
                </c:pt>
                <c:pt idx="45">
                  <c:v>16.854707646926887</c:v>
                </c:pt>
                <c:pt idx="46">
                  <c:v>17.214582826282449</c:v>
                </c:pt>
                <c:pt idx="47">
                  <c:v>17.200122514803834</c:v>
                </c:pt>
                <c:pt idx="48">
                  <c:v>15.758473496306877</c:v>
                </c:pt>
                <c:pt idx="49">
                  <c:v>16.419474801726832</c:v>
                </c:pt>
                <c:pt idx="50">
                  <c:v>16.843301717866197</c:v>
                </c:pt>
                <c:pt idx="51">
                  <c:v>17.779756025467581</c:v>
                </c:pt>
                <c:pt idx="52">
                  <c:v>17.344276932726935</c:v>
                </c:pt>
                <c:pt idx="53">
                  <c:v>17.191875080932853</c:v>
                </c:pt>
                <c:pt idx="54">
                  <c:v>16.749964905968248</c:v>
                </c:pt>
                <c:pt idx="55">
                  <c:v>15.516175225711454</c:v>
                </c:pt>
                <c:pt idx="56">
                  <c:v>14.572292930411637</c:v>
                </c:pt>
                <c:pt idx="57">
                  <c:v>13.719977575400337</c:v>
                </c:pt>
                <c:pt idx="58">
                  <c:v>12.935559486398313</c:v>
                </c:pt>
                <c:pt idx="59">
                  <c:v>12.859116344111296</c:v>
                </c:pt>
                <c:pt idx="60">
                  <c:v>13.174275649958631</c:v>
                </c:pt>
                <c:pt idx="61">
                  <c:v>11.704864003541884</c:v>
                </c:pt>
                <c:pt idx="62">
                  <c:v>9.7641443794191005</c:v>
                </c:pt>
                <c:pt idx="63">
                  <c:v>7.1871433851464799</c:v>
                </c:pt>
                <c:pt idx="64">
                  <c:v>5.1513793383094546</c:v>
                </c:pt>
                <c:pt idx="65">
                  <c:v>4.1530217845364472</c:v>
                </c:pt>
                <c:pt idx="66">
                  <c:v>3.2707659713501451</c:v>
                </c:pt>
                <c:pt idx="67">
                  <c:v>3.1322880842889234</c:v>
                </c:pt>
                <c:pt idx="68">
                  <c:v>2.7373666791074998</c:v>
                </c:pt>
                <c:pt idx="69">
                  <c:v>2.0741089488197733</c:v>
                </c:pt>
                <c:pt idx="70">
                  <c:v>1.4832982161645174</c:v>
                </c:pt>
                <c:pt idx="71">
                  <c:v>1.4781100384593429</c:v>
                </c:pt>
                <c:pt idx="72">
                  <c:v>0.18250871353778647</c:v>
                </c:pt>
                <c:pt idx="73">
                  <c:v>1.6319638848960598</c:v>
                </c:pt>
                <c:pt idx="74">
                  <c:v>1.6791855442396109</c:v>
                </c:pt>
                <c:pt idx="75">
                  <c:v>1.740901257803819</c:v>
                </c:pt>
                <c:pt idx="76">
                  <c:v>1.7360069793856772</c:v>
                </c:pt>
                <c:pt idx="77">
                  <c:v>-6.7374930351083467E-2</c:v>
                </c:pt>
                <c:pt idx="78">
                  <c:v>0.37491001050660772</c:v>
                </c:pt>
                <c:pt idx="79">
                  <c:v>-0.23747293168180469</c:v>
                </c:pt>
                <c:pt idx="80">
                  <c:v>-0.3490415497452759</c:v>
                </c:pt>
                <c:pt idx="81">
                  <c:v>-0.47060868000877176</c:v>
                </c:pt>
                <c:pt idx="82">
                  <c:v>-0.45598790805784728</c:v>
                </c:pt>
                <c:pt idx="83">
                  <c:v>-1.2938847733831664</c:v>
                </c:pt>
                <c:pt idx="84">
                  <c:v>-2.0891319070455134</c:v>
                </c:pt>
                <c:pt idx="85">
                  <c:v>-2.8197592092288408</c:v>
                </c:pt>
                <c:pt idx="86">
                  <c:v>-2.7636023070691884</c:v>
                </c:pt>
                <c:pt idx="87">
                  <c:v>-2.2567507413050625</c:v>
                </c:pt>
                <c:pt idx="88">
                  <c:v>-1.3823970452709957</c:v>
                </c:pt>
                <c:pt idx="89">
                  <c:v>0.68014427789363618</c:v>
                </c:pt>
                <c:pt idx="90">
                  <c:v>0.57389709851546522</c:v>
                </c:pt>
                <c:pt idx="91">
                  <c:v>0.71270538185496313</c:v>
                </c:pt>
                <c:pt idx="92">
                  <c:v>0.9256484173637759</c:v>
                </c:pt>
                <c:pt idx="93">
                  <c:v>1.8654005876089832</c:v>
                </c:pt>
                <c:pt idx="94">
                  <c:v>1.788478612132449</c:v>
                </c:pt>
                <c:pt idx="95">
                  <c:v>2.3780872990862147</c:v>
                </c:pt>
                <c:pt idx="96">
                  <c:v>4.6822585559233634</c:v>
                </c:pt>
                <c:pt idx="97">
                  <c:v>5.7623190925797632</c:v>
                </c:pt>
                <c:pt idx="98">
                  <c:v>6.523060871926968</c:v>
                </c:pt>
                <c:pt idx="99">
                  <c:v>7.4368781256084295</c:v>
                </c:pt>
                <c:pt idx="100">
                  <c:v>7.1493132607412919</c:v>
                </c:pt>
                <c:pt idx="101">
                  <c:v>6.7743541179651743</c:v>
                </c:pt>
                <c:pt idx="102">
                  <c:v>7.1363319305280397</c:v>
                </c:pt>
                <c:pt idx="103">
                  <c:v>7.7812875267015205</c:v>
                </c:pt>
                <c:pt idx="104">
                  <c:v>8.7947285603298173</c:v>
                </c:pt>
                <c:pt idx="105">
                  <c:v>10.056214994289226</c:v>
                </c:pt>
                <c:pt idx="106">
                  <c:v>10.474357162176823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716480"/>
        <c:axId val="139229952"/>
      </c:lineChart>
      <c:dateAx>
        <c:axId val="141715968"/>
        <c:scaling>
          <c:orientation val="minMax"/>
          <c:min val="41671"/>
        </c:scaling>
        <c:delete val="0"/>
        <c:axPos val="b"/>
        <c:majorGridlines/>
        <c:numFmt formatCode="yyyy" sourceLinked="0"/>
        <c:majorTickMark val="out"/>
        <c:minorTickMark val="none"/>
        <c:tickLblPos val="low"/>
        <c:spPr>
          <a:effectLst/>
        </c:spPr>
        <c:txPr>
          <a:bodyPr/>
          <a:lstStyle/>
          <a:p>
            <a:pPr>
              <a:defRPr sz="1200" u="none" strike="noStrike" baseline="0">
                <a:latin typeface="+mn-lt"/>
                <a:ea typeface="Arial Cyr"/>
                <a:cs typeface="Arial Cyr"/>
              </a:defRPr>
            </a:pPr>
            <a:endParaRPr lang="ru-RU"/>
          </a:p>
        </c:txPr>
        <c:crossAx val="139229376"/>
        <c:crosses val="autoZero"/>
        <c:auto val="0"/>
        <c:lblOffset val="100"/>
        <c:baseTimeUnit val="months"/>
        <c:majorUnit val="12"/>
        <c:majorTimeUnit val="months"/>
      </c:dateAx>
      <c:valAx>
        <c:axId val="139229376"/>
        <c:scaling>
          <c:orientation val="minMax"/>
          <c:max val="30"/>
          <c:min val="-10"/>
        </c:scaling>
        <c:delete val="0"/>
        <c:axPos val="l"/>
        <c:majorGridlines>
          <c:spPr>
            <a:ln w="3175">
              <a:solidFill>
                <a:srgbClr val="969696"/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effectLst/>
        </c:spPr>
        <c:txPr>
          <a:bodyPr/>
          <a:lstStyle/>
          <a:p>
            <a:pPr>
              <a:defRPr sz="1200" u="none" strike="noStrike" baseline="0">
                <a:latin typeface="+mn-lt"/>
                <a:ea typeface="Arial Cyr"/>
                <a:cs typeface="Arial Cyr"/>
              </a:defRPr>
            </a:pPr>
            <a:endParaRPr lang="ru-RU"/>
          </a:p>
        </c:txPr>
        <c:crossAx val="141715968"/>
        <c:crosses val="autoZero"/>
        <c:crossBetween val="between"/>
      </c:valAx>
      <c:valAx>
        <c:axId val="139229952"/>
        <c:scaling>
          <c:orientation val="minMax"/>
          <c:max val="30"/>
          <c:min val="-10"/>
        </c:scaling>
        <c:delete val="0"/>
        <c:axPos val="r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41716480"/>
        <c:crosses val="max"/>
        <c:crossBetween val="between"/>
      </c:valAx>
      <c:dateAx>
        <c:axId val="141716480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39229952"/>
        <c:crosses val="autoZero"/>
        <c:auto val="1"/>
        <c:lblOffset val="100"/>
        <c:baseTimeUnit val="months"/>
      </c:dateAx>
    </c:plotArea>
    <c:legend>
      <c:legendPos val="b"/>
      <c:layout>
        <c:manualLayout>
          <c:xMode val="edge"/>
          <c:yMode val="edge"/>
          <c:x val="1.4447594050743657E-2"/>
          <c:y val="0.69124590452454404"/>
          <c:w val="0.97930984452300163"/>
          <c:h val="0.26491732891993686"/>
        </c:manualLayout>
      </c:layout>
      <c:overlay val="0"/>
      <c:spPr>
        <a:noFill/>
        <a:ln w="25400">
          <a:noFill/>
        </a:ln>
        <a:effectLst/>
      </c:spPr>
      <c:txPr>
        <a:bodyPr/>
        <a:lstStyle/>
        <a:p>
          <a:pPr>
            <a:defRPr sz="1100" u="none" strike="noStrike" baseline="0">
              <a:latin typeface="+mn-lt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'1.27'!$A$2</c:f>
          <c:strCache>
            <c:ptCount val="1"/>
            <c:pt idx="0">
              <c:v>Ставки по рублевым операциям на российском рынке, % годовых</c:v>
            </c:pt>
          </c:strCache>
        </c:strRef>
      </c:tx>
      <c:layout>
        <c:manualLayout>
          <c:xMode val="edge"/>
          <c:yMode val="edge"/>
          <c:x val="0.14213206174367324"/>
          <c:y val="2.3404375364387317E-2"/>
        </c:manualLayout>
      </c:layout>
      <c:overlay val="0"/>
      <c:txPr>
        <a:bodyPr/>
        <a:lstStyle/>
        <a:p>
          <a:pPr>
            <a:defRPr sz="1200" b="0"/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9.1680530854990158E-2"/>
          <c:y val="0.10755192787737408"/>
          <c:w val="0.88808094136245141"/>
          <c:h val="0.52941184665397534"/>
        </c:manualLayout>
      </c:layout>
      <c:lineChart>
        <c:grouping val="standard"/>
        <c:varyColors val="0"/>
        <c:ser>
          <c:idx val="0"/>
          <c:order val="0"/>
          <c:tx>
            <c:strRef>
              <c:f>'1.27'!$B$5</c:f>
              <c:strCache>
                <c:ptCount val="1"/>
                <c:pt idx="0">
                  <c:v>Краткосрочные кредиты нефинансовым организациям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none"/>
          </c:marker>
          <c:cat>
            <c:numRef>
              <c:f>'1.27'!$A$6:$A$63</c:f>
              <c:numCache>
                <c:formatCode>mmm\-yy</c:formatCode>
                <c:ptCount val="58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</c:numCache>
            </c:numRef>
          </c:cat>
          <c:val>
            <c:numRef>
              <c:f>'1.27'!$B$6:$B$63</c:f>
              <c:numCache>
                <c:formatCode>General</c:formatCode>
                <c:ptCount val="58"/>
                <c:pt idx="0">
                  <c:v>9.15</c:v>
                </c:pt>
                <c:pt idx="1">
                  <c:v>9.43</c:v>
                </c:pt>
                <c:pt idx="2">
                  <c:v>10.29</c:v>
                </c:pt>
                <c:pt idx="3">
                  <c:v>10.53</c:v>
                </c:pt>
                <c:pt idx="4">
                  <c:v>10.6</c:v>
                </c:pt>
                <c:pt idx="5">
                  <c:v>10.68</c:v>
                </c:pt>
                <c:pt idx="6">
                  <c:v>10.69</c:v>
                </c:pt>
                <c:pt idx="7">
                  <c:v>10.56</c:v>
                </c:pt>
                <c:pt idx="8">
                  <c:v>10.62</c:v>
                </c:pt>
                <c:pt idx="9">
                  <c:v>10.79</c:v>
                </c:pt>
                <c:pt idx="10">
                  <c:v>11.97</c:v>
                </c:pt>
                <c:pt idx="11">
                  <c:v>18.309999999999999</c:v>
                </c:pt>
                <c:pt idx="12">
                  <c:v>19.86</c:v>
                </c:pt>
                <c:pt idx="13">
                  <c:v>18.14</c:v>
                </c:pt>
                <c:pt idx="14">
                  <c:v>17.91</c:v>
                </c:pt>
                <c:pt idx="15">
                  <c:v>17.170000000000002</c:v>
                </c:pt>
                <c:pt idx="16">
                  <c:v>16.02</c:v>
                </c:pt>
                <c:pt idx="17">
                  <c:v>15.51</c:v>
                </c:pt>
                <c:pt idx="18">
                  <c:v>14.65</c:v>
                </c:pt>
                <c:pt idx="19">
                  <c:v>14.24</c:v>
                </c:pt>
                <c:pt idx="20">
                  <c:v>13.97</c:v>
                </c:pt>
                <c:pt idx="21">
                  <c:v>13.58</c:v>
                </c:pt>
                <c:pt idx="22">
                  <c:v>13.75</c:v>
                </c:pt>
                <c:pt idx="23">
                  <c:v>13.8</c:v>
                </c:pt>
                <c:pt idx="24">
                  <c:v>13.37</c:v>
                </c:pt>
                <c:pt idx="25">
                  <c:v>13.41</c:v>
                </c:pt>
                <c:pt idx="26">
                  <c:v>13.24</c:v>
                </c:pt>
                <c:pt idx="27">
                  <c:v>13</c:v>
                </c:pt>
                <c:pt idx="28">
                  <c:v>13.06</c:v>
                </c:pt>
                <c:pt idx="29">
                  <c:v>12.71</c:v>
                </c:pt>
                <c:pt idx="30">
                  <c:v>12.44</c:v>
                </c:pt>
                <c:pt idx="31" formatCode="0.00">
                  <c:v>12.19</c:v>
                </c:pt>
                <c:pt idx="32" formatCode="0.00">
                  <c:v>12.06899926520043</c:v>
                </c:pt>
                <c:pt idx="33" formatCode="0.00">
                  <c:v>12.06613419527368</c:v>
                </c:pt>
                <c:pt idx="34" formatCode="0.00">
                  <c:v>11.71705515267131</c:v>
                </c:pt>
                <c:pt idx="35" formatCode="0.00">
                  <c:v>11.831916768899999</c:v>
                </c:pt>
                <c:pt idx="36" formatCode="0.00">
                  <c:v>11.613179929919999</c:v>
                </c:pt>
                <c:pt idx="37" formatCode="0.00">
                  <c:v>11.48248414153</c:v>
                </c:pt>
                <c:pt idx="38" formatCode="0.00">
                  <c:v>11.40569054106</c:v>
                </c:pt>
                <c:pt idx="39" formatCode="0.00">
                  <c:v>11.022473055180001</c:v>
                </c:pt>
                <c:pt idx="40" formatCode="0.00">
                  <c:v>10.72145901893</c:v>
                </c:pt>
                <c:pt idx="41" formatCode="0.00">
                  <c:v>10.68187502124</c:v>
                </c:pt>
                <c:pt idx="42" formatCode="0.00">
                  <c:v>10.444889735669999</c:v>
                </c:pt>
                <c:pt idx="43" formatCode="0.00">
                  <c:v>10.40815047211</c:v>
                </c:pt>
                <c:pt idx="44" formatCode="0.00">
                  <c:v>10.02625654359</c:v>
                </c:pt>
                <c:pt idx="45" formatCode="0.00">
                  <c:v>9.81526095189</c:v>
                </c:pt>
                <c:pt idx="46" formatCode="0.00">
                  <c:v>9.6709689149500004</c:v>
                </c:pt>
                <c:pt idx="47" formatCode="0.00">
                  <c:v>9.4286225027399997</c:v>
                </c:pt>
                <c:pt idx="48" formatCode="0.00">
                  <c:v>9.1435094907599996</c:v>
                </c:pt>
                <c:pt idx="49" formatCode="0.00">
                  <c:v>8.8074084209700008</c:v>
                </c:pt>
                <c:pt idx="50" formatCode="0.00">
                  <c:v>8.7683384178099999</c:v>
                </c:pt>
                <c:pt idx="51" formatCode="0.00">
                  <c:v>8.6613233161899998</c:v>
                </c:pt>
                <c:pt idx="52" formatCode="0.00">
                  <c:v>8.75</c:v>
                </c:pt>
                <c:pt idx="53" formatCode="0.00">
                  <c:v>8.82</c:v>
                </c:pt>
                <c:pt idx="54" formatCode="0.00">
                  <c:v>8.75</c:v>
                </c:pt>
                <c:pt idx="55" formatCode="0.00">
                  <c:v>8.7200000000000006</c:v>
                </c:pt>
                <c:pt idx="56" formatCode="0.00">
                  <c:v>9</c:v>
                </c:pt>
                <c:pt idx="57" formatCode="0.00">
                  <c:v>8.8413000000000004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'1.27'!$C$5</c:f>
              <c:strCache>
                <c:ptCount val="1"/>
                <c:pt idx="0">
                  <c:v>Долгосрочные кредиты нефинансовым организациям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none"/>
          </c:marker>
          <c:cat>
            <c:numRef>
              <c:f>'1.27'!$A$6:$A$63</c:f>
              <c:numCache>
                <c:formatCode>mmm\-yy</c:formatCode>
                <c:ptCount val="58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</c:numCache>
            </c:numRef>
          </c:cat>
          <c:val>
            <c:numRef>
              <c:f>'1.27'!$C$6:$C$63</c:f>
              <c:numCache>
                <c:formatCode>General</c:formatCode>
                <c:ptCount val="58"/>
                <c:pt idx="0">
                  <c:v>10.64</c:v>
                </c:pt>
                <c:pt idx="1">
                  <c:v>11.11</c:v>
                </c:pt>
                <c:pt idx="2">
                  <c:v>10.6</c:v>
                </c:pt>
                <c:pt idx="3">
                  <c:v>10.97</c:v>
                </c:pt>
                <c:pt idx="4">
                  <c:v>11.23</c:v>
                </c:pt>
                <c:pt idx="5">
                  <c:v>11.67</c:v>
                </c:pt>
                <c:pt idx="6">
                  <c:v>11.92</c:v>
                </c:pt>
                <c:pt idx="7">
                  <c:v>11.83</c:v>
                </c:pt>
                <c:pt idx="8">
                  <c:v>12.05</c:v>
                </c:pt>
                <c:pt idx="9">
                  <c:v>12.24</c:v>
                </c:pt>
                <c:pt idx="10">
                  <c:v>12.56</c:v>
                </c:pt>
                <c:pt idx="11">
                  <c:v>12.94</c:v>
                </c:pt>
                <c:pt idx="12">
                  <c:v>15.09</c:v>
                </c:pt>
                <c:pt idx="13">
                  <c:v>16.36</c:v>
                </c:pt>
                <c:pt idx="14">
                  <c:v>16.45</c:v>
                </c:pt>
                <c:pt idx="15">
                  <c:v>15.8</c:v>
                </c:pt>
                <c:pt idx="16">
                  <c:v>16.25</c:v>
                </c:pt>
                <c:pt idx="17">
                  <c:v>15.12</c:v>
                </c:pt>
                <c:pt idx="18">
                  <c:v>14.87</c:v>
                </c:pt>
                <c:pt idx="19">
                  <c:v>14.58</c:v>
                </c:pt>
                <c:pt idx="20">
                  <c:v>14.19</c:v>
                </c:pt>
                <c:pt idx="21">
                  <c:v>14.39</c:v>
                </c:pt>
                <c:pt idx="22">
                  <c:v>14.17</c:v>
                </c:pt>
                <c:pt idx="23">
                  <c:v>12.95</c:v>
                </c:pt>
                <c:pt idx="24">
                  <c:v>13.67</c:v>
                </c:pt>
                <c:pt idx="25">
                  <c:v>13.32</c:v>
                </c:pt>
                <c:pt idx="26">
                  <c:v>13.78</c:v>
                </c:pt>
                <c:pt idx="27">
                  <c:v>13.88</c:v>
                </c:pt>
                <c:pt idx="28">
                  <c:v>13.97</c:v>
                </c:pt>
                <c:pt idx="29">
                  <c:v>13.67</c:v>
                </c:pt>
                <c:pt idx="30">
                  <c:v>12.97</c:v>
                </c:pt>
                <c:pt idx="31" formatCode="0.00">
                  <c:v>12.98</c:v>
                </c:pt>
                <c:pt idx="32" formatCode="0.00">
                  <c:v>12.75967642832765</c:v>
                </c:pt>
                <c:pt idx="33" formatCode="0.00">
                  <c:v>11.902027896338728</c:v>
                </c:pt>
                <c:pt idx="34" formatCode="0.00">
                  <c:v>11.81506215660483</c:v>
                </c:pt>
                <c:pt idx="35" formatCode="0.00">
                  <c:v>11.69749182044</c:v>
                </c:pt>
                <c:pt idx="36" formatCode="0.00">
                  <c:v>12.464124014859999</c:v>
                </c:pt>
                <c:pt idx="37" formatCode="0.00">
                  <c:v>11.66892013617</c:v>
                </c:pt>
                <c:pt idx="38" formatCode="0.00">
                  <c:v>11.447466222079999</c:v>
                </c:pt>
                <c:pt idx="39" formatCode="0.00">
                  <c:v>11.314168627939999</c:v>
                </c:pt>
                <c:pt idx="40" formatCode="0.00">
                  <c:v>10.98789269155</c:v>
                </c:pt>
                <c:pt idx="41" formatCode="0.00">
                  <c:v>10.355982491540001</c:v>
                </c:pt>
                <c:pt idx="42" formatCode="0.00">
                  <c:v>9.9798835534800006</c:v>
                </c:pt>
                <c:pt idx="43" formatCode="0.00">
                  <c:v>10.42269898762</c:v>
                </c:pt>
                <c:pt idx="44" formatCode="0.00">
                  <c:v>10.195213660669999</c:v>
                </c:pt>
                <c:pt idx="45" formatCode="0.00">
                  <c:v>9.8164621867800008</c:v>
                </c:pt>
                <c:pt idx="46" formatCode="0.00">
                  <c:v>9.7438488108199994</c:v>
                </c:pt>
                <c:pt idx="47" formatCode="0.00">
                  <c:v>9.4144709557200006</c:v>
                </c:pt>
                <c:pt idx="48" formatCode="0.00">
                  <c:v>8.6111745821699994</c:v>
                </c:pt>
                <c:pt idx="49" formatCode="0.00">
                  <c:v>9.2298517689599997</c:v>
                </c:pt>
                <c:pt idx="50" formatCode="0.00">
                  <c:v>9.2210405512999998</c:v>
                </c:pt>
                <c:pt idx="51" formatCode="0.00">
                  <c:v>8.5064509666599992</c:v>
                </c:pt>
                <c:pt idx="52" formatCode="0.00">
                  <c:v>8.61</c:v>
                </c:pt>
                <c:pt idx="53" formatCode="0.00">
                  <c:v>8.4499999999999993</c:v>
                </c:pt>
                <c:pt idx="54" formatCode="0.00">
                  <c:v>8.61</c:v>
                </c:pt>
                <c:pt idx="55" formatCode="0.00">
                  <c:v>9.0500000000000007</c:v>
                </c:pt>
                <c:pt idx="56" formatCode="0.00">
                  <c:v>9.24</c:v>
                </c:pt>
                <c:pt idx="57" formatCode="0.00">
                  <c:v>9.1646999999999998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'1.27'!$D$5</c:f>
              <c:strCache>
                <c:ptCount val="1"/>
                <c:pt idx="0">
                  <c:v>Краткосрочные вклады населения</c:v>
                </c:pt>
              </c:strCache>
            </c:strRef>
          </c:tx>
          <c:marker>
            <c:symbol val="none"/>
          </c:marker>
          <c:cat>
            <c:numRef>
              <c:f>'1.27'!$A$6:$A$63</c:f>
              <c:numCache>
                <c:formatCode>mmm\-yy</c:formatCode>
                <c:ptCount val="58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</c:numCache>
            </c:numRef>
          </c:cat>
          <c:val>
            <c:numRef>
              <c:f>'1.27'!$D$6:$D$63</c:f>
              <c:numCache>
                <c:formatCode>General</c:formatCode>
                <c:ptCount val="58"/>
                <c:pt idx="0">
                  <c:v>6.03</c:v>
                </c:pt>
                <c:pt idx="1">
                  <c:v>5.94</c:v>
                </c:pt>
                <c:pt idx="2">
                  <c:v>5.91</c:v>
                </c:pt>
                <c:pt idx="3">
                  <c:v>6.04</c:v>
                </c:pt>
                <c:pt idx="4">
                  <c:v>6.06</c:v>
                </c:pt>
                <c:pt idx="5">
                  <c:v>6.21</c:v>
                </c:pt>
                <c:pt idx="6">
                  <c:v>6.17</c:v>
                </c:pt>
                <c:pt idx="7">
                  <c:v>6.19</c:v>
                </c:pt>
                <c:pt idx="8">
                  <c:v>6.27</c:v>
                </c:pt>
                <c:pt idx="9">
                  <c:v>6.5</c:v>
                </c:pt>
                <c:pt idx="10">
                  <c:v>6.75</c:v>
                </c:pt>
                <c:pt idx="11">
                  <c:v>12.74</c:v>
                </c:pt>
                <c:pt idx="12">
                  <c:v>12.85</c:v>
                </c:pt>
                <c:pt idx="13">
                  <c:v>11.79</c:v>
                </c:pt>
                <c:pt idx="14">
                  <c:v>11.67</c:v>
                </c:pt>
                <c:pt idx="15">
                  <c:v>9.41</c:v>
                </c:pt>
                <c:pt idx="16">
                  <c:v>9.36</c:v>
                </c:pt>
                <c:pt idx="17">
                  <c:v>9.92</c:v>
                </c:pt>
                <c:pt idx="18">
                  <c:v>9.23</c:v>
                </c:pt>
                <c:pt idx="19">
                  <c:v>8.9600000000000009</c:v>
                </c:pt>
                <c:pt idx="20">
                  <c:v>8.9</c:v>
                </c:pt>
                <c:pt idx="21">
                  <c:v>7.21</c:v>
                </c:pt>
                <c:pt idx="22">
                  <c:v>7.79</c:v>
                </c:pt>
                <c:pt idx="23">
                  <c:v>8.83</c:v>
                </c:pt>
                <c:pt idx="24">
                  <c:v>8.5299999999999994</c:v>
                </c:pt>
                <c:pt idx="25">
                  <c:v>7.97</c:v>
                </c:pt>
                <c:pt idx="26">
                  <c:v>7.71</c:v>
                </c:pt>
                <c:pt idx="27">
                  <c:v>8.02</c:v>
                </c:pt>
                <c:pt idx="28">
                  <c:v>7.3</c:v>
                </c:pt>
                <c:pt idx="29">
                  <c:v>7.2</c:v>
                </c:pt>
                <c:pt idx="30">
                  <c:v>7.06</c:v>
                </c:pt>
                <c:pt idx="31" formatCode="0.00">
                  <c:v>7.05</c:v>
                </c:pt>
                <c:pt idx="32" formatCode="0.00">
                  <c:v>6.1769524972977496</c:v>
                </c:pt>
                <c:pt idx="33" formatCode="0.00">
                  <c:v>6.2204092396214596</c:v>
                </c:pt>
                <c:pt idx="34" formatCode="0.00">
                  <c:v>6.9985630056661901</c:v>
                </c:pt>
                <c:pt idx="35" formatCode="0.00">
                  <c:v>6.8957380064600002</c:v>
                </c:pt>
                <c:pt idx="36" formatCode="0.00">
                  <c:v>6.7681536165500003</c:v>
                </c:pt>
                <c:pt idx="37" formatCode="0.00">
                  <c:v>6.5397806894499997</c:v>
                </c:pt>
                <c:pt idx="38" formatCode="0.00">
                  <c:v>6.08118380253</c:v>
                </c:pt>
                <c:pt idx="39" formatCode="0.00">
                  <c:v>6.52378383842</c:v>
                </c:pt>
                <c:pt idx="40" formatCode="0.00">
                  <c:v>6.2790843504099998</c:v>
                </c:pt>
                <c:pt idx="41" formatCode="0.00">
                  <c:v>5.8814252353400001</c:v>
                </c:pt>
                <c:pt idx="42" formatCode="0.00">
                  <c:v>6.2770408525799999</c:v>
                </c:pt>
                <c:pt idx="43" formatCode="0.00">
                  <c:v>6.2763778440699998</c:v>
                </c:pt>
                <c:pt idx="44" formatCode="0.00">
                  <c:v>5.4420197692499999</c:v>
                </c:pt>
                <c:pt idx="45" formatCode="0.00">
                  <c:v>5.8624089360899996</c:v>
                </c:pt>
                <c:pt idx="46" formatCode="0.00">
                  <c:v>5.2785438675399998</c:v>
                </c:pt>
                <c:pt idx="47" formatCode="0.00">
                  <c:v>5.3755096522099999</c:v>
                </c:pt>
                <c:pt idx="48" formatCode="0.00">
                  <c:v>5.72</c:v>
                </c:pt>
                <c:pt idx="49" formatCode="0.00">
                  <c:v>5.57</c:v>
                </c:pt>
                <c:pt idx="50" formatCode="0.00">
                  <c:v>5.59</c:v>
                </c:pt>
                <c:pt idx="51" formatCode="0.00">
                  <c:v>5.39</c:v>
                </c:pt>
                <c:pt idx="52" formatCode="0.00">
                  <c:v>5.46</c:v>
                </c:pt>
                <c:pt idx="53" formatCode="0.00">
                  <c:v>5.2</c:v>
                </c:pt>
                <c:pt idx="54" formatCode="0.00">
                  <c:v>5.13</c:v>
                </c:pt>
                <c:pt idx="55" formatCode="0.00">
                  <c:v>5.04</c:v>
                </c:pt>
                <c:pt idx="56" formatCode="0.00">
                  <c:v>5.21</c:v>
                </c:pt>
                <c:pt idx="57" formatCode="0.00">
                  <c:v>5.6566999999999998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'1.27'!$E$5</c:f>
              <c:strCache>
                <c:ptCount val="1"/>
                <c:pt idx="0">
                  <c:v>Долгосрочные вклады населения</c:v>
                </c:pt>
              </c:strCache>
            </c:strRef>
          </c:tx>
          <c:spPr>
            <a:ln>
              <a:solidFill>
                <a:schemeClr val="accent5"/>
              </a:solidFill>
            </a:ln>
          </c:spPr>
          <c:marker>
            <c:symbol val="none"/>
          </c:marker>
          <c:cat>
            <c:numRef>
              <c:f>'1.27'!$A$6:$A$63</c:f>
              <c:numCache>
                <c:formatCode>mmm\-yy</c:formatCode>
                <c:ptCount val="58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</c:numCache>
            </c:numRef>
          </c:cat>
          <c:val>
            <c:numRef>
              <c:f>'1.27'!$E$6:$E$63</c:f>
              <c:numCache>
                <c:formatCode>General</c:formatCode>
                <c:ptCount val="58"/>
                <c:pt idx="0">
                  <c:v>7.33</c:v>
                </c:pt>
                <c:pt idx="1">
                  <c:v>7.3</c:v>
                </c:pt>
                <c:pt idx="2">
                  <c:v>7.17</c:v>
                </c:pt>
                <c:pt idx="3">
                  <c:v>7.56</c:v>
                </c:pt>
                <c:pt idx="4">
                  <c:v>7.78</c:v>
                </c:pt>
                <c:pt idx="5">
                  <c:v>7.72</c:v>
                </c:pt>
                <c:pt idx="6">
                  <c:v>7.8</c:v>
                </c:pt>
                <c:pt idx="7">
                  <c:v>7.89</c:v>
                </c:pt>
                <c:pt idx="8">
                  <c:v>8.02</c:v>
                </c:pt>
                <c:pt idx="9">
                  <c:v>8.15</c:v>
                </c:pt>
                <c:pt idx="10">
                  <c:v>8.41</c:v>
                </c:pt>
                <c:pt idx="11">
                  <c:v>11.74</c:v>
                </c:pt>
                <c:pt idx="12">
                  <c:v>13.11</c:v>
                </c:pt>
                <c:pt idx="13">
                  <c:v>11.46</c:v>
                </c:pt>
                <c:pt idx="14">
                  <c:v>11.08</c:v>
                </c:pt>
                <c:pt idx="15">
                  <c:v>10.74</c:v>
                </c:pt>
                <c:pt idx="16">
                  <c:v>10.29</c:v>
                </c:pt>
                <c:pt idx="17">
                  <c:v>10.220000000000001</c:v>
                </c:pt>
                <c:pt idx="18">
                  <c:v>9.52</c:v>
                </c:pt>
                <c:pt idx="19">
                  <c:v>9.25</c:v>
                </c:pt>
                <c:pt idx="20">
                  <c:v>9.2799999999999994</c:v>
                </c:pt>
                <c:pt idx="21">
                  <c:v>8.8699999999999992</c:v>
                </c:pt>
                <c:pt idx="22">
                  <c:v>8.8800000000000008</c:v>
                </c:pt>
                <c:pt idx="23">
                  <c:v>9.25</c:v>
                </c:pt>
                <c:pt idx="24">
                  <c:v>9.41</c:v>
                </c:pt>
                <c:pt idx="25">
                  <c:v>9.07</c:v>
                </c:pt>
                <c:pt idx="26">
                  <c:v>8.86</c:v>
                </c:pt>
                <c:pt idx="27">
                  <c:v>8.99</c:v>
                </c:pt>
                <c:pt idx="28">
                  <c:v>8.74</c:v>
                </c:pt>
                <c:pt idx="29">
                  <c:v>8.66</c:v>
                </c:pt>
                <c:pt idx="30">
                  <c:v>8.33</c:v>
                </c:pt>
                <c:pt idx="31" formatCode="0.00">
                  <c:v>8.1</c:v>
                </c:pt>
                <c:pt idx="32" formatCode="0.00">
                  <c:v>8.0887821814400507</c:v>
                </c:pt>
                <c:pt idx="33" formatCode="0.00">
                  <c:v>7.6453688399910495</c:v>
                </c:pt>
                <c:pt idx="34" formatCode="0.00">
                  <c:v>7.40405836846986</c:v>
                </c:pt>
                <c:pt idx="35" formatCode="0.00">
                  <c:v>7.5704547580800003</c:v>
                </c:pt>
                <c:pt idx="36" formatCode="0.00">
                  <c:v>7.8421981468600004</c:v>
                </c:pt>
                <c:pt idx="37" formatCode="0.00">
                  <c:v>7.2990799746199997</c:v>
                </c:pt>
                <c:pt idx="38" formatCode="0.00">
                  <c:v>7.16458333941</c:v>
                </c:pt>
                <c:pt idx="39" formatCode="0.00">
                  <c:v>7.1343990739800001</c:v>
                </c:pt>
                <c:pt idx="40" formatCode="0.00">
                  <c:v>6.9839239928700003</c:v>
                </c:pt>
                <c:pt idx="41" formatCode="0.00">
                  <c:v>6.7347791417899998</c:v>
                </c:pt>
                <c:pt idx="42" formatCode="0.00">
                  <c:v>6.8681568144099998</c:v>
                </c:pt>
                <c:pt idx="43" formatCode="0.00">
                  <c:v>6.8920384614900003</c:v>
                </c:pt>
                <c:pt idx="44" formatCode="0.00">
                  <c:v>6.7837078742200001</c:v>
                </c:pt>
                <c:pt idx="45" formatCode="0.00">
                  <c:v>6.2811083666599998</c:v>
                </c:pt>
                <c:pt idx="46" formatCode="0.00">
                  <c:v>6.9360746725300002</c:v>
                </c:pt>
                <c:pt idx="47" formatCode="0.00">
                  <c:v>6.39159795611</c:v>
                </c:pt>
                <c:pt idx="48" formatCode="0.00">
                  <c:v>6.66</c:v>
                </c:pt>
                <c:pt idx="49" formatCode="0.00">
                  <c:v>6.37</c:v>
                </c:pt>
                <c:pt idx="50" formatCode="0.00">
                  <c:v>6.21</c:v>
                </c:pt>
                <c:pt idx="51" formatCode="0.00">
                  <c:v>5.84</c:v>
                </c:pt>
                <c:pt idx="52" formatCode="0.00">
                  <c:v>5.98</c:v>
                </c:pt>
                <c:pt idx="53" formatCode="0.00">
                  <c:v>5.69</c:v>
                </c:pt>
                <c:pt idx="54" formatCode="0.00">
                  <c:v>5.73</c:v>
                </c:pt>
                <c:pt idx="55" formatCode="0.00">
                  <c:v>5.7</c:v>
                </c:pt>
                <c:pt idx="56" formatCode="0.00">
                  <c:v>6.02</c:v>
                </c:pt>
                <c:pt idx="57" formatCode="0.00">
                  <c:v>6.5570000000000004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'1.27'!$F$5</c:f>
              <c:strCache>
                <c:ptCount val="1"/>
                <c:pt idx="0">
                  <c:v>Ключевая ставка Банка России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'1.27'!$A$6:$A$63</c:f>
              <c:numCache>
                <c:formatCode>mmm\-yy</c:formatCode>
                <c:ptCount val="58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</c:numCache>
            </c:numRef>
          </c:cat>
          <c:val>
            <c:numRef>
              <c:f>'1.27'!$F$6:$F$63</c:f>
              <c:numCache>
                <c:formatCode>0.00</c:formatCode>
                <c:ptCount val="58"/>
                <c:pt idx="0">
                  <c:v>5.5</c:v>
                </c:pt>
                <c:pt idx="1">
                  <c:v>5.5</c:v>
                </c:pt>
                <c:pt idx="2">
                  <c:v>7</c:v>
                </c:pt>
                <c:pt idx="3">
                  <c:v>7.0681818181818183</c:v>
                </c:pt>
                <c:pt idx="4">
                  <c:v>7.5</c:v>
                </c:pt>
                <c:pt idx="5">
                  <c:v>7.5</c:v>
                </c:pt>
                <c:pt idx="6">
                  <c:v>7.5869565217391308</c:v>
                </c:pt>
                <c:pt idx="7">
                  <c:v>8</c:v>
                </c:pt>
                <c:pt idx="8">
                  <c:v>8</c:v>
                </c:pt>
                <c:pt idx="9">
                  <c:v>8</c:v>
                </c:pt>
                <c:pt idx="10">
                  <c:v>9.5</c:v>
                </c:pt>
                <c:pt idx="11">
                  <c:v>13.5</c:v>
                </c:pt>
                <c:pt idx="12">
                  <c:v>17</c:v>
                </c:pt>
                <c:pt idx="13">
                  <c:v>15</c:v>
                </c:pt>
                <c:pt idx="14">
                  <c:v>14.428571428571429</c:v>
                </c:pt>
                <c:pt idx="15">
                  <c:v>14</c:v>
                </c:pt>
                <c:pt idx="16">
                  <c:v>12.5</c:v>
                </c:pt>
                <c:pt idx="17">
                  <c:v>11.976190476190476</c:v>
                </c:pt>
                <c:pt idx="18">
                  <c:v>11.5</c:v>
                </c:pt>
                <c:pt idx="19">
                  <c:v>11</c:v>
                </c:pt>
                <c:pt idx="20">
                  <c:v>11</c:v>
                </c:pt>
                <c:pt idx="21">
                  <c:v>11</c:v>
                </c:pt>
                <c:pt idx="22">
                  <c:v>11</c:v>
                </c:pt>
                <c:pt idx="23">
                  <c:v>11</c:v>
                </c:pt>
                <c:pt idx="24">
                  <c:v>11</c:v>
                </c:pt>
                <c:pt idx="25">
                  <c:v>11</c:v>
                </c:pt>
                <c:pt idx="26">
                  <c:v>11</c:v>
                </c:pt>
                <c:pt idx="27">
                  <c:v>11</c:v>
                </c:pt>
                <c:pt idx="28">
                  <c:v>11</c:v>
                </c:pt>
                <c:pt idx="29">
                  <c:v>10.69047619047619</c:v>
                </c:pt>
                <c:pt idx="30">
                  <c:v>10.5</c:v>
                </c:pt>
                <c:pt idx="31">
                  <c:v>10.5</c:v>
                </c:pt>
                <c:pt idx="32">
                  <c:v>10.272727272727273</c:v>
                </c:pt>
                <c:pt idx="33">
                  <c:v>10</c:v>
                </c:pt>
                <c:pt idx="34">
                  <c:v>10</c:v>
                </c:pt>
                <c:pt idx="35">
                  <c:v>10</c:v>
                </c:pt>
                <c:pt idx="36">
                  <c:v>10</c:v>
                </c:pt>
                <c:pt idx="37">
                  <c:v>10</c:v>
                </c:pt>
                <c:pt idx="38">
                  <c:v>9.9431818181818183</c:v>
                </c:pt>
                <c:pt idx="39">
                  <c:v>9.75</c:v>
                </c:pt>
                <c:pt idx="40">
                  <c:v>9.25</c:v>
                </c:pt>
                <c:pt idx="41">
                  <c:v>9.1309523809523814</c:v>
                </c:pt>
                <c:pt idx="42">
                  <c:v>9</c:v>
                </c:pt>
                <c:pt idx="43">
                  <c:v>9</c:v>
                </c:pt>
                <c:pt idx="44">
                  <c:v>8.7619047619047628</c:v>
                </c:pt>
                <c:pt idx="45">
                  <c:v>8.4772727272727266</c:v>
                </c:pt>
                <c:pt idx="46">
                  <c:v>8.25</c:v>
                </c:pt>
                <c:pt idx="47">
                  <c:v>8.0119047619047628</c:v>
                </c:pt>
                <c:pt idx="48">
                  <c:v>7.75</c:v>
                </c:pt>
                <c:pt idx="49">
                  <c:v>7.5921052631578947</c:v>
                </c:pt>
                <c:pt idx="50">
                  <c:v>7.4375</c:v>
                </c:pt>
                <c:pt idx="51">
                  <c:v>7.25</c:v>
                </c:pt>
                <c:pt idx="52" formatCode="General">
                  <c:v>7.25</c:v>
                </c:pt>
                <c:pt idx="53" formatCode="General">
                  <c:v>7.25</c:v>
                </c:pt>
                <c:pt idx="54" formatCode="General">
                  <c:v>7.25</c:v>
                </c:pt>
                <c:pt idx="55">
                  <c:v>7.25</c:v>
                </c:pt>
                <c:pt idx="56">
                  <c:v>7.375</c:v>
                </c:pt>
                <c:pt idx="57">
                  <c:v>7.5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'1.27'!$G$5</c:f>
              <c:strCache>
                <c:ptCount val="1"/>
                <c:pt idx="0">
                  <c:v>Доходность трехлетних ОФЗ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'1.27'!$A$6:$A$63</c:f>
              <c:numCache>
                <c:formatCode>mmm\-yy</c:formatCode>
                <c:ptCount val="58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</c:numCache>
            </c:numRef>
          </c:cat>
          <c:val>
            <c:numRef>
              <c:f>'1.27'!$G$6:$G$63</c:f>
              <c:numCache>
                <c:formatCode>0.00</c:formatCode>
                <c:ptCount val="58"/>
                <c:pt idx="0">
                  <c:v>6.9984210526315787</c:v>
                </c:pt>
                <c:pt idx="1">
                  <c:v>7.3320000000000007</c:v>
                </c:pt>
                <c:pt idx="2">
                  <c:v>8.5359999999999978</c:v>
                </c:pt>
                <c:pt idx="3">
                  <c:v>8.3459090909090907</c:v>
                </c:pt>
                <c:pt idx="4">
                  <c:v>8.5139999999999958</c:v>
                </c:pt>
                <c:pt idx="5">
                  <c:v>8.2184210526315784</c:v>
                </c:pt>
                <c:pt idx="6">
                  <c:v>8.6521739130434785</c:v>
                </c:pt>
                <c:pt idx="7">
                  <c:v>9.4452380952380963</c:v>
                </c:pt>
                <c:pt idx="8">
                  <c:v>9.5145454545454555</c:v>
                </c:pt>
                <c:pt idx="9">
                  <c:v>9.7691304347826087</c:v>
                </c:pt>
                <c:pt idx="10">
                  <c:v>10.354444444444447</c:v>
                </c:pt>
                <c:pt idx="11">
                  <c:v>13.983636363636366</c:v>
                </c:pt>
                <c:pt idx="12">
                  <c:v>15.799473684210525</c:v>
                </c:pt>
                <c:pt idx="13">
                  <c:v>13.783157894736842</c:v>
                </c:pt>
                <c:pt idx="14">
                  <c:v>13.228095238095241</c:v>
                </c:pt>
                <c:pt idx="15">
                  <c:v>11.444545454545453</c:v>
                </c:pt>
                <c:pt idx="16">
                  <c:v>10.678333333333335</c:v>
                </c:pt>
                <c:pt idx="17">
                  <c:v>11.08285714285714</c:v>
                </c:pt>
                <c:pt idx="18">
                  <c:v>11.086956521739133</c:v>
                </c:pt>
                <c:pt idx="19">
                  <c:v>11.416190476190476</c:v>
                </c:pt>
                <c:pt idx="20">
                  <c:v>11.578636363636365</c:v>
                </c:pt>
                <c:pt idx="21">
                  <c:v>10.359545454545453</c:v>
                </c:pt>
                <c:pt idx="22">
                  <c:v>10.067</c:v>
                </c:pt>
                <c:pt idx="23">
                  <c:v>10.271818181818182</c:v>
                </c:pt>
                <c:pt idx="24">
                  <c:v>10.431111111111111</c:v>
                </c:pt>
                <c:pt idx="25">
                  <c:v>10.124285714285715</c:v>
                </c:pt>
                <c:pt idx="26">
                  <c:v>9.2563636363636341</c:v>
                </c:pt>
                <c:pt idx="27">
                  <c:v>9.3476190476190464</c:v>
                </c:pt>
                <c:pt idx="28">
                  <c:v>9.332105263157894</c:v>
                </c:pt>
                <c:pt idx="29">
                  <c:v>9.2304761904761907</c:v>
                </c:pt>
                <c:pt idx="30">
                  <c:v>9.0519047619047619</c:v>
                </c:pt>
                <c:pt idx="31">
                  <c:v>8.9565217391304355</c:v>
                </c:pt>
                <c:pt idx="32">
                  <c:v>8.5449999999999999</c:v>
                </c:pt>
                <c:pt idx="33">
                  <c:v>8.715714285714288</c:v>
                </c:pt>
                <c:pt idx="34">
                  <c:v>8.8138095238095246</c:v>
                </c:pt>
                <c:pt idx="35">
                  <c:v>8.4840909090909111</c:v>
                </c:pt>
                <c:pt idx="36">
                  <c:v>8.0333333333333332</c:v>
                </c:pt>
                <c:pt idx="37">
                  <c:v>8.2647368421052629</c:v>
                </c:pt>
                <c:pt idx="38">
                  <c:v>8.2436363636363641</c:v>
                </c:pt>
                <c:pt idx="39">
                  <c:v>8.1300000000000008</c:v>
                </c:pt>
                <c:pt idx="40">
                  <c:v>7.9855</c:v>
                </c:pt>
                <c:pt idx="41">
                  <c:v>7.9219047619047629</c:v>
                </c:pt>
                <c:pt idx="42">
                  <c:v>8.033333333333335</c:v>
                </c:pt>
                <c:pt idx="43">
                  <c:v>7.8634782608695657</c:v>
                </c:pt>
                <c:pt idx="44">
                  <c:v>7.5961904761904755</c:v>
                </c:pt>
                <c:pt idx="45">
                  <c:v>7.4345454545454537</c:v>
                </c:pt>
                <c:pt idx="46">
                  <c:v>7.4280952380952403</c:v>
                </c:pt>
                <c:pt idx="47">
                  <c:v>7.1319047619047611</c:v>
                </c:pt>
                <c:pt idx="48">
                  <c:v>6.8525000000000009</c:v>
                </c:pt>
                <c:pt idx="49">
                  <c:v>6.6468421052631586</c:v>
                </c:pt>
                <c:pt idx="50">
                  <c:v>6.4599999999999991</c:v>
                </c:pt>
                <c:pt idx="51">
                  <c:v>6.7866666666666671</c:v>
                </c:pt>
                <c:pt idx="52">
                  <c:v>6.839500000000001</c:v>
                </c:pt>
                <c:pt idx="53">
                  <c:v>7.1133333333333342</c:v>
                </c:pt>
                <c:pt idx="54">
                  <c:v>7.2595454545454547</c:v>
                </c:pt>
                <c:pt idx="55">
                  <c:v>7.9726086956521725</c:v>
                </c:pt>
                <c:pt idx="56">
                  <c:v>8.2240000000000002</c:v>
                </c:pt>
                <c:pt idx="57">
                  <c:v>8.1071428571428577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'1.27'!$H$5</c:f>
              <c:strCache>
                <c:ptCount val="1"/>
                <c:pt idx="0">
                  <c:v>Фактическая инфляция г/г, %</c:v>
                </c:pt>
              </c:strCache>
            </c:strRef>
          </c:tx>
          <c:marker>
            <c:symbol val="none"/>
          </c:marker>
          <c:cat>
            <c:numRef>
              <c:f>'1.27'!$A$6:$A$63</c:f>
              <c:numCache>
                <c:formatCode>mmm\-yy</c:formatCode>
                <c:ptCount val="58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</c:numCache>
            </c:numRef>
          </c:cat>
          <c:val>
            <c:numRef>
              <c:f>'1.27'!$H$6:$H$63</c:f>
              <c:numCache>
                <c:formatCode>General</c:formatCode>
                <c:ptCount val="58"/>
                <c:pt idx="0">
                  <c:v>6.0699999999999932</c:v>
                </c:pt>
                <c:pt idx="1">
                  <c:v>6.2099999999999937</c:v>
                </c:pt>
                <c:pt idx="2">
                  <c:v>6.9200000000000017</c:v>
                </c:pt>
                <c:pt idx="3">
                  <c:v>7.3299999999999983</c:v>
                </c:pt>
                <c:pt idx="4">
                  <c:v>7.5900000000000034</c:v>
                </c:pt>
                <c:pt idx="5">
                  <c:v>7.8100000000000023</c:v>
                </c:pt>
                <c:pt idx="6">
                  <c:v>7.4500000000000028</c:v>
                </c:pt>
                <c:pt idx="7">
                  <c:v>7.5499999999999972</c:v>
                </c:pt>
                <c:pt idx="8">
                  <c:v>8.0300000000000011</c:v>
                </c:pt>
                <c:pt idx="9">
                  <c:v>8.2900000000000063</c:v>
                </c:pt>
                <c:pt idx="10">
                  <c:v>9.0600000000000023</c:v>
                </c:pt>
                <c:pt idx="11">
                  <c:v>11.349999999999994</c:v>
                </c:pt>
                <c:pt idx="12">
                  <c:v>14.959999999999994</c:v>
                </c:pt>
                <c:pt idx="13">
                  <c:v>16.700000000000003</c:v>
                </c:pt>
                <c:pt idx="14">
                  <c:v>16.920000000000002</c:v>
                </c:pt>
                <c:pt idx="15">
                  <c:v>16.409999999999997</c:v>
                </c:pt>
                <c:pt idx="16">
                  <c:v>15.780000000000001</c:v>
                </c:pt>
                <c:pt idx="17">
                  <c:v>15.280000000000001</c:v>
                </c:pt>
                <c:pt idx="18">
                  <c:v>15.64</c:v>
                </c:pt>
                <c:pt idx="19">
                  <c:v>15.769999999999996</c:v>
                </c:pt>
                <c:pt idx="20">
                  <c:v>15.680000000000007</c:v>
                </c:pt>
                <c:pt idx="21">
                  <c:v>15.590000000000003</c:v>
                </c:pt>
                <c:pt idx="22">
                  <c:v>14.980000000000004</c:v>
                </c:pt>
                <c:pt idx="23">
                  <c:v>12.909999999999997</c:v>
                </c:pt>
                <c:pt idx="24">
                  <c:v>9.769999999999996</c:v>
                </c:pt>
                <c:pt idx="25">
                  <c:v>8.0600000000000023</c:v>
                </c:pt>
                <c:pt idx="26">
                  <c:v>7.269999999999996</c:v>
                </c:pt>
                <c:pt idx="27">
                  <c:v>7.25</c:v>
                </c:pt>
                <c:pt idx="28">
                  <c:v>7.3100000000000023</c:v>
                </c:pt>
                <c:pt idx="29">
                  <c:v>7.4899999999999949</c:v>
                </c:pt>
                <c:pt idx="30">
                  <c:v>7.2099999999999937</c:v>
                </c:pt>
                <c:pt idx="31">
                  <c:v>6.8499999999999943</c:v>
                </c:pt>
                <c:pt idx="32">
                  <c:v>6.4300000000000068</c:v>
                </c:pt>
                <c:pt idx="33">
                  <c:v>6.0999999999999943</c:v>
                </c:pt>
                <c:pt idx="34">
                  <c:v>5.7800000000000011</c:v>
                </c:pt>
                <c:pt idx="35">
                  <c:v>5.3900000000000006</c:v>
                </c:pt>
                <c:pt idx="36">
                  <c:v>5.0400000000000063</c:v>
                </c:pt>
                <c:pt idx="37">
                  <c:v>4.5999999999999943</c:v>
                </c:pt>
                <c:pt idx="38">
                  <c:v>4.25</c:v>
                </c:pt>
                <c:pt idx="39">
                  <c:v>4.1400000000000006</c:v>
                </c:pt>
                <c:pt idx="40">
                  <c:v>4.0900000000000034</c:v>
                </c:pt>
                <c:pt idx="41">
                  <c:v>4.3499999999999943</c:v>
                </c:pt>
                <c:pt idx="42">
                  <c:v>3.8599999999999994</c:v>
                </c:pt>
                <c:pt idx="43">
                  <c:v>3.29</c:v>
                </c:pt>
                <c:pt idx="44">
                  <c:v>2.96</c:v>
                </c:pt>
                <c:pt idx="45">
                  <c:v>2.72</c:v>
                </c:pt>
                <c:pt idx="46">
                  <c:v>2.4900000000000002</c:v>
                </c:pt>
                <c:pt idx="47">
                  <c:v>2.5099999999999998</c:v>
                </c:pt>
                <c:pt idx="48">
                  <c:v>2.19</c:v>
                </c:pt>
                <c:pt idx="49">
                  <c:v>2.1800000000000002</c:v>
                </c:pt>
                <c:pt idx="50">
                  <c:v>2.35</c:v>
                </c:pt>
                <c:pt idx="51">
                  <c:v>2.4</c:v>
                </c:pt>
                <c:pt idx="52">
                  <c:v>2.41</c:v>
                </c:pt>
                <c:pt idx="53">
                  <c:v>2.29</c:v>
                </c:pt>
                <c:pt idx="54">
                  <c:v>2.5</c:v>
                </c:pt>
                <c:pt idx="55" formatCode="0.00">
                  <c:v>3.1</c:v>
                </c:pt>
                <c:pt idx="56" formatCode="0.00">
                  <c:v>3.4</c:v>
                </c:pt>
                <c:pt idx="57" formatCode="0.00">
                  <c:v>3.5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204416"/>
        <c:axId val="140239424"/>
      </c:lineChart>
      <c:dateAx>
        <c:axId val="142204416"/>
        <c:scaling>
          <c:orientation val="minMax"/>
        </c:scaling>
        <c:delete val="0"/>
        <c:axPos val="b"/>
        <c:majorGridlines/>
        <c:numFmt formatCode="yyyy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40239424"/>
        <c:crosses val="autoZero"/>
        <c:auto val="1"/>
        <c:lblOffset val="100"/>
        <c:baseTimeUnit val="months"/>
        <c:majorUnit val="12"/>
        <c:majorTimeUnit val="months"/>
      </c:dateAx>
      <c:valAx>
        <c:axId val="140239424"/>
        <c:scaling>
          <c:orientation val="minMax"/>
          <c:max val="20"/>
          <c:min val="2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+mn-lt"/>
                <a:cs typeface="Times New Roman" panose="02020603050405020304" pitchFamily="18" charset="0"/>
              </a:defRPr>
            </a:pPr>
            <a:endParaRPr lang="ru-RU"/>
          </a:p>
        </c:txPr>
        <c:crossAx val="142204416"/>
        <c:crosses val="autoZero"/>
        <c:crossBetween val="between"/>
        <c:majorUnit val="2"/>
      </c:valAx>
    </c:plotArea>
    <c:legend>
      <c:legendPos val="b"/>
      <c:layout>
        <c:manualLayout>
          <c:xMode val="edge"/>
          <c:yMode val="edge"/>
          <c:x val="3.4473566069573185E-2"/>
          <c:y val="0.70852868905081556"/>
          <c:w val="0.96552643393042681"/>
          <c:h val="0.28161779029726108"/>
        </c:manualLayout>
      </c:layout>
      <c:overlay val="0"/>
      <c:txPr>
        <a:bodyPr/>
        <a:lstStyle/>
        <a:p>
          <a:pPr>
            <a:defRPr sz="1100">
              <a:latin typeface="+mn-lt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4508992718354502E-2"/>
          <c:y val="3.4579141418253294E-2"/>
          <c:w val="0.87098201456329105"/>
          <c:h val="0.62865800751215439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'Master sheet'!$CC$4</c:f>
              <c:strCache>
                <c:ptCount val="1"/>
                <c:pt idx="0">
                  <c:v>Кредиты, SA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'Master sheet'!$BW$6:$BW$137</c:f>
              <c:numCache>
                <c:formatCode>m/d/yyyy</c:formatCode>
                <c:ptCount val="132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  <c:pt idx="99">
                  <c:v>42461</c:v>
                </c:pt>
                <c:pt idx="100">
                  <c:v>42491</c:v>
                </c:pt>
                <c:pt idx="101">
                  <c:v>42522</c:v>
                </c:pt>
                <c:pt idx="102">
                  <c:v>42552</c:v>
                </c:pt>
                <c:pt idx="103">
                  <c:v>42583</c:v>
                </c:pt>
                <c:pt idx="104">
                  <c:v>42614</c:v>
                </c:pt>
                <c:pt idx="105">
                  <c:v>42644</c:v>
                </c:pt>
                <c:pt idx="106">
                  <c:v>42675</c:v>
                </c:pt>
                <c:pt idx="107">
                  <c:v>42705</c:v>
                </c:pt>
                <c:pt idx="108">
                  <c:v>42736</c:v>
                </c:pt>
                <c:pt idx="109">
                  <c:v>42767</c:v>
                </c:pt>
                <c:pt idx="110">
                  <c:v>42795</c:v>
                </c:pt>
                <c:pt idx="111">
                  <c:v>42826</c:v>
                </c:pt>
                <c:pt idx="112">
                  <c:v>42856</c:v>
                </c:pt>
                <c:pt idx="113">
                  <c:v>42887</c:v>
                </c:pt>
                <c:pt idx="114">
                  <c:v>42917</c:v>
                </c:pt>
                <c:pt idx="115">
                  <c:v>42948</c:v>
                </c:pt>
                <c:pt idx="116">
                  <c:v>42979</c:v>
                </c:pt>
                <c:pt idx="117">
                  <c:v>43009</c:v>
                </c:pt>
                <c:pt idx="118">
                  <c:v>43040</c:v>
                </c:pt>
                <c:pt idx="119">
                  <c:v>43070</c:v>
                </c:pt>
                <c:pt idx="120">
                  <c:v>43101</c:v>
                </c:pt>
                <c:pt idx="121">
                  <c:v>43132</c:v>
                </c:pt>
                <c:pt idx="122">
                  <c:v>43160</c:v>
                </c:pt>
                <c:pt idx="123">
                  <c:v>43191</c:v>
                </c:pt>
                <c:pt idx="124">
                  <c:v>43221</c:v>
                </c:pt>
                <c:pt idx="125">
                  <c:v>43252</c:v>
                </c:pt>
                <c:pt idx="126">
                  <c:v>43282</c:v>
                </c:pt>
                <c:pt idx="127">
                  <c:v>43313</c:v>
                </c:pt>
                <c:pt idx="128">
                  <c:v>43344</c:v>
                </c:pt>
                <c:pt idx="129">
                  <c:v>43374</c:v>
                </c:pt>
              </c:numCache>
            </c:numRef>
          </c:cat>
          <c:val>
            <c:numRef>
              <c:f>'Master sheet'!$CC$6:$CC$137</c:f>
              <c:numCache>
                <c:formatCode>General</c:formatCode>
                <c:ptCount val="132"/>
                <c:pt idx="0">
                  <c:v>-6.5747876178120807E-2</c:v>
                </c:pt>
                <c:pt idx="1">
                  <c:v>-6.75753182614829E-2</c:v>
                </c:pt>
                <c:pt idx="2">
                  <c:v>-7.4278827758454305E-2</c:v>
                </c:pt>
                <c:pt idx="3">
                  <c:v>-7.77204776924562E-2</c:v>
                </c:pt>
                <c:pt idx="4">
                  <c:v>-6.6614950179338397E-2</c:v>
                </c:pt>
                <c:pt idx="5">
                  <c:v>-6.7042012927093705E-2</c:v>
                </c:pt>
                <c:pt idx="6">
                  <c:v>-6.9371542292003402E-2</c:v>
                </c:pt>
                <c:pt idx="7">
                  <c:v>-6.2536972165647506E-2</c:v>
                </c:pt>
                <c:pt idx="8">
                  <c:v>-6.6668678007773097E-2</c:v>
                </c:pt>
                <c:pt idx="9">
                  <c:v>-3.35129466564488E-2</c:v>
                </c:pt>
                <c:pt idx="10">
                  <c:v>2.0099163689258001E-2</c:v>
                </c:pt>
                <c:pt idx="11">
                  <c:v>1.1788851941869899E-2</c:v>
                </c:pt>
                <c:pt idx="12">
                  <c:v>-4.3672240380127403E-2</c:v>
                </c:pt>
                <c:pt idx="13">
                  <c:v>2.2748197746133E-2</c:v>
                </c:pt>
                <c:pt idx="14">
                  <c:v>5.0734002071222098E-2</c:v>
                </c:pt>
                <c:pt idx="15">
                  <c:v>3.8723101868932498E-2</c:v>
                </c:pt>
                <c:pt idx="16">
                  <c:v>4.5795342669147497E-2</c:v>
                </c:pt>
                <c:pt idx="17">
                  <c:v>2.5660071997004701E-2</c:v>
                </c:pt>
                <c:pt idx="18">
                  <c:v>2.1184043183715098E-2</c:v>
                </c:pt>
                <c:pt idx="19">
                  <c:v>2.7946544100662E-2</c:v>
                </c:pt>
                <c:pt idx="20">
                  <c:v>2.6330631388795302E-2</c:v>
                </c:pt>
                <c:pt idx="21">
                  <c:v>1.1454462235436899E-2</c:v>
                </c:pt>
                <c:pt idx="22">
                  <c:v>4.0673884745930401E-3</c:v>
                </c:pt>
                <c:pt idx="23">
                  <c:v>-2.9246861926609802E-3</c:v>
                </c:pt>
                <c:pt idx="24">
                  <c:v>-1.4898028636155899E-2</c:v>
                </c:pt>
                <c:pt idx="25">
                  <c:v>-4.9802109822613596E-3</c:v>
                </c:pt>
                <c:pt idx="26">
                  <c:v>-8.6899087054134894E-3</c:v>
                </c:pt>
                <c:pt idx="27">
                  <c:v>-8.7021985739210092E-3</c:v>
                </c:pt>
                <c:pt idx="28">
                  <c:v>-1.17329679183835E-2</c:v>
                </c:pt>
                <c:pt idx="29">
                  <c:v>-2.1659273240240799E-2</c:v>
                </c:pt>
                <c:pt idx="30">
                  <c:v>-1.24901515990954E-2</c:v>
                </c:pt>
                <c:pt idx="31">
                  <c:v>-1.702156590534E-2</c:v>
                </c:pt>
                <c:pt idx="32">
                  <c:v>-2.54204538716086E-2</c:v>
                </c:pt>
                <c:pt idx="33">
                  <c:v>-2.9543147407155301E-2</c:v>
                </c:pt>
                <c:pt idx="34">
                  <c:v>-2.3646110890745801E-2</c:v>
                </c:pt>
                <c:pt idx="35">
                  <c:v>-3.42080753044516E-2</c:v>
                </c:pt>
                <c:pt idx="36">
                  <c:v>-3.00397122457286E-2</c:v>
                </c:pt>
                <c:pt idx="37">
                  <c:v>-2.70936147991419E-2</c:v>
                </c:pt>
                <c:pt idx="38">
                  <c:v>-4.4663012281194799E-2</c:v>
                </c:pt>
                <c:pt idx="39">
                  <c:v>-4.0848964238130801E-2</c:v>
                </c:pt>
                <c:pt idx="40">
                  <c:v>-5.0136570983345799E-2</c:v>
                </c:pt>
                <c:pt idx="41">
                  <c:v>-4.01412019146496E-2</c:v>
                </c:pt>
                <c:pt idx="42">
                  <c:v>-5.3132734466325E-2</c:v>
                </c:pt>
                <c:pt idx="43">
                  <c:v>-5.2296901266392803E-2</c:v>
                </c:pt>
                <c:pt idx="44">
                  <c:v>-6.6659673475212594E-2</c:v>
                </c:pt>
                <c:pt idx="45">
                  <c:v>-4.5658741439224097E-2</c:v>
                </c:pt>
                <c:pt idx="46">
                  <c:v>-6.0978189330894203E-2</c:v>
                </c:pt>
                <c:pt idx="47">
                  <c:v>-6.4823944734771405E-2</c:v>
                </c:pt>
                <c:pt idx="48">
                  <c:v>-4.7168505070907703E-2</c:v>
                </c:pt>
                <c:pt idx="49">
                  <c:v>-6.1898487377989503E-2</c:v>
                </c:pt>
                <c:pt idx="50">
                  <c:v>-8.3413486800555395E-2</c:v>
                </c:pt>
                <c:pt idx="51">
                  <c:v>-7.6542456876355497E-2</c:v>
                </c:pt>
                <c:pt idx="52">
                  <c:v>-8.7847813588638204E-2</c:v>
                </c:pt>
                <c:pt idx="53">
                  <c:v>-6.7393624852494102E-2</c:v>
                </c:pt>
                <c:pt idx="54">
                  <c:v>-5.59702511241452E-2</c:v>
                </c:pt>
                <c:pt idx="55">
                  <c:v>-7.0774320440727401E-2</c:v>
                </c:pt>
                <c:pt idx="56">
                  <c:v>-5.8488739316371802E-2</c:v>
                </c:pt>
                <c:pt idx="57">
                  <c:v>-7.5901772294915598E-2</c:v>
                </c:pt>
                <c:pt idx="58">
                  <c:v>-5.8564162248439799E-2</c:v>
                </c:pt>
                <c:pt idx="59">
                  <c:v>-4.9702809720749502E-2</c:v>
                </c:pt>
                <c:pt idx="60">
                  <c:v>-5.7629838825162198E-2</c:v>
                </c:pt>
                <c:pt idx="61" formatCode="_(* #,##0.00_);_(* \(#,##0.00\);_(* &quot;-&quot;??_);_(@_)">
                  <c:v>-6.0248044182571597E-2</c:v>
                </c:pt>
                <c:pt idx="62" formatCode="_(* #,##0.00_);_(* \(#,##0.00\);_(* &quot;-&quot;??_);_(@_)">
                  <c:v>-6.3102570897611898E-2</c:v>
                </c:pt>
                <c:pt idx="63" formatCode="_(* #,##0.00_);_(* \(#,##0.00\);_(* &quot;-&quot;??_);_(@_)">
                  <c:v>-7.4239194826059299E-2</c:v>
                </c:pt>
                <c:pt idx="64" formatCode="_(* #,##0.00_);_(* \(#,##0.00\);_(* &quot;-&quot;??_);_(@_)">
                  <c:v>-7.1937096186706295E-2</c:v>
                </c:pt>
                <c:pt idx="65" formatCode="_(* #,##0.00_);_(* \(#,##0.00\);_(* &quot;-&quot;??_);_(@_)">
                  <c:v>-6.3954737577654103E-2</c:v>
                </c:pt>
                <c:pt idx="66" formatCode="_(* #,##0.00_);_(* \(#,##0.00\);_(* &quot;-&quot;??_);_(@_)">
                  <c:v>-6.5495618884574003E-2</c:v>
                </c:pt>
                <c:pt idx="67" formatCode="_(* #,##0.00_);_(* \(#,##0.00\);_(* &quot;-&quot;??_);_(@_)">
                  <c:v>-5.5813540832068603E-2</c:v>
                </c:pt>
                <c:pt idx="68" formatCode="_(* #,##0.00_);_(* \(#,##0.00\);_(* &quot;-&quot;??_);_(@_)">
                  <c:v>-3.95987851056347E-2</c:v>
                </c:pt>
                <c:pt idx="69" formatCode="_(* #,##0.00_);_(* \(#,##0.00\);_(* &quot;-&quot;??_);_(@_)">
                  <c:v>-6.64904393822177E-2</c:v>
                </c:pt>
                <c:pt idx="70" formatCode="_(* #,##0.00_);_(* \(#,##0.00\);_(* &quot;-&quot;??_);_(@_)">
                  <c:v>-4.4543703568022598E-2</c:v>
                </c:pt>
                <c:pt idx="71" formatCode="_(* #,##0.00_);_(* \(#,##0.00\);_(* &quot;-&quot;??_);_(@_)">
                  <c:v>-4.7581824243219703E-2</c:v>
                </c:pt>
                <c:pt idx="72" formatCode="_(* #,##0.00_);_(* \(#,##0.00\);_(* &quot;-&quot;??_);_(@_)">
                  <c:v>-4.1483179027330098E-2</c:v>
                </c:pt>
                <c:pt idx="73" formatCode="_(* #,##0.00_);_(* \(#,##0.00\);_(* &quot;-&quot;??_);_(@_)">
                  <c:v>-5.3002867281283103E-2</c:v>
                </c:pt>
                <c:pt idx="74" formatCode="_(* #,##0.00_);_(* \(#,##0.00\);_(* &quot;-&quot;??_);_(@_)">
                  <c:v>-4.9152148076862898E-2</c:v>
                </c:pt>
                <c:pt idx="75" formatCode="_(* #,##0.00_);_(* \(#,##0.00\);_(* &quot;-&quot;??_);_(@_)">
                  <c:v>-4.62831209030099E-2</c:v>
                </c:pt>
                <c:pt idx="76" formatCode="_(* #,##0.00_);_(* \(#,##0.00\);_(* &quot;-&quot;??_);_(@_)">
                  <c:v>-2.5615173538261E-2</c:v>
                </c:pt>
                <c:pt idx="77" formatCode="_(* #,##0.00_);_(* \(#,##0.00\);_(* &quot;-&quot;??_);_(@_)">
                  <c:v>-3.1857794307195403E-2</c:v>
                </c:pt>
                <c:pt idx="78" formatCode="_(* #,##0.00_);_(* \(#,##0.00\);_(* &quot;-&quot;??_);_(@_)">
                  <c:v>-3.6712024412820198E-2</c:v>
                </c:pt>
                <c:pt idx="79" formatCode="_(* #,##0.00_);_(* \(#,##0.00\);_(* &quot;-&quot;??_);_(@_)">
                  <c:v>-2.0737332191070601E-2</c:v>
                </c:pt>
                <c:pt idx="80" formatCode="_(* #,##0.00_);_(* \(#,##0.00\);_(* &quot;-&quot;??_);_(@_)">
                  <c:v>-3.36990802038502E-2</c:v>
                </c:pt>
                <c:pt idx="81" formatCode="_(* #,##0.00_);_(* \(#,##0.00\);_(* &quot;-&quot;??_);_(@_)">
                  <c:v>-2.9608230416891299E-2</c:v>
                </c:pt>
                <c:pt idx="82" formatCode="_(* #,##0.00_);_(* \(#,##0.00\);_(* &quot;-&quot;??_);_(@_)">
                  <c:v>-3.02916709463051E-2</c:v>
                </c:pt>
                <c:pt idx="83" formatCode="_(* #,##0.00_);_(* \(#,##0.00\);_(* &quot;-&quot;??_);_(@_)">
                  <c:v>-8.3099069750377993E-3</c:v>
                </c:pt>
                <c:pt idx="84" formatCode="_(* #,##0.00_);_(* \(#,##0.00\);_(* &quot;-&quot;??_);_(@_)">
                  <c:v>-6.2373434243984105E-4</c:v>
                </c:pt>
                <c:pt idx="85" formatCode="_(* #,##0.00_);_(* \(#,##0.00\);_(* &quot;-&quot;??_);_(@_)">
                  <c:v>3.56824384881139E-2</c:v>
                </c:pt>
                <c:pt idx="86" formatCode="_(* #,##0.00_);_(* \(#,##0.00\);_(* &quot;-&quot;??_);_(@_)">
                  <c:v>4.1783349974796699E-2</c:v>
                </c:pt>
                <c:pt idx="87" formatCode="_(* #,##0.00_);_(* \(#,##0.00\);_(* &quot;-&quot;??_);_(@_)">
                  <c:v>3.9364764537387603E-2</c:v>
                </c:pt>
                <c:pt idx="88" formatCode="_(* #,##0.00_);_(* \(#,##0.00\);_(* &quot;-&quot;??_);_(@_)">
                  <c:v>2.4929113650599299E-2</c:v>
                </c:pt>
                <c:pt idx="89" formatCode="_(* #,##0.00_);_(* \(#,##0.00\);_(* &quot;-&quot;??_);_(@_)">
                  <c:v>1.85557114985993E-2</c:v>
                </c:pt>
                <c:pt idx="90" formatCode="_(* #,##0.00_);_(* \(#,##0.00\);_(* &quot;-&quot;??_);_(@_)">
                  <c:v>1.2855485957842E-2</c:v>
                </c:pt>
                <c:pt idx="91" formatCode="_(* #,##0.00_);_(* \(#,##0.00\);_(* &quot;-&quot;??_);_(@_)">
                  <c:v>1.1520628364291401E-2</c:v>
                </c:pt>
                <c:pt idx="92" formatCode="_(* #,##0.00_);_(* \(#,##0.00\);_(* &quot;-&quot;??_);_(@_)">
                  <c:v>1.18349883085216E-2</c:v>
                </c:pt>
                <c:pt idx="93" formatCode="_(* #,##0.00_);_(* \(#,##0.00\);_(* &quot;-&quot;??_);_(@_)">
                  <c:v>1.4560241815129001E-2</c:v>
                </c:pt>
                <c:pt idx="94" formatCode="_(* #,##0.00_);_(* \(#,##0.00\);_(* &quot;-&quot;??_);_(@_)">
                  <c:v>1.4159332257692499E-2</c:v>
                </c:pt>
                <c:pt idx="95" formatCode="_(* #,##0.00_);_(* \(#,##0.00\);_(* &quot;-&quot;??_);_(@_)">
                  <c:v>-6.2231070225231997E-3</c:v>
                </c:pt>
                <c:pt idx="96" formatCode="_(* #,##0.00_);_(* \(#,##0.00\);_(* &quot;-&quot;??_);_(@_)">
                  <c:v>-8.2117225140590101E-3</c:v>
                </c:pt>
                <c:pt idx="97" formatCode="_(* #,##0.00_);_(* \(#,##0.00\);_(* &quot;-&quot;??_);_(@_)">
                  <c:v>-8.1136771976565193E-3</c:v>
                </c:pt>
                <c:pt idx="98" formatCode="_(* #,##0.00_);_(* \(#,##0.00\);_(* &quot;-&quot;??_);_(@_)">
                  <c:v>1.28299712751533E-2</c:v>
                </c:pt>
                <c:pt idx="99" formatCode="_(* #,##0.00_);_(* \(#,##0.00\);_(* &quot;-&quot;??_);_(@_)">
                  <c:v>1.06500060648209E-2</c:v>
                </c:pt>
                <c:pt idx="100" formatCode="_(* #,##0.00_);_(* \(#,##0.00\);_(* &quot;-&quot;??_);_(@_)">
                  <c:v>4.0970187933780499E-3</c:v>
                </c:pt>
                <c:pt idx="101" formatCode="_(* #,##0.00_);_(* \(#,##0.00\);_(* &quot;-&quot;??_);_(@_)">
                  <c:v>5.5933562331302901E-3</c:v>
                </c:pt>
                <c:pt idx="102" formatCode="_(* #,##0.00_);_(* \(#,##0.00\);_(* &quot;-&quot;??_);_(@_)">
                  <c:v>4.0067958604072798E-3</c:v>
                </c:pt>
                <c:pt idx="103" formatCode="_(* #,##0.00_);_(* \(#,##0.00\);_(* &quot;-&quot;??_);_(@_)">
                  <c:v>-2.0910324445273598E-3</c:v>
                </c:pt>
                <c:pt idx="104" formatCode="_(* #,##0.00_);_(* \(#,##0.00\);_(* &quot;-&quot;??_);_(@_)">
                  <c:v>3.75507127020784E-4</c:v>
                </c:pt>
                <c:pt idx="105" formatCode="_(* #,##0.00_);_(* \(#,##0.00\);_(* &quot;-&quot;??_);_(@_)">
                  <c:v>-3.1650098411893702E-3</c:v>
                </c:pt>
                <c:pt idx="106" formatCode="_(* #,##0.00_);_(* \(#,##0.00\);_(* &quot;-&quot;??_);_(@_)">
                  <c:v>-9.7586412869655591E-3</c:v>
                </c:pt>
                <c:pt idx="107" formatCode="_(* #,##0.00_);_(* \(#,##0.00\);_(* &quot;-&quot;??_);_(@_)">
                  <c:v>-7.5677490627741196E-3</c:v>
                </c:pt>
                <c:pt idx="108" formatCode="_(* #,##0.00_);_(* \(#,##0.00\);_(* &quot;-&quot;??_);_(@_)">
                  <c:v>-1.86737908147416E-2</c:v>
                </c:pt>
                <c:pt idx="109" formatCode="_(* #,##0.00_);_(* \(#,##0.00\);_(* &quot;-&quot;??_);_(@_)">
                  <c:v>-2.0050313950411399E-2</c:v>
                </c:pt>
                <c:pt idx="110" formatCode="_(* #,##0.00_);_(* \(#,##0.00\);_(* &quot;-&quot;??_);_(@_)">
                  <c:v>-2.30138484478828E-2</c:v>
                </c:pt>
                <c:pt idx="111" formatCode="_(* #,##0.00_);_(* \(#,##0.00\);_(* &quot;-&quot;??_);_(@_)">
                  <c:v>-2.0815881530868899E-2</c:v>
                </c:pt>
                <c:pt idx="112" formatCode="_(* #,##0.00_);_(* \(#,##0.00\);_(* &quot;-&quot;??_);_(@_)">
                  <c:v>-1.3631770120865701E-2</c:v>
                </c:pt>
                <c:pt idx="113" formatCode="_(* #,##0.00_);_(* \(#,##0.00\);_(* &quot;-&quot;??_);_(@_)">
                  <c:v>-2.5197728110789099E-2</c:v>
                </c:pt>
                <c:pt idx="114" formatCode="_(* #,##0.00_);_(* \(#,##0.00\);_(* &quot;-&quot;??_);_(@_)">
                  <c:v>-2.27649131149824E-2</c:v>
                </c:pt>
                <c:pt idx="115">
                  <c:v>-2.8800714664554999E-2</c:v>
                </c:pt>
                <c:pt idx="116">
                  <c:v>-3.12744097386791E-2</c:v>
                </c:pt>
                <c:pt idx="117">
                  <c:v>-3.5755463205922197E-2</c:v>
                </c:pt>
                <c:pt idx="118">
                  <c:v>-4.7762884299123197E-2</c:v>
                </c:pt>
                <c:pt idx="119">
                  <c:v>-3.5650886706329002E-2</c:v>
                </c:pt>
                <c:pt idx="120">
                  <c:v>-6.04557391732315E-2</c:v>
                </c:pt>
                <c:pt idx="121">
                  <c:v>-4.1009741562245697E-2</c:v>
                </c:pt>
                <c:pt idx="122">
                  <c:v>-5.2803132045076501E-2</c:v>
                </c:pt>
                <c:pt idx="123">
                  <c:v>-4.5876315512488802E-2</c:v>
                </c:pt>
                <c:pt idx="124">
                  <c:v>-5.8030516009723303E-2</c:v>
                </c:pt>
                <c:pt idx="125">
                  <c:v>-5.1691427714786901E-2</c:v>
                </c:pt>
                <c:pt idx="126">
                  <c:v>-4.9822479549054201E-2</c:v>
                </c:pt>
                <c:pt idx="127">
                  <c:v>-6.5175101376060501E-2</c:v>
                </c:pt>
                <c:pt idx="128">
                  <c:v>-6.1964409348602999E-2</c:v>
                </c:pt>
                <c:pt idx="129">
                  <c:v>-5.7387998099143897E-2</c:v>
                </c:pt>
                <c:pt idx="130">
                  <c:v>#N/A</c:v>
                </c:pt>
                <c:pt idx="131">
                  <c:v>#N/A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A63-4FFB-96B4-4EA6A0A9EBCD}"/>
            </c:ext>
          </c:extLst>
        </c:ser>
        <c:ser>
          <c:idx val="0"/>
          <c:order val="1"/>
          <c:tx>
            <c:strRef>
              <c:f>'Master sheet'!$BX$4</c:f>
              <c:strCache>
                <c:ptCount val="1"/>
                <c:pt idx="0">
                  <c:v>Руб. финанс. активы (вклады, ценные бумаги, нал), SA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'Master sheet'!$BW$6:$BW$137</c:f>
              <c:numCache>
                <c:formatCode>m/d/yyyy</c:formatCode>
                <c:ptCount val="132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  <c:pt idx="99">
                  <c:v>42461</c:v>
                </c:pt>
                <c:pt idx="100">
                  <c:v>42491</c:v>
                </c:pt>
                <c:pt idx="101">
                  <c:v>42522</c:v>
                </c:pt>
                <c:pt idx="102">
                  <c:v>42552</c:v>
                </c:pt>
                <c:pt idx="103">
                  <c:v>42583</c:v>
                </c:pt>
                <c:pt idx="104">
                  <c:v>42614</c:v>
                </c:pt>
                <c:pt idx="105">
                  <c:v>42644</c:v>
                </c:pt>
                <c:pt idx="106">
                  <c:v>42675</c:v>
                </c:pt>
                <c:pt idx="107">
                  <c:v>42705</c:v>
                </c:pt>
                <c:pt idx="108">
                  <c:v>42736</c:v>
                </c:pt>
                <c:pt idx="109">
                  <c:v>42767</c:v>
                </c:pt>
                <c:pt idx="110">
                  <c:v>42795</c:v>
                </c:pt>
                <c:pt idx="111">
                  <c:v>42826</c:v>
                </c:pt>
                <c:pt idx="112">
                  <c:v>42856</c:v>
                </c:pt>
                <c:pt idx="113">
                  <c:v>42887</c:v>
                </c:pt>
                <c:pt idx="114">
                  <c:v>42917</c:v>
                </c:pt>
                <c:pt idx="115">
                  <c:v>42948</c:v>
                </c:pt>
                <c:pt idx="116">
                  <c:v>42979</c:v>
                </c:pt>
                <c:pt idx="117">
                  <c:v>43009</c:v>
                </c:pt>
                <c:pt idx="118">
                  <c:v>43040</c:v>
                </c:pt>
                <c:pt idx="119">
                  <c:v>43070</c:v>
                </c:pt>
                <c:pt idx="120">
                  <c:v>43101</c:v>
                </c:pt>
                <c:pt idx="121">
                  <c:v>43132</c:v>
                </c:pt>
                <c:pt idx="122">
                  <c:v>43160</c:v>
                </c:pt>
                <c:pt idx="123">
                  <c:v>43191</c:v>
                </c:pt>
                <c:pt idx="124">
                  <c:v>43221</c:v>
                </c:pt>
                <c:pt idx="125">
                  <c:v>43252</c:v>
                </c:pt>
                <c:pt idx="126">
                  <c:v>43282</c:v>
                </c:pt>
                <c:pt idx="127">
                  <c:v>43313</c:v>
                </c:pt>
                <c:pt idx="128">
                  <c:v>43344</c:v>
                </c:pt>
                <c:pt idx="129">
                  <c:v>43374</c:v>
                </c:pt>
              </c:numCache>
            </c:numRef>
          </c:cat>
          <c:val>
            <c:numRef>
              <c:f>'Master sheet'!$BX$6:$BX$137</c:f>
              <c:numCache>
                <c:formatCode>General</c:formatCode>
                <c:ptCount val="132"/>
                <c:pt idx="0">
                  <c:v>5.3397644578032401E-2</c:v>
                </c:pt>
                <c:pt idx="1">
                  <c:v>5.2268862651877503E-2</c:v>
                </c:pt>
                <c:pt idx="2">
                  <c:v>5.4694680567815998E-2</c:v>
                </c:pt>
                <c:pt idx="3">
                  <c:v>5.9226082488759997E-2</c:v>
                </c:pt>
                <c:pt idx="4">
                  <c:v>5.96933404257875E-2</c:v>
                </c:pt>
                <c:pt idx="5">
                  <c:v>5.7881951566519999E-2</c:v>
                </c:pt>
                <c:pt idx="6">
                  <c:v>6.3597668808287905E-2</c:v>
                </c:pt>
                <c:pt idx="7">
                  <c:v>7.2231894707489794E-2</c:v>
                </c:pt>
                <c:pt idx="8">
                  <c:v>4.9263503831721199E-2</c:v>
                </c:pt>
                <c:pt idx="9">
                  <c:v>-0.19580261934541901</c:v>
                </c:pt>
                <c:pt idx="10">
                  <c:v>-0.19564453843131999</c:v>
                </c:pt>
                <c:pt idx="11">
                  <c:v>-0.19856307925246899</c:v>
                </c:pt>
                <c:pt idx="12">
                  <c:v>-0.20287281555629899</c:v>
                </c:pt>
                <c:pt idx="13">
                  <c:v>1.95710530396382E-2</c:v>
                </c:pt>
                <c:pt idx="14">
                  <c:v>2.7221079436073398E-2</c:v>
                </c:pt>
                <c:pt idx="15">
                  <c:v>2.9404709829937498E-2</c:v>
                </c:pt>
                <c:pt idx="16">
                  <c:v>3.9950540059257703E-2</c:v>
                </c:pt>
                <c:pt idx="17">
                  <c:v>3.3667784660710701E-2</c:v>
                </c:pt>
                <c:pt idx="18">
                  <c:v>2.9781386565770701E-2</c:v>
                </c:pt>
                <c:pt idx="19">
                  <c:v>2.5487468895528002E-2</c:v>
                </c:pt>
                <c:pt idx="20">
                  <c:v>9.5556901730268401E-2</c:v>
                </c:pt>
                <c:pt idx="21">
                  <c:v>9.9181500833499095E-2</c:v>
                </c:pt>
                <c:pt idx="22">
                  <c:v>9.3516486681603297E-2</c:v>
                </c:pt>
                <c:pt idx="23">
                  <c:v>9.2425981314284603E-2</c:v>
                </c:pt>
                <c:pt idx="24">
                  <c:v>0.112346614991332</c:v>
                </c:pt>
                <c:pt idx="25">
                  <c:v>0.100035979152996</c:v>
                </c:pt>
                <c:pt idx="26">
                  <c:v>9.71270588058913E-2</c:v>
                </c:pt>
                <c:pt idx="27">
                  <c:v>9.6063848469616103E-2</c:v>
                </c:pt>
                <c:pt idx="28">
                  <c:v>9.3894561728054798E-2</c:v>
                </c:pt>
                <c:pt idx="29">
                  <c:v>8.8037870831438006E-2</c:v>
                </c:pt>
                <c:pt idx="30">
                  <c:v>9.3851339991128102E-2</c:v>
                </c:pt>
                <c:pt idx="31">
                  <c:v>8.9797387635315598E-2</c:v>
                </c:pt>
                <c:pt idx="32">
                  <c:v>9.4096036784765094E-2</c:v>
                </c:pt>
                <c:pt idx="33">
                  <c:v>9.5739923879639297E-2</c:v>
                </c:pt>
                <c:pt idx="34">
                  <c:v>8.9806723017346698E-2</c:v>
                </c:pt>
                <c:pt idx="35">
                  <c:v>9.0001803955844797E-2</c:v>
                </c:pt>
                <c:pt idx="36">
                  <c:v>9.4607964769256203E-2</c:v>
                </c:pt>
                <c:pt idx="37">
                  <c:v>5.2991355212008297E-2</c:v>
                </c:pt>
                <c:pt idx="38">
                  <c:v>5.31229227563857E-2</c:v>
                </c:pt>
                <c:pt idx="39">
                  <c:v>5.2761692374766203E-2</c:v>
                </c:pt>
                <c:pt idx="40">
                  <c:v>4.6938582443866998E-2</c:v>
                </c:pt>
                <c:pt idx="41">
                  <c:v>5.5567718326787197E-2</c:v>
                </c:pt>
                <c:pt idx="42">
                  <c:v>6.4510672631272706E-2</c:v>
                </c:pt>
                <c:pt idx="43">
                  <c:v>4.9660324335921602E-2</c:v>
                </c:pt>
                <c:pt idx="44">
                  <c:v>5.95196266253218E-2</c:v>
                </c:pt>
                <c:pt idx="45">
                  <c:v>4.8104647108433402E-2</c:v>
                </c:pt>
                <c:pt idx="46">
                  <c:v>5.3270094414287199E-2</c:v>
                </c:pt>
                <c:pt idx="47">
                  <c:v>5.8518305812000002E-2</c:v>
                </c:pt>
                <c:pt idx="48">
                  <c:v>5.6307686667801102E-2</c:v>
                </c:pt>
                <c:pt idx="49">
                  <c:v>4.3413459168373698E-2</c:v>
                </c:pt>
                <c:pt idx="50">
                  <c:v>4.2319888789586903E-2</c:v>
                </c:pt>
                <c:pt idx="51">
                  <c:v>4.6470056510520101E-2</c:v>
                </c:pt>
                <c:pt idx="52">
                  <c:v>5.4225538582740797E-2</c:v>
                </c:pt>
                <c:pt idx="53">
                  <c:v>5.40146831165925E-2</c:v>
                </c:pt>
                <c:pt idx="54">
                  <c:v>3.9466269182859601E-2</c:v>
                </c:pt>
                <c:pt idx="55">
                  <c:v>5.5533027447360703E-2</c:v>
                </c:pt>
                <c:pt idx="56">
                  <c:v>5.7763705650677101E-2</c:v>
                </c:pt>
                <c:pt idx="57">
                  <c:v>5.17095947629981E-2</c:v>
                </c:pt>
                <c:pt idx="58">
                  <c:v>6.0531280414487298E-2</c:v>
                </c:pt>
                <c:pt idx="59">
                  <c:v>5.7492630788339799E-2</c:v>
                </c:pt>
                <c:pt idx="60">
                  <c:v>5.0046259405145503E-2</c:v>
                </c:pt>
                <c:pt idx="61" formatCode="_(* #,##0.00_);_(* \(#,##0.00\);_(* &quot;-&quot;??_);_(@_)">
                  <c:v>6.0370324617680798E-2</c:v>
                </c:pt>
                <c:pt idx="62" formatCode="_(* #,##0.00_);_(* \(#,##0.00\);_(* &quot;-&quot;??_);_(@_)">
                  <c:v>6.5653453685209001E-2</c:v>
                </c:pt>
                <c:pt idx="63" formatCode="_(* #,##0.00_);_(* \(#,##0.00\);_(* &quot;-&quot;??_);_(@_)">
                  <c:v>6.12120493800467E-2</c:v>
                </c:pt>
                <c:pt idx="64" formatCode="_(* #,##0.00_);_(* \(#,##0.00\);_(* &quot;-&quot;??_);_(@_)">
                  <c:v>4.9073803985223499E-2</c:v>
                </c:pt>
                <c:pt idx="65" formatCode="_(* #,##0.00_);_(* \(#,##0.00\);_(* &quot;-&quot;??_);_(@_)">
                  <c:v>6.0131291756001397E-2</c:v>
                </c:pt>
                <c:pt idx="66" formatCode="_(* #,##0.00_);_(* \(#,##0.00\);_(* &quot;-&quot;??_);_(@_)">
                  <c:v>5.1584657070426802E-2</c:v>
                </c:pt>
                <c:pt idx="67" formatCode="_(* #,##0.00_);_(* \(#,##0.00\);_(* &quot;-&quot;??_);_(@_)">
                  <c:v>5.2526973103523701E-2</c:v>
                </c:pt>
                <c:pt idx="68" formatCode="_(* #,##0.00_);_(* \(#,##0.00\);_(* &quot;-&quot;??_);_(@_)">
                  <c:v>4.4691891628115703E-2</c:v>
                </c:pt>
                <c:pt idx="69" formatCode="_(* #,##0.00_);_(* \(#,##0.00\);_(* &quot;-&quot;??_);_(@_)">
                  <c:v>5.9593144399838503E-2</c:v>
                </c:pt>
                <c:pt idx="70" formatCode="_(* #,##0.00_);_(* \(#,##0.00\);_(* &quot;-&quot;??_);_(@_)">
                  <c:v>6.08032606475684E-2</c:v>
                </c:pt>
                <c:pt idx="71" formatCode="_(* #,##0.00_);_(* \(#,##0.00\);_(* &quot;-&quot;??_);_(@_)">
                  <c:v>5.2520320066545702E-2</c:v>
                </c:pt>
                <c:pt idx="72" formatCode="_(* #,##0.00_);_(* \(#,##0.00\);_(* &quot;-&quot;??_);_(@_)">
                  <c:v>-3.9195490609362199E-2</c:v>
                </c:pt>
                <c:pt idx="73" formatCode="_(* #,##0.00_);_(* \(#,##0.00\);_(* &quot;-&quot;??_);_(@_)">
                  <c:v>-3.2110559664881598E-2</c:v>
                </c:pt>
                <c:pt idx="74" formatCode="_(* #,##0.00_);_(* \(#,##0.00\);_(* &quot;-&quot;??_);_(@_)">
                  <c:v>-0.117955563843773</c:v>
                </c:pt>
                <c:pt idx="75" formatCode="_(* #,##0.00_);_(* \(#,##0.00\);_(* &quot;-&quot;??_);_(@_)">
                  <c:v>2.5707024562642799E-2</c:v>
                </c:pt>
                <c:pt idx="76" formatCode="_(* #,##0.00_);_(* \(#,##0.00\);_(* &quot;-&quot;??_);_(@_)">
                  <c:v>2.3143478374739099E-2</c:v>
                </c:pt>
                <c:pt idx="77" formatCode="_(* #,##0.00_);_(* \(#,##0.00\);_(* &quot;-&quot;??_);_(@_)">
                  <c:v>1.7158650862221798E-2</c:v>
                </c:pt>
                <c:pt idx="78" formatCode="_(* #,##0.00_);_(* \(#,##0.00\);_(* &quot;-&quot;??_);_(@_)">
                  <c:v>2.91456928101902E-2</c:v>
                </c:pt>
                <c:pt idx="79" formatCode="_(* #,##0.00_);_(* \(#,##0.00\);_(* &quot;-&quot;??_);_(@_)">
                  <c:v>3.7618320310599397E-2</c:v>
                </c:pt>
                <c:pt idx="80" formatCode="_(* #,##0.00_);_(* \(#,##0.00\);_(* &quot;-&quot;??_);_(@_)">
                  <c:v>2.7668777346522299E-2</c:v>
                </c:pt>
                <c:pt idx="81" formatCode="_(* #,##0.00_);_(* \(#,##0.00\);_(* &quot;-&quot;??_);_(@_)">
                  <c:v>1.6163055211424301E-2</c:v>
                </c:pt>
                <c:pt idx="82" formatCode="_(* #,##0.00_);_(* \(#,##0.00\);_(* &quot;-&quot;??_);_(@_)">
                  <c:v>1.6881114311076501E-2</c:v>
                </c:pt>
                <c:pt idx="83" formatCode="_(* #,##0.00_);_(* \(#,##0.00\);_(* &quot;-&quot;??_);_(@_)">
                  <c:v>-0.157765395464701</c:v>
                </c:pt>
                <c:pt idx="84" formatCode="_(* #,##0.00_);_(* \(#,##0.00\);_(* &quot;-&quot;??_);_(@_)">
                  <c:v>2.6348337343299399E-2</c:v>
                </c:pt>
                <c:pt idx="85" formatCode="_(* #,##0.00_);_(* \(#,##0.00\);_(* &quot;-&quot;??_);_(@_)">
                  <c:v>3.0577598395965001E-2</c:v>
                </c:pt>
                <c:pt idx="86" formatCode="_(* #,##0.00_);_(* \(#,##0.00\);_(* &quot;-&quot;??_);_(@_)">
                  <c:v>2.9006055363140801E-2</c:v>
                </c:pt>
                <c:pt idx="87" formatCode="_(* #,##0.00_);_(* \(#,##0.00\);_(* &quot;-&quot;??_);_(@_)">
                  <c:v>3.1728454740094302E-2</c:v>
                </c:pt>
                <c:pt idx="88" formatCode="_(* #,##0.00_);_(* \(#,##0.00\);_(* &quot;-&quot;??_);_(@_)">
                  <c:v>3.4943122775661202E-2</c:v>
                </c:pt>
                <c:pt idx="89" formatCode="_(* #,##0.00_);_(* \(#,##0.00\);_(* &quot;-&quot;??_);_(@_)">
                  <c:v>3.6203495050268097E-2</c:v>
                </c:pt>
                <c:pt idx="90" formatCode="_(* #,##0.00_);_(* \(#,##0.00\);_(* &quot;-&quot;??_);_(@_)">
                  <c:v>4.2597097263019197E-2</c:v>
                </c:pt>
                <c:pt idx="91" formatCode="_(* #,##0.00_);_(* \(#,##0.00\);_(* &quot;-&quot;??_);_(@_)">
                  <c:v>3.086313413419E-2</c:v>
                </c:pt>
                <c:pt idx="92" formatCode="_(* #,##0.00_);_(* \(#,##0.00\);_(* &quot;-&quot;??_);_(@_)">
                  <c:v>4.4014865859067602E-2</c:v>
                </c:pt>
                <c:pt idx="93" formatCode="_(* #,##0.00_);_(* \(#,##0.00\);_(* &quot;-&quot;??_);_(@_)">
                  <c:v>5.0234554613399797E-2</c:v>
                </c:pt>
                <c:pt idx="94" formatCode="_(* #,##0.00_);_(* \(#,##0.00\);_(* &quot;-&quot;??_);_(@_)">
                  <c:v>4.5963802051440801E-2</c:v>
                </c:pt>
                <c:pt idx="95" formatCode="_(* #,##0.00_);_(* \(#,##0.00\);_(* &quot;-&quot;??_);_(@_)">
                  <c:v>4.6743985002942197E-2</c:v>
                </c:pt>
                <c:pt idx="96" formatCode="_(* #,##0.00_);_(* \(#,##0.00\);_(* &quot;-&quot;??_);_(@_)">
                  <c:v>4.1090851616553299E-2</c:v>
                </c:pt>
                <c:pt idx="97" formatCode="_(* #,##0.00_);_(* \(#,##0.00\);_(* &quot;-&quot;??_);_(@_)">
                  <c:v>4.1491552925692302E-2</c:v>
                </c:pt>
                <c:pt idx="98" formatCode="_(* #,##0.00_);_(* \(#,##0.00\);_(* &quot;-&quot;??_);_(@_)">
                  <c:v>4.1776059985407003E-2</c:v>
                </c:pt>
                <c:pt idx="99" formatCode="_(* #,##0.00_);_(* \(#,##0.00\);_(* &quot;-&quot;??_);_(@_)">
                  <c:v>4.3968935869772401E-2</c:v>
                </c:pt>
                <c:pt idx="100" formatCode="_(* #,##0.00_);_(* \(#,##0.00\);_(* &quot;-&quot;??_);_(@_)">
                  <c:v>4.0943302351387399E-2</c:v>
                </c:pt>
                <c:pt idx="101" formatCode="_(* #,##0.00_);_(* \(#,##0.00\);_(* &quot;-&quot;??_);_(@_)">
                  <c:v>3.6768870936444799E-2</c:v>
                </c:pt>
                <c:pt idx="102" formatCode="_(* #,##0.00_);_(* \(#,##0.00\);_(* &quot;-&quot;??_);_(@_)">
                  <c:v>4.0309226669196903E-2</c:v>
                </c:pt>
                <c:pt idx="103" formatCode="_(* #,##0.00_);_(* \(#,##0.00\);_(* &quot;-&quot;??_);_(@_)">
                  <c:v>4.2820957346145799E-2</c:v>
                </c:pt>
                <c:pt idx="104" formatCode="_(* #,##0.00_);_(* \(#,##0.00\);_(* &quot;-&quot;??_);_(@_)">
                  <c:v>3.6612790789458297E-2</c:v>
                </c:pt>
                <c:pt idx="105" formatCode="_(* #,##0.00_);_(* \(#,##0.00\);_(* &quot;-&quot;??_);_(@_)">
                  <c:v>3.5318791612371503E-2</c:v>
                </c:pt>
                <c:pt idx="106" formatCode="_(* #,##0.00_);_(* \(#,##0.00\);_(* &quot;-&quot;??_);_(@_)">
                  <c:v>3.6136967355017299E-2</c:v>
                </c:pt>
                <c:pt idx="107" formatCode="_(* #,##0.00_);_(* \(#,##0.00\);_(* &quot;-&quot;??_);_(@_)">
                  <c:v>3.7241035254695999E-2</c:v>
                </c:pt>
                <c:pt idx="108" formatCode="_(* #,##0.00_);_(* \(#,##0.00\);_(* &quot;-&quot;??_);_(@_)">
                  <c:v>0.175349185181325</c:v>
                </c:pt>
                <c:pt idx="109" formatCode="_(* #,##0.00_);_(* \(#,##0.00\);_(* &quot;-&quot;??_);_(@_)">
                  <c:v>4.14833174678233E-2</c:v>
                </c:pt>
                <c:pt idx="110" formatCode="_(* #,##0.00_);_(* \(#,##0.00\);_(* &quot;-&quot;??_);_(@_)">
                  <c:v>3.6813854518153499E-2</c:v>
                </c:pt>
                <c:pt idx="111" formatCode="_(* #,##0.00_);_(* \(#,##0.00\);_(* &quot;-&quot;??_);_(@_)">
                  <c:v>3.4002641403069599E-2</c:v>
                </c:pt>
                <c:pt idx="112" formatCode="_(* #,##0.00_);_(* \(#,##0.00\);_(* &quot;-&quot;??_);_(@_)">
                  <c:v>4.8156639322882402E-2</c:v>
                </c:pt>
                <c:pt idx="113" formatCode="_(* #,##0.00_);_(* \(#,##0.00\);_(* &quot;-&quot;??_);_(@_)">
                  <c:v>5.1515245366952997E-2</c:v>
                </c:pt>
                <c:pt idx="114" formatCode="_(* #,##0.00_);_(* \(#,##0.00\);_(* &quot;-&quot;??_);_(@_)">
                  <c:v>4.3234639017894101E-2</c:v>
                </c:pt>
                <c:pt idx="115">
                  <c:v>4.8525248339277703E-2</c:v>
                </c:pt>
                <c:pt idx="116">
                  <c:v>5.6979969495471801E-2</c:v>
                </c:pt>
                <c:pt idx="117">
                  <c:v>5.08070286778129E-2</c:v>
                </c:pt>
                <c:pt idx="118">
                  <c:v>5.3807297802769202E-2</c:v>
                </c:pt>
                <c:pt idx="119">
                  <c:v>5.1736992010572101E-2</c:v>
                </c:pt>
                <c:pt idx="120">
                  <c:v>4.8450026941979397E-2</c:v>
                </c:pt>
                <c:pt idx="121">
                  <c:v>5.48099596975457E-2</c:v>
                </c:pt>
                <c:pt idx="122">
                  <c:v>5.8222472984091202E-2</c:v>
                </c:pt>
                <c:pt idx="123">
                  <c:v>5.3484424319031498E-2</c:v>
                </c:pt>
                <c:pt idx="124">
                  <c:v>4.7824436780270999E-2</c:v>
                </c:pt>
                <c:pt idx="125">
                  <c:v>4.98928547597828E-2</c:v>
                </c:pt>
                <c:pt idx="126">
                  <c:v>4.4749436002067898E-2</c:v>
                </c:pt>
                <c:pt idx="127">
                  <c:v>4.40942372086712E-2</c:v>
                </c:pt>
                <c:pt idx="128">
                  <c:v>4.0720003663237497E-2</c:v>
                </c:pt>
                <c:pt idx="129">
                  <c:v>5.0181611726951202E-2</c:v>
                </c:pt>
                <c:pt idx="130">
                  <c:v>#N/A</c:v>
                </c:pt>
                <c:pt idx="131">
                  <c:v>#N/A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A63-4FFB-96B4-4EA6A0A9EBCD}"/>
            </c:ext>
          </c:extLst>
        </c:ser>
        <c:ser>
          <c:idx val="1"/>
          <c:order val="2"/>
          <c:tx>
            <c:strRef>
              <c:f>'Master sheet'!$BY$4</c:f>
              <c:strCache>
                <c:ptCount val="1"/>
                <c:pt idx="0">
                  <c:v>Валютные активы (валюта, вклады в валюте), SA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'Master sheet'!$BW$6:$BW$137</c:f>
              <c:numCache>
                <c:formatCode>m/d/yyyy</c:formatCode>
                <c:ptCount val="132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  <c:pt idx="99">
                  <c:v>42461</c:v>
                </c:pt>
                <c:pt idx="100">
                  <c:v>42491</c:v>
                </c:pt>
                <c:pt idx="101">
                  <c:v>42522</c:v>
                </c:pt>
                <c:pt idx="102">
                  <c:v>42552</c:v>
                </c:pt>
                <c:pt idx="103">
                  <c:v>42583</c:v>
                </c:pt>
                <c:pt idx="104">
                  <c:v>42614</c:v>
                </c:pt>
                <c:pt idx="105">
                  <c:v>42644</c:v>
                </c:pt>
                <c:pt idx="106">
                  <c:v>42675</c:v>
                </c:pt>
                <c:pt idx="107">
                  <c:v>42705</c:v>
                </c:pt>
                <c:pt idx="108">
                  <c:v>42736</c:v>
                </c:pt>
                <c:pt idx="109">
                  <c:v>42767</c:v>
                </c:pt>
                <c:pt idx="110">
                  <c:v>42795</c:v>
                </c:pt>
                <c:pt idx="111">
                  <c:v>42826</c:v>
                </c:pt>
                <c:pt idx="112">
                  <c:v>42856</c:v>
                </c:pt>
                <c:pt idx="113">
                  <c:v>42887</c:v>
                </c:pt>
                <c:pt idx="114">
                  <c:v>42917</c:v>
                </c:pt>
                <c:pt idx="115">
                  <c:v>42948</c:v>
                </c:pt>
                <c:pt idx="116">
                  <c:v>42979</c:v>
                </c:pt>
                <c:pt idx="117">
                  <c:v>43009</c:v>
                </c:pt>
                <c:pt idx="118">
                  <c:v>43040</c:v>
                </c:pt>
                <c:pt idx="119">
                  <c:v>43070</c:v>
                </c:pt>
                <c:pt idx="120">
                  <c:v>43101</c:v>
                </c:pt>
                <c:pt idx="121">
                  <c:v>43132</c:v>
                </c:pt>
                <c:pt idx="122">
                  <c:v>43160</c:v>
                </c:pt>
                <c:pt idx="123">
                  <c:v>43191</c:v>
                </c:pt>
                <c:pt idx="124">
                  <c:v>43221</c:v>
                </c:pt>
                <c:pt idx="125">
                  <c:v>43252</c:v>
                </c:pt>
                <c:pt idx="126">
                  <c:v>43282</c:v>
                </c:pt>
                <c:pt idx="127">
                  <c:v>43313</c:v>
                </c:pt>
                <c:pt idx="128">
                  <c:v>43344</c:v>
                </c:pt>
                <c:pt idx="129">
                  <c:v>43374</c:v>
                </c:pt>
              </c:numCache>
            </c:numRef>
          </c:cat>
          <c:val>
            <c:numRef>
              <c:f>'Master sheet'!$BY$6:$BY$137</c:f>
              <c:numCache>
                <c:formatCode>General</c:formatCode>
                <c:ptCount val="132"/>
                <c:pt idx="0">
                  <c:v>6.4243611951700003E-2</c:v>
                </c:pt>
                <c:pt idx="1">
                  <c:v>7.90413615826E-2</c:v>
                </c:pt>
                <c:pt idx="2">
                  <c:v>4.45069598153E-2</c:v>
                </c:pt>
                <c:pt idx="3">
                  <c:v>2.8029508606100002E-2</c:v>
                </c:pt>
                <c:pt idx="4">
                  <c:v>6.6710634266599997E-2</c:v>
                </c:pt>
                <c:pt idx="5">
                  <c:v>1.9741760182499998E-2</c:v>
                </c:pt>
                <c:pt idx="6">
                  <c:v>2.4010744827999999E-2</c:v>
                </c:pt>
                <c:pt idx="7">
                  <c:v>1.9832316087599999E-2</c:v>
                </c:pt>
                <c:pt idx="8">
                  <c:v>5.0328438541599997E-2</c:v>
                </c:pt>
                <c:pt idx="9">
                  <c:v>0.15409355537</c:v>
                </c:pt>
                <c:pt idx="10">
                  <c:v>0.191333163049</c:v>
                </c:pt>
                <c:pt idx="11">
                  <c:v>0.30402843137699997</c:v>
                </c:pt>
                <c:pt idx="12">
                  <c:v>0.34737245347200002</c:v>
                </c:pt>
                <c:pt idx="13">
                  <c:v>4.5548997668400003E-2</c:v>
                </c:pt>
                <c:pt idx="14">
                  <c:v>1.37568721052E-2</c:v>
                </c:pt>
                <c:pt idx="15">
                  <c:v>-1.5155593070000001E-2</c:v>
                </c:pt>
                <c:pt idx="16">
                  <c:v>4.94641830185E-3</c:v>
                </c:pt>
                <c:pt idx="17">
                  <c:v>1.11134759006E-2</c:v>
                </c:pt>
                <c:pt idx="18">
                  <c:v>4.9567577329200002E-2</c:v>
                </c:pt>
                <c:pt idx="19">
                  <c:v>6.8720041727699993E-2</c:v>
                </c:pt>
                <c:pt idx="20">
                  <c:v>5.83442080571E-2</c:v>
                </c:pt>
                <c:pt idx="21">
                  <c:v>6.1386718626400003E-3</c:v>
                </c:pt>
                <c:pt idx="22">
                  <c:v>3.2691521930900001E-3</c:v>
                </c:pt>
                <c:pt idx="23">
                  <c:v>8.3173348849100003E-3</c:v>
                </c:pt>
                <c:pt idx="24">
                  <c:v>-1.2198360245799999E-3</c:v>
                </c:pt>
                <c:pt idx="25">
                  <c:v>-1.86926550921E-2</c:v>
                </c:pt>
                <c:pt idx="26">
                  <c:v>-1.49899466786E-2</c:v>
                </c:pt>
                <c:pt idx="27">
                  <c:v>-1.8844501208400002E-2</c:v>
                </c:pt>
                <c:pt idx="28">
                  <c:v>-5.0406709528399998E-2</c:v>
                </c:pt>
                <c:pt idx="29">
                  <c:v>5.2821627739100003E-3</c:v>
                </c:pt>
                <c:pt idx="30">
                  <c:v>4.2306760283199997E-2</c:v>
                </c:pt>
                <c:pt idx="31">
                  <c:v>8.1337442854099995E-3</c:v>
                </c:pt>
                <c:pt idx="32">
                  <c:v>5.1612278138300001E-2</c:v>
                </c:pt>
                <c:pt idx="33">
                  <c:v>4.0475830673799999E-2</c:v>
                </c:pt>
                <c:pt idx="34">
                  <c:v>4.4289202920499999E-3</c:v>
                </c:pt>
                <c:pt idx="35">
                  <c:v>2.8876806240899999E-2</c:v>
                </c:pt>
                <c:pt idx="36">
                  <c:v>4.6208852276899998E-2</c:v>
                </c:pt>
                <c:pt idx="37">
                  <c:v>3.5469532497899997E-2</c:v>
                </c:pt>
                <c:pt idx="38">
                  <c:v>3.30057259092E-2</c:v>
                </c:pt>
                <c:pt idx="39">
                  <c:v>3.28679059247E-2</c:v>
                </c:pt>
                <c:pt idx="40">
                  <c:v>9.7882562724899997E-3</c:v>
                </c:pt>
                <c:pt idx="41">
                  <c:v>2.3152412707300001E-2</c:v>
                </c:pt>
                <c:pt idx="42">
                  <c:v>1.9555102649000001E-2</c:v>
                </c:pt>
                <c:pt idx="43">
                  <c:v>3.0589741775200002E-2</c:v>
                </c:pt>
                <c:pt idx="44">
                  <c:v>1.2710924862099999E-2</c:v>
                </c:pt>
                <c:pt idx="45">
                  <c:v>5.5813111823599999E-2</c:v>
                </c:pt>
                <c:pt idx="46">
                  <c:v>1.4007720366999999E-2</c:v>
                </c:pt>
                <c:pt idx="47">
                  <c:v>1.9346531664000001E-2</c:v>
                </c:pt>
                <c:pt idx="48">
                  <c:v>5.0165883254800002E-2</c:v>
                </c:pt>
                <c:pt idx="49">
                  <c:v>7.2810292998000001E-2</c:v>
                </c:pt>
                <c:pt idx="50">
                  <c:v>5.9259920725100002E-2</c:v>
                </c:pt>
                <c:pt idx="51">
                  <c:v>1.8321040723799999E-2</c:v>
                </c:pt>
                <c:pt idx="52">
                  <c:v>9.0900267238299998E-4</c:v>
                </c:pt>
                <c:pt idx="53">
                  <c:v>2.2076092273499999E-2</c:v>
                </c:pt>
                <c:pt idx="54">
                  <c:v>5.7684251205299998E-2</c:v>
                </c:pt>
                <c:pt idx="55">
                  <c:v>7.6962698996600007E-2</c:v>
                </c:pt>
                <c:pt idx="56">
                  <c:v>6.12979780153E-2</c:v>
                </c:pt>
                <c:pt idx="57">
                  <c:v>3.51263889821E-2</c:v>
                </c:pt>
                <c:pt idx="58">
                  <c:v>2.9011255825400002E-2</c:v>
                </c:pt>
                <c:pt idx="59">
                  <c:v>3.1972314698500003E-2</c:v>
                </c:pt>
                <c:pt idx="60">
                  <c:v>3.3213432022500003E-2</c:v>
                </c:pt>
                <c:pt idx="61" formatCode="_(* #,##0.00_);_(* \(#,##0.00\);_(* &quot;-&quot;??_);_(@_)">
                  <c:v>1.9540573084999999E-4</c:v>
                </c:pt>
                <c:pt idx="62" formatCode="_(* #,##0.00_);_(* \(#,##0.00\);_(* &quot;-&quot;??_);_(@_)">
                  <c:v>2.7967340880999999E-2</c:v>
                </c:pt>
                <c:pt idx="63" formatCode="_(* #,##0.00_);_(* \(#,##0.00\);_(* &quot;-&quot;??_);_(@_)">
                  <c:v>2.3259980229299999E-2</c:v>
                </c:pt>
                <c:pt idx="64" formatCode="_(* #,##0.00_);_(* \(#,##0.00\);_(* &quot;-&quot;??_);_(@_)">
                  <c:v>1.19200679939E-2</c:v>
                </c:pt>
                <c:pt idx="65" formatCode="_(* #,##0.00_);_(* \(#,##0.00\);_(* &quot;-&quot;??_);_(@_)">
                  <c:v>1.30591081674E-2</c:v>
                </c:pt>
                <c:pt idx="66" formatCode="_(* #,##0.00_);_(* \(#,##0.00\);_(* &quot;-&quot;??_);_(@_)">
                  <c:v>5.9853039020999997E-2</c:v>
                </c:pt>
                <c:pt idx="67" formatCode="_(* #,##0.00_);_(* \(#,##0.00\);_(* &quot;-&quot;??_);_(@_)">
                  <c:v>4.3811584520600001E-2</c:v>
                </c:pt>
                <c:pt idx="68" formatCode="_(* #,##0.00_);_(* \(#,##0.00\);_(* &quot;-&quot;??_);_(@_)">
                  <c:v>6.3259023980799994E-2</c:v>
                </c:pt>
                <c:pt idx="69" formatCode="_(* #,##0.00_);_(* \(#,##0.00\);_(* &quot;-&quot;??_);_(@_)">
                  <c:v>4.3100624407099997E-2</c:v>
                </c:pt>
                <c:pt idx="70" formatCode="_(* #,##0.00_);_(* \(#,##0.00\);_(* &quot;-&quot;??_);_(@_)">
                  <c:v>-1.896587965E-3</c:v>
                </c:pt>
                <c:pt idx="71" formatCode="_(* #,##0.00_);_(* \(#,##0.00\);_(* &quot;-&quot;??_);_(@_)">
                  <c:v>2.24481524217E-2</c:v>
                </c:pt>
                <c:pt idx="72" formatCode="_(* #,##0.00_);_(* \(#,##0.00\);_(* &quot;-&quot;??_);_(@_)">
                  <c:v>9.7805642422900005E-2</c:v>
                </c:pt>
                <c:pt idx="73" formatCode="_(* #,##0.00_);_(* \(#,##0.00\);_(* &quot;-&quot;??_);_(@_)">
                  <c:v>6.4025120770699995E-2</c:v>
                </c:pt>
                <c:pt idx="74" formatCode="_(* #,##0.00_);_(* \(#,##0.00\);_(* &quot;-&quot;??_);_(@_)">
                  <c:v>5.6174559061200002E-2</c:v>
                </c:pt>
                <c:pt idx="75" formatCode="_(* #,##0.00_);_(* \(#,##0.00\);_(* &quot;-&quot;??_);_(@_)">
                  <c:v>1.5283862672199999E-2</c:v>
                </c:pt>
                <c:pt idx="76" formatCode="_(* #,##0.00_);_(* \(#,##0.00\);_(* &quot;-&quot;??_);_(@_)">
                  <c:v>3.2131384418600001E-2</c:v>
                </c:pt>
                <c:pt idx="77" formatCode="_(* #,##0.00_);_(* \(#,##0.00\);_(* &quot;-&quot;??_);_(@_)">
                  <c:v>4.7790615344200003E-2</c:v>
                </c:pt>
                <c:pt idx="78" formatCode="_(* #,##0.00_);_(* \(#,##0.00\);_(* &quot;-&quot;??_);_(@_)">
                  <c:v>5.4095729046399997E-3</c:v>
                </c:pt>
                <c:pt idx="79" formatCode="_(* #,##0.00_);_(* \(#,##0.00\);_(* &quot;-&quot;??_);_(@_)">
                  <c:v>3.8203188201099999E-3</c:v>
                </c:pt>
                <c:pt idx="80" formatCode="_(* #,##0.00_);_(* \(#,##0.00\);_(* &quot;-&quot;??_);_(@_)">
                  <c:v>-1.6360278273499999E-2</c:v>
                </c:pt>
                <c:pt idx="81" formatCode="_(* #,##0.00_);_(* \(#,##0.00\);_(* &quot;-&quot;??_);_(@_)">
                  <c:v>9.5583224245000001E-2</c:v>
                </c:pt>
                <c:pt idx="82" formatCode="_(* #,##0.00_);_(* \(#,##0.00\);_(* &quot;-&quot;??_);_(@_)">
                  <c:v>1.21427886381E-2</c:v>
                </c:pt>
                <c:pt idx="83" formatCode="_(* #,##0.00_);_(* \(#,##0.00\);_(* &quot;-&quot;??_);_(@_)">
                  <c:v>3.71605394059E-2</c:v>
                </c:pt>
                <c:pt idx="84" formatCode="_(* #,##0.00_);_(* \(#,##0.00\);_(* &quot;-&quot;??_);_(@_)">
                  <c:v>-4.1813254586500002E-2</c:v>
                </c:pt>
                <c:pt idx="85" formatCode="_(* #,##0.00_);_(* \(#,##0.00\);_(* &quot;-&quot;??_);_(@_)">
                  <c:v>5.3151724392300004E-3</c:v>
                </c:pt>
                <c:pt idx="86" formatCode="_(* #,##0.00_);_(* \(#,##0.00\);_(* &quot;-&quot;??_);_(@_)">
                  <c:v>2.6950386309399998E-2</c:v>
                </c:pt>
                <c:pt idx="87" formatCode="_(* #,##0.00_);_(* \(#,##0.00\);_(* &quot;-&quot;??_);_(@_)">
                  <c:v>7.0185936632900001E-2</c:v>
                </c:pt>
                <c:pt idx="88" formatCode="_(* #,##0.00_);_(* \(#,##0.00\);_(* &quot;-&quot;??_);_(@_)">
                  <c:v>3.99472096256E-2</c:v>
                </c:pt>
                <c:pt idx="89" formatCode="_(* #,##0.00_);_(* \(#,##0.00\);_(* &quot;-&quot;??_);_(@_)">
                  <c:v>2.56760119986E-2</c:v>
                </c:pt>
                <c:pt idx="90" formatCode="_(* #,##0.00_);_(* \(#,##0.00\);_(* &quot;-&quot;??_);_(@_)">
                  <c:v>2.9245574898999999E-2</c:v>
                </c:pt>
                <c:pt idx="91" formatCode="_(* #,##0.00_);_(* \(#,##0.00\);_(* &quot;-&quot;??_);_(@_)">
                  <c:v>2.7065539387300001E-2</c:v>
                </c:pt>
                <c:pt idx="92" formatCode="_(* #,##0.00_);_(* \(#,##0.00\);_(* &quot;-&quot;??_);_(@_)">
                  <c:v>3.7481799780999997E-2</c:v>
                </c:pt>
                <c:pt idx="93" formatCode="_(* #,##0.00_);_(* \(#,##0.00\);_(* &quot;-&quot;??_);_(@_)">
                  <c:v>4.2312122273399998E-2</c:v>
                </c:pt>
                <c:pt idx="94" formatCode="_(* #,##0.00_);_(* \(#,##0.00\);_(* &quot;-&quot;??_);_(@_)">
                  <c:v>1.1854869681499999E-2</c:v>
                </c:pt>
                <c:pt idx="95" formatCode="_(* #,##0.00_);_(* \(#,##0.00\);_(* &quot;-&quot;??_);_(@_)">
                  <c:v>2.1525349960800001E-2</c:v>
                </c:pt>
                <c:pt idx="96" formatCode="_(* #,##0.00_);_(* \(#,##0.00\);_(* &quot;-&quot;??_);_(@_)">
                  <c:v>-5.3790722104699998E-2</c:v>
                </c:pt>
                <c:pt idx="97" formatCode="_(* #,##0.00_);_(* \(#,##0.00\);_(* &quot;-&quot;??_);_(@_)">
                  <c:v>-2.07260944019E-2</c:v>
                </c:pt>
                <c:pt idx="98" formatCode="_(* #,##0.00_);_(* \(#,##0.00\);_(* &quot;-&quot;??_);_(@_)">
                  <c:v>3.9415755742599999E-2</c:v>
                </c:pt>
                <c:pt idx="99" formatCode="_(* #,##0.00_);_(* \(#,##0.00\);_(* &quot;-&quot;??_);_(@_)">
                  <c:v>4.1528027862699997E-2</c:v>
                </c:pt>
                <c:pt idx="100" formatCode="_(* #,##0.00_);_(* \(#,##0.00\);_(* &quot;-&quot;??_);_(@_)">
                  <c:v>1.0353892246099999E-3</c:v>
                </c:pt>
                <c:pt idx="101" formatCode="_(* #,##0.00_);_(* \(#,##0.00\);_(* &quot;-&quot;??_);_(@_)">
                  <c:v>4.1917837684000002E-2</c:v>
                </c:pt>
                <c:pt idx="102" formatCode="_(* #,##0.00_);_(* \(#,##0.00\);_(* &quot;-&quot;??_);_(@_)">
                  <c:v>3.4969583014299997E-2</c:v>
                </c:pt>
                <c:pt idx="103" formatCode="_(* #,##0.00_);_(* \(#,##0.00\);_(* &quot;-&quot;??_);_(@_)">
                  <c:v>4.0387901151099997E-2</c:v>
                </c:pt>
                <c:pt idx="104" formatCode="_(* #,##0.00_);_(* \(#,##0.00\);_(* &quot;-&quot;??_);_(@_)">
                  <c:v>6.5464146750899996E-2</c:v>
                </c:pt>
                <c:pt idx="105" formatCode="_(* #,##0.00_);_(* \(#,##0.00\);_(* &quot;-&quot;??_);_(@_)">
                  <c:v>4.5631535271099997E-2</c:v>
                </c:pt>
                <c:pt idx="106" formatCode="_(* #,##0.00_);_(* \(#,##0.00\);_(* &quot;-&quot;??_);_(@_)">
                  <c:v>8.3023928623299995E-3</c:v>
                </c:pt>
                <c:pt idx="107" formatCode="_(* #,##0.00_);_(* \(#,##0.00\);_(* &quot;-&quot;??_);_(@_)">
                  <c:v>2.6611079774299998E-2</c:v>
                </c:pt>
                <c:pt idx="108" formatCode="_(* #,##0.00_);_(* \(#,##0.00\);_(* &quot;-&quot;??_);_(@_)">
                  <c:v>2.3067948659200001E-2</c:v>
                </c:pt>
                <c:pt idx="109" formatCode="_(* #,##0.00_);_(* \(#,##0.00\);_(* &quot;-&quot;??_);_(@_)">
                  <c:v>2.8788242104000002E-2</c:v>
                </c:pt>
                <c:pt idx="110" formatCode="_(* #,##0.00_);_(* \(#,##0.00\);_(* &quot;-&quot;??_);_(@_)">
                  <c:v>2.1571871769900001E-2</c:v>
                </c:pt>
                <c:pt idx="111" formatCode="_(* #,##0.00_);_(* \(#,##0.00\);_(* &quot;-&quot;??_);_(@_)">
                  <c:v>4.5448118104199998E-2</c:v>
                </c:pt>
                <c:pt idx="112" formatCode="_(* #,##0.00_);_(* \(#,##0.00\);_(* &quot;-&quot;??_);_(@_)">
                  <c:v>9.7837008149599999E-3</c:v>
                </c:pt>
                <c:pt idx="113" formatCode="_(* #,##0.00_);_(* \(#,##0.00\);_(* &quot;-&quot;??_);_(@_)">
                  <c:v>2.0805043245900001E-2</c:v>
                </c:pt>
                <c:pt idx="114" formatCode="_(* #,##0.00_);_(* \(#,##0.00\);_(* &quot;-&quot;??_);_(@_)">
                  <c:v>1.46862859587E-2</c:v>
                </c:pt>
                <c:pt idx="115">
                  <c:v>3.6752527640399997E-2</c:v>
                </c:pt>
                <c:pt idx="116">
                  <c:v>2.4804680428299999E-2</c:v>
                </c:pt>
                <c:pt idx="117">
                  <c:v>1.7700344546800001E-2</c:v>
                </c:pt>
                <c:pt idx="118">
                  <c:v>1.7616499733000002E-2</c:v>
                </c:pt>
                <c:pt idx="119">
                  <c:v>2.6251609938599998E-2</c:v>
                </c:pt>
                <c:pt idx="120">
                  <c:v>5.4679715135200001E-2</c:v>
                </c:pt>
                <c:pt idx="121">
                  <c:v>1.1827638032600001E-2</c:v>
                </c:pt>
                <c:pt idx="122">
                  <c:v>-2.5212616124E-3</c:v>
                </c:pt>
                <c:pt idx="123">
                  <c:v>-3.8281824569500002E-2</c:v>
                </c:pt>
                <c:pt idx="124">
                  <c:v>-4.2548160043000003E-3</c:v>
                </c:pt>
                <c:pt idx="125">
                  <c:v>1.3195904041299999E-2</c:v>
                </c:pt>
                <c:pt idx="126">
                  <c:v>4.0788928870199997E-2</c:v>
                </c:pt>
                <c:pt idx="127">
                  <c:v>9.4532637487499994E-3</c:v>
                </c:pt>
                <c:pt idx="128">
                  <c:v>2.48230011732E-2</c:v>
                </c:pt>
                <c:pt idx="129">
                  <c:v>3.19394617059E-2</c:v>
                </c:pt>
                <c:pt idx="130">
                  <c:v>#N/A</c:v>
                </c:pt>
                <c:pt idx="131">
                  <c:v>#N/A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A63-4FFB-96B4-4EA6A0A9EBCD}"/>
            </c:ext>
          </c:extLst>
        </c:ser>
        <c:ser>
          <c:idx val="3"/>
          <c:order val="3"/>
          <c:tx>
            <c:strRef>
              <c:f>'Master sheet'!$CD$4</c:f>
              <c:strCache>
                <c:ptCount val="1"/>
                <c:pt idx="0">
                  <c:v>Недвижимость, SA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'Master sheet'!$BW$6:$BW$137</c:f>
              <c:numCache>
                <c:formatCode>m/d/yyyy</c:formatCode>
                <c:ptCount val="132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  <c:pt idx="99">
                  <c:v>42461</c:v>
                </c:pt>
                <c:pt idx="100">
                  <c:v>42491</c:v>
                </c:pt>
                <c:pt idx="101">
                  <c:v>42522</c:v>
                </c:pt>
                <c:pt idx="102">
                  <c:v>42552</c:v>
                </c:pt>
                <c:pt idx="103">
                  <c:v>42583</c:v>
                </c:pt>
                <c:pt idx="104">
                  <c:v>42614</c:v>
                </c:pt>
                <c:pt idx="105">
                  <c:v>42644</c:v>
                </c:pt>
                <c:pt idx="106">
                  <c:v>42675</c:v>
                </c:pt>
                <c:pt idx="107">
                  <c:v>42705</c:v>
                </c:pt>
                <c:pt idx="108">
                  <c:v>42736</c:v>
                </c:pt>
                <c:pt idx="109">
                  <c:v>42767</c:v>
                </c:pt>
                <c:pt idx="110">
                  <c:v>42795</c:v>
                </c:pt>
                <c:pt idx="111">
                  <c:v>42826</c:v>
                </c:pt>
                <c:pt idx="112">
                  <c:v>42856</c:v>
                </c:pt>
                <c:pt idx="113">
                  <c:v>42887</c:v>
                </c:pt>
                <c:pt idx="114">
                  <c:v>42917</c:v>
                </c:pt>
                <c:pt idx="115">
                  <c:v>42948</c:v>
                </c:pt>
                <c:pt idx="116">
                  <c:v>42979</c:v>
                </c:pt>
                <c:pt idx="117">
                  <c:v>43009</c:v>
                </c:pt>
                <c:pt idx="118">
                  <c:v>43040</c:v>
                </c:pt>
                <c:pt idx="119">
                  <c:v>43070</c:v>
                </c:pt>
                <c:pt idx="120">
                  <c:v>43101</c:v>
                </c:pt>
                <c:pt idx="121">
                  <c:v>43132</c:v>
                </c:pt>
                <c:pt idx="122">
                  <c:v>43160</c:v>
                </c:pt>
                <c:pt idx="123">
                  <c:v>43191</c:v>
                </c:pt>
                <c:pt idx="124">
                  <c:v>43221</c:v>
                </c:pt>
                <c:pt idx="125">
                  <c:v>43252</c:v>
                </c:pt>
                <c:pt idx="126">
                  <c:v>43282</c:v>
                </c:pt>
                <c:pt idx="127">
                  <c:v>43313</c:v>
                </c:pt>
                <c:pt idx="128">
                  <c:v>43344</c:v>
                </c:pt>
                <c:pt idx="129">
                  <c:v>43374</c:v>
                </c:pt>
              </c:numCache>
            </c:numRef>
          </c:cat>
          <c:val>
            <c:numRef>
              <c:f>'Master sheet'!$CD$6:$CD$137</c:f>
              <c:numCache>
                <c:formatCode>General</c:formatCode>
                <c:ptCount val="132"/>
                <c:pt idx="0">
                  <c:v>8.6772346133571293E-2</c:v>
                </c:pt>
                <c:pt idx="1">
                  <c:v>9.2911127033293905E-2</c:v>
                </c:pt>
                <c:pt idx="2">
                  <c:v>8.4322366216585995E-2</c:v>
                </c:pt>
                <c:pt idx="3">
                  <c:v>8.5333499953065606E-2</c:v>
                </c:pt>
                <c:pt idx="4">
                  <c:v>8.0219324912189693E-2</c:v>
                </c:pt>
                <c:pt idx="5">
                  <c:v>7.5239441263903806E-2</c:v>
                </c:pt>
                <c:pt idx="6">
                  <c:v>6.9758905209883995E-2</c:v>
                </c:pt>
                <c:pt idx="7">
                  <c:v>6.2608269849050796E-2</c:v>
                </c:pt>
                <c:pt idx="8">
                  <c:v>6.3931349915097996E-2</c:v>
                </c:pt>
                <c:pt idx="9">
                  <c:v>6.09874317748057E-2</c:v>
                </c:pt>
                <c:pt idx="10">
                  <c:v>4.9004090165742101E-2</c:v>
                </c:pt>
                <c:pt idx="11">
                  <c:v>4.5822981393244103E-2</c:v>
                </c:pt>
                <c:pt idx="12">
                  <c:v>4.5699369917339402E-2</c:v>
                </c:pt>
                <c:pt idx="13">
                  <c:v>4.0144632640238501E-2</c:v>
                </c:pt>
                <c:pt idx="14">
                  <c:v>3.8232322103835502E-2</c:v>
                </c:pt>
                <c:pt idx="15">
                  <c:v>3.7154607694439401E-2</c:v>
                </c:pt>
                <c:pt idx="16">
                  <c:v>3.3786145973057E-2</c:v>
                </c:pt>
                <c:pt idx="17">
                  <c:v>3.4794088981038002E-2</c:v>
                </c:pt>
                <c:pt idx="18">
                  <c:v>3.71118260683641E-2</c:v>
                </c:pt>
                <c:pt idx="19">
                  <c:v>3.6952392409280999E-2</c:v>
                </c:pt>
                <c:pt idx="20">
                  <c:v>3.6414075927947501E-2</c:v>
                </c:pt>
                <c:pt idx="21">
                  <c:v>3.4511444885603801E-2</c:v>
                </c:pt>
                <c:pt idx="22">
                  <c:v>3.7484669319515503E-2</c:v>
                </c:pt>
                <c:pt idx="23">
                  <c:v>3.9336365819670802E-2</c:v>
                </c:pt>
                <c:pt idx="24">
                  <c:v>3.5561054400237498E-2</c:v>
                </c:pt>
                <c:pt idx="25">
                  <c:v>3.7042915982175802E-2</c:v>
                </c:pt>
                <c:pt idx="26">
                  <c:v>3.9784775756794198E-2</c:v>
                </c:pt>
                <c:pt idx="27">
                  <c:v>4.0964921955163602E-2</c:v>
                </c:pt>
                <c:pt idx="28">
                  <c:v>4.2324960391420002E-2</c:v>
                </c:pt>
                <c:pt idx="29">
                  <c:v>4.4060582507201303E-2</c:v>
                </c:pt>
                <c:pt idx="30">
                  <c:v>4.3347768588107703E-2</c:v>
                </c:pt>
                <c:pt idx="31">
                  <c:v>4.4109984889028099E-2</c:v>
                </c:pt>
                <c:pt idx="32">
                  <c:v>4.4321946104662301E-2</c:v>
                </c:pt>
                <c:pt idx="33">
                  <c:v>4.3866204700438297E-2</c:v>
                </c:pt>
                <c:pt idx="34">
                  <c:v>4.8091965130306003E-2</c:v>
                </c:pt>
                <c:pt idx="35">
                  <c:v>5.0455316824550497E-2</c:v>
                </c:pt>
                <c:pt idx="36">
                  <c:v>4.7178332605166698E-2</c:v>
                </c:pt>
                <c:pt idx="37">
                  <c:v>4.9300537760862198E-2</c:v>
                </c:pt>
                <c:pt idx="38">
                  <c:v>5.14272655511804E-2</c:v>
                </c:pt>
                <c:pt idx="39">
                  <c:v>5.0627900867588199E-2</c:v>
                </c:pt>
                <c:pt idx="40">
                  <c:v>5.5385424693283399E-2</c:v>
                </c:pt>
                <c:pt idx="41">
                  <c:v>5.5249716907099199E-2</c:v>
                </c:pt>
                <c:pt idx="42">
                  <c:v>5.1025061370933697E-2</c:v>
                </c:pt>
                <c:pt idx="43">
                  <c:v>6.0070449579061103E-2</c:v>
                </c:pt>
                <c:pt idx="44">
                  <c:v>6.0049097544407903E-2</c:v>
                </c:pt>
                <c:pt idx="45">
                  <c:v>6.1529997789914602E-2</c:v>
                </c:pt>
                <c:pt idx="46">
                  <c:v>6.1577718224367903E-2</c:v>
                </c:pt>
                <c:pt idx="47">
                  <c:v>6.2489949889884502E-2</c:v>
                </c:pt>
                <c:pt idx="48">
                  <c:v>5.9479853248308998E-2</c:v>
                </c:pt>
                <c:pt idx="49">
                  <c:v>6.2286931207282799E-2</c:v>
                </c:pt>
                <c:pt idx="50">
                  <c:v>6.3591188507911803E-2</c:v>
                </c:pt>
                <c:pt idx="51">
                  <c:v>6.2631853184344902E-2</c:v>
                </c:pt>
                <c:pt idx="52">
                  <c:v>6.4776932003483806E-2</c:v>
                </c:pt>
                <c:pt idx="53">
                  <c:v>6.2501597299326195E-2</c:v>
                </c:pt>
                <c:pt idx="54">
                  <c:v>6.4776331382557395E-2</c:v>
                </c:pt>
                <c:pt idx="55">
                  <c:v>6.2159291285031101E-2</c:v>
                </c:pt>
                <c:pt idx="56">
                  <c:v>5.7154014881516897E-2</c:v>
                </c:pt>
                <c:pt idx="57">
                  <c:v>6.0293012891516402E-2</c:v>
                </c:pt>
                <c:pt idx="58">
                  <c:v>5.8460892838483797E-2</c:v>
                </c:pt>
                <c:pt idx="59">
                  <c:v>5.5360039963886602E-2</c:v>
                </c:pt>
                <c:pt idx="60">
                  <c:v>5.5393193013042699E-2</c:v>
                </c:pt>
                <c:pt idx="61" formatCode="_(* #,##0.00_);_(* \(#,##0.00\);_(* &quot;-&quot;??_);_(@_)">
                  <c:v>5.3227497877720402E-2</c:v>
                </c:pt>
                <c:pt idx="62" formatCode="_(* #,##0.00_);_(* \(#,##0.00\);_(* &quot;-&quot;??_);_(@_)">
                  <c:v>5.09954970095923E-2</c:v>
                </c:pt>
                <c:pt idx="63" formatCode="_(* #,##0.00_);_(* \(#,##0.00\);_(* &quot;-&quot;??_);_(@_)">
                  <c:v>5.9114722629233299E-2</c:v>
                </c:pt>
                <c:pt idx="64" formatCode="_(* #,##0.00_);_(* \(#,##0.00\);_(* &quot;-&quot;??_);_(@_)">
                  <c:v>5.9069496323917503E-2</c:v>
                </c:pt>
                <c:pt idx="65" formatCode="_(* #,##0.00_);_(* \(#,##0.00\);_(* &quot;-&quot;??_);_(@_)">
                  <c:v>5.8603911649574097E-2</c:v>
                </c:pt>
                <c:pt idx="66" formatCode="_(* #,##0.00_);_(* \(#,##0.00\);_(* &quot;-&quot;??_);_(@_)">
                  <c:v>6.3586740118126497E-2</c:v>
                </c:pt>
                <c:pt idx="67" formatCode="_(* #,##0.00_);_(* \(#,##0.00\);_(* &quot;-&quot;??_);_(@_)">
                  <c:v>6.1789821967652703E-2</c:v>
                </c:pt>
                <c:pt idx="68" formatCode="_(* #,##0.00_);_(* \(#,##0.00\);_(* &quot;-&quot;??_);_(@_)">
                  <c:v>6.0548551171728797E-2</c:v>
                </c:pt>
                <c:pt idx="69" formatCode="_(* #,##0.00_);_(* \(#,##0.00\);_(* &quot;-&quot;??_);_(@_)">
                  <c:v>6.1697505781385303E-2</c:v>
                </c:pt>
                <c:pt idx="70" formatCode="_(* #,##0.00_);_(* \(#,##0.00\);_(* &quot;-&quot;??_);_(@_)">
                  <c:v>5.8585686242871103E-2</c:v>
                </c:pt>
                <c:pt idx="71" formatCode="_(* #,##0.00_);_(* \(#,##0.00\);_(* &quot;-&quot;??_);_(@_)">
                  <c:v>6.13971329053331E-2</c:v>
                </c:pt>
                <c:pt idx="72" formatCode="_(* #,##0.00_);_(* \(#,##0.00\);_(* &quot;-&quot;??_);_(@_)">
                  <c:v>7.3042310536598404E-2</c:v>
                </c:pt>
                <c:pt idx="73" formatCode="_(* #,##0.00_);_(* \(#,##0.00\);_(* &quot;-&quot;??_);_(@_)">
                  <c:v>7.6497555741208201E-2</c:v>
                </c:pt>
                <c:pt idx="74" formatCode="_(* #,##0.00_);_(* \(#,##0.00\);_(* &quot;-&quot;??_);_(@_)">
                  <c:v>8.2658753967678203E-2</c:v>
                </c:pt>
                <c:pt idx="75" formatCode="_(* #,##0.00_);_(* \(#,##0.00\);_(* &quot;-&quot;??_);_(@_)">
                  <c:v>7.1244064034916496E-2</c:v>
                </c:pt>
                <c:pt idx="76" formatCode="_(* #,##0.00_);_(* \(#,##0.00\);_(* &quot;-&quot;??_);_(@_)">
                  <c:v>6.4726965979015602E-2</c:v>
                </c:pt>
                <c:pt idx="77" formatCode="_(* #,##0.00_);_(* \(#,##0.00\);_(* &quot;-&quot;??_);_(@_)">
                  <c:v>6.1991108776881E-2</c:v>
                </c:pt>
                <c:pt idx="78" formatCode="_(* #,##0.00_);_(* \(#,##0.00\);_(* &quot;-&quot;??_);_(@_)">
                  <c:v>6.6382569494631394E-2</c:v>
                </c:pt>
                <c:pt idx="79" formatCode="_(* #,##0.00_);_(* \(#,##0.00\);_(* &quot;-&quot;??_);_(@_)">
                  <c:v>6.1376295818576697E-2</c:v>
                </c:pt>
                <c:pt idx="80" formatCode="_(* #,##0.00_);_(* \(#,##0.00\);_(* &quot;-&quot;??_);_(@_)">
                  <c:v>6.5304810849612094E-2</c:v>
                </c:pt>
                <c:pt idx="81" formatCode="_(* #,##0.00_);_(* \(#,##0.00\);_(* &quot;-&quot;??_);_(@_)">
                  <c:v>7.0512146936435205E-2</c:v>
                </c:pt>
                <c:pt idx="82" formatCode="_(* #,##0.00_);_(* \(#,##0.00\);_(* &quot;-&quot;??_);_(@_)">
                  <c:v>7.5968876656182502E-2</c:v>
                </c:pt>
                <c:pt idx="83" formatCode="_(* #,##0.00_);_(* \(#,##0.00\);_(* &quot;-&quot;??_);_(@_)">
                  <c:v>0.11936456531385101</c:v>
                </c:pt>
                <c:pt idx="84" formatCode="_(* #,##0.00_);_(* \(#,##0.00\);_(* &quot;-&quot;??_);_(@_)">
                  <c:v>6.4779577669628094E-2</c:v>
                </c:pt>
                <c:pt idx="85" formatCode="_(* #,##0.00_);_(* \(#,##0.00\);_(* &quot;-&quot;??_);_(@_)">
                  <c:v>5.4640776599630798E-2</c:v>
                </c:pt>
                <c:pt idx="86" formatCode="_(* #,##0.00_);_(* \(#,##0.00\);_(* &quot;-&quot;??_);_(@_)">
                  <c:v>4.92012650925302E-2</c:v>
                </c:pt>
                <c:pt idx="87" formatCode="_(* #,##0.00_);_(* \(#,##0.00\);_(* &quot;-&quot;??_);_(@_)">
                  <c:v>4.3205943356466603E-2</c:v>
                </c:pt>
                <c:pt idx="88" formatCode="_(* #,##0.00_);_(* \(#,##0.00\);_(* &quot;-&quot;??_);_(@_)">
                  <c:v>4.02023147837803E-2</c:v>
                </c:pt>
                <c:pt idx="89" formatCode="_(* #,##0.00_);_(* \(#,##0.00\);_(* &quot;-&quot;??_);_(@_)">
                  <c:v>4.1583896602854102E-2</c:v>
                </c:pt>
                <c:pt idx="90" formatCode="_(* #,##0.00_);_(* \(#,##0.00\);_(* &quot;-&quot;??_);_(@_)">
                  <c:v>4.0896222218830103E-2</c:v>
                </c:pt>
                <c:pt idx="91" formatCode="_(* #,##0.00_);_(* \(#,##0.00\);_(* &quot;-&quot;??_);_(@_)">
                  <c:v>3.9335258551340797E-2</c:v>
                </c:pt>
                <c:pt idx="92" formatCode="_(* #,##0.00_);_(* \(#,##0.00\);_(* &quot;-&quot;??_);_(@_)">
                  <c:v>4.3446122689435998E-2</c:v>
                </c:pt>
                <c:pt idx="93" formatCode="_(* #,##0.00_);_(* \(#,##0.00\);_(* &quot;-&quot;??_);_(@_)">
                  <c:v>3.8482964879174297E-2</c:v>
                </c:pt>
                <c:pt idx="94" formatCode="_(* #,##0.00_);_(* \(#,##0.00\);_(* &quot;-&quot;??_);_(@_)">
                  <c:v>3.7338197370171598E-2</c:v>
                </c:pt>
                <c:pt idx="95" formatCode="_(* #,##0.00_);_(* \(#,##0.00\);_(* &quot;-&quot;??_);_(@_)">
                  <c:v>4.0007111521734001E-2</c:v>
                </c:pt>
                <c:pt idx="96" formatCode="_(* #,##0.00_);_(* \(#,##0.00\);_(* &quot;-&quot;??_);_(@_)">
                  <c:v>4.8416545016571402E-2</c:v>
                </c:pt>
                <c:pt idx="97" formatCode="_(* #,##0.00_);_(* \(#,##0.00\);_(* &quot;-&quot;??_);_(@_)">
                  <c:v>4.9859619971401203E-2</c:v>
                </c:pt>
                <c:pt idx="98" formatCode="_(* #,##0.00_);_(* \(#,##0.00\);_(* &quot;-&quot;??_);_(@_)">
                  <c:v>4.5586945266986097E-2</c:v>
                </c:pt>
                <c:pt idx="99" formatCode="_(* #,##0.00_);_(* \(#,##0.00\);_(* &quot;-&quot;??_);_(@_)">
                  <c:v>3.9147789409279599E-2</c:v>
                </c:pt>
                <c:pt idx="100" formatCode="_(* #,##0.00_);_(* \(#,##0.00\);_(* &quot;-&quot;??_);_(@_)">
                  <c:v>4.0300037663048197E-2</c:v>
                </c:pt>
                <c:pt idx="101" formatCode="_(* #,##0.00_);_(* \(#,##0.00\);_(* &quot;-&quot;??_);_(@_)">
                  <c:v>4.1917728779497697E-2</c:v>
                </c:pt>
                <c:pt idx="102" formatCode="_(* #,##0.00_);_(* \(#,##0.00\);_(* &quot;-&quot;??_);_(@_)">
                  <c:v>3.9113227641160597E-2</c:v>
                </c:pt>
                <c:pt idx="103" formatCode="_(* #,##0.00_);_(* \(#,##0.00\);_(* &quot;-&quot;??_);_(@_)">
                  <c:v>4.07066525723166E-2</c:v>
                </c:pt>
                <c:pt idx="104" formatCode="_(* #,##0.00_);_(* \(#,##0.00\);_(* &quot;-&quot;??_);_(@_)">
                  <c:v>3.7708711760370099E-2</c:v>
                </c:pt>
                <c:pt idx="105" formatCode="_(* #,##0.00_);_(* \(#,##0.00\);_(* &quot;-&quot;??_);_(@_)">
                  <c:v>3.6987857208238002E-2</c:v>
                </c:pt>
                <c:pt idx="106" formatCode="_(* #,##0.00_);_(* \(#,##0.00\);_(* &quot;-&quot;??_);_(@_)">
                  <c:v>3.7876899056119399E-2</c:v>
                </c:pt>
                <c:pt idx="107" formatCode="_(* #,##0.00_);_(* \(#,##0.00\);_(* &quot;-&quot;??_);_(@_)">
                  <c:v>3.5822332431163999E-2</c:v>
                </c:pt>
                <c:pt idx="108" formatCode="_(* #,##0.00_);_(* \(#,##0.00\);_(* &quot;-&quot;??_);_(@_)">
                  <c:v>3.06084007389348E-2</c:v>
                </c:pt>
                <c:pt idx="109" formatCode="_(* #,##0.00_);_(* \(#,##0.00\);_(* &quot;-&quot;??_);_(@_)">
                  <c:v>3.27180471324015E-2</c:v>
                </c:pt>
                <c:pt idx="110" formatCode="_(* #,##0.00_);_(* \(#,##0.00\);_(* &quot;-&quot;??_);_(@_)">
                  <c:v>3.5222140963479198E-2</c:v>
                </c:pt>
                <c:pt idx="111" formatCode="_(* #,##0.00_);_(* \(#,##0.00\);_(* &quot;-&quot;??_);_(@_)">
                  <c:v>4.0043891585123101E-2</c:v>
                </c:pt>
                <c:pt idx="112" formatCode="_(* #,##0.00_);_(* \(#,##0.00\);_(* &quot;-&quot;??_);_(@_)">
                  <c:v>3.90884694000063E-2</c:v>
                </c:pt>
                <c:pt idx="113" formatCode="_(* #,##0.00_);_(* \(#,##0.00\);_(* &quot;-&quot;??_);_(@_)">
                  <c:v>3.8018378577987802E-2</c:v>
                </c:pt>
                <c:pt idx="114" formatCode="_(* #,##0.00_);_(* \(#,##0.00\);_(* &quot;-&quot;??_);_(@_)">
                  <c:v>3.69850798365799E-2</c:v>
                </c:pt>
                <c:pt idx="115">
                  <c:v>3.7188504326084303E-2</c:v>
                </c:pt>
                <c:pt idx="116">
                  <c:v>3.5444934403724503E-2</c:v>
                </c:pt>
                <c:pt idx="117">
                  <c:v>3.7184245024203602E-2</c:v>
                </c:pt>
                <c:pt idx="118">
                  <c:v>3.6785016075914799E-2</c:v>
                </c:pt>
                <c:pt idx="119">
                  <c:v>3.5515130966532103E-2</c:v>
                </c:pt>
                <c:pt idx="120">
                  <c:v>3.6469202965141799E-2</c:v>
                </c:pt>
                <c:pt idx="121">
                  <c:v>3.3341771565443198E-2</c:v>
                </c:pt>
                <c:pt idx="122">
                  <c:v>3.3711868393148998E-2</c:v>
                </c:pt>
                <c:pt idx="123">
                  <c:v>3.6810728209108197E-2</c:v>
                </c:pt>
                <c:pt idx="124">
                  <c:v>3.9906746382508899E-2</c:v>
                </c:pt>
                <c:pt idx="125">
                  <c:v>3.8186174201550502E-2</c:v>
                </c:pt>
                <c:pt idx="126">
                  <c:v>3.6451527151505903E-2</c:v>
                </c:pt>
                <c:pt idx="127">
                  <c:v>3.62259691381282E-2</c:v>
                </c:pt>
                <c:pt idx="128">
                  <c:v>3.5442188057183001E-2</c:v>
                </c:pt>
                <c:pt idx="129">
                  <c:v>3.3825317560153702E-2</c:v>
                </c:pt>
                <c:pt idx="130">
                  <c:v>#N/A</c:v>
                </c:pt>
                <c:pt idx="131">
                  <c:v>#N/A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A63-4FFB-96B4-4EA6A0A9EB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42361088"/>
        <c:axId val="138938048"/>
      </c:barChart>
      <c:lineChart>
        <c:grouping val="standard"/>
        <c:varyColors val="0"/>
        <c:ser>
          <c:idx val="4"/>
          <c:order val="4"/>
          <c:tx>
            <c:strRef>
              <c:f>'Master sheet'!$CE$4</c:f>
              <c:strCache>
                <c:ptCount val="1"/>
                <c:pt idx="0">
                  <c:v>Норма сбережений, SA</c:v>
                </c:pt>
              </c:strCache>
            </c:strRef>
          </c:tx>
          <c:spPr>
            <a:ln w="25400">
              <a:solidFill>
                <a:sysClr val="windowText" lastClr="000000"/>
              </a:solidFill>
            </a:ln>
          </c:spPr>
          <c:marker>
            <c:symbol val="none"/>
          </c:marker>
          <c:dPt>
            <c:idx val="111"/>
            <c:bubble3D val="0"/>
          </c:dPt>
          <c:cat>
            <c:numRef>
              <c:f>'Master sheet'!$BW$66:$BW$134</c:f>
              <c:numCache>
                <c:formatCode>m/d/yyyy</c:formatCode>
                <c:ptCount val="69"/>
                <c:pt idx="0">
                  <c:v>41275</c:v>
                </c:pt>
                <c:pt idx="1">
                  <c:v>41306</c:v>
                </c:pt>
                <c:pt idx="2">
                  <c:v>41334</c:v>
                </c:pt>
                <c:pt idx="3">
                  <c:v>41365</c:v>
                </c:pt>
                <c:pt idx="4">
                  <c:v>41395</c:v>
                </c:pt>
                <c:pt idx="5">
                  <c:v>41426</c:v>
                </c:pt>
                <c:pt idx="6">
                  <c:v>41456</c:v>
                </c:pt>
                <c:pt idx="7">
                  <c:v>41487</c:v>
                </c:pt>
                <c:pt idx="8">
                  <c:v>41518</c:v>
                </c:pt>
                <c:pt idx="9">
                  <c:v>41548</c:v>
                </c:pt>
                <c:pt idx="10">
                  <c:v>41579</c:v>
                </c:pt>
                <c:pt idx="11">
                  <c:v>41609</c:v>
                </c:pt>
                <c:pt idx="12">
                  <c:v>41640</c:v>
                </c:pt>
                <c:pt idx="13">
                  <c:v>41671</c:v>
                </c:pt>
                <c:pt idx="14">
                  <c:v>41699</c:v>
                </c:pt>
                <c:pt idx="15">
                  <c:v>41730</c:v>
                </c:pt>
                <c:pt idx="16">
                  <c:v>41760</c:v>
                </c:pt>
                <c:pt idx="17">
                  <c:v>41791</c:v>
                </c:pt>
                <c:pt idx="18">
                  <c:v>41821</c:v>
                </c:pt>
                <c:pt idx="19">
                  <c:v>41852</c:v>
                </c:pt>
                <c:pt idx="20">
                  <c:v>41883</c:v>
                </c:pt>
                <c:pt idx="21">
                  <c:v>41913</c:v>
                </c:pt>
                <c:pt idx="22">
                  <c:v>41944</c:v>
                </c:pt>
                <c:pt idx="23">
                  <c:v>41974</c:v>
                </c:pt>
                <c:pt idx="24">
                  <c:v>42005</c:v>
                </c:pt>
                <c:pt idx="25">
                  <c:v>42036</c:v>
                </c:pt>
                <c:pt idx="26">
                  <c:v>42064</c:v>
                </c:pt>
                <c:pt idx="27">
                  <c:v>42095</c:v>
                </c:pt>
                <c:pt idx="28">
                  <c:v>42125</c:v>
                </c:pt>
                <c:pt idx="29">
                  <c:v>42156</c:v>
                </c:pt>
                <c:pt idx="30">
                  <c:v>42186</c:v>
                </c:pt>
                <c:pt idx="31">
                  <c:v>42217</c:v>
                </c:pt>
                <c:pt idx="32">
                  <c:v>42248</c:v>
                </c:pt>
                <c:pt idx="33">
                  <c:v>42278</c:v>
                </c:pt>
                <c:pt idx="34">
                  <c:v>42309</c:v>
                </c:pt>
                <c:pt idx="35">
                  <c:v>42339</c:v>
                </c:pt>
                <c:pt idx="36">
                  <c:v>42370</c:v>
                </c:pt>
                <c:pt idx="37">
                  <c:v>42401</c:v>
                </c:pt>
                <c:pt idx="38">
                  <c:v>42430</c:v>
                </c:pt>
                <c:pt idx="39">
                  <c:v>42461</c:v>
                </c:pt>
                <c:pt idx="40">
                  <c:v>42491</c:v>
                </c:pt>
                <c:pt idx="41">
                  <c:v>42522</c:v>
                </c:pt>
                <c:pt idx="42">
                  <c:v>42552</c:v>
                </c:pt>
                <c:pt idx="43">
                  <c:v>42583</c:v>
                </c:pt>
                <c:pt idx="44">
                  <c:v>42614</c:v>
                </c:pt>
                <c:pt idx="45">
                  <c:v>42644</c:v>
                </c:pt>
                <c:pt idx="46">
                  <c:v>42675</c:v>
                </c:pt>
                <c:pt idx="47">
                  <c:v>42705</c:v>
                </c:pt>
                <c:pt idx="48">
                  <c:v>42736</c:v>
                </c:pt>
                <c:pt idx="49">
                  <c:v>42767</c:v>
                </c:pt>
                <c:pt idx="50">
                  <c:v>42795</c:v>
                </c:pt>
                <c:pt idx="51">
                  <c:v>42826</c:v>
                </c:pt>
                <c:pt idx="52">
                  <c:v>42856</c:v>
                </c:pt>
                <c:pt idx="53">
                  <c:v>42887</c:v>
                </c:pt>
                <c:pt idx="54">
                  <c:v>42917</c:v>
                </c:pt>
                <c:pt idx="55">
                  <c:v>42948</c:v>
                </c:pt>
                <c:pt idx="56">
                  <c:v>42979</c:v>
                </c:pt>
                <c:pt idx="57">
                  <c:v>43009</c:v>
                </c:pt>
                <c:pt idx="58">
                  <c:v>43040</c:v>
                </c:pt>
                <c:pt idx="59">
                  <c:v>43070</c:v>
                </c:pt>
                <c:pt idx="60">
                  <c:v>43101</c:v>
                </c:pt>
                <c:pt idx="61">
                  <c:v>43132</c:v>
                </c:pt>
                <c:pt idx="62">
                  <c:v>43160</c:v>
                </c:pt>
                <c:pt idx="63">
                  <c:v>43191</c:v>
                </c:pt>
                <c:pt idx="64">
                  <c:v>43221</c:v>
                </c:pt>
                <c:pt idx="65">
                  <c:v>43252</c:v>
                </c:pt>
                <c:pt idx="66">
                  <c:v>43282</c:v>
                </c:pt>
                <c:pt idx="67">
                  <c:v>43313</c:v>
                </c:pt>
                <c:pt idx="68">
                  <c:v>43344</c:v>
                </c:pt>
              </c:numCache>
            </c:numRef>
          </c:cat>
          <c:val>
            <c:numRef>
              <c:f>'Master sheet'!$CE$6:$CE$137</c:f>
              <c:numCache>
                <c:formatCode>_-* #\ ##0.00000000\ _₽_-;\-* #\ ##0.00000000\ _₽_-;_-* "-"????????\ _₽_-;_-@_-</c:formatCode>
                <c:ptCount val="132"/>
                <c:pt idx="0">
                  <c:v>0.13866572648518288</c:v>
                </c:pt>
                <c:pt idx="1">
                  <c:v>0.15664603300628849</c:v>
                </c:pt>
                <c:pt idx="2">
                  <c:v>0.10924517884124768</c:v>
                </c:pt>
                <c:pt idx="3">
                  <c:v>9.4868613355469408E-2</c:v>
                </c:pt>
                <c:pt idx="4">
                  <c:v>0.14000834942523882</c:v>
                </c:pt>
                <c:pt idx="5">
                  <c:v>8.5821140085830097E-2</c:v>
                </c:pt>
                <c:pt idx="6">
                  <c:v>8.7995776554168501E-2</c:v>
                </c:pt>
                <c:pt idx="7">
                  <c:v>9.2135508478493083E-2</c:v>
                </c:pt>
                <c:pt idx="8">
                  <c:v>9.6854614280646095E-2</c:v>
                </c:pt>
                <c:pt idx="9">
                  <c:v>-1.4234578857062113E-2</c:v>
                </c:pt>
                <c:pt idx="10">
                  <c:v>6.4791878472680114E-2</c:v>
                </c:pt>
                <c:pt idx="11">
                  <c:v>0.163077185459645</c:v>
                </c:pt>
                <c:pt idx="12">
                  <c:v>0.14652676745291304</c:v>
                </c:pt>
                <c:pt idx="13">
                  <c:v>0.1280128810944097</c:v>
                </c:pt>
                <c:pt idx="14">
                  <c:v>0.12994427571633099</c:v>
                </c:pt>
                <c:pt idx="15">
                  <c:v>9.01268263233094E-2</c:v>
                </c:pt>
                <c:pt idx="16">
                  <c:v>0.12447844700331219</c:v>
                </c:pt>
                <c:pt idx="17">
                  <c:v>0.1052354215393534</c:v>
                </c:pt>
                <c:pt idx="18">
                  <c:v>0.13764483314704989</c:v>
                </c:pt>
                <c:pt idx="19">
                  <c:v>0.15910644713317099</c:v>
                </c:pt>
                <c:pt idx="20">
                  <c:v>0.21664581710411118</c:v>
                </c:pt>
                <c:pt idx="21">
                  <c:v>0.15128607981717979</c:v>
                </c:pt>
                <c:pt idx="22">
                  <c:v>0.13833769666880183</c:v>
                </c:pt>
                <c:pt idx="23">
                  <c:v>0.13715499582620444</c:v>
                </c:pt>
                <c:pt idx="24">
                  <c:v>0.1317898047308336</c:v>
                </c:pt>
                <c:pt idx="25">
                  <c:v>0.11340602906081046</c:v>
                </c:pt>
                <c:pt idx="26">
                  <c:v>0.113231979178672</c:v>
                </c:pt>
                <c:pt idx="27">
                  <c:v>0.10948207064245868</c:v>
                </c:pt>
                <c:pt idx="28">
                  <c:v>7.4079844672691297E-2</c:v>
                </c:pt>
                <c:pt idx="29">
                  <c:v>0.11572134287230851</c:v>
                </c:pt>
                <c:pt idx="30">
                  <c:v>0.16701571726334039</c:v>
                </c:pt>
                <c:pt idx="31">
                  <c:v>0.12501955090441369</c:v>
                </c:pt>
                <c:pt idx="32">
                  <c:v>0.16460980715611881</c:v>
                </c:pt>
                <c:pt idx="33">
                  <c:v>0.1505388118467223</c:v>
                </c:pt>
                <c:pt idx="34">
                  <c:v>0.1186814975489569</c:v>
                </c:pt>
                <c:pt idx="35">
                  <c:v>0.13512585171684371</c:v>
                </c:pt>
                <c:pt idx="36">
                  <c:v>0.15795543740559431</c:v>
                </c:pt>
                <c:pt idx="37">
                  <c:v>0.11066781067162859</c:v>
                </c:pt>
                <c:pt idx="38">
                  <c:v>9.2892901935571301E-2</c:v>
                </c:pt>
                <c:pt idx="39">
                  <c:v>9.5408534928923594E-2</c:v>
                </c:pt>
                <c:pt idx="40">
                  <c:v>6.1975692426294596E-2</c:v>
                </c:pt>
                <c:pt idx="41">
                  <c:v>9.3828646026536802E-2</c:v>
                </c:pt>
                <c:pt idx="42">
                  <c:v>8.1958102184881393E-2</c:v>
                </c:pt>
                <c:pt idx="43">
                  <c:v>8.8023614423789906E-2</c:v>
                </c:pt>
                <c:pt idx="44">
                  <c:v>6.5619975556617111E-2</c:v>
                </c:pt>
                <c:pt idx="45">
                  <c:v>0.1197890152827239</c:v>
                </c:pt>
                <c:pt idx="46">
                  <c:v>6.7877343674760893E-2</c:v>
                </c:pt>
                <c:pt idx="47">
                  <c:v>7.5530842631113107E-2</c:v>
                </c:pt>
                <c:pt idx="48">
                  <c:v>0.11878491810000238</c:v>
                </c:pt>
                <c:pt idx="49">
                  <c:v>0.116612195995667</c:v>
                </c:pt>
                <c:pt idx="50">
                  <c:v>8.1757511222043305E-2</c:v>
                </c:pt>
                <c:pt idx="51">
                  <c:v>5.0880493542309502E-2</c:v>
                </c:pt>
                <c:pt idx="52">
                  <c:v>3.2063659669969401E-2</c:v>
                </c:pt>
                <c:pt idx="53">
                  <c:v>7.1198747836924592E-2</c:v>
                </c:pt>
                <c:pt idx="54">
                  <c:v>0.10595660064657181</c:v>
                </c:pt>
                <c:pt idx="55">
                  <c:v>0.12388069728826441</c:v>
                </c:pt>
                <c:pt idx="56">
                  <c:v>0.1177269592311222</c:v>
                </c:pt>
                <c:pt idx="57">
                  <c:v>7.1227224341698897E-2</c:v>
                </c:pt>
                <c:pt idx="58">
                  <c:v>8.9439266829931294E-2</c:v>
                </c:pt>
                <c:pt idx="59">
                  <c:v>9.5122175729976916E-2</c:v>
                </c:pt>
                <c:pt idx="60">
                  <c:v>8.1023045615526007E-2</c:v>
                </c:pt>
                <c:pt idx="61">
                  <c:v>5.3545184043679604E-2</c:v>
                </c:pt>
                <c:pt idx="62">
                  <c:v>8.1513720678189405E-2</c:v>
                </c:pt>
                <c:pt idx="63">
                  <c:v>6.9347557412520702E-2</c:v>
                </c:pt>
                <c:pt idx="64">
                  <c:v>4.8126272116334703E-2</c:v>
                </c:pt>
                <c:pt idx="65">
                  <c:v>6.7839573995321395E-2</c:v>
                </c:pt>
                <c:pt idx="66">
                  <c:v>0.10952881732497929</c:v>
                </c:pt>
                <c:pt idx="67">
                  <c:v>0.1023148387597078</c:v>
                </c:pt>
                <c:pt idx="68">
                  <c:v>0.12890068167500981</c:v>
                </c:pt>
                <c:pt idx="69">
                  <c:v>9.790083520610611E-2</c:v>
                </c:pt>
                <c:pt idx="70">
                  <c:v>7.2948655357416903E-2</c:v>
                </c:pt>
                <c:pt idx="71">
                  <c:v>8.8783781150359092E-2</c:v>
                </c:pt>
                <c:pt idx="72">
                  <c:v>9.0169283322806104E-2</c:v>
                </c:pt>
                <c:pt idx="73">
                  <c:v>5.5409249565743494E-2</c:v>
                </c:pt>
                <c:pt idx="74">
                  <c:v>-2.8274398891757688E-2</c:v>
                </c:pt>
                <c:pt idx="75">
                  <c:v>6.5951830366749398E-2</c:v>
                </c:pt>
                <c:pt idx="76">
                  <c:v>9.4386655234093703E-2</c:v>
                </c:pt>
                <c:pt idx="77">
                  <c:v>9.5082580676107392E-2</c:v>
                </c:pt>
                <c:pt idx="78">
                  <c:v>6.4225810796641386E-2</c:v>
                </c:pt>
                <c:pt idx="79">
                  <c:v>8.207760275821549E-2</c:v>
                </c:pt>
                <c:pt idx="80">
                  <c:v>4.2914229718784197E-2</c:v>
                </c:pt>
                <c:pt idx="81">
                  <c:v>0.15265019597596821</c:v>
                </c:pt>
                <c:pt idx="82">
                  <c:v>7.4701108659053897E-2</c:v>
                </c:pt>
                <c:pt idx="83">
                  <c:v>-9.5501977199878019E-3</c:v>
                </c:pt>
                <c:pt idx="84">
                  <c:v>4.8690926083987646E-2</c:v>
                </c:pt>
                <c:pt idx="85">
                  <c:v>0.1262159859229397</c:v>
                </c:pt>
                <c:pt idx="86">
                  <c:v>0.14694105673986768</c:v>
                </c:pt>
                <c:pt idx="87">
                  <c:v>0.1844850992668485</c:v>
                </c:pt>
                <c:pt idx="88">
                  <c:v>0.1400217608356408</c:v>
                </c:pt>
                <c:pt idx="89">
                  <c:v>0.12201911515032149</c:v>
                </c:pt>
                <c:pt idx="90">
                  <c:v>0.1255943803386913</c:v>
                </c:pt>
                <c:pt idx="91">
                  <c:v>0.1087845604371222</c:v>
                </c:pt>
                <c:pt idx="92">
                  <c:v>0.13677777663802521</c:v>
                </c:pt>
                <c:pt idx="93">
                  <c:v>0.14558988358110309</c:v>
                </c:pt>
                <c:pt idx="94">
                  <c:v>0.10931620136080489</c:v>
                </c:pt>
                <c:pt idx="95">
                  <c:v>0.102053339462953</c:v>
                </c:pt>
                <c:pt idx="96">
                  <c:v>2.7504952014365695E-2</c:v>
                </c:pt>
                <c:pt idx="97">
                  <c:v>6.2511401297536989E-2</c:v>
                </c:pt>
                <c:pt idx="98">
                  <c:v>0.13960873227014639</c:v>
                </c:pt>
                <c:pt idx="99">
                  <c:v>0.13529475920657291</c:v>
                </c:pt>
                <c:pt idx="100">
                  <c:v>8.6375748032423649E-2</c:v>
                </c:pt>
                <c:pt idx="101">
                  <c:v>0.12619779363307279</c:v>
                </c:pt>
                <c:pt idx="102">
                  <c:v>0.11839883318506478</c:v>
                </c:pt>
                <c:pt idx="103">
                  <c:v>0.12182447862503504</c:v>
                </c:pt>
                <c:pt idx="104">
                  <c:v>0.14016115642774918</c:v>
                </c:pt>
                <c:pt idx="105">
                  <c:v>0.11477317425052014</c:v>
                </c:pt>
                <c:pt idx="106">
                  <c:v>7.2557617986501136E-2</c:v>
                </c:pt>
                <c:pt idx="107">
                  <c:v>9.2106698397385889E-2</c:v>
                </c:pt>
                <c:pt idx="108">
                  <c:v>0.21035174376471821</c:v>
                </c:pt>
                <c:pt idx="109">
                  <c:v>8.2939292753813398E-2</c:v>
                </c:pt>
                <c:pt idx="110">
                  <c:v>7.0594018803649891E-2</c:v>
                </c:pt>
                <c:pt idx="111">
                  <c:v>9.8678769561523799E-2</c:v>
                </c:pt>
                <c:pt idx="112">
                  <c:v>8.339703941698301E-2</c:v>
                </c:pt>
                <c:pt idx="113">
                  <c:v>8.51409390800517E-2</c:v>
                </c:pt>
                <c:pt idx="114">
                  <c:v>7.2141091698191606E-2</c:v>
                </c:pt>
                <c:pt idx="115">
                  <c:v>9.366556564120701E-2</c:v>
                </c:pt>
                <c:pt idx="116">
                  <c:v>8.5955174588817199E-2</c:v>
                </c:pt>
                <c:pt idx="117">
                  <c:v>6.9936155042894299E-2</c:v>
                </c:pt>
                <c:pt idx="118">
                  <c:v>6.0445929312560806E-2</c:v>
                </c:pt>
                <c:pt idx="119">
                  <c:v>7.7852846209375187E-2</c:v>
                </c:pt>
                <c:pt idx="120">
                  <c:v>7.9143205869089697E-2</c:v>
                </c:pt>
                <c:pt idx="121">
                  <c:v>5.8969627733343202E-2</c:v>
                </c:pt>
                <c:pt idx="122">
                  <c:v>3.6609947719763697E-2</c:v>
                </c:pt>
                <c:pt idx="123">
                  <c:v>6.1370124461508913E-3</c:v>
                </c:pt>
                <c:pt idx="124">
                  <c:v>2.5445851148756596E-2</c:v>
                </c:pt>
                <c:pt idx="125">
                  <c:v>4.9583505287846406E-2</c:v>
                </c:pt>
                <c:pt idx="126">
                  <c:v>7.2167412474719611E-2</c:v>
                </c:pt>
                <c:pt idx="127">
                  <c:v>2.4598368719488894E-2</c:v>
                </c:pt>
                <c:pt idx="128">
                  <c:v>3.9020783545017493E-2</c:v>
                </c:pt>
                <c:pt idx="129">
                  <c:v>5.8558392893861007E-2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3A63-4FFB-96B4-4EA6A0A9EB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361600"/>
        <c:axId val="138938624"/>
      </c:lineChart>
      <c:dateAx>
        <c:axId val="142361088"/>
        <c:scaling>
          <c:orientation val="minMax"/>
          <c:max val="43465"/>
          <c:min val="42370"/>
        </c:scaling>
        <c:delete val="0"/>
        <c:axPos val="b"/>
        <c:majorGridlines/>
        <c:numFmt formatCode="yyyy" sourceLinked="0"/>
        <c:majorTickMark val="none"/>
        <c:minorTickMark val="none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138938048"/>
        <c:crosses val="autoZero"/>
        <c:auto val="1"/>
        <c:lblOffset val="100"/>
        <c:baseTimeUnit val="months"/>
        <c:majorUnit val="1"/>
        <c:majorTimeUnit val="years"/>
      </c:dateAx>
      <c:valAx>
        <c:axId val="138938048"/>
        <c:scaling>
          <c:orientation val="minMax"/>
          <c:max val="0.25"/>
          <c:min val="-0.1"/>
        </c:scaling>
        <c:delete val="0"/>
        <c:axPos val="l"/>
        <c:majorGridlines/>
        <c:numFmt formatCode="0%" sourceLinked="0"/>
        <c:majorTickMark val="none"/>
        <c:minorTickMark val="none"/>
        <c:tickLblPos val="nextTo"/>
        <c:crossAx val="142361088"/>
        <c:crosses val="autoZero"/>
        <c:crossBetween val="between"/>
        <c:majorUnit val="5.000000000000001E-2"/>
      </c:valAx>
      <c:valAx>
        <c:axId val="138938624"/>
        <c:scaling>
          <c:orientation val="minMax"/>
          <c:max val="0.25"/>
          <c:min val="-0.1"/>
        </c:scaling>
        <c:delete val="0"/>
        <c:axPos val="r"/>
        <c:numFmt formatCode="0%" sourceLinked="0"/>
        <c:majorTickMark val="out"/>
        <c:minorTickMark val="none"/>
        <c:tickLblPos val="nextTo"/>
        <c:crossAx val="142361600"/>
        <c:crosses val="max"/>
        <c:crossBetween val="between"/>
      </c:valAx>
      <c:dateAx>
        <c:axId val="142361600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38938624"/>
        <c:crosses val="autoZero"/>
        <c:auto val="1"/>
        <c:lblOffset val="100"/>
        <c:baseTimeUnit val="months"/>
      </c:dateAx>
    </c:plotArea>
    <c:legend>
      <c:legendPos val="b"/>
      <c:layout>
        <c:manualLayout>
          <c:xMode val="edge"/>
          <c:yMode val="edge"/>
          <c:x val="1.7637003350782554E-2"/>
          <c:y val="0.7345804521920356"/>
          <c:w val="0.96472588002361104"/>
          <c:h val="0.24769421626339397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78515653101161"/>
          <c:y val="3.2971154134363238E-2"/>
          <c:w val="0.78112430599379123"/>
          <c:h val="0.7252226492127609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Лист1!$F$2</c:f>
              <c:strCache>
                <c:ptCount val="1"/>
                <c:pt idx="0">
                  <c:v>Реальная заработная плата</c:v>
                </c:pt>
              </c:strCache>
            </c:strRef>
          </c:tx>
          <c:spPr>
            <a:ln w="31750"/>
          </c:spPr>
          <c:marker>
            <c:symbol val="none"/>
          </c:marker>
          <c:cat>
            <c:numRef>
              <c:f>Лист1!$A$3:$A$74</c:f>
              <c:numCache>
                <c:formatCode>[$-419]mmm\ yy;@</c:formatCode>
                <c:ptCount val="72"/>
                <c:pt idx="0">
                  <c:v>41275</c:v>
                </c:pt>
                <c:pt idx="1">
                  <c:v>41306</c:v>
                </c:pt>
                <c:pt idx="2">
                  <c:v>41334</c:v>
                </c:pt>
                <c:pt idx="3">
                  <c:v>41365</c:v>
                </c:pt>
                <c:pt idx="4">
                  <c:v>41395</c:v>
                </c:pt>
                <c:pt idx="5">
                  <c:v>41426</c:v>
                </c:pt>
                <c:pt idx="6">
                  <c:v>41456</c:v>
                </c:pt>
                <c:pt idx="7">
                  <c:v>41487</c:v>
                </c:pt>
                <c:pt idx="8">
                  <c:v>41518</c:v>
                </c:pt>
                <c:pt idx="9">
                  <c:v>41548</c:v>
                </c:pt>
                <c:pt idx="10">
                  <c:v>41579</c:v>
                </c:pt>
                <c:pt idx="11">
                  <c:v>41609</c:v>
                </c:pt>
                <c:pt idx="12">
                  <c:v>41640</c:v>
                </c:pt>
                <c:pt idx="13">
                  <c:v>41671</c:v>
                </c:pt>
                <c:pt idx="14">
                  <c:v>41699</c:v>
                </c:pt>
                <c:pt idx="15">
                  <c:v>41730</c:v>
                </c:pt>
                <c:pt idx="16">
                  <c:v>41760</c:v>
                </c:pt>
                <c:pt idx="17">
                  <c:v>41791</c:v>
                </c:pt>
                <c:pt idx="18">
                  <c:v>41821</c:v>
                </c:pt>
                <c:pt idx="19">
                  <c:v>41852</c:v>
                </c:pt>
                <c:pt idx="20">
                  <c:v>41883</c:v>
                </c:pt>
                <c:pt idx="21">
                  <c:v>41913</c:v>
                </c:pt>
                <c:pt idx="22">
                  <c:v>41944</c:v>
                </c:pt>
                <c:pt idx="23">
                  <c:v>41974</c:v>
                </c:pt>
                <c:pt idx="24">
                  <c:v>42005</c:v>
                </c:pt>
                <c:pt idx="25">
                  <c:v>42036</c:v>
                </c:pt>
                <c:pt idx="26">
                  <c:v>42064</c:v>
                </c:pt>
                <c:pt idx="27">
                  <c:v>42095</c:v>
                </c:pt>
                <c:pt idx="28">
                  <c:v>42125</c:v>
                </c:pt>
                <c:pt idx="29">
                  <c:v>42156</c:v>
                </c:pt>
                <c:pt idx="30">
                  <c:v>42186</c:v>
                </c:pt>
                <c:pt idx="31">
                  <c:v>42217</c:v>
                </c:pt>
                <c:pt idx="32">
                  <c:v>42248</c:v>
                </c:pt>
                <c:pt idx="33">
                  <c:v>42278</c:v>
                </c:pt>
                <c:pt idx="34">
                  <c:v>42309</c:v>
                </c:pt>
                <c:pt idx="35">
                  <c:v>42339</c:v>
                </c:pt>
                <c:pt idx="36">
                  <c:v>42370</c:v>
                </c:pt>
                <c:pt idx="37">
                  <c:v>42401</c:v>
                </c:pt>
                <c:pt idx="38">
                  <c:v>42430</c:v>
                </c:pt>
                <c:pt idx="39">
                  <c:v>42461</c:v>
                </c:pt>
                <c:pt idx="40">
                  <c:v>42491</c:v>
                </c:pt>
                <c:pt idx="41">
                  <c:v>42522</c:v>
                </c:pt>
                <c:pt idx="42">
                  <c:v>42552</c:v>
                </c:pt>
                <c:pt idx="43">
                  <c:v>42583</c:v>
                </c:pt>
                <c:pt idx="44">
                  <c:v>42614</c:v>
                </c:pt>
                <c:pt idx="45">
                  <c:v>42644</c:v>
                </c:pt>
                <c:pt idx="46">
                  <c:v>42675</c:v>
                </c:pt>
                <c:pt idx="47">
                  <c:v>42705</c:v>
                </c:pt>
                <c:pt idx="48">
                  <c:v>42736</c:v>
                </c:pt>
                <c:pt idx="49">
                  <c:v>42767</c:v>
                </c:pt>
                <c:pt idx="50">
                  <c:v>42795</c:v>
                </c:pt>
                <c:pt idx="51">
                  <c:v>42826</c:v>
                </c:pt>
                <c:pt idx="52">
                  <c:v>42856</c:v>
                </c:pt>
                <c:pt idx="53">
                  <c:v>42887</c:v>
                </c:pt>
                <c:pt idx="54">
                  <c:v>42917</c:v>
                </c:pt>
                <c:pt idx="55">
                  <c:v>42948</c:v>
                </c:pt>
                <c:pt idx="56">
                  <c:v>42979</c:v>
                </c:pt>
                <c:pt idx="57">
                  <c:v>43009</c:v>
                </c:pt>
                <c:pt idx="58">
                  <c:v>43040</c:v>
                </c:pt>
                <c:pt idx="59">
                  <c:v>43070</c:v>
                </c:pt>
                <c:pt idx="60">
                  <c:v>43101</c:v>
                </c:pt>
                <c:pt idx="61">
                  <c:v>43132</c:v>
                </c:pt>
                <c:pt idx="62">
                  <c:v>43160</c:v>
                </c:pt>
                <c:pt idx="63">
                  <c:v>43191</c:v>
                </c:pt>
                <c:pt idx="64">
                  <c:v>43221</c:v>
                </c:pt>
                <c:pt idx="65">
                  <c:v>43252</c:v>
                </c:pt>
                <c:pt idx="66">
                  <c:v>43282</c:v>
                </c:pt>
                <c:pt idx="67">
                  <c:v>43313</c:v>
                </c:pt>
                <c:pt idx="68">
                  <c:v>43344</c:v>
                </c:pt>
                <c:pt idx="69">
                  <c:v>43374</c:v>
                </c:pt>
                <c:pt idx="70">
                  <c:v>43405</c:v>
                </c:pt>
                <c:pt idx="71">
                  <c:v>43435</c:v>
                </c:pt>
              </c:numCache>
            </c:numRef>
          </c:cat>
          <c:val>
            <c:numRef>
              <c:f>Лист1!$F$3:$F$74</c:f>
              <c:numCache>
                <c:formatCode>#,##0.0</c:formatCode>
                <c:ptCount val="72"/>
                <c:pt idx="0">
                  <c:v>95.066162029334095</c:v>
                </c:pt>
                <c:pt idx="1">
                  <c:v>95.292907454464753</c:v>
                </c:pt>
                <c:pt idx="2">
                  <c:v>96.221422006903836</c:v>
                </c:pt>
                <c:pt idx="3">
                  <c:v>97.710078074427869</c:v>
                </c:pt>
                <c:pt idx="4">
                  <c:v>97.391866332446497</c:v>
                </c:pt>
                <c:pt idx="5">
                  <c:v>97.679552377604665</c:v>
                </c:pt>
                <c:pt idx="6">
                  <c:v>98.176242381086354</c:v>
                </c:pt>
                <c:pt idx="7">
                  <c:v>99.178427169369343</c:v>
                </c:pt>
                <c:pt idx="8">
                  <c:v>98.531774968130179</c:v>
                </c:pt>
                <c:pt idx="9">
                  <c:v>99.029462642703777</c:v>
                </c:pt>
                <c:pt idx="10">
                  <c:v>99.408744678637859</c:v>
                </c:pt>
                <c:pt idx="11">
                  <c:v>99.357337790487946</c:v>
                </c:pt>
                <c:pt idx="12">
                  <c:v>100</c:v>
                </c:pt>
                <c:pt idx="13">
                  <c:v>99.081343532209118</c:v>
                </c:pt>
                <c:pt idx="14">
                  <c:v>100.02079553820471</c:v>
                </c:pt>
                <c:pt idx="15">
                  <c:v>100.20883803447278</c:v>
                </c:pt>
                <c:pt idx="16">
                  <c:v>98.718945950919561</c:v>
                </c:pt>
                <c:pt idx="17">
                  <c:v>99.467470493523194</c:v>
                </c:pt>
                <c:pt idx="18">
                  <c:v>99.648794872079165</c:v>
                </c:pt>
                <c:pt idx="19">
                  <c:v>98.643910851596601</c:v>
                </c:pt>
                <c:pt idx="20">
                  <c:v>99.800453540788752</c:v>
                </c:pt>
                <c:pt idx="21">
                  <c:v>99.744030390918269</c:v>
                </c:pt>
                <c:pt idx="22">
                  <c:v>99.359750690813897</c:v>
                </c:pt>
                <c:pt idx="23">
                  <c:v>95.975576459204333</c:v>
                </c:pt>
                <c:pt idx="24">
                  <c:v>92.2254277899453</c:v>
                </c:pt>
                <c:pt idx="25">
                  <c:v>91.23500341462281</c:v>
                </c:pt>
                <c:pt idx="26">
                  <c:v>89.278549731250507</c:v>
                </c:pt>
                <c:pt idx="27">
                  <c:v>90.445106868245347</c:v>
                </c:pt>
                <c:pt idx="28">
                  <c:v>90.717993450535488</c:v>
                </c:pt>
                <c:pt idx="29">
                  <c:v>89.952728013394093</c:v>
                </c:pt>
                <c:pt idx="30">
                  <c:v>90.57602266696388</c:v>
                </c:pt>
                <c:pt idx="31">
                  <c:v>89.702907170070731</c:v>
                </c:pt>
                <c:pt idx="32">
                  <c:v>89.457693089560792</c:v>
                </c:pt>
                <c:pt idx="33">
                  <c:v>89.869922966588405</c:v>
                </c:pt>
                <c:pt idx="34">
                  <c:v>89.249968761384977</c:v>
                </c:pt>
                <c:pt idx="35">
                  <c:v>88.693669594103255</c:v>
                </c:pt>
                <c:pt idx="36">
                  <c:v>89.523445642469468</c:v>
                </c:pt>
                <c:pt idx="37">
                  <c:v>89.440028038914051</c:v>
                </c:pt>
                <c:pt idx="38">
                  <c:v>90.142623870015271</c:v>
                </c:pt>
                <c:pt idx="39">
                  <c:v>89.547302361822432</c:v>
                </c:pt>
                <c:pt idx="40">
                  <c:v>90.814635352481801</c:v>
                </c:pt>
                <c:pt idx="41">
                  <c:v>90.498351041281296</c:v>
                </c:pt>
                <c:pt idx="42">
                  <c:v>90.299756589601159</c:v>
                </c:pt>
                <c:pt idx="43">
                  <c:v>91.562595118037905</c:v>
                </c:pt>
                <c:pt idx="44">
                  <c:v>91.087198409513547</c:v>
                </c:pt>
                <c:pt idx="45">
                  <c:v>90.885079114833729</c:v>
                </c:pt>
                <c:pt idx="46">
                  <c:v>91.198777220783271</c:v>
                </c:pt>
                <c:pt idx="47">
                  <c:v>91.591668458128552</c:v>
                </c:pt>
                <c:pt idx="48">
                  <c:v>90.147792477633587</c:v>
                </c:pt>
                <c:pt idx="49">
                  <c:v>91.57253519880723</c:v>
                </c:pt>
                <c:pt idx="50">
                  <c:v>92.102690925706057</c:v>
                </c:pt>
                <c:pt idx="51">
                  <c:v>93.011671842006905</c:v>
                </c:pt>
                <c:pt idx="52">
                  <c:v>93.001885800871761</c:v>
                </c:pt>
                <c:pt idx="53">
                  <c:v>93.755876961713881</c:v>
                </c:pt>
                <c:pt idx="54">
                  <c:v>93.667932380057721</c:v>
                </c:pt>
                <c:pt idx="55">
                  <c:v>94.198325662257147</c:v>
                </c:pt>
                <c:pt idx="56">
                  <c:v>95.558651347834129</c:v>
                </c:pt>
                <c:pt idx="57">
                  <c:v>96.168122870565782</c:v>
                </c:pt>
                <c:pt idx="58">
                  <c:v>96.888678827299486</c:v>
                </c:pt>
                <c:pt idx="59">
                  <c:v>97.573075925380053</c:v>
                </c:pt>
                <c:pt idx="60">
                  <c:v>99.376155720184286</c:v>
                </c:pt>
                <c:pt idx="61">
                  <c:v>99.879020897368861</c:v>
                </c:pt>
                <c:pt idx="62">
                  <c:v>99.91979679293749</c:v>
                </c:pt>
                <c:pt idx="63">
                  <c:v>99.630694035419211</c:v>
                </c:pt>
                <c:pt idx="64">
                  <c:v>99.990995037063186</c:v>
                </c:pt>
                <c:pt idx="65">
                  <c:v>100.46567129112218</c:v>
                </c:pt>
                <c:pt idx="66">
                  <c:v>100.48596303052231</c:v>
                </c:pt>
                <c:pt idx="67">
                  <c:v>100.71260738495526</c:v>
                </c:pt>
                <c:pt idx="68">
                  <c:v>100.69045291928602</c:v>
                </c:pt>
                <c:pt idx="69">
                  <c:v>100.63223694085663</c:v>
                </c:pt>
                <c:pt idx="70">
                  <c:v>#N/A</c:v>
                </c:pt>
                <c:pt idx="71">
                  <c:v>#N/A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5FE-4A3D-BF2A-6667F78F4DAA}"/>
            </c:ext>
          </c:extLst>
        </c:ser>
        <c:ser>
          <c:idx val="1"/>
          <c:order val="1"/>
          <c:tx>
            <c:strRef>
              <c:f>Лист1!$H$2</c:f>
              <c:strCache>
                <c:ptCount val="1"/>
                <c:pt idx="0">
                  <c:v>Реальные располагаемые денежные доходы</c:v>
                </c:pt>
              </c:strCache>
            </c:strRef>
          </c:tx>
          <c:spPr>
            <a:ln w="25400">
              <a:solidFill>
                <a:schemeClr val="accent5"/>
              </a:solidFill>
            </a:ln>
          </c:spPr>
          <c:marker>
            <c:symbol val="none"/>
          </c:marker>
          <c:cat>
            <c:numRef>
              <c:f>Лист1!$A$3:$A$74</c:f>
              <c:numCache>
                <c:formatCode>[$-419]mmm\ yy;@</c:formatCode>
                <c:ptCount val="72"/>
                <c:pt idx="0">
                  <c:v>41275</c:v>
                </c:pt>
                <c:pt idx="1">
                  <c:v>41306</c:v>
                </c:pt>
                <c:pt idx="2">
                  <c:v>41334</c:v>
                </c:pt>
                <c:pt idx="3">
                  <c:v>41365</c:v>
                </c:pt>
                <c:pt idx="4">
                  <c:v>41395</c:v>
                </c:pt>
                <c:pt idx="5">
                  <c:v>41426</c:v>
                </c:pt>
                <c:pt idx="6">
                  <c:v>41456</c:v>
                </c:pt>
                <c:pt idx="7">
                  <c:v>41487</c:v>
                </c:pt>
                <c:pt idx="8">
                  <c:v>41518</c:v>
                </c:pt>
                <c:pt idx="9">
                  <c:v>41548</c:v>
                </c:pt>
                <c:pt idx="10">
                  <c:v>41579</c:v>
                </c:pt>
                <c:pt idx="11">
                  <c:v>41609</c:v>
                </c:pt>
                <c:pt idx="12">
                  <c:v>41640</c:v>
                </c:pt>
                <c:pt idx="13">
                  <c:v>41671</c:v>
                </c:pt>
                <c:pt idx="14">
                  <c:v>41699</c:v>
                </c:pt>
                <c:pt idx="15">
                  <c:v>41730</c:v>
                </c:pt>
                <c:pt idx="16">
                  <c:v>41760</c:v>
                </c:pt>
                <c:pt idx="17">
                  <c:v>41791</c:v>
                </c:pt>
                <c:pt idx="18">
                  <c:v>41821</c:v>
                </c:pt>
                <c:pt idx="19">
                  <c:v>41852</c:v>
                </c:pt>
                <c:pt idx="20">
                  <c:v>41883</c:v>
                </c:pt>
                <c:pt idx="21">
                  <c:v>41913</c:v>
                </c:pt>
                <c:pt idx="22">
                  <c:v>41944</c:v>
                </c:pt>
                <c:pt idx="23">
                  <c:v>41974</c:v>
                </c:pt>
                <c:pt idx="24">
                  <c:v>42005</c:v>
                </c:pt>
                <c:pt idx="25">
                  <c:v>42036</c:v>
                </c:pt>
                <c:pt idx="26">
                  <c:v>42064</c:v>
                </c:pt>
                <c:pt idx="27">
                  <c:v>42095</c:v>
                </c:pt>
                <c:pt idx="28">
                  <c:v>42125</c:v>
                </c:pt>
                <c:pt idx="29">
                  <c:v>42156</c:v>
                </c:pt>
                <c:pt idx="30">
                  <c:v>42186</c:v>
                </c:pt>
                <c:pt idx="31">
                  <c:v>42217</c:v>
                </c:pt>
                <c:pt idx="32">
                  <c:v>42248</c:v>
                </c:pt>
                <c:pt idx="33">
                  <c:v>42278</c:v>
                </c:pt>
                <c:pt idx="34">
                  <c:v>42309</c:v>
                </c:pt>
                <c:pt idx="35">
                  <c:v>42339</c:v>
                </c:pt>
                <c:pt idx="36">
                  <c:v>42370</c:v>
                </c:pt>
                <c:pt idx="37">
                  <c:v>42401</c:v>
                </c:pt>
                <c:pt idx="38">
                  <c:v>42430</c:v>
                </c:pt>
                <c:pt idx="39">
                  <c:v>42461</c:v>
                </c:pt>
                <c:pt idx="40">
                  <c:v>42491</c:v>
                </c:pt>
                <c:pt idx="41">
                  <c:v>42522</c:v>
                </c:pt>
                <c:pt idx="42">
                  <c:v>42552</c:v>
                </c:pt>
                <c:pt idx="43">
                  <c:v>42583</c:v>
                </c:pt>
                <c:pt idx="44">
                  <c:v>42614</c:v>
                </c:pt>
                <c:pt idx="45">
                  <c:v>42644</c:v>
                </c:pt>
                <c:pt idx="46">
                  <c:v>42675</c:v>
                </c:pt>
                <c:pt idx="47">
                  <c:v>42705</c:v>
                </c:pt>
                <c:pt idx="48">
                  <c:v>42736</c:v>
                </c:pt>
                <c:pt idx="49">
                  <c:v>42767</c:v>
                </c:pt>
                <c:pt idx="50">
                  <c:v>42795</c:v>
                </c:pt>
                <c:pt idx="51">
                  <c:v>42826</c:v>
                </c:pt>
                <c:pt idx="52">
                  <c:v>42856</c:v>
                </c:pt>
                <c:pt idx="53">
                  <c:v>42887</c:v>
                </c:pt>
                <c:pt idx="54">
                  <c:v>42917</c:v>
                </c:pt>
                <c:pt idx="55">
                  <c:v>42948</c:v>
                </c:pt>
                <c:pt idx="56">
                  <c:v>42979</c:v>
                </c:pt>
                <c:pt idx="57">
                  <c:v>43009</c:v>
                </c:pt>
                <c:pt idx="58">
                  <c:v>43040</c:v>
                </c:pt>
                <c:pt idx="59">
                  <c:v>43070</c:v>
                </c:pt>
                <c:pt idx="60">
                  <c:v>43101</c:v>
                </c:pt>
                <c:pt idx="61">
                  <c:v>43132</c:v>
                </c:pt>
                <c:pt idx="62">
                  <c:v>43160</c:v>
                </c:pt>
                <c:pt idx="63">
                  <c:v>43191</c:v>
                </c:pt>
                <c:pt idx="64">
                  <c:v>43221</c:v>
                </c:pt>
                <c:pt idx="65">
                  <c:v>43252</c:v>
                </c:pt>
                <c:pt idx="66">
                  <c:v>43282</c:v>
                </c:pt>
                <c:pt idx="67">
                  <c:v>43313</c:v>
                </c:pt>
                <c:pt idx="68">
                  <c:v>43344</c:v>
                </c:pt>
                <c:pt idx="69">
                  <c:v>43374</c:v>
                </c:pt>
                <c:pt idx="70">
                  <c:v>43405</c:v>
                </c:pt>
                <c:pt idx="71">
                  <c:v>43435</c:v>
                </c:pt>
              </c:numCache>
            </c:numRef>
          </c:cat>
          <c:val>
            <c:numRef>
              <c:f>Лист1!$H$3:$H$74</c:f>
              <c:numCache>
                <c:formatCode>#,##0.0</c:formatCode>
                <c:ptCount val="72"/>
                <c:pt idx="0">
                  <c:v>99.521196885655201</c:v>
                </c:pt>
                <c:pt idx="1">
                  <c:v>101.31025895818047</c:v>
                </c:pt>
                <c:pt idx="2">
                  <c:v>105.31239002251813</c:v>
                </c:pt>
                <c:pt idx="3">
                  <c:v>103.81731610802356</c:v>
                </c:pt>
                <c:pt idx="4">
                  <c:v>104.78026857400522</c:v>
                </c:pt>
                <c:pt idx="5">
                  <c:v>103.33466723651625</c:v>
                </c:pt>
                <c:pt idx="6">
                  <c:v>102.85591653700192</c:v>
                </c:pt>
                <c:pt idx="7">
                  <c:v>101.47593460070318</c:v>
                </c:pt>
                <c:pt idx="8">
                  <c:v>103.04533271364184</c:v>
                </c:pt>
                <c:pt idx="9">
                  <c:v>102.81472931289993</c:v>
                </c:pt>
                <c:pt idx="10">
                  <c:v>103.72589514935233</c:v>
                </c:pt>
                <c:pt idx="11">
                  <c:v>105.59075950634569</c:v>
                </c:pt>
                <c:pt idx="12">
                  <c:v>100</c:v>
                </c:pt>
                <c:pt idx="13">
                  <c:v>100.81150735900037</c:v>
                </c:pt>
                <c:pt idx="14">
                  <c:v>100.57099223754228</c:v>
                </c:pt>
                <c:pt idx="15">
                  <c:v>104.07394126703198</c:v>
                </c:pt>
                <c:pt idx="16">
                  <c:v>104.1531472288882</c:v>
                </c:pt>
                <c:pt idx="17">
                  <c:v>104.59577600200288</c:v>
                </c:pt>
                <c:pt idx="18">
                  <c:v>103.99199202677767</c:v>
                </c:pt>
                <c:pt idx="19">
                  <c:v>105.71417360075819</c:v>
                </c:pt>
                <c:pt idx="20">
                  <c:v>102.4836343890386</c:v>
                </c:pt>
                <c:pt idx="21">
                  <c:v>104.46785274109831</c:v>
                </c:pt>
                <c:pt idx="22">
                  <c:v>104.50549476604773</c:v>
                </c:pt>
                <c:pt idx="23">
                  <c:v>97.954616156044338</c:v>
                </c:pt>
                <c:pt idx="24">
                  <c:v>100.0131056886336</c:v>
                </c:pt>
                <c:pt idx="25">
                  <c:v>100.58107099289153</c:v>
                </c:pt>
                <c:pt idx="26">
                  <c:v>97.942333224439835</c:v>
                </c:pt>
                <c:pt idx="27">
                  <c:v>102.20794451241011</c:v>
                </c:pt>
                <c:pt idx="28">
                  <c:v>97.771989830403641</c:v>
                </c:pt>
                <c:pt idx="29">
                  <c:v>97.814985189453807</c:v>
                </c:pt>
                <c:pt idx="30">
                  <c:v>100.77735190616768</c:v>
                </c:pt>
                <c:pt idx="31">
                  <c:v>102.19173959197066</c:v>
                </c:pt>
                <c:pt idx="32">
                  <c:v>97.663328380665774</c:v>
                </c:pt>
                <c:pt idx="33">
                  <c:v>96.552438066234899</c:v>
                </c:pt>
                <c:pt idx="34">
                  <c:v>97.505950689641196</c:v>
                </c:pt>
                <c:pt idx="35">
                  <c:v>100.79005356290716</c:v>
                </c:pt>
                <c:pt idx="36">
                  <c:v>91.493866131767476</c:v>
                </c:pt>
                <c:pt idx="37">
                  <c:v>95.911925041928129</c:v>
                </c:pt>
                <c:pt idx="38">
                  <c:v>98.110646914423526</c:v>
                </c:pt>
                <c:pt idx="39">
                  <c:v>94.648841820530066</c:v>
                </c:pt>
                <c:pt idx="40">
                  <c:v>94.147947400698541</c:v>
                </c:pt>
                <c:pt idx="41">
                  <c:v>93.88131174350886</c:v>
                </c:pt>
                <c:pt idx="42">
                  <c:v>92.874307729779488</c:v>
                </c:pt>
                <c:pt idx="43">
                  <c:v>93.093118036063913</c:v>
                </c:pt>
                <c:pt idx="44">
                  <c:v>93.552283387427551</c:v>
                </c:pt>
                <c:pt idx="45">
                  <c:v>93.416278049116187</c:v>
                </c:pt>
                <c:pt idx="46">
                  <c:v>91.298994005848684</c:v>
                </c:pt>
                <c:pt idx="47">
                  <c:v>92.07236037843559</c:v>
                </c:pt>
                <c:pt idx="48">
                  <c:v>97.880511346117416</c:v>
                </c:pt>
                <c:pt idx="49">
                  <c:v>93.578974112424916</c:v>
                </c:pt>
                <c:pt idx="50">
                  <c:v>90.52301284925592</c:v>
                </c:pt>
                <c:pt idx="51">
                  <c:v>88.756805444677013</c:v>
                </c:pt>
                <c:pt idx="52">
                  <c:v>93.824755258763716</c:v>
                </c:pt>
                <c:pt idx="53">
                  <c:v>92.203425659772705</c:v>
                </c:pt>
                <c:pt idx="54">
                  <c:v>91.183879393107205</c:v>
                </c:pt>
                <c:pt idx="55">
                  <c:v>91.731569339443482</c:v>
                </c:pt>
                <c:pt idx="56">
                  <c:v>92.823526784357753</c:v>
                </c:pt>
                <c:pt idx="57">
                  <c:v>91.833006608799437</c:v>
                </c:pt>
                <c:pt idx="58">
                  <c:v>91.756756602235996</c:v>
                </c:pt>
                <c:pt idx="59">
                  <c:v>92.074134154807936</c:v>
                </c:pt>
                <c:pt idx="60">
                  <c:v>93.741451476059311</c:v>
                </c:pt>
                <c:pt idx="61">
                  <c:v>94.119023311917687</c:v>
                </c:pt>
                <c:pt idx="62">
                  <c:v>95.414011458326726</c:v>
                </c:pt>
                <c:pt idx="63">
                  <c:v>94.763966631269568</c:v>
                </c:pt>
                <c:pt idx="64">
                  <c:v>92.542581518325406</c:v>
                </c:pt>
                <c:pt idx="65">
                  <c:v>92.890456141906512</c:v>
                </c:pt>
                <c:pt idx="66">
                  <c:v>93.251649982186592</c:v>
                </c:pt>
                <c:pt idx="67">
                  <c:v>91.386400622234163</c:v>
                </c:pt>
                <c:pt idx="68">
                  <c:v>92.674287924464636</c:v>
                </c:pt>
                <c:pt idx="69">
                  <c:v>93.519061666392219</c:v>
                </c:pt>
                <c:pt idx="70">
                  <c:v>#N/A</c:v>
                </c:pt>
                <c:pt idx="71">
                  <c:v>#N/A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5FE-4A3D-BF2A-6667F78F4D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362112"/>
        <c:axId val="138942656"/>
      </c:lineChart>
      <c:lineChart>
        <c:grouping val="standard"/>
        <c:varyColors val="0"/>
        <c:ser>
          <c:idx val="2"/>
          <c:order val="2"/>
          <c:tx>
            <c:strRef>
              <c:f>Лист1!$G$2</c:f>
              <c:strCache>
                <c:ptCount val="1"/>
                <c:pt idx="0">
                  <c:v>Оборот розничной торговли</c:v>
                </c:pt>
              </c:strCache>
            </c:strRef>
          </c:tx>
          <c:spPr>
            <a:ln w="28575"/>
          </c:spPr>
          <c:marker>
            <c:symbol val="none"/>
          </c:marker>
          <c:cat>
            <c:numRef>
              <c:f>Лист1!$A$3:$A$74</c:f>
              <c:numCache>
                <c:formatCode>[$-419]mmm\ yy;@</c:formatCode>
                <c:ptCount val="72"/>
                <c:pt idx="0">
                  <c:v>41275</c:v>
                </c:pt>
                <c:pt idx="1">
                  <c:v>41306</c:v>
                </c:pt>
                <c:pt idx="2">
                  <c:v>41334</c:v>
                </c:pt>
                <c:pt idx="3">
                  <c:v>41365</c:v>
                </c:pt>
                <c:pt idx="4">
                  <c:v>41395</c:v>
                </c:pt>
                <c:pt idx="5">
                  <c:v>41426</c:v>
                </c:pt>
                <c:pt idx="6">
                  <c:v>41456</c:v>
                </c:pt>
                <c:pt idx="7">
                  <c:v>41487</c:v>
                </c:pt>
                <c:pt idx="8">
                  <c:v>41518</c:v>
                </c:pt>
                <c:pt idx="9">
                  <c:v>41548</c:v>
                </c:pt>
                <c:pt idx="10">
                  <c:v>41579</c:v>
                </c:pt>
                <c:pt idx="11">
                  <c:v>41609</c:v>
                </c:pt>
                <c:pt idx="12">
                  <c:v>41640</c:v>
                </c:pt>
                <c:pt idx="13">
                  <c:v>41671</c:v>
                </c:pt>
                <c:pt idx="14">
                  <c:v>41699</c:v>
                </c:pt>
                <c:pt idx="15">
                  <c:v>41730</c:v>
                </c:pt>
                <c:pt idx="16">
                  <c:v>41760</c:v>
                </c:pt>
                <c:pt idx="17">
                  <c:v>41791</c:v>
                </c:pt>
                <c:pt idx="18">
                  <c:v>41821</c:v>
                </c:pt>
                <c:pt idx="19">
                  <c:v>41852</c:v>
                </c:pt>
                <c:pt idx="20">
                  <c:v>41883</c:v>
                </c:pt>
                <c:pt idx="21">
                  <c:v>41913</c:v>
                </c:pt>
                <c:pt idx="22">
                  <c:v>41944</c:v>
                </c:pt>
                <c:pt idx="23">
                  <c:v>41974</c:v>
                </c:pt>
                <c:pt idx="24">
                  <c:v>42005</c:v>
                </c:pt>
                <c:pt idx="25">
                  <c:v>42036</c:v>
                </c:pt>
                <c:pt idx="26">
                  <c:v>42064</c:v>
                </c:pt>
                <c:pt idx="27">
                  <c:v>42095</c:v>
                </c:pt>
                <c:pt idx="28">
                  <c:v>42125</c:v>
                </c:pt>
                <c:pt idx="29">
                  <c:v>42156</c:v>
                </c:pt>
                <c:pt idx="30">
                  <c:v>42186</c:v>
                </c:pt>
                <c:pt idx="31">
                  <c:v>42217</c:v>
                </c:pt>
                <c:pt idx="32">
                  <c:v>42248</c:v>
                </c:pt>
                <c:pt idx="33">
                  <c:v>42278</c:v>
                </c:pt>
                <c:pt idx="34">
                  <c:v>42309</c:v>
                </c:pt>
                <c:pt idx="35">
                  <c:v>42339</c:v>
                </c:pt>
                <c:pt idx="36">
                  <c:v>42370</c:v>
                </c:pt>
                <c:pt idx="37">
                  <c:v>42401</c:v>
                </c:pt>
                <c:pt idx="38">
                  <c:v>42430</c:v>
                </c:pt>
                <c:pt idx="39">
                  <c:v>42461</c:v>
                </c:pt>
                <c:pt idx="40">
                  <c:v>42491</c:v>
                </c:pt>
                <c:pt idx="41">
                  <c:v>42522</c:v>
                </c:pt>
                <c:pt idx="42">
                  <c:v>42552</c:v>
                </c:pt>
                <c:pt idx="43">
                  <c:v>42583</c:v>
                </c:pt>
                <c:pt idx="44">
                  <c:v>42614</c:v>
                </c:pt>
                <c:pt idx="45">
                  <c:v>42644</c:v>
                </c:pt>
                <c:pt idx="46">
                  <c:v>42675</c:v>
                </c:pt>
                <c:pt idx="47">
                  <c:v>42705</c:v>
                </c:pt>
                <c:pt idx="48">
                  <c:v>42736</c:v>
                </c:pt>
                <c:pt idx="49">
                  <c:v>42767</c:v>
                </c:pt>
                <c:pt idx="50">
                  <c:v>42795</c:v>
                </c:pt>
                <c:pt idx="51">
                  <c:v>42826</c:v>
                </c:pt>
                <c:pt idx="52">
                  <c:v>42856</c:v>
                </c:pt>
                <c:pt idx="53">
                  <c:v>42887</c:v>
                </c:pt>
                <c:pt idx="54">
                  <c:v>42917</c:v>
                </c:pt>
                <c:pt idx="55">
                  <c:v>42948</c:v>
                </c:pt>
                <c:pt idx="56">
                  <c:v>42979</c:v>
                </c:pt>
                <c:pt idx="57">
                  <c:v>43009</c:v>
                </c:pt>
                <c:pt idx="58">
                  <c:v>43040</c:v>
                </c:pt>
                <c:pt idx="59">
                  <c:v>43070</c:v>
                </c:pt>
                <c:pt idx="60">
                  <c:v>43101</c:v>
                </c:pt>
                <c:pt idx="61">
                  <c:v>43132</c:v>
                </c:pt>
                <c:pt idx="62">
                  <c:v>43160</c:v>
                </c:pt>
                <c:pt idx="63">
                  <c:v>43191</c:v>
                </c:pt>
                <c:pt idx="64">
                  <c:v>43221</c:v>
                </c:pt>
                <c:pt idx="65">
                  <c:v>43252</c:v>
                </c:pt>
                <c:pt idx="66">
                  <c:v>43282</c:v>
                </c:pt>
                <c:pt idx="67">
                  <c:v>43313</c:v>
                </c:pt>
                <c:pt idx="68">
                  <c:v>43344</c:v>
                </c:pt>
                <c:pt idx="69">
                  <c:v>43374</c:v>
                </c:pt>
                <c:pt idx="70">
                  <c:v>43405</c:v>
                </c:pt>
                <c:pt idx="71">
                  <c:v>43435</c:v>
                </c:pt>
              </c:numCache>
            </c:numRef>
          </c:cat>
          <c:val>
            <c:numRef>
              <c:f>Лист1!$G$3:$G$74</c:f>
              <c:numCache>
                <c:formatCode>#,##0.0</c:formatCode>
                <c:ptCount val="72"/>
                <c:pt idx="0">
                  <c:v>97.519164563423004</c:v>
                </c:pt>
                <c:pt idx="1">
                  <c:v>97.32593803822752</c:v>
                </c:pt>
                <c:pt idx="2">
                  <c:v>98.009147765751052</c:v>
                </c:pt>
                <c:pt idx="3">
                  <c:v>98.486584558775874</c:v>
                </c:pt>
                <c:pt idx="4">
                  <c:v>100.38385223869142</c:v>
                </c:pt>
                <c:pt idx="5">
                  <c:v>99.949814716946591</c:v>
                </c:pt>
                <c:pt idx="6">
                  <c:v>99.931800238789975</c:v>
                </c:pt>
                <c:pt idx="7">
                  <c:v>99.806316317737597</c:v>
                </c:pt>
                <c:pt idx="8">
                  <c:v>99.973897822930851</c:v>
                </c:pt>
                <c:pt idx="9">
                  <c:v>100.24029584047653</c:v>
                </c:pt>
                <c:pt idx="10">
                  <c:v>100.26229966584847</c:v>
                </c:pt>
                <c:pt idx="11">
                  <c:v>100.36905781268021</c:v>
                </c:pt>
                <c:pt idx="12">
                  <c:v>100</c:v>
                </c:pt>
                <c:pt idx="13">
                  <c:v>101.23335903200656</c:v>
                </c:pt>
                <c:pt idx="14">
                  <c:v>102.05550213666234</c:v>
                </c:pt>
                <c:pt idx="15">
                  <c:v>102.04081580071107</c:v>
                </c:pt>
                <c:pt idx="16">
                  <c:v>101.55796724390615</c:v>
                </c:pt>
                <c:pt idx="17">
                  <c:v>102.0569000643351</c:v>
                </c:pt>
                <c:pt idx="18">
                  <c:v>101.71768328686514</c:v>
                </c:pt>
                <c:pt idx="19">
                  <c:v>101.53741347471615</c:v>
                </c:pt>
                <c:pt idx="20">
                  <c:v>101.53633671555376</c:v>
                </c:pt>
                <c:pt idx="21">
                  <c:v>102.06167614220614</c:v>
                </c:pt>
                <c:pt idx="22">
                  <c:v>102.82926634634788</c:v>
                </c:pt>
                <c:pt idx="23">
                  <c:v>104.99586208140947</c:v>
                </c:pt>
                <c:pt idx="24">
                  <c:v>95.258449085943113</c:v>
                </c:pt>
                <c:pt idx="25">
                  <c:v>93.90733015967497</c:v>
                </c:pt>
                <c:pt idx="26">
                  <c:v>92.999940244429069</c:v>
                </c:pt>
                <c:pt idx="27">
                  <c:v>92.436166611907765</c:v>
                </c:pt>
                <c:pt idx="28">
                  <c:v>92.451551216334877</c:v>
                </c:pt>
                <c:pt idx="29">
                  <c:v>91.744956856071738</c:v>
                </c:pt>
                <c:pt idx="30">
                  <c:v>91.84778367380602</c:v>
                </c:pt>
                <c:pt idx="31">
                  <c:v>91.578893586734836</c:v>
                </c:pt>
                <c:pt idx="32">
                  <c:v>90.724218604989986</c:v>
                </c:pt>
                <c:pt idx="33">
                  <c:v>90.388019017354637</c:v>
                </c:pt>
                <c:pt idx="34">
                  <c:v>90.154658122075659</c:v>
                </c:pt>
                <c:pt idx="35">
                  <c:v>90.809216313565216</c:v>
                </c:pt>
                <c:pt idx="36">
                  <c:v>89.114440997819884</c:v>
                </c:pt>
                <c:pt idx="37">
                  <c:v>88.829254447790248</c:v>
                </c:pt>
                <c:pt idx="38">
                  <c:v>88.713180940262632</c:v>
                </c:pt>
                <c:pt idx="39">
                  <c:v>87.858012961932218</c:v>
                </c:pt>
                <c:pt idx="40">
                  <c:v>87.60415737480389</c:v>
                </c:pt>
                <c:pt idx="41">
                  <c:v>87.526033944351965</c:v>
                </c:pt>
                <c:pt idx="42">
                  <c:v>87.526547714184744</c:v>
                </c:pt>
                <c:pt idx="43">
                  <c:v>87.40810855648246</c:v>
                </c:pt>
                <c:pt idx="44">
                  <c:v>87.256151745485496</c:v>
                </c:pt>
                <c:pt idx="45">
                  <c:v>86.771091287027517</c:v>
                </c:pt>
                <c:pt idx="46">
                  <c:v>86.76419121988377</c:v>
                </c:pt>
                <c:pt idx="47">
                  <c:v>86.401598324781261</c:v>
                </c:pt>
                <c:pt idx="48">
                  <c:v>87.190453736801359</c:v>
                </c:pt>
                <c:pt idx="49">
                  <c:v>88.331480814735855</c:v>
                </c:pt>
                <c:pt idx="50">
                  <c:v>88.067453648707243</c:v>
                </c:pt>
                <c:pt idx="51">
                  <c:v>88.144153069229773</c:v>
                </c:pt>
                <c:pt idx="52">
                  <c:v>88.303321048685518</c:v>
                </c:pt>
                <c:pt idx="53">
                  <c:v>88.329875906501414</c:v>
                </c:pt>
                <c:pt idx="54">
                  <c:v>88.505379147062868</c:v>
                </c:pt>
                <c:pt idx="55">
                  <c:v>88.791025682707243</c:v>
                </c:pt>
                <c:pt idx="56">
                  <c:v>89.276536261883663</c:v>
                </c:pt>
                <c:pt idx="57">
                  <c:v>89.599097985897075</c:v>
                </c:pt>
                <c:pt idx="58">
                  <c:v>89.68638875257075</c:v>
                </c:pt>
                <c:pt idx="59">
                  <c:v>89.846443939735508</c:v>
                </c:pt>
                <c:pt idx="60">
                  <c:v>90.29717842256737</c:v>
                </c:pt>
                <c:pt idx="61">
                  <c:v>90.056593083172359</c:v>
                </c:pt>
                <c:pt idx="62">
                  <c:v>90.458456525893411</c:v>
                </c:pt>
                <c:pt idx="63">
                  <c:v>90.672019216525314</c:v>
                </c:pt>
                <c:pt idx="64">
                  <c:v>90.633955457128053</c:v>
                </c:pt>
                <c:pt idx="65">
                  <c:v>90.766515512239238</c:v>
                </c:pt>
                <c:pt idx="66">
                  <c:v>90.801143952394639</c:v>
                </c:pt>
                <c:pt idx="67">
                  <c:v>90.935826644354307</c:v>
                </c:pt>
                <c:pt idx="68">
                  <c:v>91.150351576025031</c:v>
                </c:pt>
                <c:pt idx="69">
                  <c:v>91.139848165550802</c:v>
                </c:pt>
                <c:pt idx="70">
                  <c:v>#N/A</c:v>
                </c:pt>
                <c:pt idx="71">
                  <c:v>#N/A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45FE-4A3D-BF2A-6667F78F4D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363648"/>
        <c:axId val="138943232"/>
      </c:lineChart>
      <c:dateAx>
        <c:axId val="142362112"/>
        <c:scaling>
          <c:orientation val="minMax"/>
          <c:max val="43435"/>
          <c:min val="41640"/>
        </c:scaling>
        <c:delete val="0"/>
        <c:axPos val="b"/>
        <c:majorGridlines/>
        <c:numFmt formatCode="yyyy" sourceLinked="0"/>
        <c:majorTickMark val="none"/>
        <c:minorTickMark val="none"/>
        <c:tickLblPos val="low"/>
        <c:spPr>
          <a:ln w="19050">
            <a:solidFill>
              <a:schemeClr val="tx1"/>
            </a:solidFill>
          </a:ln>
        </c:spPr>
        <c:txPr>
          <a:bodyPr rot="0" vert="horz"/>
          <a:lstStyle/>
          <a:p>
            <a:pPr>
              <a:defRPr sz="1200"/>
            </a:pPr>
            <a:endParaRPr lang="ru-RU"/>
          </a:p>
        </c:txPr>
        <c:crossAx val="138942656"/>
        <c:crossesAt val="100"/>
        <c:auto val="1"/>
        <c:lblOffset val="100"/>
        <c:baseTimeUnit val="months"/>
        <c:majorUnit val="1"/>
        <c:majorTimeUnit val="years"/>
        <c:minorUnit val="3"/>
        <c:minorTimeUnit val="months"/>
      </c:dateAx>
      <c:valAx>
        <c:axId val="138942656"/>
        <c:scaling>
          <c:orientation val="minMax"/>
          <c:max val="110"/>
          <c:min val="8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ru-RU" b="0"/>
                  <a:t>В % к январю 2014 г., сезонно сглажен.</a:t>
                </a: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42362112"/>
        <c:crosses val="autoZero"/>
        <c:crossBetween val="between"/>
        <c:majorUnit val="5"/>
      </c:valAx>
      <c:valAx>
        <c:axId val="138943232"/>
        <c:scaling>
          <c:orientation val="minMax"/>
          <c:max val="110"/>
          <c:min val="85"/>
        </c:scaling>
        <c:delete val="0"/>
        <c:axPos val="r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42363648"/>
        <c:crosses val="max"/>
        <c:crossBetween val="between"/>
      </c:valAx>
      <c:dateAx>
        <c:axId val="142363648"/>
        <c:scaling>
          <c:orientation val="minMax"/>
        </c:scaling>
        <c:delete val="1"/>
        <c:axPos val="b"/>
        <c:numFmt formatCode="[$-419]mmm\ yy;@" sourceLinked="1"/>
        <c:majorTickMark val="out"/>
        <c:minorTickMark val="none"/>
        <c:tickLblPos val="nextTo"/>
        <c:crossAx val="138943232"/>
        <c:crosses val="autoZero"/>
        <c:auto val="1"/>
        <c:lblOffset val="100"/>
        <c:baseTimeUnit val="months"/>
      </c:dateAx>
    </c:plotArea>
    <c:legend>
      <c:legendPos val="b"/>
      <c:layout>
        <c:manualLayout>
          <c:xMode val="edge"/>
          <c:yMode val="edge"/>
          <c:x val="2.2178191039576297E-2"/>
          <c:y val="0.83652054571465129"/>
          <c:w val="0.96007164406059886"/>
          <c:h val="0.16196861155566969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>
          <a:latin typeface="+mn-lt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b="0">
                <a:latin typeface="Arial" panose="020B0604020202020204" pitchFamily="34" charset="0"/>
                <a:cs typeface="Arial" panose="020B0604020202020204" pitchFamily="34" charset="0"/>
              </a:rPr>
              <a:t>Структура ВРП Липецкой области, 2016 год, %</a:t>
            </a:r>
          </a:p>
        </c:rich>
      </c:tx>
      <c:layout>
        <c:manualLayout>
          <c:xMode val="edge"/>
          <c:yMode val="edge"/>
          <c:x val="0.32896171306298666"/>
          <c:y val="6.134046502202859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6763553170156774"/>
          <c:y val="0.33309970520918347"/>
          <c:w val="0.41403189008322044"/>
          <c:h val="0.53348935758018423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4.7926127045200294E-2"/>
                  <c:y val="3.0738548719819198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4356588955266958E-4"/>
                  <c:y val="-5.9807750238191921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8800888744745981E-3"/>
                  <c:y val="-2.1391872099595583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9.711932757715383E-3"/>
                  <c:y val="-4.08587378196354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9.8123111424615553E-3"/>
                  <c:y val="6.6735066449479727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7508179326200371E-2"/>
                  <c:y val="3.9533812614285721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7.7104944742014903E-2"/>
                  <c:y val="-8.3570588159238721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9.148748092882697E-2"/>
                  <c:y val="-2.6432236012297425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Данные!$A$32:$A$41</c:f>
              <c:strCache>
                <c:ptCount val="10"/>
                <c:pt idx="0">
                  <c:v>  сельское хозяйство, охота и   лесное хозяйство</c:v>
                </c:pt>
                <c:pt idx="1">
                  <c:v>  строительство</c:v>
                </c:pt>
                <c:pt idx="2">
                  <c:v>  оптовая и розничная торговля</c:v>
                </c:pt>
                <c:pt idx="3">
                  <c:v>  транспорт и связь</c:v>
                </c:pt>
                <c:pt idx="4">
                  <c:v>промышленность</c:v>
                </c:pt>
                <c:pt idx="5">
                  <c:v>  операции с недвижимым имуществом</c:v>
                </c:pt>
                <c:pt idx="6">
                  <c:v>  государственное управление и социальное  обеспечение</c:v>
                </c:pt>
                <c:pt idx="7">
                  <c:v>  образование</c:v>
                </c:pt>
                <c:pt idx="8">
                  <c:v>  здравоохранение и предоставление социальных услуг</c:v>
                </c:pt>
                <c:pt idx="9">
                  <c:v>прочие</c:v>
                </c:pt>
              </c:strCache>
            </c:strRef>
          </c:cat>
          <c:val>
            <c:numRef>
              <c:f>Данные!$B$32:$B$41</c:f>
              <c:numCache>
                <c:formatCode>General</c:formatCode>
                <c:ptCount val="10"/>
                <c:pt idx="0">
                  <c:v>12.9</c:v>
                </c:pt>
                <c:pt idx="1">
                  <c:v>7.2</c:v>
                </c:pt>
                <c:pt idx="2">
                  <c:v>10.3</c:v>
                </c:pt>
                <c:pt idx="3">
                  <c:v>4.9000000000000004</c:v>
                </c:pt>
                <c:pt idx="4">
                  <c:v>44.5</c:v>
                </c:pt>
                <c:pt idx="5">
                  <c:v>8.3000000000000007</c:v>
                </c:pt>
                <c:pt idx="6">
                  <c:v>3.9</c:v>
                </c:pt>
                <c:pt idx="7">
                  <c:v>2.6</c:v>
                </c:pt>
                <c:pt idx="8">
                  <c:v>3.4</c:v>
                </c:pt>
                <c:pt idx="9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3E7CE7-DD24-4DDE-9E74-9CA51DFAD43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F89651-2A59-46E8-9C60-9BBF935556A1}">
      <dgm:prSet phldrT="[Текст]" custT="1"/>
      <dgm:spPr>
        <a:solidFill>
          <a:srgbClr val="77777A"/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ru-RU" sz="2000" b="1" dirty="0" smtClean="0"/>
            <a:t>Денежно-кредитная политика Банка России</a:t>
          </a:r>
          <a:endParaRPr lang="ru-RU" sz="2000" b="1" dirty="0"/>
        </a:p>
      </dgm:t>
    </dgm:pt>
    <dgm:pt modelId="{3A445E74-DD31-4023-8AF6-DD8D5858B2DF}" type="parTrans" cxnId="{8E93868A-2F33-434D-ACAF-E26907EF9AAD}">
      <dgm:prSet/>
      <dgm:spPr/>
      <dgm:t>
        <a:bodyPr/>
        <a:lstStyle/>
        <a:p>
          <a:endParaRPr lang="ru-RU"/>
        </a:p>
      </dgm:t>
    </dgm:pt>
    <dgm:pt modelId="{6A57FAC2-2599-4415-9A08-03B826C66D42}" type="sibTrans" cxnId="{8E93868A-2F33-434D-ACAF-E26907EF9AAD}">
      <dgm:prSet/>
      <dgm:spPr/>
      <dgm:t>
        <a:bodyPr/>
        <a:lstStyle/>
        <a:p>
          <a:endParaRPr lang="ru-RU"/>
        </a:p>
      </dgm:t>
    </dgm:pt>
    <dgm:pt modelId="{6664D365-8CAE-439F-9576-204733FA19DB}">
      <dgm:prSet phldrT="[Текст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Цели</a:t>
          </a:r>
          <a:endParaRPr lang="ru-RU" dirty="0"/>
        </a:p>
      </dgm:t>
    </dgm:pt>
    <dgm:pt modelId="{2086C630-910A-4933-8584-2561EF52BA01}" type="parTrans" cxnId="{8073A678-46DA-449C-A07F-70603BB239E4}">
      <dgm:prSet/>
      <dgm:spPr/>
      <dgm:t>
        <a:bodyPr/>
        <a:lstStyle/>
        <a:p>
          <a:endParaRPr lang="ru-RU"/>
        </a:p>
      </dgm:t>
    </dgm:pt>
    <dgm:pt modelId="{F5E96983-08D5-4381-ABC1-25F523FE1A5C}" type="sibTrans" cxnId="{8073A678-46DA-449C-A07F-70603BB239E4}">
      <dgm:prSet/>
      <dgm:spPr/>
      <dgm:t>
        <a:bodyPr/>
        <a:lstStyle/>
        <a:p>
          <a:endParaRPr lang="ru-RU"/>
        </a:p>
      </dgm:t>
    </dgm:pt>
    <dgm:pt modelId="{3ECCD59A-0F0E-4F12-A429-3CDF0E1ACBBA}">
      <dgm:prSet phldrT="[Текст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mtClean="0"/>
            <a:t>Принципы</a:t>
          </a:r>
          <a:endParaRPr lang="ru-RU" dirty="0"/>
        </a:p>
      </dgm:t>
    </dgm:pt>
    <dgm:pt modelId="{6CE9F55F-4C65-47FF-963E-7183DDD3DE6C}" type="parTrans" cxnId="{9C586A1B-B042-482D-8A35-DF67841D4C0A}">
      <dgm:prSet/>
      <dgm:spPr/>
      <dgm:t>
        <a:bodyPr/>
        <a:lstStyle/>
        <a:p>
          <a:endParaRPr lang="ru-RU"/>
        </a:p>
      </dgm:t>
    </dgm:pt>
    <dgm:pt modelId="{41D2508D-A447-4153-B883-9F650BAA0652}" type="sibTrans" cxnId="{9C586A1B-B042-482D-8A35-DF67841D4C0A}">
      <dgm:prSet/>
      <dgm:spPr/>
      <dgm:t>
        <a:bodyPr/>
        <a:lstStyle/>
        <a:p>
          <a:endParaRPr lang="ru-RU"/>
        </a:p>
      </dgm:t>
    </dgm:pt>
    <dgm:pt modelId="{E15B9D66-A73D-4F96-BFD6-33A3AD6E0179}">
      <dgm:prSet phldrT="[Текст]" custT="1"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ru-RU" sz="2000" b="1" dirty="0" smtClean="0"/>
            <a:t>Решение по ключевой ставке – декабрь 2018</a:t>
          </a:r>
          <a:endParaRPr lang="ru-RU" sz="2000" b="1" dirty="0"/>
        </a:p>
      </dgm:t>
    </dgm:pt>
    <dgm:pt modelId="{10C0519D-D7B3-4996-BB8B-713F98E8AF99}" type="parTrans" cxnId="{316C1428-9345-4BCC-9D6F-D0DFFF897A8D}">
      <dgm:prSet/>
      <dgm:spPr/>
      <dgm:t>
        <a:bodyPr/>
        <a:lstStyle/>
        <a:p>
          <a:endParaRPr lang="ru-RU"/>
        </a:p>
      </dgm:t>
    </dgm:pt>
    <dgm:pt modelId="{9AE382AB-3E36-4058-89C0-D3FD89C072DF}" type="sibTrans" cxnId="{316C1428-9345-4BCC-9D6F-D0DFFF897A8D}">
      <dgm:prSet/>
      <dgm:spPr/>
      <dgm:t>
        <a:bodyPr/>
        <a:lstStyle/>
        <a:p>
          <a:endParaRPr lang="ru-RU"/>
        </a:p>
      </dgm:t>
    </dgm:pt>
    <dgm:pt modelId="{8C407B3C-0E6E-43CD-9A9E-605817BB49BA}">
      <dgm:prSet phldrT="[Текст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Основные причины решения</a:t>
          </a:r>
          <a:endParaRPr lang="ru-RU" dirty="0"/>
        </a:p>
      </dgm:t>
    </dgm:pt>
    <dgm:pt modelId="{FD814852-3ECE-43E2-892B-79FF48DB53D7}" type="parTrans" cxnId="{7B92AB34-020F-4DFD-93E6-6BCAC27C205B}">
      <dgm:prSet/>
      <dgm:spPr/>
      <dgm:t>
        <a:bodyPr/>
        <a:lstStyle/>
        <a:p>
          <a:endParaRPr lang="ru-RU"/>
        </a:p>
      </dgm:t>
    </dgm:pt>
    <dgm:pt modelId="{8C02258B-4890-4A88-82F3-B6D21EA02AA1}" type="sibTrans" cxnId="{7B92AB34-020F-4DFD-93E6-6BCAC27C205B}">
      <dgm:prSet/>
      <dgm:spPr/>
      <dgm:t>
        <a:bodyPr/>
        <a:lstStyle/>
        <a:p>
          <a:endParaRPr lang="ru-RU"/>
        </a:p>
      </dgm:t>
    </dgm:pt>
    <dgm:pt modelId="{97C16A16-17E4-45E1-946E-466E45B00D61}">
      <dgm:prSet phldrT="[Текст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Инфляция и инфляционные ожидания</a:t>
          </a:r>
          <a:endParaRPr lang="ru-RU" dirty="0"/>
        </a:p>
      </dgm:t>
    </dgm:pt>
    <dgm:pt modelId="{16EF7385-2A85-44B5-BC58-C9A577EE60D7}" type="parTrans" cxnId="{B77CF5B6-7ACE-45C4-9491-00B140CF18B8}">
      <dgm:prSet/>
      <dgm:spPr/>
      <dgm:t>
        <a:bodyPr/>
        <a:lstStyle/>
        <a:p>
          <a:endParaRPr lang="ru-RU"/>
        </a:p>
      </dgm:t>
    </dgm:pt>
    <dgm:pt modelId="{960D861D-F3E4-42FA-8D59-7E49B015C844}" type="sibTrans" cxnId="{B77CF5B6-7ACE-45C4-9491-00B140CF18B8}">
      <dgm:prSet/>
      <dgm:spPr/>
      <dgm:t>
        <a:bodyPr/>
        <a:lstStyle/>
        <a:p>
          <a:endParaRPr lang="ru-RU"/>
        </a:p>
      </dgm:t>
    </dgm:pt>
    <dgm:pt modelId="{9375F982-1082-42F5-9CE2-F7C9775BF60F}">
      <dgm:prSet phldrT="[Текст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Прогноз</a:t>
          </a:r>
          <a:endParaRPr lang="ru-RU" dirty="0"/>
        </a:p>
      </dgm:t>
    </dgm:pt>
    <dgm:pt modelId="{C08A39D5-1219-41B0-8DF9-B85C3623B38D}" type="parTrans" cxnId="{BFF86399-6733-4622-9CB8-134E8411AD51}">
      <dgm:prSet/>
      <dgm:spPr/>
      <dgm:t>
        <a:bodyPr/>
        <a:lstStyle/>
        <a:p>
          <a:endParaRPr lang="ru-RU"/>
        </a:p>
      </dgm:t>
    </dgm:pt>
    <dgm:pt modelId="{F4F18348-85F5-4492-91B5-C8A0F72E059D}" type="sibTrans" cxnId="{BFF86399-6733-4622-9CB8-134E8411AD51}">
      <dgm:prSet/>
      <dgm:spPr/>
      <dgm:t>
        <a:bodyPr/>
        <a:lstStyle/>
        <a:p>
          <a:endParaRPr lang="ru-RU"/>
        </a:p>
      </dgm:t>
    </dgm:pt>
    <dgm:pt modelId="{57295FC9-3D43-47E9-85E5-BAADAD70C880}">
      <dgm:prSet phldrT="[Текст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Текущая экономическая ситуация</a:t>
          </a:r>
          <a:endParaRPr lang="ru-RU" dirty="0"/>
        </a:p>
      </dgm:t>
    </dgm:pt>
    <dgm:pt modelId="{97F2E62A-FE3C-46AF-A900-92D49F04EC7D}" type="parTrans" cxnId="{E622D8CA-D362-460F-BB09-E41D0103624A}">
      <dgm:prSet/>
      <dgm:spPr/>
      <dgm:t>
        <a:bodyPr/>
        <a:lstStyle/>
        <a:p>
          <a:endParaRPr lang="ru-RU"/>
        </a:p>
      </dgm:t>
    </dgm:pt>
    <dgm:pt modelId="{C8BC3B03-F6B5-4D13-9D26-D64CF900E1B6}" type="sibTrans" cxnId="{E622D8CA-D362-460F-BB09-E41D0103624A}">
      <dgm:prSet/>
      <dgm:spPr/>
      <dgm:t>
        <a:bodyPr/>
        <a:lstStyle/>
        <a:p>
          <a:endParaRPr lang="ru-RU"/>
        </a:p>
      </dgm:t>
    </dgm:pt>
    <dgm:pt modelId="{57E193EB-030D-4263-AD0A-F88CE807D9E4}" type="pres">
      <dgm:prSet presAssocID="{283E7CE7-DD24-4DDE-9E74-9CA51DFAD43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E04115-0DC0-4834-8BC5-A6D03F3A28F9}" type="pres">
      <dgm:prSet presAssocID="{13F89651-2A59-46E8-9C60-9BBF935556A1}" presName="linNode" presStyleCnt="0"/>
      <dgm:spPr/>
    </dgm:pt>
    <dgm:pt modelId="{8A248434-68D6-486E-8518-F3D019461325}" type="pres">
      <dgm:prSet presAssocID="{13F89651-2A59-46E8-9C60-9BBF935556A1}" presName="parentText" presStyleLbl="node1" presStyleIdx="0" presStyleCnt="2">
        <dgm:presLayoutVars>
          <dgm:chMax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7159C03A-4D0A-4DAB-B911-2F228524E8AC}" type="pres">
      <dgm:prSet presAssocID="{13F89651-2A59-46E8-9C60-9BBF935556A1}" presName="descendantText" presStyleLbl="alignAccFollowNode1" presStyleIdx="0" presStyleCnt="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4841D1DF-BDE0-4624-A966-7F98A14F7C03}" type="pres">
      <dgm:prSet presAssocID="{6A57FAC2-2599-4415-9A08-03B826C66D42}" presName="sp" presStyleCnt="0"/>
      <dgm:spPr/>
    </dgm:pt>
    <dgm:pt modelId="{D0A241E4-5443-4C23-AF89-E912CCAEC0B4}" type="pres">
      <dgm:prSet presAssocID="{E15B9D66-A73D-4F96-BFD6-33A3AD6E0179}" presName="linNode" presStyleCnt="0"/>
      <dgm:spPr/>
    </dgm:pt>
    <dgm:pt modelId="{9E5F473B-B5ED-436F-8E64-4B8EE8B59A7A}" type="pres">
      <dgm:prSet presAssocID="{E15B9D66-A73D-4F96-BFD6-33A3AD6E0179}" presName="parentText" presStyleLbl="node1" presStyleIdx="1" presStyleCnt="2">
        <dgm:presLayoutVars>
          <dgm:chMax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FA4F9134-37C7-42DC-829C-2FA165CAD690}" type="pres">
      <dgm:prSet presAssocID="{E15B9D66-A73D-4F96-BFD6-33A3AD6E0179}" presName="descendantText" presStyleLbl="alignAccFollowNode1" presStyleIdx="1" presStyleCnt="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E622D8CA-D362-460F-BB09-E41D0103624A}" srcId="{E15B9D66-A73D-4F96-BFD6-33A3AD6E0179}" destId="{57295FC9-3D43-47E9-85E5-BAADAD70C880}" srcOrd="2" destOrd="0" parTransId="{97F2E62A-FE3C-46AF-A900-92D49F04EC7D}" sibTransId="{C8BC3B03-F6B5-4D13-9D26-D64CF900E1B6}"/>
    <dgm:cxn modelId="{8E93868A-2F33-434D-ACAF-E26907EF9AAD}" srcId="{283E7CE7-DD24-4DDE-9E74-9CA51DFAD433}" destId="{13F89651-2A59-46E8-9C60-9BBF935556A1}" srcOrd="0" destOrd="0" parTransId="{3A445E74-DD31-4023-8AF6-DD8D5858B2DF}" sibTransId="{6A57FAC2-2599-4415-9A08-03B826C66D42}"/>
    <dgm:cxn modelId="{B77CF5B6-7ACE-45C4-9491-00B140CF18B8}" srcId="{E15B9D66-A73D-4F96-BFD6-33A3AD6E0179}" destId="{97C16A16-17E4-45E1-946E-466E45B00D61}" srcOrd="1" destOrd="0" parTransId="{16EF7385-2A85-44B5-BC58-C9A577EE60D7}" sibTransId="{960D861D-F3E4-42FA-8D59-7E49B015C844}"/>
    <dgm:cxn modelId="{F7D67A32-97B6-4E16-ACF1-ABFD1723772F}" type="presOf" srcId="{97C16A16-17E4-45E1-946E-466E45B00D61}" destId="{FA4F9134-37C7-42DC-829C-2FA165CAD690}" srcOrd="0" destOrd="1" presId="urn:microsoft.com/office/officeart/2005/8/layout/vList5"/>
    <dgm:cxn modelId="{736B94CF-4D7D-4E6D-9B6E-09F28D2903B0}" type="presOf" srcId="{3ECCD59A-0F0E-4F12-A429-3CDF0E1ACBBA}" destId="{7159C03A-4D0A-4DAB-B911-2F228524E8AC}" srcOrd="0" destOrd="1" presId="urn:microsoft.com/office/officeart/2005/8/layout/vList5"/>
    <dgm:cxn modelId="{BFF86399-6733-4622-9CB8-134E8411AD51}" srcId="{E15B9D66-A73D-4F96-BFD6-33A3AD6E0179}" destId="{9375F982-1082-42F5-9CE2-F7C9775BF60F}" srcOrd="3" destOrd="0" parTransId="{C08A39D5-1219-41B0-8DF9-B85C3623B38D}" sibTransId="{F4F18348-85F5-4492-91B5-C8A0F72E059D}"/>
    <dgm:cxn modelId="{A3EEBB68-975B-4D9F-B877-61433B10290E}" type="presOf" srcId="{E15B9D66-A73D-4F96-BFD6-33A3AD6E0179}" destId="{9E5F473B-B5ED-436F-8E64-4B8EE8B59A7A}" srcOrd="0" destOrd="0" presId="urn:microsoft.com/office/officeart/2005/8/layout/vList5"/>
    <dgm:cxn modelId="{A2ECC72C-A068-4570-BA31-FCDF55064E94}" type="presOf" srcId="{6664D365-8CAE-439F-9576-204733FA19DB}" destId="{7159C03A-4D0A-4DAB-B911-2F228524E8AC}" srcOrd="0" destOrd="0" presId="urn:microsoft.com/office/officeart/2005/8/layout/vList5"/>
    <dgm:cxn modelId="{076EE6E6-113E-4F07-B9FD-736AE04ACDCD}" type="presOf" srcId="{9375F982-1082-42F5-9CE2-F7C9775BF60F}" destId="{FA4F9134-37C7-42DC-829C-2FA165CAD690}" srcOrd="0" destOrd="3" presId="urn:microsoft.com/office/officeart/2005/8/layout/vList5"/>
    <dgm:cxn modelId="{B2AC03A6-BE92-457F-B64B-8C20D032C837}" type="presOf" srcId="{283E7CE7-DD24-4DDE-9E74-9CA51DFAD433}" destId="{57E193EB-030D-4263-AD0A-F88CE807D9E4}" srcOrd="0" destOrd="0" presId="urn:microsoft.com/office/officeart/2005/8/layout/vList5"/>
    <dgm:cxn modelId="{28CC4819-EDB9-4A4C-932C-7262A450069A}" type="presOf" srcId="{8C407B3C-0E6E-43CD-9A9E-605817BB49BA}" destId="{FA4F9134-37C7-42DC-829C-2FA165CAD690}" srcOrd="0" destOrd="0" presId="urn:microsoft.com/office/officeart/2005/8/layout/vList5"/>
    <dgm:cxn modelId="{8CD6FDCC-0D96-48BF-9DF1-79ADBAFA7463}" type="presOf" srcId="{13F89651-2A59-46E8-9C60-9BBF935556A1}" destId="{8A248434-68D6-486E-8518-F3D019461325}" srcOrd="0" destOrd="0" presId="urn:microsoft.com/office/officeart/2005/8/layout/vList5"/>
    <dgm:cxn modelId="{9C586A1B-B042-482D-8A35-DF67841D4C0A}" srcId="{13F89651-2A59-46E8-9C60-9BBF935556A1}" destId="{3ECCD59A-0F0E-4F12-A429-3CDF0E1ACBBA}" srcOrd="1" destOrd="0" parTransId="{6CE9F55F-4C65-47FF-963E-7183DDD3DE6C}" sibTransId="{41D2508D-A447-4153-B883-9F650BAA0652}"/>
    <dgm:cxn modelId="{2A486D83-91D3-40F4-A79C-A4FC890D1774}" type="presOf" srcId="{57295FC9-3D43-47E9-85E5-BAADAD70C880}" destId="{FA4F9134-37C7-42DC-829C-2FA165CAD690}" srcOrd="0" destOrd="2" presId="urn:microsoft.com/office/officeart/2005/8/layout/vList5"/>
    <dgm:cxn modelId="{316C1428-9345-4BCC-9D6F-D0DFFF897A8D}" srcId="{283E7CE7-DD24-4DDE-9E74-9CA51DFAD433}" destId="{E15B9D66-A73D-4F96-BFD6-33A3AD6E0179}" srcOrd="1" destOrd="0" parTransId="{10C0519D-D7B3-4996-BB8B-713F98E8AF99}" sibTransId="{9AE382AB-3E36-4058-89C0-D3FD89C072DF}"/>
    <dgm:cxn modelId="{7B92AB34-020F-4DFD-93E6-6BCAC27C205B}" srcId="{E15B9D66-A73D-4F96-BFD6-33A3AD6E0179}" destId="{8C407B3C-0E6E-43CD-9A9E-605817BB49BA}" srcOrd="0" destOrd="0" parTransId="{FD814852-3ECE-43E2-892B-79FF48DB53D7}" sibTransId="{8C02258B-4890-4A88-82F3-B6D21EA02AA1}"/>
    <dgm:cxn modelId="{8073A678-46DA-449C-A07F-70603BB239E4}" srcId="{13F89651-2A59-46E8-9C60-9BBF935556A1}" destId="{6664D365-8CAE-439F-9576-204733FA19DB}" srcOrd="0" destOrd="0" parTransId="{2086C630-910A-4933-8584-2561EF52BA01}" sibTransId="{F5E96983-08D5-4381-ABC1-25F523FE1A5C}"/>
    <dgm:cxn modelId="{E3DED9F1-9608-4C42-BD74-7A4E2139C4B0}" type="presParOf" srcId="{57E193EB-030D-4263-AD0A-F88CE807D9E4}" destId="{9CE04115-0DC0-4834-8BC5-A6D03F3A28F9}" srcOrd="0" destOrd="0" presId="urn:microsoft.com/office/officeart/2005/8/layout/vList5"/>
    <dgm:cxn modelId="{237C376F-DBEB-450A-B06E-959DAE0094CF}" type="presParOf" srcId="{9CE04115-0DC0-4834-8BC5-A6D03F3A28F9}" destId="{8A248434-68D6-486E-8518-F3D019461325}" srcOrd="0" destOrd="0" presId="urn:microsoft.com/office/officeart/2005/8/layout/vList5"/>
    <dgm:cxn modelId="{77A2C711-2C0E-4784-BB36-15B8AD5C3E84}" type="presParOf" srcId="{9CE04115-0DC0-4834-8BC5-A6D03F3A28F9}" destId="{7159C03A-4D0A-4DAB-B911-2F228524E8AC}" srcOrd="1" destOrd="0" presId="urn:microsoft.com/office/officeart/2005/8/layout/vList5"/>
    <dgm:cxn modelId="{A19BA97F-082D-43AC-8517-F07847FF9834}" type="presParOf" srcId="{57E193EB-030D-4263-AD0A-F88CE807D9E4}" destId="{4841D1DF-BDE0-4624-A966-7F98A14F7C03}" srcOrd="1" destOrd="0" presId="urn:microsoft.com/office/officeart/2005/8/layout/vList5"/>
    <dgm:cxn modelId="{A544614C-F2F3-412E-A3DA-889EDDC99F65}" type="presParOf" srcId="{57E193EB-030D-4263-AD0A-F88CE807D9E4}" destId="{D0A241E4-5443-4C23-AF89-E912CCAEC0B4}" srcOrd="2" destOrd="0" presId="urn:microsoft.com/office/officeart/2005/8/layout/vList5"/>
    <dgm:cxn modelId="{141678AD-FA17-4097-B798-932143EFB61B}" type="presParOf" srcId="{D0A241E4-5443-4C23-AF89-E912CCAEC0B4}" destId="{9E5F473B-B5ED-436F-8E64-4B8EE8B59A7A}" srcOrd="0" destOrd="0" presId="urn:microsoft.com/office/officeart/2005/8/layout/vList5"/>
    <dgm:cxn modelId="{94C6B85C-25F6-442E-BF3D-A9B4AF630A14}" type="presParOf" srcId="{D0A241E4-5443-4C23-AF89-E912CCAEC0B4}" destId="{FA4F9134-37C7-42DC-829C-2FA165CAD69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3E7CE7-DD24-4DDE-9E74-9CA51DFAD43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F89651-2A59-46E8-9C60-9BBF935556A1}">
      <dgm:prSet phldrT="[Текст]" custT="1"/>
      <dgm:spPr>
        <a:solidFill>
          <a:srgbClr val="77777A"/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bg1"/>
              </a:solidFill>
            </a:rPr>
            <a:t>Публичная количественная цель по инфляции</a:t>
          </a:r>
          <a:endParaRPr lang="ru-RU" sz="1800" dirty="0"/>
        </a:p>
      </dgm:t>
    </dgm:pt>
    <dgm:pt modelId="{3A445E74-DD31-4023-8AF6-DD8D5858B2DF}" type="parTrans" cxnId="{8E93868A-2F33-434D-ACAF-E26907EF9AAD}">
      <dgm:prSet/>
      <dgm:spPr/>
      <dgm:t>
        <a:bodyPr/>
        <a:lstStyle/>
        <a:p>
          <a:endParaRPr lang="ru-RU"/>
        </a:p>
      </dgm:t>
    </dgm:pt>
    <dgm:pt modelId="{6A57FAC2-2599-4415-9A08-03B826C66D42}" type="sibTrans" cxnId="{8E93868A-2F33-434D-ACAF-E26907EF9AAD}">
      <dgm:prSet/>
      <dgm:spPr/>
      <dgm:t>
        <a:bodyPr/>
        <a:lstStyle/>
        <a:p>
          <a:endParaRPr lang="ru-RU"/>
        </a:p>
      </dgm:t>
    </dgm:pt>
    <dgm:pt modelId="{6664D365-8CAE-439F-9576-204733FA19DB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solidFill>
                <a:schemeClr val="bg2">
                  <a:lumMod val="10000"/>
                </a:schemeClr>
              </a:solidFill>
            </a:rPr>
            <a:t>Годовая инфляция </a:t>
          </a:r>
          <a:r>
            <a:rPr lang="ru-RU" sz="1400" b="1" dirty="0" smtClean="0">
              <a:solidFill>
                <a:schemeClr val="bg2">
                  <a:lumMod val="10000"/>
                </a:schemeClr>
              </a:solidFill>
            </a:rPr>
            <a:t>вблизи 4% постоянно</a:t>
          </a:r>
          <a:r>
            <a:rPr lang="ru-RU" sz="1400" dirty="0" smtClean="0">
              <a:solidFill>
                <a:schemeClr val="bg2">
                  <a:lumMod val="10000"/>
                </a:schemeClr>
              </a:solidFill>
            </a:rPr>
            <a:t>,</a:t>
          </a:r>
          <a:endParaRPr lang="ru-RU" sz="1400" dirty="0"/>
        </a:p>
      </dgm:t>
    </dgm:pt>
    <dgm:pt modelId="{2086C630-910A-4933-8584-2561EF52BA01}" type="parTrans" cxnId="{8073A678-46DA-449C-A07F-70603BB239E4}">
      <dgm:prSet/>
      <dgm:spPr/>
      <dgm:t>
        <a:bodyPr/>
        <a:lstStyle/>
        <a:p>
          <a:endParaRPr lang="ru-RU"/>
        </a:p>
      </dgm:t>
    </dgm:pt>
    <dgm:pt modelId="{F5E96983-08D5-4381-ABC1-25F523FE1A5C}" type="sibTrans" cxnId="{8073A678-46DA-449C-A07F-70603BB239E4}">
      <dgm:prSet/>
      <dgm:spPr/>
      <dgm:t>
        <a:bodyPr/>
        <a:lstStyle/>
        <a:p>
          <a:endParaRPr lang="ru-RU"/>
        </a:p>
      </dgm:t>
    </dgm:pt>
    <dgm:pt modelId="{E15B9D66-A73D-4F96-BFD6-33A3AD6E0179}">
      <dgm:prSet phldrT="[Текст]" custT="1"/>
      <dgm:spPr>
        <a:solidFill>
          <a:srgbClr val="77777A"/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bg1"/>
              </a:solidFill>
            </a:rPr>
            <a:t>Решения по ДКП на основе макроэкономического прогноза</a:t>
          </a:r>
          <a:endParaRPr lang="ru-RU" sz="1800" dirty="0"/>
        </a:p>
      </dgm:t>
    </dgm:pt>
    <dgm:pt modelId="{10C0519D-D7B3-4996-BB8B-713F98E8AF99}" type="parTrans" cxnId="{316C1428-9345-4BCC-9D6F-D0DFFF897A8D}">
      <dgm:prSet/>
      <dgm:spPr/>
      <dgm:t>
        <a:bodyPr/>
        <a:lstStyle/>
        <a:p>
          <a:endParaRPr lang="ru-RU"/>
        </a:p>
      </dgm:t>
    </dgm:pt>
    <dgm:pt modelId="{9AE382AB-3E36-4058-89C0-D3FD89C072DF}" type="sibTrans" cxnId="{316C1428-9345-4BCC-9D6F-D0DFFF897A8D}">
      <dgm:prSet/>
      <dgm:spPr/>
      <dgm:t>
        <a:bodyPr/>
        <a:lstStyle/>
        <a:p>
          <a:endParaRPr lang="ru-RU"/>
        </a:p>
      </dgm:t>
    </dgm:pt>
    <dgm:pt modelId="{8C407B3C-0E6E-43CD-9A9E-605817BB49BA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 smtClean="0">
              <a:solidFill>
                <a:schemeClr val="bg2">
                  <a:lumMod val="10000"/>
                </a:schemeClr>
              </a:solidFill>
            </a:rPr>
            <a:t>Консервативный подход </a:t>
          </a:r>
          <a:r>
            <a:rPr lang="ru-RU" sz="1400" dirty="0" smtClean="0">
              <a:solidFill>
                <a:schemeClr val="bg2">
                  <a:lumMod val="10000"/>
                </a:schemeClr>
              </a:solidFill>
            </a:rPr>
            <a:t>при формировании предпосылок</a:t>
          </a:r>
          <a:endParaRPr lang="ru-RU" sz="1400" dirty="0"/>
        </a:p>
      </dgm:t>
    </dgm:pt>
    <dgm:pt modelId="{FD814852-3ECE-43E2-892B-79FF48DB53D7}" type="parTrans" cxnId="{7B92AB34-020F-4DFD-93E6-6BCAC27C205B}">
      <dgm:prSet/>
      <dgm:spPr/>
      <dgm:t>
        <a:bodyPr/>
        <a:lstStyle/>
        <a:p>
          <a:endParaRPr lang="ru-RU"/>
        </a:p>
      </dgm:t>
    </dgm:pt>
    <dgm:pt modelId="{8C02258B-4890-4A88-82F3-B6D21EA02AA1}" type="sibTrans" cxnId="{7B92AB34-020F-4DFD-93E6-6BCAC27C205B}">
      <dgm:prSet/>
      <dgm:spPr/>
      <dgm:t>
        <a:bodyPr/>
        <a:lstStyle/>
        <a:p>
          <a:endParaRPr lang="ru-RU"/>
        </a:p>
      </dgm:t>
    </dgm:pt>
    <dgm:pt modelId="{E4828949-3823-4E57-99B4-A7526E2A158B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77777A"/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bg1"/>
              </a:solidFill>
            </a:rPr>
            <a:t>Информационная открытость</a:t>
          </a:r>
          <a:endParaRPr lang="ru-RU" sz="1800" dirty="0"/>
        </a:p>
      </dgm:t>
    </dgm:pt>
    <dgm:pt modelId="{96E7F290-7827-4FF4-B84B-A13872F0F4B3}" type="parTrans" cxnId="{299C912D-1E41-4A69-99AF-7B93B42A58C4}">
      <dgm:prSet/>
      <dgm:spPr/>
      <dgm:t>
        <a:bodyPr/>
        <a:lstStyle/>
        <a:p>
          <a:endParaRPr lang="ru-RU"/>
        </a:p>
      </dgm:t>
    </dgm:pt>
    <dgm:pt modelId="{5086105E-CAD5-4CF0-8DF7-F535FA84C40B}" type="sibTrans" cxnId="{299C912D-1E41-4A69-99AF-7B93B42A58C4}">
      <dgm:prSet/>
      <dgm:spPr/>
      <dgm:t>
        <a:bodyPr/>
        <a:lstStyle/>
        <a:p>
          <a:endParaRPr lang="ru-RU"/>
        </a:p>
      </dgm:t>
    </dgm:pt>
    <dgm:pt modelId="{857293F0-45BF-4689-9410-E75BBFECD24C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ru-RU" sz="1400" dirty="0" smtClean="0">
              <a:solidFill>
                <a:schemeClr val="bg2">
                  <a:lumMod val="10000"/>
                </a:schemeClr>
              </a:solidFill>
            </a:rPr>
            <a:t>Оперативное и полное </a:t>
          </a:r>
          <a:r>
            <a:rPr lang="ru-RU" sz="1400" b="1" dirty="0" smtClean="0">
              <a:solidFill>
                <a:schemeClr val="bg2">
                  <a:lumMod val="10000"/>
                </a:schemeClr>
              </a:solidFill>
            </a:rPr>
            <a:t>раскрытие информации</a:t>
          </a:r>
          <a:endParaRPr lang="ru-RU" sz="1400" dirty="0"/>
        </a:p>
      </dgm:t>
    </dgm:pt>
    <dgm:pt modelId="{AB41AF9A-8057-4FB8-80E6-4FC457D24740}" type="parTrans" cxnId="{F4269CFD-22E1-4BCD-BE40-B007AB72EB9C}">
      <dgm:prSet/>
      <dgm:spPr/>
      <dgm:t>
        <a:bodyPr/>
        <a:lstStyle/>
        <a:p>
          <a:endParaRPr lang="ru-RU"/>
        </a:p>
      </dgm:t>
    </dgm:pt>
    <dgm:pt modelId="{B92EEA6F-9746-47ED-AF83-CAB3BFF22D78}" type="sibTrans" cxnId="{F4269CFD-22E1-4BCD-BE40-B007AB72EB9C}">
      <dgm:prSet/>
      <dgm:spPr/>
      <dgm:t>
        <a:bodyPr/>
        <a:lstStyle/>
        <a:p>
          <a:endParaRPr lang="ru-RU"/>
        </a:p>
      </dgm:t>
    </dgm:pt>
    <dgm:pt modelId="{C19D0FF0-5471-42E9-A9E7-FCD300F68A7D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bg2">
                  <a:lumMod val="10000"/>
                </a:schemeClr>
              </a:solidFill>
            </a:rPr>
            <a:t>Расширение охвата </a:t>
          </a:r>
          <a:r>
            <a:rPr lang="ru-RU" sz="1400" dirty="0" smtClean="0">
              <a:solidFill>
                <a:schemeClr val="bg2">
                  <a:lumMod val="10000"/>
                </a:schemeClr>
              </a:solidFill>
            </a:rPr>
            <a:t>и повышение адресности</a:t>
          </a:r>
          <a:endParaRPr lang="en-US" sz="1400" b="1" dirty="0">
            <a:solidFill>
              <a:schemeClr val="bg2">
                <a:lumMod val="10000"/>
              </a:schemeClr>
            </a:solidFill>
          </a:endParaRPr>
        </a:p>
      </dgm:t>
    </dgm:pt>
    <dgm:pt modelId="{81BC047E-D751-4C1C-B5FB-DC4241FEE17A}" type="parTrans" cxnId="{A3647DF7-6EA6-485C-BA1C-41E633144936}">
      <dgm:prSet/>
      <dgm:spPr/>
      <dgm:t>
        <a:bodyPr/>
        <a:lstStyle/>
        <a:p>
          <a:endParaRPr lang="ru-RU"/>
        </a:p>
      </dgm:t>
    </dgm:pt>
    <dgm:pt modelId="{FD49994F-CCAC-46B2-8253-2484C75510C3}" type="sibTrans" cxnId="{A3647DF7-6EA6-485C-BA1C-41E633144936}">
      <dgm:prSet/>
      <dgm:spPr/>
      <dgm:t>
        <a:bodyPr/>
        <a:lstStyle/>
        <a:p>
          <a:endParaRPr lang="ru-RU"/>
        </a:p>
      </dgm:t>
    </dgm:pt>
    <dgm:pt modelId="{00469882-CF65-45D9-A456-5B99338E709B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solidFill>
                <a:schemeClr val="bg2">
                  <a:lumMod val="10000"/>
                </a:schemeClr>
              </a:solidFill>
            </a:rPr>
            <a:t>Учет </a:t>
          </a:r>
          <a:r>
            <a:rPr lang="ru-RU" sz="1400" b="1" dirty="0" smtClean="0">
              <a:solidFill>
                <a:schemeClr val="bg2">
                  <a:lumMod val="10000"/>
                </a:schemeClr>
              </a:solidFill>
            </a:rPr>
            <a:t>других мер экономической политики</a:t>
          </a:r>
          <a:r>
            <a:rPr lang="ru-RU" sz="1400" dirty="0" smtClean="0">
              <a:solidFill>
                <a:schemeClr val="bg2">
                  <a:lumMod val="10000"/>
                </a:schemeClr>
              </a:solidFill>
            </a:rPr>
            <a:t>: внутри страны, в крупнейших зарубежных странах</a:t>
          </a:r>
          <a:endParaRPr lang="ru-RU" sz="1400" dirty="0"/>
        </a:p>
      </dgm:t>
    </dgm:pt>
    <dgm:pt modelId="{50CC089B-ACDD-4E70-9676-CE9E67485831}" type="sibTrans" cxnId="{B514E52A-5656-4BEE-B8E0-2AD4BAD90C3F}">
      <dgm:prSet/>
      <dgm:spPr/>
      <dgm:t>
        <a:bodyPr/>
        <a:lstStyle/>
        <a:p>
          <a:endParaRPr lang="ru-RU"/>
        </a:p>
      </dgm:t>
    </dgm:pt>
    <dgm:pt modelId="{10B3EC3F-721E-49B2-A858-D482D4DCA99C}" type="parTrans" cxnId="{B514E52A-5656-4BEE-B8E0-2AD4BAD90C3F}">
      <dgm:prSet/>
      <dgm:spPr/>
      <dgm:t>
        <a:bodyPr/>
        <a:lstStyle/>
        <a:p>
          <a:endParaRPr lang="ru-RU"/>
        </a:p>
      </dgm:t>
    </dgm:pt>
    <dgm:pt modelId="{395E17F3-7B71-4981-9E6C-8730C71D565D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solidFill>
                <a:schemeClr val="bg2">
                  <a:lumMod val="10000"/>
                </a:schemeClr>
              </a:solidFill>
            </a:rPr>
            <a:t>Установлена для ИПЦ, публикуемого Росстатом</a:t>
          </a:r>
          <a:endParaRPr lang="ru-RU" sz="1400" dirty="0"/>
        </a:p>
      </dgm:t>
    </dgm:pt>
    <dgm:pt modelId="{519832EE-46F8-4BE0-AC9C-411952103C4A}" type="parTrans" cxnId="{8170F801-8C4B-4CBB-87C9-8C8E46D19BD4}">
      <dgm:prSet/>
      <dgm:spPr/>
      <dgm:t>
        <a:bodyPr/>
        <a:lstStyle/>
        <a:p>
          <a:endParaRPr lang="ru-RU"/>
        </a:p>
      </dgm:t>
    </dgm:pt>
    <dgm:pt modelId="{8DDEE089-CE72-44AB-8455-65AC9343E0E8}" type="sibTrans" cxnId="{8170F801-8C4B-4CBB-87C9-8C8E46D19BD4}">
      <dgm:prSet/>
      <dgm:spPr/>
      <dgm:t>
        <a:bodyPr/>
        <a:lstStyle/>
        <a:p>
          <a:endParaRPr lang="ru-RU"/>
        </a:p>
      </dgm:t>
    </dgm:pt>
    <dgm:pt modelId="{78F7B025-FF3B-493A-B172-5F70F18401C3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solidFill>
                <a:schemeClr val="bg2">
                  <a:lumMod val="10000"/>
                </a:schemeClr>
              </a:solidFill>
            </a:rPr>
            <a:t>Решения на основе </a:t>
          </a:r>
          <a:r>
            <a:rPr lang="ru-RU" sz="1400" b="1" dirty="0" smtClean="0">
              <a:solidFill>
                <a:schemeClr val="bg2">
                  <a:lumMod val="10000"/>
                </a:schemeClr>
              </a:solidFill>
            </a:rPr>
            <a:t>устойчивых тенденций и факторов</a:t>
          </a:r>
          <a:endParaRPr lang="ru-RU" sz="1400" dirty="0"/>
        </a:p>
      </dgm:t>
    </dgm:pt>
    <dgm:pt modelId="{B7FBC4AE-3E04-444E-BEB5-E7547E7E3A0C}" type="parTrans" cxnId="{C2868FC6-9E81-4D5A-9676-173DBD2DD8CC}">
      <dgm:prSet/>
      <dgm:spPr/>
      <dgm:t>
        <a:bodyPr/>
        <a:lstStyle/>
        <a:p>
          <a:endParaRPr lang="ru-RU"/>
        </a:p>
      </dgm:t>
    </dgm:pt>
    <dgm:pt modelId="{5D02C05B-67FD-4415-B548-99153DCC8214}" type="sibTrans" cxnId="{C2868FC6-9E81-4D5A-9676-173DBD2DD8CC}">
      <dgm:prSet/>
      <dgm:spPr/>
      <dgm:t>
        <a:bodyPr/>
        <a:lstStyle/>
        <a:p>
          <a:endParaRPr lang="ru-RU"/>
        </a:p>
      </dgm:t>
    </dgm:pt>
    <dgm:pt modelId="{57E193EB-030D-4263-AD0A-F88CE807D9E4}" type="pres">
      <dgm:prSet presAssocID="{283E7CE7-DD24-4DDE-9E74-9CA51DFAD43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E04115-0DC0-4834-8BC5-A6D03F3A28F9}" type="pres">
      <dgm:prSet presAssocID="{13F89651-2A59-46E8-9C60-9BBF935556A1}" presName="linNode" presStyleCnt="0"/>
      <dgm:spPr/>
    </dgm:pt>
    <dgm:pt modelId="{8A248434-68D6-486E-8518-F3D019461325}" type="pres">
      <dgm:prSet presAssocID="{13F89651-2A59-46E8-9C60-9BBF935556A1}" presName="parentText" presStyleLbl="node1" presStyleIdx="0" presStyleCnt="3">
        <dgm:presLayoutVars>
          <dgm:chMax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7159C03A-4D0A-4DAB-B911-2F228524E8AC}" type="pres">
      <dgm:prSet presAssocID="{13F89651-2A59-46E8-9C60-9BBF935556A1}" presName="descendantText" presStyleLbl="alignAccFollowNode1" presStyleIdx="0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4841D1DF-BDE0-4624-A966-7F98A14F7C03}" type="pres">
      <dgm:prSet presAssocID="{6A57FAC2-2599-4415-9A08-03B826C66D42}" presName="sp" presStyleCnt="0"/>
      <dgm:spPr/>
    </dgm:pt>
    <dgm:pt modelId="{D0A241E4-5443-4C23-AF89-E912CCAEC0B4}" type="pres">
      <dgm:prSet presAssocID="{E15B9D66-A73D-4F96-BFD6-33A3AD6E0179}" presName="linNode" presStyleCnt="0"/>
      <dgm:spPr/>
    </dgm:pt>
    <dgm:pt modelId="{9E5F473B-B5ED-436F-8E64-4B8EE8B59A7A}" type="pres">
      <dgm:prSet presAssocID="{E15B9D66-A73D-4F96-BFD6-33A3AD6E0179}" presName="parentText" presStyleLbl="node1" presStyleIdx="1" presStyleCnt="3">
        <dgm:presLayoutVars>
          <dgm:chMax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FA4F9134-37C7-42DC-829C-2FA165CAD690}" type="pres">
      <dgm:prSet presAssocID="{E15B9D66-A73D-4F96-BFD6-33A3AD6E0179}" presName="descendantText" presStyleLbl="alignAccFollowNode1" presStyleIdx="1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55A58CBA-9698-4AD7-8F32-65E111E7D558}" type="pres">
      <dgm:prSet presAssocID="{9AE382AB-3E36-4058-89C0-D3FD89C072DF}" presName="sp" presStyleCnt="0"/>
      <dgm:spPr/>
    </dgm:pt>
    <dgm:pt modelId="{B35C246F-1E20-4F39-8910-DF1E8FECAB29}" type="pres">
      <dgm:prSet presAssocID="{E4828949-3823-4E57-99B4-A7526E2A158B}" presName="linNode" presStyleCnt="0"/>
      <dgm:spPr/>
    </dgm:pt>
    <dgm:pt modelId="{1DBD3064-B962-4ED9-9A54-19659D5073C8}" type="pres">
      <dgm:prSet presAssocID="{E4828949-3823-4E57-99B4-A7526E2A158B}" presName="parentText" presStyleLbl="node1" presStyleIdx="2" presStyleCnt="3">
        <dgm:presLayoutVars>
          <dgm:chMax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8C39A210-827F-4E66-B69A-E5B551FC964B}" type="pres">
      <dgm:prSet presAssocID="{E4828949-3823-4E57-99B4-A7526E2A158B}" presName="descendantText" presStyleLbl="alignAccFollowNode1" presStyleIdx="2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47580693-2E77-48AA-9A38-F62C8ED3209B}" type="presOf" srcId="{C19D0FF0-5471-42E9-A9E7-FCD300F68A7D}" destId="{8C39A210-827F-4E66-B69A-E5B551FC964B}" srcOrd="0" destOrd="1" presId="urn:microsoft.com/office/officeart/2005/8/layout/vList5"/>
    <dgm:cxn modelId="{09BA8E5B-D2EC-4B0A-B8F4-263F4CF1F3EE}" type="presOf" srcId="{8C407B3C-0E6E-43CD-9A9E-605817BB49BA}" destId="{FA4F9134-37C7-42DC-829C-2FA165CAD690}" srcOrd="0" destOrd="0" presId="urn:microsoft.com/office/officeart/2005/8/layout/vList5"/>
    <dgm:cxn modelId="{299C912D-1E41-4A69-99AF-7B93B42A58C4}" srcId="{283E7CE7-DD24-4DDE-9E74-9CA51DFAD433}" destId="{E4828949-3823-4E57-99B4-A7526E2A158B}" srcOrd="2" destOrd="0" parTransId="{96E7F290-7827-4FF4-B84B-A13872F0F4B3}" sibTransId="{5086105E-CAD5-4CF0-8DF7-F535FA84C40B}"/>
    <dgm:cxn modelId="{8E93868A-2F33-434D-ACAF-E26907EF9AAD}" srcId="{283E7CE7-DD24-4DDE-9E74-9CA51DFAD433}" destId="{13F89651-2A59-46E8-9C60-9BBF935556A1}" srcOrd="0" destOrd="0" parTransId="{3A445E74-DD31-4023-8AF6-DD8D5858B2DF}" sibTransId="{6A57FAC2-2599-4415-9A08-03B826C66D42}"/>
    <dgm:cxn modelId="{C2868FC6-9E81-4D5A-9676-173DBD2DD8CC}" srcId="{E15B9D66-A73D-4F96-BFD6-33A3AD6E0179}" destId="{78F7B025-FF3B-493A-B172-5F70F18401C3}" srcOrd="1" destOrd="0" parTransId="{B7FBC4AE-3E04-444E-BEB5-E7547E7E3A0C}" sibTransId="{5D02C05B-67FD-4415-B548-99153DCC8214}"/>
    <dgm:cxn modelId="{D6C74957-A4CD-4061-9F95-463D39A504C1}" type="presOf" srcId="{857293F0-45BF-4689-9410-E75BBFECD24C}" destId="{8C39A210-827F-4E66-B69A-E5B551FC964B}" srcOrd="0" destOrd="0" presId="urn:microsoft.com/office/officeart/2005/8/layout/vList5"/>
    <dgm:cxn modelId="{09527759-07FE-4BA7-91C4-0895162381D7}" type="presOf" srcId="{E4828949-3823-4E57-99B4-A7526E2A158B}" destId="{1DBD3064-B962-4ED9-9A54-19659D5073C8}" srcOrd="0" destOrd="0" presId="urn:microsoft.com/office/officeart/2005/8/layout/vList5"/>
    <dgm:cxn modelId="{B514E52A-5656-4BEE-B8E0-2AD4BAD90C3F}" srcId="{E15B9D66-A73D-4F96-BFD6-33A3AD6E0179}" destId="{00469882-CF65-45D9-A456-5B99338E709B}" srcOrd="2" destOrd="0" parTransId="{10B3EC3F-721E-49B2-A858-D482D4DCA99C}" sibTransId="{50CC089B-ACDD-4E70-9676-CE9E67485831}"/>
    <dgm:cxn modelId="{7476C914-5150-401F-9511-D522C12246E5}" type="presOf" srcId="{E15B9D66-A73D-4F96-BFD6-33A3AD6E0179}" destId="{9E5F473B-B5ED-436F-8E64-4B8EE8B59A7A}" srcOrd="0" destOrd="0" presId="urn:microsoft.com/office/officeart/2005/8/layout/vList5"/>
    <dgm:cxn modelId="{EB3F5C72-94B4-4876-9CE0-30E7FE794B18}" type="presOf" srcId="{13F89651-2A59-46E8-9C60-9BBF935556A1}" destId="{8A248434-68D6-486E-8518-F3D019461325}" srcOrd="0" destOrd="0" presId="urn:microsoft.com/office/officeart/2005/8/layout/vList5"/>
    <dgm:cxn modelId="{E1404E87-6B02-488D-BFCD-B2942CD042C2}" type="presOf" srcId="{78F7B025-FF3B-493A-B172-5F70F18401C3}" destId="{FA4F9134-37C7-42DC-829C-2FA165CAD690}" srcOrd="0" destOrd="1" presId="urn:microsoft.com/office/officeart/2005/8/layout/vList5"/>
    <dgm:cxn modelId="{C7AD441F-390D-4E11-B7C7-E46EAC98010B}" type="presOf" srcId="{00469882-CF65-45D9-A456-5B99338E709B}" destId="{FA4F9134-37C7-42DC-829C-2FA165CAD690}" srcOrd="0" destOrd="2" presId="urn:microsoft.com/office/officeart/2005/8/layout/vList5"/>
    <dgm:cxn modelId="{CD54AA7D-82E1-4D82-B962-A2BF0FB5D766}" type="presOf" srcId="{6664D365-8CAE-439F-9576-204733FA19DB}" destId="{7159C03A-4D0A-4DAB-B911-2F228524E8AC}" srcOrd="0" destOrd="0" presId="urn:microsoft.com/office/officeart/2005/8/layout/vList5"/>
    <dgm:cxn modelId="{2F066498-21D6-44EC-BCB5-26367A10BC9A}" type="presOf" srcId="{395E17F3-7B71-4981-9E6C-8730C71D565D}" destId="{7159C03A-4D0A-4DAB-B911-2F228524E8AC}" srcOrd="0" destOrd="1" presId="urn:microsoft.com/office/officeart/2005/8/layout/vList5"/>
    <dgm:cxn modelId="{F4269CFD-22E1-4BCD-BE40-B007AB72EB9C}" srcId="{E4828949-3823-4E57-99B4-A7526E2A158B}" destId="{857293F0-45BF-4689-9410-E75BBFECD24C}" srcOrd="0" destOrd="0" parTransId="{AB41AF9A-8057-4FB8-80E6-4FC457D24740}" sibTransId="{B92EEA6F-9746-47ED-AF83-CAB3BFF22D78}"/>
    <dgm:cxn modelId="{E0815B21-6C01-4A76-92FF-277D4FC180B8}" type="presOf" srcId="{283E7CE7-DD24-4DDE-9E74-9CA51DFAD433}" destId="{57E193EB-030D-4263-AD0A-F88CE807D9E4}" srcOrd="0" destOrd="0" presId="urn:microsoft.com/office/officeart/2005/8/layout/vList5"/>
    <dgm:cxn modelId="{A3647DF7-6EA6-485C-BA1C-41E633144936}" srcId="{E4828949-3823-4E57-99B4-A7526E2A158B}" destId="{C19D0FF0-5471-42E9-A9E7-FCD300F68A7D}" srcOrd="1" destOrd="0" parTransId="{81BC047E-D751-4C1C-B5FB-DC4241FEE17A}" sibTransId="{FD49994F-CCAC-46B2-8253-2484C75510C3}"/>
    <dgm:cxn modelId="{8170F801-8C4B-4CBB-87C9-8C8E46D19BD4}" srcId="{13F89651-2A59-46E8-9C60-9BBF935556A1}" destId="{395E17F3-7B71-4981-9E6C-8730C71D565D}" srcOrd="1" destOrd="0" parTransId="{519832EE-46F8-4BE0-AC9C-411952103C4A}" sibTransId="{8DDEE089-CE72-44AB-8455-65AC9343E0E8}"/>
    <dgm:cxn modelId="{316C1428-9345-4BCC-9D6F-D0DFFF897A8D}" srcId="{283E7CE7-DD24-4DDE-9E74-9CA51DFAD433}" destId="{E15B9D66-A73D-4F96-BFD6-33A3AD6E0179}" srcOrd="1" destOrd="0" parTransId="{10C0519D-D7B3-4996-BB8B-713F98E8AF99}" sibTransId="{9AE382AB-3E36-4058-89C0-D3FD89C072DF}"/>
    <dgm:cxn modelId="{7B92AB34-020F-4DFD-93E6-6BCAC27C205B}" srcId="{E15B9D66-A73D-4F96-BFD6-33A3AD6E0179}" destId="{8C407B3C-0E6E-43CD-9A9E-605817BB49BA}" srcOrd="0" destOrd="0" parTransId="{FD814852-3ECE-43E2-892B-79FF48DB53D7}" sibTransId="{8C02258B-4890-4A88-82F3-B6D21EA02AA1}"/>
    <dgm:cxn modelId="{8073A678-46DA-449C-A07F-70603BB239E4}" srcId="{13F89651-2A59-46E8-9C60-9BBF935556A1}" destId="{6664D365-8CAE-439F-9576-204733FA19DB}" srcOrd="0" destOrd="0" parTransId="{2086C630-910A-4933-8584-2561EF52BA01}" sibTransId="{F5E96983-08D5-4381-ABC1-25F523FE1A5C}"/>
    <dgm:cxn modelId="{642A25F2-BA52-4248-A959-73742ECEBFDE}" type="presParOf" srcId="{57E193EB-030D-4263-AD0A-F88CE807D9E4}" destId="{9CE04115-0DC0-4834-8BC5-A6D03F3A28F9}" srcOrd="0" destOrd="0" presId="urn:microsoft.com/office/officeart/2005/8/layout/vList5"/>
    <dgm:cxn modelId="{07E19490-193F-4FEB-9520-DED8892A8565}" type="presParOf" srcId="{9CE04115-0DC0-4834-8BC5-A6D03F3A28F9}" destId="{8A248434-68D6-486E-8518-F3D019461325}" srcOrd="0" destOrd="0" presId="urn:microsoft.com/office/officeart/2005/8/layout/vList5"/>
    <dgm:cxn modelId="{33D2CFBB-D644-4E46-B471-BC2FF90DAC79}" type="presParOf" srcId="{9CE04115-0DC0-4834-8BC5-A6D03F3A28F9}" destId="{7159C03A-4D0A-4DAB-B911-2F228524E8AC}" srcOrd="1" destOrd="0" presId="urn:microsoft.com/office/officeart/2005/8/layout/vList5"/>
    <dgm:cxn modelId="{2764E14C-450F-4A2A-AE33-FB11DC59BFF0}" type="presParOf" srcId="{57E193EB-030D-4263-AD0A-F88CE807D9E4}" destId="{4841D1DF-BDE0-4624-A966-7F98A14F7C03}" srcOrd="1" destOrd="0" presId="urn:microsoft.com/office/officeart/2005/8/layout/vList5"/>
    <dgm:cxn modelId="{CDF0211C-2008-4C10-8845-85F148A187F8}" type="presParOf" srcId="{57E193EB-030D-4263-AD0A-F88CE807D9E4}" destId="{D0A241E4-5443-4C23-AF89-E912CCAEC0B4}" srcOrd="2" destOrd="0" presId="urn:microsoft.com/office/officeart/2005/8/layout/vList5"/>
    <dgm:cxn modelId="{BC006AA7-A543-44A3-B6E1-71FA9CA4175D}" type="presParOf" srcId="{D0A241E4-5443-4C23-AF89-E912CCAEC0B4}" destId="{9E5F473B-B5ED-436F-8E64-4B8EE8B59A7A}" srcOrd="0" destOrd="0" presId="urn:microsoft.com/office/officeart/2005/8/layout/vList5"/>
    <dgm:cxn modelId="{D13530B3-9026-4FAB-9ACD-EEDD329FE575}" type="presParOf" srcId="{D0A241E4-5443-4C23-AF89-E912CCAEC0B4}" destId="{FA4F9134-37C7-42DC-829C-2FA165CAD690}" srcOrd="1" destOrd="0" presId="urn:microsoft.com/office/officeart/2005/8/layout/vList5"/>
    <dgm:cxn modelId="{8EF60960-5FBC-4524-8A5C-04E60E9DD03F}" type="presParOf" srcId="{57E193EB-030D-4263-AD0A-F88CE807D9E4}" destId="{55A58CBA-9698-4AD7-8F32-65E111E7D558}" srcOrd="3" destOrd="0" presId="urn:microsoft.com/office/officeart/2005/8/layout/vList5"/>
    <dgm:cxn modelId="{5555FE1D-8AB1-4287-BCEC-6D1C213078C8}" type="presParOf" srcId="{57E193EB-030D-4263-AD0A-F88CE807D9E4}" destId="{B35C246F-1E20-4F39-8910-DF1E8FECAB29}" srcOrd="4" destOrd="0" presId="urn:microsoft.com/office/officeart/2005/8/layout/vList5"/>
    <dgm:cxn modelId="{FCC0ADF3-808B-4B06-98B7-933A01B65D26}" type="presParOf" srcId="{B35C246F-1E20-4F39-8910-DF1E8FECAB29}" destId="{1DBD3064-B962-4ED9-9A54-19659D5073C8}" srcOrd="0" destOrd="0" presId="urn:microsoft.com/office/officeart/2005/8/layout/vList5"/>
    <dgm:cxn modelId="{A86E6F18-67F9-4AED-A0A4-4CC3CBEE21DF}" type="presParOf" srcId="{B35C246F-1E20-4F39-8910-DF1E8FECAB29}" destId="{8C39A210-827F-4E66-B69A-E5B551FC964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B88817-D330-4C56-881C-8104BF59CD9F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5F732C-790E-43A7-8BC8-DBFA9A5120CB}">
      <dgm:prSet phldrT="[Текст]"/>
      <dgm:spPr>
        <a:solidFill>
          <a:schemeClr val="bg2">
            <a:lumMod val="25000"/>
            <a:alpha val="90000"/>
          </a:schemeClr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За сохранение</a:t>
          </a:r>
          <a:endParaRPr lang="ru-RU" dirty="0">
            <a:solidFill>
              <a:schemeClr val="bg1"/>
            </a:solidFill>
          </a:endParaRPr>
        </a:p>
      </dgm:t>
    </dgm:pt>
    <dgm:pt modelId="{C9091F61-BF74-47F1-A0F2-F70ED469E314}" type="parTrans" cxnId="{01CFBEA0-99A2-4620-A215-A973511819E0}">
      <dgm:prSet/>
      <dgm:spPr/>
      <dgm:t>
        <a:bodyPr/>
        <a:lstStyle/>
        <a:p>
          <a:endParaRPr lang="ru-RU"/>
        </a:p>
      </dgm:t>
    </dgm:pt>
    <dgm:pt modelId="{01F1C64F-A551-4C42-9221-5658CDBC7885}" type="sibTrans" cxnId="{01CFBEA0-99A2-4620-A215-A973511819E0}">
      <dgm:prSet/>
      <dgm:spPr/>
      <dgm:t>
        <a:bodyPr/>
        <a:lstStyle/>
        <a:p>
          <a:endParaRPr lang="ru-RU"/>
        </a:p>
      </dgm:t>
    </dgm:pt>
    <dgm:pt modelId="{527F24CE-47FA-4DAE-A70D-45553E886E80}">
      <dgm:prSet phldrT="[Текст]" custT="1"/>
      <dgm:spPr>
        <a:noFill/>
        <a:ln>
          <a:solidFill>
            <a:schemeClr val="accent5"/>
          </a:solidFill>
        </a:ln>
      </dgm:spPr>
      <dgm:t>
        <a:bodyPr/>
        <a:lstStyle/>
        <a:p>
          <a:r>
            <a:rPr lang="ru-RU" sz="1000" dirty="0" smtClean="0">
              <a:solidFill>
                <a:schemeClr val="tx1"/>
              </a:solidFill>
            </a:rPr>
            <a:t>Ситуация на внутреннем финансовом рынке остается стабильной</a:t>
          </a:r>
          <a:endParaRPr lang="ru-RU" sz="1000" dirty="0">
            <a:solidFill>
              <a:schemeClr val="tx1"/>
            </a:solidFill>
          </a:endParaRPr>
        </a:p>
      </dgm:t>
    </dgm:pt>
    <dgm:pt modelId="{ACC9D491-2C6A-4A21-8F21-CED11CA77C99}" type="parTrans" cxnId="{05A74314-D861-401B-A45F-8E4D2987A968}">
      <dgm:prSet/>
      <dgm:spPr/>
      <dgm:t>
        <a:bodyPr/>
        <a:lstStyle/>
        <a:p>
          <a:endParaRPr lang="ru-RU"/>
        </a:p>
      </dgm:t>
    </dgm:pt>
    <dgm:pt modelId="{A3BCA44C-9300-4776-BEC9-39D819E5ABF0}" type="sibTrans" cxnId="{05A74314-D861-401B-A45F-8E4D2987A968}">
      <dgm:prSet/>
      <dgm:spPr/>
      <dgm:t>
        <a:bodyPr/>
        <a:lstStyle/>
        <a:p>
          <a:endParaRPr lang="ru-RU"/>
        </a:p>
      </dgm:t>
    </dgm:pt>
    <dgm:pt modelId="{675E8840-D40E-47BD-88C6-64938E759A28}">
      <dgm:prSet phldrT="[Текст]"/>
      <dgm:spPr>
        <a:solidFill>
          <a:schemeClr val="bg2">
            <a:lumMod val="25000"/>
            <a:alpha val="90000"/>
          </a:schemeClr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За повышение</a:t>
          </a:r>
          <a:endParaRPr lang="ru-RU" dirty="0">
            <a:solidFill>
              <a:schemeClr val="bg1"/>
            </a:solidFill>
          </a:endParaRPr>
        </a:p>
      </dgm:t>
    </dgm:pt>
    <dgm:pt modelId="{6097B854-413C-4ED2-B936-3AF45352EABD}" type="parTrans" cxnId="{3A20F8C2-E215-40AD-8EA6-CFAB39EC4BFB}">
      <dgm:prSet/>
      <dgm:spPr/>
      <dgm:t>
        <a:bodyPr/>
        <a:lstStyle/>
        <a:p>
          <a:endParaRPr lang="ru-RU"/>
        </a:p>
      </dgm:t>
    </dgm:pt>
    <dgm:pt modelId="{A3C74A0E-B08A-4191-A189-681D6EB9BE05}" type="sibTrans" cxnId="{3A20F8C2-E215-40AD-8EA6-CFAB39EC4BFB}">
      <dgm:prSet/>
      <dgm:spPr/>
      <dgm:t>
        <a:bodyPr/>
        <a:lstStyle/>
        <a:p>
          <a:endParaRPr lang="ru-RU"/>
        </a:p>
      </dgm:t>
    </dgm:pt>
    <dgm:pt modelId="{9C1C71DC-E080-4EFB-833B-CB38034339F6}">
      <dgm:prSet phldrT="[Текст]" custT="1"/>
      <dgm:spPr>
        <a:noFill/>
        <a:ln>
          <a:solidFill>
            <a:schemeClr val="accent5"/>
          </a:solidFill>
        </a:ln>
      </dgm:spPr>
      <dgm:t>
        <a:bodyPr/>
        <a:lstStyle/>
        <a:p>
          <a:r>
            <a:rPr lang="ru-RU" sz="1000" dirty="0" err="1" smtClean="0">
              <a:solidFill>
                <a:schemeClr val="tx1"/>
              </a:solidFill>
            </a:rPr>
            <a:t>Проинфляционные</a:t>
          </a:r>
          <a:r>
            <a:rPr lang="ru-RU" sz="1000" dirty="0" smtClean="0">
              <a:solidFill>
                <a:schemeClr val="tx1"/>
              </a:solidFill>
            </a:rPr>
            <a:t> риски на повышенном уровне, особенно краткосрочные</a:t>
          </a:r>
          <a:endParaRPr lang="ru-RU" sz="1000" dirty="0">
            <a:solidFill>
              <a:schemeClr val="tx1"/>
            </a:solidFill>
          </a:endParaRPr>
        </a:p>
      </dgm:t>
    </dgm:pt>
    <dgm:pt modelId="{AD4A784A-AA19-42B5-BA1D-B29DFD9AD697}" type="parTrans" cxnId="{EB2F14FC-E65A-45D3-B823-107799D12051}">
      <dgm:prSet/>
      <dgm:spPr/>
      <dgm:t>
        <a:bodyPr/>
        <a:lstStyle/>
        <a:p>
          <a:endParaRPr lang="ru-RU"/>
        </a:p>
      </dgm:t>
    </dgm:pt>
    <dgm:pt modelId="{2E1F460A-9634-4FDF-9E52-53FE0DC0114D}" type="sibTrans" cxnId="{EB2F14FC-E65A-45D3-B823-107799D12051}">
      <dgm:prSet/>
      <dgm:spPr/>
      <dgm:t>
        <a:bodyPr/>
        <a:lstStyle/>
        <a:p>
          <a:endParaRPr lang="ru-RU"/>
        </a:p>
      </dgm:t>
    </dgm:pt>
    <dgm:pt modelId="{E1F96BCF-7AD1-4D69-B1E3-890DD0121A1E}">
      <dgm:prSet phldrT="[Текст]" custT="1"/>
      <dgm:spPr>
        <a:noFill/>
        <a:ln>
          <a:solidFill>
            <a:schemeClr val="accent5"/>
          </a:solidFill>
        </a:ln>
      </dgm:spPr>
      <dgm:t>
        <a:bodyPr/>
        <a:lstStyle/>
        <a:p>
          <a:r>
            <a:rPr lang="ru-RU" sz="1000" dirty="0" smtClean="0">
              <a:solidFill>
                <a:schemeClr val="tx1"/>
              </a:solidFill>
            </a:rPr>
            <a:t>Умеренная динамика внутреннего спроса</a:t>
          </a:r>
          <a:endParaRPr lang="ru-RU" sz="1000" dirty="0">
            <a:solidFill>
              <a:schemeClr val="tx1"/>
            </a:solidFill>
          </a:endParaRPr>
        </a:p>
      </dgm:t>
    </dgm:pt>
    <dgm:pt modelId="{CE750606-8086-465A-8D2E-8207A91E3B1A}" type="parTrans" cxnId="{CE79D4C4-CD7B-4807-8ADD-48BD8362973A}">
      <dgm:prSet/>
      <dgm:spPr/>
      <dgm:t>
        <a:bodyPr/>
        <a:lstStyle/>
        <a:p>
          <a:endParaRPr lang="ru-RU"/>
        </a:p>
      </dgm:t>
    </dgm:pt>
    <dgm:pt modelId="{2B938ADE-9A4D-4584-B469-253900F0119B}" type="sibTrans" cxnId="{CE79D4C4-CD7B-4807-8ADD-48BD8362973A}">
      <dgm:prSet/>
      <dgm:spPr/>
      <dgm:t>
        <a:bodyPr/>
        <a:lstStyle/>
        <a:p>
          <a:endParaRPr lang="ru-RU"/>
        </a:p>
      </dgm:t>
    </dgm:pt>
    <dgm:pt modelId="{43FCDE86-0F96-4FE1-80C3-0E8A739FD9CF}">
      <dgm:prSet custT="1"/>
      <dgm:spPr>
        <a:noFill/>
        <a:ln>
          <a:solidFill>
            <a:schemeClr val="accent5"/>
          </a:solidFill>
        </a:ln>
      </dgm:spPr>
      <dgm:t>
        <a:bodyPr/>
        <a:lstStyle/>
        <a:p>
          <a:r>
            <a:rPr lang="ru-RU" sz="1000" dirty="0" smtClean="0">
              <a:solidFill>
                <a:schemeClr val="tx1"/>
              </a:solidFill>
            </a:rPr>
            <a:t>Неопределенность динамики мирового роста, цен на нефть и реакции на них цен на активы</a:t>
          </a:r>
          <a:endParaRPr lang="ru-RU" sz="1000" dirty="0">
            <a:solidFill>
              <a:schemeClr val="tx1"/>
            </a:solidFill>
          </a:endParaRPr>
        </a:p>
      </dgm:t>
    </dgm:pt>
    <dgm:pt modelId="{82DBE1A0-73A0-46F6-9832-9A09DBC513AA}" type="parTrans" cxnId="{0AA17A6C-9399-47C0-AAA1-82067D6C5C0B}">
      <dgm:prSet/>
      <dgm:spPr/>
      <dgm:t>
        <a:bodyPr/>
        <a:lstStyle/>
        <a:p>
          <a:endParaRPr lang="ru-RU"/>
        </a:p>
      </dgm:t>
    </dgm:pt>
    <dgm:pt modelId="{D2C1CD1B-A592-4F9B-BB61-BD208EC68BF0}" type="sibTrans" cxnId="{0AA17A6C-9399-47C0-AAA1-82067D6C5C0B}">
      <dgm:prSet/>
      <dgm:spPr/>
      <dgm:t>
        <a:bodyPr/>
        <a:lstStyle/>
        <a:p>
          <a:endParaRPr lang="ru-RU"/>
        </a:p>
      </dgm:t>
    </dgm:pt>
    <dgm:pt modelId="{D0BC6F34-887E-4C2F-AFF2-AAF40784602C}">
      <dgm:prSet custT="1"/>
      <dgm:spPr>
        <a:noFill/>
        <a:ln>
          <a:solidFill>
            <a:schemeClr val="accent5"/>
          </a:solidFill>
        </a:ln>
      </dgm:spPr>
      <dgm:t>
        <a:bodyPr/>
        <a:lstStyle/>
        <a:p>
          <a:r>
            <a:rPr lang="ru-RU" sz="1000" dirty="0" smtClean="0">
              <a:solidFill>
                <a:schemeClr val="tx1"/>
              </a:solidFill>
            </a:rPr>
            <a:t>Неопределенность реакции цен и инфляционных ожиданий на повышение НДС</a:t>
          </a:r>
          <a:endParaRPr lang="ru-RU" sz="1000" dirty="0">
            <a:solidFill>
              <a:schemeClr val="tx1"/>
            </a:solidFill>
          </a:endParaRPr>
        </a:p>
      </dgm:t>
    </dgm:pt>
    <dgm:pt modelId="{93E1F5AE-96FB-41B5-A703-C5D924B08A01}" type="parTrans" cxnId="{23048A86-F181-4C03-8E96-6A6FF6B61169}">
      <dgm:prSet/>
      <dgm:spPr/>
      <dgm:t>
        <a:bodyPr/>
        <a:lstStyle/>
        <a:p>
          <a:endParaRPr lang="ru-RU"/>
        </a:p>
      </dgm:t>
    </dgm:pt>
    <dgm:pt modelId="{E57AB515-7F50-42F0-869B-7A9DE059211B}" type="sibTrans" cxnId="{23048A86-F181-4C03-8E96-6A6FF6B61169}">
      <dgm:prSet/>
      <dgm:spPr/>
      <dgm:t>
        <a:bodyPr/>
        <a:lstStyle/>
        <a:p>
          <a:endParaRPr lang="ru-RU"/>
        </a:p>
      </dgm:t>
    </dgm:pt>
    <dgm:pt modelId="{73C3A8DB-8D99-49A1-ACF0-C99A08D60A87}">
      <dgm:prSet phldrT="[Текст]" custT="1"/>
      <dgm:spPr>
        <a:noFill/>
        <a:ln>
          <a:solidFill>
            <a:schemeClr val="accent5"/>
          </a:solidFill>
        </a:ln>
      </dgm:spPr>
      <dgm:t>
        <a:bodyPr/>
        <a:lstStyle/>
        <a:p>
          <a:r>
            <a:rPr lang="ru-RU" sz="1000" dirty="0" smtClean="0">
              <a:solidFill>
                <a:schemeClr val="tx1"/>
              </a:solidFill>
            </a:rPr>
            <a:t>Геополитические риски, включая санкции и торговые ограничения</a:t>
          </a:r>
          <a:endParaRPr lang="ru-RU" sz="1000" dirty="0">
            <a:solidFill>
              <a:schemeClr val="tx1"/>
            </a:solidFill>
          </a:endParaRPr>
        </a:p>
      </dgm:t>
    </dgm:pt>
    <dgm:pt modelId="{1E9F8701-305C-4975-9ECA-A49C34E55BB8}" type="parTrans" cxnId="{C131FA7B-6CD9-4716-997E-DB7394A13236}">
      <dgm:prSet/>
      <dgm:spPr/>
      <dgm:t>
        <a:bodyPr/>
        <a:lstStyle/>
        <a:p>
          <a:endParaRPr lang="ru-RU"/>
        </a:p>
      </dgm:t>
    </dgm:pt>
    <dgm:pt modelId="{AFC5EB72-E9B5-4515-B2E1-F569A14CC3FF}" type="sibTrans" cxnId="{C131FA7B-6CD9-4716-997E-DB7394A13236}">
      <dgm:prSet/>
      <dgm:spPr/>
      <dgm:t>
        <a:bodyPr/>
        <a:lstStyle/>
        <a:p>
          <a:endParaRPr lang="ru-RU"/>
        </a:p>
      </dgm:t>
    </dgm:pt>
    <dgm:pt modelId="{47B4118B-034B-43A3-A52C-F0C97D0D4688}">
      <dgm:prSet/>
      <dgm:spPr/>
      <dgm:t>
        <a:bodyPr/>
        <a:lstStyle/>
        <a:p>
          <a:endParaRPr lang="ru-RU"/>
        </a:p>
      </dgm:t>
    </dgm:pt>
    <dgm:pt modelId="{CFBEE138-EC9C-4B39-AD1C-39EB48759EBD}" type="parTrans" cxnId="{1C9AD54B-E770-41D8-8355-F88488C4815A}">
      <dgm:prSet/>
      <dgm:spPr/>
      <dgm:t>
        <a:bodyPr/>
        <a:lstStyle/>
        <a:p>
          <a:endParaRPr lang="ru-RU"/>
        </a:p>
      </dgm:t>
    </dgm:pt>
    <dgm:pt modelId="{BF73B553-3653-4D34-92A6-FCD88CA54FB1}" type="sibTrans" cxnId="{1C9AD54B-E770-41D8-8355-F88488C4815A}">
      <dgm:prSet/>
      <dgm:spPr/>
      <dgm:t>
        <a:bodyPr/>
        <a:lstStyle/>
        <a:p>
          <a:endParaRPr lang="ru-RU"/>
        </a:p>
      </dgm:t>
    </dgm:pt>
    <dgm:pt modelId="{69283190-2818-4319-B5F0-6698707E0FCF}" type="pres">
      <dgm:prSet presAssocID="{BBB88817-D330-4C56-881C-8104BF59CD9F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B517D5-BE9D-4C9D-8FEC-8F35664A1290}" type="pres">
      <dgm:prSet presAssocID="{BBB88817-D330-4C56-881C-8104BF59CD9F}" presName="dummyMaxCanvas" presStyleCnt="0"/>
      <dgm:spPr/>
    </dgm:pt>
    <dgm:pt modelId="{A26A4F5F-07AB-4EB9-B12A-896F7ACB552C}" type="pres">
      <dgm:prSet presAssocID="{BBB88817-D330-4C56-881C-8104BF59CD9F}" presName="parentComposite" presStyleCnt="0"/>
      <dgm:spPr/>
    </dgm:pt>
    <dgm:pt modelId="{76C57916-D4F5-45A4-B598-9E3702CDDCEA}" type="pres">
      <dgm:prSet presAssocID="{BBB88817-D330-4C56-881C-8104BF59CD9F}" presName="parent1" presStyleLbl="alignAccFollowNode1" presStyleIdx="0" presStyleCnt="4" custScaleY="59824" custLinFactNeighborY="35373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B0490EFB-754F-4EB9-9AAE-99E3119F3AED}" type="pres">
      <dgm:prSet presAssocID="{BBB88817-D330-4C56-881C-8104BF59CD9F}" presName="parent2" presStyleLbl="alignAccFollowNode1" presStyleIdx="1" presStyleCnt="4" custScaleY="55403" custLinFactNeighborX="-957" custLinFactNeighborY="35373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4D98399A-A93F-48CC-8687-CF8F4D8A62DB}" type="pres">
      <dgm:prSet presAssocID="{BBB88817-D330-4C56-881C-8104BF59CD9F}" presName="childrenComposite" presStyleCnt="0"/>
      <dgm:spPr/>
    </dgm:pt>
    <dgm:pt modelId="{73391BE7-CBBA-47A7-8E97-31737662127E}" type="pres">
      <dgm:prSet presAssocID="{BBB88817-D330-4C56-881C-8104BF59CD9F}" presName="dummyMaxCanvas_ChildArea" presStyleCnt="0"/>
      <dgm:spPr/>
    </dgm:pt>
    <dgm:pt modelId="{BE8FC1C4-B981-48F4-8B6E-C5F3F6AD88F6}" type="pres">
      <dgm:prSet presAssocID="{BBB88817-D330-4C56-881C-8104BF59CD9F}" presName="fulcrum" presStyleLbl="alignAccFollowNode1" presStyleIdx="2" presStyleCnt="4"/>
      <dgm:spPr>
        <a:solidFill>
          <a:schemeClr val="bg2">
            <a:lumMod val="25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F2FC839B-BA13-4469-AE3E-E1B829E923CC}" type="pres">
      <dgm:prSet presAssocID="{BBB88817-D330-4C56-881C-8104BF59CD9F}" presName="balance_24" presStyleLbl="alignAccFollowNode1" presStyleIdx="3" presStyleCnt="4">
        <dgm:presLayoutVars>
          <dgm:bulletEnabled val="1"/>
        </dgm:presLayoutVars>
      </dgm:prSet>
      <dgm:spPr>
        <a:solidFill>
          <a:schemeClr val="bg2">
            <a:lumMod val="25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214267FB-6A1E-4FDD-A7E2-55B31951E02D}" type="pres">
      <dgm:prSet presAssocID="{BBB88817-D330-4C56-881C-8104BF59CD9F}" presName="right_24_1" presStyleLbl="node1" presStyleIdx="0" presStyleCnt="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E4061DCB-E576-42C0-9076-DB185DF233E7}" type="pres">
      <dgm:prSet presAssocID="{BBB88817-D330-4C56-881C-8104BF59CD9F}" presName="right_24_2" presStyleLbl="node1" presStyleIdx="1" presStyleCnt="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E90E9833-C9CF-43E8-8F61-78E16D5FD4C6}" type="pres">
      <dgm:prSet presAssocID="{BBB88817-D330-4C56-881C-8104BF59CD9F}" presName="right_24_3" presStyleLbl="node1" presStyleIdx="2" presStyleCnt="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791FCEB9-B2B0-4F52-A09A-1661C8BB8A6E}" type="pres">
      <dgm:prSet presAssocID="{BBB88817-D330-4C56-881C-8104BF59CD9F}" presName="right_24_4" presStyleLbl="node1" presStyleIdx="3" presStyleCnt="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FBD25C77-4194-4A19-B2A1-0A4CB20CB27A}" type="pres">
      <dgm:prSet presAssocID="{BBB88817-D330-4C56-881C-8104BF59CD9F}" presName="left_24_1" presStyleLbl="node1" presStyleIdx="4" presStyleCnt="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A264C2BD-2936-4267-932C-B3110E29943F}" type="pres">
      <dgm:prSet presAssocID="{BBB88817-D330-4C56-881C-8104BF59CD9F}" presName="left_24_2" presStyleLbl="node1" presStyleIdx="5" presStyleCnt="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3862AC64-815C-4452-876D-04AC0ED1281C}" type="presOf" srcId="{015F732C-790E-43A7-8BC8-DBFA9A5120CB}" destId="{76C57916-D4F5-45A4-B598-9E3702CDDCEA}" srcOrd="0" destOrd="0" presId="urn:microsoft.com/office/officeart/2005/8/layout/balance1"/>
    <dgm:cxn modelId="{414485D8-91A0-4983-A794-920F887F58F9}" type="presOf" srcId="{675E8840-D40E-47BD-88C6-64938E759A28}" destId="{B0490EFB-754F-4EB9-9AAE-99E3119F3AED}" srcOrd="0" destOrd="0" presId="urn:microsoft.com/office/officeart/2005/8/layout/balance1"/>
    <dgm:cxn modelId="{D3DB6E88-5763-4280-B143-12C22ED52C37}" type="presOf" srcId="{BBB88817-D330-4C56-881C-8104BF59CD9F}" destId="{69283190-2818-4319-B5F0-6698707E0FCF}" srcOrd="0" destOrd="0" presId="urn:microsoft.com/office/officeart/2005/8/layout/balance1"/>
    <dgm:cxn modelId="{3A20F8C2-E215-40AD-8EA6-CFAB39EC4BFB}" srcId="{BBB88817-D330-4C56-881C-8104BF59CD9F}" destId="{675E8840-D40E-47BD-88C6-64938E759A28}" srcOrd="1" destOrd="0" parTransId="{6097B854-413C-4ED2-B936-3AF45352EABD}" sibTransId="{A3C74A0E-B08A-4191-A189-681D6EB9BE05}"/>
    <dgm:cxn modelId="{4A65F7DC-5BA6-4517-B1ED-D2F783E4C21E}" type="presOf" srcId="{E1F96BCF-7AD1-4D69-B1E3-890DD0121A1E}" destId="{A264C2BD-2936-4267-932C-B3110E29943F}" srcOrd="0" destOrd="0" presId="urn:microsoft.com/office/officeart/2005/8/layout/balance1"/>
    <dgm:cxn modelId="{1148A5EE-5168-4911-A413-20941C76D4FF}" type="presOf" srcId="{527F24CE-47FA-4DAE-A70D-45553E886E80}" destId="{FBD25C77-4194-4A19-B2A1-0A4CB20CB27A}" srcOrd="0" destOrd="0" presId="urn:microsoft.com/office/officeart/2005/8/layout/balance1"/>
    <dgm:cxn modelId="{25E76B51-8F40-4A14-B72D-2657465C8299}" type="presOf" srcId="{73C3A8DB-8D99-49A1-ACF0-C99A08D60A87}" destId="{E4061DCB-E576-42C0-9076-DB185DF233E7}" srcOrd="0" destOrd="0" presId="urn:microsoft.com/office/officeart/2005/8/layout/balance1"/>
    <dgm:cxn modelId="{23048A86-F181-4C03-8E96-6A6FF6B61169}" srcId="{675E8840-D40E-47BD-88C6-64938E759A28}" destId="{D0BC6F34-887E-4C2F-AFF2-AAF40784602C}" srcOrd="0" destOrd="0" parTransId="{93E1F5AE-96FB-41B5-A703-C5D924B08A01}" sibTransId="{E57AB515-7F50-42F0-869B-7A9DE059211B}"/>
    <dgm:cxn modelId="{EB2F14FC-E65A-45D3-B823-107799D12051}" srcId="{675E8840-D40E-47BD-88C6-64938E759A28}" destId="{9C1C71DC-E080-4EFB-833B-CB38034339F6}" srcOrd="3" destOrd="0" parTransId="{AD4A784A-AA19-42B5-BA1D-B29DFD9AD697}" sibTransId="{2E1F460A-9634-4FDF-9E52-53FE0DC0114D}"/>
    <dgm:cxn modelId="{CE79D4C4-CD7B-4807-8ADD-48BD8362973A}" srcId="{015F732C-790E-43A7-8BC8-DBFA9A5120CB}" destId="{E1F96BCF-7AD1-4D69-B1E3-890DD0121A1E}" srcOrd="1" destOrd="0" parTransId="{CE750606-8086-465A-8D2E-8207A91E3B1A}" sibTransId="{2B938ADE-9A4D-4584-B469-253900F0119B}"/>
    <dgm:cxn modelId="{FB3AAFAF-E493-46DF-AD65-1BFBE7FA51A9}" type="presOf" srcId="{D0BC6F34-887E-4C2F-AFF2-AAF40784602C}" destId="{214267FB-6A1E-4FDD-A7E2-55B31951E02D}" srcOrd="0" destOrd="0" presId="urn:microsoft.com/office/officeart/2005/8/layout/balance1"/>
    <dgm:cxn modelId="{1A77C8CD-2CC4-4FE6-AC22-69EAD38DFCEC}" type="presOf" srcId="{43FCDE86-0F96-4FE1-80C3-0E8A739FD9CF}" destId="{E90E9833-C9CF-43E8-8F61-78E16D5FD4C6}" srcOrd="0" destOrd="0" presId="urn:microsoft.com/office/officeart/2005/8/layout/balance1"/>
    <dgm:cxn modelId="{C131FA7B-6CD9-4716-997E-DB7394A13236}" srcId="{675E8840-D40E-47BD-88C6-64938E759A28}" destId="{73C3A8DB-8D99-49A1-ACF0-C99A08D60A87}" srcOrd="1" destOrd="0" parTransId="{1E9F8701-305C-4975-9ECA-A49C34E55BB8}" sibTransId="{AFC5EB72-E9B5-4515-B2E1-F569A14CC3FF}"/>
    <dgm:cxn modelId="{0AA17A6C-9399-47C0-AAA1-82067D6C5C0B}" srcId="{675E8840-D40E-47BD-88C6-64938E759A28}" destId="{43FCDE86-0F96-4FE1-80C3-0E8A739FD9CF}" srcOrd="2" destOrd="0" parTransId="{82DBE1A0-73A0-46F6-9832-9A09DBC513AA}" sibTransId="{D2C1CD1B-A592-4F9B-BB61-BD208EC68BF0}"/>
    <dgm:cxn modelId="{05A74314-D861-401B-A45F-8E4D2987A968}" srcId="{015F732C-790E-43A7-8BC8-DBFA9A5120CB}" destId="{527F24CE-47FA-4DAE-A70D-45553E886E80}" srcOrd="0" destOrd="0" parTransId="{ACC9D491-2C6A-4A21-8F21-CED11CA77C99}" sibTransId="{A3BCA44C-9300-4776-BEC9-39D819E5ABF0}"/>
    <dgm:cxn modelId="{1C9AD54B-E770-41D8-8355-F88488C4815A}" srcId="{BBB88817-D330-4C56-881C-8104BF59CD9F}" destId="{47B4118B-034B-43A3-A52C-F0C97D0D4688}" srcOrd="2" destOrd="0" parTransId="{CFBEE138-EC9C-4B39-AD1C-39EB48759EBD}" sibTransId="{BF73B553-3653-4D34-92A6-FCD88CA54FB1}"/>
    <dgm:cxn modelId="{01CFBEA0-99A2-4620-A215-A973511819E0}" srcId="{BBB88817-D330-4C56-881C-8104BF59CD9F}" destId="{015F732C-790E-43A7-8BC8-DBFA9A5120CB}" srcOrd="0" destOrd="0" parTransId="{C9091F61-BF74-47F1-A0F2-F70ED469E314}" sibTransId="{01F1C64F-A551-4C42-9221-5658CDBC7885}"/>
    <dgm:cxn modelId="{8510257F-68F0-4817-AEE0-4AF8630CE260}" type="presOf" srcId="{9C1C71DC-E080-4EFB-833B-CB38034339F6}" destId="{791FCEB9-B2B0-4F52-A09A-1661C8BB8A6E}" srcOrd="0" destOrd="0" presId="urn:microsoft.com/office/officeart/2005/8/layout/balance1"/>
    <dgm:cxn modelId="{EB63B556-EF7C-4354-90F9-9005C7C96D15}" type="presParOf" srcId="{69283190-2818-4319-B5F0-6698707E0FCF}" destId="{6CB517D5-BE9D-4C9D-8FEC-8F35664A1290}" srcOrd="0" destOrd="0" presId="urn:microsoft.com/office/officeart/2005/8/layout/balance1"/>
    <dgm:cxn modelId="{1F436D9F-9FCE-4ECC-A0E4-E08427B2F86A}" type="presParOf" srcId="{69283190-2818-4319-B5F0-6698707E0FCF}" destId="{A26A4F5F-07AB-4EB9-B12A-896F7ACB552C}" srcOrd="1" destOrd="0" presId="urn:microsoft.com/office/officeart/2005/8/layout/balance1"/>
    <dgm:cxn modelId="{EEFFF0A5-9CB4-4A64-B0C5-C99A28C85C19}" type="presParOf" srcId="{A26A4F5F-07AB-4EB9-B12A-896F7ACB552C}" destId="{76C57916-D4F5-45A4-B598-9E3702CDDCEA}" srcOrd="0" destOrd="0" presId="urn:microsoft.com/office/officeart/2005/8/layout/balance1"/>
    <dgm:cxn modelId="{1F251915-752C-4CA3-A4FE-8B896235549E}" type="presParOf" srcId="{A26A4F5F-07AB-4EB9-B12A-896F7ACB552C}" destId="{B0490EFB-754F-4EB9-9AAE-99E3119F3AED}" srcOrd="1" destOrd="0" presId="urn:microsoft.com/office/officeart/2005/8/layout/balance1"/>
    <dgm:cxn modelId="{0E88B447-9C84-413F-9A29-B3376863C506}" type="presParOf" srcId="{69283190-2818-4319-B5F0-6698707E0FCF}" destId="{4D98399A-A93F-48CC-8687-CF8F4D8A62DB}" srcOrd="2" destOrd="0" presId="urn:microsoft.com/office/officeart/2005/8/layout/balance1"/>
    <dgm:cxn modelId="{69FF5174-0FA2-47F7-9183-C84B84577612}" type="presParOf" srcId="{4D98399A-A93F-48CC-8687-CF8F4D8A62DB}" destId="{73391BE7-CBBA-47A7-8E97-31737662127E}" srcOrd="0" destOrd="0" presId="urn:microsoft.com/office/officeart/2005/8/layout/balance1"/>
    <dgm:cxn modelId="{6562A483-FDB6-45CD-A64F-B1836A011373}" type="presParOf" srcId="{4D98399A-A93F-48CC-8687-CF8F4D8A62DB}" destId="{BE8FC1C4-B981-48F4-8B6E-C5F3F6AD88F6}" srcOrd="1" destOrd="0" presId="urn:microsoft.com/office/officeart/2005/8/layout/balance1"/>
    <dgm:cxn modelId="{62AF7850-8EF8-49B9-AA01-E6EA281EF38B}" type="presParOf" srcId="{4D98399A-A93F-48CC-8687-CF8F4D8A62DB}" destId="{F2FC839B-BA13-4469-AE3E-E1B829E923CC}" srcOrd="2" destOrd="0" presId="urn:microsoft.com/office/officeart/2005/8/layout/balance1"/>
    <dgm:cxn modelId="{211B3BF2-358C-451C-92E1-EFAB7FC5A96C}" type="presParOf" srcId="{4D98399A-A93F-48CC-8687-CF8F4D8A62DB}" destId="{214267FB-6A1E-4FDD-A7E2-55B31951E02D}" srcOrd="3" destOrd="0" presId="urn:microsoft.com/office/officeart/2005/8/layout/balance1"/>
    <dgm:cxn modelId="{29E4955D-8877-4915-A255-75842E563447}" type="presParOf" srcId="{4D98399A-A93F-48CC-8687-CF8F4D8A62DB}" destId="{E4061DCB-E576-42C0-9076-DB185DF233E7}" srcOrd="4" destOrd="0" presId="urn:microsoft.com/office/officeart/2005/8/layout/balance1"/>
    <dgm:cxn modelId="{2207715C-282E-4863-89D0-02B9B9CA936E}" type="presParOf" srcId="{4D98399A-A93F-48CC-8687-CF8F4D8A62DB}" destId="{E90E9833-C9CF-43E8-8F61-78E16D5FD4C6}" srcOrd="5" destOrd="0" presId="urn:microsoft.com/office/officeart/2005/8/layout/balance1"/>
    <dgm:cxn modelId="{7A5B92F6-07F1-41A9-B436-8FC9D64ABD86}" type="presParOf" srcId="{4D98399A-A93F-48CC-8687-CF8F4D8A62DB}" destId="{791FCEB9-B2B0-4F52-A09A-1661C8BB8A6E}" srcOrd="6" destOrd="0" presId="urn:microsoft.com/office/officeart/2005/8/layout/balance1"/>
    <dgm:cxn modelId="{EC11E70E-5989-4DBD-B914-8BA44195230D}" type="presParOf" srcId="{4D98399A-A93F-48CC-8687-CF8F4D8A62DB}" destId="{FBD25C77-4194-4A19-B2A1-0A4CB20CB27A}" srcOrd="7" destOrd="0" presId="urn:microsoft.com/office/officeart/2005/8/layout/balance1"/>
    <dgm:cxn modelId="{9B6DFAF5-CFD7-4FF1-8B55-0EBEB1333F27}" type="presParOf" srcId="{4D98399A-A93F-48CC-8687-CF8F4D8A62DB}" destId="{A264C2BD-2936-4267-932C-B3110E29943F}" srcOrd="8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59C03A-4D0A-4DAB-B911-2F228524E8AC}">
      <dsp:nvSpPr>
        <dsp:cNvPr id="0" name=""/>
        <dsp:cNvSpPr/>
      </dsp:nvSpPr>
      <dsp:spPr>
        <a:xfrm rot="5400000">
          <a:off x="5309124" y="-1956634"/>
          <a:ext cx="1390108" cy="5650992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Цели</a:t>
          </a:r>
          <a:endParaRPr lang="ru-R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smtClean="0"/>
            <a:t>Принципы</a:t>
          </a:r>
          <a:endParaRPr lang="ru-RU" sz="2200" kern="1200" dirty="0"/>
        </a:p>
      </dsp:txBody>
      <dsp:txXfrm rot="-5400000">
        <a:off x="3178682" y="173808"/>
        <a:ext cx="5650992" cy="1390108"/>
      </dsp:txXfrm>
    </dsp:sp>
    <dsp:sp modelId="{8A248434-68D6-486E-8518-F3D019461325}">
      <dsp:nvSpPr>
        <dsp:cNvPr id="0" name=""/>
        <dsp:cNvSpPr/>
      </dsp:nvSpPr>
      <dsp:spPr>
        <a:xfrm>
          <a:off x="0" y="43"/>
          <a:ext cx="3178683" cy="1737636"/>
        </a:xfrm>
        <a:prstGeom prst="rect">
          <a:avLst/>
        </a:prstGeom>
        <a:solidFill>
          <a:srgbClr val="77777A"/>
        </a:solidFill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Денежно-кредитная политика Банка России</a:t>
          </a:r>
          <a:endParaRPr lang="ru-RU" sz="2000" b="1" kern="1200" dirty="0"/>
        </a:p>
      </dsp:txBody>
      <dsp:txXfrm>
        <a:off x="0" y="43"/>
        <a:ext cx="3178683" cy="1737636"/>
      </dsp:txXfrm>
    </dsp:sp>
    <dsp:sp modelId="{FA4F9134-37C7-42DC-829C-2FA165CAD690}">
      <dsp:nvSpPr>
        <dsp:cNvPr id="0" name=""/>
        <dsp:cNvSpPr/>
      </dsp:nvSpPr>
      <dsp:spPr>
        <a:xfrm rot="5400000">
          <a:off x="5309124" y="-132116"/>
          <a:ext cx="1390108" cy="5650992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Основные причины решения</a:t>
          </a:r>
          <a:endParaRPr lang="ru-R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Инфляция и инфляционные ожидания</a:t>
          </a:r>
          <a:endParaRPr lang="ru-R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Текущая экономическая ситуация</a:t>
          </a:r>
          <a:endParaRPr lang="ru-R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Прогноз</a:t>
          </a:r>
          <a:endParaRPr lang="ru-RU" sz="2200" kern="1200" dirty="0"/>
        </a:p>
      </dsp:txBody>
      <dsp:txXfrm rot="-5400000">
        <a:off x="3178682" y="1998326"/>
        <a:ext cx="5650992" cy="1390108"/>
      </dsp:txXfrm>
    </dsp:sp>
    <dsp:sp modelId="{9E5F473B-B5ED-436F-8E64-4B8EE8B59A7A}">
      <dsp:nvSpPr>
        <dsp:cNvPr id="0" name=""/>
        <dsp:cNvSpPr/>
      </dsp:nvSpPr>
      <dsp:spPr>
        <a:xfrm>
          <a:off x="0" y="1824561"/>
          <a:ext cx="3178683" cy="17376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Решение по ключевой ставке – декабрь 2018</a:t>
          </a:r>
          <a:endParaRPr lang="ru-RU" sz="2000" b="1" kern="1200" dirty="0"/>
        </a:p>
      </dsp:txBody>
      <dsp:txXfrm>
        <a:off x="0" y="1824561"/>
        <a:ext cx="3178683" cy="17376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59C03A-4D0A-4DAB-B911-2F228524E8AC}">
      <dsp:nvSpPr>
        <dsp:cNvPr id="0" name=""/>
        <dsp:cNvSpPr/>
      </dsp:nvSpPr>
      <dsp:spPr>
        <a:xfrm rot="5400000">
          <a:off x="5419406" y="-2092704"/>
          <a:ext cx="1168550" cy="5650524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bg2">
                  <a:lumMod val="10000"/>
                </a:schemeClr>
              </a:solidFill>
            </a:rPr>
            <a:t>Годовая инфляция </a:t>
          </a:r>
          <a:r>
            <a:rPr lang="ru-RU" sz="1400" b="1" kern="1200" dirty="0" smtClean="0">
              <a:solidFill>
                <a:schemeClr val="bg2">
                  <a:lumMod val="10000"/>
                </a:schemeClr>
              </a:solidFill>
            </a:rPr>
            <a:t>вблизи 4% постоянно</a:t>
          </a:r>
          <a:r>
            <a:rPr lang="ru-RU" sz="1400" kern="1200" dirty="0" smtClean="0">
              <a:solidFill>
                <a:schemeClr val="bg2">
                  <a:lumMod val="10000"/>
                </a:schemeClr>
              </a:solidFill>
            </a:rPr>
            <a:t>,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bg2">
                  <a:lumMod val="10000"/>
                </a:schemeClr>
              </a:solidFill>
            </a:rPr>
            <a:t>Установлена для ИПЦ, публикуемого Росстатом</a:t>
          </a:r>
          <a:endParaRPr lang="ru-RU" sz="1400" kern="1200" dirty="0"/>
        </a:p>
      </dsp:txBody>
      <dsp:txXfrm rot="-5400000">
        <a:off x="3178419" y="148283"/>
        <a:ext cx="5650524" cy="1168550"/>
      </dsp:txXfrm>
    </dsp:sp>
    <dsp:sp modelId="{8A248434-68D6-486E-8518-F3D019461325}">
      <dsp:nvSpPr>
        <dsp:cNvPr id="0" name=""/>
        <dsp:cNvSpPr/>
      </dsp:nvSpPr>
      <dsp:spPr>
        <a:xfrm>
          <a:off x="0" y="2213"/>
          <a:ext cx="3178419" cy="1460687"/>
        </a:xfrm>
        <a:prstGeom prst="rect">
          <a:avLst/>
        </a:prstGeom>
        <a:solidFill>
          <a:srgbClr val="77777A"/>
        </a:solidFill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Публичная количественная цель по инфляции</a:t>
          </a:r>
          <a:endParaRPr lang="ru-RU" sz="1800" kern="1200" dirty="0"/>
        </a:p>
      </dsp:txBody>
      <dsp:txXfrm>
        <a:off x="0" y="2213"/>
        <a:ext cx="3178419" cy="1460687"/>
      </dsp:txXfrm>
    </dsp:sp>
    <dsp:sp modelId="{FA4F9134-37C7-42DC-829C-2FA165CAD690}">
      <dsp:nvSpPr>
        <dsp:cNvPr id="0" name=""/>
        <dsp:cNvSpPr/>
      </dsp:nvSpPr>
      <dsp:spPr>
        <a:xfrm rot="5400000">
          <a:off x="5419406" y="-558982"/>
          <a:ext cx="1168550" cy="5650524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bg2">
                  <a:lumMod val="10000"/>
                </a:schemeClr>
              </a:solidFill>
            </a:rPr>
            <a:t>Консервативный подход </a:t>
          </a:r>
          <a:r>
            <a:rPr lang="ru-RU" sz="1400" kern="1200" dirty="0" smtClean="0">
              <a:solidFill>
                <a:schemeClr val="bg2">
                  <a:lumMod val="10000"/>
                </a:schemeClr>
              </a:solidFill>
            </a:rPr>
            <a:t>при формировании предпосылок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bg2">
                  <a:lumMod val="10000"/>
                </a:schemeClr>
              </a:solidFill>
            </a:rPr>
            <a:t>Решения на основе </a:t>
          </a:r>
          <a:r>
            <a:rPr lang="ru-RU" sz="1400" b="1" kern="1200" dirty="0" smtClean="0">
              <a:solidFill>
                <a:schemeClr val="bg2">
                  <a:lumMod val="10000"/>
                </a:schemeClr>
              </a:solidFill>
            </a:rPr>
            <a:t>устойчивых тенденций и факторов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bg2">
                  <a:lumMod val="10000"/>
                </a:schemeClr>
              </a:solidFill>
            </a:rPr>
            <a:t>Учет </a:t>
          </a:r>
          <a:r>
            <a:rPr lang="ru-RU" sz="1400" b="1" kern="1200" dirty="0" smtClean="0">
              <a:solidFill>
                <a:schemeClr val="bg2">
                  <a:lumMod val="10000"/>
                </a:schemeClr>
              </a:solidFill>
            </a:rPr>
            <a:t>других мер экономической политики</a:t>
          </a:r>
          <a:r>
            <a:rPr lang="ru-RU" sz="1400" kern="1200" dirty="0" smtClean="0">
              <a:solidFill>
                <a:schemeClr val="bg2">
                  <a:lumMod val="10000"/>
                </a:schemeClr>
              </a:solidFill>
            </a:rPr>
            <a:t>: внутри страны, в крупнейших зарубежных странах</a:t>
          </a:r>
          <a:endParaRPr lang="ru-RU" sz="1400" kern="1200" dirty="0"/>
        </a:p>
      </dsp:txBody>
      <dsp:txXfrm rot="-5400000">
        <a:off x="3178419" y="1682005"/>
        <a:ext cx="5650524" cy="1168550"/>
      </dsp:txXfrm>
    </dsp:sp>
    <dsp:sp modelId="{9E5F473B-B5ED-436F-8E64-4B8EE8B59A7A}">
      <dsp:nvSpPr>
        <dsp:cNvPr id="0" name=""/>
        <dsp:cNvSpPr/>
      </dsp:nvSpPr>
      <dsp:spPr>
        <a:xfrm>
          <a:off x="0" y="1535935"/>
          <a:ext cx="3178419" cy="1460687"/>
        </a:xfrm>
        <a:prstGeom prst="rect">
          <a:avLst/>
        </a:prstGeom>
        <a:solidFill>
          <a:srgbClr val="77777A"/>
        </a:solidFill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Решения по ДКП на основе макроэкономического прогноза</a:t>
          </a:r>
          <a:endParaRPr lang="ru-RU" sz="1800" kern="1200" dirty="0"/>
        </a:p>
      </dsp:txBody>
      <dsp:txXfrm>
        <a:off x="0" y="1535935"/>
        <a:ext cx="3178419" cy="1460687"/>
      </dsp:txXfrm>
    </dsp:sp>
    <dsp:sp modelId="{8C39A210-827F-4E66-B69A-E5B551FC964B}">
      <dsp:nvSpPr>
        <dsp:cNvPr id="0" name=""/>
        <dsp:cNvSpPr/>
      </dsp:nvSpPr>
      <dsp:spPr>
        <a:xfrm rot="5400000">
          <a:off x="5419406" y="974739"/>
          <a:ext cx="1168550" cy="5650524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bg2">
                  <a:lumMod val="10000"/>
                </a:schemeClr>
              </a:solidFill>
            </a:rPr>
            <a:t>Оперативное и полное </a:t>
          </a:r>
          <a:r>
            <a:rPr lang="ru-RU" sz="1400" b="1" kern="1200" dirty="0" smtClean="0">
              <a:solidFill>
                <a:schemeClr val="bg2">
                  <a:lumMod val="10000"/>
                </a:schemeClr>
              </a:solidFill>
            </a:rPr>
            <a:t>раскрытие информации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bg2">
                  <a:lumMod val="10000"/>
                </a:schemeClr>
              </a:solidFill>
            </a:rPr>
            <a:t>Расширение охвата </a:t>
          </a:r>
          <a:r>
            <a:rPr lang="ru-RU" sz="1400" kern="1200" dirty="0" smtClean="0">
              <a:solidFill>
                <a:schemeClr val="bg2">
                  <a:lumMod val="10000"/>
                </a:schemeClr>
              </a:solidFill>
            </a:rPr>
            <a:t>и повышение адресности</a:t>
          </a:r>
          <a:endParaRPr lang="en-US" sz="1400" b="1" kern="1200" dirty="0">
            <a:solidFill>
              <a:schemeClr val="bg2">
                <a:lumMod val="10000"/>
              </a:schemeClr>
            </a:solidFill>
          </a:endParaRPr>
        </a:p>
      </dsp:txBody>
      <dsp:txXfrm rot="-5400000">
        <a:off x="3178419" y="3215726"/>
        <a:ext cx="5650524" cy="1168550"/>
      </dsp:txXfrm>
    </dsp:sp>
    <dsp:sp modelId="{1DBD3064-B962-4ED9-9A54-19659D5073C8}">
      <dsp:nvSpPr>
        <dsp:cNvPr id="0" name=""/>
        <dsp:cNvSpPr/>
      </dsp:nvSpPr>
      <dsp:spPr>
        <a:xfrm>
          <a:off x="0" y="3069657"/>
          <a:ext cx="3178419" cy="1460687"/>
        </a:xfrm>
        <a:prstGeom prst="rect">
          <a:avLst/>
        </a:prstGeom>
        <a:solidFill>
          <a:srgbClr val="77777A"/>
        </a:solidFill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Информационная открытость</a:t>
          </a:r>
          <a:endParaRPr lang="ru-RU" sz="1800" kern="1200" dirty="0"/>
        </a:p>
      </dsp:txBody>
      <dsp:txXfrm>
        <a:off x="0" y="3069657"/>
        <a:ext cx="3178419" cy="14606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C57916-D4F5-45A4-B598-9E3702CDDCEA}">
      <dsp:nvSpPr>
        <dsp:cNvPr id="0" name=""/>
        <dsp:cNvSpPr/>
      </dsp:nvSpPr>
      <dsp:spPr>
        <a:xfrm>
          <a:off x="2083432" y="531400"/>
          <a:ext cx="1724672" cy="573204"/>
        </a:xfrm>
        <a:prstGeom prst="roundRect">
          <a:avLst>
            <a:gd name="adj" fmla="val 10000"/>
          </a:avLst>
        </a:prstGeom>
        <a:solidFill>
          <a:schemeClr val="bg2">
            <a:lumMod val="2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bg1"/>
              </a:solidFill>
            </a:rPr>
            <a:t>За сохранение</a:t>
          </a:r>
          <a:endParaRPr lang="ru-RU" sz="1700" kern="1200" dirty="0">
            <a:solidFill>
              <a:schemeClr val="bg1"/>
            </a:solidFill>
          </a:endParaRPr>
        </a:p>
      </dsp:txBody>
      <dsp:txXfrm>
        <a:off x="2100221" y="548189"/>
        <a:ext cx="1691094" cy="539626"/>
      </dsp:txXfrm>
    </dsp:sp>
    <dsp:sp modelId="{B0490EFB-754F-4EB9-9AAE-99E3119F3AED}">
      <dsp:nvSpPr>
        <dsp:cNvPr id="0" name=""/>
        <dsp:cNvSpPr/>
      </dsp:nvSpPr>
      <dsp:spPr>
        <a:xfrm>
          <a:off x="4558121" y="552580"/>
          <a:ext cx="1724672" cy="530844"/>
        </a:xfrm>
        <a:prstGeom prst="roundRect">
          <a:avLst>
            <a:gd name="adj" fmla="val 10000"/>
          </a:avLst>
        </a:prstGeom>
        <a:solidFill>
          <a:schemeClr val="bg2">
            <a:lumMod val="2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bg1"/>
              </a:solidFill>
            </a:rPr>
            <a:t>За повышение</a:t>
          </a:r>
          <a:endParaRPr lang="ru-RU" sz="1700" kern="1200" dirty="0">
            <a:solidFill>
              <a:schemeClr val="bg1"/>
            </a:solidFill>
          </a:endParaRPr>
        </a:p>
      </dsp:txBody>
      <dsp:txXfrm>
        <a:off x="4573669" y="568128"/>
        <a:ext cx="1693576" cy="499748"/>
      </dsp:txXfrm>
    </dsp:sp>
    <dsp:sp modelId="{BE8FC1C4-B981-48F4-8B6E-C5F3F6AD88F6}">
      <dsp:nvSpPr>
        <dsp:cNvPr id="0" name=""/>
        <dsp:cNvSpPr/>
      </dsp:nvSpPr>
      <dsp:spPr>
        <a:xfrm>
          <a:off x="3832059" y="4072143"/>
          <a:ext cx="718613" cy="718613"/>
        </a:xfrm>
        <a:prstGeom prst="triangle">
          <a:avLst/>
        </a:prstGeom>
        <a:solidFill>
          <a:schemeClr val="bg2">
            <a:lumMod val="2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FC839B-BA13-4469-AE3E-E1B829E923CC}">
      <dsp:nvSpPr>
        <dsp:cNvPr id="0" name=""/>
        <dsp:cNvSpPr/>
      </dsp:nvSpPr>
      <dsp:spPr>
        <a:xfrm rot="240000">
          <a:off x="2034866" y="3764209"/>
          <a:ext cx="4312998" cy="301594"/>
        </a:xfrm>
        <a:prstGeom prst="rect">
          <a:avLst/>
        </a:prstGeom>
        <a:solidFill>
          <a:schemeClr val="bg2">
            <a:lumMod val="2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4267FB-6A1E-4FDD-A7E2-55B31951E02D}">
      <dsp:nvSpPr>
        <dsp:cNvPr id="0" name=""/>
        <dsp:cNvSpPr/>
      </dsp:nvSpPr>
      <dsp:spPr>
        <a:xfrm rot="240000">
          <a:off x="4629088" y="3220876"/>
          <a:ext cx="1711563" cy="591079"/>
        </a:xfrm>
        <a:prstGeom prst="rect">
          <a:avLst/>
        </a:prstGeom>
        <a:noFill/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Неопределенность реакции цен и инфляционных ожиданий на повышение НДС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4629088" y="3220876"/>
        <a:ext cx="1711563" cy="591079"/>
      </dsp:txXfrm>
    </dsp:sp>
    <dsp:sp modelId="{E4061DCB-E576-42C0-9076-DB185DF233E7}">
      <dsp:nvSpPr>
        <dsp:cNvPr id="0" name=""/>
        <dsp:cNvSpPr/>
      </dsp:nvSpPr>
      <dsp:spPr>
        <a:xfrm rot="240000">
          <a:off x="4676995" y="2588496"/>
          <a:ext cx="1711563" cy="591079"/>
        </a:xfrm>
        <a:prstGeom prst="rect">
          <a:avLst/>
        </a:prstGeom>
        <a:noFill/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Геополитические риски, включая санкции и торговые ограничения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4676995" y="2588496"/>
        <a:ext cx="1711563" cy="591079"/>
      </dsp:txXfrm>
    </dsp:sp>
    <dsp:sp modelId="{E90E9833-C9CF-43E8-8F61-78E16D5FD4C6}">
      <dsp:nvSpPr>
        <dsp:cNvPr id="0" name=""/>
        <dsp:cNvSpPr/>
      </dsp:nvSpPr>
      <dsp:spPr>
        <a:xfrm rot="240000">
          <a:off x="4724903" y="1956116"/>
          <a:ext cx="1711563" cy="591079"/>
        </a:xfrm>
        <a:prstGeom prst="rect">
          <a:avLst/>
        </a:prstGeom>
        <a:noFill/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Неопределенность динамики мирового роста, цен на нефть и реакции на них цен на активы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4724903" y="1956116"/>
        <a:ext cx="1711563" cy="591079"/>
      </dsp:txXfrm>
    </dsp:sp>
    <dsp:sp modelId="{791FCEB9-B2B0-4F52-A09A-1661C8BB8A6E}">
      <dsp:nvSpPr>
        <dsp:cNvPr id="0" name=""/>
        <dsp:cNvSpPr/>
      </dsp:nvSpPr>
      <dsp:spPr>
        <a:xfrm rot="240000">
          <a:off x="4772811" y="1323736"/>
          <a:ext cx="1711563" cy="591079"/>
        </a:xfrm>
        <a:prstGeom prst="rect">
          <a:avLst/>
        </a:prstGeom>
        <a:noFill/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err="1" smtClean="0">
              <a:solidFill>
                <a:schemeClr val="tx1"/>
              </a:solidFill>
            </a:rPr>
            <a:t>Проинфляционные</a:t>
          </a:r>
          <a:r>
            <a:rPr lang="ru-RU" sz="1000" kern="1200" dirty="0" smtClean="0">
              <a:solidFill>
                <a:schemeClr val="tx1"/>
              </a:solidFill>
            </a:rPr>
            <a:t> риски на повышенном уровне, особенно краткосрочные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4772811" y="1323736"/>
        <a:ext cx="1711563" cy="591079"/>
      </dsp:txXfrm>
    </dsp:sp>
    <dsp:sp modelId="{FBD25C77-4194-4A19-B2A1-0A4CB20CB27A}">
      <dsp:nvSpPr>
        <dsp:cNvPr id="0" name=""/>
        <dsp:cNvSpPr/>
      </dsp:nvSpPr>
      <dsp:spPr>
        <a:xfrm rot="240000">
          <a:off x="2137894" y="3048408"/>
          <a:ext cx="1711563" cy="591079"/>
        </a:xfrm>
        <a:prstGeom prst="rect">
          <a:avLst/>
        </a:prstGeom>
        <a:noFill/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Ситуация на внутреннем финансовом рынке остается стабильной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2137894" y="3048408"/>
        <a:ext cx="1711563" cy="591079"/>
      </dsp:txXfrm>
    </dsp:sp>
    <dsp:sp modelId="{A264C2BD-2936-4267-932C-B3110E29943F}">
      <dsp:nvSpPr>
        <dsp:cNvPr id="0" name=""/>
        <dsp:cNvSpPr/>
      </dsp:nvSpPr>
      <dsp:spPr>
        <a:xfrm rot="240000">
          <a:off x="2185802" y="2416028"/>
          <a:ext cx="1711563" cy="591079"/>
        </a:xfrm>
        <a:prstGeom prst="rect">
          <a:avLst/>
        </a:prstGeom>
        <a:noFill/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Умеренная динамика внутреннего спроса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2185802" y="2416028"/>
        <a:ext cx="1711563" cy="5910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0.00684</cdr:x>
      <cdr:y>0.96373</cdr:y>
    </cdr:from>
    <cdr:to>
      <cdr:x>0.56888</cdr:x>
      <cdr:y>0.99983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044" y="4150677"/>
          <a:ext cx="2468817" cy="15547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0" tIns="0" rIns="0" bIns="0" rtlCol="0" anchor="t" anchorCtr="0">
          <a:noAutofit/>
        </a:bodyPr>
        <a:lstStyle xmlns:a="http://schemas.openxmlformats.org/drawingml/2006/main"/>
        <a:p xmlns:a="http://schemas.openxmlformats.org/drawingml/2006/main">
          <a:pPr algn="l">
            <a:lnSpc>
              <a:spcPct val="90000"/>
            </a:lnSpc>
          </a:pPr>
          <a:fld id="{ABFE1F75-10B7-4DAB-9A80-DE3FDC0930EC}" type="TxLink">
            <a:rPr lang="en-US" sz="900" b="0" i="1" u="none" strike="noStrike" cap="none" baseline="0" dirty="0" smtClean="0">
              <a:solidFill>
                <a:srgbClr val="3B3B3D"/>
              </a:solidFill>
              <a:latin typeface="Arial"/>
              <a:cs typeface="Arial"/>
            </a:rPr>
            <a:pPr algn="l">
              <a:lnSpc>
                <a:spcPct val="90000"/>
              </a:lnSpc>
            </a:pPr>
            <a:t>*С исключением валютной переоценки.</a:t>
          </a:fld>
          <a:endParaRPr lang="ru-RU" sz="1400" cap="none" baseline="0" dirty="0" smtClean="0">
            <a:solidFill>
              <a:schemeClr val="tx2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0.03427</cdr:x>
      <cdr:y>0.91263</cdr:y>
    </cdr:from>
    <cdr:to>
      <cdr:x>0.52427</cdr:x>
      <cdr:y>0.96183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13384" y="4805373"/>
          <a:ext cx="4480560" cy="259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fld id="{8709BE7F-E198-425D-9191-211FC78ED6A9}" type="TxLink">
            <a:rPr lang="ru-RU" sz="1100" b="0" i="0" u="none" strike="noStrike">
              <a:solidFill>
                <a:srgbClr val="000000"/>
              </a:solidFill>
              <a:latin typeface="Calibri"/>
              <a:cs typeface="Calibri"/>
            </a:rPr>
            <a:pPr/>
            <a:t> </a:t>
          </a:fld>
          <a:endParaRPr lang="ru-RU" sz="11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907" y="4"/>
            <a:ext cx="2946189" cy="496650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54281A29-9329-48C1-8AE1-2EE09069E34A}" type="datetimeFigureOut">
              <a:rPr lang="ru-RU" smtClean="0"/>
              <a:t>09.01.2019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907" y="9428404"/>
            <a:ext cx="2946189" cy="496650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5F977BF2-ED17-4F72-8220-00BB24B0B8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7949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2946189" cy="49823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907" y="3"/>
            <a:ext cx="2946189" cy="49823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63E1FB25-AC94-4311-8405-98E030E3C7E8}" type="datetimeFigureOut">
              <a:rPr lang="ru-RU" smtClean="0"/>
              <a:t>09.01.2019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3013"/>
            <a:ext cx="4835525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673"/>
            <a:ext cx="5438140" cy="3908137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428404"/>
            <a:ext cx="2946189" cy="498236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907" y="9428404"/>
            <a:ext cx="2946189" cy="498236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50888364-E983-4F71-A493-2D2BEFB94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891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900" dirty="0" smtClean="0">
                <a:latin typeface="Arial "/>
              </a:rPr>
              <a:t>Мероприятие</a:t>
            </a:r>
            <a:r>
              <a:rPr lang="ru-RU" sz="900" baseline="0" dirty="0" smtClean="0">
                <a:latin typeface="Arial "/>
              </a:rPr>
              <a:t> проводится в рамках повышения информационной открытости Банка России по вопросам проведения денежно-кредитной политики.</a:t>
            </a:r>
          </a:p>
          <a:p>
            <a:r>
              <a:rPr lang="ru-RU" sz="900" baseline="0" dirty="0" smtClean="0">
                <a:latin typeface="Arial "/>
              </a:rPr>
              <a:t>Цель встречи – открытый диалог Банка России для разъяснения целей, мер и результатов проводимой денежно-кредитной политики.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88364-E983-4F71-A493-2D2BEFB946B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5388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Ценовые ожидания предприятий на предстоящие 3 месяца</a:t>
            </a:r>
            <a:r>
              <a:rPr lang="ru-RU" baseline="0" dirty="0" smtClean="0"/>
              <a:t> </a:t>
            </a:r>
            <a:r>
              <a:rPr lang="ru-RU" dirty="0" smtClean="0"/>
              <a:t>повышаются в связи с произошедшим с начала года ослаблением рубля и предстоящим повышением НДС.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Инфляционные ожидания населения в ноябре повысились до</a:t>
            </a:r>
            <a:r>
              <a:rPr lang="ru-RU" baseline="0" dirty="0" smtClean="0"/>
              <a:t> 9,8% ( в октябре</a:t>
            </a:r>
            <a:r>
              <a:rPr lang="ru-RU" dirty="0" smtClean="0"/>
              <a:t> 9,3%).</a:t>
            </a:r>
            <a:r>
              <a:rPr lang="ru-RU" baseline="0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Сохраняется неопределенность относительно дальнейшей динамики ИО.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A02FF-823F-46E0-BF12-124C764DA7EB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4709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 smtClean="0"/>
              <a:t>Наблюдается некоторое ужесточение денежно-кредитных условий.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Доходности ОФЗ остаются заметно выше уровней I кв. 2018 года.</a:t>
            </a:r>
            <a:endParaRPr lang="ru-RU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Продолжается повышение процентных ставок на депозитно-кредитном рынке. Повышение ключевой</a:t>
            </a:r>
            <a:r>
              <a:rPr lang="ru-RU" baseline="0" dirty="0" smtClean="0"/>
              <a:t> ставки будет способствовать</a:t>
            </a:r>
            <a:r>
              <a:rPr lang="ru-RU" dirty="0" smtClean="0"/>
              <a:t> сохранению положительных реальных процентных ставок по депозитам, что поддержит привлекательность сбережений и сбалансированный рост потребления.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88364-E983-4F71-A493-2D2BEFB946BD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951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88364-E983-4F71-A493-2D2BEFB946BD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587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 2019 году планируемое повышение НДС может оказать небольшое сдерживающее влияние на деловую активность, преимущественно в начале года.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Дополнительные полученные бюджетные средства уже в 2019 году будут направлены на повышение государственных расходов, в том числе вырастут инвестиции. В результате, по прогнозу Банка России, темп прироста ВВП в 2019 году будет в границах 1,2–1,7%.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 последующие годы возможно повышение темпов экономического роста по мере реализации запланированных структурных мер.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88364-E983-4F71-A493-2D2BEFB946BD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3210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900" kern="1200" dirty="0" smtClean="0">
                <a:solidFill>
                  <a:schemeClr val="tx1"/>
                </a:solidFill>
                <a:effectLst/>
                <a:latin typeface="Arial "/>
                <a:ea typeface="+mn-ea"/>
                <a:cs typeface="+mn-cs"/>
              </a:rPr>
              <a:t>Одним из важнейших</a:t>
            </a:r>
            <a:r>
              <a:rPr lang="en-US" sz="900" kern="1200" dirty="0" smtClean="0">
                <a:solidFill>
                  <a:schemeClr val="tx1"/>
                </a:solidFill>
                <a:effectLst/>
                <a:latin typeface="Arial "/>
                <a:ea typeface="+mn-ea"/>
                <a:cs typeface="+mn-cs"/>
              </a:rPr>
              <a:t> </a:t>
            </a:r>
            <a:r>
              <a:rPr lang="ru-RU" sz="900" kern="1200" dirty="0" smtClean="0">
                <a:solidFill>
                  <a:schemeClr val="tx1"/>
                </a:solidFill>
                <a:effectLst/>
                <a:latin typeface="Arial "/>
                <a:ea typeface="+mn-ea"/>
                <a:cs typeface="+mn-cs"/>
              </a:rPr>
              <a:t>факторов, учитываемых Банком России при принятии решения по ключевой ставке, является состояние экономики на федеральном / региональном уровнях.</a:t>
            </a:r>
          </a:p>
          <a:p>
            <a:endParaRPr lang="ru-RU" sz="900" kern="1200" dirty="0" smtClean="0">
              <a:solidFill>
                <a:schemeClr val="tx1"/>
              </a:solidFill>
              <a:effectLst/>
              <a:latin typeface="Arial "/>
              <a:ea typeface="+mn-ea"/>
              <a:cs typeface="+mn-cs"/>
            </a:endParaRPr>
          </a:p>
          <a:p>
            <a:r>
              <a:rPr lang="ru-RU" sz="900" kern="1200" dirty="0" smtClean="0">
                <a:solidFill>
                  <a:schemeClr val="tx1"/>
                </a:solidFill>
                <a:effectLst/>
                <a:latin typeface="Arial "/>
                <a:ea typeface="+mn-ea"/>
                <a:cs typeface="+mn-cs"/>
              </a:rPr>
              <a:t>Регион динамично развивается, имеет</a:t>
            </a:r>
            <a:r>
              <a:rPr lang="ru-RU" sz="900" kern="1200" baseline="0" dirty="0" smtClean="0">
                <a:solidFill>
                  <a:schemeClr val="tx1"/>
                </a:solidFill>
                <a:effectLst/>
                <a:latin typeface="Arial "/>
                <a:ea typeface="+mn-ea"/>
                <a:cs typeface="+mn-cs"/>
              </a:rPr>
              <a:t> мощные промышленные и сельскохозяйственные производства, высокую степень обеспеченности социальной и инженерной инфраструктурой и благоприятный инвестиционный климат. </a:t>
            </a:r>
            <a:r>
              <a:rPr lang="ru-RU" sz="900" kern="1200" dirty="0" smtClean="0">
                <a:solidFill>
                  <a:schemeClr val="tx1"/>
                </a:solidFill>
                <a:effectLst/>
                <a:latin typeface="Arial "/>
                <a:ea typeface="+mn-ea"/>
                <a:cs typeface="+mn-cs"/>
              </a:rPr>
              <a:t>Создание новых производств с высокой добавленной стоимостью, развитие экономических зон, индустриальных парков,</a:t>
            </a:r>
            <a:r>
              <a:rPr lang="ru-RU" sz="900" kern="1200" baseline="0" dirty="0" smtClean="0">
                <a:solidFill>
                  <a:schemeClr val="tx1"/>
                </a:solidFill>
                <a:effectLst/>
                <a:latin typeface="Arial "/>
                <a:ea typeface="+mn-ea"/>
                <a:cs typeface="+mn-cs"/>
              </a:rPr>
              <a:t> успешная кластерная политика, поддержка агропромышленного комплекса способствовали росту ВРП, который в 2017 г. составил 500,3 млрд рублей.</a:t>
            </a:r>
          </a:p>
          <a:p>
            <a:r>
              <a:rPr lang="ru-RU" sz="900" kern="1200" baseline="0" dirty="0" smtClean="0">
                <a:solidFill>
                  <a:schemeClr val="tx1"/>
                </a:solidFill>
                <a:effectLst/>
                <a:latin typeface="Arial "/>
                <a:ea typeface="+mn-ea"/>
                <a:cs typeface="+mn-cs"/>
              </a:rPr>
              <a:t> </a:t>
            </a:r>
          </a:p>
          <a:p>
            <a:r>
              <a:rPr lang="ru-RU" sz="900" kern="1200" baseline="0" dirty="0" smtClean="0">
                <a:solidFill>
                  <a:schemeClr val="tx1"/>
                </a:solidFill>
                <a:effectLst/>
                <a:latin typeface="Arial "/>
                <a:ea typeface="+mn-ea"/>
                <a:cs typeface="+mn-cs"/>
              </a:rPr>
              <a:t>ВРП на душу населения в 2017 году превысил 433,4 тыс. руб. – четвертый показатель среди регионов ЦФО.</a:t>
            </a:r>
            <a:r>
              <a:rPr lang="ru-RU" sz="900" dirty="0" smtClean="0">
                <a:latin typeface="Arial "/>
              </a:rPr>
              <a:t>	</a:t>
            </a:r>
          </a:p>
          <a:p>
            <a:pPr defTabSz="907268">
              <a:defRPr/>
            </a:pPr>
            <a:endParaRPr lang="ru-RU" sz="900" b="1" dirty="0" smtClean="0">
              <a:latin typeface="Arial "/>
            </a:endParaRPr>
          </a:p>
          <a:p>
            <a:pPr defTabSz="907268">
              <a:defRPr/>
            </a:pPr>
            <a:r>
              <a:rPr lang="ru-RU" sz="900" dirty="0" smtClean="0">
                <a:latin typeface="Arial "/>
              </a:rPr>
              <a:t>Особенностью региона являются действующие на территории региона с 2005 г. особые экономические зоны. В настоящее время в Особой экономической зоне федерального уровня промышленно-производственного типа  «Липецк» реализуют инвестиционные</a:t>
            </a:r>
            <a:r>
              <a:rPr lang="ru-RU" sz="900" baseline="0" dirty="0" smtClean="0">
                <a:latin typeface="Arial "/>
              </a:rPr>
              <a:t> проекты 87 компаний из Италии, Германии, Бельгии, Японии, Нидерландов, США, России, Швейцарии, Китая, Израиля, Украины, Польши и Республики Корея. </a:t>
            </a:r>
            <a:r>
              <a:rPr lang="ru-RU" sz="900" dirty="0" smtClean="0">
                <a:latin typeface="Arial "/>
              </a:rPr>
              <a:t> </a:t>
            </a:r>
          </a:p>
          <a:p>
            <a:endParaRPr lang="ru-RU" sz="900" dirty="0" smtClean="0">
              <a:latin typeface="Arial "/>
            </a:endParaRPr>
          </a:p>
          <a:p>
            <a:r>
              <a:rPr lang="ru-RU" sz="900" dirty="0" smtClean="0">
                <a:latin typeface="Arial "/>
              </a:rPr>
              <a:t>Один из важнейших рейтингов, характеризующих регион  – это рейтинг субъектов по качеству жизни, подготовленный рейтинговым агентством «РИА Рейтинг», свидетельствующий о том, что стабилизация экономической ситуации в 2017 г. благоприятно отразилась на качестве жизни. По этому рейтингу Липецкая область занимает 8 место среди 85 субъектов РФ (выше</a:t>
            </a:r>
            <a:r>
              <a:rPr lang="ru-RU" sz="900" baseline="0" dirty="0" smtClean="0">
                <a:latin typeface="Arial "/>
              </a:rPr>
              <a:t> в рейтинге из регионов ЦФО Москва, Московская, Белгородская и Воронежская области).</a:t>
            </a:r>
            <a:endParaRPr lang="ru-RU" sz="900" dirty="0" smtClean="0">
              <a:latin typeface="Arial "/>
            </a:endParaRPr>
          </a:p>
          <a:p>
            <a:endParaRPr lang="ru-RU" sz="900" kern="1200" dirty="0" smtClean="0">
              <a:solidFill>
                <a:schemeClr val="tx1"/>
              </a:solidFill>
              <a:effectLst/>
              <a:latin typeface="Arial "/>
              <a:ea typeface="+mn-ea"/>
              <a:cs typeface="+mn-cs"/>
            </a:endParaRPr>
          </a:p>
          <a:p>
            <a:pPr defTabSz="907268">
              <a:defRPr/>
            </a:pPr>
            <a:endParaRPr lang="ru-RU" sz="900" b="0" dirty="0" smtClean="0">
              <a:latin typeface="Arial "/>
            </a:endParaRPr>
          </a:p>
          <a:p>
            <a:pPr defTabSz="907268">
              <a:defRPr/>
            </a:pPr>
            <a:endParaRPr lang="ru-RU" sz="900" b="0" i="1" dirty="0" smtClean="0">
              <a:latin typeface="Arial "/>
            </a:endParaRPr>
          </a:p>
          <a:p>
            <a:pPr defTabSz="921749">
              <a:lnSpc>
                <a:spcPct val="110000"/>
              </a:lnSpc>
              <a:defRPr/>
            </a:pPr>
            <a:endParaRPr lang="ru-RU" sz="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124C6-3EF9-4361-9845-6D78D4CCF8D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3879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900" kern="1200" dirty="0" smtClean="0">
                <a:solidFill>
                  <a:schemeClr val="tx1"/>
                </a:solidFill>
                <a:effectLst/>
                <a:latin typeface="Arial "/>
                <a:ea typeface="+mn-ea"/>
                <a:cs typeface="+mn-cs"/>
              </a:rPr>
              <a:t>Рост промышленного производства по итогам января-октября 2018 г. составил 102,4%, увеличение объемов производства сельскохозяйственной продукции – 109,1%. Объем работ в строительстве увеличился по сравнению с предыдущим годом на 14,1%, за счет производственного строительства.  В</a:t>
            </a:r>
            <a:r>
              <a:rPr lang="ru-RU" sz="900" kern="1200" baseline="0" dirty="0" smtClean="0">
                <a:solidFill>
                  <a:schemeClr val="tx1"/>
                </a:solidFill>
                <a:effectLst/>
                <a:latin typeface="Arial "/>
                <a:ea typeface="+mn-ea"/>
                <a:cs typeface="+mn-cs"/>
              </a:rPr>
              <a:t> жилищном строительстве пока сохраняются проблемы.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124C6-3EF9-4361-9845-6D78D4CCF8D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4889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Годовая инфляция в Липецкой области в ноябре 2018 г. составила 4,7%, против 4,0% в октябре </a:t>
            </a:r>
            <a:r>
              <a:rPr lang="ru-RU" sz="90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т.г</a:t>
            </a:r>
            <a:r>
              <a:rPr lang="ru-RU" sz="9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., превысив общероссийскую инфляцию (3,8%) и инфляцию в целом по ЦФО (4,3%). В первую очередь это связано с ростом цен на продовольственные товары, инфляция по которым ускорилась в ноябре до 5,1% (с 3,5% в октябре). Цены на непродовольственные</a:t>
            </a:r>
            <a:r>
              <a:rPr lang="ru-RU" sz="9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товары</a:t>
            </a:r>
            <a:r>
              <a:rPr lang="ru-RU" sz="9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увеличились в годовом выражении на 4,7% (в октябре – на 4,5%).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9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Повышательное воздействие на стоимость непродовольственных товаров оказывает и увеличение спроса на них, после периода экономии средств населением в предыдущие годы – «отложенный спрос».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9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Следует отметить, что сохраняющийся, несмотря не некоторое замедление</a:t>
            </a:r>
            <a:r>
              <a:rPr lang="en-US" sz="9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lang="ru-RU" sz="9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</a:t>
            </a:r>
            <a:r>
              <a:rPr lang="ru-RU" sz="9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августа 2018 г.)</a:t>
            </a:r>
            <a:r>
              <a:rPr lang="ru-RU" sz="9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</a:t>
            </a:r>
            <a:r>
              <a:rPr lang="ru-RU" sz="9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рост </a:t>
            </a:r>
            <a:r>
              <a:rPr lang="ru-RU" sz="9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стоимости моторного топлива, подстройка цен к произошедшему ослаблению рубля и предстоящее повышение НДС  оказывают значимое влияние на цены как на продовольственные, так и непродовольственные товары.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9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сфере услуг наблюдалось небольшое замедление инфляции</a:t>
            </a:r>
            <a:r>
              <a:rPr lang="en-US" sz="9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ru-RU" sz="9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3,9%в</a:t>
            </a:r>
            <a:r>
              <a:rPr lang="ru-RU" sz="9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ноябре</a:t>
            </a:r>
            <a:r>
              <a:rPr lang="ru-RU" sz="9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против 4,0% в октябре 2018 года.</a:t>
            </a:r>
          </a:p>
          <a:p>
            <a:endParaRPr lang="ru-RU" sz="9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ru-RU" sz="900" i="1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Справочно</a:t>
            </a:r>
            <a:r>
              <a:rPr lang="en-US" sz="9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lang="ru-RU" sz="900" i="1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Липецкая область формирует порядка 2% инфляции ЦФО и 0,6% инфляции России.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Своего исторического минимума инфляция достигала в нашем регионе в январе 2018 г. - 1,7%.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900" i="1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ru-RU" sz="9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124C6-3EF9-4361-9845-6D78D4CCF8D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716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2174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протяжении большей части 2017-2018 гг. вклад продовольственных товаров в ИПЦ</a:t>
            </a:r>
            <a:r>
              <a:rPr lang="ru-RU" sz="900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 наименьшим, что обусловлено, прежде всего, высоким уровнем самообеспеченности региона основными продуктами питания. В</a:t>
            </a:r>
            <a:r>
              <a:rPr lang="ru-RU" sz="9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регионе производится значительное количество основных видов сельскохозяйственной продукции и продукции пищевой промышленности. Реализуется большое число инвестиционных проектов, в том числе в рамках </a:t>
            </a:r>
            <a:r>
              <a:rPr lang="ru-RU" sz="90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импортозамещения</a:t>
            </a:r>
            <a:r>
              <a:rPr lang="ru-RU" sz="9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в части производства продуктов питания. </a:t>
            </a:r>
          </a:p>
          <a:p>
            <a:pPr marL="0" marR="0" indent="0" algn="l" defTabSz="92174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9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indent="0" algn="l" defTabSz="92174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Кроме того, для Липецкой области характерна развитая торговая инфраструктура – в регионе широко представлены местные товары в региональных торговых сетях, а в период высоких сезонов предложения продовольственных товаров регионального производства значительное количество продуктов питания реализуется на организованных рынках и ярмарках.</a:t>
            </a:r>
          </a:p>
          <a:p>
            <a:pPr marL="0" marR="0" indent="0" algn="l" defTabSz="92174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9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2174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b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Наибольшее влияние на повышенную динамику</a:t>
            </a:r>
            <a:r>
              <a:rPr lang="en-US" sz="900" b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900" b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потребительских</a:t>
            </a:r>
            <a:r>
              <a:rPr lang="ru-RU" sz="900" b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цен на продовольствие в ноябре </a:t>
            </a:r>
            <a:r>
              <a:rPr lang="ru-RU" sz="900" b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оказало изменение ситуации на отдельных рынках продуктов питания и курсовая динамика. </a:t>
            </a:r>
            <a:endParaRPr lang="ru-RU" sz="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124C6-3EF9-4361-9845-6D78D4CCF8DD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3879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2174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b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Какие же конкретно товары и услуги повлияли на рост стоимости потребительской корзины в ноябре?</a:t>
            </a:r>
          </a:p>
          <a:p>
            <a:pPr marL="0" marR="0" indent="0" algn="l" defTabSz="92174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900" b="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indent="0" algn="l" defTabSz="92174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b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Ускорился рост цен на сахар после продолжительного периода снижения, что связано с общей конъюнктурой российского </a:t>
            </a:r>
            <a:r>
              <a:rPr lang="ru-RU" sz="9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рынка (ввиду снижения урожая сахарной свеклы).</a:t>
            </a:r>
          </a:p>
          <a:p>
            <a:pPr marL="0" marR="0" indent="0" algn="l" defTabSz="92174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9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indent="0" algn="l" defTabSz="92174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Также подорожали мясопродукты (особенно существенно – мясо птицы) в связи с ростом издержек при удорожании кормов для животных и птицы на фоне роста цен на фуражное зерно. </a:t>
            </a:r>
          </a:p>
          <a:p>
            <a:pPr marL="0" marR="0" indent="0" algn="l" defTabSz="92174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9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indent="0" algn="l" defTabSz="92174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Подорожали подсолнечное и сливочное</a:t>
            </a:r>
            <a:r>
              <a:rPr lang="ru-RU" sz="9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масло, некоторые виды овощей (лук, морковь) и фруктов (виноград, груши, апельсины).</a:t>
            </a:r>
          </a:p>
          <a:p>
            <a:pPr marL="0" marR="0" indent="0" algn="l" defTabSz="92174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9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indent="0" algn="l" defTabSz="92174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 этом сохранилась тенденция снижения цен на некоторые овощи: свежие огурцы и помидоры подешевели в связи</a:t>
            </a:r>
            <a:r>
              <a:rPr lang="ru-RU" sz="9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с</a:t>
            </a:r>
            <a:r>
              <a:rPr lang="ru-RU" sz="9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расширением площадей крупных тепличных хозяйств, действующих на территории области. </a:t>
            </a:r>
          </a:p>
          <a:p>
            <a:pPr marL="0" marR="0" indent="0" algn="l" defTabSz="92174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9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indent="0" algn="l" defTabSz="92174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Среди непродовольственных товаров</a:t>
            </a:r>
            <a:r>
              <a:rPr lang="ru-RU" sz="900" dirty="0" smtClean="0">
                <a:latin typeface="Arial "/>
              </a:rPr>
              <a:t> подешевели отдельные виды медикаментов – в условиях</a:t>
            </a:r>
            <a:r>
              <a:rPr lang="ru-RU" sz="900" baseline="0" dirty="0" smtClean="0">
                <a:latin typeface="Arial "/>
              </a:rPr>
              <a:t> высокой конкуренции значительного количества аптечных сетей, действующих в регионе. </a:t>
            </a:r>
          </a:p>
          <a:p>
            <a:pPr marL="0" marR="0" indent="0" algn="l" defTabSz="92174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baseline="0" dirty="0" smtClean="0">
                <a:latin typeface="Arial "/>
              </a:rPr>
              <a:t> </a:t>
            </a:r>
          </a:p>
          <a:p>
            <a:pPr marL="0" marR="0" indent="0" algn="l" defTabSz="92174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baseline="0" dirty="0" smtClean="0">
                <a:latin typeface="Arial "/>
              </a:rPr>
              <a:t>Снижение стоимости аренды квартир у частных лиц  связано с сохраняющейся в регионе тенденцией снижения денежных доходов населения.</a:t>
            </a:r>
          </a:p>
          <a:p>
            <a:pPr marL="0" marR="0" indent="0" algn="l" defTabSz="92174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9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07268">
              <a:defRPr/>
            </a:pPr>
            <a:r>
              <a:rPr lang="ru-RU" sz="900" dirty="0" smtClean="0">
                <a:latin typeface="Arial "/>
              </a:rPr>
              <a:t>Ослабление</a:t>
            </a:r>
            <a:r>
              <a:rPr lang="ru-RU" sz="900" baseline="0" dirty="0" smtClean="0">
                <a:latin typeface="Arial "/>
              </a:rPr>
              <a:t> курса рубля оказало влияние на повышенную динамику цен на поездки за границу, легковые автомобили.</a:t>
            </a:r>
          </a:p>
          <a:p>
            <a:pPr defTabSz="907268">
              <a:defRPr/>
            </a:pPr>
            <a:endParaRPr lang="ru-RU" sz="900" baseline="0" dirty="0" smtClean="0">
              <a:latin typeface="Arial "/>
            </a:endParaRPr>
          </a:p>
          <a:p>
            <a:pPr defTabSz="907268">
              <a:defRPr/>
            </a:pPr>
            <a:r>
              <a:rPr lang="ru-RU" sz="900" baseline="0" dirty="0" err="1" smtClean="0">
                <a:latin typeface="Arial "/>
              </a:rPr>
              <a:t>Подолжается</a:t>
            </a:r>
            <a:r>
              <a:rPr lang="ru-RU" sz="900" baseline="0" dirty="0" smtClean="0">
                <a:latin typeface="Arial "/>
              </a:rPr>
              <a:t> рост цен на отдельные виды строительных материалов в связи с повышенным спросом со стороны населения в течение всего 2018 г., компенсирующим спад в предыдущие годы.</a:t>
            </a:r>
          </a:p>
          <a:p>
            <a:pPr marL="0" marR="0" indent="0" algn="l" defTabSz="92174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9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07268">
              <a:defRPr/>
            </a:pPr>
            <a:endParaRPr lang="ru-RU" sz="900" dirty="0">
              <a:latin typeface="Arial 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124C6-3EF9-4361-9845-6D78D4CCF8DD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2432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9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Ц</a:t>
            </a:r>
            <a:r>
              <a:rPr lang="ru-RU" sz="9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еновые </a:t>
            </a:r>
            <a:r>
              <a:rPr lang="ru-RU" sz="9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ожидания предприятий региона остаются повышенными в связи с произошедшим с начала года ослаблением рубля и предстоящим повышением НДС. В октябре рост ценовых ожиданий предприятий - участников мониторинга</a:t>
            </a:r>
            <a:r>
              <a:rPr lang="ru-RU" sz="9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в регионе </a:t>
            </a:r>
            <a:r>
              <a:rPr lang="ru-RU" sz="9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несколько замедлился.</a:t>
            </a:r>
            <a:r>
              <a:rPr lang="ru-RU" sz="9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sz="9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9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Динамика ценовых ожиданий во</a:t>
            </a:r>
            <a:r>
              <a:rPr lang="ru-RU" sz="9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многом объясняется динамикой издержек производства (обращения) и текущей динамикой спроса.</a:t>
            </a:r>
            <a:endParaRPr lang="ru-RU" sz="9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sz="900" kern="1200" baseline="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900" b="0" dirty="0" smtClean="0">
                <a:latin typeface="Arial" panose="020B0604020202020204" pitchFamily="34" charset="0"/>
                <a:cs typeface="Arial" panose="020B0604020202020204" pitchFamily="34" charset="0"/>
              </a:rPr>
              <a:t>Сохраняется крайняя чувствительность не «заякоренных» ожиданий к изменению внешних и внутренних условий -</a:t>
            </a:r>
            <a:r>
              <a:rPr lang="ru-RU" sz="9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к колебаниям потребительских цен и волатильности курса рубля.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sz="9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lvl="0" indent="0">
              <a:buFont typeface="Arial" panose="020B0604020202020204" pitchFamily="34" charset="0"/>
              <a:buNone/>
            </a:pPr>
            <a:endParaRPr lang="ru-RU" sz="900" dirty="0">
              <a:latin typeface="Arial 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124C6-3EF9-4361-9845-6D78D4CCF8DD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243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0D78E-91A9-4C1F-98CE-477AB05E371F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8596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072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sz="900" dirty="0" smtClean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07268">
              <a:defRPr/>
            </a:pPr>
            <a:r>
              <a:rPr lang="ru-RU" sz="900" baseline="0" dirty="0" smtClean="0">
                <a:latin typeface="Arial "/>
              </a:rPr>
              <a:t>Инвестиции в основной капитал по итогам 9 месяцев 2018 года составили 81,2 млрд руб. или 92,8% к соответствующему показателю 2017 года. </a:t>
            </a:r>
          </a:p>
          <a:p>
            <a:pPr defTabSz="907268">
              <a:defRPr/>
            </a:pPr>
            <a:endParaRPr lang="ru-RU" sz="900" baseline="0" dirty="0" smtClean="0">
              <a:latin typeface="Arial "/>
            </a:endParaRPr>
          </a:p>
          <a:p>
            <a:pPr marL="0" marR="0" indent="0" algn="l" defTabSz="9072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dirty="0" smtClean="0">
                <a:latin typeface="Arial "/>
              </a:rPr>
              <a:t>В области реализуется значительное число инвестиционных проектов, в том числе в рамках </a:t>
            </a:r>
            <a:r>
              <a:rPr lang="ru-RU" sz="900" dirty="0" err="1" smtClean="0">
                <a:latin typeface="Arial "/>
              </a:rPr>
              <a:t>импортозамещения</a:t>
            </a:r>
            <a:r>
              <a:rPr lang="ru-RU" sz="900" dirty="0" smtClean="0">
                <a:latin typeface="Arial "/>
              </a:rPr>
              <a:t>, в</a:t>
            </a:r>
            <a:r>
              <a:rPr lang="ru-RU" sz="900" baseline="0" dirty="0" smtClean="0">
                <a:latin typeface="Arial "/>
              </a:rPr>
              <a:t> различных видах экономической деятельности</a:t>
            </a:r>
            <a:r>
              <a:rPr lang="ru-RU" sz="900" dirty="0" smtClean="0">
                <a:latin typeface="Arial "/>
              </a:rPr>
              <a:t>. </a:t>
            </a:r>
          </a:p>
          <a:p>
            <a:pPr marL="0" marR="0" indent="0" algn="l" defTabSz="9072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900" dirty="0" smtClean="0">
              <a:latin typeface="Arial "/>
            </a:endParaRPr>
          </a:p>
          <a:p>
            <a:pPr defTabSz="907268">
              <a:defRPr/>
            </a:pPr>
            <a:r>
              <a:rPr lang="ru-RU" sz="900" baseline="0" dirty="0" smtClean="0">
                <a:latin typeface="Arial "/>
              </a:rPr>
              <a:t>В настоящее время на территории региона реализуется 93 инвестиционных проекта. </a:t>
            </a:r>
          </a:p>
          <a:p>
            <a:pPr marL="88900" indent="0" algn="just" defTabSz="790575">
              <a:buFont typeface="Wingdings" panose="05000000000000000000" pitchFamily="2" charset="2"/>
              <a:buNone/>
              <a:tabLst>
                <a:tab pos="4213225" algn="l"/>
              </a:tabLst>
            </a:pPr>
            <a:endParaRPr lang="ru-RU" sz="900" dirty="0" smtClean="0">
              <a:solidFill>
                <a:schemeClr val="bg2">
                  <a:lumMod val="10000"/>
                </a:schemeClr>
              </a:solidFill>
              <a:latin typeface="Arial "/>
              <a:cs typeface="Arial" panose="020B0604020202020204" pitchFamily="34" charset="0"/>
            </a:endParaRPr>
          </a:p>
          <a:p>
            <a:pPr defTabSz="907268">
              <a:defRPr/>
            </a:pPr>
            <a:endParaRPr lang="ru-RU" sz="900" dirty="0" smtClean="0">
              <a:latin typeface="Arial "/>
            </a:endParaRPr>
          </a:p>
          <a:p>
            <a:pPr defTabSz="907268">
              <a:defRPr/>
            </a:pPr>
            <a:endParaRPr lang="ru-RU" sz="900" baseline="0" dirty="0" smtClean="0">
              <a:latin typeface="Arial 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A02FF-823F-46E0-BF12-124C764DA7EB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1173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2899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Как и в России в целом, в Липецкой области наблюдается восстановление потребления, происходит плавный переход от сберегательной к потребительской модели поведения населения.</a:t>
            </a:r>
          </a:p>
          <a:p>
            <a:pPr marL="0" marR="0" indent="0" algn="l" defTabSz="92899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9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indent="0" algn="l" defTabSz="92899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Рост оборота розничной торговли в октябре 2018 г. в области составил 106,1%, объема представленных платных услуг – 102,4%.</a:t>
            </a:r>
          </a:p>
          <a:p>
            <a:pPr marL="0" marR="0" indent="0" algn="l" defTabSz="92899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9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indent="0" algn="l" defTabSz="92899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Увеличение спроса в регионе поддерживается ростом реальных</a:t>
            </a:r>
            <a:r>
              <a:rPr lang="ru-RU" sz="9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9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зарплат (в сентябре текущего года на 3,7% в годовом выражении).</a:t>
            </a:r>
          </a:p>
          <a:p>
            <a:pPr marL="0" marR="0" indent="0" algn="l" defTabSz="92899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9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indent="0" algn="l" defTabSz="92899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b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Сохранение умеренных темпов расширения потребления обусловлено сохраняющейся негативной динамикой реальных располагаемых денежных доходов населения (которые в сентябре уменьшились на 3,7%), а также осторожным потребительским поведением населения.</a:t>
            </a:r>
          </a:p>
          <a:p>
            <a:pPr marL="0" marR="0" indent="0" algn="l" defTabSz="92899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900" b="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indent="0" algn="l" defTabSz="92899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b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Потребительский спрос увеличивается в условиях «бережливой» модели потребления, выраженной в более экономном и рациональном подходе покупателей к приобретению товаров, предпочтении покупать товары по промо-акциям, отслеживании </a:t>
            </a:r>
            <a:r>
              <a:rPr lang="ru-RU" sz="9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скидок, и т.п. , что является фактором снижения влияния расширения спроса на инфляцию. </a:t>
            </a:r>
          </a:p>
          <a:p>
            <a:pPr marL="0" marR="0" indent="0" algn="l" defTabSz="92899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9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ru-RU" sz="9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октябре 2018 г. темп роста продаж непродовольственных товаров превысил темп роста продаж продовольствия, составив 106,5 и 105,7%  соответственно, что свидетельствует об определенной склонности населения к крупным покупкам. Реализация населением отложенного спроса в части крупных покупок в условиях ослабления курса рубля является для населения своего рода сбережением средств.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124C6-3EF9-4361-9845-6D78D4CCF8DD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3879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Поддержку расширению товарооборота непродовольственными товарами оказывает увеличение объемов потребительского кредитования.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</a:p>
          <a:p>
            <a:r>
              <a:rPr lang="ru-RU" sz="9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Кредиты населению</a:t>
            </a:r>
            <a:r>
              <a:rPr lang="ru-RU" sz="9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9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региона по итогам октября 2018 г. увеличились на 24,</a:t>
            </a:r>
            <a:r>
              <a:rPr lang="en-US" sz="9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lang="ru-RU" sz="9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 (г/г). Отмечающийся рост кредитования не несет </a:t>
            </a:r>
            <a:r>
              <a:rPr lang="ru-RU" sz="90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проинфляционных</a:t>
            </a:r>
            <a:r>
              <a:rPr lang="ru-RU" sz="9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рисков, так как оборот розничной торговли расширяется умеренно в условиях снижения денежных доходов населения. </a:t>
            </a:r>
          </a:p>
          <a:p>
            <a:endParaRPr lang="ru-RU" sz="900" kern="1200" baseline="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ru-RU" sz="9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Повышение ключевой ставки Банка России от 14.12.2018 будет способствовать сохранению привлекательности банковских вкладов.</a:t>
            </a:r>
          </a:p>
          <a:p>
            <a:endParaRPr lang="ru-RU" sz="9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ru-RU" sz="9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Следует отметить улучшение качества кредитного портфеля (доля просроченной задолженности в общем объеме задолженности физических лиц сократилась с </a:t>
            </a:r>
            <a:r>
              <a:rPr lang="en-US" sz="9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  <a:r>
              <a:rPr lang="ru-RU" sz="9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,8% на 01.</a:t>
            </a:r>
            <a:r>
              <a:rPr lang="en-US" sz="9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lang="ru-RU" sz="9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1.2017 до 5,9% на 01.</a:t>
            </a:r>
            <a:r>
              <a:rPr lang="en-US" sz="9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lang="ru-RU" sz="9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1.2018).</a:t>
            </a:r>
          </a:p>
          <a:p>
            <a:endParaRPr lang="ru-RU" sz="9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ru-RU" sz="9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Уровень жизни населения Липецкой области несколько выше, чем в среднем по России:</a:t>
            </a:r>
            <a:r>
              <a:rPr lang="ru-RU" sz="9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9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доля населения с денежными доходами ниже прожиточного минимума в 2017 г. составляла 9% (по РФ - 13,2%).</a:t>
            </a:r>
            <a:endParaRPr lang="ru-RU" sz="9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124C6-3EF9-4361-9845-6D78D4CCF8DD}" type="slidenum">
              <a:rPr lang="ru-RU" smtClean="0">
                <a:solidFill>
                  <a:prstClr val="black"/>
                </a:solidFill>
              </a:rPr>
              <a:pPr/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3879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900" kern="1200" dirty="0" smtClean="0">
                <a:solidFill>
                  <a:schemeClr val="tx1"/>
                </a:solidFill>
                <a:effectLst/>
                <a:latin typeface="Arial "/>
                <a:ea typeface="+mn-ea"/>
                <a:cs typeface="+mn-cs"/>
              </a:rPr>
              <a:t>Сложившиеся</a:t>
            </a:r>
            <a:r>
              <a:rPr lang="ru-RU" sz="900" kern="1200" baseline="0" dirty="0" smtClean="0">
                <a:solidFill>
                  <a:schemeClr val="tx1"/>
                </a:solidFill>
                <a:effectLst/>
                <a:latin typeface="Arial "/>
                <a:ea typeface="+mn-ea"/>
                <a:cs typeface="+mn-cs"/>
              </a:rPr>
              <a:t> </a:t>
            </a:r>
            <a:r>
              <a:rPr lang="ru-RU" sz="900" kern="1200" smtClean="0">
                <a:solidFill>
                  <a:schemeClr val="tx1"/>
                </a:solidFill>
                <a:effectLst/>
                <a:latin typeface="Arial "/>
                <a:ea typeface="+mn-ea"/>
                <a:cs typeface="+mn-cs"/>
              </a:rPr>
              <a:t>условия кредитования</a:t>
            </a:r>
            <a:r>
              <a:rPr lang="ru-RU" sz="900" kern="1200" baseline="0" smtClean="0">
                <a:solidFill>
                  <a:schemeClr val="tx1"/>
                </a:solidFill>
                <a:effectLst/>
                <a:latin typeface="Arial "/>
                <a:ea typeface="+mn-ea"/>
                <a:cs typeface="+mn-cs"/>
              </a:rPr>
              <a:t> </a:t>
            </a:r>
            <a:r>
              <a:rPr lang="ru-RU" sz="900" kern="1200" smtClean="0">
                <a:solidFill>
                  <a:schemeClr val="tx1"/>
                </a:solidFill>
                <a:effectLst/>
                <a:latin typeface="Arial "/>
                <a:ea typeface="+mn-ea"/>
                <a:cs typeface="+mn-cs"/>
              </a:rPr>
              <a:t>в </a:t>
            </a:r>
            <a:r>
              <a:rPr lang="ru-RU" sz="900" kern="1200" dirty="0" smtClean="0">
                <a:solidFill>
                  <a:schemeClr val="tx1"/>
                </a:solidFill>
                <a:effectLst/>
                <a:latin typeface="Arial "/>
                <a:ea typeface="+mn-ea"/>
                <a:cs typeface="+mn-cs"/>
              </a:rPr>
              <a:t>регионе обеспечивают приемлемую доступность кредитов для предприятий нефинансового сектора, способствуют росту хозяйственной активности, несмотря на некоторое ужесточение денежно-кредитной политики.</a:t>
            </a:r>
          </a:p>
          <a:p>
            <a:endParaRPr lang="en-US" sz="900" kern="1200" dirty="0" smtClean="0">
              <a:solidFill>
                <a:schemeClr val="tx1"/>
              </a:solidFill>
              <a:effectLst/>
              <a:latin typeface="Arial "/>
              <a:ea typeface="+mn-ea"/>
              <a:cs typeface="+mn-cs"/>
            </a:endParaRPr>
          </a:p>
          <a:p>
            <a:r>
              <a:rPr lang="ru-RU" sz="900" kern="1200" dirty="0" smtClean="0">
                <a:solidFill>
                  <a:schemeClr val="tx1"/>
                </a:solidFill>
                <a:effectLst/>
                <a:latin typeface="Arial "/>
                <a:ea typeface="+mn-ea"/>
                <a:cs typeface="+mn-cs"/>
              </a:rPr>
              <a:t>Сохраняется тенденция  расширение кредитования экономики</a:t>
            </a:r>
            <a:r>
              <a:rPr lang="en-US" sz="900" kern="1200" dirty="0" smtClean="0">
                <a:solidFill>
                  <a:schemeClr val="tx1"/>
                </a:solidFill>
                <a:effectLst/>
                <a:latin typeface="Arial "/>
                <a:ea typeface="+mn-ea"/>
                <a:cs typeface="+mn-cs"/>
              </a:rPr>
              <a:t>.</a:t>
            </a:r>
            <a:r>
              <a:rPr lang="en-US" sz="900" kern="1200" baseline="0" dirty="0" smtClean="0">
                <a:solidFill>
                  <a:schemeClr val="tx1"/>
                </a:solidFill>
                <a:effectLst/>
                <a:latin typeface="Arial "/>
                <a:ea typeface="+mn-ea"/>
                <a:cs typeface="+mn-cs"/>
              </a:rPr>
              <a:t> </a:t>
            </a:r>
            <a:r>
              <a:rPr lang="ru-RU" sz="900" kern="1200" baseline="0" dirty="0" smtClean="0">
                <a:solidFill>
                  <a:schemeClr val="tx1"/>
                </a:solidFill>
                <a:effectLst/>
                <a:latin typeface="Arial "/>
                <a:ea typeface="+mn-ea"/>
                <a:cs typeface="+mn-cs"/>
              </a:rPr>
              <a:t>П</a:t>
            </a:r>
            <a:r>
              <a:rPr lang="ru-RU" sz="900" kern="1200" dirty="0" smtClean="0">
                <a:solidFill>
                  <a:schemeClr val="tx1"/>
                </a:solidFill>
                <a:effectLst/>
                <a:latin typeface="Arial "/>
                <a:ea typeface="+mn-ea"/>
                <a:cs typeface="+mn-cs"/>
              </a:rPr>
              <a:t>о состоянию на 01.11.2018 </a:t>
            </a:r>
            <a:r>
              <a:rPr lang="en-US" sz="900" kern="1200" dirty="0" smtClean="0">
                <a:solidFill>
                  <a:schemeClr val="tx1"/>
                </a:solidFill>
                <a:effectLst/>
                <a:latin typeface="Arial "/>
                <a:ea typeface="+mn-ea"/>
                <a:cs typeface="+mn-cs"/>
              </a:rPr>
              <a:t> </a:t>
            </a:r>
            <a:r>
              <a:rPr lang="ru-RU" sz="900" kern="1200" dirty="0" smtClean="0">
                <a:solidFill>
                  <a:schemeClr val="tx1"/>
                </a:solidFill>
                <a:effectLst/>
                <a:latin typeface="Arial "/>
                <a:ea typeface="+mn-ea"/>
                <a:cs typeface="+mn-cs"/>
              </a:rPr>
              <a:t>задолженность</a:t>
            </a:r>
            <a:r>
              <a:rPr lang="ru-RU" sz="900" kern="1200" baseline="0" dirty="0" smtClean="0">
                <a:solidFill>
                  <a:schemeClr val="tx1"/>
                </a:solidFill>
                <a:effectLst/>
                <a:latin typeface="Arial "/>
                <a:ea typeface="+mn-ea"/>
                <a:cs typeface="+mn-cs"/>
              </a:rPr>
              <a:t> по кредитам юридическим лицам и индивидуальным предпринимателям возросла </a:t>
            </a:r>
            <a:r>
              <a:rPr lang="ru-RU" sz="900" kern="1200" dirty="0" smtClean="0">
                <a:solidFill>
                  <a:schemeClr val="tx1"/>
                </a:solidFill>
                <a:effectLst/>
                <a:latin typeface="Arial "/>
                <a:ea typeface="+mn-ea"/>
                <a:cs typeface="+mn-cs"/>
              </a:rPr>
              <a:t>на 2</a:t>
            </a:r>
            <a:r>
              <a:rPr lang="en-US" sz="900" kern="1200" dirty="0" smtClean="0">
                <a:solidFill>
                  <a:schemeClr val="tx1"/>
                </a:solidFill>
                <a:effectLst/>
                <a:latin typeface="Arial "/>
                <a:ea typeface="+mn-ea"/>
                <a:cs typeface="+mn-cs"/>
              </a:rPr>
              <a:t>0,9</a:t>
            </a:r>
            <a:r>
              <a:rPr lang="ru-RU" sz="900" kern="1200" dirty="0" smtClean="0">
                <a:solidFill>
                  <a:schemeClr val="tx1"/>
                </a:solidFill>
                <a:effectLst/>
                <a:latin typeface="Arial "/>
                <a:ea typeface="+mn-ea"/>
                <a:cs typeface="+mn-cs"/>
              </a:rPr>
              <a:t>% (г/г).</a:t>
            </a:r>
            <a:r>
              <a:rPr lang="ru-RU" sz="900" kern="1200" baseline="0" dirty="0" smtClean="0">
                <a:solidFill>
                  <a:schemeClr val="tx1"/>
                </a:solidFill>
                <a:effectLst/>
                <a:latin typeface="Arial "/>
                <a:ea typeface="+mn-ea"/>
                <a:cs typeface="+mn-cs"/>
              </a:rPr>
              <a:t> </a:t>
            </a:r>
            <a:r>
              <a:rPr lang="ru-RU" sz="900" kern="1200" dirty="0" smtClean="0">
                <a:solidFill>
                  <a:schemeClr val="tx1"/>
                </a:solidFill>
                <a:effectLst/>
                <a:latin typeface="Arial "/>
                <a:ea typeface="+mn-ea"/>
                <a:cs typeface="+mn-cs"/>
              </a:rPr>
              <a:t> </a:t>
            </a:r>
          </a:p>
          <a:p>
            <a:endParaRPr lang="ru-RU" sz="900" kern="1200" dirty="0" smtClean="0">
              <a:solidFill>
                <a:schemeClr val="tx1"/>
              </a:solidFill>
              <a:effectLst/>
              <a:latin typeface="Arial "/>
              <a:ea typeface="+mn-ea"/>
              <a:cs typeface="+mn-cs"/>
            </a:endParaRPr>
          </a:p>
          <a:p>
            <a:r>
              <a:rPr lang="ru-RU" sz="900" kern="1200" dirty="0" smtClean="0">
                <a:solidFill>
                  <a:schemeClr val="tx1"/>
                </a:solidFill>
                <a:effectLst/>
                <a:latin typeface="Arial "/>
                <a:ea typeface="+mn-ea"/>
                <a:cs typeface="+mn-cs"/>
              </a:rPr>
              <a:t>Расширение корпоративного кредитования отмечается в большинстве видов экономической деятельности региона. Наибольший</a:t>
            </a:r>
            <a:r>
              <a:rPr lang="ru-RU" sz="900" kern="1200" baseline="0" dirty="0" smtClean="0">
                <a:solidFill>
                  <a:schemeClr val="tx1"/>
                </a:solidFill>
                <a:effectLst/>
                <a:latin typeface="Arial "/>
                <a:ea typeface="+mn-ea"/>
                <a:cs typeface="+mn-cs"/>
              </a:rPr>
              <a:t> объем задолженности на 01.11.2018 отмечался у предприятий</a:t>
            </a:r>
            <a:r>
              <a:rPr lang="en-US" sz="900" kern="1200" baseline="0" dirty="0" smtClean="0">
                <a:solidFill>
                  <a:schemeClr val="tx1"/>
                </a:solidFill>
                <a:effectLst/>
                <a:latin typeface="Arial "/>
                <a:ea typeface="+mn-ea"/>
                <a:cs typeface="+mn-cs"/>
              </a:rPr>
              <a:t> </a:t>
            </a:r>
            <a:r>
              <a:rPr lang="ru-RU" sz="900" kern="1200" baseline="0" dirty="0" smtClean="0">
                <a:solidFill>
                  <a:schemeClr val="tx1"/>
                </a:solidFill>
                <a:effectLst/>
                <a:latin typeface="Arial "/>
                <a:ea typeface="+mn-ea"/>
                <a:cs typeface="+mn-cs"/>
              </a:rPr>
              <a:t>сельского хозяйства – 87,2 млрд руб. (+</a:t>
            </a:r>
            <a:r>
              <a:rPr lang="en-US" sz="900" kern="1200" baseline="0" dirty="0" smtClean="0">
                <a:solidFill>
                  <a:schemeClr val="tx1"/>
                </a:solidFill>
                <a:effectLst/>
                <a:latin typeface="Arial "/>
                <a:ea typeface="+mn-ea"/>
                <a:cs typeface="+mn-cs"/>
              </a:rPr>
              <a:t>28,1</a:t>
            </a:r>
            <a:r>
              <a:rPr lang="ru-RU" sz="900" kern="1200" baseline="0" dirty="0" smtClean="0">
                <a:solidFill>
                  <a:schemeClr val="tx1"/>
                </a:solidFill>
                <a:effectLst/>
                <a:latin typeface="Arial "/>
                <a:ea typeface="+mn-ea"/>
                <a:cs typeface="+mn-cs"/>
              </a:rPr>
              <a:t>% к 01.11.2017), обрабатывающих производств – 34,7 млрд руб. (+</a:t>
            </a:r>
            <a:r>
              <a:rPr lang="en-US" sz="900" kern="1200" baseline="0" dirty="0" smtClean="0">
                <a:solidFill>
                  <a:schemeClr val="tx1"/>
                </a:solidFill>
                <a:effectLst/>
                <a:latin typeface="Arial "/>
                <a:ea typeface="+mn-ea"/>
                <a:cs typeface="+mn-cs"/>
              </a:rPr>
              <a:t>16,2</a:t>
            </a:r>
            <a:r>
              <a:rPr lang="ru-RU" sz="900" kern="1200" baseline="0" dirty="0" smtClean="0">
                <a:solidFill>
                  <a:schemeClr val="tx1"/>
                </a:solidFill>
                <a:effectLst/>
                <a:latin typeface="Arial "/>
                <a:ea typeface="+mn-ea"/>
                <a:cs typeface="+mn-cs"/>
              </a:rPr>
              <a:t>%).</a:t>
            </a:r>
            <a:endParaRPr lang="ru-RU" sz="900" b="0" dirty="0">
              <a:solidFill>
                <a:srgbClr val="000000"/>
              </a:solidFill>
              <a:latin typeface="Arial 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124C6-3EF9-4361-9845-6D78D4CCF8DD}" type="slidenum">
              <a:rPr lang="ru-RU" smtClean="0">
                <a:solidFill>
                  <a:prstClr val="black"/>
                </a:solidFill>
              </a:rPr>
              <a:pPr/>
              <a:t>23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3879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124C6-3EF9-4361-9845-6D78D4CCF8DD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082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124C6-3EF9-4361-9845-6D78D4CCF8D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109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900" dirty="0"/>
              <a:t>Достигли 4% =</a:t>
            </a:r>
            <a:r>
              <a:rPr lang="en-US" sz="900" dirty="0" smtClean="0"/>
              <a:t>&gt;</a:t>
            </a:r>
            <a:r>
              <a:rPr lang="ru-RU" sz="900" dirty="0" smtClean="0"/>
              <a:t> Задача </a:t>
            </a:r>
            <a:r>
              <a:rPr lang="ru-RU" sz="900" dirty="0"/>
              <a:t>на предстоящий период – </a:t>
            </a:r>
            <a:r>
              <a:rPr lang="ru-RU" sz="900" u="sng" dirty="0"/>
              <a:t>закрепить инфляцию вблизи 4%.</a:t>
            </a:r>
            <a:endParaRPr lang="en-US" sz="900" u="sng" dirty="0"/>
          </a:p>
          <a:p>
            <a:pPr marL="171435" indent="-171435">
              <a:buFont typeface="Courier New" panose="02070309020205020404" pitchFamily="49" charset="0"/>
              <a:buChar char="o"/>
            </a:pPr>
            <a:r>
              <a:rPr lang="ru-RU" sz="900" dirty="0"/>
              <a:t>Не означает, что инфляция будет 4% по всем группам товаров и регионам</a:t>
            </a:r>
          </a:p>
          <a:p>
            <a:pPr marL="171435" indent="-171435">
              <a:buFont typeface="Courier New" panose="02070309020205020404" pitchFamily="49" charset="0"/>
              <a:buChar char="o"/>
            </a:pPr>
            <a:r>
              <a:rPr lang="ru-RU" sz="900" dirty="0"/>
              <a:t>На рынках разных товаров и в регионах может быть некоторый разброс из-за локальных факторов. </a:t>
            </a:r>
          </a:p>
          <a:p>
            <a:pPr marL="171435" indent="-171435">
              <a:buFont typeface="Courier New" panose="02070309020205020404" pitchFamily="49" charset="0"/>
              <a:buChar char="o"/>
            </a:pPr>
            <a:r>
              <a:rPr lang="ru-RU" sz="900" dirty="0"/>
              <a:t>Постепенно его масштаб снизится.</a:t>
            </a:r>
            <a:endParaRPr lang="en-US" sz="900" dirty="0"/>
          </a:p>
          <a:p>
            <a:pPr lvl="0"/>
            <a:endParaRPr lang="ru-RU" sz="900" dirty="0"/>
          </a:p>
          <a:p>
            <a:pPr lvl="0"/>
            <a:r>
              <a:rPr lang="ru-RU" sz="900" dirty="0"/>
              <a:t>Ставили цель снизить инфляцию до 4% в 2017 =</a:t>
            </a:r>
            <a:r>
              <a:rPr lang="en-US" sz="900" dirty="0" smtClean="0"/>
              <a:t>&gt;</a:t>
            </a:r>
            <a:r>
              <a:rPr lang="ru-RU" sz="900" dirty="0" smtClean="0"/>
              <a:t> Больше </a:t>
            </a:r>
            <a:r>
              <a:rPr lang="ru-RU" sz="900" dirty="0"/>
              <a:t>не устанавливаем конкретных дат – </a:t>
            </a:r>
            <a:r>
              <a:rPr lang="ru-RU" sz="900" u="sng" dirty="0"/>
              <a:t>вблизи 4% постоянно</a:t>
            </a:r>
            <a:r>
              <a:rPr lang="ru-RU" sz="900" dirty="0"/>
              <a:t>.</a:t>
            </a:r>
            <a:endParaRPr lang="en-US" sz="900" dirty="0"/>
          </a:p>
          <a:p>
            <a:pPr algn="just" defTabSz="1014135">
              <a:buSzPct val="100000"/>
              <a:defRPr sz="1800"/>
            </a:pPr>
            <a:endParaRPr lang="ru-RU" sz="900" i="1" dirty="0"/>
          </a:p>
          <a:p>
            <a:pPr algn="just" defTabSz="1014206">
              <a:buSzPct val="100000"/>
              <a:defRPr sz="1800"/>
            </a:pPr>
            <a:r>
              <a:rPr lang="ru-RU" sz="900" u="sng" dirty="0">
                <a:ea typeface="Calibri"/>
                <a:cs typeface="Calibri"/>
                <a:sym typeface="Calibri"/>
              </a:rPr>
              <a:t>Почему </a:t>
            </a:r>
            <a:r>
              <a:rPr lang="ru-RU" sz="900" u="sng" dirty="0" smtClean="0">
                <a:ea typeface="Calibri"/>
                <a:cs typeface="Calibri"/>
                <a:sym typeface="Calibri"/>
              </a:rPr>
              <a:t>вблизи 4</a:t>
            </a:r>
            <a:r>
              <a:rPr lang="ru-RU" sz="900" u="sng" dirty="0">
                <a:ea typeface="Calibri"/>
                <a:cs typeface="Calibri"/>
                <a:sym typeface="Calibri"/>
              </a:rPr>
              <a:t>%:</a:t>
            </a:r>
          </a:p>
          <a:p>
            <a:pPr algn="just" defTabSz="1014206">
              <a:buSzPct val="100000"/>
              <a:defRPr sz="1800"/>
            </a:pPr>
            <a:r>
              <a:rPr lang="ru-RU" sz="900" dirty="0" smtClean="0">
                <a:ea typeface="Calibri"/>
                <a:cs typeface="Calibri"/>
                <a:sym typeface="Calibri"/>
              </a:rPr>
              <a:t>Выше</a:t>
            </a:r>
            <a:r>
              <a:rPr lang="ru-RU" sz="900" dirty="0">
                <a:ea typeface="Calibri"/>
                <a:cs typeface="Calibri"/>
                <a:sym typeface="Calibri"/>
              </a:rPr>
              <a:t>, чем в развитых странах, где:</a:t>
            </a:r>
          </a:p>
          <a:p>
            <a:pPr marL="171435" indent="-171435" algn="just" defTabSz="1014206">
              <a:buSzPct val="100000"/>
              <a:buFont typeface="Arial" panose="020B0604020202020204" pitchFamily="34" charset="0"/>
              <a:buChar char="•"/>
              <a:defRPr sz="1800"/>
            </a:pPr>
            <a:r>
              <a:rPr lang="ru-RU" sz="900" dirty="0">
                <a:ea typeface="Calibri"/>
                <a:cs typeface="Calibri"/>
                <a:sym typeface="Calibri"/>
              </a:rPr>
              <a:t>Многолетний опыт сохранения ценовой стабильности, </a:t>
            </a:r>
          </a:p>
          <a:p>
            <a:pPr marL="171435" indent="-171435" algn="just" defTabSz="1014206">
              <a:buSzPct val="100000"/>
              <a:buFont typeface="Arial" panose="020B0604020202020204" pitchFamily="34" charset="0"/>
              <a:buChar char="•"/>
              <a:defRPr sz="1800"/>
            </a:pPr>
            <a:r>
              <a:rPr lang="ru-RU" sz="900" dirty="0">
                <a:ea typeface="Calibri"/>
                <a:cs typeface="Calibri"/>
                <a:sym typeface="Calibri"/>
              </a:rPr>
              <a:t>Доверие к денежным властям</a:t>
            </a:r>
          </a:p>
          <a:p>
            <a:pPr algn="just" defTabSz="1014206">
              <a:buSzPct val="100000"/>
              <a:defRPr sz="1800"/>
            </a:pPr>
            <a:endParaRPr lang="ru-RU" sz="900" dirty="0">
              <a:ea typeface="Calibri"/>
              <a:cs typeface="Calibri"/>
              <a:sym typeface="Calibri"/>
            </a:endParaRPr>
          </a:p>
          <a:p>
            <a:pPr algn="just" defTabSz="1014206">
              <a:buSzPct val="100000"/>
              <a:defRPr sz="1800"/>
            </a:pPr>
            <a:r>
              <a:rPr lang="ru-RU" sz="900" dirty="0">
                <a:ea typeface="Calibri"/>
                <a:cs typeface="Calibri"/>
                <a:sym typeface="Calibri"/>
              </a:rPr>
              <a:t>У нас ограничения, затрудняющие </a:t>
            </a:r>
            <a:r>
              <a:rPr lang="ru-RU" sz="900" u="sng" dirty="0">
                <a:ea typeface="Calibri"/>
                <a:cs typeface="Calibri"/>
                <a:sym typeface="Calibri"/>
              </a:rPr>
              <a:t>постоянное</a:t>
            </a:r>
            <a:r>
              <a:rPr lang="ru-RU" sz="900" dirty="0">
                <a:ea typeface="Calibri"/>
                <a:cs typeface="Calibri"/>
                <a:sym typeface="Calibri"/>
              </a:rPr>
              <a:t> достижение более низкой инфляции:</a:t>
            </a:r>
          </a:p>
          <a:p>
            <a:pPr marL="171435" indent="-171435" algn="just" defTabSz="1014206">
              <a:buSzPct val="100000"/>
              <a:buFont typeface="Arial" panose="020B0604020202020204" pitchFamily="34" charset="0"/>
              <a:buChar char="•"/>
              <a:defRPr sz="1800"/>
            </a:pPr>
            <a:r>
              <a:rPr lang="ru-RU" sz="900" dirty="0"/>
              <a:t>Структурные проблемы: </a:t>
            </a:r>
          </a:p>
          <a:p>
            <a:pPr marL="171435" indent="-171435">
              <a:buFont typeface="Courier New" panose="02070309020205020404" pitchFamily="49" charset="0"/>
              <a:buChar char="o"/>
            </a:pPr>
            <a:r>
              <a:rPr lang="ru-RU" sz="900" dirty="0"/>
              <a:t>повышенный уровень монополизации,  </a:t>
            </a:r>
          </a:p>
          <a:p>
            <a:pPr marL="171435" indent="-171435">
              <a:buFont typeface="Courier New" panose="02070309020205020404" pitchFamily="49" charset="0"/>
              <a:buChar char="o"/>
            </a:pPr>
            <a:r>
              <a:rPr lang="ru-RU" sz="900" dirty="0"/>
              <a:t>неразвитость рыночных механизмов, </a:t>
            </a:r>
          </a:p>
          <a:p>
            <a:pPr marL="171435" indent="-171435">
              <a:buFont typeface="Courier New" panose="02070309020205020404" pitchFamily="49" charset="0"/>
              <a:buChar char="o"/>
            </a:pPr>
            <a:r>
              <a:rPr lang="ru-RU" sz="900" dirty="0"/>
              <a:t>низкая эффективность, </a:t>
            </a:r>
          </a:p>
          <a:p>
            <a:pPr marL="171435" indent="-171435">
              <a:buFont typeface="Courier New" panose="02070309020205020404" pitchFamily="49" charset="0"/>
              <a:buChar char="o"/>
            </a:pPr>
            <a:r>
              <a:rPr lang="ru-RU" sz="900" dirty="0"/>
              <a:t>недостаточная диверсификация экономики</a:t>
            </a:r>
          </a:p>
          <a:p>
            <a:pPr marL="171435" indent="-171435">
              <a:buFont typeface="Arial" panose="020B0604020202020204" pitchFamily="34" charset="0"/>
              <a:buChar char="•"/>
            </a:pPr>
            <a:r>
              <a:rPr lang="ru-RU" sz="900" dirty="0"/>
              <a:t>Повышенные инфляционные ожидания </a:t>
            </a:r>
          </a:p>
          <a:p>
            <a:pPr marL="171435" indent="-171435">
              <a:buFont typeface="Arial" panose="020B0604020202020204" pitchFamily="34" charset="0"/>
              <a:buChar char="•"/>
            </a:pPr>
            <a:r>
              <a:rPr lang="ru-RU" sz="900" dirty="0"/>
              <a:t>Риски дефляции по отдельным товарам при более низком </a:t>
            </a:r>
            <a:r>
              <a:rPr lang="ru-RU" sz="900" dirty="0" err="1"/>
              <a:t>таргете</a:t>
            </a:r>
            <a:r>
              <a:rPr lang="ru-RU" sz="900" dirty="0"/>
              <a:t>	</a:t>
            </a:r>
          </a:p>
          <a:p>
            <a:pPr marL="171435" indent="-171435">
              <a:buFont typeface="Courier New" panose="02070309020205020404" pitchFamily="49" charset="0"/>
              <a:buChar char="o"/>
            </a:pPr>
            <a:r>
              <a:rPr lang="ru-RU" sz="900" dirty="0"/>
              <a:t>Значительная доля товаров и услуг в корзине с высокой волатильностью цен</a:t>
            </a:r>
          </a:p>
          <a:p>
            <a:pPr marL="171435" indent="-171435">
              <a:buFont typeface="Courier New" panose="02070309020205020404" pitchFamily="49" charset="0"/>
              <a:buChar char="o"/>
            </a:pPr>
            <a:r>
              <a:rPr lang="ru-RU" sz="900" dirty="0"/>
              <a:t>Чтобы общий был ниже 4% при отклонении вверх по ряду товаров, нужна дефляция по другим</a:t>
            </a:r>
          </a:p>
          <a:p>
            <a:endParaRPr lang="ru-RU" sz="900" dirty="0"/>
          </a:p>
          <a:p>
            <a:r>
              <a:rPr lang="ru-RU" sz="900" dirty="0"/>
              <a:t>Но цель не должна быть и слишком высокой. </a:t>
            </a:r>
          </a:p>
          <a:p>
            <a:pPr marL="171435" indent="-171435">
              <a:buFont typeface="Arial" panose="020B0604020202020204" pitchFamily="34" charset="0"/>
              <a:buChar char="•"/>
            </a:pPr>
            <a:r>
              <a:rPr lang="ru-RU" sz="900" dirty="0"/>
              <a:t>Сложно обеспечить стабильность цен в случае значительных шоков.</a:t>
            </a:r>
          </a:p>
          <a:p>
            <a:pPr marL="171435" indent="-171435">
              <a:buFont typeface="Arial" panose="020B0604020202020204" pitchFamily="34" charset="0"/>
              <a:buChar char="•"/>
            </a:pPr>
            <a:r>
              <a:rPr lang="ru-RU" sz="900" dirty="0"/>
              <a:t>Значительная доля товаров с высокой волатильностью цен. </a:t>
            </a:r>
          </a:p>
          <a:p>
            <a:pPr marL="171435" indent="-171435">
              <a:buFont typeface="Courier New" panose="02070309020205020404" pitchFamily="49" charset="0"/>
              <a:buChar char="o"/>
            </a:pPr>
            <a:r>
              <a:rPr lang="ru-RU" sz="900" dirty="0"/>
              <a:t>Пример – продовольствие.</a:t>
            </a:r>
          </a:p>
          <a:p>
            <a:pPr marL="171435" indent="-171435">
              <a:buFont typeface="Courier New" panose="02070309020205020404" pitchFamily="49" charset="0"/>
              <a:buChar char="o"/>
            </a:pPr>
            <a:r>
              <a:rPr lang="ru-RU" sz="900" dirty="0"/>
              <a:t>При высоком </a:t>
            </a:r>
            <a:r>
              <a:rPr lang="ru-RU" sz="900" dirty="0" err="1"/>
              <a:t>таргете</a:t>
            </a:r>
            <a:r>
              <a:rPr lang="ru-RU" sz="900" dirty="0"/>
              <a:t> риски перейти к двузначной инфляции.</a:t>
            </a:r>
          </a:p>
          <a:p>
            <a:pPr marL="171435" indent="-171435">
              <a:buFont typeface="Arial" panose="020B0604020202020204" pitchFamily="34" charset="0"/>
              <a:buChar char="•"/>
            </a:pPr>
            <a:r>
              <a:rPr lang="ru-RU" sz="900" dirty="0"/>
              <a:t>Инфляция в торговых партнерах (ТП):</a:t>
            </a:r>
          </a:p>
          <a:p>
            <a:pPr marL="171435" indent="-171435">
              <a:buFont typeface="Courier New" panose="02070309020205020404" pitchFamily="49" charset="0"/>
              <a:buChar char="o"/>
            </a:pPr>
            <a:r>
              <a:rPr lang="ru-RU" sz="900" dirty="0"/>
              <a:t>Средний уровень инфляции в ТП за 10 лет около 4%</a:t>
            </a:r>
          </a:p>
          <a:p>
            <a:pPr marL="171435" indent="-171435">
              <a:buFont typeface="Courier New" panose="02070309020205020404" pitchFamily="49" charset="0"/>
              <a:buChar char="o"/>
            </a:pPr>
            <a:r>
              <a:rPr lang="ru-RU" sz="900" dirty="0"/>
              <a:t>Если цель будет выше, то разница в динамике инфляций будет компенсироваться ослаблением рубля =</a:t>
            </a:r>
            <a:r>
              <a:rPr lang="en-US" sz="900" dirty="0"/>
              <a:t>&gt;</a:t>
            </a:r>
            <a:endParaRPr lang="ru-RU" sz="900" dirty="0"/>
          </a:p>
          <a:p>
            <a:pPr marL="171435" indent="-171435">
              <a:buFont typeface="Courier New" panose="02070309020205020404" pitchFamily="49" charset="0"/>
              <a:buChar char="o"/>
            </a:pPr>
            <a:r>
              <a:rPr lang="ru-RU" sz="900" dirty="0"/>
              <a:t>Окажет неблагоприятное влияние на ожидания и настроения эк. </a:t>
            </a:r>
            <a:r>
              <a:rPr lang="ru-RU" sz="900" dirty="0" smtClean="0"/>
              <a:t>агентов</a:t>
            </a:r>
            <a:endParaRPr lang="ru-RU" sz="900" dirty="0"/>
          </a:p>
          <a:p>
            <a:pPr marL="171435" indent="-171435">
              <a:buFont typeface="Courier New" panose="02070309020205020404" pitchFamily="49" charset="0"/>
              <a:buChar char="o"/>
            </a:pPr>
            <a:endParaRPr lang="ru-RU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AE776-119D-468A-B285-686100CBB916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612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/>
              <a:t>Банк России вносит свой вклад в экономический рост, обеспечивая ценовую стабильность</a:t>
            </a:r>
          </a:p>
          <a:p>
            <a:pPr lvl="0"/>
            <a:r>
              <a:rPr lang="ru-RU" dirty="0"/>
              <a:t>Чего мы хотим? </a:t>
            </a:r>
            <a:r>
              <a:rPr lang="ru-RU" b="1" dirty="0"/>
              <a:t>–</a:t>
            </a:r>
            <a:r>
              <a:rPr lang="ru-RU" dirty="0"/>
              <a:t> Благополучия</a:t>
            </a:r>
            <a:endParaRPr lang="en-US" dirty="0"/>
          </a:p>
          <a:p>
            <a:pPr lvl="0"/>
            <a:r>
              <a:rPr lang="ru-RU" dirty="0"/>
              <a:t>Что для этого нужно? – Ценовая стабильность. Это цель ДКП БР</a:t>
            </a:r>
            <a:endParaRPr lang="en-US" dirty="0"/>
          </a:p>
          <a:p>
            <a:pPr lvl="1"/>
            <a:r>
              <a:rPr lang="ru-RU" dirty="0"/>
              <a:t>При одновременном поддержании финансовой стабильности</a:t>
            </a:r>
            <a:endParaRPr lang="en-US" dirty="0"/>
          </a:p>
          <a:p>
            <a:pPr lvl="1"/>
            <a:r>
              <a:rPr lang="ru-RU" dirty="0"/>
              <a:t>Создает условия для устойчивого роста экономики</a:t>
            </a:r>
            <a:endParaRPr lang="en-US" dirty="0"/>
          </a:p>
          <a:p>
            <a:pPr lvl="0"/>
            <a:r>
              <a:rPr lang="ru-RU" b="1" dirty="0"/>
              <a:t>Банк России создает важные условия для экономического роста. Для дальнейшего устойчивого развития нужны усилия всех субъектов экономики и органов власти.</a:t>
            </a:r>
          </a:p>
          <a:p>
            <a:pPr lvl="0"/>
            <a:endParaRPr lang="ru-RU" b="1" dirty="0"/>
          </a:p>
          <a:p>
            <a:pPr lvl="0"/>
            <a:r>
              <a:rPr lang="ru-RU" b="1" dirty="0"/>
              <a:t>1. Новый этап – экономика перешла к росту. </a:t>
            </a:r>
          </a:p>
          <a:p>
            <a:pPr lvl="0"/>
            <a:r>
              <a:rPr lang="ru-RU" b="1" dirty="0"/>
              <a:t>Нужна долгосрочная</a:t>
            </a:r>
            <a:r>
              <a:rPr lang="en-US" b="1" dirty="0"/>
              <a:t> (LT)</a:t>
            </a:r>
            <a:r>
              <a:rPr lang="ru-RU" b="1" dirty="0"/>
              <a:t> стратегия – преодоление структурных проблем – скоординированные действия всех органов и структурные реформы.</a:t>
            </a:r>
            <a:endParaRPr lang="en-US" b="1" dirty="0"/>
          </a:p>
          <a:p>
            <a:pPr lvl="0"/>
            <a:r>
              <a:rPr lang="ru-RU" u="sng" dirty="0"/>
              <a:t>Без реформ темп прироста ВВП </a:t>
            </a:r>
            <a:r>
              <a:rPr lang="en-US" u="sng" dirty="0"/>
              <a:t>≤</a:t>
            </a:r>
            <a:r>
              <a:rPr lang="ru-RU" u="sng" dirty="0"/>
              <a:t> 2% на 3-летнем горизонте</a:t>
            </a:r>
            <a:r>
              <a:rPr lang="en-US" dirty="0"/>
              <a:t>:</a:t>
            </a:r>
          </a:p>
          <a:p>
            <a:pPr marL="172999" indent="-172999">
              <a:buFont typeface="Arial" panose="020B0604020202020204" pitchFamily="34" charset="0"/>
              <a:buChar char="•"/>
            </a:pPr>
            <a:r>
              <a:rPr lang="ru-RU" dirty="0"/>
              <a:t>Зависимость от (цен на нефть) </a:t>
            </a:r>
            <a:r>
              <a:rPr lang="en-US" dirty="0" err="1"/>
              <a:t>Poil</a:t>
            </a:r>
            <a:r>
              <a:rPr lang="en-US" dirty="0"/>
              <a:t>:</a:t>
            </a:r>
          </a:p>
          <a:p>
            <a:pPr marL="172999" indent="-172999">
              <a:buFont typeface="Courier New" panose="02070309020205020404" pitchFamily="49" charset="0"/>
              <a:buChar char="o"/>
            </a:pPr>
            <a:r>
              <a:rPr lang="ru-RU" dirty="0"/>
              <a:t>Отсутствие предпосылок к росту </a:t>
            </a:r>
            <a:r>
              <a:rPr lang="en-US" dirty="0" err="1"/>
              <a:t>Poil</a:t>
            </a:r>
            <a:endParaRPr lang="en-US" dirty="0"/>
          </a:p>
          <a:p>
            <a:pPr marL="172999" indent="-172999">
              <a:buFont typeface="Courier New" panose="02070309020205020404" pitchFamily="49" charset="0"/>
              <a:buChar char="o"/>
            </a:pPr>
            <a:r>
              <a:rPr lang="ru-RU" dirty="0"/>
              <a:t>Ограниченные возможности по расширению поставок </a:t>
            </a:r>
            <a:r>
              <a:rPr lang="ru-RU" dirty="0" err="1"/>
              <a:t>нефтегаза</a:t>
            </a:r>
            <a:r>
              <a:rPr lang="ru-RU" dirty="0"/>
              <a:t> на внешний рынок</a:t>
            </a:r>
          </a:p>
          <a:p>
            <a:endParaRPr lang="ru-RU" dirty="0"/>
          </a:p>
          <a:p>
            <a:pPr lvl="0"/>
            <a:r>
              <a:rPr lang="ru-RU" dirty="0"/>
              <a:t>2. Что хочет Банк России?</a:t>
            </a:r>
          </a:p>
          <a:p>
            <a:pPr lvl="0"/>
            <a:r>
              <a:rPr lang="ru-RU" u="sng" dirty="0"/>
              <a:t>Вклад Банка России в создание условий для роста</a:t>
            </a:r>
            <a:r>
              <a:rPr lang="ru-RU" dirty="0"/>
              <a:t>:</a:t>
            </a:r>
          </a:p>
          <a:p>
            <a:pPr marL="172999" indent="-172999">
              <a:buFont typeface="Arial" panose="020B0604020202020204" pitchFamily="34" charset="0"/>
              <a:buChar char="•"/>
            </a:pPr>
            <a:r>
              <a:rPr lang="ru-RU" dirty="0"/>
              <a:t>обеспечение ценовой стабильности (именно ее обеспечивает ДКП),</a:t>
            </a:r>
          </a:p>
          <a:p>
            <a:pPr marL="172999" indent="-172999">
              <a:buFont typeface="Arial" panose="020B0604020202020204" pitchFamily="34" charset="0"/>
              <a:buChar char="•"/>
            </a:pPr>
            <a:r>
              <a:rPr lang="ru-RU" dirty="0"/>
              <a:t>обеспечение финансовой стабильности,</a:t>
            </a:r>
          </a:p>
          <a:p>
            <a:pPr marL="172999" indent="-172999">
              <a:buFont typeface="Arial" panose="020B0604020202020204" pitchFamily="34" charset="0"/>
              <a:buChar char="•"/>
            </a:pPr>
            <a:r>
              <a:rPr lang="ru-RU" dirty="0"/>
              <a:t>создание условий для развития фин. рынка</a:t>
            </a:r>
          </a:p>
          <a:p>
            <a:pPr marL="172999" indent="-172999">
              <a:buFont typeface="Arial" panose="020B0604020202020204" pitchFamily="34" charset="0"/>
              <a:buChar char="•"/>
            </a:pPr>
            <a:r>
              <a:rPr lang="ru-RU" dirty="0"/>
              <a:t>создание условий для развития банковской системы, </a:t>
            </a:r>
          </a:p>
          <a:p>
            <a:pPr marL="172999" indent="-172999">
              <a:buFont typeface="Arial" panose="020B0604020202020204" pitchFamily="34" charset="0"/>
              <a:buChar char="•"/>
            </a:pPr>
            <a:r>
              <a:rPr lang="ru-RU" dirty="0"/>
              <a:t>развитая национальная платежная система. </a:t>
            </a:r>
          </a:p>
          <a:p>
            <a:pPr lvl="0"/>
            <a:endParaRPr lang="ru-RU" dirty="0"/>
          </a:p>
          <a:p>
            <a:pPr lvl="0"/>
            <a:r>
              <a:rPr lang="ru-RU" dirty="0"/>
              <a:t>Ценовая и фин. стабильность → предсказуемые условия для сбережения, инвестирования, планирования. </a:t>
            </a:r>
          </a:p>
          <a:p>
            <a:pPr lvl="0"/>
            <a:r>
              <a:rPr lang="ru-RU" dirty="0"/>
              <a:t>Развитая банковская система и фин. рынок → эффективное перераспределение ресурсов.</a:t>
            </a:r>
          </a:p>
          <a:p>
            <a:pPr lvl="0"/>
            <a:endParaRPr lang="ru-RU" dirty="0"/>
          </a:p>
          <a:p>
            <a:pPr lvl="0"/>
            <a:r>
              <a:rPr lang="ru-RU" i="1" dirty="0"/>
              <a:t>Далее – роль ДКП в экономике</a:t>
            </a:r>
            <a:endParaRPr lang="en-US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124C6-3EF9-4361-9845-6D78D4CCF8DD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473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Итак,</a:t>
            </a:r>
            <a:r>
              <a:rPr lang="ru-RU" baseline="0" dirty="0" smtClean="0"/>
              <a:t> мы понимаем, что стабильная низкая инфляция - это ценность. Но как можно ее достичь?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Со своей стороны для этого мы влияем на спрос через ставки денежного рынка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Но есть множество факторов, до которых БР своей ДКП дотянуться не может. </a:t>
            </a:r>
            <a:endParaRPr lang="ru-RU" dirty="0" smtClean="0"/>
          </a:p>
          <a:p>
            <a:pPr defTabSz="922744">
              <a:defRPr/>
            </a:pPr>
            <a:endParaRPr lang="ru-RU" b="1" dirty="0" smtClean="0"/>
          </a:p>
          <a:p>
            <a:pPr defTabSz="922744">
              <a:defRPr/>
            </a:pPr>
            <a:r>
              <a:rPr lang="ru-RU" b="1" dirty="0" smtClean="0"/>
              <a:t>Для стабильной и низкой инфляции необходимы не только меры со стороны ДКП, но и другие меры государственной политики. На инфляцию также влияют факторы вне прямого действия ДКП (немонетарные факторы). </a:t>
            </a:r>
          </a:p>
          <a:p>
            <a:pPr marL="171422" indent="-171422">
              <a:buFont typeface="Arial" pitchFamily="34" charset="0"/>
              <a:buChar char="•"/>
            </a:pPr>
            <a:r>
              <a:rPr lang="ru-RU" dirty="0" smtClean="0"/>
              <a:t>Инфляция уже ниже 4%, но для поддержания ценовой стабильности важно снизить </a:t>
            </a:r>
            <a:r>
              <a:rPr lang="ru-RU" b="1" dirty="0" smtClean="0"/>
              <a:t>инфляционные ожидания</a:t>
            </a:r>
            <a:r>
              <a:rPr lang="ru-RU" dirty="0" smtClean="0"/>
              <a:t>. Для этого используем информационную политику (ИП)</a:t>
            </a:r>
            <a:endParaRPr lang="en-US" dirty="0" smtClean="0"/>
          </a:p>
          <a:p>
            <a:pPr marL="171422" indent="-171422">
              <a:buFont typeface="Arial" pitchFamily="34" charset="0"/>
              <a:buChar char="•"/>
            </a:pPr>
            <a:r>
              <a:rPr lang="ru-RU" dirty="0" smtClean="0"/>
              <a:t>На инфляцию влияют и </a:t>
            </a:r>
            <a:r>
              <a:rPr lang="ru-RU" b="1" dirty="0" smtClean="0"/>
              <a:t>немонетарные факторы</a:t>
            </a:r>
            <a:r>
              <a:rPr lang="ru-RU" dirty="0" smtClean="0"/>
              <a:t>. Важно снизить их влияние. Для этого ДКП взаимодействует с другими видами </a:t>
            </a:r>
            <a:r>
              <a:rPr lang="ru-RU" dirty="0" err="1" smtClean="0"/>
              <a:t>макрополитики</a:t>
            </a:r>
            <a:endParaRPr lang="en-US" dirty="0" smtClean="0"/>
          </a:p>
          <a:p>
            <a:pPr marL="171422" indent="-171422">
              <a:buFont typeface="Arial" pitchFamily="34" charset="0"/>
              <a:buChar char="•"/>
            </a:pPr>
            <a:r>
              <a:rPr lang="ru-RU" dirty="0" smtClean="0"/>
              <a:t>Важно </a:t>
            </a:r>
            <a:r>
              <a:rPr lang="ru-RU" b="1" dirty="0" smtClean="0"/>
              <a:t>поддерживать финансовую стабильность</a:t>
            </a:r>
            <a:r>
              <a:rPr lang="ru-RU" dirty="0" smtClean="0"/>
              <a:t>. Достигается путем использования </a:t>
            </a:r>
            <a:r>
              <a:rPr lang="ru-RU" dirty="0" err="1" smtClean="0"/>
              <a:t>макропруденциальных</a:t>
            </a:r>
            <a:r>
              <a:rPr lang="ru-RU" dirty="0" smtClean="0"/>
              <a:t> мер (причем нужно достичь оптимального баланса между ними и ДКП)</a:t>
            </a:r>
            <a:endParaRPr lang="en-US" dirty="0" smtClean="0"/>
          </a:p>
          <a:p>
            <a:pPr marL="171422" indent="-171422">
              <a:buFont typeface="Arial" pitchFamily="34" charset="0"/>
              <a:buChar char="•"/>
            </a:pPr>
            <a:r>
              <a:rPr lang="ru-RU" dirty="0" smtClean="0"/>
              <a:t>Глобальные вызовы: политика отрицательных ставок в ведущих странах, новые технологии и их влияние на ДКП (</a:t>
            </a:r>
            <a:r>
              <a:rPr lang="ru-RU" dirty="0" err="1" smtClean="0"/>
              <a:t>биткойн</a:t>
            </a:r>
            <a:r>
              <a:rPr lang="ru-RU" dirty="0" smtClean="0"/>
              <a:t>, </a:t>
            </a:r>
            <a:r>
              <a:rPr lang="ru-RU" dirty="0" err="1" smtClean="0"/>
              <a:t>финтех</a:t>
            </a:r>
            <a:r>
              <a:rPr lang="ru-RU" dirty="0" smtClean="0"/>
              <a:t>)</a:t>
            </a:r>
            <a:endParaRPr lang="en-US" dirty="0" smtClean="0"/>
          </a:p>
          <a:p>
            <a:endParaRPr lang="ru-RU" sz="1000" dirty="0" smtClean="0"/>
          </a:p>
          <a:p>
            <a:r>
              <a:rPr lang="ru-RU" sz="1000" b="1" dirty="0" smtClean="0"/>
              <a:t>Взаимодействие с Правительством – нужно для уменьшения влияния немонетарных факторов.</a:t>
            </a:r>
          </a:p>
          <a:p>
            <a:pPr lvl="0"/>
            <a:endParaRPr lang="ru-RU" sz="1000" dirty="0" smtClean="0"/>
          </a:p>
          <a:p>
            <a:pPr lvl="0"/>
            <a:r>
              <a:rPr lang="ru-RU" sz="1000" dirty="0" smtClean="0"/>
              <a:t>Примеры: </a:t>
            </a:r>
          </a:p>
          <a:p>
            <a:pPr marL="173044" indent="-173044">
              <a:buFont typeface="Arial" pitchFamily="34" charset="0"/>
              <a:buChar char="•"/>
            </a:pPr>
            <a:r>
              <a:rPr lang="ru-RU" sz="1000" dirty="0" smtClean="0"/>
              <a:t>Рост цен на продовольствие – возможные меры:</a:t>
            </a:r>
          </a:p>
          <a:p>
            <a:pPr marL="634496" lvl="1" indent="-173044">
              <a:buFont typeface="Wingdings" pitchFamily="2" charset="2"/>
              <a:buChar char="ü"/>
            </a:pPr>
            <a:r>
              <a:rPr lang="ru-RU" sz="1000" dirty="0" smtClean="0"/>
              <a:t>на погоду влиять невозможно, НО:</a:t>
            </a:r>
          </a:p>
          <a:p>
            <a:pPr marL="634496" lvl="1" indent="-173044">
              <a:buFont typeface="Wingdings" pitchFamily="2" charset="2"/>
              <a:buChar char="ü"/>
            </a:pPr>
            <a:r>
              <a:rPr lang="ru-RU" sz="1000" dirty="0" smtClean="0"/>
              <a:t>гос. резерв зерна, повышение эффективности хранения (модернизация элеваторов, строительство новых), развитие тепличного хозяйства, новые технологии для повышения урожайности и т.д.</a:t>
            </a:r>
          </a:p>
          <a:p>
            <a:pPr marL="173044" indent="-173044">
              <a:buFont typeface="Arial" pitchFamily="34" charset="0"/>
              <a:buChar char="•"/>
            </a:pPr>
            <a:r>
              <a:rPr lang="ru-RU" sz="1000" dirty="0" smtClean="0"/>
              <a:t>Монополистская структура рынков – возможные меры:</a:t>
            </a:r>
          </a:p>
          <a:p>
            <a:pPr marL="634496" lvl="1" indent="-173044">
              <a:buFont typeface="Wingdings" pitchFamily="2" charset="2"/>
              <a:buChar char="ü"/>
            </a:pPr>
            <a:r>
              <a:rPr lang="ru-RU" sz="1000" dirty="0" smtClean="0"/>
              <a:t>Стимулы для повышения конкуренции, устранение перекосов в структуре собственности</a:t>
            </a:r>
          </a:p>
          <a:p>
            <a:pPr marL="173044" indent="-173044">
              <a:buFont typeface="Arial" pitchFamily="34" charset="0"/>
              <a:buChar char="•"/>
            </a:pPr>
            <a:r>
              <a:rPr lang="ru-RU" sz="1000" dirty="0" smtClean="0"/>
              <a:t>Повышение тарифов и регулируемых цен – возможные меры:</a:t>
            </a:r>
          </a:p>
          <a:p>
            <a:pPr marL="634496" lvl="1" indent="-173044">
              <a:buFont typeface="Wingdings" pitchFamily="2" charset="2"/>
              <a:buChar char="ü"/>
            </a:pPr>
            <a:r>
              <a:rPr lang="ru-RU" sz="1000" dirty="0" smtClean="0"/>
              <a:t>тарифное регулирование по формуле «инфляция минус» и др.</a:t>
            </a:r>
          </a:p>
          <a:p>
            <a:pPr marL="173044" indent="-173044">
              <a:buFont typeface="Arial" pitchFamily="34" charset="0"/>
              <a:buChar char="•"/>
            </a:pPr>
            <a:r>
              <a:rPr lang="ru-RU" sz="1000" dirty="0" smtClean="0"/>
              <a:t>Ограничения на рынке труда (в </a:t>
            </a:r>
            <a:r>
              <a:rPr lang="ru-RU" sz="1000" dirty="0" err="1" smtClean="0"/>
              <a:t>т.ч</a:t>
            </a:r>
            <a:r>
              <a:rPr lang="ru-RU" sz="1000" dirty="0" smtClean="0"/>
              <a:t>. – на региональном уровне), дефицит квалифицированных кадров – возможные меры:</a:t>
            </a:r>
          </a:p>
          <a:p>
            <a:pPr marL="634496" lvl="1" indent="-173044">
              <a:buFont typeface="Wingdings" pitchFamily="2" charset="2"/>
              <a:buChar char="ü"/>
            </a:pPr>
            <a:r>
              <a:rPr lang="ru-RU" sz="1000" dirty="0" smtClean="0"/>
              <a:t>повышение доступности и качества трудовых ресурсов (демография, человеческий капитал, трудовая миграция), </a:t>
            </a:r>
          </a:p>
          <a:p>
            <a:pPr marL="173044" indent="-173044">
              <a:buFont typeface="Arial" pitchFamily="34" charset="0"/>
              <a:buChar char="•"/>
            </a:pPr>
            <a:r>
              <a:rPr lang="ru-RU" sz="1000" dirty="0" smtClean="0"/>
              <a:t>Низкая</a:t>
            </a:r>
            <a:r>
              <a:rPr lang="ru-RU" sz="1000" baseline="0" dirty="0" smtClean="0"/>
              <a:t> эффективность производства – возможные меры:</a:t>
            </a:r>
          </a:p>
          <a:p>
            <a:pPr marL="634496" lvl="1" indent="-173044">
              <a:buFont typeface="Wingdings" pitchFamily="2" charset="2"/>
              <a:buChar char="ü"/>
            </a:pPr>
            <a:r>
              <a:rPr lang="ru-RU" sz="1000" dirty="0" smtClean="0"/>
              <a:t>Стимулы для роста инвестиций и обновления основных фондов, роста производительности труда</a:t>
            </a:r>
          </a:p>
          <a:p>
            <a:pPr defTabSz="922744">
              <a:defRPr/>
            </a:pPr>
            <a:endParaRPr lang="ru-RU" sz="1000" b="1" dirty="0" smtClean="0"/>
          </a:p>
          <a:p>
            <a:pPr defTabSz="922744">
              <a:defRPr/>
            </a:pPr>
            <a:r>
              <a:rPr lang="ru-RU" sz="1000" b="1" dirty="0" smtClean="0"/>
              <a:t>Уменьшение влияния немонетарных факторов и закрепление инфляционных ожиданий на низком уровне – это повышение действенности ДКП, в случае шоков потребуется меньшая реакция ДКП.</a:t>
            </a:r>
          </a:p>
          <a:p>
            <a:pPr defTabSz="922744">
              <a:defRPr/>
            </a:pPr>
            <a:r>
              <a:rPr lang="ru-RU" sz="1000" dirty="0" smtClean="0"/>
              <a:t>Т.е. Банк России сможет меньше реагировать изменением ставки на различные разовые события, которые влияют на инфляцию.</a:t>
            </a:r>
          </a:p>
          <a:p>
            <a:pPr marL="173014" indent="-173014" defTabSz="922904">
              <a:buFont typeface="Arial" panose="020B0604020202020204" pitchFamily="34" charset="0"/>
              <a:buChar char="•"/>
              <a:defRPr/>
            </a:pPr>
            <a:r>
              <a:rPr lang="ru-RU" sz="1000" dirty="0" smtClean="0"/>
              <a:t>Возникли разовые факторы со стороны предложения (в </a:t>
            </a:r>
            <a:r>
              <a:rPr lang="ru-RU" sz="1000" dirty="0" err="1" smtClean="0"/>
              <a:t>т.ч</a:t>
            </a:r>
            <a:r>
              <a:rPr lang="ru-RU" sz="1000" dirty="0" smtClean="0"/>
              <a:t>. погода, налоги, тарифы, стоимость сырья и т.п.) </a:t>
            </a:r>
            <a:r>
              <a:rPr lang="en-US" sz="1000" dirty="0" smtClean="0"/>
              <a:t>=&gt;</a:t>
            </a:r>
            <a:r>
              <a:rPr lang="ru-RU" sz="1000" dirty="0" smtClean="0"/>
              <a:t> нет широкого влияния на ожидания и поведение людей (выросли цены только на отдельные товары) =</a:t>
            </a:r>
            <a:r>
              <a:rPr lang="en-US" sz="1000" dirty="0" smtClean="0"/>
              <a:t>&gt;</a:t>
            </a:r>
            <a:r>
              <a:rPr lang="ru-RU" sz="1000" dirty="0" smtClean="0"/>
              <a:t> краткосрочное и небольшое влияние на инфляцию (т.е. шоки «выйдут» через год, инфляция вернется к цели) </a:t>
            </a:r>
            <a:r>
              <a:rPr lang="en-US" sz="1000" dirty="0" smtClean="0"/>
              <a:t>=&gt; </a:t>
            </a:r>
            <a:r>
              <a:rPr lang="ru-RU" sz="1000" b="1" dirty="0" smtClean="0"/>
              <a:t>не реагируем</a:t>
            </a:r>
            <a:r>
              <a:rPr lang="ru-RU" sz="1000" dirty="0" smtClean="0"/>
              <a:t>.</a:t>
            </a:r>
            <a:endParaRPr lang="en-US" sz="10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  <a:p>
            <a:pPr marL="461452" lvl="1" indent="0">
              <a:buFont typeface="Wingdings" pitchFamily="2" charset="2"/>
              <a:buNone/>
            </a:pPr>
            <a:r>
              <a:rPr lang="ru-RU" sz="1000" i="1" dirty="0" err="1" smtClean="0"/>
              <a:t>Справочно</a:t>
            </a:r>
            <a:r>
              <a:rPr lang="ru-RU" sz="1000" i="1" dirty="0" smtClean="0"/>
              <a:t>:</a:t>
            </a:r>
            <a:r>
              <a:rPr lang="ru-RU" sz="1000" i="1" baseline="0" dirty="0" smtClean="0"/>
              <a:t> на рисунке Кремлевский мост через </a:t>
            </a:r>
            <a:r>
              <a:rPr lang="ru-RU" sz="1000" i="1" baseline="0" dirty="0" err="1" smtClean="0"/>
              <a:t>р.Волхов</a:t>
            </a:r>
            <a:r>
              <a:rPr lang="ru-RU" sz="1000" i="1" baseline="0" dirty="0" smtClean="0"/>
              <a:t> в Новгороде Великом</a:t>
            </a:r>
            <a:endParaRPr lang="ru-RU" sz="1000" i="1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124C6-3EF9-4361-9845-6D78D4CCF8DD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337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Как же Банк</a:t>
            </a:r>
            <a:r>
              <a:rPr lang="ru-RU" b="1" baseline="0" dirty="0" smtClean="0"/>
              <a:t> России влияет на инфляцию? </a:t>
            </a:r>
          </a:p>
          <a:p>
            <a:r>
              <a:rPr lang="ru-RU" b="0" i="1" baseline="0" dirty="0" smtClean="0"/>
              <a:t>(нужно щелкать на презентации – настроена анимация)</a:t>
            </a:r>
          </a:p>
          <a:p>
            <a:endParaRPr lang="ru-RU" b="1" baseline="0" dirty="0" smtClean="0"/>
          </a:p>
          <a:p>
            <a:r>
              <a:rPr lang="ru-RU" dirty="0" smtClean="0"/>
              <a:t>Влияние происходит через наш основной инструмент – ключевую ставку. </a:t>
            </a:r>
          </a:p>
          <a:p>
            <a:r>
              <a:rPr lang="ru-RU" dirty="0" smtClean="0"/>
              <a:t>Давайте</a:t>
            </a:r>
            <a:r>
              <a:rPr lang="ru-RU" baseline="0" dirty="0" smtClean="0"/>
              <a:t> посмотрим на схеме</a:t>
            </a:r>
          </a:p>
          <a:p>
            <a:r>
              <a:rPr lang="ru-RU" baseline="0" dirty="0" smtClean="0"/>
              <a:t>Мы изменяем ставку</a:t>
            </a:r>
          </a:p>
          <a:p>
            <a:r>
              <a:rPr lang="ru-RU" baseline="0" dirty="0" smtClean="0"/>
              <a:t>1.) Первые вслед за ними изменяются ставки денежного рынка – это ставки на межбанковском рынке, по которым банки дают кредиты друг другу</a:t>
            </a:r>
          </a:p>
          <a:p>
            <a:r>
              <a:rPr lang="ru-RU" dirty="0" smtClean="0"/>
              <a:t>Затем последовательно</a:t>
            </a:r>
            <a:r>
              <a:rPr lang="ru-RU" baseline="0" dirty="0" smtClean="0"/>
              <a:t> меняются ставки банков для своих клиентов (бизнеса, граждан) и прочие ставки в экономике</a:t>
            </a:r>
          </a:p>
          <a:p>
            <a:r>
              <a:rPr lang="ru-RU" baseline="0" dirty="0" smtClean="0"/>
              <a:t>Если мы ставку повышали, то кредиты становятся дороже =</a:t>
            </a:r>
            <a:r>
              <a:rPr lang="en-US" baseline="0" dirty="0" smtClean="0"/>
              <a:t>&gt;</a:t>
            </a:r>
            <a:r>
              <a:rPr lang="ru-RU" baseline="0" dirty="0" smtClean="0"/>
              <a:t> население и компании хотят брать меньше кредитов по высоким ставкам =</a:t>
            </a:r>
            <a:r>
              <a:rPr lang="en-US" baseline="0" dirty="0" smtClean="0"/>
              <a:t>&gt;</a:t>
            </a:r>
            <a:r>
              <a:rPr lang="ru-RU" baseline="0" dirty="0" smtClean="0"/>
              <a:t> спрос снижается =</a:t>
            </a:r>
            <a:r>
              <a:rPr lang="en-US" baseline="0" dirty="0" smtClean="0"/>
              <a:t>&gt;</a:t>
            </a:r>
            <a:r>
              <a:rPr lang="ru-RU" baseline="0" dirty="0" smtClean="0"/>
              <a:t> цены снижаются =</a:t>
            </a:r>
            <a:r>
              <a:rPr lang="en-US" baseline="0" dirty="0" smtClean="0"/>
              <a:t>&gt;</a:t>
            </a:r>
            <a:r>
              <a:rPr lang="ru-RU" baseline="0" dirty="0" smtClean="0"/>
              <a:t> инфляция падает</a:t>
            </a:r>
            <a:endParaRPr lang="ru-RU" dirty="0" smtClean="0"/>
          </a:p>
          <a:p>
            <a:r>
              <a:rPr lang="ru-RU" dirty="0" smtClean="0"/>
              <a:t>2.) Второй канал влияния – через валютный курс</a:t>
            </a:r>
          </a:p>
          <a:p>
            <a:r>
              <a:rPr lang="ru-RU" dirty="0" smtClean="0"/>
              <a:t>3.) Третий – через ожидания</a:t>
            </a:r>
          </a:p>
          <a:p>
            <a:r>
              <a:rPr lang="ru-RU" baseline="0" dirty="0" smtClean="0"/>
              <a:t>Так БР управляет инфляцией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E1E7E-853E-4839-8A31-018A3E87A011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1653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Принятое решение Банка России</a:t>
            </a:r>
            <a:r>
              <a:rPr lang="ru-RU" sz="1200" baseline="0" dirty="0" smtClean="0"/>
              <a:t> </a:t>
            </a:r>
            <a:r>
              <a:rPr lang="ru-RU" sz="1200" dirty="0" smtClean="0"/>
              <a:t>повысить</a:t>
            </a:r>
            <a:r>
              <a:rPr lang="ru-RU" sz="1200" baseline="0" dirty="0" smtClean="0"/>
              <a:t> ключевую ставку носит упреждающий характер и призвано ограничить </a:t>
            </a:r>
            <a:r>
              <a:rPr lang="ru-RU" sz="1200" baseline="0" dirty="0" err="1" smtClean="0"/>
              <a:t>проинфляционные</a:t>
            </a:r>
            <a:r>
              <a:rPr lang="ru-RU" sz="1200" baseline="0" dirty="0" smtClean="0"/>
              <a:t> риски, которые повысились, особенно в краткосрочной перспективе: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200" baseline="0" dirty="0" smtClean="0"/>
              <a:t>Внешние риски: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200" baseline="0" dirty="0" smtClean="0"/>
              <a:t>ситуация в мировой экономике, как в развитых, так и в странах с формирующимися рынками (СФР).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Возможно, что нормализация политики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крупнейших экономик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следующем году будет происходить более медленно, чем предполагалось ранее - это снизит риски оттока капитала с развивающихся рынков. Однако важно учитывать, что пересмотр ожиданий по изменению политики ключевых центральных банков связан со снижением прогнозов темпов роста крупнейших экономик на предстоящий год. Также и текущее затишье торговых споров может оказаться не более, чем временным перемирием. Для стран с формирующимися рынками – это весьма чувствительные риски: возможный отток капитала из стран с формирующимися рынками и геополитические факторы могут привести к усилению волатильности на финансовых рынках и оказать влияние на курсовые и инфляционные ожидания. </a:t>
            </a:r>
            <a:endParaRPr lang="ru-RU" sz="1200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200" dirty="0" smtClean="0"/>
              <a:t>Неопределенность в отношении динамики цен на нефть. Возросли риски превышения</a:t>
            </a:r>
            <a:r>
              <a:rPr lang="ru-RU" sz="1200" baseline="0" dirty="0" smtClean="0"/>
              <a:t> предложения нефти над спросом в 2019 г.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Отчасти в связи с пересмотром вниз перспектив роста глобального спроса. Но главным образом из-за стремительного наращивания добычи в США. ОПЕК и другие страны-экспортеры нефти в начале декабря согласовали сокращение добычи на 2019 год. Но события этого года наглядно показывают, как быстро производители могут наращивать добычу сланцевой нефти при сохранении высоких цен.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геополитические риски - как связанные непосредственно с Россией, так и затрагивающие другие страны и регионы.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Внутренние риски: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200" dirty="0" smtClean="0"/>
              <a:t>Неопределенность эффекта повышения ставки</a:t>
            </a:r>
            <a:r>
              <a:rPr lang="ru-RU" sz="1200" baseline="0" dirty="0" smtClean="0"/>
              <a:t> </a:t>
            </a:r>
            <a:r>
              <a:rPr lang="ru-RU" sz="1200" dirty="0" smtClean="0"/>
              <a:t>НДС на</a:t>
            </a:r>
            <a:r>
              <a:rPr lang="ru-RU" sz="1200" baseline="0" dirty="0" smtClean="0"/>
              <a:t> повышение инфляции</a:t>
            </a:r>
            <a:r>
              <a:rPr lang="ru-RU" sz="1200" dirty="0" smtClean="0"/>
              <a:t> (оценка Банка России в базовом сценарии +1 </a:t>
            </a:r>
            <a:r>
              <a:rPr lang="ru-RU" sz="1200" dirty="0" err="1" smtClean="0"/>
              <a:t>п.п</a:t>
            </a:r>
            <a:r>
              <a:rPr lang="ru-RU" sz="1200" dirty="0" smtClean="0"/>
              <a:t>.,</a:t>
            </a:r>
            <a:r>
              <a:rPr lang="ru-RU" sz="1200" baseline="0" dirty="0" smtClean="0"/>
              <a:t> но есть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широкий интервал возможных оценок этого вклада – от 0,6 до 1,5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пп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ост НДС может также повлиять на инфляционные ожидания, которые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остаются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незаякоренными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Это означает высокую вероятность их повышения в ответ рост цен из-за увеличения НДС. Поэтому мы не можем рассматривать изменение НДС как исключительно разовый фактор.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инфляционных ожиданиях может также сказаться произошедшее в 2018 году ослабление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курса.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Сейчас мы выходим в 2019 год без запаса по инфляции – она будет около 4%, а в первой половине 2019 г. прогнозируется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ее повышение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Поэтому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ЦБ действует упреждающе.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Оценка Банком России рисков, связанных с динамикой заработных плат, возможными изменениями в потребительском поведении, бюджетными расходами, существенно не изменилась. Эти риски остаются умеренными.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Далее</a:t>
            </a:r>
            <a:r>
              <a:rPr lang="ru-RU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подробнее о текущей экономической ситуации.</a:t>
            </a:r>
            <a:endParaRPr lang="ru-RU" sz="120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A02FF-823F-46E0-BF12-124C764DA7EB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0080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 smtClean="0"/>
              <a:t>Повышение в ноябре годовой инфляции до 3,8% </a:t>
            </a:r>
            <a:r>
              <a:rPr lang="ru-RU" sz="1200" dirty="0" smtClean="0"/>
              <a:t>(на </a:t>
            </a:r>
            <a:r>
              <a:rPr lang="en-US" sz="1200" dirty="0" smtClean="0"/>
              <a:t>+</a:t>
            </a:r>
            <a:r>
              <a:rPr lang="ru-RU" sz="1200" dirty="0" smtClean="0"/>
              <a:t>0,4 </a:t>
            </a:r>
            <a:r>
              <a:rPr lang="ru-RU" sz="1200" dirty="0" err="1" smtClean="0"/>
              <a:t>п.п</a:t>
            </a:r>
            <a:r>
              <a:rPr lang="ru-RU" sz="1200" dirty="0" smtClean="0"/>
              <a:t>. к октябрю): повышение</a:t>
            </a:r>
            <a:r>
              <a:rPr lang="ru-RU" sz="1200" dirty="0" smtClean="0">
                <a:solidFill>
                  <a:schemeClr val="tx1"/>
                </a:solidFill>
              </a:rPr>
              <a:t> роста цен на основные группы товаров, особенно – на продукты питания (кроме овощей и фруктов)</a:t>
            </a:r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3,5% в ноябре.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Факторы возвращения</a:t>
            </a:r>
            <a:r>
              <a:rPr lang="ru-RU" sz="1200" baseline="0" dirty="0" smtClean="0"/>
              <a:t> к 4%: произошедшее в апреле и августе-сентябре 2018 г. о</a:t>
            </a:r>
            <a:r>
              <a:rPr lang="ru-RU" sz="1200" dirty="0" smtClean="0"/>
              <a:t>слабление рубля, </a:t>
            </a:r>
            <a:r>
              <a:rPr lang="ru-RU" sz="1200" dirty="0" err="1" smtClean="0"/>
              <a:t>ребалансировка</a:t>
            </a:r>
            <a:r>
              <a:rPr lang="ru-RU" sz="1200" dirty="0" smtClean="0"/>
              <a:t> спроса и предложения на отдельных продовольственных рынках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Произошедшее в текущем году ослабление рубля оказывает значимое влияние на цены как продовольственных товаров, так и непродовольственных товаров и услуг.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Повышательное влияние на динамику цен непродовольственных товаров также оказывал рост спроса.</a:t>
            </a:r>
            <a:endParaRPr lang="ru-RU" sz="1200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dirty="0" smtClean="0"/>
              <a:t>При этом годовые показатели </a:t>
            </a:r>
            <a:r>
              <a:rPr lang="ru-RU" sz="1200" b="1" dirty="0" smtClean="0"/>
              <a:t>базисной инфляции </a:t>
            </a:r>
            <a:r>
              <a:rPr lang="ru-RU" sz="1200" dirty="0" smtClean="0"/>
              <a:t>(т.е. те, которые</a:t>
            </a:r>
            <a:r>
              <a:rPr lang="ru-RU" sz="1200" baseline="0" dirty="0" smtClean="0"/>
              <a:t> </a:t>
            </a:r>
            <a:r>
              <a:rPr lang="ru-RU" sz="1200" dirty="0" smtClean="0"/>
              <a:t>отражают наиболее устойчивые процессы</a:t>
            </a:r>
            <a:r>
              <a:rPr lang="ru-RU" sz="1200" baseline="0" dirty="0" smtClean="0"/>
              <a:t> ценовой динамики)</a:t>
            </a:r>
            <a:r>
              <a:rPr lang="ru-RU" sz="1200" dirty="0" smtClean="0"/>
              <a:t> в основном остаются чуть ниже 4%.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 smtClean="0"/>
              <a:t>По прогнозу Банка России, темпы прироста потребительских цен составят 3,9–4,2% к концу 2018 года.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Банк России допускает, что на пике, в марте-апреле, годовая инфляция может превысить 5,5% или даже достичь 6%.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Опережающая реакция денежно-кредитной политики позволит ограничить вторичные эффекты и обеспечить снижение инфляции после ее временного повышения. После ускорения в первом квартале 2019 года инфляция будет замедляться. Со второго-третьего квартала 2019 г. квартальный рост цен с поправкой на сезонность составит 1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пп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т.е. будет соответствовать 4% инфляции в пересчете на год. Следы влияния разовых факторов на годовую инфляцию окончательно исчезнут через год, в первом квартале 2020 года.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Справочно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: по оценке на 10</a:t>
            </a:r>
            <a:r>
              <a:rPr lang="ru-RU" i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декабря,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 годовая инфляция – 3,9%.</a:t>
            </a:r>
            <a:endParaRPr lang="ru-RU" sz="1200" i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A02FF-823F-46E0-BF12-124C764DA7EB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355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2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2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2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2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2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2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3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3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3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3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3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3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" name="Picture 12" descr="CBRF_titul-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0" r="13049"/>
          <a:stretch/>
        </p:blipFill>
        <p:spPr>
          <a:xfrm>
            <a:off x="0" y="1367481"/>
            <a:ext cx="9906000" cy="2779776"/>
          </a:xfrm>
          <a:prstGeom prst="rect">
            <a:avLst/>
          </a:prstGeom>
        </p:spPr>
      </p:pic>
      <p:sp>
        <p:nvSpPr>
          <p:cNvPr id="11" name="Rectangle 18"/>
          <p:cNvSpPr/>
          <p:nvPr/>
        </p:nvSpPr>
        <p:spPr>
          <a:xfrm>
            <a:off x="0" y="4118534"/>
            <a:ext cx="9906000" cy="2739469"/>
          </a:xfrm>
          <a:prstGeom prst="rect">
            <a:avLst/>
          </a:prstGeom>
          <a:solidFill>
            <a:srgbClr val="7777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691" y="5594874"/>
            <a:ext cx="4685269" cy="65902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30695" y="4118919"/>
            <a:ext cx="4685269" cy="1359244"/>
          </a:xfrm>
        </p:spPr>
        <p:txBody>
          <a:bodyPr anchor="b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6" name="Date Placeholder 26"/>
          <p:cNvSpPr>
            <a:spLocks noGrp="1"/>
          </p:cNvSpPr>
          <p:nvPr>
            <p:ph type="dt" sz="half" idx="2"/>
          </p:nvPr>
        </p:nvSpPr>
        <p:spPr>
          <a:xfrm>
            <a:off x="4957462" y="6315172"/>
            <a:ext cx="23114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446216" y="5594874"/>
            <a:ext cx="4396412" cy="665893"/>
          </a:xfrm>
        </p:spPr>
        <p:txBody>
          <a:bodyPr>
            <a:noAutofit/>
          </a:bodyPr>
          <a:lstStyle>
            <a:lvl1pPr marL="0" indent="0" algn="r">
              <a:buNone/>
              <a:defRPr sz="20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Введите имя автора презентации</a:t>
            </a:r>
          </a:p>
        </p:txBody>
      </p:sp>
      <p:pic>
        <p:nvPicPr>
          <p:cNvPr id="10" name="Picture 11" descr="alllogo-0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43" y="-1"/>
            <a:ext cx="2899116" cy="134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562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8"/>
          <p:cNvSpPr/>
          <p:nvPr/>
        </p:nvSpPr>
        <p:spPr>
          <a:xfrm>
            <a:off x="6" y="4113774"/>
            <a:ext cx="9905999" cy="2744226"/>
          </a:xfrm>
          <a:prstGeom prst="rect">
            <a:avLst/>
          </a:prstGeom>
          <a:solidFill>
            <a:srgbClr val="7777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CBRF-Razdelitel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2" r="9466"/>
          <a:stretch/>
        </p:blipFill>
        <p:spPr>
          <a:xfrm>
            <a:off x="0" y="1368000"/>
            <a:ext cx="9906000" cy="2755646"/>
          </a:xfrm>
          <a:prstGeom prst="rect">
            <a:avLst/>
          </a:prstGeom>
        </p:spPr>
      </p:pic>
      <p:pic>
        <p:nvPicPr>
          <p:cNvPr id="13" name="Picture 12" descr="alllogo-0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408" y="-308916"/>
            <a:ext cx="3649286" cy="20158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6" y="4118925"/>
            <a:ext cx="4266804" cy="741405"/>
          </a:xfrm>
        </p:spPr>
        <p:txBody>
          <a:bodyPr anchor="b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6" y="4942713"/>
            <a:ext cx="4266804" cy="114694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Rectangle 9"/>
          <p:cNvSpPr/>
          <p:nvPr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1" descr="alllogo-0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43" y="-1"/>
            <a:ext cx="2899116" cy="134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8433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8"/>
          <p:cNvSpPr/>
          <p:nvPr/>
        </p:nvSpPr>
        <p:spPr>
          <a:xfrm>
            <a:off x="0" y="4118534"/>
            <a:ext cx="9906000" cy="2739469"/>
          </a:xfrm>
          <a:prstGeom prst="rect">
            <a:avLst/>
          </a:prstGeom>
          <a:solidFill>
            <a:srgbClr val="7777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691" y="5594874"/>
            <a:ext cx="4685269" cy="65902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1028" name="Picture 4" descr="\\10.85.94.34\ddkp\ИП\PROJECTS\ФирмСтиль\ФС презентаций\Фото (разделитель)\VAS_5650 (2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8" r="9658"/>
          <a:stretch/>
        </p:blipFill>
        <p:spPr bwMode="auto">
          <a:xfrm>
            <a:off x="-1" y="1368000"/>
            <a:ext cx="9906001" cy="277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30695" y="4118919"/>
            <a:ext cx="4685269" cy="1359244"/>
          </a:xfrm>
        </p:spPr>
        <p:txBody>
          <a:bodyPr anchor="b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6" name="Date Placeholder 26"/>
          <p:cNvSpPr>
            <a:spLocks noGrp="1"/>
          </p:cNvSpPr>
          <p:nvPr>
            <p:ph type="dt" sz="half" idx="2"/>
          </p:nvPr>
        </p:nvSpPr>
        <p:spPr>
          <a:xfrm>
            <a:off x="4957462" y="6315172"/>
            <a:ext cx="23114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446216" y="5594874"/>
            <a:ext cx="4396412" cy="665893"/>
          </a:xfrm>
        </p:spPr>
        <p:txBody>
          <a:bodyPr>
            <a:noAutofit/>
          </a:bodyPr>
          <a:lstStyle>
            <a:lvl1pPr marL="0" indent="0" algn="r">
              <a:buNone/>
              <a:defRPr sz="20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Введите имя автора презентации</a:t>
            </a:r>
          </a:p>
        </p:txBody>
      </p:sp>
      <p:pic>
        <p:nvPicPr>
          <p:cNvPr id="10" name="Picture 11" descr="alllogo-0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43" y="-1"/>
            <a:ext cx="2899116" cy="134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774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8"/>
          <p:cNvSpPr/>
          <p:nvPr/>
        </p:nvSpPr>
        <p:spPr>
          <a:xfrm>
            <a:off x="0" y="4118534"/>
            <a:ext cx="9906000" cy="2739469"/>
          </a:xfrm>
          <a:prstGeom prst="rect">
            <a:avLst/>
          </a:prstGeom>
          <a:solidFill>
            <a:srgbClr val="7777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691" y="5594874"/>
            <a:ext cx="4685269" cy="65902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1026" name="Picture 2" descr="\\10.85.94.34\ddkp\ИП\PROJECTS\ФирмСтиль\ФС презентаций\Фото (титульные)\VAS_513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6" r="10147"/>
          <a:stretch/>
        </p:blipFill>
        <p:spPr bwMode="auto">
          <a:xfrm>
            <a:off x="0" y="1367999"/>
            <a:ext cx="9906000" cy="27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30695" y="4118919"/>
            <a:ext cx="4685269" cy="1359244"/>
          </a:xfrm>
        </p:spPr>
        <p:txBody>
          <a:bodyPr anchor="b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6" name="Date Placeholder 26"/>
          <p:cNvSpPr>
            <a:spLocks noGrp="1"/>
          </p:cNvSpPr>
          <p:nvPr>
            <p:ph type="dt" sz="half" idx="2"/>
          </p:nvPr>
        </p:nvSpPr>
        <p:spPr>
          <a:xfrm>
            <a:off x="4957462" y="6315172"/>
            <a:ext cx="23114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446216" y="5594874"/>
            <a:ext cx="4396412" cy="665893"/>
          </a:xfrm>
        </p:spPr>
        <p:txBody>
          <a:bodyPr>
            <a:noAutofit/>
          </a:bodyPr>
          <a:lstStyle>
            <a:lvl1pPr marL="0" indent="0" algn="r">
              <a:buNone/>
              <a:defRPr sz="20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Введите имя автора презентации</a:t>
            </a:r>
          </a:p>
        </p:txBody>
      </p:sp>
      <p:pic>
        <p:nvPicPr>
          <p:cNvPr id="10" name="Picture 11" descr="alllogo-0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43" y="-1"/>
            <a:ext cx="2899116" cy="134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23780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8"/>
          <p:cNvSpPr/>
          <p:nvPr/>
        </p:nvSpPr>
        <p:spPr>
          <a:xfrm>
            <a:off x="0" y="4118534"/>
            <a:ext cx="9906000" cy="2739469"/>
          </a:xfrm>
          <a:prstGeom prst="rect">
            <a:avLst/>
          </a:prstGeom>
          <a:solidFill>
            <a:srgbClr val="7777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691" y="5594874"/>
            <a:ext cx="4685269" cy="65902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1026" name="Picture 2" descr="\\10.85.94.34\ddkp\ИП\PROJECTS\ФирмСтиль\ФС презентаций\Фото (разделитель)\VAS_50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67998"/>
            <a:ext cx="9906000" cy="277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30695" y="4118919"/>
            <a:ext cx="4685269" cy="1359244"/>
          </a:xfrm>
        </p:spPr>
        <p:txBody>
          <a:bodyPr anchor="b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6" name="Date Placeholder 26"/>
          <p:cNvSpPr>
            <a:spLocks noGrp="1"/>
          </p:cNvSpPr>
          <p:nvPr>
            <p:ph type="dt" sz="half" idx="2"/>
          </p:nvPr>
        </p:nvSpPr>
        <p:spPr>
          <a:xfrm>
            <a:off x="4957462" y="6315172"/>
            <a:ext cx="23114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446216" y="5594874"/>
            <a:ext cx="4396412" cy="665893"/>
          </a:xfrm>
        </p:spPr>
        <p:txBody>
          <a:bodyPr>
            <a:noAutofit/>
          </a:bodyPr>
          <a:lstStyle>
            <a:lvl1pPr marL="0" indent="0" algn="r">
              <a:buNone/>
              <a:defRPr sz="20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Введите имя автора презентации</a:t>
            </a:r>
          </a:p>
        </p:txBody>
      </p:sp>
      <p:pic>
        <p:nvPicPr>
          <p:cNvPr id="10" name="Picture 11" descr="alllogo-0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43" y="-1"/>
            <a:ext cx="2899116" cy="134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62078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8"/>
          <p:cNvSpPr/>
          <p:nvPr/>
        </p:nvSpPr>
        <p:spPr>
          <a:xfrm>
            <a:off x="0" y="4118534"/>
            <a:ext cx="9906000" cy="2739469"/>
          </a:xfrm>
          <a:prstGeom prst="rect">
            <a:avLst/>
          </a:prstGeom>
          <a:solidFill>
            <a:srgbClr val="7777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3443" y="5301208"/>
            <a:ext cx="6130076" cy="86409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12" name="Picture 10" descr="CBRF-Razdelitel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2" r="9466"/>
          <a:stretch/>
        </p:blipFill>
        <p:spPr>
          <a:xfrm>
            <a:off x="0" y="1368000"/>
            <a:ext cx="9906000" cy="2755646"/>
          </a:xfrm>
          <a:prstGeom prst="rect">
            <a:avLst/>
          </a:prstGeom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281258" y="4118921"/>
            <a:ext cx="9343484" cy="1038273"/>
          </a:xfrm>
        </p:spPr>
        <p:txBody>
          <a:bodyPr anchor="ctr">
            <a:norm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6" name="Date Placeholder 26"/>
          <p:cNvSpPr>
            <a:spLocks noGrp="1"/>
          </p:cNvSpPr>
          <p:nvPr>
            <p:ph type="dt" sz="half" idx="2"/>
          </p:nvPr>
        </p:nvSpPr>
        <p:spPr>
          <a:xfrm>
            <a:off x="3503444" y="6237314"/>
            <a:ext cx="23114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446217" y="5301208"/>
            <a:ext cx="2868602" cy="864096"/>
          </a:xfrm>
        </p:spPr>
        <p:txBody>
          <a:bodyPr vert="horz" lIns="0" tIns="0" rIns="0" bIns="0" rtlCol="0">
            <a:normAutofit/>
          </a:bodyPr>
          <a:lstStyle>
            <a:lvl1pPr algn="r">
              <a:defRPr lang="ru-RU" sz="20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ru-RU" dirty="0"/>
              <a:t>Введите имя автора презентации</a:t>
            </a:r>
          </a:p>
        </p:txBody>
      </p:sp>
      <p:pic>
        <p:nvPicPr>
          <p:cNvPr id="10" name="Picture 11" descr="alllogo-0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43" y="-1"/>
            <a:ext cx="2899116" cy="1349866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392827" y="5229200"/>
            <a:ext cx="0" cy="12961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240545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1037" y="1773923"/>
            <a:ext cx="8828946" cy="4531874"/>
          </a:xfrm>
        </p:spPr>
        <p:txBody>
          <a:bodyPr>
            <a:normAutofit/>
          </a:bodyPr>
          <a:lstStyle>
            <a:lvl1pPr marL="342900" indent="-342900">
              <a:buFont typeface="+mj-lt"/>
              <a:buAutoNum type="arabicPeriod"/>
              <a:defRPr sz="18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7616079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82791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7" y="851417"/>
            <a:ext cx="8828946" cy="3275969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1037" y="4127383"/>
            <a:ext cx="8828946" cy="2178414"/>
          </a:xfrm>
        </p:spPr>
        <p:txBody>
          <a:bodyPr>
            <a:normAutofit/>
          </a:bodyPr>
          <a:lstStyle>
            <a:lvl1pPr marL="342900" indent="-342900">
              <a:buFont typeface="+mj-lt"/>
              <a:buAutoNum type="arabicPeriod"/>
              <a:defRPr sz="18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7616079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058015"/>
      </p:ext>
    </p:extLst>
  </p:cSld>
  <p:clrMapOvr>
    <a:masterClrMapping/>
  </p:clrMapOvr>
  <p:hf hdr="0" ftr="0" dt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8"/>
          <p:cNvSpPr/>
          <p:nvPr/>
        </p:nvSpPr>
        <p:spPr>
          <a:xfrm>
            <a:off x="6" y="4113774"/>
            <a:ext cx="9905999" cy="2744226"/>
          </a:xfrm>
          <a:prstGeom prst="rect">
            <a:avLst/>
          </a:prstGeom>
          <a:solidFill>
            <a:srgbClr val="7777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10" descr="CBRF-Razdelitel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2" r="9466"/>
          <a:stretch/>
        </p:blipFill>
        <p:spPr>
          <a:xfrm>
            <a:off x="0" y="1368000"/>
            <a:ext cx="9906000" cy="2755646"/>
          </a:xfrm>
          <a:prstGeom prst="rect">
            <a:avLst/>
          </a:prstGeom>
        </p:spPr>
      </p:pic>
      <p:pic>
        <p:nvPicPr>
          <p:cNvPr id="13" name="Picture 12" descr="alllogo-0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408" y="-308916"/>
            <a:ext cx="3649286" cy="20158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6" y="4118925"/>
            <a:ext cx="4266804" cy="741405"/>
          </a:xfrm>
        </p:spPr>
        <p:txBody>
          <a:bodyPr anchor="b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6" y="4942713"/>
            <a:ext cx="4266804" cy="114694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Rectangle 9"/>
          <p:cNvSpPr/>
          <p:nvPr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5" name="Picture 11" descr="alllogo-0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43" y="-1"/>
            <a:ext cx="2899116" cy="134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46314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8"/>
          <p:cNvSpPr/>
          <p:nvPr/>
        </p:nvSpPr>
        <p:spPr>
          <a:xfrm>
            <a:off x="6" y="4113774"/>
            <a:ext cx="9905999" cy="2744226"/>
          </a:xfrm>
          <a:prstGeom prst="rect">
            <a:avLst/>
          </a:prstGeom>
          <a:solidFill>
            <a:srgbClr val="7777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10" descr="CBRF-Razdelitel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2" r="9466"/>
          <a:stretch/>
        </p:blipFill>
        <p:spPr>
          <a:xfrm>
            <a:off x="0" y="1372973"/>
            <a:ext cx="9906000" cy="2755646"/>
          </a:xfrm>
          <a:prstGeom prst="rect">
            <a:avLst/>
          </a:prstGeom>
        </p:spPr>
      </p:pic>
      <p:pic>
        <p:nvPicPr>
          <p:cNvPr id="14" name="Picture 2" descr="\\10.85.94.34\ddkp\ИП\PROJECTS\ФирмСтиль\ФС презентаций\Фото (разделитель)\VAS_588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9941"/>
          <a:stretch/>
        </p:blipFill>
        <p:spPr bwMode="auto">
          <a:xfrm>
            <a:off x="-1" y="1368000"/>
            <a:ext cx="9906001" cy="277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alllogo-0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408" y="-308916"/>
            <a:ext cx="3649286" cy="20158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6" y="4118925"/>
            <a:ext cx="4266804" cy="741405"/>
          </a:xfrm>
        </p:spPr>
        <p:txBody>
          <a:bodyPr anchor="b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6" y="4942713"/>
            <a:ext cx="4266804" cy="114694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Rectangle 9"/>
          <p:cNvSpPr/>
          <p:nvPr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5" name="Picture 11" descr="alllogo-0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43" y="-1"/>
            <a:ext cx="2899116" cy="134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93560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9" y="1998133"/>
            <a:ext cx="4391999" cy="43076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5" y="1998133"/>
            <a:ext cx="4391999" cy="43076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1037" y="1489388"/>
            <a:ext cx="8828247" cy="508745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889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5380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7" y="6305797"/>
            <a:ext cx="4392001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5117281" y="6305795"/>
            <a:ext cx="2453851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811444"/>
      </p:ext>
    </p:extLst>
  </p:cSld>
  <p:clrMapOvr>
    <a:masterClrMapping/>
  </p:clrMapOvr>
  <p:hf hdr="0" ftr="0" dt="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7" y="2006600"/>
            <a:ext cx="8828245" cy="429919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1037" y="1484998"/>
            <a:ext cx="8828247" cy="521602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889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5380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454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8"/>
          <p:cNvSpPr/>
          <p:nvPr/>
        </p:nvSpPr>
        <p:spPr>
          <a:xfrm>
            <a:off x="6" y="4113774"/>
            <a:ext cx="9905999" cy="2744226"/>
          </a:xfrm>
          <a:prstGeom prst="rect">
            <a:avLst/>
          </a:prstGeom>
          <a:solidFill>
            <a:srgbClr val="7777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CBRF-Razdelitel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2" r="9466"/>
          <a:stretch/>
        </p:blipFill>
        <p:spPr>
          <a:xfrm>
            <a:off x="0" y="1372973"/>
            <a:ext cx="9906000" cy="2755646"/>
          </a:xfrm>
          <a:prstGeom prst="rect">
            <a:avLst/>
          </a:prstGeom>
        </p:spPr>
      </p:pic>
      <p:pic>
        <p:nvPicPr>
          <p:cNvPr id="14" name="Picture 2" descr="\\10.85.94.34\ddkp\ИП\PROJECTS\ФирмСтиль\ФС презентаций\Фото (разделитель)\VAS_588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9941"/>
          <a:stretch/>
        </p:blipFill>
        <p:spPr bwMode="auto">
          <a:xfrm>
            <a:off x="-1" y="1368000"/>
            <a:ext cx="9906001" cy="277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alllogo-0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408" y="-308916"/>
            <a:ext cx="3649286" cy="20158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6" y="4118925"/>
            <a:ext cx="4266804" cy="741405"/>
          </a:xfrm>
        </p:spPr>
        <p:txBody>
          <a:bodyPr anchor="b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6" y="4942713"/>
            <a:ext cx="4266804" cy="114694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Rectangle 9"/>
          <p:cNvSpPr/>
          <p:nvPr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1" descr="alllogo-0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43" y="-1"/>
            <a:ext cx="2899116" cy="134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09015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7" y="1772821"/>
            <a:ext cx="6055322" cy="453297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95084" y="1772821"/>
            <a:ext cx="2714201" cy="453297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7615380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002166"/>
      </p:ext>
    </p:extLst>
  </p:cSld>
  <p:clrMapOvr>
    <a:masterClrMapping/>
  </p:clrMapOvr>
  <p:hf hdr="0" ftr="0" dt="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9" y="1772821"/>
            <a:ext cx="4391999" cy="453297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5" y="1772822"/>
            <a:ext cx="4391999" cy="22128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5118683" y="4016550"/>
            <a:ext cx="4391999" cy="22892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5380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946414"/>
      </p:ext>
    </p:extLst>
  </p:cSld>
  <p:clrMapOvr>
    <a:masterClrMapping/>
  </p:clrMapOvr>
  <p:hf hdr="0" ftr="0" dt="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9" y="2006600"/>
            <a:ext cx="4391999" cy="429919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5" y="2006601"/>
            <a:ext cx="4391999" cy="2133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5118683" y="4140201"/>
            <a:ext cx="4391999" cy="216559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5"/>
          </p:nvPr>
        </p:nvSpPr>
        <p:spPr>
          <a:xfrm>
            <a:off x="681386" y="1491449"/>
            <a:ext cx="8828247" cy="515151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889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615380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966581"/>
      </p:ext>
    </p:extLst>
  </p:cSld>
  <p:clrMapOvr>
    <a:masterClrMapping/>
  </p:clrMapOvr>
  <p:hf hdr="0" ftr="0" dt="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9" y="2006600"/>
            <a:ext cx="4385071" cy="21336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1037" y="4172196"/>
            <a:ext cx="4385073" cy="2133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5118683" y="2006601"/>
            <a:ext cx="4390601" cy="429919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Объект 2"/>
          <p:cNvSpPr>
            <a:spLocks noGrp="1"/>
          </p:cNvSpPr>
          <p:nvPr>
            <p:ph sz="half" idx="15"/>
          </p:nvPr>
        </p:nvSpPr>
        <p:spPr>
          <a:xfrm>
            <a:off x="681386" y="1491449"/>
            <a:ext cx="8828247" cy="515151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889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615380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447489"/>
      </p:ext>
    </p:extLst>
  </p:cSld>
  <p:clrMapOvr>
    <a:masterClrMapping/>
  </p:clrMapOvr>
  <p:hf hdr="0" ftr="0" dt="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19202" y="1772820"/>
            <a:ext cx="4391999" cy="453297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0401" y="1772822"/>
            <a:ext cx="4391999" cy="22128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680401" y="3985632"/>
            <a:ext cx="4391999" cy="232016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314100"/>
      </p:ext>
    </p:extLst>
  </p:cSld>
  <p:clrMapOvr>
    <a:masterClrMapping/>
  </p:clrMapOvr>
  <p:hf hdr="0" ftr="0" dt="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9" y="1772821"/>
            <a:ext cx="4391999" cy="453297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5" y="1772816"/>
            <a:ext cx="4391999" cy="316835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5118683" y="4941169"/>
            <a:ext cx="4391999" cy="13646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5380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746681"/>
      </p:ext>
    </p:extLst>
  </p:cSld>
  <p:clrMapOvr>
    <a:masterClrMapping/>
  </p:clrMapOvr>
  <p:hf hdr="0" ftr="0" dt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772822"/>
            <a:ext cx="4210050" cy="23928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772822"/>
            <a:ext cx="4495071" cy="23928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0401" y="4184331"/>
            <a:ext cx="8830800" cy="212146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609735"/>
      </p:ext>
    </p:extLst>
  </p:cSld>
  <p:clrMapOvr>
    <a:masterClrMapping/>
  </p:clrMapOvr>
  <p:hf hdr="0" ftr="0" dt="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7" y="1736982"/>
            <a:ext cx="4401601" cy="340220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95509" y="1736982"/>
            <a:ext cx="4414474" cy="340220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1038" y="5139185"/>
            <a:ext cx="8830800" cy="1157151"/>
          </a:xfrm>
        </p:spPr>
        <p:txBody>
          <a:bodyPr/>
          <a:lstStyle>
            <a:lvl5pPr marL="357188" indent="0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617697"/>
      </p:ext>
    </p:extLst>
  </p:cSld>
  <p:clrMapOvr>
    <a:masterClrMapping/>
  </p:clrMapOvr>
  <p:hf hdr="0" ftr="0" dt="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4183201"/>
            <a:ext cx="4210050" cy="21582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4183199"/>
            <a:ext cx="4495071" cy="215822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0401" y="1772816"/>
            <a:ext cx="8830800" cy="237626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41424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150362"/>
      </p:ext>
    </p:extLst>
  </p:cSld>
  <p:clrMapOvr>
    <a:masterClrMapping/>
  </p:clrMapOvr>
  <p:hf hdr="0" ftr="0" dt="0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7" y="3645025"/>
            <a:ext cx="4368000" cy="26963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09022" y="3645025"/>
            <a:ext cx="4368485" cy="26963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0401" y="1772816"/>
            <a:ext cx="8830800" cy="1800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3246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9" y="1998133"/>
            <a:ext cx="4391999" cy="43076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5" y="1998133"/>
            <a:ext cx="4391999" cy="43076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1037" y="1489388"/>
            <a:ext cx="8828247" cy="508745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889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5380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7" y="6305797"/>
            <a:ext cx="4392001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5117281" y="6305795"/>
            <a:ext cx="2453851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271261"/>
      </p:ext>
    </p:extLst>
  </p:cSld>
  <p:clrMapOvr>
    <a:masterClrMapping/>
  </p:clrMapOvr>
  <p:hf hdr="0" ftr="0" dt="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объект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501" y="851414"/>
            <a:ext cx="8828946" cy="8855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9" y="1772821"/>
            <a:ext cx="4391999" cy="22322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5" y="1772819"/>
            <a:ext cx="4391999" cy="223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5118683" y="4016550"/>
            <a:ext cx="4391999" cy="23248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5"/>
          </p:nvPr>
        </p:nvSpPr>
        <p:spPr>
          <a:xfrm>
            <a:off x="682501" y="4017600"/>
            <a:ext cx="4391999" cy="232382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90654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 объект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501" y="851414"/>
            <a:ext cx="8828946" cy="8855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1" name="Объект 2"/>
          <p:cNvSpPr>
            <a:spLocks noGrp="1"/>
          </p:cNvSpPr>
          <p:nvPr>
            <p:ph sz="half" idx="17"/>
          </p:nvPr>
        </p:nvSpPr>
        <p:spPr>
          <a:xfrm>
            <a:off x="5119202" y="1772816"/>
            <a:ext cx="4391999" cy="2880320"/>
          </a:xfrm>
        </p:spPr>
        <p:txBody>
          <a:bodyPr vert="horz" lIns="0" tIns="0" rIns="0" bIns="0" rtlCol="0">
            <a:norm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  <a:lvl3pPr>
              <a:defRPr lang="ru-RU" dirty="0" smtClean="0"/>
            </a:lvl3pPr>
            <a:lvl4pPr>
              <a:defRPr lang="ru-RU" dirty="0" smtClean="0"/>
            </a:lvl4pPr>
            <a:lvl5pPr>
              <a:defRPr lang="ru-RU" dirty="0" smtClean="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2" name="Объект 2"/>
          <p:cNvSpPr>
            <a:spLocks noGrp="1"/>
          </p:cNvSpPr>
          <p:nvPr>
            <p:ph sz="half" idx="18"/>
          </p:nvPr>
        </p:nvSpPr>
        <p:spPr>
          <a:xfrm>
            <a:off x="684002" y="4725145"/>
            <a:ext cx="4391999" cy="1556903"/>
          </a:xfrm>
        </p:spPr>
        <p:txBody>
          <a:bodyPr vert="horz" lIns="0" tIns="0" rIns="0" bIns="0" rtlCol="0">
            <a:normAutofit/>
          </a:bodyPr>
          <a:lstStyle>
            <a:lvl1pPr>
              <a:defRPr lang="ru-RU" dirty="0"/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sz="half" idx="19"/>
          </p:nvPr>
        </p:nvSpPr>
        <p:spPr>
          <a:xfrm>
            <a:off x="5119202" y="4725145"/>
            <a:ext cx="4391999" cy="1556903"/>
          </a:xfrm>
        </p:spPr>
        <p:txBody>
          <a:bodyPr vert="horz" lIns="0" tIns="0" rIns="0" bIns="0" rtlCol="0">
            <a:normAutofit/>
          </a:bodyPr>
          <a:lstStyle>
            <a:lvl1pPr>
              <a:defRPr lang="ru-RU" dirty="0" smtClean="0"/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4" name="Объект 2"/>
          <p:cNvSpPr>
            <a:spLocks noGrp="1"/>
          </p:cNvSpPr>
          <p:nvPr>
            <p:ph sz="half" idx="1"/>
          </p:nvPr>
        </p:nvSpPr>
        <p:spPr>
          <a:xfrm>
            <a:off x="681039" y="1772821"/>
            <a:ext cx="4391999" cy="288031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5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299376"/>
      </p:ext>
    </p:extLst>
  </p:cSld>
  <p:clrMapOvr>
    <a:masterClrMapping/>
  </p:clrMapOvr>
  <p:hf hdr="0" ftr="0" dt="0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объект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501" y="851414"/>
            <a:ext cx="8828946" cy="8855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9" y="2132857"/>
            <a:ext cx="4391999" cy="25202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5" y="2132857"/>
            <a:ext cx="4391999" cy="25202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5118683" y="5085185"/>
            <a:ext cx="4391999" cy="12562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5"/>
          </p:nvPr>
        </p:nvSpPr>
        <p:spPr>
          <a:xfrm>
            <a:off x="682501" y="5085185"/>
            <a:ext cx="4391999" cy="12562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Объект 2"/>
          <p:cNvSpPr>
            <a:spLocks noGrp="1"/>
          </p:cNvSpPr>
          <p:nvPr>
            <p:ph sz="half" idx="16"/>
          </p:nvPr>
        </p:nvSpPr>
        <p:spPr>
          <a:xfrm>
            <a:off x="684002" y="1772817"/>
            <a:ext cx="4391999" cy="360040"/>
          </a:xfrm>
        </p:spPr>
        <p:txBody>
          <a:bodyPr anchor="b"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Объект 2"/>
          <p:cNvSpPr>
            <a:spLocks noGrp="1"/>
          </p:cNvSpPr>
          <p:nvPr>
            <p:ph sz="half" idx="17"/>
          </p:nvPr>
        </p:nvSpPr>
        <p:spPr>
          <a:xfrm>
            <a:off x="5119202" y="1772816"/>
            <a:ext cx="4391999" cy="360040"/>
          </a:xfrm>
        </p:spPr>
        <p:txBody>
          <a:bodyPr anchor="b"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Объект 2"/>
          <p:cNvSpPr>
            <a:spLocks noGrp="1"/>
          </p:cNvSpPr>
          <p:nvPr>
            <p:ph sz="half" idx="18"/>
          </p:nvPr>
        </p:nvSpPr>
        <p:spPr>
          <a:xfrm>
            <a:off x="684002" y="4725144"/>
            <a:ext cx="4391999" cy="360040"/>
          </a:xfrm>
        </p:spPr>
        <p:txBody>
          <a:bodyPr anchor="b"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Объект 2"/>
          <p:cNvSpPr>
            <a:spLocks noGrp="1"/>
          </p:cNvSpPr>
          <p:nvPr>
            <p:ph sz="half" idx="19"/>
          </p:nvPr>
        </p:nvSpPr>
        <p:spPr>
          <a:xfrm>
            <a:off x="5119202" y="4725144"/>
            <a:ext cx="4391999" cy="360040"/>
          </a:xfrm>
        </p:spPr>
        <p:txBody>
          <a:bodyPr anchor="b"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6" name="Текст 7"/>
          <p:cNvSpPr>
            <a:spLocks noGrp="1"/>
          </p:cNvSpPr>
          <p:nvPr>
            <p:ph type="body" sz="quarter" idx="21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987777"/>
      </p:ext>
    </p:extLst>
  </p:cSld>
  <p:clrMapOvr>
    <a:masterClrMapping/>
  </p:clrMapOvr>
  <p:hf hdr="0" ftr="0" dt="0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7" y="1772816"/>
            <a:ext cx="4250962" cy="226479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1037" y="4073444"/>
            <a:ext cx="4250964" cy="224422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2" name="Объект 2"/>
          <p:cNvSpPr>
            <a:spLocks noGrp="1"/>
          </p:cNvSpPr>
          <p:nvPr>
            <p:ph sz="half" idx="15"/>
          </p:nvPr>
        </p:nvSpPr>
        <p:spPr>
          <a:xfrm>
            <a:off x="4974006" y="1772816"/>
            <a:ext cx="4535979" cy="226479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sz="half" idx="16"/>
          </p:nvPr>
        </p:nvSpPr>
        <p:spPr>
          <a:xfrm>
            <a:off x="4974006" y="4073444"/>
            <a:ext cx="4535979" cy="224422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18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53590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2" name="Объект 2"/>
          <p:cNvSpPr>
            <a:spLocks noGrp="1"/>
          </p:cNvSpPr>
          <p:nvPr>
            <p:ph sz="half" idx="1"/>
          </p:nvPr>
        </p:nvSpPr>
        <p:spPr>
          <a:xfrm>
            <a:off x="681037" y="1773924"/>
            <a:ext cx="2941574" cy="221618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sz="half" idx="14"/>
          </p:nvPr>
        </p:nvSpPr>
        <p:spPr>
          <a:xfrm>
            <a:off x="681037" y="4027053"/>
            <a:ext cx="2941574" cy="22668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7" name="Объект 2"/>
          <p:cNvSpPr>
            <a:spLocks noGrp="1"/>
          </p:cNvSpPr>
          <p:nvPr>
            <p:ph sz="half" idx="15"/>
          </p:nvPr>
        </p:nvSpPr>
        <p:spPr>
          <a:xfrm>
            <a:off x="3624723" y="1773923"/>
            <a:ext cx="2941574" cy="22161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8" name="Объект 2"/>
          <p:cNvSpPr>
            <a:spLocks noGrp="1"/>
          </p:cNvSpPr>
          <p:nvPr>
            <p:ph sz="half" idx="16"/>
          </p:nvPr>
        </p:nvSpPr>
        <p:spPr>
          <a:xfrm>
            <a:off x="6568409" y="1773923"/>
            <a:ext cx="2941574" cy="22161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9" name="Объект 2"/>
          <p:cNvSpPr>
            <a:spLocks noGrp="1"/>
          </p:cNvSpPr>
          <p:nvPr>
            <p:ph sz="half" idx="17"/>
          </p:nvPr>
        </p:nvSpPr>
        <p:spPr>
          <a:xfrm>
            <a:off x="6568409" y="4027053"/>
            <a:ext cx="2941574" cy="22668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0" name="Объект 2"/>
          <p:cNvSpPr>
            <a:spLocks noGrp="1"/>
          </p:cNvSpPr>
          <p:nvPr>
            <p:ph sz="half" idx="18"/>
          </p:nvPr>
        </p:nvSpPr>
        <p:spPr>
          <a:xfrm>
            <a:off x="3622612" y="4027053"/>
            <a:ext cx="2941574" cy="22668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5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48791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6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2" name="Объект 2"/>
          <p:cNvSpPr>
            <a:spLocks noGrp="1"/>
          </p:cNvSpPr>
          <p:nvPr>
            <p:ph sz="half" idx="1"/>
          </p:nvPr>
        </p:nvSpPr>
        <p:spPr>
          <a:xfrm>
            <a:off x="678925" y="4192749"/>
            <a:ext cx="2941574" cy="2113047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Объект 2"/>
          <p:cNvSpPr>
            <a:spLocks noGrp="1"/>
          </p:cNvSpPr>
          <p:nvPr>
            <p:ph sz="half" idx="14"/>
          </p:nvPr>
        </p:nvSpPr>
        <p:spPr>
          <a:xfrm>
            <a:off x="678925" y="2076482"/>
            <a:ext cx="2941574" cy="210439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Объект 2"/>
          <p:cNvSpPr>
            <a:spLocks noGrp="1"/>
          </p:cNvSpPr>
          <p:nvPr>
            <p:ph sz="half" idx="15"/>
          </p:nvPr>
        </p:nvSpPr>
        <p:spPr>
          <a:xfrm>
            <a:off x="3622612" y="2074119"/>
            <a:ext cx="2941574" cy="210172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8" name="Объект 2"/>
          <p:cNvSpPr>
            <a:spLocks noGrp="1"/>
          </p:cNvSpPr>
          <p:nvPr>
            <p:ph sz="half" idx="16"/>
          </p:nvPr>
        </p:nvSpPr>
        <p:spPr>
          <a:xfrm>
            <a:off x="6568409" y="2076482"/>
            <a:ext cx="2941574" cy="2099356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9" name="Объект 2"/>
          <p:cNvSpPr>
            <a:spLocks noGrp="1"/>
          </p:cNvSpPr>
          <p:nvPr>
            <p:ph sz="half" idx="17"/>
          </p:nvPr>
        </p:nvSpPr>
        <p:spPr>
          <a:xfrm>
            <a:off x="6568409" y="4175838"/>
            <a:ext cx="2941574" cy="211808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0" name="Объект 2"/>
          <p:cNvSpPr>
            <a:spLocks noGrp="1"/>
          </p:cNvSpPr>
          <p:nvPr>
            <p:ph sz="half" idx="18"/>
          </p:nvPr>
        </p:nvSpPr>
        <p:spPr>
          <a:xfrm>
            <a:off x="3622612" y="4192748"/>
            <a:ext cx="2941574" cy="210117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Объект 2"/>
          <p:cNvSpPr>
            <a:spLocks noGrp="1"/>
          </p:cNvSpPr>
          <p:nvPr>
            <p:ph sz="half" idx="19"/>
          </p:nvPr>
        </p:nvSpPr>
        <p:spPr>
          <a:xfrm>
            <a:off x="681736" y="1515041"/>
            <a:ext cx="8828247" cy="482435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889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6" name="Текст 7"/>
          <p:cNvSpPr>
            <a:spLocks noGrp="1"/>
          </p:cNvSpPr>
          <p:nvPr>
            <p:ph type="body" sz="quarter" idx="21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49578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0400" y="1772816"/>
            <a:ext cx="2965325" cy="30871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17"/>
          </p:nvPr>
        </p:nvSpPr>
        <p:spPr>
          <a:xfrm>
            <a:off x="3645724" y="1772816"/>
            <a:ext cx="2945081" cy="30871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8"/>
          </p:nvPr>
        </p:nvSpPr>
        <p:spPr>
          <a:xfrm>
            <a:off x="6611051" y="1772816"/>
            <a:ext cx="2898297" cy="30871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2" name="Объект 2"/>
          <p:cNvSpPr>
            <a:spLocks noGrp="1"/>
          </p:cNvSpPr>
          <p:nvPr>
            <p:ph idx="15"/>
          </p:nvPr>
        </p:nvSpPr>
        <p:spPr>
          <a:xfrm>
            <a:off x="680400" y="4941168"/>
            <a:ext cx="8828946" cy="1352754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/>
            </a:lvl1pPr>
            <a:lvl2pPr marL="628650" indent="-268288">
              <a:buFont typeface="Arial" panose="020B0604020202020204" pitchFamily="34" charset="0"/>
              <a:buChar char="–"/>
              <a:defRPr sz="1800"/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24510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6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0400" y="1772816"/>
            <a:ext cx="2965325" cy="45329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17"/>
          </p:nvPr>
        </p:nvSpPr>
        <p:spPr>
          <a:xfrm>
            <a:off x="3645724" y="1772816"/>
            <a:ext cx="2945081" cy="45329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8"/>
          </p:nvPr>
        </p:nvSpPr>
        <p:spPr>
          <a:xfrm>
            <a:off x="6611051" y="1772816"/>
            <a:ext cx="2898297" cy="45329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17197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6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7" y="1989667"/>
            <a:ext cx="2941297" cy="42953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17"/>
          </p:nvPr>
        </p:nvSpPr>
        <p:spPr>
          <a:xfrm>
            <a:off x="3655847" y="1989667"/>
            <a:ext cx="2945081" cy="4310236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Объект 2"/>
          <p:cNvSpPr>
            <a:spLocks noGrp="1"/>
          </p:cNvSpPr>
          <p:nvPr>
            <p:ph sz="half" idx="18"/>
          </p:nvPr>
        </p:nvSpPr>
        <p:spPr>
          <a:xfrm>
            <a:off x="6634442" y="2010427"/>
            <a:ext cx="2898297" cy="427461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1736" y="1511457"/>
            <a:ext cx="8828247" cy="478210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889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5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13134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6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2092" y="3968891"/>
            <a:ext cx="2941574" cy="23487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17"/>
          </p:nvPr>
        </p:nvSpPr>
        <p:spPr>
          <a:xfrm>
            <a:off x="3624723" y="3968891"/>
            <a:ext cx="2941574" cy="23487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8"/>
          </p:nvPr>
        </p:nvSpPr>
        <p:spPr>
          <a:xfrm>
            <a:off x="6568410" y="3968891"/>
            <a:ext cx="2941574" cy="23487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2" name="Объект 2"/>
          <p:cNvSpPr>
            <a:spLocks noGrp="1"/>
          </p:cNvSpPr>
          <p:nvPr>
            <p:ph idx="15"/>
          </p:nvPr>
        </p:nvSpPr>
        <p:spPr>
          <a:xfrm>
            <a:off x="680401" y="1772816"/>
            <a:ext cx="8830800" cy="2160240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/>
            </a:lvl1pPr>
            <a:lvl2pPr marL="628650" indent="-268288">
              <a:buFont typeface="Arial" panose="020B0604020202020204" pitchFamily="34" charset="0"/>
              <a:buChar char="–"/>
              <a:defRPr sz="1800"/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508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7" y="2006600"/>
            <a:ext cx="8828245" cy="429919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1037" y="1484998"/>
            <a:ext cx="8828247" cy="521602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889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5380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8925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idx="15"/>
          </p:nvPr>
        </p:nvSpPr>
        <p:spPr>
          <a:xfrm>
            <a:off x="680400" y="4001556"/>
            <a:ext cx="8828946" cy="2292367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idx="14"/>
          </p:nvPr>
        </p:nvSpPr>
        <p:spPr>
          <a:xfrm>
            <a:off x="680400" y="1738800"/>
            <a:ext cx="8828946" cy="2232000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6998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idx="15"/>
          </p:nvPr>
        </p:nvSpPr>
        <p:spPr>
          <a:xfrm>
            <a:off x="680400" y="4869165"/>
            <a:ext cx="8828946" cy="1448509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/>
            </a:lvl1pPr>
            <a:lvl2pPr marL="628650" indent="-268288">
              <a:buFont typeface="Arial" panose="020B0604020202020204" pitchFamily="34" charset="0"/>
              <a:buChar char="–"/>
              <a:defRPr sz="1800"/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idx="14"/>
          </p:nvPr>
        </p:nvSpPr>
        <p:spPr>
          <a:xfrm>
            <a:off x="680400" y="1738804"/>
            <a:ext cx="8828946" cy="3130361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/>
            </a:lvl1pPr>
            <a:lvl2pPr marL="628650" indent="-268288">
              <a:buFont typeface="Arial" panose="020B0604020202020204" pitchFamily="34" charset="0"/>
              <a:buChar char="–"/>
              <a:defRPr sz="1800"/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947457"/>
      </p:ext>
    </p:extLst>
  </p:cSld>
  <p:clrMapOvr>
    <a:masterClrMapping/>
  </p:clrMapOvr>
  <p:hf hdr="0" ftr="0" dt="0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idx="15"/>
          </p:nvPr>
        </p:nvSpPr>
        <p:spPr>
          <a:xfrm>
            <a:off x="680400" y="5595463"/>
            <a:ext cx="8828946" cy="710335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idx="14"/>
          </p:nvPr>
        </p:nvSpPr>
        <p:spPr>
          <a:xfrm>
            <a:off x="680400" y="1738801"/>
            <a:ext cx="8828946" cy="3823100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17177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9358"/>
      </p:ext>
    </p:extLst>
  </p:cSld>
  <p:clrMapOvr>
    <a:masterClrMapping/>
  </p:clrMapOvr>
  <p:hf hdr="0" ftr="0" dt="0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9812" y="1208216"/>
            <a:ext cx="5360173" cy="713946"/>
          </a:xfrm>
        </p:spPr>
        <p:txBody>
          <a:bodyPr anchor="t"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58346" y="1208219"/>
            <a:ext cx="3268359" cy="50452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9812" y="2114383"/>
            <a:ext cx="5360173" cy="413904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053001"/>
      </p:ext>
    </p:extLst>
  </p:cSld>
  <p:clrMapOvr>
    <a:masterClrMapping/>
  </p:clrMapOvr>
  <p:hf hdr="0" ftr="0" dt="0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6"/>
            <a:ext cx="4210050" cy="44836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6"/>
            <a:ext cx="4495071" cy="44836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4210051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5014912" y="6305797"/>
            <a:ext cx="1893904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483023"/>
      </p:ext>
    </p:extLst>
  </p:cSld>
  <p:clrMapOvr>
    <a:masterClrMapping/>
  </p:clrMapOvr>
  <p:hf hdr="0" ftr="0" dt="0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7" y="851417"/>
            <a:ext cx="8828946" cy="3275969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1037" y="4127383"/>
            <a:ext cx="8828946" cy="2178414"/>
          </a:xfrm>
        </p:spPr>
        <p:txBody>
          <a:bodyPr>
            <a:normAutofit/>
          </a:bodyPr>
          <a:lstStyle>
            <a:lvl1pPr marL="342900" indent="-342900">
              <a:buFont typeface="+mj-lt"/>
              <a:buAutoNum type="arabicPeriod"/>
              <a:defRPr sz="18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7616079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13629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7" y="2032000"/>
            <a:ext cx="8828245" cy="427379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1037" y="1484998"/>
            <a:ext cx="8828247" cy="547002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889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5380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31511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7" y="1772821"/>
            <a:ext cx="6055322" cy="453297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95084" y="1772821"/>
            <a:ext cx="2714201" cy="453297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7615380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8806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9" y="1772821"/>
            <a:ext cx="4391999" cy="453297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5" y="1772822"/>
            <a:ext cx="4391999" cy="22128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5118683" y="4016550"/>
            <a:ext cx="4391999" cy="22892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5380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336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7" y="1772821"/>
            <a:ext cx="6055322" cy="453297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95084" y="1772821"/>
            <a:ext cx="2714201" cy="453297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7615380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158067"/>
      </p:ext>
    </p:extLst>
  </p:cSld>
  <p:clrMapOvr>
    <a:masterClrMapping/>
  </p:clrMapOvr>
  <p:hf hdr="0" ftr="0" dt="0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9" y="1981201"/>
            <a:ext cx="4434848" cy="43245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5" y="1981201"/>
            <a:ext cx="4391999" cy="215899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5118683" y="4140200"/>
            <a:ext cx="4391999" cy="216559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5"/>
          </p:nvPr>
        </p:nvSpPr>
        <p:spPr>
          <a:xfrm>
            <a:off x="681037" y="1491451"/>
            <a:ext cx="8828247" cy="48975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889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615380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04578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19202" y="1772820"/>
            <a:ext cx="4391999" cy="453297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0401" y="1772822"/>
            <a:ext cx="4391999" cy="22128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680401" y="3985632"/>
            <a:ext cx="4391999" cy="232016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79784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9" y="1772821"/>
            <a:ext cx="4391999" cy="453297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5" y="1772816"/>
            <a:ext cx="4391999" cy="316835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5118683" y="4941169"/>
            <a:ext cx="4391999" cy="13646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5380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67292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772822"/>
            <a:ext cx="4210050" cy="23928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772822"/>
            <a:ext cx="4495071" cy="23928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0401" y="4184331"/>
            <a:ext cx="8830800" cy="212146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77682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7" y="1736982"/>
            <a:ext cx="4401601" cy="340220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95509" y="1736982"/>
            <a:ext cx="4414474" cy="340220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1038" y="5139185"/>
            <a:ext cx="8830800" cy="1157151"/>
          </a:xfrm>
        </p:spPr>
        <p:txBody>
          <a:bodyPr/>
          <a:lstStyle>
            <a:lvl5pPr marL="357188" indent="0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52041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4183201"/>
            <a:ext cx="4210050" cy="21582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4183199"/>
            <a:ext cx="4495071" cy="215822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0401" y="1772816"/>
            <a:ext cx="8830800" cy="237626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41424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42218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7" y="3645025"/>
            <a:ext cx="4368000" cy="26963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09022" y="3645025"/>
            <a:ext cx="4368485" cy="26963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0401" y="1772816"/>
            <a:ext cx="8830800" cy="1800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46788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4 объект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501" y="851414"/>
            <a:ext cx="8828946" cy="8855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9" y="1772821"/>
            <a:ext cx="4391999" cy="22322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5" y="1772819"/>
            <a:ext cx="4391999" cy="223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5118683" y="4016550"/>
            <a:ext cx="4391999" cy="23248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5"/>
          </p:nvPr>
        </p:nvSpPr>
        <p:spPr>
          <a:xfrm>
            <a:off x="682501" y="4017600"/>
            <a:ext cx="4391999" cy="232382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53986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4 объект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501" y="851414"/>
            <a:ext cx="8828946" cy="8855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1" name="Объект 2"/>
          <p:cNvSpPr>
            <a:spLocks noGrp="1"/>
          </p:cNvSpPr>
          <p:nvPr>
            <p:ph sz="half" idx="17"/>
          </p:nvPr>
        </p:nvSpPr>
        <p:spPr>
          <a:xfrm>
            <a:off x="5119202" y="1772816"/>
            <a:ext cx="4391999" cy="2880320"/>
          </a:xfrm>
        </p:spPr>
        <p:txBody>
          <a:bodyPr vert="horz" lIns="0" tIns="0" rIns="0" bIns="0" rtlCol="0">
            <a:norm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  <a:lvl3pPr>
              <a:defRPr lang="ru-RU" dirty="0" smtClean="0"/>
            </a:lvl3pPr>
            <a:lvl4pPr>
              <a:defRPr lang="ru-RU" dirty="0" smtClean="0"/>
            </a:lvl4pPr>
            <a:lvl5pPr>
              <a:defRPr lang="ru-RU" dirty="0" smtClean="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2" name="Объект 2"/>
          <p:cNvSpPr>
            <a:spLocks noGrp="1"/>
          </p:cNvSpPr>
          <p:nvPr>
            <p:ph sz="half" idx="18"/>
          </p:nvPr>
        </p:nvSpPr>
        <p:spPr>
          <a:xfrm>
            <a:off x="684002" y="4725145"/>
            <a:ext cx="4391999" cy="1556903"/>
          </a:xfrm>
        </p:spPr>
        <p:txBody>
          <a:bodyPr vert="horz" lIns="0" tIns="0" rIns="0" bIns="0" rtlCol="0">
            <a:normAutofit/>
          </a:bodyPr>
          <a:lstStyle>
            <a:lvl1pPr>
              <a:defRPr lang="ru-RU" dirty="0"/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sz="half" idx="19"/>
          </p:nvPr>
        </p:nvSpPr>
        <p:spPr>
          <a:xfrm>
            <a:off x="5119202" y="4725145"/>
            <a:ext cx="4391999" cy="1556903"/>
          </a:xfrm>
        </p:spPr>
        <p:txBody>
          <a:bodyPr vert="horz" lIns="0" tIns="0" rIns="0" bIns="0" rtlCol="0">
            <a:normAutofit/>
          </a:bodyPr>
          <a:lstStyle>
            <a:lvl1pPr>
              <a:defRPr lang="ru-RU" dirty="0" smtClean="0"/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4" name="Объект 2"/>
          <p:cNvSpPr>
            <a:spLocks noGrp="1"/>
          </p:cNvSpPr>
          <p:nvPr>
            <p:ph sz="half" idx="1"/>
          </p:nvPr>
        </p:nvSpPr>
        <p:spPr>
          <a:xfrm>
            <a:off x="681039" y="1772821"/>
            <a:ext cx="4391999" cy="288031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5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901779"/>
      </p:ext>
    </p:extLst>
  </p:cSld>
  <p:clrMapOvr>
    <a:masterClrMapping/>
  </p:clrMapOvr>
  <p:hf hdr="0" ftr="0" dt="0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4 объект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501" y="851414"/>
            <a:ext cx="8828946" cy="8855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9" y="2132857"/>
            <a:ext cx="4391999" cy="41672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5" y="2132857"/>
            <a:ext cx="4391999" cy="41672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16"/>
          </p:nvPr>
        </p:nvSpPr>
        <p:spPr>
          <a:xfrm>
            <a:off x="684002" y="1772817"/>
            <a:ext cx="4391999" cy="360040"/>
          </a:xfrm>
        </p:spPr>
        <p:txBody>
          <a:bodyPr anchor="b"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Объект 2"/>
          <p:cNvSpPr>
            <a:spLocks noGrp="1"/>
          </p:cNvSpPr>
          <p:nvPr>
            <p:ph sz="half" idx="17"/>
          </p:nvPr>
        </p:nvSpPr>
        <p:spPr>
          <a:xfrm>
            <a:off x="5119202" y="1772816"/>
            <a:ext cx="4391999" cy="360040"/>
          </a:xfrm>
        </p:spPr>
        <p:txBody>
          <a:bodyPr anchor="b"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7616079" y="6336000"/>
            <a:ext cx="1893904" cy="288000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6" name="Текст 7"/>
          <p:cNvSpPr>
            <a:spLocks noGrp="1"/>
          </p:cNvSpPr>
          <p:nvPr>
            <p:ph type="body" sz="quarter" idx="21" hasCustomPrompt="1"/>
          </p:nvPr>
        </p:nvSpPr>
        <p:spPr>
          <a:xfrm>
            <a:off x="681038" y="6336000"/>
            <a:ext cx="6847919" cy="288000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53008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9" y="1772821"/>
            <a:ext cx="4391999" cy="453297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5" y="1772822"/>
            <a:ext cx="4391999" cy="22128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5118683" y="4016550"/>
            <a:ext cx="4391999" cy="22892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5380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095069"/>
      </p:ext>
    </p:extLst>
  </p:cSld>
  <p:clrMapOvr>
    <a:masterClrMapping/>
  </p:clrMapOvr>
  <p:hf hdr="0" ftr="0" dt="0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4 объект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501" y="851414"/>
            <a:ext cx="8828946" cy="8855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9" y="2132857"/>
            <a:ext cx="4391999" cy="25202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5" y="2132857"/>
            <a:ext cx="4391999" cy="25202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5118683" y="5085185"/>
            <a:ext cx="4391999" cy="12562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5"/>
          </p:nvPr>
        </p:nvSpPr>
        <p:spPr>
          <a:xfrm>
            <a:off x="682501" y="5085185"/>
            <a:ext cx="4391999" cy="12562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Объект 2"/>
          <p:cNvSpPr>
            <a:spLocks noGrp="1"/>
          </p:cNvSpPr>
          <p:nvPr>
            <p:ph sz="half" idx="16"/>
          </p:nvPr>
        </p:nvSpPr>
        <p:spPr>
          <a:xfrm>
            <a:off x="684002" y="1772817"/>
            <a:ext cx="4391999" cy="360040"/>
          </a:xfrm>
        </p:spPr>
        <p:txBody>
          <a:bodyPr anchor="b"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Объект 2"/>
          <p:cNvSpPr>
            <a:spLocks noGrp="1"/>
          </p:cNvSpPr>
          <p:nvPr>
            <p:ph sz="half" idx="17"/>
          </p:nvPr>
        </p:nvSpPr>
        <p:spPr>
          <a:xfrm>
            <a:off x="5119202" y="1772816"/>
            <a:ext cx="4391999" cy="360040"/>
          </a:xfrm>
        </p:spPr>
        <p:txBody>
          <a:bodyPr anchor="b"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Объект 2"/>
          <p:cNvSpPr>
            <a:spLocks noGrp="1"/>
          </p:cNvSpPr>
          <p:nvPr>
            <p:ph sz="half" idx="18"/>
          </p:nvPr>
        </p:nvSpPr>
        <p:spPr>
          <a:xfrm>
            <a:off x="684002" y="4725144"/>
            <a:ext cx="4391999" cy="360040"/>
          </a:xfrm>
        </p:spPr>
        <p:txBody>
          <a:bodyPr anchor="b"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Объект 2"/>
          <p:cNvSpPr>
            <a:spLocks noGrp="1"/>
          </p:cNvSpPr>
          <p:nvPr>
            <p:ph sz="half" idx="19"/>
          </p:nvPr>
        </p:nvSpPr>
        <p:spPr>
          <a:xfrm>
            <a:off x="5119202" y="4725144"/>
            <a:ext cx="4391999" cy="360040"/>
          </a:xfrm>
        </p:spPr>
        <p:txBody>
          <a:bodyPr anchor="b"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6" name="Текст 7"/>
          <p:cNvSpPr>
            <a:spLocks noGrp="1"/>
          </p:cNvSpPr>
          <p:nvPr>
            <p:ph type="body" sz="quarter" idx="21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5920"/>
      </p:ext>
    </p:extLst>
  </p:cSld>
  <p:clrMapOvr>
    <a:masterClrMapping/>
  </p:clrMapOvr>
  <p:hf hdr="0" ftr="0" dt="0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7" y="1772816"/>
            <a:ext cx="4250962" cy="226479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1037" y="4073444"/>
            <a:ext cx="4250964" cy="224422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2" name="Объект 2"/>
          <p:cNvSpPr>
            <a:spLocks noGrp="1"/>
          </p:cNvSpPr>
          <p:nvPr>
            <p:ph sz="half" idx="15"/>
          </p:nvPr>
        </p:nvSpPr>
        <p:spPr>
          <a:xfrm>
            <a:off x="4974006" y="1772816"/>
            <a:ext cx="4535979" cy="226479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sz="half" idx="16"/>
          </p:nvPr>
        </p:nvSpPr>
        <p:spPr>
          <a:xfrm>
            <a:off x="4974006" y="4073444"/>
            <a:ext cx="4535979" cy="224422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18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12941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6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2" name="Объект 2"/>
          <p:cNvSpPr>
            <a:spLocks noGrp="1"/>
          </p:cNvSpPr>
          <p:nvPr>
            <p:ph sz="half" idx="1"/>
          </p:nvPr>
        </p:nvSpPr>
        <p:spPr>
          <a:xfrm>
            <a:off x="681037" y="1773924"/>
            <a:ext cx="2941574" cy="221618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sz="half" idx="14"/>
          </p:nvPr>
        </p:nvSpPr>
        <p:spPr>
          <a:xfrm>
            <a:off x="681037" y="4027053"/>
            <a:ext cx="2941574" cy="22668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7" name="Объект 2"/>
          <p:cNvSpPr>
            <a:spLocks noGrp="1"/>
          </p:cNvSpPr>
          <p:nvPr>
            <p:ph sz="half" idx="15"/>
          </p:nvPr>
        </p:nvSpPr>
        <p:spPr>
          <a:xfrm>
            <a:off x="3624723" y="1773923"/>
            <a:ext cx="2941574" cy="22161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8" name="Объект 2"/>
          <p:cNvSpPr>
            <a:spLocks noGrp="1"/>
          </p:cNvSpPr>
          <p:nvPr>
            <p:ph sz="half" idx="16"/>
          </p:nvPr>
        </p:nvSpPr>
        <p:spPr>
          <a:xfrm>
            <a:off x="6568409" y="1773923"/>
            <a:ext cx="2941574" cy="22161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9" name="Объект 2"/>
          <p:cNvSpPr>
            <a:spLocks noGrp="1"/>
          </p:cNvSpPr>
          <p:nvPr>
            <p:ph sz="half" idx="17"/>
          </p:nvPr>
        </p:nvSpPr>
        <p:spPr>
          <a:xfrm>
            <a:off x="6568409" y="4027053"/>
            <a:ext cx="2941574" cy="22668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0" name="Объект 2"/>
          <p:cNvSpPr>
            <a:spLocks noGrp="1"/>
          </p:cNvSpPr>
          <p:nvPr>
            <p:ph sz="half" idx="18"/>
          </p:nvPr>
        </p:nvSpPr>
        <p:spPr>
          <a:xfrm>
            <a:off x="3622612" y="4027053"/>
            <a:ext cx="2941574" cy="22668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5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44091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6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/>
              <a:t>Название раздела</a:t>
            </a:r>
            <a:endParaRPr lang="en-US" dirty="0"/>
          </a:p>
        </p:txBody>
      </p:sp>
      <p:sp>
        <p:nvSpPr>
          <p:cNvPr id="12" name="Объект 2"/>
          <p:cNvSpPr>
            <a:spLocks noGrp="1"/>
          </p:cNvSpPr>
          <p:nvPr>
            <p:ph sz="half" idx="1"/>
          </p:nvPr>
        </p:nvSpPr>
        <p:spPr>
          <a:xfrm>
            <a:off x="678925" y="4126670"/>
            <a:ext cx="2941574" cy="2179126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Объект 2"/>
          <p:cNvSpPr>
            <a:spLocks noGrp="1"/>
          </p:cNvSpPr>
          <p:nvPr>
            <p:ph sz="half" idx="14"/>
          </p:nvPr>
        </p:nvSpPr>
        <p:spPr>
          <a:xfrm>
            <a:off x="678925" y="2013414"/>
            <a:ext cx="2941574" cy="21013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7" name="Объект 2"/>
          <p:cNvSpPr>
            <a:spLocks noGrp="1"/>
          </p:cNvSpPr>
          <p:nvPr>
            <p:ph sz="half" idx="15"/>
          </p:nvPr>
        </p:nvSpPr>
        <p:spPr>
          <a:xfrm>
            <a:off x="3620499" y="2001543"/>
            <a:ext cx="2941574" cy="211325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8" name="Объект 2"/>
          <p:cNvSpPr>
            <a:spLocks noGrp="1"/>
          </p:cNvSpPr>
          <p:nvPr>
            <p:ph sz="half" idx="16"/>
          </p:nvPr>
        </p:nvSpPr>
        <p:spPr>
          <a:xfrm>
            <a:off x="6568409" y="1989667"/>
            <a:ext cx="2941574" cy="2125132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9" name="Объект 2"/>
          <p:cNvSpPr>
            <a:spLocks noGrp="1"/>
          </p:cNvSpPr>
          <p:nvPr>
            <p:ph sz="half" idx="17"/>
          </p:nvPr>
        </p:nvSpPr>
        <p:spPr>
          <a:xfrm>
            <a:off x="6568409" y="4126670"/>
            <a:ext cx="2941574" cy="216725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0" name="Объект 2"/>
          <p:cNvSpPr>
            <a:spLocks noGrp="1"/>
          </p:cNvSpPr>
          <p:nvPr>
            <p:ph sz="half" idx="18"/>
          </p:nvPr>
        </p:nvSpPr>
        <p:spPr>
          <a:xfrm>
            <a:off x="3622612" y="4126670"/>
            <a:ext cx="2941574" cy="2167254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Объект 2"/>
          <p:cNvSpPr>
            <a:spLocks noGrp="1"/>
          </p:cNvSpPr>
          <p:nvPr>
            <p:ph sz="half" idx="19"/>
          </p:nvPr>
        </p:nvSpPr>
        <p:spPr>
          <a:xfrm>
            <a:off x="681736" y="1499916"/>
            <a:ext cx="8828247" cy="489751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889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6" name="Текст 7"/>
          <p:cNvSpPr>
            <a:spLocks noGrp="1"/>
          </p:cNvSpPr>
          <p:nvPr>
            <p:ph type="body" sz="quarter" idx="21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</p:spTree>
    <p:extLst>
      <p:ext uri="{BB962C8B-B14F-4D97-AF65-F5344CB8AC3E}">
        <p14:creationId xmlns:p14="http://schemas.microsoft.com/office/powerpoint/2010/main" val="216776226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6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0400" y="1772816"/>
            <a:ext cx="2965325" cy="31683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/>
              <a:t>Название раздела</a:t>
            </a:r>
            <a:endParaRPr lang="en-US" dirty="0"/>
          </a:p>
        </p:txBody>
      </p:sp>
      <p:sp>
        <p:nvSpPr>
          <p:cNvPr id="10" name="Объект 2"/>
          <p:cNvSpPr>
            <a:spLocks noGrp="1"/>
          </p:cNvSpPr>
          <p:nvPr>
            <p:ph sz="half" idx="17"/>
          </p:nvPr>
        </p:nvSpPr>
        <p:spPr>
          <a:xfrm>
            <a:off x="3645724" y="1772816"/>
            <a:ext cx="2945081" cy="31683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8"/>
          </p:nvPr>
        </p:nvSpPr>
        <p:spPr>
          <a:xfrm>
            <a:off x="6611051" y="1772816"/>
            <a:ext cx="2898297" cy="31683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2" name="Объект 2"/>
          <p:cNvSpPr>
            <a:spLocks noGrp="1"/>
          </p:cNvSpPr>
          <p:nvPr>
            <p:ph idx="15"/>
          </p:nvPr>
        </p:nvSpPr>
        <p:spPr>
          <a:xfrm>
            <a:off x="680400" y="4941168"/>
            <a:ext cx="8828946" cy="1352754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/>
            </a:lvl1pPr>
            <a:lvl2pPr marL="628650" indent="-268288">
              <a:buFont typeface="Arial" panose="020B0604020202020204" pitchFamily="34" charset="0"/>
              <a:buChar char="–"/>
              <a:defRPr sz="1800"/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</p:spTree>
    <p:extLst>
      <p:ext uri="{BB962C8B-B14F-4D97-AF65-F5344CB8AC3E}">
        <p14:creationId xmlns:p14="http://schemas.microsoft.com/office/powerpoint/2010/main" val="353196297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6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0400" y="1772816"/>
            <a:ext cx="2965325" cy="45329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/>
              <a:t>Название раздела</a:t>
            </a:r>
            <a:endParaRPr lang="en-US" dirty="0"/>
          </a:p>
        </p:txBody>
      </p:sp>
      <p:sp>
        <p:nvSpPr>
          <p:cNvPr id="10" name="Объект 2"/>
          <p:cNvSpPr>
            <a:spLocks noGrp="1"/>
          </p:cNvSpPr>
          <p:nvPr>
            <p:ph sz="half" idx="17"/>
          </p:nvPr>
        </p:nvSpPr>
        <p:spPr>
          <a:xfrm>
            <a:off x="3645724" y="1772816"/>
            <a:ext cx="2945081" cy="45329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8"/>
          </p:nvPr>
        </p:nvSpPr>
        <p:spPr>
          <a:xfrm>
            <a:off x="6611051" y="1772816"/>
            <a:ext cx="2898297" cy="45329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</p:spTree>
    <p:extLst>
      <p:ext uri="{BB962C8B-B14F-4D97-AF65-F5344CB8AC3E}">
        <p14:creationId xmlns:p14="http://schemas.microsoft.com/office/powerpoint/2010/main" val="198019146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6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57009" y="2006600"/>
            <a:ext cx="2965325" cy="42784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/>
              <a:t>Название раздела</a:t>
            </a:r>
            <a:endParaRPr lang="en-US" dirty="0"/>
          </a:p>
        </p:txBody>
      </p:sp>
      <p:sp>
        <p:nvSpPr>
          <p:cNvPr id="10" name="Объект 2"/>
          <p:cNvSpPr>
            <a:spLocks noGrp="1"/>
          </p:cNvSpPr>
          <p:nvPr>
            <p:ph sz="half" idx="17"/>
          </p:nvPr>
        </p:nvSpPr>
        <p:spPr>
          <a:xfrm>
            <a:off x="3655847" y="2006600"/>
            <a:ext cx="2945081" cy="429330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Объект 2"/>
          <p:cNvSpPr>
            <a:spLocks noGrp="1"/>
          </p:cNvSpPr>
          <p:nvPr>
            <p:ph sz="half" idx="18"/>
          </p:nvPr>
        </p:nvSpPr>
        <p:spPr>
          <a:xfrm>
            <a:off x="6634442" y="2006600"/>
            <a:ext cx="2898297" cy="4278437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1037" y="1519923"/>
            <a:ext cx="8828247" cy="486677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889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5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</p:spTree>
    <p:extLst>
      <p:ext uri="{BB962C8B-B14F-4D97-AF65-F5344CB8AC3E}">
        <p14:creationId xmlns:p14="http://schemas.microsoft.com/office/powerpoint/2010/main" val="94490751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6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2092" y="3968891"/>
            <a:ext cx="2941574" cy="23487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/>
              <a:t>Название раздела</a:t>
            </a:r>
            <a:endParaRPr lang="en-US" dirty="0"/>
          </a:p>
        </p:txBody>
      </p:sp>
      <p:sp>
        <p:nvSpPr>
          <p:cNvPr id="10" name="Объект 2"/>
          <p:cNvSpPr>
            <a:spLocks noGrp="1"/>
          </p:cNvSpPr>
          <p:nvPr>
            <p:ph sz="half" idx="17"/>
          </p:nvPr>
        </p:nvSpPr>
        <p:spPr>
          <a:xfrm>
            <a:off x="3624723" y="3968891"/>
            <a:ext cx="2941574" cy="23487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8"/>
          </p:nvPr>
        </p:nvSpPr>
        <p:spPr>
          <a:xfrm>
            <a:off x="6568410" y="3968891"/>
            <a:ext cx="2941574" cy="23487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2" name="Объект 2"/>
          <p:cNvSpPr>
            <a:spLocks noGrp="1"/>
          </p:cNvSpPr>
          <p:nvPr>
            <p:ph idx="15"/>
          </p:nvPr>
        </p:nvSpPr>
        <p:spPr>
          <a:xfrm>
            <a:off x="680401" y="1772816"/>
            <a:ext cx="8830800" cy="2160240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/>
            </a:lvl1pPr>
            <a:lvl2pPr marL="628650" indent="-268288">
              <a:buFont typeface="Arial" panose="020B0604020202020204" pitchFamily="34" charset="0"/>
              <a:buChar char="–"/>
              <a:defRPr sz="1800"/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</p:spTree>
    <p:extLst>
      <p:ext uri="{BB962C8B-B14F-4D97-AF65-F5344CB8AC3E}">
        <p14:creationId xmlns:p14="http://schemas.microsoft.com/office/powerpoint/2010/main" val="260055096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Заголовок и 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idx="15"/>
          </p:nvPr>
        </p:nvSpPr>
        <p:spPr>
          <a:xfrm>
            <a:off x="680400" y="4001556"/>
            <a:ext cx="8828946" cy="2292367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idx="14"/>
          </p:nvPr>
        </p:nvSpPr>
        <p:spPr>
          <a:xfrm>
            <a:off x="680400" y="1738800"/>
            <a:ext cx="8828946" cy="2232000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/>
              <a:t>Название раздела</a:t>
            </a:r>
            <a:endParaRPr lang="en-US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</p:spTree>
    <p:extLst>
      <p:ext uri="{BB962C8B-B14F-4D97-AF65-F5344CB8AC3E}">
        <p14:creationId xmlns:p14="http://schemas.microsoft.com/office/powerpoint/2010/main" val="333557469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Заголовок и 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idx="15"/>
          </p:nvPr>
        </p:nvSpPr>
        <p:spPr>
          <a:xfrm>
            <a:off x="680400" y="4869165"/>
            <a:ext cx="8828946" cy="1448509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/>
            </a:lvl1pPr>
            <a:lvl2pPr marL="628650" indent="-268288">
              <a:buFont typeface="Arial" panose="020B0604020202020204" pitchFamily="34" charset="0"/>
              <a:buChar char="–"/>
              <a:defRPr sz="1800"/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idx="14"/>
          </p:nvPr>
        </p:nvSpPr>
        <p:spPr>
          <a:xfrm>
            <a:off x="680400" y="1738804"/>
            <a:ext cx="8828946" cy="3130361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/>
            </a:lvl1pPr>
            <a:lvl2pPr marL="628650" indent="-268288">
              <a:buFont typeface="Arial" panose="020B0604020202020204" pitchFamily="34" charset="0"/>
              <a:buChar char="–"/>
              <a:defRPr sz="1800"/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/>
              <a:t>Название раздела</a:t>
            </a:r>
            <a:endParaRPr lang="en-US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</p:spTree>
    <p:extLst>
      <p:ext uri="{BB962C8B-B14F-4D97-AF65-F5344CB8AC3E}">
        <p14:creationId xmlns:p14="http://schemas.microsoft.com/office/powerpoint/2010/main" val="18069023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9" y="2006600"/>
            <a:ext cx="4391999" cy="429919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5" y="2006601"/>
            <a:ext cx="4391999" cy="2133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5118683" y="4140201"/>
            <a:ext cx="4391999" cy="216559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5"/>
          </p:nvPr>
        </p:nvSpPr>
        <p:spPr>
          <a:xfrm>
            <a:off x="681386" y="1491449"/>
            <a:ext cx="8828247" cy="515151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889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615380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628750"/>
      </p:ext>
    </p:extLst>
  </p:cSld>
  <p:clrMapOvr>
    <a:masterClrMapping/>
  </p:clrMapOvr>
  <p:hf hdr="0" ftr="0" dt="0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Заголовок и 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idx="15"/>
          </p:nvPr>
        </p:nvSpPr>
        <p:spPr>
          <a:xfrm>
            <a:off x="680400" y="5595463"/>
            <a:ext cx="8828946" cy="710335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idx="14"/>
          </p:nvPr>
        </p:nvSpPr>
        <p:spPr>
          <a:xfrm>
            <a:off x="680400" y="1738801"/>
            <a:ext cx="8828946" cy="3823100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/>
              <a:t>Название раздела</a:t>
            </a:r>
            <a:endParaRPr lang="en-US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</p:spTree>
    <p:extLst>
      <p:ext uri="{BB962C8B-B14F-4D97-AF65-F5344CB8AC3E}">
        <p14:creationId xmlns:p14="http://schemas.microsoft.com/office/powerpoint/2010/main" val="160957841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/>
              <a:t>Название раздела</a:t>
            </a:r>
            <a:endParaRPr lang="en-US" dirty="0"/>
          </a:p>
        </p:txBody>
      </p:sp>
      <p:sp>
        <p:nvSpPr>
          <p:cNvPr id="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</p:spTree>
    <p:extLst>
      <p:ext uri="{BB962C8B-B14F-4D97-AF65-F5344CB8AC3E}">
        <p14:creationId xmlns:p14="http://schemas.microsoft.com/office/powerpoint/2010/main" val="284956848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9812" y="1208216"/>
            <a:ext cx="5360173" cy="713946"/>
          </a:xfrm>
        </p:spPr>
        <p:txBody>
          <a:bodyPr anchor="t"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58346" y="1208219"/>
            <a:ext cx="3268359" cy="50452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9812" y="2114383"/>
            <a:ext cx="5360173" cy="413904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/>
              <a:t>Название раздела</a:t>
            </a:r>
            <a:endParaRPr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</p:spTree>
    <p:extLst>
      <p:ext uri="{BB962C8B-B14F-4D97-AF65-F5344CB8AC3E}">
        <p14:creationId xmlns:p14="http://schemas.microsoft.com/office/powerpoint/2010/main" val="106687362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1037" y="1773923"/>
            <a:ext cx="8828946" cy="4531874"/>
          </a:xfrm>
        </p:spPr>
        <p:txBody>
          <a:bodyPr>
            <a:normAutofit/>
          </a:bodyPr>
          <a:lstStyle>
            <a:lvl1pPr marL="278606" indent="-278606">
              <a:buFont typeface="+mj-lt"/>
              <a:buAutoNum type="arabicPeriod"/>
              <a:defRPr sz="1463">
                <a:solidFill>
                  <a:schemeClr val="tx1"/>
                </a:solidFill>
              </a:defRPr>
            </a:lvl1pPr>
            <a:lvl2pPr marL="510778" indent="-217984">
              <a:buFont typeface="Arial" panose="020B0604020202020204" pitchFamily="34" charset="0"/>
              <a:buChar char="–"/>
              <a:defRPr sz="1463">
                <a:solidFill>
                  <a:schemeClr val="tx1"/>
                </a:solidFill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38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/>
              <a:t>Название раздела</a:t>
            </a:r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7616080" y="6305799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65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681038" y="6305799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6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</p:spTree>
    <p:extLst>
      <p:ext uri="{BB962C8B-B14F-4D97-AF65-F5344CB8AC3E}">
        <p14:creationId xmlns:p14="http://schemas.microsoft.com/office/powerpoint/2010/main" val="12777182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1037" y="1773923"/>
            <a:ext cx="8828946" cy="4531874"/>
          </a:xfrm>
        </p:spPr>
        <p:txBody>
          <a:bodyPr>
            <a:normAutofit/>
          </a:bodyPr>
          <a:lstStyle>
            <a:lvl1pPr marL="278606" indent="-278606">
              <a:buFont typeface="+mj-lt"/>
              <a:buAutoNum type="arabicPeriod"/>
              <a:defRPr sz="1463">
                <a:solidFill>
                  <a:schemeClr val="tx1"/>
                </a:solidFill>
              </a:defRPr>
            </a:lvl1pPr>
            <a:lvl2pPr marL="510778" indent="-217984">
              <a:buFont typeface="Arial" panose="020B0604020202020204" pitchFamily="34" charset="0"/>
              <a:buChar char="–"/>
              <a:defRPr sz="1463">
                <a:solidFill>
                  <a:schemeClr val="tx1"/>
                </a:solidFill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38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/>
              <a:t>Название раздела</a:t>
            </a:r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7616080" y="6305799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65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681038" y="6305799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6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</p:spTree>
    <p:extLst>
      <p:ext uri="{BB962C8B-B14F-4D97-AF65-F5344CB8AC3E}">
        <p14:creationId xmlns:p14="http://schemas.microsoft.com/office/powerpoint/2010/main" val="4030606507"/>
      </p:ext>
    </p:extLst>
  </p:cSld>
  <p:clrMapOvr>
    <a:masterClrMapping/>
  </p:clrMapOvr>
  <p:hf hdr="0" ftr="0" dt="0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465" tIns="40232" rIns="80465" bIns="4023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930690" y="5595258"/>
            <a:ext cx="4685269" cy="659027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  <a:latin typeface="Garamond" panose="020204040303010108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Февраль 2017</a:t>
            </a:r>
            <a:endParaRPr lang="ru-RU" dirty="0"/>
          </a:p>
        </p:txBody>
      </p:sp>
      <p:sp>
        <p:nvSpPr>
          <p:cNvPr id="17" name="Title 14"/>
          <p:cNvSpPr>
            <a:spLocks noGrp="1"/>
          </p:cNvSpPr>
          <p:nvPr>
            <p:ph type="title" hasCustomPrompt="1"/>
          </p:nvPr>
        </p:nvSpPr>
        <p:spPr>
          <a:xfrm>
            <a:off x="4930697" y="4118919"/>
            <a:ext cx="4685270" cy="1359244"/>
          </a:xfrm>
        </p:spPr>
        <p:txBody>
          <a:bodyPr anchor="b">
            <a:normAutofit/>
          </a:bodyPr>
          <a:lstStyle>
            <a:lvl1pPr>
              <a:defRPr sz="2000">
                <a:solidFill>
                  <a:srgbClr val="FFFFFF"/>
                </a:solidFill>
                <a:latin typeface="Garamond" panose="02020404030301010803" pitchFamily="18" charset="0"/>
              </a:defRPr>
            </a:lvl1pPr>
          </a:lstStyle>
          <a:p>
            <a:r>
              <a:rPr lang="ru-RU" dirty="0" smtClean="0"/>
              <a:t>О ключевой ставке</a:t>
            </a:r>
            <a:endParaRPr lang="en-US" dirty="0"/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8454"/>
            <a:ext cx="9906000" cy="3403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0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17" y="1349865"/>
            <a:ext cx="2687788" cy="1415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 descr="C:\Users\Osipova_UV\Documents\ИП\прогноз.png"/>
          <p:cNvPicPr>
            <a:picLocks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646" y="2204865"/>
            <a:ext cx="35640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5" descr="alllogo-02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864" y="6648"/>
            <a:ext cx="2547822" cy="1177499"/>
          </a:xfrm>
          <a:prstGeom prst="rect">
            <a:avLst/>
          </a:prstGeom>
        </p:spPr>
      </p:pic>
      <p:sp>
        <p:nvSpPr>
          <p:cNvPr id="89" name="Прямоугольник 88"/>
          <p:cNvSpPr>
            <a:spLocks noChangeAspect="1"/>
          </p:cNvSpPr>
          <p:nvPr userDrawn="1"/>
        </p:nvSpPr>
        <p:spPr>
          <a:xfrm>
            <a:off x="33499" y="1209588"/>
            <a:ext cx="2903277" cy="287933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91" name="Прямоугольник 90"/>
          <p:cNvSpPr>
            <a:spLocks noChangeAspect="1"/>
          </p:cNvSpPr>
          <p:nvPr userDrawn="1"/>
        </p:nvSpPr>
        <p:spPr>
          <a:xfrm>
            <a:off x="97406" y="1269742"/>
            <a:ext cx="2767919" cy="27712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>
            <a:spLocks noChangeAspect="1"/>
          </p:cNvSpPr>
          <p:nvPr userDrawn="1"/>
        </p:nvSpPr>
        <p:spPr>
          <a:xfrm>
            <a:off x="0" y="4149080"/>
            <a:ext cx="9906000" cy="27089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17" y="1349865"/>
            <a:ext cx="2638975" cy="1373452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156017" y="2765616"/>
            <a:ext cx="2638975" cy="123944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0000"/>
              </a:lnSpc>
            </a:pPr>
            <a:endParaRPr lang="en-US" sz="1050" b="1" dirty="0" smtClean="0">
              <a:solidFill>
                <a:prstClr val="white"/>
              </a:solidFill>
              <a:latin typeface="Garamond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7200" b="1" dirty="0" smtClean="0">
                <a:solidFill>
                  <a:prstClr val="white"/>
                </a:solidFill>
                <a:latin typeface="Garamond" pitchFamily="18" charset="0"/>
              </a:rPr>
              <a:t>4%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6798733" y="6648"/>
            <a:ext cx="2817226" cy="558800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/>
          <a:p>
            <a:r>
              <a:rPr lang="ru-RU" sz="1600" dirty="0" smtClean="0">
                <a:solidFill>
                  <a:srgbClr val="000000"/>
                </a:solidFill>
              </a:rPr>
              <a:t>Для служебного пользования</a:t>
            </a:r>
          </a:p>
        </p:txBody>
      </p:sp>
    </p:spTree>
    <p:extLst>
      <p:ext uri="{BB962C8B-B14F-4D97-AF65-F5344CB8AC3E}">
        <p14:creationId xmlns:p14="http://schemas.microsoft.com/office/powerpoint/2010/main" val="3314528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2000249"/>
            <a:ext cx="4392000" cy="43055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3" y="2000249"/>
            <a:ext cx="4392000" cy="43055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1036" y="1481667"/>
            <a:ext cx="8828246" cy="518582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889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5379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6" y="6305796"/>
            <a:ext cx="4392001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5117281" y="6305795"/>
            <a:ext cx="2453851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4269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7" y="851416"/>
            <a:ext cx="8828946" cy="3275969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1037" y="4127383"/>
            <a:ext cx="8828946" cy="2178414"/>
          </a:xfrm>
        </p:spPr>
        <p:txBody>
          <a:bodyPr>
            <a:normAutofit/>
          </a:bodyPr>
          <a:lstStyle>
            <a:lvl1pPr marL="342900" indent="-342900">
              <a:buFont typeface="+mj-lt"/>
              <a:buAutoNum type="arabicPeriod"/>
              <a:defRPr sz="18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7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7616079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681036" y="6305796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0045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8"/>
          <p:cNvSpPr/>
          <p:nvPr/>
        </p:nvSpPr>
        <p:spPr>
          <a:xfrm>
            <a:off x="5" y="4113774"/>
            <a:ext cx="9905999" cy="2744226"/>
          </a:xfrm>
          <a:prstGeom prst="rect">
            <a:avLst/>
          </a:prstGeom>
          <a:solidFill>
            <a:srgbClr val="7777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10" descr="CBRF-Razdelitel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2" r="9466"/>
          <a:stretch/>
        </p:blipFill>
        <p:spPr>
          <a:xfrm>
            <a:off x="0" y="1368000"/>
            <a:ext cx="9906000" cy="2755646"/>
          </a:xfrm>
          <a:prstGeom prst="rect">
            <a:avLst/>
          </a:prstGeom>
        </p:spPr>
      </p:pic>
      <p:pic>
        <p:nvPicPr>
          <p:cNvPr id="13" name="Picture 12" descr="alllogo-0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406" y="-308917"/>
            <a:ext cx="3649287" cy="20158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5" y="4118924"/>
            <a:ext cx="4266803" cy="741405"/>
          </a:xfrm>
        </p:spPr>
        <p:txBody>
          <a:bodyPr anchor="b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5" y="4942712"/>
            <a:ext cx="4266803" cy="114694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Rectangle 9"/>
          <p:cNvSpPr/>
          <p:nvPr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5" name="Picture 11" descr="alllogo-0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43" y="-1"/>
            <a:ext cx="2899116" cy="134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093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8"/>
          <p:cNvSpPr/>
          <p:nvPr/>
        </p:nvSpPr>
        <p:spPr>
          <a:xfrm>
            <a:off x="5" y="4113774"/>
            <a:ext cx="9905999" cy="2744226"/>
          </a:xfrm>
          <a:prstGeom prst="rect">
            <a:avLst/>
          </a:prstGeom>
          <a:solidFill>
            <a:srgbClr val="7777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10" descr="CBRF-Razdelitel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2" r="9466"/>
          <a:stretch/>
        </p:blipFill>
        <p:spPr>
          <a:xfrm>
            <a:off x="0" y="1372973"/>
            <a:ext cx="9906000" cy="2755646"/>
          </a:xfrm>
          <a:prstGeom prst="rect">
            <a:avLst/>
          </a:prstGeom>
        </p:spPr>
      </p:pic>
      <p:pic>
        <p:nvPicPr>
          <p:cNvPr id="14" name="Picture 2" descr="\\10.85.94.34\ddkp\ИП\PROJECTS\ФирмСтиль\ФС презентаций\Фото (разделитель)\VAS_588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9941"/>
          <a:stretch/>
        </p:blipFill>
        <p:spPr bwMode="auto">
          <a:xfrm>
            <a:off x="-1" y="1368000"/>
            <a:ext cx="9906001" cy="277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alllogo-0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406" y="-308917"/>
            <a:ext cx="3649287" cy="20158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5" y="4118924"/>
            <a:ext cx="4266803" cy="741405"/>
          </a:xfrm>
        </p:spPr>
        <p:txBody>
          <a:bodyPr anchor="b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5" y="4942712"/>
            <a:ext cx="4266803" cy="114694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Rectangle 9"/>
          <p:cNvSpPr/>
          <p:nvPr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5" name="Picture 11" descr="alllogo-0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43" y="-1"/>
            <a:ext cx="2899116" cy="134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044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9" y="2006600"/>
            <a:ext cx="4385071" cy="21336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1037" y="4172196"/>
            <a:ext cx="4385073" cy="2133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5118683" y="2006601"/>
            <a:ext cx="4390601" cy="429919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Объект 2"/>
          <p:cNvSpPr>
            <a:spLocks noGrp="1"/>
          </p:cNvSpPr>
          <p:nvPr>
            <p:ph sz="half" idx="15"/>
          </p:nvPr>
        </p:nvSpPr>
        <p:spPr>
          <a:xfrm>
            <a:off x="681386" y="1491449"/>
            <a:ext cx="8828247" cy="515151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889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615380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470221"/>
      </p:ext>
    </p:extLst>
  </p:cSld>
  <p:clrMapOvr>
    <a:masterClrMapping/>
  </p:clrMapOvr>
  <p:hf hdr="0" ftr="0" dt="0"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2719449"/>
            <a:ext cx="4392000" cy="35863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3" y="2719449"/>
            <a:ext cx="4392000" cy="35863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1037" y="1773923"/>
            <a:ext cx="8828246" cy="945526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889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5379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6" y="6305796"/>
            <a:ext cx="4392001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5117281" y="6305795"/>
            <a:ext cx="2453851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3778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2243668"/>
            <a:ext cx="4392000" cy="40621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3" y="2243668"/>
            <a:ext cx="4392000" cy="40621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1037" y="1736982"/>
            <a:ext cx="8828246" cy="506686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889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5379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6" y="6305796"/>
            <a:ext cx="4392001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5117281" y="6305795"/>
            <a:ext cx="2453851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8745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7" y="2719449"/>
            <a:ext cx="8828245" cy="35863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1037" y="1773923"/>
            <a:ext cx="8828246" cy="945526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889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5379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6" y="6305796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1263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7" y="1772820"/>
            <a:ext cx="6055322" cy="453297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95084" y="1772820"/>
            <a:ext cx="2714200" cy="453297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7615380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681036" y="6305796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528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7" y="2719449"/>
            <a:ext cx="6055322" cy="35863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95084" y="2719449"/>
            <a:ext cx="2714200" cy="35863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7615380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681036" y="6305796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6"/>
          </p:nvPr>
        </p:nvSpPr>
        <p:spPr>
          <a:xfrm>
            <a:off x="681037" y="1773923"/>
            <a:ext cx="8828246" cy="945526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889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37653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772820"/>
            <a:ext cx="4392000" cy="453297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3" y="1772821"/>
            <a:ext cx="4392000" cy="22128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5118682" y="4016549"/>
            <a:ext cx="4392000" cy="22892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5379" y="6305796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6" y="6305796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5760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2695699"/>
            <a:ext cx="4392000" cy="361009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3" y="2695699"/>
            <a:ext cx="4392000" cy="18525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5118682" y="4548249"/>
            <a:ext cx="4392000" cy="17575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5"/>
          </p:nvPr>
        </p:nvSpPr>
        <p:spPr>
          <a:xfrm>
            <a:off x="681037" y="1736982"/>
            <a:ext cx="8828246" cy="982467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889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615379" y="6305796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681036" y="6305796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942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19200" y="1772820"/>
            <a:ext cx="4392000" cy="453297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0399" y="1772821"/>
            <a:ext cx="4392000" cy="22128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680399" y="3985631"/>
            <a:ext cx="4392000" cy="232016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05796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6" y="6305796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0892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772820"/>
            <a:ext cx="4392000" cy="453297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3" y="1772816"/>
            <a:ext cx="4392000" cy="316835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5118682" y="4941169"/>
            <a:ext cx="4392000" cy="13646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5379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6" y="6305796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745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772822"/>
            <a:ext cx="4333874" cy="23928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2" y="1772822"/>
            <a:ext cx="4495071" cy="23928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0400" y="4184330"/>
            <a:ext cx="8830800" cy="212146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6" y="6305796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2773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19202" y="1772820"/>
            <a:ext cx="4391999" cy="453297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0401" y="1772822"/>
            <a:ext cx="4391999" cy="22128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680401" y="3985632"/>
            <a:ext cx="4391999" cy="232016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105410"/>
      </p:ext>
    </p:extLst>
  </p:cSld>
  <p:clrMapOvr>
    <a:masterClrMapping/>
  </p:clrMapOvr>
  <p:hf hdr="0" ftr="0" dt="0"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6" y="1736982"/>
            <a:ext cx="4401601" cy="340220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95509" y="1736982"/>
            <a:ext cx="4414473" cy="340220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1037" y="5139184"/>
            <a:ext cx="8830800" cy="1157151"/>
          </a:xfrm>
        </p:spPr>
        <p:txBody>
          <a:bodyPr/>
          <a:lstStyle>
            <a:lvl5pPr marL="357188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6" y="6305796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0696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4183201"/>
            <a:ext cx="4333874" cy="21582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2" y="4183199"/>
            <a:ext cx="4495071" cy="215822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0400" y="1772816"/>
            <a:ext cx="8830800" cy="237626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4142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6" y="6305796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7329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7" y="3645024"/>
            <a:ext cx="4368000" cy="26963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09021" y="3645024"/>
            <a:ext cx="4368485" cy="26963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0400" y="1772816"/>
            <a:ext cx="8830800" cy="180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6" y="6305796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7839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4 объект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500" y="851414"/>
            <a:ext cx="8828946" cy="8855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772821"/>
            <a:ext cx="4392000" cy="22322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3" y="1772819"/>
            <a:ext cx="4392000" cy="223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5118682" y="4016550"/>
            <a:ext cx="4392000" cy="23248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5"/>
          </p:nvPr>
        </p:nvSpPr>
        <p:spPr>
          <a:xfrm>
            <a:off x="682500" y="4017599"/>
            <a:ext cx="4392000" cy="232382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681036" y="6305796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1915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idx="14"/>
          </p:nvPr>
        </p:nvSpPr>
        <p:spPr>
          <a:xfrm>
            <a:off x="2739140" y="1738801"/>
            <a:ext cx="6770206" cy="445599"/>
          </a:xfrm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93663" indent="0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681036" y="6305796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  <p:sp>
        <p:nvSpPr>
          <p:cNvPr id="18" name="Объект 2"/>
          <p:cNvSpPr>
            <a:spLocks noGrp="1"/>
          </p:cNvSpPr>
          <p:nvPr>
            <p:ph idx="23"/>
          </p:nvPr>
        </p:nvSpPr>
        <p:spPr>
          <a:xfrm>
            <a:off x="680400" y="1738801"/>
            <a:ext cx="1935800" cy="445599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17780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3" name="Объект 2"/>
          <p:cNvSpPr>
            <a:spLocks noGrp="1"/>
          </p:cNvSpPr>
          <p:nvPr>
            <p:ph idx="24"/>
          </p:nvPr>
        </p:nvSpPr>
        <p:spPr>
          <a:xfrm>
            <a:off x="2739140" y="2250407"/>
            <a:ext cx="6770206" cy="445599"/>
          </a:xfrm>
          <a:ln>
            <a:solidFill>
              <a:schemeClr val="accent1"/>
            </a:solidFill>
          </a:ln>
        </p:spPr>
        <p:txBody>
          <a:bodyPr vert="horz" lIns="0" tIns="0" rIns="0" bIns="0" rtlCol="0" anchor="ctr">
            <a:no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</a:lstStyle>
          <a:p>
            <a:pPr marL="93663" lvl="0" indent="0">
              <a:buNone/>
            </a:pPr>
            <a:r>
              <a:rPr lang="ru-RU" dirty="0" smtClean="0"/>
              <a:t>Образец текста</a:t>
            </a:r>
          </a:p>
          <a:p>
            <a:pPr marL="628650" lvl="1" indent="-268288">
              <a:buChar char="–"/>
            </a:pPr>
            <a:r>
              <a:rPr lang="ru-RU" dirty="0" smtClean="0"/>
              <a:t>Второй уровень</a:t>
            </a:r>
          </a:p>
        </p:txBody>
      </p:sp>
      <p:sp>
        <p:nvSpPr>
          <p:cNvPr id="44" name="Объект 2"/>
          <p:cNvSpPr>
            <a:spLocks noGrp="1"/>
          </p:cNvSpPr>
          <p:nvPr>
            <p:ph idx="25"/>
          </p:nvPr>
        </p:nvSpPr>
        <p:spPr>
          <a:xfrm>
            <a:off x="680400" y="2250407"/>
            <a:ext cx="1935800" cy="445599"/>
          </a:xfrm>
          <a:solidFill>
            <a:schemeClr val="accent1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ru-RU" sz="1600" dirty="0" smtClean="0">
                <a:solidFill>
                  <a:schemeClr val="bg1"/>
                </a:solidFill>
              </a:defRPr>
            </a:lvl1pPr>
          </a:lstStyle>
          <a:p>
            <a:pPr marL="177800" lvl="0" indent="0"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45" name="Объект 2"/>
          <p:cNvSpPr>
            <a:spLocks noGrp="1"/>
          </p:cNvSpPr>
          <p:nvPr>
            <p:ph idx="26"/>
          </p:nvPr>
        </p:nvSpPr>
        <p:spPr>
          <a:xfrm>
            <a:off x="2739140" y="2762013"/>
            <a:ext cx="6770206" cy="445599"/>
          </a:xfrm>
          <a:ln>
            <a:solidFill>
              <a:schemeClr val="accent1"/>
            </a:solidFill>
          </a:ln>
        </p:spPr>
        <p:txBody>
          <a:bodyPr vert="horz" lIns="0" tIns="0" rIns="0" bIns="0" rtlCol="0" anchor="ctr">
            <a:no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</a:lstStyle>
          <a:p>
            <a:pPr marL="93663" lvl="0" indent="0">
              <a:buNone/>
            </a:pPr>
            <a:r>
              <a:rPr lang="ru-RU" dirty="0" smtClean="0"/>
              <a:t>Образец текста</a:t>
            </a:r>
          </a:p>
          <a:p>
            <a:pPr marL="628650" lvl="1" indent="-268288">
              <a:buChar char="–"/>
            </a:pPr>
            <a:r>
              <a:rPr lang="ru-RU" dirty="0" smtClean="0"/>
              <a:t>Второй уровень</a:t>
            </a:r>
          </a:p>
        </p:txBody>
      </p:sp>
      <p:sp>
        <p:nvSpPr>
          <p:cNvPr id="46" name="Объект 2"/>
          <p:cNvSpPr>
            <a:spLocks noGrp="1"/>
          </p:cNvSpPr>
          <p:nvPr>
            <p:ph idx="27"/>
          </p:nvPr>
        </p:nvSpPr>
        <p:spPr>
          <a:xfrm>
            <a:off x="680400" y="2762013"/>
            <a:ext cx="1935800" cy="445599"/>
          </a:xfrm>
          <a:solidFill>
            <a:schemeClr val="accent1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ru-RU" sz="1600" dirty="0" smtClean="0">
                <a:solidFill>
                  <a:schemeClr val="bg1"/>
                </a:solidFill>
              </a:defRPr>
            </a:lvl1pPr>
          </a:lstStyle>
          <a:p>
            <a:pPr marL="177800" lvl="0" indent="0"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47" name="Объект 2"/>
          <p:cNvSpPr>
            <a:spLocks noGrp="1"/>
          </p:cNvSpPr>
          <p:nvPr>
            <p:ph idx="28"/>
          </p:nvPr>
        </p:nvSpPr>
        <p:spPr>
          <a:xfrm>
            <a:off x="2739140" y="3273619"/>
            <a:ext cx="6770206" cy="445599"/>
          </a:xfrm>
          <a:ln>
            <a:solidFill>
              <a:schemeClr val="accent1"/>
            </a:solidFill>
          </a:ln>
        </p:spPr>
        <p:txBody>
          <a:bodyPr vert="horz" lIns="0" tIns="0" rIns="0" bIns="0" rtlCol="0" anchor="ctr">
            <a:no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</a:lstStyle>
          <a:p>
            <a:pPr marL="93663" lvl="0" indent="0">
              <a:buNone/>
            </a:pPr>
            <a:r>
              <a:rPr lang="ru-RU" dirty="0" smtClean="0"/>
              <a:t>Образец текста</a:t>
            </a:r>
          </a:p>
          <a:p>
            <a:pPr marL="628650" lvl="1" indent="-268288">
              <a:buChar char="–"/>
            </a:pPr>
            <a:r>
              <a:rPr lang="ru-RU" dirty="0" smtClean="0"/>
              <a:t>Второй уровень</a:t>
            </a:r>
          </a:p>
        </p:txBody>
      </p:sp>
      <p:sp>
        <p:nvSpPr>
          <p:cNvPr id="48" name="Объект 2"/>
          <p:cNvSpPr>
            <a:spLocks noGrp="1"/>
          </p:cNvSpPr>
          <p:nvPr>
            <p:ph idx="29"/>
          </p:nvPr>
        </p:nvSpPr>
        <p:spPr>
          <a:xfrm>
            <a:off x="680400" y="3273619"/>
            <a:ext cx="1935800" cy="445599"/>
          </a:xfrm>
          <a:solidFill>
            <a:schemeClr val="accent1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ru-RU" sz="1600" dirty="0" smtClean="0">
                <a:solidFill>
                  <a:schemeClr val="bg1"/>
                </a:solidFill>
              </a:defRPr>
            </a:lvl1pPr>
          </a:lstStyle>
          <a:p>
            <a:pPr marL="177800" lvl="0" indent="0"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49" name="Объект 2"/>
          <p:cNvSpPr>
            <a:spLocks noGrp="1"/>
          </p:cNvSpPr>
          <p:nvPr>
            <p:ph idx="30"/>
          </p:nvPr>
        </p:nvSpPr>
        <p:spPr>
          <a:xfrm>
            <a:off x="2739140" y="3785225"/>
            <a:ext cx="6770206" cy="445599"/>
          </a:xfrm>
          <a:ln>
            <a:solidFill>
              <a:schemeClr val="accent1"/>
            </a:solidFill>
          </a:ln>
        </p:spPr>
        <p:txBody>
          <a:bodyPr vert="horz" lIns="0" tIns="0" rIns="0" bIns="0" rtlCol="0" anchor="ctr">
            <a:no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</a:lstStyle>
          <a:p>
            <a:pPr marL="93663" lvl="0" indent="0">
              <a:buNone/>
            </a:pPr>
            <a:r>
              <a:rPr lang="ru-RU" dirty="0" smtClean="0"/>
              <a:t>Образец текста</a:t>
            </a:r>
          </a:p>
          <a:p>
            <a:pPr marL="628650" lvl="1" indent="-268288">
              <a:buChar char="–"/>
            </a:pPr>
            <a:r>
              <a:rPr lang="ru-RU" dirty="0" smtClean="0"/>
              <a:t>Второй уровень</a:t>
            </a:r>
          </a:p>
        </p:txBody>
      </p:sp>
      <p:sp>
        <p:nvSpPr>
          <p:cNvPr id="50" name="Объект 2"/>
          <p:cNvSpPr>
            <a:spLocks noGrp="1"/>
          </p:cNvSpPr>
          <p:nvPr>
            <p:ph idx="31"/>
          </p:nvPr>
        </p:nvSpPr>
        <p:spPr>
          <a:xfrm>
            <a:off x="680400" y="3785225"/>
            <a:ext cx="1935800" cy="445599"/>
          </a:xfrm>
          <a:solidFill>
            <a:schemeClr val="accent1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ru-RU" sz="1600" dirty="0" smtClean="0">
                <a:solidFill>
                  <a:schemeClr val="bg1"/>
                </a:solidFill>
              </a:defRPr>
            </a:lvl1pPr>
          </a:lstStyle>
          <a:p>
            <a:pPr marL="177800" lvl="0" indent="0"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51" name="Объект 2"/>
          <p:cNvSpPr>
            <a:spLocks noGrp="1"/>
          </p:cNvSpPr>
          <p:nvPr>
            <p:ph idx="32"/>
          </p:nvPr>
        </p:nvSpPr>
        <p:spPr>
          <a:xfrm>
            <a:off x="2739140" y="4296831"/>
            <a:ext cx="6770206" cy="445599"/>
          </a:xfrm>
          <a:ln>
            <a:solidFill>
              <a:schemeClr val="accent1"/>
            </a:solidFill>
          </a:ln>
        </p:spPr>
        <p:txBody>
          <a:bodyPr vert="horz" lIns="0" tIns="0" rIns="0" bIns="0" rtlCol="0" anchor="ctr">
            <a:no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</a:lstStyle>
          <a:p>
            <a:pPr marL="93663" lvl="0" indent="0">
              <a:buNone/>
            </a:pPr>
            <a:r>
              <a:rPr lang="ru-RU" dirty="0" smtClean="0"/>
              <a:t>Образец текста</a:t>
            </a:r>
          </a:p>
          <a:p>
            <a:pPr marL="628650" lvl="1" indent="-268288">
              <a:buChar char="–"/>
            </a:pPr>
            <a:r>
              <a:rPr lang="ru-RU" dirty="0" smtClean="0"/>
              <a:t>Второй уровень</a:t>
            </a:r>
          </a:p>
        </p:txBody>
      </p:sp>
      <p:sp>
        <p:nvSpPr>
          <p:cNvPr id="52" name="Объект 2"/>
          <p:cNvSpPr>
            <a:spLocks noGrp="1"/>
          </p:cNvSpPr>
          <p:nvPr>
            <p:ph idx="33"/>
          </p:nvPr>
        </p:nvSpPr>
        <p:spPr>
          <a:xfrm>
            <a:off x="680400" y="4296831"/>
            <a:ext cx="1935800" cy="445599"/>
          </a:xfrm>
          <a:solidFill>
            <a:schemeClr val="accent1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ru-RU" sz="1600" dirty="0" smtClean="0">
                <a:solidFill>
                  <a:schemeClr val="bg1"/>
                </a:solidFill>
              </a:defRPr>
            </a:lvl1pPr>
          </a:lstStyle>
          <a:p>
            <a:pPr marL="177800" lvl="0" indent="0"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53" name="Объект 2"/>
          <p:cNvSpPr>
            <a:spLocks noGrp="1"/>
          </p:cNvSpPr>
          <p:nvPr>
            <p:ph idx="34"/>
          </p:nvPr>
        </p:nvSpPr>
        <p:spPr>
          <a:xfrm>
            <a:off x="2739140" y="4808437"/>
            <a:ext cx="6770206" cy="445599"/>
          </a:xfrm>
          <a:ln>
            <a:solidFill>
              <a:schemeClr val="accent1"/>
            </a:solidFill>
          </a:ln>
        </p:spPr>
        <p:txBody>
          <a:bodyPr vert="horz" lIns="0" tIns="0" rIns="0" bIns="0" rtlCol="0" anchor="ctr">
            <a:no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</a:lstStyle>
          <a:p>
            <a:pPr marL="93663" lvl="0" indent="0">
              <a:buNone/>
            </a:pPr>
            <a:r>
              <a:rPr lang="ru-RU" dirty="0" smtClean="0"/>
              <a:t>Образец текста</a:t>
            </a:r>
          </a:p>
          <a:p>
            <a:pPr marL="628650" lvl="1" indent="-268288">
              <a:buChar char="–"/>
            </a:pPr>
            <a:r>
              <a:rPr lang="ru-RU" dirty="0" smtClean="0"/>
              <a:t>Второй уровень</a:t>
            </a:r>
          </a:p>
        </p:txBody>
      </p:sp>
      <p:sp>
        <p:nvSpPr>
          <p:cNvPr id="54" name="Объект 2"/>
          <p:cNvSpPr>
            <a:spLocks noGrp="1"/>
          </p:cNvSpPr>
          <p:nvPr>
            <p:ph idx="35"/>
          </p:nvPr>
        </p:nvSpPr>
        <p:spPr>
          <a:xfrm>
            <a:off x="680400" y="4808437"/>
            <a:ext cx="1935800" cy="445599"/>
          </a:xfrm>
          <a:solidFill>
            <a:schemeClr val="accent1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ru-RU" sz="1600" dirty="0" smtClean="0">
                <a:solidFill>
                  <a:schemeClr val="bg1"/>
                </a:solidFill>
              </a:defRPr>
            </a:lvl1pPr>
          </a:lstStyle>
          <a:p>
            <a:pPr marL="177800" lvl="0" indent="0"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55" name="Объект 2"/>
          <p:cNvSpPr>
            <a:spLocks noGrp="1"/>
          </p:cNvSpPr>
          <p:nvPr>
            <p:ph idx="36"/>
          </p:nvPr>
        </p:nvSpPr>
        <p:spPr>
          <a:xfrm>
            <a:off x="2739140" y="5320043"/>
            <a:ext cx="6770206" cy="445599"/>
          </a:xfrm>
          <a:ln>
            <a:solidFill>
              <a:schemeClr val="accent1"/>
            </a:solidFill>
          </a:ln>
        </p:spPr>
        <p:txBody>
          <a:bodyPr vert="horz" lIns="0" tIns="0" rIns="0" bIns="0" rtlCol="0" anchor="ctr">
            <a:no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</a:lstStyle>
          <a:p>
            <a:pPr marL="93663" lvl="0" indent="0">
              <a:buNone/>
            </a:pPr>
            <a:r>
              <a:rPr lang="ru-RU" dirty="0" smtClean="0"/>
              <a:t>Образец текста</a:t>
            </a:r>
          </a:p>
          <a:p>
            <a:pPr marL="628650" lvl="1" indent="-268288">
              <a:buChar char="–"/>
            </a:pPr>
            <a:r>
              <a:rPr lang="ru-RU" dirty="0" smtClean="0"/>
              <a:t>Второй уровень</a:t>
            </a:r>
          </a:p>
        </p:txBody>
      </p:sp>
      <p:sp>
        <p:nvSpPr>
          <p:cNvPr id="56" name="Объект 2"/>
          <p:cNvSpPr>
            <a:spLocks noGrp="1"/>
          </p:cNvSpPr>
          <p:nvPr>
            <p:ph idx="37"/>
          </p:nvPr>
        </p:nvSpPr>
        <p:spPr>
          <a:xfrm>
            <a:off x="680400" y="5320043"/>
            <a:ext cx="1935800" cy="445599"/>
          </a:xfrm>
          <a:solidFill>
            <a:schemeClr val="accent1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ru-RU" sz="1600" dirty="0" smtClean="0">
                <a:solidFill>
                  <a:schemeClr val="bg1"/>
                </a:solidFill>
              </a:defRPr>
            </a:lvl1pPr>
          </a:lstStyle>
          <a:p>
            <a:pPr marL="177800" lvl="0" indent="0"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57" name="Объект 2"/>
          <p:cNvSpPr>
            <a:spLocks noGrp="1"/>
          </p:cNvSpPr>
          <p:nvPr>
            <p:ph idx="38"/>
          </p:nvPr>
        </p:nvSpPr>
        <p:spPr>
          <a:xfrm>
            <a:off x="2739140" y="5831649"/>
            <a:ext cx="6770206" cy="445599"/>
          </a:xfrm>
          <a:ln>
            <a:solidFill>
              <a:schemeClr val="accent1"/>
            </a:solidFill>
          </a:ln>
        </p:spPr>
        <p:txBody>
          <a:bodyPr vert="horz" lIns="0" tIns="0" rIns="0" bIns="0" rtlCol="0" anchor="ctr">
            <a:no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</a:lstStyle>
          <a:p>
            <a:pPr marL="93663" lvl="0" indent="0">
              <a:buNone/>
            </a:pPr>
            <a:r>
              <a:rPr lang="ru-RU" dirty="0" smtClean="0"/>
              <a:t>Образец текста</a:t>
            </a:r>
          </a:p>
          <a:p>
            <a:pPr marL="628650" lvl="1" indent="-268288">
              <a:buChar char="–"/>
            </a:pPr>
            <a:r>
              <a:rPr lang="ru-RU" dirty="0" smtClean="0"/>
              <a:t>Второй уровень</a:t>
            </a:r>
          </a:p>
        </p:txBody>
      </p:sp>
      <p:sp>
        <p:nvSpPr>
          <p:cNvPr id="58" name="Объект 2"/>
          <p:cNvSpPr>
            <a:spLocks noGrp="1"/>
          </p:cNvSpPr>
          <p:nvPr>
            <p:ph idx="39"/>
          </p:nvPr>
        </p:nvSpPr>
        <p:spPr>
          <a:xfrm>
            <a:off x="680400" y="5831649"/>
            <a:ext cx="1935800" cy="445599"/>
          </a:xfrm>
          <a:solidFill>
            <a:schemeClr val="accent1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ru-RU" sz="1600" dirty="0" smtClean="0">
                <a:solidFill>
                  <a:schemeClr val="bg1"/>
                </a:solidFill>
              </a:defRPr>
            </a:lvl1pPr>
          </a:lstStyle>
          <a:p>
            <a:pPr marL="177800" lvl="0" indent="0">
              <a:buNone/>
            </a:pPr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06204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idx="14"/>
          </p:nvPr>
        </p:nvSpPr>
        <p:spPr>
          <a:xfrm>
            <a:off x="2739140" y="1738800"/>
            <a:ext cx="6770206" cy="657267"/>
          </a:xfr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93663" indent="0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681036" y="6305796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  <p:sp>
        <p:nvSpPr>
          <p:cNvPr id="18" name="Объект 2"/>
          <p:cNvSpPr>
            <a:spLocks noGrp="1"/>
          </p:cNvSpPr>
          <p:nvPr>
            <p:ph idx="23"/>
          </p:nvPr>
        </p:nvSpPr>
        <p:spPr>
          <a:xfrm>
            <a:off x="680400" y="1738800"/>
            <a:ext cx="1935800" cy="65726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17780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4" name="Объект 2"/>
          <p:cNvSpPr>
            <a:spLocks noGrp="1"/>
          </p:cNvSpPr>
          <p:nvPr>
            <p:ph idx="24"/>
          </p:nvPr>
        </p:nvSpPr>
        <p:spPr>
          <a:xfrm>
            <a:off x="2739140" y="2485247"/>
            <a:ext cx="6770206" cy="657267"/>
          </a:xfrm>
          <a:ln>
            <a:solidFill>
              <a:schemeClr val="accent1"/>
            </a:solidFill>
          </a:ln>
        </p:spPr>
        <p:txBody>
          <a:bodyPr vert="horz" lIns="0" tIns="0" rIns="0" bIns="0" rtlCol="0" anchor="ctr">
            <a:norm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</a:lstStyle>
          <a:p>
            <a:pPr marL="93663" lvl="0" indent="0">
              <a:buNone/>
            </a:pPr>
            <a:r>
              <a:rPr lang="ru-RU" dirty="0" smtClean="0"/>
              <a:t>Образец текста</a:t>
            </a:r>
          </a:p>
          <a:p>
            <a:pPr marL="628650" lvl="1" indent="-268288">
              <a:buChar char="–"/>
            </a:pPr>
            <a:r>
              <a:rPr lang="ru-RU" dirty="0" smtClean="0"/>
              <a:t>Второй уровень</a:t>
            </a:r>
          </a:p>
        </p:txBody>
      </p:sp>
      <p:sp>
        <p:nvSpPr>
          <p:cNvPr id="25" name="Объект 2"/>
          <p:cNvSpPr>
            <a:spLocks noGrp="1"/>
          </p:cNvSpPr>
          <p:nvPr>
            <p:ph idx="25"/>
          </p:nvPr>
        </p:nvSpPr>
        <p:spPr>
          <a:xfrm>
            <a:off x="680400" y="2485247"/>
            <a:ext cx="1935800" cy="657267"/>
          </a:xfrm>
          <a:solidFill>
            <a:schemeClr val="accent1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ru-RU" sz="1600" dirty="0" smtClean="0">
                <a:solidFill>
                  <a:schemeClr val="bg1"/>
                </a:solidFill>
              </a:defRPr>
            </a:lvl1pPr>
          </a:lstStyle>
          <a:p>
            <a:pPr marL="177800" lvl="0" indent="0"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30" name="Объект 2"/>
          <p:cNvSpPr>
            <a:spLocks noGrp="1"/>
          </p:cNvSpPr>
          <p:nvPr>
            <p:ph idx="26"/>
          </p:nvPr>
        </p:nvSpPr>
        <p:spPr>
          <a:xfrm>
            <a:off x="2739140" y="3231694"/>
            <a:ext cx="6770206" cy="657267"/>
          </a:xfrm>
          <a:ln>
            <a:solidFill>
              <a:schemeClr val="accent1"/>
            </a:solidFill>
          </a:ln>
        </p:spPr>
        <p:txBody>
          <a:bodyPr vert="horz" lIns="0" tIns="0" rIns="0" bIns="0" rtlCol="0" anchor="ctr">
            <a:norm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</a:lstStyle>
          <a:p>
            <a:pPr marL="93663" lvl="0" indent="0">
              <a:buNone/>
            </a:pPr>
            <a:r>
              <a:rPr lang="ru-RU" dirty="0" smtClean="0"/>
              <a:t>Образец текста</a:t>
            </a:r>
          </a:p>
          <a:p>
            <a:pPr marL="628650" lvl="1" indent="-268288">
              <a:buChar char="–"/>
            </a:pPr>
            <a:r>
              <a:rPr lang="ru-RU" dirty="0" smtClean="0"/>
              <a:t>Второй уровень</a:t>
            </a:r>
          </a:p>
        </p:txBody>
      </p:sp>
      <p:sp>
        <p:nvSpPr>
          <p:cNvPr id="31" name="Объект 2"/>
          <p:cNvSpPr>
            <a:spLocks noGrp="1"/>
          </p:cNvSpPr>
          <p:nvPr>
            <p:ph idx="27"/>
          </p:nvPr>
        </p:nvSpPr>
        <p:spPr>
          <a:xfrm>
            <a:off x="680400" y="3231694"/>
            <a:ext cx="1935800" cy="657267"/>
          </a:xfrm>
          <a:solidFill>
            <a:schemeClr val="accent1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ru-RU" sz="1600" dirty="0" smtClean="0">
                <a:solidFill>
                  <a:schemeClr val="bg1"/>
                </a:solidFill>
              </a:defRPr>
            </a:lvl1pPr>
          </a:lstStyle>
          <a:p>
            <a:pPr marL="177800" lvl="0" indent="0"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32" name="Объект 2"/>
          <p:cNvSpPr>
            <a:spLocks noGrp="1"/>
          </p:cNvSpPr>
          <p:nvPr>
            <p:ph idx="28"/>
          </p:nvPr>
        </p:nvSpPr>
        <p:spPr>
          <a:xfrm>
            <a:off x="2739140" y="3981456"/>
            <a:ext cx="6770206" cy="657267"/>
          </a:xfrm>
          <a:ln>
            <a:solidFill>
              <a:schemeClr val="accent1"/>
            </a:solidFill>
          </a:ln>
        </p:spPr>
        <p:txBody>
          <a:bodyPr vert="horz" lIns="0" tIns="0" rIns="0" bIns="0" rtlCol="0" anchor="ctr">
            <a:norm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</a:lstStyle>
          <a:p>
            <a:pPr marL="93663" lvl="0" indent="0">
              <a:buNone/>
            </a:pPr>
            <a:r>
              <a:rPr lang="ru-RU" dirty="0" smtClean="0"/>
              <a:t>Образец текста</a:t>
            </a:r>
          </a:p>
          <a:p>
            <a:pPr marL="628650" lvl="1" indent="-268288">
              <a:buChar char="–"/>
            </a:pPr>
            <a:r>
              <a:rPr lang="ru-RU" dirty="0" smtClean="0"/>
              <a:t>Второй уровень</a:t>
            </a:r>
          </a:p>
        </p:txBody>
      </p:sp>
      <p:sp>
        <p:nvSpPr>
          <p:cNvPr id="33" name="Объект 2"/>
          <p:cNvSpPr>
            <a:spLocks noGrp="1"/>
          </p:cNvSpPr>
          <p:nvPr>
            <p:ph idx="29"/>
          </p:nvPr>
        </p:nvSpPr>
        <p:spPr>
          <a:xfrm>
            <a:off x="680400" y="3981456"/>
            <a:ext cx="1935800" cy="657267"/>
          </a:xfrm>
          <a:solidFill>
            <a:schemeClr val="accent1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ru-RU" sz="1600" dirty="0" smtClean="0">
                <a:solidFill>
                  <a:schemeClr val="bg1"/>
                </a:solidFill>
              </a:defRPr>
            </a:lvl1pPr>
          </a:lstStyle>
          <a:p>
            <a:pPr marL="177800" lvl="0" indent="0"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34" name="Объект 2"/>
          <p:cNvSpPr>
            <a:spLocks noGrp="1"/>
          </p:cNvSpPr>
          <p:nvPr>
            <p:ph idx="30"/>
          </p:nvPr>
        </p:nvSpPr>
        <p:spPr>
          <a:xfrm>
            <a:off x="2739140" y="4726020"/>
            <a:ext cx="6770206" cy="657267"/>
          </a:xfrm>
          <a:ln>
            <a:solidFill>
              <a:schemeClr val="accent1"/>
            </a:solidFill>
          </a:ln>
        </p:spPr>
        <p:txBody>
          <a:bodyPr vert="horz" lIns="0" tIns="0" rIns="0" bIns="0" rtlCol="0" anchor="ctr">
            <a:norm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</a:lstStyle>
          <a:p>
            <a:pPr marL="93663" lvl="0" indent="0">
              <a:buNone/>
            </a:pPr>
            <a:r>
              <a:rPr lang="ru-RU" dirty="0" smtClean="0"/>
              <a:t>Образец текста</a:t>
            </a:r>
          </a:p>
          <a:p>
            <a:pPr marL="628650" lvl="1" indent="-268288">
              <a:buChar char="–"/>
            </a:pPr>
            <a:r>
              <a:rPr lang="ru-RU" dirty="0" smtClean="0"/>
              <a:t>Второй уровень</a:t>
            </a:r>
          </a:p>
        </p:txBody>
      </p:sp>
      <p:sp>
        <p:nvSpPr>
          <p:cNvPr id="35" name="Объект 2"/>
          <p:cNvSpPr>
            <a:spLocks noGrp="1"/>
          </p:cNvSpPr>
          <p:nvPr>
            <p:ph idx="31"/>
          </p:nvPr>
        </p:nvSpPr>
        <p:spPr>
          <a:xfrm>
            <a:off x="680400" y="4726020"/>
            <a:ext cx="1935800" cy="657267"/>
          </a:xfrm>
          <a:solidFill>
            <a:schemeClr val="accent1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ru-RU" sz="1600" dirty="0" smtClean="0">
                <a:solidFill>
                  <a:schemeClr val="bg1"/>
                </a:solidFill>
              </a:defRPr>
            </a:lvl1pPr>
          </a:lstStyle>
          <a:p>
            <a:pPr marL="177800" lvl="0" indent="0"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36" name="Объект 2"/>
          <p:cNvSpPr>
            <a:spLocks noGrp="1"/>
          </p:cNvSpPr>
          <p:nvPr>
            <p:ph idx="32"/>
          </p:nvPr>
        </p:nvSpPr>
        <p:spPr>
          <a:xfrm>
            <a:off x="2739140" y="5470584"/>
            <a:ext cx="6770206" cy="657267"/>
          </a:xfrm>
          <a:ln>
            <a:solidFill>
              <a:schemeClr val="accent1"/>
            </a:solidFill>
          </a:ln>
        </p:spPr>
        <p:txBody>
          <a:bodyPr vert="horz" lIns="0" tIns="0" rIns="0" bIns="0" rtlCol="0" anchor="ctr">
            <a:norm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</a:lstStyle>
          <a:p>
            <a:pPr marL="93663" lvl="0" indent="0">
              <a:buNone/>
            </a:pPr>
            <a:r>
              <a:rPr lang="ru-RU" dirty="0" smtClean="0"/>
              <a:t>Образец текста</a:t>
            </a:r>
          </a:p>
          <a:p>
            <a:pPr marL="628650" lvl="1" indent="-268288">
              <a:buChar char="–"/>
            </a:pPr>
            <a:r>
              <a:rPr lang="ru-RU" dirty="0" smtClean="0"/>
              <a:t>Второй уровень</a:t>
            </a:r>
          </a:p>
        </p:txBody>
      </p:sp>
      <p:sp>
        <p:nvSpPr>
          <p:cNvPr id="37" name="Объект 2"/>
          <p:cNvSpPr>
            <a:spLocks noGrp="1"/>
          </p:cNvSpPr>
          <p:nvPr>
            <p:ph idx="33"/>
          </p:nvPr>
        </p:nvSpPr>
        <p:spPr>
          <a:xfrm>
            <a:off x="680400" y="5470584"/>
            <a:ext cx="1935800" cy="657267"/>
          </a:xfrm>
          <a:solidFill>
            <a:schemeClr val="accent1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ru-RU" sz="1600" dirty="0" smtClean="0">
                <a:solidFill>
                  <a:schemeClr val="bg1"/>
                </a:solidFill>
              </a:defRPr>
            </a:lvl1pPr>
          </a:lstStyle>
          <a:p>
            <a:pPr marL="177800" lvl="0" indent="0">
              <a:buNone/>
            </a:pPr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88807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Заголовок и 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idx="14"/>
          </p:nvPr>
        </p:nvSpPr>
        <p:spPr>
          <a:xfrm>
            <a:off x="2739140" y="1738800"/>
            <a:ext cx="6770206" cy="657267"/>
          </a:xfr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93663" indent="0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681036" y="6305796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  <p:sp>
        <p:nvSpPr>
          <p:cNvPr id="18" name="Объект 2"/>
          <p:cNvSpPr>
            <a:spLocks noGrp="1"/>
          </p:cNvSpPr>
          <p:nvPr>
            <p:ph idx="23"/>
          </p:nvPr>
        </p:nvSpPr>
        <p:spPr>
          <a:xfrm>
            <a:off x="680400" y="1738800"/>
            <a:ext cx="1935800" cy="65726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17780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4" name="Объект 2"/>
          <p:cNvSpPr>
            <a:spLocks noGrp="1"/>
          </p:cNvSpPr>
          <p:nvPr>
            <p:ph idx="24"/>
          </p:nvPr>
        </p:nvSpPr>
        <p:spPr>
          <a:xfrm>
            <a:off x="2739140" y="2485247"/>
            <a:ext cx="6770206" cy="657267"/>
          </a:xfrm>
          <a:ln>
            <a:solidFill>
              <a:schemeClr val="accent1"/>
            </a:solidFill>
          </a:ln>
        </p:spPr>
        <p:txBody>
          <a:bodyPr vert="horz" lIns="0" tIns="0" rIns="0" bIns="0" rtlCol="0" anchor="ctr">
            <a:norm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</a:lstStyle>
          <a:p>
            <a:pPr marL="93663" lvl="0" indent="0">
              <a:buNone/>
            </a:pPr>
            <a:r>
              <a:rPr lang="ru-RU" dirty="0" smtClean="0"/>
              <a:t>Образец текста</a:t>
            </a:r>
          </a:p>
          <a:p>
            <a:pPr marL="628650" lvl="1" indent="-268288">
              <a:buChar char="–"/>
            </a:pPr>
            <a:r>
              <a:rPr lang="ru-RU" dirty="0" smtClean="0"/>
              <a:t>Второй уровень</a:t>
            </a:r>
          </a:p>
        </p:txBody>
      </p:sp>
      <p:sp>
        <p:nvSpPr>
          <p:cNvPr id="25" name="Объект 2"/>
          <p:cNvSpPr>
            <a:spLocks noGrp="1"/>
          </p:cNvSpPr>
          <p:nvPr>
            <p:ph idx="25"/>
          </p:nvPr>
        </p:nvSpPr>
        <p:spPr>
          <a:xfrm>
            <a:off x="680400" y="2485247"/>
            <a:ext cx="1935800" cy="65726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17780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0" name="Объект 2"/>
          <p:cNvSpPr>
            <a:spLocks noGrp="1"/>
          </p:cNvSpPr>
          <p:nvPr>
            <p:ph idx="26"/>
          </p:nvPr>
        </p:nvSpPr>
        <p:spPr>
          <a:xfrm>
            <a:off x="2739140" y="3231694"/>
            <a:ext cx="6770206" cy="657267"/>
          </a:xfrm>
          <a:ln>
            <a:solidFill>
              <a:schemeClr val="accent1"/>
            </a:solidFill>
          </a:ln>
        </p:spPr>
        <p:txBody>
          <a:bodyPr vert="horz" lIns="0" tIns="0" rIns="0" bIns="0" rtlCol="0" anchor="ctr">
            <a:norm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</a:lstStyle>
          <a:p>
            <a:pPr marL="93663" lvl="0" indent="0">
              <a:buNone/>
            </a:pPr>
            <a:r>
              <a:rPr lang="ru-RU" dirty="0" smtClean="0"/>
              <a:t>Образец текста</a:t>
            </a:r>
          </a:p>
          <a:p>
            <a:pPr marL="628650" lvl="1" indent="-268288">
              <a:buChar char="–"/>
            </a:pPr>
            <a:r>
              <a:rPr lang="ru-RU" dirty="0" smtClean="0"/>
              <a:t>Второй уровень</a:t>
            </a:r>
          </a:p>
        </p:txBody>
      </p:sp>
      <p:sp>
        <p:nvSpPr>
          <p:cNvPr id="31" name="Объект 2"/>
          <p:cNvSpPr>
            <a:spLocks noGrp="1"/>
          </p:cNvSpPr>
          <p:nvPr>
            <p:ph idx="27"/>
          </p:nvPr>
        </p:nvSpPr>
        <p:spPr>
          <a:xfrm>
            <a:off x="680400" y="3231694"/>
            <a:ext cx="1935800" cy="65726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17780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8068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Заголовок и 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idx="14"/>
          </p:nvPr>
        </p:nvSpPr>
        <p:spPr>
          <a:xfrm>
            <a:off x="3344334" y="1738800"/>
            <a:ext cx="6165012" cy="775801"/>
          </a:xfr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93663" indent="0"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681036" y="6305796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  <p:sp>
        <p:nvSpPr>
          <p:cNvPr id="18" name="Объект 2"/>
          <p:cNvSpPr>
            <a:spLocks noGrp="1"/>
          </p:cNvSpPr>
          <p:nvPr>
            <p:ph idx="23"/>
          </p:nvPr>
        </p:nvSpPr>
        <p:spPr>
          <a:xfrm>
            <a:off x="680400" y="1738801"/>
            <a:ext cx="2545400" cy="7758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17780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2" name="Объект 2"/>
          <p:cNvSpPr>
            <a:spLocks noGrp="1"/>
          </p:cNvSpPr>
          <p:nvPr>
            <p:ph idx="24"/>
          </p:nvPr>
        </p:nvSpPr>
        <p:spPr>
          <a:xfrm>
            <a:off x="3344334" y="2593933"/>
            <a:ext cx="6165012" cy="775801"/>
          </a:xfr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93663" indent="0"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3" name="Объект 2"/>
          <p:cNvSpPr>
            <a:spLocks noGrp="1"/>
          </p:cNvSpPr>
          <p:nvPr>
            <p:ph idx="25"/>
          </p:nvPr>
        </p:nvSpPr>
        <p:spPr>
          <a:xfrm>
            <a:off x="680400" y="2593934"/>
            <a:ext cx="2545400" cy="7758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17780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6" name="Объект 2"/>
          <p:cNvSpPr>
            <a:spLocks noGrp="1"/>
          </p:cNvSpPr>
          <p:nvPr>
            <p:ph idx="26"/>
          </p:nvPr>
        </p:nvSpPr>
        <p:spPr>
          <a:xfrm>
            <a:off x="3344334" y="3449065"/>
            <a:ext cx="6165012" cy="775801"/>
          </a:xfr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93663" indent="0"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7" name="Объект 2"/>
          <p:cNvSpPr>
            <a:spLocks noGrp="1"/>
          </p:cNvSpPr>
          <p:nvPr>
            <p:ph idx="27"/>
          </p:nvPr>
        </p:nvSpPr>
        <p:spPr>
          <a:xfrm>
            <a:off x="680400" y="3449066"/>
            <a:ext cx="2545400" cy="7758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17780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8" name="Объект 2"/>
          <p:cNvSpPr>
            <a:spLocks noGrp="1"/>
          </p:cNvSpPr>
          <p:nvPr>
            <p:ph idx="28"/>
          </p:nvPr>
        </p:nvSpPr>
        <p:spPr>
          <a:xfrm>
            <a:off x="3344334" y="4304197"/>
            <a:ext cx="6165012" cy="775801"/>
          </a:xfr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93663" indent="0"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9" name="Объект 2"/>
          <p:cNvSpPr>
            <a:spLocks noGrp="1"/>
          </p:cNvSpPr>
          <p:nvPr>
            <p:ph idx="29"/>
          </p:nvPr>
        </p:nvSpPr>
        <p:spPr>
          <a:xfrm>
            <a:off x="680400" y="4304198"/>
            <a:ext cx="2545400" cy="7758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17780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2" name="Объект 2"/>
          <p:cNvSpPr>
            <a:spLocks noGrp="1"/>
          </p:cNvSpPr>
          <p:nvPr>
            <p:ph idx="30"/>
          </p:nvPr>
        </p:nvSpPr>
        <p:spPr>
          <a:xfrm>
            <a:off x="3344334" y="5159329"/>
            <a:ext cx="6165012" cy="775801"/>
          </a:xfr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93663" indent="0"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3" name="Объект 2"/>
          <p:cNvSpPr>
            <a:spLocks noGrp="1"/>
          </p:cNvSpPr>
          <p:nvPr>
            <p:ph idx="31"/>
          </p:nvPr>
        </p:nvSpPr>
        <p:spPr>
          <a:xfrm>
            <a:off x="680400" y="5159330"/>
            <a:ext cx="2545400" cy="7758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17780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96257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16531" indent="-316531">
              <a:buFont typeface="+mj-lt"/>
              <a:buAutoNum type="arabicPeriod"/>
              <a:defRPr sz="1662">
                <a:solidFill>
                  <a:schemeClr val="tx1"/>
                </a:solidFill>
              </a:defRPr>
            </a:lvl1pPr>
            <a:lvl2pPr marL="580307" indent="-247657">
              <a:buFont typeface="Arial" panose="020B0604020202020204" pitchFamily="34" charset="0"/>
              <a:buChar char="–"/>
              <a:defRPr sz="1662">
                <a:solidFill>
                  <a:schemeClr val="tx1"/>
                </a:solidFill>
              </a:defRPr>
            </a:lvl2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anchor="ctr">
            <a:normAutofit/>
          </a:bodyPr>
          <a:lstStyle>
            <a:lvl1pPr marL="0" indent="0">
              <a:buNone/>
              <a:defRPr sz="738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463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80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656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9" y="1772821"/>
            <a:ext cx="4391999" cy="453297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5" y="1772816"/>
            <a:ext cx="4391999" cy="316835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5118683" y="4941169"/>
            <a:ext cx="4391999" cy="13646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5380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089736"/>
      </p:ext>
    </p:extLst>
  </p:cSld>
  <p:clrMapOvr>
    <a:masterClrMapping/>
  </p:clrMapOvr>
  <p:hf hdr="0" ftr="0" dt="0"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A89B9D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24341" y="344615"/>
            <a:ext cx="390193" cy="4698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77777A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1644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80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3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7" y="899044"/>
            <a:ext cx="8828946" cy="650215"/>
          </a:xfrm>
        </p:spPr>
        <p:txBody>
          <a:bodyPr/>
          <a:lstStyle>
            <a:lvl1pPr>
              <a:defRPr b="1">
                <a:ln w="3175">
                  <a:solidFill>
                    <a:schemeClr val="bg1"/>
                  </a:solidFill>
                </a:ln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24341" y="344615"/>
            <a:ext cx="390193" cy="4698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77777A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6337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объекта с под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7" y="1772816"/>
            <a:ext cx="4250962" cy="226479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1037" y="4073444"/>
            <a:ext cx="4250964" cy="224422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2" name="Объект 2"/>
          <p:cNvSpPr>
            <a:spLocks noGrp="1"/>
          </p:cNvSpPr>
          <p:nvPr>
            <p:ph sz="half" idx="15"/>
          </p:nvPr>
        </p:nvSpPr>
        <p:spPr>
          <a:xfrm>
            <a:off x="4974006" y="1772816"/>
            <a:ext cx="4535979" cy="226479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sz="half" idx="16"/>
          </p:nvPr>
        </p:nvSpPr>
        <p:spPr>
          <a:xfrm>
            <a:off x="4974006" y="4073444"/>
            <a:ext cx="4535979" cy="224422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18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9"/>
          </p:nvPr>
        </p:nvSpPr>
        <p:spPr>
          <a:xfrm>
            <a:off x="681736" y="1515041"/>
            <a:ext cx="8828247" cy="482435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889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44858368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3" name="Picture 12" descr="CBRF_titul-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0" r="13049"/>
          <a:stretch/>
        </p:blipFill>
        <p:spPr>
          <a:xfrm>
            <a:off x="0" y="1367481"/>
            <a:ext cx="9906000" cy="2779776"/>
          </a:xfrm>
          <a:prstGeom prst="rect">
            <a:avLst/>
          </a:prstGeom>
        </p:spPr>
      </p:pic>
      <p:sp>
        <p:nvSpPr>
          <p:cNvPr id="11" name="Rectangle 18"/>
          <p:cNvSpPr/>
          <p:nvPr/>
        </p:nvSpPr>
        <p:spPr>
          <a:xfrm>
            <a:off x="0" y="4118534"/>
            <a:ext cx="9906000" cy="2739469"/>
          </a:xfrm>
          <a:prstGeom prst="rect">
            <a:avLst/>
          </a:prstGeom>
          <a:solidFill>
            <a:srgbClr val="7777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691" y="5594874"/>
            <a:ext cx="4685269" cy="65902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30695" y="4118919"/>
            <a:ext cx="4685269" cy="1359244"/>
          </a:xfrm>
        </p:spPr>
        <p:txBody>
          <a:bodyPr anchor="b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6" name="Date Placeholder 26"/>
          <p:cNvSpPr>
            <a:spLocks noGrp="1"/>
          </p:cNvSpPr>
          <p:nvPr>
            <p:ph type="dt" sz="half" idx="2"/>
          </p:nvPr>
        </p:nvSpPr>
        <p:spPr>
          <a:xfrm>
            <a:off x="4957462" y="6315172"/>
            <a:ext cx="23114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446216" y="5594874"/>
            <a:ext cx="4396412" cy="665893"/>
          </a:xfrm>
        </p:spPr>
        <p:txBody>
          <a:bodyPr>
            <a:noAutofit/>
          </a:bodyPr>
          <a:lstStyle>
            <a:lvl1pPr marL="0" indent="0" algn="r">
              <a:buNone/>
              <a:defRPr sz="20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Введите имя автора презентации</a:t>
            </a:r>
          </a:p>
        </p:txBody>
      </p:sp>
      <p:pic>
        <p:nvPicPr>
          <p:cNvPr id="10" name="Picture 11" descr="alllogo-0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43" y="-1"/>
            <a:ext cx="2899116" cy="134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357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8"/>
          <p:cNvSpPr/>
          <p:nvPr/>
        </p:nvSpPr>
        <p:spPr>
          <a:xfrm>
            <a:off x="0" y="4118534"/>
            <a:ext cx="9906000" cy="2739469"/>
          </a:xfrm>
          <a:prstGeom prst="rect">
            <a:avLst/>
          </a:prstGeom>
          <a:solidFill>
            <a:srgbClr val="7777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0" name="Picture 2" descr="\\10.85.94.34\ddkp\ИП\PROJECTS\ФирмСтиль\ФС презентаций\Фото (разделитель)\VAS_588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9941"/>
          <a:stretch/>
        </p:blipFill>
        <p:spPr bwMode="auto">
          <a:xfrm>
            <a:off x="-1" y="1368000"/>
            <a:ext cx="9906001" cy="277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691" y="5594874"/>
            <a:ext cx="4685269" cy="65902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30695" y="4118919"/>
            <a:ext cx="4685269" cy="1359244"/>
          </a:xfrm>
        </p:spPr>
        <p:txBody>
          <a:bodyPr anchor="b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6" name="Date Placeholder 26"/>
          <p:cNvSpPr>
            <a:spLocks noGrp="1"/>
          </p:cNvSpPr>
          <p:nvPr>
            <p:ph type="dt" sz="half" idx="2"/>
          </p:nvPr>
        </p:nvSpPr>
        <p:spPr>
          <a:xfrm>
            <a:off x="4957462" y="6315172"/>
            <a:ext cx="23114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446216" y="5594874"/>
            <a:ext cx="4396412" cy="665893"/>
          </a:xfrm>
        </p:spPr>
        <p:txBody>
          <a:bodyPr>
            <a:noAutofit/>
          </a:bodyPr>
          <a:lstStyle>
            <a:lvl1pPr marL="0" indent="0" algn="r">
              <a:buNone/>
              <a:defRPr sz="20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Введите имя автора презентации</a:t>
            </a:r>
          </a:p>
        </p:txBody>
      </p:sp>
      <p:pic>
        <p:nvPicPr>
          <p:cNvPr id="10" name="Picture 11" descr="alllogo-0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43" y="-1"/>
            <a:ext cx="2899116" cy="134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530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8"/>
          <p:cNvSpPr/>
          <p:nvPr/>
        </p:nvSpPr>
        <p:spPr>
          <a:xfrm>
            <a:off x="0" y="4118534"/>
            <a:ext cx="9906000" cy="2739469"/>
          </a:xfrm>
          <a:prstGeom prst="rect">
            <a:avLst/>
          </a:prstGeom>
          <a:solidFill>
            <a:srgbClr val="7777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691" y="5594874"/>
            <a:ext cx="4685269" cy="65902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12" name="Picture 10" descr="CBRF-Razdelitel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2" r="9466"/>
          <a:stretch/>
        </p:blipFill>
        <p:spPr>
          <a:xfrm>
            <a:off x="0" y="1368000"/>
            <a:ext cx="9906000" cy="2755646"/>
          </a:xfrm>
          <a:prstGeom prst="rect">
            <a:avLst/>
          </a:prstGeom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30695" y="4118919"/>
            <a:ext cx="4685269" cy="1359244"/>
          </a:xfrm>
        </p:spPr>
        <p:txBody>
          <a:bodyPr anchor="b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6" name="Date Placeholder 26"/>
          <p:cNvSpPr>
            <a:spLocks noGrp="1"/>
          </p:cNvSpPr>
          <p:nvPr>
            <p:ph type="dt" sz="half" idx="2"/>
          </p:nvPr>
        </p:nvSpPr>
        <p:spPr>
          <a:xfrm>
            <a:off x="4957462" y="6315172"/>
            <a:ext cx="23114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446216" y="5594874"/>
            <a:ext cx="4396412" cy="665893"/>
          </a:xfrm>
        </p:spPr>
        <p:txBody>
          <a:bodyPr>
            <a:noAutofit/>
          </a:bodyPr>
          <a:lstStyle>
            <a:lvl1pPr marL="0" indent="0" algn="r">
              <a:buNone/>
              <a:defRPr sz="20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Введите имя автора презентации</a:t>
            </a:r>
          </a:p>
        </p:txBody>
      </p:sp>
      <p:pic>
        <p:nvPicPr>
          <p:cNvPr id="10" name="Picture 11" descr="alllogo-0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43" y="-1"/>
            <a:ext cx="2899116" cy="134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617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8"/>
          <p:cNvSpPr/>
          <p:nvPr/>
        </p:nvSpPr>
        <p:spPr>
          <a:xfrm>
            <a:off x="0" y="4118534"/>
            <a:ext cx="9906000" cy="2739469"/>
          </a:xfrm>
          <a:prstGeom prst="rect">
            <a:avLst/>
          </a:prstGeom>
          <a:solidFill>
            <a:srgbClr val="7777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691" y="5594874"/>
            <a:ext cx="4685269" cy="65902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1028" name="Picture 4" descr="\\10.85.94.34\ddkp\ИП\PROJECTS\ФирмСтиль\ФС презентаций\Фото (разделитель)\VAS_5650 (2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8" r="9658"/>
          <a:stretch/>
        </p:blipFill>
        <p:spPr bwMode="auto">
          <a:xfrm>
            <a:off x="-1" y="1368000"/>
            <a:ext cx="9906001" cy="277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30695" y="4118919"/>
            <a:ext cx="4685269" cy="1359244"/>
          </a:xfrm>
        </p:spPr>
        <p:txBody>
          <a:bodyPr anchor="b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6" name="Date Placeholder 26"/>
          <p:cNvSpPr>
            <a:spLocks noGrp="1"/>
          </p:cNvSpPr>
          <p:nvPr>
            <p:ph type="dt" sz="half" idx="2"/>
          </p:nvPr>
        </p:nvSpPr>
        <p:spPr>
          <a:xfrm>
            <a:off x="4957462" y="6315172"/>
            <a:ext cx="23114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446216" y="5594874"/>
            <a:ext cx="4396412" cy="665893"/>
          </a:xfrm>
        </p:spPr>
        <p:txBody>
          <a:bodyPr>
            <a:noAutofit/>
          </a:bodyPr>
          <a:lstStyle>
            <a:lvl1pPr marL="0" indent="0" algn="r">
              <a:buNone/>
              <a:defRPr sz="20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Введите имя автора презентации</a:t>
            </a:r>
          </a:p>
        </p:txBody>
      </p:sp>
      <p:pic>
        <p:nvPicPr>
          <p:cNvPr id="10" name="Picture 11" descr="alllogo-0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43" y="-1"/>
            <a:ext cx="2899116" cy="134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698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8"/>
          <p:cNvSpPr/>
          <p:nvPr/>
        </p:nvSpPr>
        <p:spPr>
          <a:xfrm>
            <a:off x="0" y="4118534"/>
            <a:ext cx="9906000" cy="2739469"/>
          </a:xfrm>
          <a:prstGeom prst="rect">
            <a:avLst/>
          </a:prstGeom>
          <a:solidFill>
            <a:srgbClr val="7777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691" y="5594874"/>
            <a:ext cx="4685269" cy="65902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1026" name="Picture 2" descr="\\10.85.94.34\ddkp\ИП\PROJECTS\ФирмСтиль\ФС презентаций\Фото (титульные)\VAS_513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6" r="10147"/>
          <a:stretch/>
        </p:blipFill>
        <p:spPr bwMode="auto">
          <a:xfrm>
            <a:off x="0" y="1367999"/>
            <a:ext cx="9906000" cy="27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30695" y="4118919"/>
            <a:ext cx="4685269" cy="1359244"/>
          </a:xfrm>
        </p:spPr>
        <p:txBody>
          <a:bodyPr anchor="b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6" name="Date Placeholder 26"/>
          <p:cNvSpPr>
            <a:spLocks noGrp="1"/>
          </p:cNvSpPr>
          <p:nvPr>
            <p:ph type="dt" sz="half" idx="2"/>
          </p:nvPr>
        </p:nvSpPr>
        <p:spPr>
          <a:xfrm>
            <a:off x="4957462" y="6315172"/>
            <a:ext cx="23114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446216" y="5594874"/>
            <a:ext cx="4396412" cy="665893"/>
          </a:xfrm>
        </p:spPr>
        <p:txBody>
          <a:bodyPr>
            <a:noAutofit/>
          </a:bodyPr>
          <a:lstStyle>
            <a:lvl1pPr marL="0" indent="0" algn="r">
              <a:buNone/>
              <a:defRPr sz="20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Введите имя автора презентации</a:t>
            </a:r>
          </a:p>
        </p:txBody>
      </p:sp>
      <p:pic>
        <p:nvPicPr>
          <p:cNvPr id="10" name="Picture 11" descr="alllogo-0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43" y="-1"/>
            <a:ext cx="2899116" cy="134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48661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8"/>
          <p:cNvSpPr/>
          <p:nvPr/>
        </p:nvSpPr>
        <p:spPr>
          <a:xfrm>
            <a:off x="0" y="4118534"/>
            <a:ext cx="9906000" cy="2739469"/>
          </a:xfrm>
          <a:prstGeom prst="rect">
            <a:avLst/>
          </a:prstGeom>
          <a:solidFill>
            <a:srgbClr val="7777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691" y="5594874"/>
            <a:ext cx="4685269" cy="65902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1026" name="Picture 2" descr="\\10.85.94.34\ddkp\ИП\PROJECTS\ФирмСтиль\ФС презентаций\Фото (разделитель)\VAS_50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67998"/>
            <a:ext cx="9906000" cy="277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30695" y="4118919"/>
            <a:ext cx="4685269" cy="1359244"/>
          </a:xfrm>
        </p:spPr>
        <p:txBody>
          <a:bodyPr anchor="b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6" name="Date Placeholder 26"/>
          <p:cNvSpPr>
            <a:spLocks noGrp="1"/>
          </p:cNvSpPr>
          <p:nvPr>
            <p:ph type="dt" sz="half" idx="2"/>
          </p:nvPr>
        </p:nvSpPr>
        <p:spPr>
          <a:xfrm>
            <a:off x="4957462" y="6315172"/>
            <a:ext cx="23114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446216" y="5594874"/>
            <a:ext cx="4396412" cy="665893"/>
          </a:xfrm>
        </p:spPr>
        <p:txBody>
          <a:bodyPr>
            <a:noAutofit/>
          </a:bodyPr>
          <a:lstStyle>
            <a:lvl1pPr marL="0" indent="0" algn="r">
              <a:buNone/>
              <a:defRPr sz="20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Введите имя автора презентации</a:t>
            </a:r>
          </a:p>
        </p:txBody>
      </p:sp>
      <p:pic>
        <p:nvPicPr>
          <p:cNvPr id="10" name="Picture 11" descr="alllogo-0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43" y="-1"/>
            <a:ext cx="2899116" cy="134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200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8"/>
          <p:cNvSpPr/>
          <p:nvPr/>
        </p:nvSpPr>
        <p:spPr>
          <a:xfrm>
            <a:off x="0" y="4118534"/>
            <a:ext cx="9906000" cy="2739469"/>
          </a:xfrm>
          <a:prstGeom prst="rect">
            <a:avLst/>
          </a:prstGeom>
          <a:solidFill>
            <a:srgbClr val="7777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 descr="\\10.85.94.34\ddkp\ИП\PROJECTS\ФирмСтиль\ФС презентаций\Фото (разделитель)\VAS_588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9941"/>
          <a:stretch/>
        </p:blipFill>
        <p:spPr bwMode="auto">
          <a:xfrm>
            <a:off x="-1" y="1368000"/>
            <a:ext cx="9906001" cy="277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691" y="5594874"/>
            <a:ext cx="4685269" cy="65902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30695" y="4118919"/>
            <a:ext cx="4685269" cy="1359244"/>
          </a:xfrm>
        </p:spPr>
        <p:txBody>
          <a:bodyPr anchor="b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6" name="Date Placeholder 26"/>
          <p:cNvSpPr>
            <a:spLocks noGrp="1"/>
          </p:cNvSpPr>
          <p:nvPr>
            <p:ph type="dt" sz="half" idx="2"/>
          </p:nvPr>
        </p:nvSpPr>
        <p:spPr>
          <a:xfrm>
            <a:off x="4957462" y="6315172"/>
            <a:ext cx="23114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446216" y="5594874"/>
            <a:ext cx="4396412" cy="665893"/>
          </a:xfrm>
        </p:spPr>
        <p:txBody>
          <a:bodyPr>
            <a:noAutofit/>
          </a:bodyPr>
          <a:lstStyle>
            <a:lvl1pPr marL="0" indent="0" algn="r">
              <a:buNone/>
              <a:defRPr sz="20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Введите имя автора презентации</a:t>
            </a:r>
          </a:p>
        </p:txBody>
      </p:sp>
      <p:pic>
        <p:nvPicPr>
          <p:cNvPr id="10" name="Picture 11" descr="alllogo-0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43" y="-1"/>
            <a:ext cx="2899116" cy="134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006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772822"/>
            <a:ext cx="4210050" cy="23928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772822"/>
            <a:ext cx="4495071" cy="23928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0401" y="4184331"/>
            <a:ext cx="8830800" cy="212146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672557"/>
      </p:ext>
    </p:extLst>
  </p:cSld>
  <p:clrMapOvr>
    <a:masterClrMapping/>
  </p:clrMapOvr>
  <p:hf hdr="0" ftr="0" dt="0"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8"/>
          <p:cNvSpPr/>
          <p:nvPr/>
        </p:nvSpPr>
        <p:spPr>
          <a:xfrm>
            <a:off x="0" y="4118534"/>
            <a:ext cx="9906000" cy="2739469"/>
          </a:xfrm>
          <a:prstGeom prst="rect">
            <a:avLst/>
          </a:prstGeom>
          <a:solidFill>
            <a:srgbClr val="7777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3443" y="5301208"/>
            <a:ext cx="6130076" cy="86409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12" name="Picture 10" descr="CBRF-Razdelitel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2" r="9466"/>
          <a:stretch/>
        </p:blipFill>
        <p:spPr>
          <a:xfrm>
            <a:off x="0" y="1368000"/>
            <a:ext cx="9906000" cy="2755646"/>
          </a:xfrm>
          <a:prstGeom prst="rect">
            <a:avLst/>
          </a:prstGeom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281258" y="4118921"/>
            <a:ext cx="9343484" cy="1038273"/>
          </a:xfrm>
        </p:spPr>
        <p:txBody>
          <a:bodyPr anchor="ctr">
            <a:norm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6" name="Date Placeholder 26"/>
          <p:cNvSpPr>
            <a:spLocks noGrp="1"/>
          </p:cNvSpPr>
          <p:nvPr>
            <p:ph type="dt" sz="half" idx="2"/>
          </p:nvPr>
        </p:nvSpPr>
        <p:spPr>
          <a:xfrm>
            <a:off x="3503444" y="6237314"/>
            <a:ext cx="23114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446217" y="5301208"/>
            <a:ext cx="2868602" cy="864096"/>
          </a:xfrm>
        </p:spPr>
        <p:txBody>
          <a:bodyPr vert="horz" lIns="0" tIns="0" rIns="0" bIns="0" rtlCol="0">
            <a:normAutofit/>
          </a:bodyPr>
          <a:lstStyle>
            <a:lvl1pPr algn="r">
              <a:defRPr lang="ru-RU" sz="20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ru-RU" dirty="0"/>
              <a:t>Введите имя автора презентации</a:t>
            </a:r>
          </a:p>
        </p:txBody>
      </p:sp>
      <p:pic>
        <p:nvPicPr>
          <p:cNvPr id="10" name="Picture 11" descr="alllogo-0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43" y="-1"/>
            <a:ext cx="2899116" cy="1349866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392827" y="5229200"/>
            <a:ext cx="0" cy="12961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0937901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1037" y="1773923"/>
            <a:ext cx="8828946" cy="4531874"/>
          </a:xfrm>
        </p:spPr>
        <p:txBody>
          <a:bodyPr>
            <a:normAutofit/>
          </a:bodyPr>
          <a:lstStyle>
            <a:lvl1pPr marL="342900" indent="-342900">
              <a:buFont typeface="+mj-lt"/>
              <a:buAutoNum type="arabicPeriod"/>
              <a:defRPr sz="18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7616079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4507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7" y="851417"/>
            <a:ext cx="8828946" cy="3275969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1037" y="4127383"/>
            <a:ext cx="8828946" cy="2178414"/>
          </a:xfrm>
        </p:spPr>
        <p:txBody>
          <a:bodyPr>
            <a:normAutofit/>
          </a:bodyPr>
          <a:lstStyle>
            <a:lvl1pPr marL="342900" indent="-342900">
              <a:buFont typeface="+mj-lt"/>
              <a:buAutoNum type="arabicPeriod"/>
              <a:defRPr sz="18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7616079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377465"/>
      </p:ext>
    </p:extLst>
  </p:cSld>
  <p:clrMapOvr>
    <a:masterClrMapping/>
  </p:clrMapOvr>
  <p:hf hdr="0" ftr="0" dt="0"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8"/>
          <p:cNvSpPr/>
          <p:nvPr/>
        </p:nvSpPr>
        <p:spPr>
          <a:xfrm>
            <a:off x="6" y="4113774"/>
            <a:ext cx="9905999" cy="2744226"/>
          </a:xfrm>
          <a:prstGeom prst="rect">
            <a:avLst/>
          </a:prstGeom>
          <a:solidFill>
            <a:srgbClr val="7777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10" descr="CBRF-Razdelitel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2" r="9466"/>
          <a:stretch/>
        </p:blipFill>
        <p:spPr>
          <a:xfrm>
            <a:off x="0" y="1368000"/>
            <a:ext cx="9906000" cy="2755646"/>
          </a:xfrm>
          <a:prstGeom prst="rect">
            <a:avLst/>
          </a:prstGeom>
        </p:spPr>
      </p:pic>
      <p:pic>
        <p:nvPicPr>
          <p:cNvPr id="13" name="Picture 12" descr="alllogo-0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408" y="-308916"/>
            <a:ext cx="3649286" cy="20158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6" y="4118925"/>
            <a:ext cx="4266804" cy="741405"/>
          </a:xfrm>
        </p:spPr>
        <p:txBody>
          <a:bodyPr anchor="b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6" y="4942713"/>
            <a:ext cx="4266804" cy="114694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Rectangle 9"/>
          <p:cNvSpPr/>
          <p:nvPr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5" name="Picture 11" descr="alllogo-0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43" y="-1"/>
            <a:ext cx="2899116" cy="134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536406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8"/>
          <p:cNvSpPr/>
          <p:nvPr/>
        </p:nvSpPr>
        <p:spPr>
          <a:xfrm>
            <a:off x="6" y="4113774"/>
            <a:ext cx="9905999" cy="2744226"/>
          </a:xfrm>
          <a:prstGeom prst="rect">
            <a:avLst/>
          </a:prstGeom>
          <a:solidFill>
            <a:srgbClr val="7777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10" descr="CBRF-Razdelitel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2" r="9466"/>
          <a:stretch/>
        </p:blipFill>
        <p:spPr>
          <a:xfrm>
            <a:off x="0" y="1372973"/>
            <a:ext cx="9906000" cy="2755646"/>
          </a:xfrm>
          <a:prstGeom prst="rect">
            <a:avLst/>
          </a:prstGeom>
        </p:spPr>
      </p:pic>
      <p:pic>
        <p:nvPicPr>
          <p:cNvPr id="14" name="Picture 2" descr="\\10.85.94.34\ddkp\ИП\PROJECTS\ФирмСтиль\ФС презентаций\Фото (разделитель)\VAS_588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9941"/>
          <a:stretch/>
        </p:blipFill>
        <p:spPr bwMode="auto">
          <a:xfrm>
            <a:off x="-1" y="1368000"/>
            <a:ext cx="9906001" cy="277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alllogo-0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408" y="-308916"/>
            <a:ext cx="3649286" cy="20158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6" y="4118925"/>
            <a:ext cx="4266804" cy="741405"/>
          </a:xfrm>
        </p:spPr>
        <p:txBody>
          <a:bodyPr anchor="b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6" y="4942713"/>
            <a:ext cx="4266804" cy="114694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Rectangle 9"/>
          <p:cNvSpPr/>
          <p:nvPr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5" name="Picture 11" descr="alllogo-0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43" y="-1"/>
            <a:ext cx="2899116" cy="134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021114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9" y="1998133"/>
            <a:ext cx="4391999" cy="43076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5" y="1998133"/>
            <a:ext cx="4391999" cy="43076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1037" y="1489388"/>
            <a:ext cx="8828247" cy="508745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889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5380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7" y="6305797"/>
            <a:ext cx="4392001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5117281" y="6305795"/>
            <a:ext cx="2453851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872475"/>
      </p:ext>
    </p:extLst>
  </p:cSld>
  <p:clrMapOvr>
    <a:masterClrMapping/>
  </p:clrMapOvr>
  <p:hf hdr="0" ftr="0" dt="0"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7" y="2006600"/>
            <a:ext cx="8828245" cy="429919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1037" y="1484998"/>
            <a:ext cx="8828247" cy="521602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889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5380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29581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7" y="1772821"/>
            <a:ext cx="6055322" cy="453297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95084" y="1772821"/>
            <a:ext cx="2714201" cy="453297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7615380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792313"/>
      </p:ext>
    </p:extLst>
  </p:cSld>
  <p:clrMapOvr>
    <a:masterClrMapping/>
  </p:clrMapOvr>
  <p:hf hdr="0" ftr="0" dt="0"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9" y="1772821"/>
            <a:ext cx="4391999" cy="453297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5" y="1772822"/>
            <a:ext cx="4391999" cy="22128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5118683" y="4016550"/>
            <a:ext cx="4391999" cy="22892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5380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223353"/>
      </p:ext>
    </p:extLst>
  </p:cSld>
  <p:clrMapOvr>
    <a:masterClrMapping/>
  </p:clrMapOvr>
  <p:hf hdr="0" ftr="0" dt="0"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9" y="2006600"/>
            <a:ext cx="4391999" cy="429919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5" y="2006601"/>
            <a:ext cx="4391999" cy="2133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5118683" y="4140201"/>
            <a:ext cx="4391999" cy="216559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5"/>
          </p:nvPr>
        </p:nvSpPr>
        <p:spPr>
          <a:xfrm>
            <a:off x="681386" y="1491449"/>
            <a:ext cx="8828247" cy="515151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889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615380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805217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7" y="1736982"/>
            <a:ext cx="4401601" cy="340220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95509" y="1736982"/>
            <a:ext cx="4414474" cy="340220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1038" y="5139185"/>
            <a:ext cx="8830800" cy="1157151"/>
          </a:xfrm>
        </p:spPr>
        <p:txBody>
          <a:bodyPr/>
          <a:lstStyle>
            <a:lvl5pPr marL="357188" indent="0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62830"/>
      </p:ext>
    </p:extLst>
  </p:cSld>
  <p:clrMapOvr>
    <a:masterClrMapping/>
  </p:clrMapOvr>
  <p:hf hdr="0" ftr="0" dt="0"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9" y="2006600"/>
            <a:ext cx="4385071" cy="21336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1037" y="4172196"/>
            <a:ext cx="4385073" cy="2133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5118683" y="2006601"/>
            <a:ext cx="4390601" cy="429919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Объект 2"/>
          <p:cNvSpPr>
            <a:spLocks noGrp="1"/>
          </p:cNvSpPr>
          <p:nvPr>
            <p:ph sz="half" idx="15"/>
          </p:nvPr>
        </p:nvSpPr>
        <p:spPr>
          <a:xfrm>
            <a:off x="681386" y="1491449"/>
            <a:ext cx="8828247" cy="515151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889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615380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781143"/>
      </p:ext>
    </p:extLst>
  </p:cSld>
  <p:clrMapOvr>
    <a:masterClrMapping/>
  </p:clrMapOvr>
  <p:hf hdr="0" ftr="0" dt="0"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19202" y="1772820"/>
            <a:ext cx="4391999" cy="453297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0401" y="1772822"/>
            <a:ext cx="4391999" cy="22128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680401" y="3985632"/>
            <a:ext cx="4391999" cy="232016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160979"/>
      </p:ext>
    </p:extLst>
  </p:cSld>
  <p:clrMapOvr>
    <a:masterClrMapping/>
  </p:clrMapOvr>
  <p:hf hdr="0" ftr="0" dt="0"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9" y="1772821"/>
            <a:ext cx="4391999" cy="453297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5" y="1772816"/>
            <a:ext cx="4391999" cy="316835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5118683" y="4941169"/>
            <a:ext cx="4391999" cy="13646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5380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217312"/>
      </p:ext>
    </p:extLst>
  </p:cSld>
  <p:clrMapOvr>
    <a:masterClrMapping/>
  </p:clrMapOvr>
  <p:hf hdr="0" ftr="0" dt="0"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772822"/>
            <a:ext cx="4210050" cy="23928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772822"/>
            <a:ext cx="4495071" cy="23928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0401" y="4184331"/>
            <a:ext cx="8830800" cy="212146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930003"/>
      </p:ext>
    </p:extLst>
  </p:cSld>
  <p:clrMapOvr>
    <a:masterClrMapping/>
  </p:clrMapOvr>
  <p:hf hdr="0" ftr="0" dt="0"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7" y="1736982"/>
            <a:ext cx="4401601" cy="340220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95509" y="1736982"/>
            <a:ext cx="4414474" cy="340220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1038" y="5139185"/>
            <a:ext cx="8830800" cy="1157151"/>
          </a:xfrm>
        </p:spPr>
        <p:txBody>
          <a:bodyPr/>
          <a:lstStyle>
            <a:lvl5pPr marL="357188" indent="0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830865"/>
      </p:ext>
    </p:extLst>
  </p:cSld>
  <p:clrMapOvr>
    <a:masterClrMapping/>
  </p:clrMapOvr>
  <p:hf hdr="0" ftr="0" dt="0"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4183201"/>
            <a:ext cx="4210050" cy="21582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4183199"/>
            <a:ext cx="4495071" cy="215822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0401" y="1772816"/>
            <a:ext cx="8830800" cy="237626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41424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663923"/>
      </p:ext>
    </p:extLst>
  </p:cSld>
  <p:clrMapOvr>
    <a:masterClrMapping/>
  </p:clrMapOvr>
  <p:hf hdr="0" ftr="0" dt="0"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7" y="3645025"/>
            <a:ext cx="4368000" cy="26963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09022" y="3645025"/>
            <a:ext cx="4368485" cy="26963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0401" y="1772816"/>
            <a:ext cx="8830800" cy="1800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681191"/>
      </p:ext>
    </p:extLst>
  </p:cSld>
  <p:clrMapOvr>
    <a:masterClrMapping/>
  </p:clrMapOvr>
  <p:hf hdr="0" ftr="0" dt="0"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объект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501" y="851414"/>
            <a:ext cx="8828946" cy="8855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9" y="1772821"/>
            <a:ext cx="4391999" cy="22322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5" y="1772819"/>
            <a:ext cx="4391999" cy="223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5118683" y="4016550"/>
            <a:ext cx="4391999" cy="23248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5"/>
          </p:nvPr>
        </p:nvSpPr>
        <p:spPr>
          <a:xfrm>
            <a:off x="682501" y="4017600"/>
            <a:ext cx="4391999" cy="232382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818502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 объект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501" y="851414"/>
            <a:ext cx="8828946" cy="8855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1" name="Объект 2"/>
          <p:cNvSpPr>
            <a:spLocks noGrp="1"/>
          </p:cNvSpPr>
          <p:nvPr>
            <p:ph sz="half" idx="17"/>
          </p:nvPr>
        </p:nvSpPr>
        <p:spPr>
          <a:xfrm>
            <a:off x="5119202" y="1772816"/>
            <a:ext cx="4391999" cy="2880320"/>
          </a:xfrm>
        </p:spPr>
        <p:txBody>
          <a:bodyPr vert="horz" lIns="0" tIns="0" rIns="0" bIns="0" rtlCol="0">
            <a:norm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  <a:lvl3pPr>
              <a:defRPr lang="ru-RU" dirty="0" smtClean="0"/>
            </a:lvl3pPr>
            <a:lvl4pPr>
              <a:defRPr lang="ru-RU" dirty="0" smtClean="0"/>
            </a:lvl4pPr>
            <a:lvl5pPr>
              <a:defRPr lang="ru-RU" dirty="0" smtClean="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2" name="Объект 2"/>
          <p:cNvSpPr>
            <a:spLocks noGrp="1"/>
          </p:cNvSpPr>
          <p:nvPr>
            <p:ph sz="half" idx="18"/>
          </p:nvPr>
        </p:nvSpPr>
        <p:spPr>
          <a:xfrm>
            <a:off x="684002" y="4725145"/>
            <a:ext cx="4391999" cy="1556903"/>
          </a:xfrm>
        </p:spPr>
        <p:txBody>
          <a:bodyPr vert="horz" lIns="0" tIns="0" rIns="0" bIns="0" rtlCol="0">
            <a:normAutofit/>
          </a:bodyPr>
          <a:lstStyle>
            <a:lvl1pPr>
              <a:defRPr lang="ru-RU" dirty="0"/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sz="half" idx="19"/>
          </p:nvPr>
        </p:nvSpPr>
        <p:spPr>
          <a:xfrm>
            <a:off x="5119202" y="4725145"/>
            <a:ext cx="4391999" cy="1556903"/>
          </a:xfrm>
        </p:spPr>
        <p:txBody>
          <a:bodyPr vert="horz" lIns="0" tIns="0" rIns="0" bIns="0" rtlCol="0">
            <a:normAutofit/>
          </a:bodyPr>
          <a:lstStyle>
            <a:lvl1pPr>
              <a:defRPr lang="ru-RU" dirty="0" smtClean="0"/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4" name="Объект 2"/>
          <p:cNvSpPr>
            <a:spLocks noGrp="1"/>
          </p:cNvSpPr>
          <p:nvPr>
            <p:ph sz="half" idx="1"/>
          </p:nvPr>
        </p:nvSpPr>
        <p:spPr>
          <a:xfrm>
            <a:off x="681039" y="1772821"/>
            <a:ext cx="4391999" cy="288031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5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001025"/>
      </p:ext>
    </p:extLst>
  </p:cSld>
  <p:clrMapOvr>
    <a:masterClrMapping/>
  </p:clrMapOvr>
  <p:hf hdr="0" ftr="0" dt="0"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объект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501" y="851414"/>
            <a:ext cx="8828946" cy="8855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9" y="2132857"/>
            <a:ext cx="4391999" cy="25202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5" y="2132857"/>
            <a:ext cx="4391999" cy="25202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5118683" y="5085185"/>
            <a:ext cx="4391999" cy="12562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5"/>
          </p:nvPr>
        </p:nvSpPr>
        <p:spPr>
          <a:xfrm>
            <a:off x="682501" y="5085185"/>
            <a:ext cx="4391999" cy="12562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Объект 2"/>
          <p:cNvSpPr>
            <a:spLocks noGrp="1"/>
          </p:cNvSpPr>
          <p:nvPr>
            <p:ph sz="half" idx="16"/>
          </p:nvPr>
        </p:nvSpPr>
        <p:spPr>
          <a:xfrm>
            <a:off x="684002" y="1772817"/>
            <a:ext cx="4391999" cy="360040"/>
          </a:xfrm>
        </p:spPr>
        <p:txBody>
          <a:bodyPr anchor="b"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Объект 2"/>
          <p:cNvSpPr>
            <a:spLocks noGrp="1"/>
          </p:cNvSpPr>
          <p:nvPr>
            <p:ph sz="half" idx="17"/>
          </p:nvPr>
        </p:nvSpPr>
        <p:spPr>
          <a:xfrm>
            <a:off x="5119202" y="1772816"/>
            <a:ext cx="4391999" cy="360040"/>
          </a:xfrm>
        </p:spPr>
        <p:txBody>
          <a:bodyPr anchor="b"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Объект 2"/>
          <p:cNvSpPr>
            <a:spLocks noGrp="1"/>
          </p:cNvSpPr>
          <p:nvPr>
            <p:ph sz="half" idx="18"/>
          </p:nvPr>
        </p:nvSpPr>
        <p:spPr>
          <a:xfrm>
            <a:off x="684002" y="4725144"/>
            <a:ext cx="4391999" cy="360040"/>
          </a:xfrm>
        </p:spPr>
        <p:txBody>
          <a:bodyPr anchor="b"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Объект 2"/>
          <p:cNvSpPr>
            <a:spLocks noGrp="1"/>
          </p:cNvSpPr>
          <p:nvPr>
            <p:ph sz="half" idx="19"/>
          </p:nvPr>
        </p:nvSpPr>
        <p:spPr>
          <a:xfrm>
            <a:off x="5119202" y="4725144"/>
            <a:ext cx="4391999" cy="360040"/>
          </a:xfrm>
        </p:spPr>
        <p:txBody>
          <a:bodyPr anchor="b"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6" name="Текст 7"/>
          <p:cNvSpPr>
            <a:spLocks noGrp="1"/>
          </p:cNvSpPr>
          <p:nvPr>
            <p:ph type="body" sz="quarter" idx="21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479695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4183201"/>
            <a:ext cx="4210050" cy="21582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4183199"/>
            <a:ext cx="4495071" cy="215822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0401" y="1772816"/>
            <a:ext cx="8830800" cy="237626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41424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958243"/>
      </p:ext>
    </p:extLst>
  </p:cSld>
  <p:clrMapOvr>
    <a:masterClrMapping/>
  </p:clrMapOvr>
  <p:hf hdr="0" ftr="0" dt="0"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7" y="1772816"/>
            <a:ext cx="4250962" cy="226479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1037" y="4073444"/>
            <a:ext cx="4250964" cy="224422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2" name="Объект 2"/>
          <p:cNvSpPr>
            <a:spLocks noGrp="1"/>
          </p:cNvSpPr>
          <p:nvPr>
            <p:ph sz="half" idx="15"/>
          </p:nvPr>
        </p:nvSpPr>
        <p:spPr>
          <a:xfrm>
            <a:off x="4974006" y="1772816"/>
            <a:ext cx="4535979" cy="226479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sz="half" idx="16"/>
          </p:nvPr>
        </p:nvSpPr>
        <p:spPr>
          <a:xfrm>
            <a:off x="4974006" y="4073444"/>
            <a:ext cx="4535979" cy="224422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18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911837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2" name="Объект 2"/>
          <p:cNvSpPr>
            <a:spLocks noGrp="1"/>
          </p:cNvSpPr>
          <p:nvPr>
            <p:ph sz="half" idx="1"/>
          </p:nvPr>
        </p:nvSpPr>
        <p:spPr>
          <a:xfrm>
            <a:off x="681037" y="1773924"/>
            <a:ext cx="2941574" cy="221618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sz="half" idx="14"/>
          </p:nvPr>
        </p:nvSpPr>
        <p:spPr>
          <a:xfrm>
            <a:off x="681037" y="4027053"/>
            <a:ext cx="2941574" cy="22668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7" name="Объект 2"/>
          <p:cNvSpPr>
            <a:spLocks noGrp="1"/>
          </p:cNvSpPr>
          <p:nvPr>
            <p:ph sz="half" idx="15"/>
          </p:nvPr>
        </p:nvSpPr>
        <p:spPr>
          <a:xfrm>
            <a:off x="3624723" y="1773923"/>
            <a:ext cx="2941574" cy="22161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8" name="Объект 2"/>
          <p:cNvSpPr>
            <a:spLocks noGrp="1"/>
          </p:cNvSpPr>
          <p:nvPr>
            <p:ph sz="half" idx="16"/>
          </p:nvPr>
        </p:nvSpPr>
        <p:spPr>
          <a:xfrm>
            <a:off x="6568409" y="1773923"/>
            <a:ext cx="2941574" cy="22161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9" name="Объект 2"/>
          <p:cNvSpPr>
            <a:spLocks noGrp="1"/>
          </p:cNvSpPr>
          <p:nvPr>
            <p:ph sz="half" idx="17"/>
          </p:nvPr>
        </p:nvSpPr>
        <p:spPr>
          <a:xfrm>
            <a:off x="6568409" y="4027053"/>
            <a:ext cx="2941574" cy="22668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0" name="Объект 2"/>
          <p:cNvSpPr>
            <a:spLocks noGrp="1"/>
          </p:cNvSpPr>
          <p:nvPr>
            <p:ph sz="half" idx="18"/>
          </p:nvPr>
        </p:nvSpPr>
        <p:spPr>
          <a:xfrm>
            <a:off x="3622612" y="4027053"/>
            <a:ext cx="2941574" cy="22668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5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965868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6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2" name="Объект 2"/>
          <p:cNvSpPr>
            <a:spLocks noGrp="1"/>
          </p:cNvSpPr>
          <p:nvPr>
            <p:ph sz="half" idx="1"/>
          </p:nvPr>
        </p:nvSpPr>
        <p:spPr>
          <a:xfrm>
            <a:off x="678925" y="4192749"/>
            <a:ext cx="2941574" cy="2113047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Объект 2"/>
          <p:cNvSpPr>
            <a:spLocks noGrp="1"/>
          </p:cNvSpPr>
          <p:nvPr>
            <p:ph sz="half" idx="14"/>
          </p:nvPr>
        </p:nvSpPr>
        <p:spPr>
          <a:xfrm>
            <a:off x="678925" y="2076482"/>
            <a:ext cx="2941574" cy="210439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Объект 2"/>
          <p:cNvSpPr>
            <a:spLocks noGrp="1"/>
          </p:cNvSpPr>
          <p:nvPr>
            <p:ph sz="half" idx="15"/>
          </p:nvPr>
        </p:nvSpPr>
        <p:spPr>
          <a:xfrm>
            <a:off x="3622612" y="2074119"/>
            <a:ext cx="2941574" cy="210172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8" name="Объект 2"/>
          <p:cNvSpPr>
            <a:spLocks noGrp="1"/>
          </p:cNvSpPr>
          <p:nvPr>
            <p:ph sz="half" idx="16"/>
          </p:nvPr>
        </p:nvSpPr>
        <p:spPr>
          <a:xfrm>
            <a:off x="6568409" y="2076482"/>
            <a:ext cx="2941574" cy="2099356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9" name="Объект 2"/>
          <p:cNvSpPr>
            <a:spLocks noGrp="1"/>
          </p:cNvSpPr>
          <p:nvPr>
            <p:ph sz="half" idx="17"/>
          </p:nvPr>
        </p:nvSpPr>
        <p:spPr>
          <a:xfrm>
            <a:off x="6568409" y="4175838"/>
            <a:ext cx="2941574" cy="211808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0" name="Объект 2"/>
          <p:cNvSpPr>
            <a:spLocks noGrp="1"/>
          </p:cNvSpPr>
          <p:nvPr>
            <p:ph sz="half" idx="18"/>
          </p:nvPr>
        </p:nvSpPr>
        <p:spPr>
          <a:xfrm>
            <a:off x="3622612" y="4192748"/>
            <a:ext cx="2941574" cy="210117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Объект 2"/>
          <p:cNvSpPr>
            <a:spLocks noGrp="1"/>
          </p:cNvSpPr>
          <p:nvPr>
            <p:ph sz="half" idx="19"/>
          </p:nvPr>
        </p:nvSpPr>
        <p:spPr>
          <a:xfrm>
            <a:off x="681736" y="1515041"/>
            <a:ext cx="8828247" cy="482435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889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6" name="Текст 7"/>
          <p:cNvSpPr>
            <a:spLocks noGrp="1"/>
          </p:cNvSpPr>
          <p:nvPr>
            <p:ph type="body" sz="quarter" idx="21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075917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0400" y="1772816"/>
            <a:ext cx="2965325" cy="30871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17"/>
          </p:nvPr>
        </p:nvSpPr>
        <p:spPr>
          <a:xfrm>
            <a:off x="3645724" y="1772816"/>
            <a:ext cx="2945081" cy="30871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8"/>
          </p:nvPr>
        </p:nvSpPr>
        <p:spPr>
          <a:xfrm>
            <a:off x="6611051" y="1772816"/>
            <a:ext cx="2898297" cy="30871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2" name="Объект 2"/>
          <p:cNvSpPr>
            <a:spLocks noGrp="1"/>
          </p:cNvSpPr>
          <p:nvPr>
            <p:ph idx="15"/>
          </p:nvPr>
        </p:nvSpPr>
        <p:spPr>
          <a:xfrm>
            <a:off x="680400" y="4941168"/>
            <a:ext cx="8828946" cy="1352754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/>
            </a:lvl1pPr>
            <a:lvl2pPr marL="628650" indent="-268288">
              <a:buFont typeface="Arial" panose="020B0604020202020204" pitchFamily="34" charset="0"/>
              <a:buChar char="–"/>
              <a:defRPr sz="1800"/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12286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6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0400" y="1772816"/>
            <a:ext cx="2965325" cy="45329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17"/>
          </p:nvPr>
        </p:nvSpPr>
        <p:spPr>
          <a:xfrm>
            <a:off x="3645724" y="1772816"/>
            <a:ext cx="2945081" cy="45329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8"/>
          </p:nvPr>
        </p:nvSpPr>
        <p:spPr>
          <a:xfrm>
            <a:off x="6611051" y="1772816"/>
            <a:ext cx="2898297" cy="45329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027540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6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7" y="1989667"/>
            <a:ext cx="2941297" cy="42953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17"/>
          </p:nvPr>
        </p:nvSpPr>
        <p:spPr>
          <a:xfrm>
            <a:off x="3655847" y="1989667"/>
            <a:ext cx="2945081" cy="4310236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Объект 2"/>
          <p:cNvSpPr>
            <a:spLocks noGrp="1"/>
          </p:cNvSpPr>
          <p:nvPr>
            <p:ph sz="half" idx="18"/>
          </p:nvPr>
        </p:nvSpPr>
        <p:spPr>
          <a:xfrm>
            <a:off x="6634442" y="2010427"/>
            <a:ext cx="2898297" cy="427461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1736" y="1511457"/>
            <a:ext cx="8828247" cy="478210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889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5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067830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6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2092" y="3968891"/>
            <a:ext cx="2941574" cy="23487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17"/>
          </p:nvPr>
        </p:nvSpPr>
        <p:spPr>
          <a:xfrm>
            <a:off x="3624723" y="3968891"/>
            <a:ext cx="2941574" cy="23487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8"/>
          </p:nvPr>
        </p:nvSpPr>
        <p:spPr>
          <a:xfrm>
            <a:off x="6568410" y="3968891"/>
            <a:ext cx="2941574" cy="23487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2" name="Объект 2"/>
          <p:cNvSpPr>
            <a:spLocks noGrp="1"/>
          </p:cNvSpPr>
          <p:nvPr>
            <p:ph idx="15"/>
          </p:nvPr>
        </p:nvSpPr>
        <p:spPr>
          <a:xfrm>
            <a:off x="680401" y="1772816"/>
            <a:ext cx="8830800" cy="2160240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/>
            </a:lvl1pPr>
            <a:lvl2pPr marL="628650" indent="-268288">
              <a:buFont typeface="Arial" panose="020B0604020202020204" pitchFamily="34" charset="0"/>
              <a:buChar char="–"/>
              <a:defRPr sz="1800"/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74996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idx="15"/>
          </p:nvPr>
        </p:nvSpPr>
        <p:spPr>
          <a:xfrm>
            <a:off x="680400" y="4001556"/>
            <a:ext cx="8828946" cy="2292367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idx="14"/>
          </p:nvPr>
        </p:nvSpPr>
        <p:spPr>
          <a:xfrm>
            <a:off x="680400" y="1738800"/>
            <a:ext cx="8828946" cy="2232000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425751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idx="15"/>
          </p:nvPr>
        </p:nvSpPr>
        <p:spPr>
          <a:xfrm>
            <a:off x="680400" y="4869165"/>
            <a:ext cx="8828946" cy="1448509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/>
            </a:lvl1pPr>
            <a:lvl2pPr marL="628650" indent="-268288">
              <a:buFont typeface="Arial" panose="020B0604020202020204" pitchFamily="34" charset="0"/>
              <a:buChar char="–"/>
              <a:defRPr sz="1800"/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idx="14"/>
          </p:nvPr>
        </p:nvSpPr>
        <p:spPr>
          <a:xfrm>
            <a:off x="680400" y="1738804"/>
            <a:ext cx="8828946" cy="3130361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/>
            </a:lvl1pPr>
            <a:lvl2pPr marL="628650" indent="-268288">
              <a:buFont typeface="Arial" panose="020B0604020202020204" pitchFamily="34" charset="0"/>
              <a:buChar char="–"/>
              <a:defRPr sz="1800"/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685547"/>
      </p:ext>
    </p:extLst>
  </p:cSld>
  <p:clrMapOvr>
    <a:masterClrMapping/>
  </p:clrMapOvr>
  <p:hf hdr="0" ftr="0" dt="0"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idx="15"/>
          </p:nvPr>
        </p:nvSpPr>
        <p:spPr>
          <a:xfrm>
            <a:off x="680400" y="5595463"/>
            <a:ext cx="8828946" cy="710335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idx="14"/>
          </p:nvPr>
        </p:nvSpPr>
        <p:spPr>
          <a:xfrm>
            <a:off x="680400" y="1738801"/>
            <a:ext cx="8828946" cy="3823100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4400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7" y="3645025"/>
            <a:ext cx="4368000" cy="26963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09022" y="3645025"/>
            <a:ext cx="4368485" cy="26963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0401" y="1772816"/>
            <a:ext cx="8830800" cy="1800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817405"/>
      </p:ext>
    </p:extLst>
  </p:cSld>
  <p:clrMapOvr>
    <a:masterClrMapping/>
  </p:clrMapOvr>
  <p:hf hdr="0" ftr="0" dt="0"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748107"/>
      </p:ext>
    </p:extLst>
  </p:cSld>
  <p:clrMapOvr>
    <a:masterClrMapping/>
  </p:clrMapOvr>
  <p:hf hdr="0" ftr="0" dt="0"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9812" y="1208216"/>
            <a:ext cx="5360173" cy="713946"/>
          </a:xfrm>
        </p:spPr>
        <p:txBody>
          <a:bodyPr anchor="t"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58346" y="1208219"/>
            <a:ext cx="3268359" cy="50452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9812" y="2114383"/>
            <a:ext cx="5360173" cy="413904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134221"/>
      </p:ext>
    </p:extLst>
  </p:cSld>
  <p:clrMapOvr>
    <a:masterClrMapping/>
  </p:clrMapOvr>
  <p:hf hdr="0" ftr="0" dt="0"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6"/>
            <a:ext cx="4210050" cy="44836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6"/>
            <a:ext cx="4495071" cy="44836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4210051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5014912" y="6305797"/>
            <a:ext cx="1893904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426222"/>
      </p:ext>
    </p:extLst>
  </p:cSld>
  <p:clrMapOvr>
    <a:masterClrMapping/>
  </p:clrMapOvr>
  <p:hf hdr="0" ftr="0" dt="0"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7" y="851417"/>
            <a:ext cx="8828946" cy="3275969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1037" y="4127383"/>
            <a:ext cx="8828946" cy="2178414"/>
          </a:xfrm>
        </p:spPr>
        <p:txBody>
          <a:bodyPr>
            <a:normAutofit/>
          </a:bodyPr>
          <a:lstStyle>
            <a:lvl1pPr marL="342900" indent="-342900">
              <a:buFont typeface="+mj-lt"/>
              <a:buAutoNum type="arabicPeriod"/>
              <a:defRPr sz="18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7616079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049786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7" y="2032000"/>
            <a:ext cx="8828245" cy="427379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1037" y="1484998"/>
            <a:ext cx="8828247" cy="547002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889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5380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523125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7" y="1772821"/>
            <a:ext cx="6055322" cy="453297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95084" y="1772821"/>
            <a:ext cx="2714201" cy="453297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7615380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880008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9" y="1772821"/>
            <a:ext cx="4391999" cy="453297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5" y="1772822"/>
            <a:ext cx="4391999" cy="22128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5118683" y="4016550"/>
            <a:ext cx="4391999" cy="22892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5380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007795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9" y="1981201"/>
            <a:ext cx="4434848" cy="43245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5" y="1981201"/>
            <a:ext cx="4391999" cy="215899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5118683" y="4140200"/>
            <a:ext cx="4391999" cy="216559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5"/>
          </p:nvPr>
        </p:nvSpPr>
        <p:spPr>
          <a:xfrm>
            <a:off x="681037" y="1491451"/>
            <a:ext cx="8828247" cy="48975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889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615380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910686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19202" y="1772820"/>
            <a:ext cx="4391999" cy="453297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0401" y="1772822"/>
            <a:ext cx="4391999" cy="22128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680401" y="3985632"/>
            <a:ext cx="4391999" cy="232016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935021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9" y="1772821"/>
            <a:ext cx="4391999" cy="453297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5" y="1772816"/>
            <a:ext cx="4391999" cy="316835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5118683" y="4941169"/>
            <a:ext cx="4391999" cy="13646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5380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7663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объект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501" y="851414"/>
            <a:ext cx="8828946" cy="8855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9" y="1772821"/>
            <a:ext cx="4391999" cy="22322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5" y="1772819"/>
            <a:ext cx="4391999" cy="223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5118683" y="4016550"/>
            <a:ext cx="4391999" cy="23248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5"/>
          </p:nvPr>
        </p:nvSpPr>
        <p:spPr>
          <a:xfrm>
            <a:off x="682501" y="4017600"/>
            <a:ext cx="4391999" cy="232382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042190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772822"/>
            <a:ext cx="4210050" cy="23928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772822"/>
            <a:ext cx="4495071" cy="23928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0401" y="4184331"/>
            <a:ext cx="8830800" cy="212146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105037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7" y="1736982"/>
            <a:ext cx="4401601" cy="340220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95509" y="1736982"/>
            <a:ext cx="4414474" cy="340220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1038" y="5139185"/>
            <a:ext cx="8830800" cy="1157151"/>
          </a:xfrm>
        </p:spPr>
        <p:txBody>
          <a:bodyPr/>
          <a:lstStyle>
            <a:lvl5pPr marL="357188" indent="0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641213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4183201"/>
            <a:ext cx="4210050" cy="21582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4183199"/>
            <a:ext cx="4495071" cy="215822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0401" y="1772816"/>
            <a:ext cx="8830800" cy="237626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41424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314474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7" y="3645025"/>
            <a:ext cx="4368000" cy="26963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09022" y="3645025"/>
            <a:ext cx="4368485" cy="26963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0401" y="1772816"/>
            <a:ext cx="8830800" cy="1800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934546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4 объект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501" y="851414"/>
            <a:ext cx="8828946" cy="8855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9" y="1772821"/>
            <a:ext cx="4391999" cy="22322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5" y="1772819"/>
            <a:ext cx="4391999" cy="223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5118683" y="4016550"/>
            <a:ext cx="4391999" cy="23248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5"/>
          </p:nvPr>
        </p:nvSpPr>
        <p:spPr>
          <a:xfrm>
            <a:off x="682501" y="4017600"/>
            <a:ext cx="4391999" cy="232382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287045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4 объект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501" y="851414"/>
            <a:ext cx="8828946" cy="8855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1" name="Объект 2"/>
          <p:cNvSpPr>
            <a:spLocks noGrp="1"/>
          </p:cNvSpPr>
          <p:nvPr>
            <p:ph sz="half" idx="17"/>
          </p:nvPr>
        </p:nvSpPr>
        <p:spPr>
          <a:xfrm>
            <a:off x="5119202" y="1772816"/>
            <a:ext cx="4391999" cy="2880320"/>
          </a:xfrm>
        </p:spPr>
        <p:txBody>
          <a:bodyPr vert="horz" lIns="0" tIns="0" rIns="0" bIns="0" rtlCol="0">
            <a:norm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  <a:lvl3pPr>
              <a:defRPr lang="ru-RU" dirty="0" smtClean="0"/>
            </a:lvl3pPr>
            <a:lvl4pPr>
              <a:defRPr lang="ru-RU" dirty="0" smtClean="0"/>
            </a:lvl4pPr>
            <a:lvl5pPr>
              <a:defRPr lang="ru-RU" dirty="0" smtClean="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2" name="Объект 2"/>
          <p:cNvSpPr>
            <a:spLocks noGrp="1"/>
          </p:cNvSpPr>
          <p:nvPr>
            <p:ph sz="half" idx="18"/>
          </p:nvPr>
        </p:nvSpPr>
        <p:spPr>
          <a:xfrm>
            <a:off x="684002" y="4725145"/>
            <a:ext cx="4391999" cy="1556903"/>
          </a:xfrm>
        </p:spPr>
        <p:txBody>
          <a:bodyPr vert="horz" lIns="0" tIns="0" rIns="0" bIns="0" rtlCol="0">
            <a:normAutofit/>
          </a:bodyPr>
          <a:lstStyle>
            <a:lvl1pPr>
              <a:defRPr lang="ru-RU" dirty="0"/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sz="half" idx="19"/>
          </p:nvPr>
        </p:nvSpPr>
        <p:spPr>
          <a:xfrm>
            <a:off x="5119202" y="4725145"/>
            <a:ext cx="4391999" cy="1556903"/>
          </a:xfrm>
        </p:spPr>
        <p:txBody>
          <a:bodyPr vert="horz" lIns="0" tIns="0" rIns="0" bIns="0" rtlCol="0">
            <a:normAutofit/>
          </a:bodyPr>
          <a:lstStyle>
            <a:lvl1pPr>
              <a:defRPr lang="ru-RU" dirty="0" smtClean="0"/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4" name="Объект 2"/>
          <p:cNvSpPr>
            <a:spLocks noGrp="1"/>
          </p:cNvSpPr>
          <p:nvPr>
            <p:ph sz="half" idx="1"/>
          </p:nvPr>
        </p:nvSpPr>
        <p:spPr>
          <a:xfrm>
            <a:off x="681039" y="1772821"/>
            <a:ext cx="4391999" cy="288031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5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625272"/>
      </p:ext>
    </p:extLst>
  </p:cSld>
  <p:clrMapOvr>
    <a:masterClrMapping/>
  </p:clrMapOvr>
  <p:hf hdr="0" ftr="0" dt="0"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4 объект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501" y="851414"/>
            <a:ext cx="8828946" cy="8855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9" y="2132857"/>
            <a:ext cx="4391999" cy="41672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5" y="2132857"/>
            <a:ext cx="4391999" cy="41672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16"/>
          </p:nvPr>
        </p:nvSpPr>
        <p:spPr>
          <a:xfrm>
            <a:off x="684002" y="1772817"/>
            <a:ext cx="4391999" cy="360040"/>
          </a:xfrm>
        </p:spPr>
        <p:txBody>
          <a:bodyPr anchor="b"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Объект 2"/>
          <p:cNvSpPr>
            <a:spLocks noGrp="1"/>
          </p:cNvSpPr>
          <p:nvPr>
            <p:ph sz="half" idx="17"/>
          </p:nvPr>
        </p:nvSpPr>
        <p:spPr>
          <a:xfrm>
            <a:off x="5119202" y="1772816"/>
            <a:ext cx="4391999" cy="360040"/>
          </a:xfrm>
        </p:spPr>
        <p:txBody>
          <a:bodyPr anchor="b"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7616079" y="6336000"/>
            <a:ext cx="1893904" cy="288000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6" name="Текст 7"/>
          <p:cNvSpPr>
            <a:spLocks noGrp="1"/>
          </p:cNvSpPr>
          <p:nvPr>
            <p:ph type="body" sz="quarter" idx="21" hasCustomPrompt="1"/>
          </p:nvPr>
        </p:nvSpPr>
        <p:spPr>
          <a:xfrm>
            <a:off x="681038" y="6336000"/>
            <a:ext cx="6847919" cy="288000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687971"/>
      </p:ext>
    </p:extLst>
  </p:cSld>
  <p:clrMapOvr>
    <a:masterClrMapping/>
  </p:clrMapOvr>
  <p:hf hdr="0" ftr="0" dt="0"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4 объект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501" y="851414"/>
            <a:ext cx="8828946" cy="8855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9" y="2132857"/>
            <a:ext cx="4391999" cy="25202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5" y="2132857"/>
            <a:ext cx="4391999" cy="25202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5118683" y="5085185"/>
            <a:ext cx="4391999" cy="12562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5"/>
          </p:nvPr>
        </p:nvSpPr>
        <p:spPr>
          <a:xfrm>
            <a:off x="682501" y="5085185"/>
            <a:ext cx="4391999" cy="12562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Объект 2"/>
          <p:cNvSpPr>
            <a:spLocks noGrp="1"/>
          </p:cNvSpPr>
          <p:nvPr>
            <p:ph sz="half" idx="16"/>
          </p:nvPr>
        </p:nvSpPr>
        <p:spPr>
          <a:xfrm>
            <a:off x="684002" y="1772817"/>
            <a:ext cx="4391999" cy="360040"/>
          </a:xfrm>
        </p:spPr>
        <p:txBody>
          <a:bodyPr anchor="b"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Объект 2"/>
          <p:cNvSpPr>
            <a:spLocks noGrp="1"/>
          </p:cNvSpPr>
          <p:nvPr>
            <p:ph sz="half" idx="17"/>
          </p:nvPr>
        </p:nvSpPr>
        <p:spPr>
          <a:xfrm>
            <a:off x="5119202" y="1772816"/>
            <a:ext cx="4391999" cy="360040"/>
          </a:xfrm>
        </p:spPr>
        <p:txBody>
          <a:bodyPr anchor="b"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Объект 2"/>
          <p:cNvSpPr>
            <a:spLocks noGrp="1"/>
          </p:cNvSpPr>
          <p:nvPr>
            <p:ph sz="half" idx="18"/>
          </p:nvPr>
        </p:nvSpPr>
        <p:spPr>
          <a:xfrm>
            <a:off x="684002" y="4725144"/>
            <a:ext cx="4391999" cy="360040"/>
          </a:xfrm>
        </p:spPr>
        <p:txBody>
          <a:bodyPr anchor="b"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Объект 2"/>
          <p:cNvSpPr>
            <a:spLocks noGrp="1"/>
          </p:cNvSpPr>
          <p:nvPr>
            <p:ph sz="half" idx="19"/>
          </p:nvPr>
        </p:nvSpPr>
        <p:spPr>
          <a:xfrm>
            <a:off x="5119202" y="4725144"/>
            <a:ext cx="4391999" cy="360040"/>
          </a:xfrm>
        </p:spPr>
        <p:txBody>
          <a:bodyPr anchor="b"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6" name="Текст 7"/>
          <p:cNvSpPr>
            <a:spLocks noGrp="1"/>
          </p:cNvSpPr>
          <p:nvPr>
            <p:ph type="body" sz="quarter" idx="21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974291"/>
      </p:ext>
    </p:extLst>
  </p:cSld>
  <p:clrMapOvr>
    <a:masterClrMapping/>
  </p:clrMapOvr>
  <p:hf hdr="0" ftr="0" dt="0"/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7" y="1772816"/>
            <a:ext cx="4250962" cy="226479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1037" y="4073444"/>
            <a:ext cx="4250964" cy="224422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2" name="Объект 2"/>
          <p:cNvSpPr>
            <a:spLocks noGrp="1"/>
          </p:cNvSpPr>
          <p:nvPr>
            <p:ph sz="half" idx="15"/>
          </p:nvPr>
        </p:nvSpPr>
        <p:spPr>
          <a:xfrm>
            <a:off x="4974006" y="1772816"/>
            <a:ext cx="4535979" cy="226479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sz="half" idx="16"/>
          </p:nvPr>
        </p:nvSpPr>
        <p:spPr>
          <a:xfrm>
            <a:off x="4974006" y="4073444"/>
            <a:ext cx="4535979" cy="224422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18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339983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6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2" name="Объект 2"/>
          <p:cNvSpPr>
            <a:spLocks noGrp="1"/>
          </p:cNvSpPr>
          <p:nvPr>
            <p:ph sz="half" idx="1"/>
          </p:nvPr>
        </p:nvSpPr>
        <p:spPr>
          <a:xfrm>
            <a:off x="681037" y="1773924"/>
            <a:ext cx="2941574" cy="221618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sz="half" idx="14"/>
          </p:nvPr>
        </p:nvSpPr>
        <p:spPr>
          <a:xfrm>
            <a:off x="681037" y="4027053"/>
            <a:ext cx="2941574" cy="22668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7" name="Объект 2"/>
          <p:cNvSpPr>
            <a:spLocks noGrp="1"/>
          </p:cNvSpPr>
          <p:nvPr>
            <p:ph sz="half" idx="15"/>
          </p:nvPr>
        </p:nvSpPr>
        <p:spPr>
          <a:xfrm>
            <a:off x="3624723" y="1773923"/>
            <a:ext cx="2941574" cy="22161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8" name="Объект 2"/>
          <p:cNvSpPr>
            <a:spLocks noGrp="1"/>
          </p:cNvSpPr>
          <p:nvPr>
            <p:ph sz="half" idx="16"/>
          </p:nvPr>
        </p:nvSpPr>
        <p:spPr>
          <a:xfrm>
            <a:off x="6568409" y="1773923"/>
            <a:ext cx="2941574" cy="22161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9" name="Объект 2"/>
          <p:cNvSpPr>
            <a:spLocks noGrp="1"/>
          </p:cNvSpPr>
          <p:nvPr>
            <p:ph sz="half" idx="17"/>
          </p:nvPr>
        </p:nvSpPr>
        <p:spPr>
          <a:xfrm>
            <a:off x="6568409" y="4027053"/>
            <a:ext cx="2941574" cy="22668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0" name="Объект 2"/>
          <p:cNvSpPr>
            <a:spLocks noGrp="1"/>
          </p:cNvSpPr>
          <p:nvPr>
            <p:ph sz="half" idx="18"/>
          </p:nvPr>
        </p:nvSpPr>
        <p:spPr>
          <a:xfrm>
            <a:off x="3622612" y="4027053"/>
            <a:ext cx="2941574" cy="22668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5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6432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 объект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501" y="851414"/>
            <a:ext cx="8828946" cy="8855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7"/>
          </p:nvPr>
        </p:nvSpPr>
        <p:spPr>
          <a:xfrm>
            <a:off x="5119202" y="1772816"/>
            <a:ext cx="4391999" cy="2880320"/>
          </a:xfrm>
        </p:spPr>
        <p:txBody>
          <a:bodyPr vert="horz" lIns="0" tIns="0" rIns="0" bIns="0" rtlCol="0">
            <a:norm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  <a:lvl3pPr>
              <a:defRPr lang="ru-RU" dirty="0" smtClean="0"/>
            </a:lvl3pPr>
            <a:lvl4pPr>
              <a:defRPr lang="ru-RU" dirty="0" smtClean="0"/>
            </a:lvl4pPr>
            <a:lvl5pPr>
              <a:defRPr lang="ru-RU" dirty="0" smtClean="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2" name="Объект 2"/>
          <p:cNvSpPr>
            <a:spLocks noGrp="1"/>
          </p:cNvSpPr>
          <p:nvPr>
            <p:ph sz="half" idx="18"/>
          </p:nvPr>
        </p:nvSpPr>
        <p:spPr>
          <a:xfrm>
            <a:off x="684002" y="4725145"/>
            <a:ext cx="4391999" cy="1556903"/>
          </a:xfrm>
        </p:spPr>
        <p:txBody>
          <a:bodyPr vert="horz" lIns="0" tIns="0" rIns="0" bIns="0" rtlCol="0">
            <a:normAutofit/>
          </a:bodyPr>
          <a:lstStyle>
            <a:lvl1pPr>
              <a:defRPr lang="ru-RU" dirty="0"/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sz="half" idx="19"/>
          </p:nvPr>
        </p:nvSpPr>
        <p:spPr>
          <a:xfrm>
            <a:off x="5119202" y="4725145"/>
            <a:ext cx="4391999" cy="1556903"/>
          </a:xfrm>
        </p:spPr>
        <p:txBody>
          <a:bodyPr vert="horz" lIns="0" tIns="0" rIns="0" bIns="0" rtlCol="0">
            <a:normAutofit/>
          </a:bodyPr>
          <a:lstStyle>
            <a:lvl1pPr>
              <a:defRPr lang="ru-RU" dirty="0" smtClean="0"/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4" name="Объект 2"/>
          <p:cNvSpPr>
            <a:spLocks noGrp="1"/>
          </p:cNvSpPr>
          <p:nvPr>
            <p:ph sz="half" idx="1"/>
          </p:nvPr>
        </p:nvSpPr>
        <p:spPr>
          <a:xfrm>
            <a:off x="681039" y="1772821"/>
            <a:ext cx="4391999" cy="288031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5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866916"/>
      </p:ext>
    </p:extLst>
  </p:cSld>
  <p:clrMapOvr>
    <a:masterClrMapping/>
  </p:clrMapOvr>
  <p:hf hdr="0" ftr="0" dt="0"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6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/>
              <a:t>Название раздела</a:t>
            </a:r>
            <a:endParaRPr lang="en-US" dirty="0"/>
          </a:p>
        </p:txBody>
      </p:sp>
      <p:sp>
        <p:nvSpPr>
          <p:cNvPr id="12" name="Объект 2"/>
          <p:cNvSpPr>
            <a:spLocks noGrp="1"/>
          </p:cNvSpPr>
          <p:nvPr>
            <p:ph sz="half" idx="1"/>
          </p:nvPr>
        </p:nvSpPr>
        <p:spPr>
          <a:xfrm>
            <a:off x="678925" y="4126670"/>
            <a:ext cx="2941574" cy="2179126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Объект 2"/>
          <p:cNvSpPr>
            <a:spLocks noGrp="1"/>
          </p:cNvSpPr>
          <p:nvPr>
            <p:ph sz="half" idx="14"/>
          </p:nvPr>
        </p:nvSpPr>
        <p:spPr>
          <a:xfrm>
            <a:off x="678925" y="2013414"/>
            <a:ext cx="2941574" cy="21013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7" name="Объект 2"/>
          <p:cNvSpPr>
            <a:spLocks noGrp="1"/>
          </p:cNvSpPr>
          <p:nvPr>
            <p:ph sz="half" idx="15"/>
          </p:nvPr>
        </p:nvSpPr>
        <p:spPr>
          <a:xfrm>
            <a:off x="3620499" y="2001543"/>
            <a:ext cx="2941574" cy="211325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8" name="Объект 2"/>
          <p:cNvSpPr>
            <a:spLocks noGrp="1"/>
          </p:cNvSpPr>
          <p:nvPr>
            <p:ph sz="half" idx="16"/>
          </p:nvPr>
        </p:nvSpPr>
        <p:spPr>
          <a:xfrm>
            <a:off x="6568409" y="1989667"/>
            <a:ext cx="2941574" cy="2125132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9" name="Объект 2"/>
          <p:cNvSpPr>
            <a:spLocks noGrp="1"/>
          </p:cNvSpPr>
          <p:nvPr>
            <p:ph sz="half" idx="17"/>
          </p:nvPr>
        </p:nvSpPr>
        <p:spPr>
          <a:xfrm>
            <a:off x="6568409" y="4126670"/>
            <a:ext cx="2941574" cy="216725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0" name="Объект 2"/>
          <p:cNvSpPr>
            <a:spLocks noGrp="1"/>
          </p:cNvSpPr>
          <p:nvPr>
            <p:ph sz="half" idx="18"/>
          </p:nvPr>
        </p:nvSpPr>
        <p:spPr>
          <a:xfrm>
            <a:off x="3622612" y="4126670"/>
            <a:ext cx="2941574" cy="2167254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Объект 2"/>
          <p:cNvSpPr>
            <a:spLocks noGrp="1"/>
          </p:cNvSpPr>
          <p:nvPr>
            <p:ph sz="half" idx="19"/>
          </p:nvPr>
        </p:nvSpPr>
        <p:spPr>
          <a:xfrm>
            <a:off x="681736" y="1499916"/>
            <a:ext cx="8828247" cy="489751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889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6" name="Текст 7"/>
          <p:cNvSpPr>
            <a:spLocks noGrp="1"/>
          </p:cNvSpPr>
          <p:nvPr>
            <p:ph type="body" sz="quarter" idx="21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</p:spTree>
    <p:extLst>
      <p:ext uri="{BB962C8B-B14F-4D97-AF65-F5344CB8AC3E}">
        <p14:creationId xmlns:p14="http://schemas.microsoft.com/office/powerpoint/2010/main" val="16099481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6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0400" y="1772816"/>
            <a:ext cx="2965325" cy="31683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/>
              <a:t>Название раздела</a:t>
            </a:r>
            <a:endParaRPr lang="en-US" dirty="0"/>
          </a:p>
        </p:txBody>
      </p:sp>
      <p:sp>
        <p:nvSpPr>
          <p:cNvPr id="10" name="Объект 2"/>
          <p:cNvSpPr>
            <a:spLocks noGrp="1"/>
          </p:cNvSpPr>
          <p:nvPr>
            <p:ph sz="half" idx="17"/>
          </p:nvPr>
        </p:nvSpPr>
        <p:spPr>
          <a:xfrm>
            <a:off x="3645724" y="1772816"/>
            <a:ext cx="2945081" cy="31683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8"/>
          </p:nvPr>
        </p:nvSpPr>
        <p:spPr>
          <a:xfrm>
            <a:off x="6611051" y="1772816"/>
            <a:ext cx="2898297" cy="31683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2" name="Объект 2"/>
          <p:cNvSpPr>
            <a:spLocks noGrp="1"/>
          </p:cNvSpPr>
          <p:nvPr>
            <p:ph idx="15"/>
          </p:nvPr>
        </p:nvSpPr>
        <p:spPr>
          <a:xfrm>
            <a:off x="680400" y="4941168"/>
            <a:ext cx="8828946" cy="1352754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/>
            </a:lvl1pPr>
            <a:lvl2pPr marL="628650" indent="-268288">
              <a:buFont typeface="Arial" panose="020B0604020202020204" pitchFamily="34" charset="0"/>
              <a:buChar char="–"/>
              <a:defRPr sz="1800"/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</p:spTree>
    <p:extLst>
      <p:ext uri="{BB962C8B-B14F-4D97-AF65-F5344CB8AC3E}">
        <p14:creationId xmlns:p14="http://schemas.microsoft.com/office/powerpoint/2010/main" val="4103364047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6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0400" y="1772816"/>
            <a:ext cx="2965325" cy="45329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/>
              <a:t>Название раздела</a:t>
            </a:r>
            <a:endParaRPr lang="en-US" dirty="0"/>
          </a:p>
        </p:txBody>
      </p:sp>
      <p:sp>
        <p:nvSpPr>
          <p:cNvPr id="10" name="Объект 2"/>
          <p:cNvSpPr>
            <a:spLocks noGrp="1"/>
          </p:cNvSpPr>
          <p:nvPr>
            <p:ph sz="half" idx="17"/>
          </p:nvPr>
        </p:nvSpPr>
        <p:spPr>
          <a:xfrm>
            <a:off x="3645724" y="1772816"/>
            <a:ext cx="2945081" cy="45329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8"/>
          </p:nvPr>
        </p:nvSpPr>
        <p:spPr>
          <a:xfrm>
            <a:off x="6611051" y="1772816"/>
            <a:ext cx="2898297" cy="45329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</p:spTree>
    <p:extLst>
      <p:ext uri="{BB962C8B-B14F-4D97-AF65-F5344CB8AC3E}">
        <p14:creationId xmlns:p14="http://schemas.microsoft.com/office/powerpoint/2010/main" val="3141079952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6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57009" y="2006600"/>
            <a:ext cx="2965325" cy="42784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/>
              <a:t>Название раздела</a:t>
            </a:r>
            <a:endParaRPr lang="en-US" dirty="0"/>
          </a:p>
        </p:txBody>
      </p:sp>
      <p:sp>
        <p:nvSpPr>
          <p:cNvPr id="10" name="Объект 2"/>
          <p:cNvSpPr>
            <a:spLocks noGrp="1"/>
          </p:cNvSpPr>
          <p:nvPr>
            <p:ph sz="half" idx="17"/>
          </p:nvPr>
        </p:nvSpPr>
        <p:spPr>
          <a:xfrm>
            <a:off x="3655847" y="2006600"/>
            <a:ext cx="2945081" cy="429330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Объект 2"/>
          <p:cNvSpPr>
            <a:spLocks noGrp="1"/>
          </p:cNvSpPr>
          <p:nvPr>
            <p:ph sz="half" idx="18"/>
          </p:nvPr>
        </p:nvSpPr>
        <p:spPr>
          <a:xfrm>
            <a:off x="6634442" y="2006600"/>
            <a:ext cx="2898297" cy="4278437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1037" y="1519923"/>
            <a:ext cx="8828247" cy="486677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889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5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</p:spTree>
    <p:extLst>
      <p:ext uri="{BB962C8B-B14F-4D97-AF65-F5344CB8AC3E}">
        <p14:creationId xmlns:p14="http://schemas.microsoft.com/office/powerpoint/2010/main" val="804930133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6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2092" y="3968891"/>
            <a:ext cx="2941574" cy="23487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/>
              <a:t>Название раздела</a:t>
            </a:r>
            <a:endParaRPr lang="en-US" dirty="0"/>
          </a:p>
        </p:txBody>
      </p:sp>
      <p:sp>
        <p:nvSpPr>
          <p:cNvPr id="10" name="Объект 2"/>
          <p:cNvSpPr>
            <a:spLocks noGrp="1"/>
          </p:cNvSpPr>
          <p:nvPr>
            <p:ph sz="half" idx="17"/>
          </p:nvPr>
        </p:nvSpPr>
        <p:spPr>
          <a:xfrm>
            <a:off x="3624723" y="3968891"/>
            <a:ext cx="2941574" cy="23487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8"/>
          </p:nvPr>
        </p:nvSpPr>
        <p:spPr>
          <a:xfrm>
            <a:off x="6568410" y="3968891"/>
            <a:ext cx="2941574" cy="23487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2" name="Объект 2"/>
          <p:cNvSpPr>
            <a:spLocks noGrp="1"/>
          </p:cNvSpPr>
          <p:nvPr>
            <p:ph idx="15"/>
          </p:nvPr>
        </p:nvSpPr>
        <p:spPr>
          <a:xfrm>
            <a:off x="680401" y="1772816"/>
            <a:ext cx="8830800" cy="2160240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/>
            </a:lvl1pPr>
            <a:lvl2pPr marL="628650" indent="-268288">
              <a:buFont typeface="Arial" panose="020B0604020202020204" pitchFamily="34" charset="0"/>
              <a:buChar char="–"/>
              <a:defRPr sz="1800"/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</p:spTree>
    <p:extLst>
      <p:ext uri="{BB962C8B-B14F-4D97-AF65-F5344CB8AC3E}">
        <p14:creationId xmlns:p14="http://schemas.microsoft.com/office/powerpoint/2010/main" val="2875480848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Заголовок и 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idx="15"/>
          </p:nvPr>
        </p:nvSpPr>
        <p:spPr>
          <a:xfrm>
            <a:off x="680400" y="4001556"/>
            <a:ext cx="8828946" cy="2292367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idx="14"/>
          </p:nvPr>
        </p:nvSpPr>
        <p:spPr>
          <a:xfrm>
            <a:off x="680400" y="1738800"/>
            <a:ext cx="8828946" cy="2232000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/>
              <a:t>Название раздела</a:t>
            </a:r>
            <a:endParaRPr lang="en-US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</p:spTree>
    <p:extLst>
      <p:ext uri="{BB962C8B-B14F-4D97-AF65-F5344CB8AC3E}">
        <p14:creationId xmlns:p14="http://schemas.microsoft.com/office/powerpoint/2010/main" val="1190170550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Заголовок и 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idx="15"/>
          </p:nvPr>
        </p:nvSpPr>
        <p:spPr>
          <a:xfrm>
            <a:off x="680400" y="4869165"/>
            <a:ext cx="8828946" cy="1448509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/>
            </a:lvl1pPr>
            <a:lvl2pPr marL="628650" indent="-268288">
              <a:buFont typeface="Arial" panose="020B0604020202020204" pitchFamily="34" charset="0"/>
              <a:buChar char="–"/>
              <a:defRPr sz="1800"/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idx="14"/>
          </p:nvPr>
        </p:nvSpPr>
        <p:spPr>
          <a:xfrm>
            <a:off x="680400" y="1738804"/>
            <a:ext cx="8828946" cy="3130361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/>
            </a:lvl1pPr>
            <a:lvl2pPr marL="628650" indent="-268288">
              <a:buFont typeface="Arial" panose="020B0604020202020204" pitchFamily="34" charset="0"/>
              <a:buChar char="–"/>
              <a:defRPr sz="1800"/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/>
              <a:t>Название раздела</a:t>
            </a:r>
            <a:endParaRPr lang="en-US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</p:spTree>
    <p:extLst>
      <p:ext uri="{BB962C8B-B14F-4D97-AF65-F5344CB8AC3E}">
        <p14:creationId xmlns:p14="http://schemas.microsoft.com/office/powerpoint/2010/main" val="3687572027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Заголовок и 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idx="15"/>
          </p:nvPr>
        </p:nvSpPr>
        <p:spPr>
          <a:xfrm>
            <a:off x="680400" y="5595463"/>
            <a:ext cx="8828946" cy="710335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idx="14"/>
          </p:nvPr>
        </p:nvSpPr>
        <p:spPr>
          <a:xfrm>
            <a:off x="680400" y="1738801"/>
            <a:ext cx="8828946" cy="3823100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/>
              <a:t>Название раздела</a:t>
            </a:r>
            <a:endParaRPr lang="en-US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</p:spTree>
    <p:extLst>
      <p:ext uri="{BB962C8B-B14F-4D97-AF65-F5344CB8AC3E}">
        <p14:creationId xmlns:p14="http://schemas.microsoft.com/office/powerpoint/2010/main" val="2602418710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/>
              <a:t>Название раздела</a:t>
            </a:r>
            <a:endParaRPr lang="en-US" dirty="0"/>
          </a:p>
        </p:txBody>
      </p:sp>
      <p:sp>
        <p:nvSpPr>
          <p:cNvPr id="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</p:spTree>
    <p:extLst>
      <p:ext uri="{BB962C8B-B14F-4D97-AF65-F5344CB8AC3E}">
        <p14:creationId xmlns:p14="http://schemas.microsoft.com/office/powerpoint/2010/main" val="3597402836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9812" y="1208216"/>
            <a:ext cx="5360173" cy="713946"/>
          </a:xfrm>
        </p:spPr>
        <p:txBody>
          <a:bodyPr anchor="t"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58346" y="1208219"/>
            <a:ext cx="3268359" cy="50452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9812" y="2114383"/>
            <a:ext cx="5360173" cy="413904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/>
              <a:t>Название раздела</a:t>
            </a:r>
            <a:endParaRPr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</p:spTree>
    <p:extLst>
      <p:ext uri="{BB962C8B-B14F-4D97-AF65-F5344CB8AC3E}">
        <p14:creationId xmlns:p14="http://schemas.microsoft.com/office/powerpoint/2010/main" val="109375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объект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501" y="851414"/>
            <a:ext cx="8828946" cy="8855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9" y="2132857"/>
            <a:ext cx="4391999" cy="25202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5" y="2132857"/>
            <a:ext cx="4391999" cy="25202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5118683" y="5085185"/>
            <a:ext cx="4391999" cy="12562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5"/>
          </p:nvPr>
        </p:nvSpPr>
        <p:spPr>
          <a:xfrm>
            <a:off x="682501" y="5085185"/>
            <a:ext cx="4391999" cy="12562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Объект 2"/>
          <p:cNvSpPr>
            <a:spLocks noGrp="1"/>
          </p:cNvSpPr>
          <p:nvPr>
            <p:ph sz="half" idx="16"/>
          </p:nvPr>
        </p:nvSpPr>
        <p:spPr>
          <a:xfrm>
            <a:off x="684002" y="1772817"/>
            <a:ext cx="4391999" cy="360040"/>
          </a:xfrm>
        </p:spPr>
        <p:txBody>
          <a:bodyPr anchor="b"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Объект 2"/>
          <p:cNvSpPr>
            <a:spLocks noGrp="1"/>
          </p:cNvSpPr>
          <p:nvPr>
            <p:ph sz="half" idx="17"/>
          </p:nvPr>
        </p:nvSpPr>
        <p:spPr>
          <a:xfrm>
            <a:off x="5119202" y="1772816"/>
            <a:ext cx="4391999" cy="360040"/>
          </a:xfrm>
        </p:spPr>
        <p:txBody>
          <a:bodyPr anchor="b"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Объект 2"/>
          <p:cNvSpPr>
            <a:spLocks noGrp="1"/>
          </p:cNvSpPr>
          <p:nvPr>
            <p:ph sz="half" idx="18"/>
          </p:nvPr>
        </p:nvSpPr>
        <p:spPr>
          <a:xfrm>
            <a:off x="684002" y="4725144"/>
            <a:ext cx="4391999" cy="360040"/>
          </a:xfrm>
        </p:spPr>
        <p:txBody>
          <a:bodyPr anchor="b"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Объект 2"/>
          <p:cNvSpPr>
            <a:spLocks noGrp="1"/>
          </p:cNvSpPr>
          <p:nvPr>
            <p:ph sz="half" idx="19"/>
          </p:nvPr>
        </p:nvSpPr>
        <p:spPr>
          <a:xfrm>
            <a:off x="5119202" y="4725144"/>
            <a:ext cx="4391999" cy="360040"/>
          </a:xfrm>
        </p:spPr>
        <p:txBody>
          <a:bodyPr anchor="b"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6" name="Текст 7"/>
          <p:cNvSpPr>
            <a:spLocks noGrp="1"/>
          </p:cNvSpPr>
          <p:nvPr>
            <p:ph type="body" sz="quarter" idx="21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317873"/>
      </p:ext>
    </p:extLst>
  </p:cSld>
  <p:clrMapOvr>
    <a:masterClrMapping/>
  </p:clrMapOvr>
  <p:hf hdr="0" ftr="0" dt="0"/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1037" y="1773923"/>
            <a:ext cx="8828946" cy="4531874"/>
          </a:xfrm>
        </p:spPr>
        <p:txBody>
          <a:bodyPr>
            <a:normAutofit/>
          </a:bodyPr>
          <a:lstStyle>
            <a:lvl1pPr marL="278606" indent="-278606">
              <a:buFont typeface="+mj-lt"/>
              <a:buAutoNum type="arabicPeriod"/>
              <a:defRPr sz="1463">
                <a:solidFill>
                  <a:schemeClr val="tx1"/>
                </a:solidFill>
              </a:defRPr>
            </a:lvl1pPr>
            <a:lvl2pPr marL="510778" indent="-217984">
              <a:buFont typeface="Arial" panose="020B0604020202020204" pitchFamily="34" charset="0"/>
              <a:buChar char="–"/>
              <a:defRPr sz="1463">
                <a:solidFill>
                  <a:schemeClr val="tx1"/>
                </a:solidFill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38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/>
              <a:t>Название раздела</a:t>
            </a:r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7616080" y="6305799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65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681038" y="6305799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6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</p:spTree>
    <p:extLst>
      <p:ext uri="{BB962C8B-B14F-4D97-AF65-F5344CB8AC3E}">
        <p14:creationId xmlns:p14="http://schemas.microsoft.com/office/powerpoint/2010/main" val="1804304808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1037" y="1773923"/>
            <a:ext cx="8828946" cy="4531874"/>
          </a:xfrm>
        </p:spPr>
        <p:txBody>
          <a:bodyPr>
            <a:normAutofit/>
          </a:bodyPr>
          <a:lstStyle>
            <a:lvl1pPr marL="278606" indent="-278606">
              <a:buFont typeface="+mj-lt"/>
              <a:buAutoNum type="arabicPeriod"/>
              <a:defRPr sz="1463">
                <a:solidFill>
                  <a:schemeClr val="tx1"/>
                </a:solidFill>
              </a:defRPr>
            </a:lvl1pPr>
            <a:lvl2pPr marL="510778" indent="-217984">
              <a:buFont typeface="Arial" panose="020B0604020202020204" pitchFamily="34" charset="0"/>
              <a:buChar char="–"/>
              <a:defRPr sz="1463">
                <a:solidFill>
                  <a:schemeClr val="tx1"/>
                </a:solidFill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38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/>
              <a:t>Название раздела</a:t>
            </a:r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7616080" y="6305799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65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681038" y="6305799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6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</p:spTree>
    <p:extLst>
      <p:ext uri="{BB962C8B-B14F-4D97-AF65-F5344CB8AC3E}">
        <p14:creationId xmlns:p14="http://schemas.microsoft.com/office/powerpoint/2010/main" val="1269653809"/>
      </p:ext>
    </p:extLst>
  </p:cSld>
  <p:clrMapOvr>
    <a:masterClrMapping/>
  </p:clrMapOvr>
  <p:hf hdr="0" ftr="0" dt="0"/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465" tIns="40232" rIns="80465" bIns="4023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930690" y="5595258"/>
            <a:ext cx="4685269" cy="659027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  <a:latin typeface="Garamond" panose="020204040303010108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Февраль 2017</a:t>
            </a:r>
            <a:endParaRPr lang="ru-RU" dirty="0"/>
          </a:p>
        </p:txBody>
      </p:sp>
      <p:sp>
        <p:nvSpPr>
          <p:cNvPr id="17" name="Title 14"/>
          <p:cNvSpPr>
            <a:spLocks noGrp="1"/>
          </p:cNvSpPr>
          <p:nvPr>
            <p:ph type="title" hasCustomPrompt="1"/>
          </p:nvPr>
        </p:nvSpPr>
        <p:spPr>
          <a:xfrm>
            <a:off x="4930697" y="4118919"/>
            <a:ext cx="4685270" cy="1359244"/>
          </a:xfrm>
        </p:spPr>
        <p:txBody>
          <a:bodyPr anchor="b">
            <a:normAutofit/>
          </a:bodyPr>
          <a:lstStyle>
            <a:lvl1pPr>
              <a:defRPr sz="2000">
                <a:solidFill>
                  <a:srgbClr val="FFFFFF"/>
                </a:solidFill>
                <a:latin typeface="Garamond" panose="02020404030301010803" pitchFamily="18" charset="0"/>
              </a:defRPr>
            </a:lvl1pPr>
          </a:lstStyle>
          <a:p>
            <a:r>
              <a:rPr lang="ru-RU" dirty="0" smtClean="0"/>
              <a:t>О ключевой ставке</a:t>
            </a:r>
            <a:endParaRPr lang="en-US" dirty="0"/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8454"/>
            <a:ext cx="9906000" cy="3403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0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17" y="1349865"/>
            <a:ext cx="2687788" cy="1415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 descr="C:\Users\Osipova_UV\Documents\ИП\прогноз.png"/>
          <p:cNvPicPr>
            <a:picLocks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646" y="2204865"/>
            <a:ext cx="35640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5" descr="alllogo-02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864" y="6648"/>
            <a:ext cx="2547822" cy="1177499"/>
          </a:xfrm>
          <a:prstGeom prst="rect">
            <a:avLst/>
          </a:prstGeom>
        </p:spPr>
      </p:pic>
      <p:sp>
        <p:nvSpPr>
          <p:cNvPr id="89" name="Прямоугольник 88"/>
          <p:cNvSpPr>
            <a:spLocks noChangeAspect="1"/>
          </p:cNvSpPr>
          <p:nvPr userDrawn="1"/>
        </p:nvSpPr>
        <p:spPr>
          <a:xfrm>
            <a:off x="33499" y="1209588"/>
            <a:ext cx="2903277" cy="287933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91" name="Прямоугольник 90"/>
          <p:cNvSpPr>
            <a:spLocks noChangeAspect="1"/>
          </p:cNvSpPr>
          <p:nvPr userDrawn="1"/>
        </p:nvSpPr>
        <p:spPr>
          <a:xfrm>
            <a:off x="97406" y="1269742"/>
            <a:ext cx="2767919" cy="27712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>
            <a:spLocks noChangeAspect="1"/>
          </p:cNvSpPr>
          <p:nvPr userDrawn="1"/>
        </p:nvSpPr>
        <p:spPr>
          <a:xfrm>
            <a:off x="0" y="4149080"/>
            <a:ext cx="9906000" cy="27089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17" y="1349865"/>
            <a:ext cx="2638975" cy="1373452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156017" y="2765616"/>
            <a:ext cx="2638975" cy="123944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0000"/>
              </a:lnSpc>
            </a:pPr>
            <a:endParaRPr lang="en-US" sz="1050" b="1" dirty="0" smtClean="0">
              <a:solidFill>
                <a:prstClr val="white"/>
              </a:solidFill>
              <a:latin typeface="Garamond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7200" b="1" dirty="0" smtClean="0">
                <a:solidFill>
                  <a:prstClr val="white"/>
                </a:solidFill>
                <a:latin typeface="Garamond" pitchFamily="18" charset="0"/>
              </a:rPr>
              <a:t>4%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6798733" y="6648"/>
            <a:ext cx="2817226" cy="558800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/>
          <a:p>
            <a:r>
              <a:rPr lang="ru-RU" sz="1600" dirty="0" smtClean="0">
                <a:solidFill>
                  <a:srgbClr val="000000"/>
                </a:solidFill>
              </a:rPr>
              <a:t>Для служебного пользования</a:t>
            </a:r>
          </a:p>
        </p:txBody>
      </p:sp>
    </p:spTree>
    <p:extLst>
      <p:ext uri="{BB962C8B-B14F-4D97-AF65-F5344CB8AC3E}">
        <p14:creationId xmlns:p14="http://schemas.microsoft.com/office/powerpoint/2010/main" val="619849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2000249"/>
            <a:ext cx="4392000" cy="43055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3" y="2000249"/>
            <a:ext cx="4392000" cy="43055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1036" y="1481667"/>
            <a:ext cx="8828246" cy="518582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889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5379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6" y="6305796"/>
            <a:ext cx="4392001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5117281" y="6305795"/>
            <a:ext cx="2453851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8515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7" y="851416"/>
            <a:ext cx="8828946" cy="3275969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1037" y="4127383"/>
            <a:ext cx="8828946" cy="2178414"/>
          </a:xfrm>
        </p:spPr>
        <p:txBody>
          <a:bodyPr>
            <a:normAutofit/>
          </a:bodyPr>
          <a:lstStyle>
            <a:lvl1pPr marL="342900" indent="-342900">
              <a:buFont typeface="+mj-lt"/>
              <a:buAutoNum type="arabicPeriod"/>
              <a:defRPr sz="18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7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7616079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681036" y="6305796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7949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8"/>
          <p:cNvSpPr/>
          <p:nvPr/>
        </p:nvSpPr>
        <p:spPr>
          <a:xfrm>
            <a:off x="5" y="4113774"/>
            <a:ext cx="9905999" cy="2744226"/>
          </a:xfrm>
          <a:prstGeom prst="rect">
            <a:avLst/>
          </a:prstGeom>
          <a:solidFill>
            <a:srgbClr val="7777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10" descr="CBRF-Razdelitel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2" r="9466"/>
          <a:stretch/>
        </p:blipFill>
        <p:spPr>
          <a:xfrm>
            <a:off x="0" y="1368000"/>
            <a:ext cx="9906000" cy="2755646"/>
          </a:xfrm>
          <a:prstGeom prst="rect">
            <a:avLst/>
          </a:prstGeom>
        </p:spPr>
      </p:pic>
      <p:pic>
        <p:nvPicPr>
          <p:cNvPr id="13" name="Picture 12" descr="alllogo-0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406" y="-308917"/>
            <a:ext cx="3649287" cy="20158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5" y="4118924"/>
            <a:ext cx="4266803" cy="741405"/>
          </a:xfrm>
        </p:spPr>
        <p:txBody>
          <a:bodyPr anchor="b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5" y="4942712"/>
            <a:ext cx="4266803" cy="114694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Rectangle 9"/>
          <p:cNvSpPr/>
          <p:nvPr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5" name="Picture 11" descr="alllogo-0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43" y="-1"/>
            <a:ext cx="2899116" cy="134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84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8"/>
          <p:cNvSpPr/>
          <p:nvPr/>
        </p:nvSpPr>
        <p:spPr>
          <a:xfrm>
            <a:off x="5" y="4113774"/>
            <a:ext cx="9905999" cy="2744226"/>
          </a:xfrm>
          <a:prstGeom prst="rect">
            <a:avLst/>
          </a:prstGeom>
          <a:solidFill>
            <a:srgbClr val="7777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10" descr="CBRF-Razdelitel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2" r="9466"/>
          <a:stretch/>
        </p:blipFill>
        <p:spPr>
          <a:xfrm>
            <a:off x="0" y="1372973"/>
            <a:ext cx="9906000" cy="2755646"/>
          </a:xfrm>
          <a:prstGeom prst="rect">
            <a:avLst/>
          </a:prstGeom>
        </p:spPr>
      </p:pic>
      <p:pic>
        <p:nvPicPr>
          <p:cNvPr id="14" name="Picture 2" descr="\\10.85.94.34\ddkp\ИП\PROJECTS\ФирмСтиль\ФС презентаций\Фото (разделитель)\VAS_588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9941"/>
          <a:stretch/>
        </p:blipFill>
        <p:spPr bwMode="auto">
          <a:xfrm>
            <a:off x="-1" y="1368000"/>
            <a:ext cx="9906001" cy="277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alllogo-0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406" y="-308917"/>
            <a:ext cx="3649287" cy="20158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5" y="4118924"/>
            <a:ext cx="4266803" cy="741405"/>
          </a:xfrm>
        </p:spPr>
        <p:txBody>
          <a:bodyPr anchor="b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5" y="4942712"/>
            <a:ext cx="4266803" cy="114694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Rectangle 9"/>
          <p:cNvSpPr/>
          <p:nvPr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5" name="Picture 11" descr="alllogo-0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43" y="-1"/>
            <a:ext cx="2899116" cy="134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534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2719449"/>
            <a:ext cx="4392000" cy="35863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3" y="2719449"/>
            <a:ext cx="4392000" cy="35863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1037" y="1773923"/>
            <a:ext cx="8828246" cy="945526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889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5379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6" y="6305796"/>
            <a:ext cx="4392001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5117281" y="6305795"/>
            <a:ext cx="2453851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6280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2243668"/>
            <a:ext cx="4392000" cy="40621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3" y="2243668"/>
            <a:ext cx="4392000" cy="40621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1037" y="1736982"/>
            <a:ext cx="8828246" cy="506686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889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5379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6" y="6305796"/>
            <a:ext cx="4392001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5117281" y="6305795"/>
            <a:ext cx="2453851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5356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7" y="2719449"/>
            <a:ext cx="8828245" cy="35863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1037" y="1773923"/>
            <a:ext cx="8828246" cy="945526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889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5379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6" y="6305796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7217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7" y="1772816"/>
            <a:ext cx="4250962" cy="226479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1037" y="4073444"/>
            <a:ext cx="4250964" cy="224422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2" name="Объект 2"/>
          <p:cNvSpPr>
            <a:spLocks noGrp="1"/>
          </p:cNvSpPr>
          <p:nvPr>
            <p:ph sz="half" idx="15"/>
          </p:nvPr>
        </p:nvSpPr>
        <p:spPr>
          <a:xfrm>
            <a:off x="4974006" y="1772816"/>
            <a:ext cx="4535979" cy="226479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sz="half" idx="16"/>
          </p:nvPr>
        </p:nvSpPr>
        <p:spPr>
          <a:xfrm>
            <a:off x="4974006" y="4073444"/>
            <a:ext cx="4535979" cy="224422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18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3371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7" y="1772820"/>
            <a:ext cx="6055322" cy="453297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95084" y="1772820"/>
            <a:ext cx="2714200" cy="453297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7615380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681036" y="6305796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0227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7" y="2719449"/>
            <a:ext cx="6055322" cy="35863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95084" y="2719449"/>
            <a:ext cx="2714200" cy="35863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7615380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681036" y="6305796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6"/>
          </p:nvPr>
        </p:nvSpPr>
        <p:spPr>
          <a:xfrm>
            <a:off x="681037" y="1773923"/>
            <a:ext cx="8828246" cy="945526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889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4182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772820"/>
            <a:ext cx="4392000" cy="453297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3" y="1772821"/>
            <a:ext cx="4392000" cy="22128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5118682" y="4016549"/>
            <a:ext cx="4392000" cy="22892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5379" y="6305796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6" y="6305796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9421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2695699"/>
            <a:ext cx="4392000" cy="361009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3" y="2695699"/>
            <a:ext cx="4392000" cy="18525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5118682" y="4548249"/>
            <a:ext cx="4392000" cy="17575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5"/>
          </p:nvPr>
        </p:nvSpPr>
        <p:spPr>
          <a:xfrm>
            <a:off x="681037" y="1736982"/>
            <a:ext cx="8828246" cy="982467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889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615379" y="6305796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681036" y="6305796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2414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19200" y="1772820"/>
            <a:ext cx="4392000" cy="453297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0399" y="1772821"/>
            <a:ext cx="4392000" cy="22128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680399" y="3985631"/>
            <a:ext cx="4392000" cy="232016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05796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6" y="6305796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3832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772820"/>
            <a:ext cx="4392000" cy="453297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3" y="1772816"/>
            <a:ext cx="4392000" cy="316835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5118682" y="4941169"/>
            <a:ext cx="4392000" cy="13646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5379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6" y="6305796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6311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772822"/>
            <a:ext cx="4333874" cy="23928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2" y="1772822"/>
            <a:ext cx="4495071" cy="23928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0400" y="4184330"/>
            <a:ext cx="8830800" cy="212146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6" y="6305796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4099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6" y="1736982"/>
            <a:ext cx="4401601" cy="340220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95509" y="1736982"/>
            <a:ext cx="4414473" cy="340220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1037" y="5139184"/>
            <a:ext cx="8830800" cy="1157151"/>
          </a:xfrm>
        </p:spPr>
        <p:txBody>
          <a:bodyPr/>
          <a:lstStyle>
            <a:lvl5pPr marL="357188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6" y="6305796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9114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4183201"/>
            <a:ext cx="4333874" cy="21582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2" y="4183199"/>
            <a:ext cx="4495071" cy="215822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0400" y="1772816"/>
            <a:ext cx="8830800" cy="237626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4142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6" y="6305796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1869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7" y="3645024"/>
            <a:ext cx="4368000" cy="26963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09021" y="3645024"/>
            <a:ext cx="4368485" cy="26963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0400" y="1772816"/>
            <a:ext cx="8830800" cy="180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6" y="6305796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9155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Объект 2"/>
          <p:cNvSpPr>
            <a:spLocks noGrp="1"/>
          </p:cNvSpPr>
          <p:nvPr>
            <p:ph sz="half" idx="1"/>
          </p:nvPr>
        </p:nvSpPr>
        <p:spPr>
          <a:xfrm>
            <a:off x="681037" y="1773924"/>
            <a:ext cx="2941574" cy="221618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sz="half" idx="14"/>
          </p:nvPr>
        </p:nvSpPr>
        <p:spPr>
          <a:xfrm>
            <a:off x="681037" y="4027053"/>
            <a:ext cx="2941574" cy="22668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7" name="Объект 2"/>
          <p:cNvSpPr>
            <a:spLocks noGrp="1"/>
          </p:cNvSpPr>
          <p:nvPr>
            <p:ph sz="half" idx="15"/>
          </p:nvPr>
        </p:nvSpPr>
        <p:spPr>
          <a:xfrm>
            <a:off x="3624723" y="1773923"/>
            <a:ext cx="2941574" cy="22161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8" name="Объект 2"/>
          <p:cNvSpPr>
            <a:spLocks noGrp="1"/>
          </p:cNvSpPr>
          <p:nvPr>
            <p:ph sz="half" idx="16"/>
          </p:nvPr>
        </p:nvSpPr>
        <p:spPr>
          <a:xfrm>
            <a:off x="6568409" y="1773923"/>
            <a:ext cx="2941574" cy="22161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9" name="Объект 2"/>
          <p:cNvSpPr>
            <a:spLocks noGrp="1"/>
          </p:cNvSpPr>
          <p:nvPr>
            <p:ph sz="half" idx="17"/>
          </p:nvPr>
        </p:nvSpPr>
        <p:spPr>
          <a:xfrm>
            <a:off x="6568409" y="4027053"/>
            <a:ext cx="2941574" cy="22668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0" name="Объект 2"/>
          <p:cNvSpPr>
            <a:spLocks noGrp="1"/>
          </p:cNvSpPr>
          <p:nvPr>
            <p:ph sz="half" idx="18"/>
          </p:nvPr>
        </p:nvSpPr>
        <p:spPr>
          <a:xfrm>
            <a:off x="3622612" y="4027053"/>
            <a:ext cx="2941574" cy="22668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5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647622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4 объект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500" y="851414"/>
            <a:ext cx="8828946" cy="8855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772821"/>
            <a:ext cx="4392000" cy="22322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3" y="1772819"/>
            <a:ext cx="4392000" cy="223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5118682" y="4016550"/>
            <a:ext cx="4392000" cy="23248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5"/>
          </p:nvPr>
        </p:nvSpPr>
        <p:spPr>
          <a:xfrm>
            <a:off x="682500" y="4017599"/>
            <a:ext cx="4392000" cy="232382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681036" y="6305796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8325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idx="14"/>
          </p:nvPr>
        </p:nvSpPr>
        <p:spPr>
          <a:xfrm>
            <a:off x="2739140" y="1738801"/>
            <a:ext cx="6770206" cy="445599"/>
          </a:xfrm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93663" indent="0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681036" y="6305796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  <p:sp>
        <p:nvSpPr>
          <p:cNvPr id="18" name="Объект 2"/>
          <p:cNvSpPr>
            <a:spLocks noGrp="1"/>
          </p:cNvSpPr>
          <p:nvPr>
            <p:ph idx="23"/>
          </p:nvPr>
        </p:nvSpPr>
        <p:spPr>
          <a:xfrm>
            <a:off x="680400" y="1738801"/>
            <a:ext cx="1935800" cy="445599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17780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3" name="Объект 2"/>
          <p:cNvSpPr>
            <a:spLocks noGrp="1"/>
          </p:cNvSpPr>
          <p:nvPr>
            <p:ph idx="24"/>
          </p:nvPr>
        </p:nvSpPr>
        <p:spPr>
          <a:xfrm>
            <a:off x="2739140" y="2250407"/>
            <a:ext cx="6770206" cy="445599"/>
          </a:xfrm>
          <a:ln>
            <a:solidFill>
              <a:schemeClr val="accent1"/>
            </a:solidFill>
          </a:ln>
        </p:spPr>
        <p:txBody>
          <a:bodyPr vert="horz" lIns="0" tIns="0" rIns="0" bIns="0" rtlCol="0" anchor="ctr">
            <a:no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</a:lstStyle>
          <a:p>
            <a:pPr marL="93663" lvl="0" indent="0">
              <a:buNone/>
            </a:pPr>
            <a:r>
              <a:rPr lang="ru-RU" dirty="0" smtClean="0"/>
              <a:t>Образец текста</a:t>
            </a:r>
          </a:p>
          <a:p>
            <a:pPr marL="628650" lvl="1" indent="-268288">
              <a:buChar char="–"/>
            </a:pPr>
            <a:r>
              <a:rPr lang="ru-RU" dirty="0" smtClean="0"/>
              <a:t>Второй уровень</a:t>
            </a:r>
          </a:p>
        </p:txBody>
      </p:sp>
      <p:sp>
        <p:nvSpPr>
          <p:cNvPr id="44" name="Объект 2"/>
          <p:cNvSpPr>
            <a:spLocks noGrp="1"/>
          </p:cNvSpPr>
          <p:nvPr>
            <p:ph idx="25"/>
          </p:nvPr>
        </p:nvSpPr>
        <p:spPr>
          <a:xfrm>
            <a:off x="680400" y="2250407"/>
            <a:ext cx="1935800" cy="445599"/>
          </a:xfrm>
          <a:solidFill>
            <a:schemeClr val="accent1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ru-RU" sz="1600" dirty="0" smtClean="0">
                <a:solidFill>
                  <a:schemeClr val="bg1"/>
                </a:solidFill>
              </a:defRPr>
            </a:lvl1pPr>
          </a:lstStyle>
          <a:p>
            <a:pPr marL="177800" lvl="0" indent="0"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45" name="Объект 2"/>
          <p:cNvSpPr>
            <a:spLocks noGrp="1"/>
          </p:cNvSpPr>
          <p:nvPr>
            <p:ph idx="26"/>
          </p:nvPr>
        </p:nvSpPr>
        <p:spPr>
          <a:xfrm>
            <a:off x="2739140" y="2762013"/>
            <a:ext cx="6770206" cy="445599"/>
          </a:xfrm>
          <a:ln>
            <a:solidFill>
              <a:schemeClr val="accent1"/>
            </a:solidFill>
          </a:ln>
        </p:spPr>
        <p:txBody>
          <a:bodyPr vert="horz" lIns="0" tIns="0" rIns="0" bIns="0" rtlCol="0" anchor="ctr">
            <a:no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</a:lstStyle>
          <a:p>
            <a:pPr marL="93663" lvl="0" indent="0">
              <a:buNone/>
            </a:pPr>
            <a:r>
              <a:rPr lang="ru-RU" dirty="0" smtClean="0"/>
              <a:t>Образец текста</a:t>
            </a:r>
          </a:p>
          <a:p>
            <a:pPr marL="628650" lvl="1" indent="-268288">
              <a:buChar char="–"/>
            </a:pPr>
            <a:r>
              <a:rPr lang="ru-RU" dirty="0" smtClean="0"/>
              <a:t>Второй уровень</a:t>
            </a:r>
          </a:p>
        </p:txBody>
      </p:sp>
      <p:sp>
        <p:nvSpPr>
          <p:cNvPr id="46" name="Объект 2"/>
          <p:cNvSpPr>
            <a:spLocks noGrp="1"/>
          </p:cNvSpPr>
          <p:nvPr>
            <p:ph idx="27"/>
          </p:nvPr>
        </p:nvSpPr>
        <p:spPr>
          <a:xfrm>
            <a:off x="680400" y="2762013"/>
            <a:ext cx="1935800" cy="445599"/>
          </a:xfrm>
          <a:solidFill>
            <a:schemeClr val="accent1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ru-RU" sz="1600" dirty="0" smtClean="0">
                <a:solidFill>
                  <a:schemeClr val="bg1"/>
                </a:solidFill>
              </a:defRPr>
            </a:lvl1pPr>
          </a:lstStyle>
          <a:p>
            <a:pPr marL="177800" lvl="0" indent="0"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47" name="Объект 2"/>
          <p:cNvSpPr>
            <a:spLocks noGrp="1"/>
          </p:cNvSpPr>
          <p:nvPr>
            <p:ph idx="28"/>
          </p:nvPr>
        </p:nvSpPr>
        <p:spPr>
          <a:xfrm>
            <a:off x="2739140" y="3273619"/>
            <a:ext cx="6770206" cy="445599"/>
          </a:xfrm>
          <a:ln>
            <a:solidFill>
              <a:schemeClr val="accent1"/>
            </a:solidFill>
          </a:ln>
        </p:spPr>
        <p:txBody>
          <a:bodyPr vert="horz" lIns="0" tIns="0" rIns="0" bIns="0" rtlCol="0" anchor="ctr">
            <a:no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</a:lstStyle>
          <a:p>
            <a:pPr marL="93663" lvl="0" indent="0">
              <a:buNone/>
            </a:pPr>
            <a:r>
              <a:rPr lang="ru-RU" dirty="0" smtClean="0"/>
              <a:t>Образец текста</a:t>
            </a:r>
          </a:p>
          <a:p>
            <a:pPr marL="628650" lvl="1" indent="-268288">
              <a:buChar char="–"/>
            </a:pPr>
            <a:r>
              <a:rPr lang="ru-RU" dirty="0" smtClean="0"/>
              <a:t>Второй уровень</a:t>
            </a:r>
          </a:p>
        </p:txBody>
      </p:sp>
      <p:sp>
        <p:nvSpPr>
          <p:cNvPr id="48" name="Объект 2"/>
          <p:cNvSpPr>
            <a:spLocks noGrp="1"/>
          </p:cNvSpPr>
          <p:nvPr>
            <p:ph idx="29"/>
          </p:nvPr>
        </p:nvSpPr>
        <p:spPr>
          <a:xfrm>
            <a:off x="680400" y="3273619"/>
            <a:ext cx="1935800" cy="445599"/>
          </a:xfrm>
          <a:solidFill>
            <a:schemeClr val="accent1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ru-RU" sz="1600" dirty="0" smtClean="0">
                <a:solidFill>
                  <a:schemeClr val="bg1"/>
                </a:solidFill>
              </a:defRPr>
            </a:lvl1pPr>
          </a:lstStyle>
          <a:p>
            <a:pPr marL="177800" lvl="0" indent="0"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49" name="Объект 2"/>
          <p:cNvSpPr>
            <a:spLocks noGrp="1"/>
          </p:cNvSpPr>
          <p:nvPr>
            <p:ph idx="30"/>
          </p:nvPr>
        </p:nvSpPr>
        <p:spPr>
          <a:xfrm>
            <a:off x="2739140" y="3785225"/>
            <a:ext cx="6770206" cy="445599"/>
          </a:xfrm>
          <a:ln>
            <a:solidFill>
              <a:schemeClr val="accent1"/>
            </a:solidFill>
          </a:ln>
        </p:spPr>
        <p:txBody>
          <a:bodyPr vert="horz" lIns="0" tIns="0" rIns="0" bIns="0" rtlCol="0" anchor="ctr">
            <a:no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</a:lstStyle>
          <a:p>
            <a:pPr marL="93663" lvl="0" indent="0">
              <a:buNone/>
            </a:pPr>
            <a:r>
              <a:rPr lang="ru-RU" dirty="0" smtClean="0"/>
              <a:t>Образец текста</a:t>
            </a:r>
          </a:p>
          <a:p>
            <a:pPr marL="628650" lvl="1" indent="-268288">
              <a:buChar char="–"/>
            </a:pPr>
            <a:r>
              <a:rPr lang="ru-RU" dirty="0" smtClean="0"/>
              <a:t>Второй уровень</a:t>
            </a:r>
          </a:p>
        </p:txBody>
      </p:sp>
      <p:sp>
        <p:nvSpPr>
          <p:cNvPr id="50" name="Объект 2"/>
          <p:cNvSpPr>
            <a:spLocks noGrp="1"/>
          </p:cNvSpPr>
          <p:nvPr>
            <p:ph idx="31"/>
          </p:nvPr>
        </p:nvSpPr>
        <p:spPr>
          <a:xfrm>
            <a:off x="680400" y="3785225"/>
            <a:ext cx="1935800" cy="445599"/>
          </a:xfrm>
          <a:solidFill>
            <a:schemeClr val="accent1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ru-RU" sz="1600" dirty="0" smtClean="0">
                <a:solidFill>
                  <a:schemeClr val="bg1"/>
                </a:solidFill>
              </a:defRPr>
            </a:lvl1pPr>
          </a:lstStyle>
          <a:p>
            <a:pPr marL="177800" lvl="0" indent="0"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51" name="Объект 2"/>
          <p:cNvSpPr>
            <a:spLocks noGrp="1"/>
          </p:cNvSpPr>
          <p:nvPr>
            <p:ph idx="32"/>
          </p:nvPr>
        </p:nvSpPr>
        <p:spPr>
          <a:xfrm>
            <a:off x="2739140" y="4296831"/>
            <a:ext cx="6770206" cy="445599"/>
          </a:xfrm>
          <a:ln>
            <a:solidFill>
              <a:schemeClr val="accent1"/>
            </a:solidFill>
          </a:ln>
        </p:spPr>
        <p:txBody>
          <a:bodyPr vert="horz" lIns="0" tIns="0" rIns="0" bIns="0" rtlCol="0" anchor="ctr">
            <a:no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</a:lstStyle>
          <a:p>
            <a:pPr marL="93663" lvl="0" indent="0">
              <a:buNone/>
            </a:pPr>
            <a:r>
              <a:rPr lang="ru-RU" dirty="0" smtClean="0"/>
              <a:t>Образец текста</a:t>
            </a:r>
          </a:p>
          <a:p>
            <a:pPr marL="628650" lvl="1" indent="-268288">
              <a:buChar char="–"/>
            </a:pPr>
            <a:r>
              <a:rPr lang="ru-RU" dirty="0" smtClean="0"/>
              <a:t>Второй уровень</a:t>
            </a:r>
          </a:p>
        </p:txBody>
      </p:sp>
      <p:sp>
        <p:nvSpPr>
          <p:cNvPr id="52" name="Объект 2"/>
          <p:cNvSpPr>
            <a:spLocks noGrp="1"/>
          </p:cNvSpPr>
          <p:nvPr>
            <p:ph idx="33"/>
          </p:nvPr>
        </p:nvSpPr>
        <p:spPr>
          <a:xfrm>
            <a:off x="680400" y="4296831"/>
            <a:ext cx="1935800" cy="445599"/>
          </a:xfrm>
          <a:solidFill>
            <a:schemeClr val="accent1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ru-RU" sz="1600" dirty="0" smtClean="0">
                <a:solidFill>
                  <a:schemeClr val="bg1"/>
                </a:solidFill>
              </a:defRPr>
            </a:lvl1pPr>
          </a:lstStyle>
          <a:p>
            <a:pPr marL="177800" lvl="0" indent="0"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53" name="Объект 2"/>
          <p:cNvSpPr>
            <a:spLocks noGrp="1"/>
          </p:cNvSpPr>
          <p:nvPr>
            <p:ph idx="34"/>
          </p:nvPr>
        </p:nvSpPr>
        <p:spPr>
          <a:xfrm>
            <a:off x="2739140" y="4808437"/>
            <a:ext cx="6770206" cy="445599"/>
          </a:xfrm>
          <a:ln>
            <a:solidFill>
              <a:schemeClr val="accent1"/>
            </a:solidFill>
          </a:ln>
        </p:spPr>
        <p:txBody>
          <a:bodyPr vert="horz" lIns="0" tIns="0" rIns="0" bIns="0" rtlCol="0" anchor="ctr">
            <a:no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</a:lstStyle>
          <a:p>
            <a:pPr marL="93663" lvl="0" indent="0">
              <a:buNone/>
            </a:pPr>
            <a:r>
              <a:rPr lang="ru-RU" dirty="0" smtClean="0"/>
              <a:t>Образец текста</a:t>
            </a:r>
          </a:p>
          <a:p>
            <a:pPr marL="628650" lvl="1" indent="-268288">
              <a:buChar char="–"/>
            </a:pPr>
            <a:r>
              <a:rPr lang="ru-RU" dirty="0" smtClean="0"/>
              <a:t>Второй уровень</a:t>
            </a:r>
          </a:p>
        </p:txBody>
      </p:sp>
      <p:sp>
        <p:nvSpPr>
          <p:cNvPr id="54" name="Объект 2"/>
          <p:cNvSpPr>
            <a:spLocks noGrp="1"/>
          </p:cNvSpPr>
          <p:nvPr>
            <p:ph idx="35"/>
          </p:nvPr>
        </p:nvSpPr>
        <p:spPr>
          <a:xfrm>
            <a:off x="680400" y="4808437"/>
            <a:ext cx="1935800" cy="445599"/>
          </a:xfrm>
          <a:solidFill>
            <a:schemeClr val="accent1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ru-RU" sz="1600" dirty="0" smtClean="0">
                <a:solidFill>
                  <a:schemeClr val="bg1"/>
                </a:solidFill>
              </a:defRPr>
            </a:lvl1pPr>
          </a:lstStyle>
          <a:p>
            <a:pPr marL="177800" lvl="0" indent="0"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55" name="Объект 2"/>
          <p:cNvSpPr>
            <a:spLocks noGrp="1"/>
          </p:cNvSpPr>
          <p:nvPr>
            <p:ph idx="36"/>
          </p:nvPr>
        </p:nvSpPr>
        <p:spPr>
          <a:xfrm>
            <a:off x="2739140" y="5320043"/>
            <a:ext cx="6770206" cy="445599"/>
          </a:xfrm>
          <a:ln>
            <a:solidFill>
              <a:schemeClr val="accent1"/>
            </a:solidFill>
          </a:ln>
        </p:spPr>
        <p:txBody>
          <a:bodyPr vert="horz" lIns="0" tIns="0" rIns="0" bIns="0" rtlCol="0" anchor="ctr">
            <a:no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</a:lstStyle>
          <a:p>
            <a:pPr marL="93663" lvl="0" indent="0">
              <a:buNone/>
            </a:pPr>
            <a:r>
              <a:rPr lang="ru-RU" dirty="0" smtClean="0"/>
              <a:t>Образец текста</a:t>
            </a:r>
          </a:p>
          <a:p>
            <a:pPr marL="628650" lvl="1" indent="-268288">
              <a:buChar char="–"/>
            </a:pPr>
            <a:r>
              <a:rPr lang="ru-RU" dirty="0" smtClean="0"/>
              <a:t>Второй уровень</a:t>
            </a:r>
          </a:p>
        </p:txBody>
      </p:sp>
      <p:sp>
        <p:nvSpPr>
          <p:cNvPr id="56" name="Объект 2"/>
          <p:cNvSpPr>
            <a:spLocks noGrp="1"/>
          </p:cNvSpPr>
          <p:nvPr>
            <p:ph idx="37"/>
          </p:nvPr>
        </p:nvSpPr>
        <p:spPr>
          <a:xfrm>
            <a:off x="680400" y="5320043"/>
            <a:ext cx="1935800" cy="445599"/>
          </a:xfrm>
          <a:solidFill>
            <a:schemeClr val="accent1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ru-RU" sz="1600" dirty="0" smtClean="0">
                <a:solidFill>
                  <a:schemeClr val="bg1"/>
                </a:solidFill>
              </a:defRPr>
            </a:lvl1pPr>
          </a:lstStyle>
          <a:p>
            <a:pPr marL="177800" lvl="0" indent="0"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57" name="Объект 2"/>
          <p:cNvSpPr>
            <a:spLocks noGrp="1"/>
          </p:cNvSpPr>
          <p:nvPr>
            <p:ph idx="38"/>
          </p:nvPr>
        </p:nvSpPr>
        <p:spPr>
          <a:xfrm>
            <a:off x="2739140" y="5831649"/>
            <a:ext cx="6770206" cy="445599"/>
          </a:xfrm>
          <a:ln>
            <a:solidFill>
              <a:schemeClr val="accent1"/>
            </a:solidFill>
          </a:ln>
        </p:spPr>
        <p:txBody>
          <a:bodyPr vert="horz" lIns="0" tIns="0" rIns="0" bIns="0" rtlCol="0" anchor="ctr">
            <a:no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</a:lstStyle>
          <a:p>
            <a:pPr marL="93663" lvl="0" indent="0">
              <a:buNone/>
            </a:pPr>
            <a:r>
              <a:rPr lang="ru-RU" dirty="0" smtClean="0"/>
              <a:t>Образец текста</a:t>
            </a:r>
          </a:p>
          <a:p>
            <a:pPr marL="628650" lvl="1" indent="-268288">
              <a:buChar char="–"/>
            </a:pPr>
            <a:r>
              <a:rPr lang="ru-RU" dirty="0" smtClean="0"/>
              <a:t>Второй уровень</a:t>
            </a:r>
          </a:p>
        </p:txBody>
      </p:sp>
      <p:sp>
        <p:nvSpPr>
          <p:cNvPr id="58" name="Объект 2"/>
          <p:cNvSpPr>
            <a:spLocks noGrp="1"/>
          </p:cNvSpPr>
          <p:nvPr>
            <p:ph idx="39"/>
          </p:nvPr>
        </p:nvSpPr>
        <p:spPr>
          <a:xfrm>
            <a:off x="680400" y="5831649"/>
            <a:ext cx="1935800" cy="445599"/>
          </a:xfrm>
          <a:solidFill>
            <a:schemeClr val="accent1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ru-RU" sz="1600" dirty="0" smtClean="0">
                <a:solidFill>
                  <a:schemeClr val="bg1"/>
                </a:solidFill>
              </a:defRPr>
            </a:lvl1pPr>
          </a:lstStyle>
          <a:p>
            <a:pPr marL="177800" lvl="0" indent="0">
              <a:buNone/>
            </a:pPr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31513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idx="14"/>
          </p:nvPr>
        </p:nvSpPr>
        <p:spPr>
          <a:xfrm>
            <a:off x="2739140" y="1738800"/>
            <a:ext cx="6770206" cy="657267"/>
          </a:xfr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93663" indent="0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681036" y="6305796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  <p:sp>
        <p:nvSpPr>
          <p:cNvPr id="18" name="Объект 2"/>
          <p:cNvSpPr>
            <a:spLocks noGrp="1"/>
          </p:cNvSpPr>
          <p:nvPr>
            <p:ph idx="23"/>
          </p:nvPr>
        </p:nvSpPr>
        <p:spPr>
          <a:xfrm>
            <a:off x="680400" y="1738800"/>
            <a:ext cx="1935800" cy="65726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17780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4" name="Объект 2"/>
          <p:cNvSpPr>
            <a:spLocks noGrp="1"/>
          </p:cNvSpPr>
          <p:nvPr>
            <p:ph idx="24"/>
          </p:nvPr>
        </p:nvSpPr>
        <p:spPr>
          <a:xfrm>
            <a:off x="2739140" y="2485247"/>
            <a:ext cx="6770206" cy="657267"/>
          </a:xfrm>
          <a:ln>
            <a:solidFill>
              <a:schemeClr val="accent1"/>
            </a:solidFill>
          </a:ln>
        </p:spPr>
        <p:txBody>
          <a:bodyPr vert="horz" lIns="0" tIns="0" rIns="0" bIns="0" rtlCol="0" anchor="ctr">
            <a:norm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</a:lstStyle>
          <a:p>
            <a:pPr marL="93663" lvl="0" indent="0">
              <a:buNone/>
            </a:pPr>
            <a:r>
              <a:rPr lang="ru-RU" dirty="0" smtClean="0"/>
              <a:t>Образец текста</a:t>
            </a:r>
          </a:p>
          <a:p>
            <a:pPr marL="628650" lvl="1" indent="-268288">
              <a:buChar char="–"/>
            </a:pPr>
            <a:r>
              <a:rPr lang="ru-RU" dirty="0" smtClean="0"/>
              <a:t>Второй уровень</a:t>
            </a:r>
          </a:p>
        </p:txBody>
      </p:sp>
      <p:sp>
        <p:nvSpPr>
          <p:cNvPr id="25" name="Объект 2"/>
          <p:cNvSpPr>
            <a:spLocks noGrp="1"/>
          </p:cNvSpPr>
          <p:nvPr>
            <p:ph idx="25"/>
          </p:nvPr>
        </p:nvSpPr>
        <p:spPr>
          <a:xfrm>
            <a:off x="680400" y="2485247"/>
            <a:ext cx="1935800" cy="657267"/>
          </a:xfrm>
          <a:solidFill>
            <a:schemeClr val="accent1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ru-RU" sz="1600" dirty="0" smtClean="0">
                <a:solidFill>
                  <a:schemeClr val="bg1"/>
                </a:solidFill>
              </a:defRPr>
            </a:lvl1pPr>
          </a:lstStyle>
          <a:p>
            <a:pPr marL="177800" lvl="0" indent="0"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30" name="Объект 2"/>
          <p:cNvSpPr>
            <a:spLocks noGrp="1"/>
          </p:cNvSpPr>
          <p:nvPr>
            <p:ph idx="26"/>
          </p:nvPr>
        </p:nvSpPr>
        <p:spPr>
          <a:xfrm>
            <a:off x="2739140" y="3231694"/>
            <a:ext cx="6770206" cy="657267"/>
          </a:xfrm>
          <a:ln>
            <a:solidFill>
              <a:schemeClr val="accent1"/>
            </a:solidFill>
          </a:ln>
        </p:spPr>
        <p:txBody>
          <a:bodyPr vert="horz" lIns="0" tIns="0" rIns="0" bIns="0" rtlCol="0" anchor="ctr">
            <a:norm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</a:lstStyle>
          <a:p>
            <a:pPr marL="93663" lvl="0" indent="0">
              <a:buNone/>
            </a:pPr>
            <a:r>
              <a:rPr lang="ru-RU" dirty="0" smtClean="0"/>
              <a:t>Образец текста</a:t>
            </a:r>
          </a:p>
          <a:p>
            <a:pPr marL="628650" lvl="1" indent="-268288">
              <a:buChar char="–"/>
            </a:pPr>
            <a:r>
              <a:rPr lang="ru-RU" dirty="0" smtClean="0"/>
              <a:t>Второй уровень</a:t>
            </a:r>
          </a:p>
        </p:txBody>
      </p:sp>
      <p:sp>
        <p:nvSpPr>
          <p:cNvPr id="31" name="Объект 2"/>
          <p:cNvSpPr>
            <a:spLocks noGrp="1"/>
          </p:cNvSpPr>
          <p:nvPr>
            <p:ph idx="27"/>
          </p:nvPr>
        </p:nvSpPr>
        <p:spPr>
          <a:xfrm>
            <a:off x="680400" y="3231694"/>
            <a:ext cx="1935800" cy="657267"/>
          </a:xfrm>
          <a:solidFill>
            <a:schemeClr val="accent1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ru-RU" sz="1600" dirty="0" smtClean="0">
                <a:solidFill>
                  <a:schemeClr val="bg1"/>
                </a:solidFill>
              </a:defRPr>
            </a:lvl1pPr>
          </a:lstStyle>
          <a:p>
            <a:pPr marL="177800" lvl="0" indent="0"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32" name="Объект 2"/>
          <p:cNvSpPr>
            <a:spLocks noGrp="1"/>
          </p:cNvSpPr>
          <p:nvPr>
            <p:ph idx="28"/>
          </p:nvPr>
        </p:nvSpPr>
        <p:spPr>
          <a:xfrm>
            <a:off x="2739140" y="3981456"/>
            <a:ext cx="6770206" cy="657267"/>
          </a:xfrm>
          <a:ln>
            <a:solidFill>
              <a:schemeClr val="accent1"/>
            </a:solidFill>
          </a:ln>
        </p:spPr>
        <p:txBody>
          <a:bodyPr vert="horz" lIns="0" tIns="0" rIns="0" bIns="0" rtlCol="0" anchor="ctr">
            <a:norm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</a:lstStyle>
          <a:p>
            <a:pPr marL="93663" lvl="0" indent="0">
              <a:buNone/>
            </a:pPr>
            <a:r>
              <a:rPr lang="ru-RU" dirty="0" smtClean="0"/>
              <a:t>Образец текста</a:t>
            </a:r>
          </a:p>
          <a:p>
            <a:pPr marL="628650" lvl="1" indent="-268288">
              <a:buChar char="–"/>
            </a:pPr>
            <a:r>
              <a:rPr lang="ru-RU" dirty="0" smtClean="0"/>
              <a:t>Второй уровень</a:t>
            </a:r>
          </a:p>
        </p:txBody>
      </p:sp>
      <p:sp>
        <p:nvSpPr>
          <p:cNvPr id="33" name="Объект 2"/>
          <p:cNvSpPr>
            <a:spLocks noGrp="1"/>
          </p:cNvSpPr>
          <p:nvPr>
            <p:ph idx="29"/>
          </p:nvPr>
        </p:nvSpPr>
        <p:spPr>
          <a:xfrm>
            <a:off x="680400" y="3981456"/>
            <a:ext cx="1935800" cy="657267"/>
          </a:xfrm>
          <a:solidFill>
            <a:schemeClr val="accent1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ru-RU" sz="1600" dirty="0" smtClean="0">
                <a:solidFill>
                  <a:schemeClr val="bg1"/>
                </a:solidFill>
              </a:defRPr>
            </a:lvl1pPr>
          </a:lstStyle>
          <a:p>
            <a:pPr marL="177800" lvl="0" indent="0"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34" name="Объект 2"/>
          <p:cNvSpPr>
            <a:spLocks noGrp="1"/>
          </p:cNvSpPr>
          <p:nvPr>
            <p:ph idx="30"/>
          </p:nvPr>
        </p:nvSpPr>
        <p:spPr>
          <a:xfrm>
            <a:off x="2739140" y="4726020"/>
            <a:ext cx="6770206" cy="657267"/>
          </a:xfrm>
          <a:ln>
            <a:solidFill>
              <a:schemeClr val="accent1"/>
            </a:solidFill>
          </a:ln>
        </p:spPr>
        <p:txBody>
          <a:bodyPr vert="horz" lIns="0" tIns="0" rIns="0" bIns="0" rtlCol="0" anchor="ctr">
            <a:norm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</a:lstStyle>
          <a:p>
            <a:pPr marL="93663" lvl="0" indent="0">
              <a:buNone/>
            </a:pPr>
            <a:r>
              <a:rPr lang="ru-RU" dirty="0" smtClean="0"/>
              <a:t>Образец текста</a:t>
            </a:r>
          </a:p>
          <a:p>
            <a:pPr marL="628650" lvl="1" indent="-268288">
              <a:buChar char="–"/>
            </a:pPr>
            <a:r>
              <a:rPr lang="ru-RU" dirty="0" smtClean="0"/>
              <a:t>Второй уровень</a:t>
            </a:r>
          </a:p>
        </p:txBody>
      </p:sp>
      <p:sp>
        <p:nvSpPr>
          <p:cNvPr id="35" name="Объект 2"/>
          <p:cNvSpPr>
            <a:spLocks noGrp="1"/>
          </p:cNvSpPr>
          <p:nvPr>
            <p:ph idx="31"/>
          </p:nvPr>
        </p:nvSpPr>
        <p:spPr>
          <a:xfrm>
            <a:off x="680400" y="4726020"/>
            <a:ext cx="1935800" cy="657267"/>
          </a:xfrm>
          <a:solidFill>
            <a:schemeClr val="accent1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ru-RU" sz="1600" dirty="0" smtClean="0">
                <a:solidFill>
                  <a:schemeClr val="bg1"/>
                </a:solidFill>
              </a:defRPr>
            </a:lvl1pPr>
          </a:lstStyle>
          <a:p>
            <a:pPr marL="177800" lvl="0" indent="0"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36" name="Объект 2"/>
          <p:cNvSpPr>
            <a:spLocks noGrp="1"/>
          </p:cNvSpPr>
          <p:nvPr>
            <p:ph idx="32"/>
          </p:nvPr>
        </p:nvSpPr>
        <p:spPr>
          <a:xfrm>
            <a:off x="2739140" y="5470584"/>
            <a:ext cx="6770206" cy="657267"/>
          </a:xfrm>
          <a:ln>
            <a:solidFill>
              <a:schemeClr val="accent1"/>
            </a:solidFill>
          </a:ln>
        </p:spPr>
        <p:txBody>
          <a:bodyPr vert="horz" lIns="0" tIns="0" rIns="0" bIns="0" rtlCol="0" anchor="ctr">
            <a:norm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</a:lstStyle>
          <a:p>
            <a:pPr marL="93663" lvl="0" indent="0">
              <a:buNone/>
            </a:pPr>
            <a:r>
              <a:rPr lang="ru-RU" dirty="0" smtClean="0"/>
              <a:t>Образец текста</a:t>
            </a:r>
          </a:p>
          <a:p>
            <a:pPr marL="628650" lvl="1" indent="-268288">
              <a:buChar char="–"/>
            </a:pPr>
            <a:r>
              <a:rPr lang="ru-RU" dirty="0" smtClean="0"/>
              <a:t>Второй уровень</a:t>
            </a:r>
          </a:p>
        </p:txBody>
      </p:sp>
      <p:sp>
        <p:nvSpPr>
          <p:cNvPr id="37" name="Объект 2"/>
          <p:cNvSpPr>
            <a:spLocks noGrp="1"/>
          </p:cNvSpPr>
          <p:nvPr>
            <p:ph idx="33"/>
          </p:nvPr>
        </p:nvSpPr>
        <p:spPr>
          <a:xfrm>
            <a:off x="680400" y="5470584"/>
            <a:ext cx="1935800" cy="657267"/>
          </a:xfrm>
          <a:solidFill>
            <a:schemeClr val="accent1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ru-RU" sz="1600" dirty="0" smtClean="0">
                <a:solidFill>
                  <a:schemeClr val="bg1"/>
                </a:solidFill>
              </a:defRPr>
            </a:lvl1pPr>
          </a:lstStyle>
          <a:p>
            <a:pPr marL="177800" lvl="0" indent="0">
              <a:buNone/>
            </a:pPr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51379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Заголовок и 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idx="14"/>
          </p:nvPr>
        </p:nvSpPr>
        <p:spPr>
          <a:xfrm>
            <a:off x="2739140" y="1738800"/>
            <a:ext cx="6770206" cy="657267"/>
          </a:xfr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93663" indent="0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681036" y="6305796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  <p:sp>
        <p:nvSpPr>
          <p:cNvPr id="18" name="Объект 2"/>
          <p:cNvSpPr>
            <a:spLocks noGrp="1"/>
          </p:cNvSpPr>
          <p:nvPr>
            <p:ph idx="23"/>
          </p:nvPr>
        </p:nvSpPr>
        <p:spPr>
          <a:xfrm>
            <a:off x="680400" y="1738800"/>
            <a:ext cx="1935800" cy="65726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17780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4" name="Объект 2"/>
          <p:cNvSpPr>
            <a:spLocks noGrp="1"/>
          </p:cNvSpPr>
          <p:nvPr>
            <p:ph idx="24"/>
          </p:nvPr>
        </p:nvSpPr>
        <p:spPr>
          <a:xfrm>
            <a:off x="2739140" y="2485247"/>
            <a:ext cx="6770206" cy="657267"/>
          </a:xfrm>
          <a:ln>
            <a:solidFill>
              <a:schemeClr val="accent1"/>
            </a:solidFill>
          </a:ln>
        </p:spPr>
        <p:txBody>
          <a:bodyPr vert="horz" lIns="0" tIns="0" rIns="0" bIns="0" rtlCol="0" anchor="ctr">
            <a:norm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</a:lstStyle>
          <a:p>
            <a:pPr marL="93663" lvl="0" indent="0">
              <a:buNone/>
            </a:pPr>
            <a:r>
              <a:rPr lang="ru-RU" dirty="0" smtClean="0"/>
              <a:t>Образец текста</a:t>
            </a:r>
          </a:p>
          <a:p>
            <a:pPr marL="628650" lvl="1" indent="-268288">
              <a:buChar char="–"/>
            </a:pPr>
            <a:r>
              <a:rPr lang="ru-RU" dirty="0" smtClean="0"/>
              <a:t>Второй уровень</a:t>
            </a:r>
          </a:p>
        </p:txBody>
      </p:sp>
      <p:sp>
        <p:nvSpPr>
          <p:cNvPr id="25" name="Объект 2"/>
          <p:cNvSpPr>
            <a:spLocks noGrp="1"/>
          </p:cNvSpPr>
          <p:nvPr>
            <p:ph idx="25"/>
          </p:nvPr>
        </p:nvSpPr>
        <p:spPr>
          <a:xfrm>
            <a:off x="680400" y="2485247"/>
            <a:ext cx="1935800" cy="65726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17780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0" name="Объект 2"/>
          <p:cNvSpPr>
            <a:spLocks noGrp="1"/>
          </p:cNvSpPr>
          <p:nvPr>
            <p:ph idx="26"/>
          </p:nvPr>
        </p:nvSpPr>
        <p:spPr>
          <a:xfrm>
            <a:off x="2739140" y="3231694"/>
            <a:ext cx="6770206" cy="657267"/>
          </a:xfrm>
          <a:ln>
            <a:solidFill>
              <a:schemeClr val="accent1"/>
            </a:solidFill>
          </a:ln>
        </p:spPr>
        <p:txBody>
          <a:bodyPr vert="horz" lIns="0" tIns="0" rIns="0" bIns="0" rtlCol="0" anchor="ctr">
            <a:norm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</a:lstStyle>
          <a:p>
            <a:pPr marL="93663" lvl="0" indent="0">
              <a:buNone/>
            </a:pPr>
            <a:r>
              <a:rPr lang="ru-RU" dirty="0" smtClean="0"/>
              <a:t>Образец текста</a:t>
            </a:r>
          </a:p>
          <a:p>
            <a:pPr marL="628650" lvl="1" indent="-268288">
              <a:buChar char="–"/>
            </a:pPr>
            <a:r>
              <a:rPr lang="ru-RU" dirty="0" smtClean="0"/>
              <a:t>Второй уровень</a:t>
            </a:r>
          </a:p>
        </p:txBody>
      </p:sp>
      <p:sp>
        <p:nvSpPr>
          <p:cNvPr id="31" name="Объект 2"/>
          <p:cNvSpPr>
            <a:spLocks noGrp="1"/>
          </p:cNvSpPr>
          <p:nvPr>
            <p:ph idx="27"/>
          </p:nvPr>
        </p:nvSpPr>
        <p:spPr>
          <a:xfrm>
            <a:off x="680400" y="3231694"/>
            <a:ext cx="1935800" cy="65726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17780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01070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Заголовок и 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idx="14"/>
          </p:nvPr>
        </p:nvSpPr>
        <p:spPr>
          <a:xfrm>
            <a:off x="3344334" y="1738800"/>
            <a:ext cx="6165012" cy="775801"/>
          </a:xfr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93663" indent="0"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681036" y="6305796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  <p:sp>
        <p:nvSpPr>
          <p:cNvPr id="18" name="Объект 2"/>
          <p:cNvSpPr>
            <a:spLocks noGrp="1"/>
          </p:cNvSpPr>
          <p:nvPr>
            <p:ph idx="23"/>
          </p:nvPr>
        </p:nvSpPr>
        <p:spPr>
          <a:xfrm>
            <a:off x="680400" y="1738801"/>
            <a:ext cx="2545400" cy="7758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17780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2" name="Объект 2"/>
          <p:cNvSpPr>
            <a:spLocks noGrp="1"/>
          </p:cNvSpPr>
          <p:nvPr>
            <p:ph idx="24"/>
          </p:nvPr>
        </p:nvSpPr>
        <p:spPr>
          <a:xfrm>
            <a:off x="3344334" y="2593933"/>
            <a:ext cx="6165012" cy="775801"/>
          </a:xfr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93663" indent="0"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3" name="Объект 2"/>
          <p:cNvSpPr>
            <a:spLocks noGrp="1"/>
          </p:cNvSpPr>
          <p:nvPr>
            <p:ph idx="25"/>
          </p:nvPr>
        </p:nvSpPr>
        <p:spPr>
          <a:xfrm>
            <a:off x="680400" y="2593934"/>
            <a:ext cx="2545400" cy="7758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17780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6" name="Объект 2"/>
          <p:cNvSpPr>
            <a:spLocks noGrp="1"/>
          </p:cNvSpPr>
          <p:nvPr>
            <p:ph idx="26"/>
          </p:nvPr>
        </p:nvSpPr>
        <p:spPr>
          <a:xfrm>
            <a:off x="3344334" y="3449065"/>
            <a:ext cx="6165012" cy="775801"/>
          </a:xfr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93663" indent="0"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7" name="Объект 2"/>
          <p:cNvSpPr>
            <a:spLocks noGrp="1"/>
          </p:cNvSpPr>
          <p:nvPr>
            <p:ph idx="27"/>
          </p:nvPr>
        </p:nvSpPr>
        <p:spPr>
          <a:xfrm>
            <a:off x="680400" y="3449066"/>
            <a:ext cx="2545400" cy="7758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17780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8" name="Объект 2"/>
          <p:cNvSpPr>
            <a:spLocks noGrp="1"/>
          </p:cNvSpPr>
          <p:nvPr>
            <p:ph idx="28"/>
          </p:nvPr>
        </p:nvSpPr>
        <p:spPr>
          <a:xfrm>
            <a:off x="3344334" y="4304197"/>
            <a:ext cx="6165012" cy="775801"/>
          </a:xfr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93663" indent="0"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9" name="Объект 2"/>
          <p:cNvSpPr>
            <a:spLocks noGrp="1"/>
          </p:cNvSpPr>
          <p:nvPr>
            <p:ph idx="29"/>
          </p:nvPr>
        </p:nvSpPr>
        <p:spPr>
          <a:xfrm>
            <a:off x="680400" y="4304198"/>
            <a:ext cx="2545400" cy="7758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17780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2" name="Объект 2"/>
          <p:cNvSpPr>
            <a:spLocks noGrp="1"/>
          </p:cNvSpPr>
          <p:nvPr>
            <p:ph idx="30"/>
          </p:nvPr>
        </p:nvSpPr>
        <p:spPr>
          <a:xfrm>
            <a:off x="3344334" y="5159329"/>
            <a:ext cx="6165012" cy="775801"/>
          </a:xfr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93663" indent="0"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3" name="Объект 2"/>
          <p:cNvSpPr>
            <a:spLocks noGrp="1"/>
          </p:cNvSpPr>
          <p:nvPr>
            <p:ph idx="31"/>
          </p:nvPr>
        </p:nvSpPr>
        <p:spPr>
          <a:xfrm>
            <a:off x="680400" y="5159330"/>
            <a:ext cx="2545400" cy="7758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17780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0461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16531" indent="-316531">
              <a:buFont typeface="+mj-lt"/>
              <a:buAutoNum type="arabicPeriod"/>
              <a:defRPr sz="1662">
                <a:solidFill>
                  <a:schemeClr val="tx1"/>
                </a:solidFill>
              </a:defRPr>
            </a:lvl1pPr>
            <a:lvl2pPr marL="580307" indent="-247657">
              <a:buFont typeface="Arial" panose="020B0604020202020204" pitchFamily="34" charset="0"/>
              <a:buChar char="–"/>
              <a:defRPr sz="1662">
                <a:solidFill>
                  <a:schemeClr val="tx1"/>
                </a:solidFill>
              </a:defRPr>
            </a:lvl2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anchor="ctr">
            <a:normAutofit/>
          </a:bodyPr>
          <a:lstStyle>
            <a:lvl1pPr marL="0" indent="0">
              <a:buNone/>
              <a:defRPr sz="738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795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80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814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A89B9D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24341" y="344615"/>
            <a:ext cx="390193" cy="4698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77777A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5230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80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150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7" y="899044"/>
            <a:ext cx="8828946" cy="650215"/>
          </a:xfrm>
        </p:spPr>
        <p:txBody>
          <a:bodyPr/>
          <a:lstStyle>
            <a:lvl1pPr>
              <a:defRPr b="1">
                <a:ln w="3175">
                  <a:solidFill>
                    <a:schemeClr val="bg1"/>
                  </a:solidFill>
                </a:ln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24341" y="344615"/>
            <a:ext cx="390193" cy="4698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77777A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9959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6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Объект 2"/>
          <p:cNvSpPr>
            <a:spLocks noGrp="1"/>
          </p:cNvSpPr>
          <p:nvPr>
            <p:ph sz="half" idx="1"/>
          </p:nvPr>
        </p:nvSpPr>
        <p:spPr>
          <a:xfrm>
            <a:off x="678925" y="4192749"/>
            <a:ext cx="2941574" cy="2113047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Объект 2"/>
          <p:cNvSpPr>
            <a:spLocks noGrp="1"/>
          </p:cNvSpPr>
          <p:nvPr>
            <p:ph sz="half" idx="14"/>
          </p:nvPr>
        </p:nvSpPr>
        <p:spPr>
          <a:xfrm>
            <a:off x="678925" y="2076482"/>
            <a:ext cx="2941574" cy="210439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Объект 2"/>
          <p:cNvSpPr>
            <a:spLocks noGrp="1"/>
          </p:cNvSpPr>
          <p:nvPr>
            <p:ph sz="half" idx="15"/>
          </p:nvPr>
        </p:nvSpPr>
        <p:spPr>
          <a:xfrm>
            <a:off x="3622612" y="2074119"/>
            <a:ext cx="2941574" cy="210172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8" name="Объект 2"/>
          <p:cNvSpPr>
            <a:spLocks noGrp="1"/>
          </p:cNvSpPr>
          <p:nvPr>
            <p:ph sz="half" idx="16"/>
          </p:nvPr>
        </p:nvSpPr>
        <p:spPr>
          <a:xfrm>
            <a:off x="6568409" y="2076482"/>
            <a:ext cx="2941574" cy="2099356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9" name="Объект 2"/>
          <p:cNvSpPr>
            <a:spLocks noGrp="1"/>
          </p:cNvSpPr>
          <p:nvPr>
            <p:ph sz="half" idx="17"/>
          </p:nvPr>
        </p:nvSpPr>
        <p:spPr>
          <a:xfrm>
            <a:off x="6568409" y="4175838"/>
            <a:ext cx="2941574" cy="211808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0" name="Объект 2"/>
          <p:cNvSpPr>
            <a:spLocks noGrp="1"/>
          </p:cNvSpPr>
          <p:nvPr>
            <p:ph sz="half" idx="18"/>
          </p:nvPr>
        </p:nvSpPr>
        <p:spPr>
          <a:xfrm>
            <a:off x="3622612" y="4192748"/>
            <a:ext cx="2941574" cy="210117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Объект 2"/>
          <p:cNvSpPr>
            <a:spLocks noGrp="1"/>
          </p:cNvSpPr>
          <p:nvPr>
            <p:ph sz="half" idx="19"/>
          </p:nvPr>
        </p:nvSpPr>
        <p:spPr>
          <a:xfrm>
            <a:off x="681736" y="1515041"/>
            <a:ext cx="8828247" cy="482435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889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6" name="Текст 7"/>
          <p:cNvSpPr>
            <a:spLocks noGrp="1"/>
          </p:cNvSpPr>
          <p:nvPr>
            <p:ph type="body" sz="quarter" idx="21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430217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объекта с под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7" y="1772816"/>
            <a:ext cx="4250962" cy="226479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1037" y="4073444"/>
            <a:ext cx="4250964" cy="224422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2" name="Объект 2"/>
          <p:cNvSpPr>
            <a:spLocks noGrp="1"/>
          </p:cNvSpPr>
          <p:nvPr>
            <p:ph sz="half" idx="15"/>
          </p:nvPr>
        </p:nvSpPr>
        <p:spPr>
          <a:xfrm>
            <a:off x="4974006" y="1772816"/>
            <a:ext cx="4535979" cy="226479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sz="half" idx="16"/>
          </p:nvPr>
        </p:nvSpPr>
        <p:spPr>
          <a:xfrm>
            <a:off x="4974006" y="4073444"/>
            <a:ext cx="4535979" cy="224422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18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9"/>
          </p:nvPr>
        </p:nvSpPr>
        <p:spPr>
          <a:xfrm>
            <a:off x="681736" y="1515041"/>
            <a:ext cx="8828247" cy="482435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889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82199586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3" name="Picture 12" descr="CBRF_titul-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0" r="13049"/>
          <a:stretch/>
        </p:blipFill>
        <p:spPr>
          <a:xfrm>
            <a:off x="0" y="1367481"/>
            <a:ext cx="9906000" cy="2779776"/>
          </a:xfrm>
          <a:prstGeom prst="rect">
            <a:avLst/>
          </a:prstGeom>
        </p:spPr>
      </p:pic>
      <p:sp>
        <p:nvSpPr>
          <p:cNvPr id="11" name="Rectangle 18"/>
          <p:cNvSpPr/>
          <p:nvPr/>
        </p:nvSpPr>
        <p:spPr>
          <a:xfrm>
            <a:off x="0" y="4118534"/>
            <a:ext cx="9906000" cy="2739469"/>
          </a:xfrm>
          <a:prstGeom prst="rect">
            <a:avLst/>
          </a:prstGeom>
          <a:solidFill>
            <a:srgbClr val="7777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691" y="5594874"/>
            <a:ext cx="4685269" cy="65902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30695" y="4118919"/>
            <a:ext cx="4685269" cy="1359244"/>
          </a:xfrm>
        </p:spPr>
        <p:txBody>
          <a:bodyPr anchor="b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6" name="Date Placeholder 26"/>
          <p:cNvSpPr>
            <a:spLocks noGrp="1"/>
          </p:cNvSpPr>
          <p:nvPr>
            <p:ph type="dt" sz="half" idx="2"/>
          </p:nvPr>
        </p:nvSpPr>
        <p:spPr>
          <a:xfrm>
            <a:off x="4957462" y="6315172"/>
            <a:ext cx="23114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446216" y="5594874"/>
            <a:ext cx="4396412" cy="665893"/>
          </a:xfrm>
        </p:spPr>
        <p:txBody>
          <a:bodyPr>
            <a:noAutofit/>
          </a:bodyPr>
          <a:lstStyle>
            <a:lvl1pPr marL="0" indent="0" algn="r">
              <a:buNone/>
              <a:defRPr sz="20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Введите имя автора презентации</a:t>
            </a:r>
          </a:p>
        </p:txBody>
      </p:sp>
      <p:pic>
        <p:nvPicPr>
          <p:cNvPr id="10" name="Picture 11" descr="alllogo-0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43" y="-1"/>
            <a:ext cx="2899116" cy="134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201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8"/>
          <p:cNvSpPr/>
          <p:nvPr/>
        </p:nvSpPr>
        <p:spPr>
          <a:xfrm>
            <a:off x="0" y="4118534"/>
            <a:ext cx="9906000" cy="2739469"/>
          </a:xfrm>
          <a:prstGeom prst="rect">
            <a:avLst/>
          </a:prstGeom>
          <a:solidFill>
            <a:srgbClr val="7777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0" name="Picture 2" descr="\\10.85.94.34\ddkp\ИП\PROJECTS\ФирмСтиль\ФС презентаций\Фото (разделитель)\VAS_588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9941"/>
          <a:stretch/>
        </p:blipFill>
        <p:spPr bwMode="auto">
          <a:xfrm>
            <a:off x="-1" y="1368000"/>
            <a:ext cx="9906001" cy="277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691" y="5594874"/>
            <a:ext cx="4685269" cy="65902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30695" y="4118919"/>
            <a:ext cx="4685269" cy="1359244"/>
          </a:xfrm>
        </p:spPr>
        <p:txBody>
          <a:bodyPr anchor="b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6" name="Date Placeholder 26"/>
          <p:cNvSpPr>
            <a:spLocks noGrp="1"/>
          </p:cNvSpPr>
          <p:nvPr>
            <p:ph type="dt" sz="half" idx="2"/>
          </p:nvPr>
        </p:nvSpPr>
        <p:spPr>
          <a:xfrm>
            <a:off x="4957462" y="6315172"/>
            <a:ext cx="23114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446216" y="5594874"/>
            <a:ext cx="4396412" cy="665893"/>
          </a:xfrm>
        </p:spPr>
        <p:txBody>
          <a:bodyPr>
            <a:noAutofit/>
          </a:bodyPr>
          <a:lstStyle>
            <a:lvl1pPr marL="0" indent="0" algn="r">
              <a:buNone/>
              <a:defRPr sz="20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Введите имя автора презентации</a:t>
            </a:r>
          </a:p>
        </p:txBody>
      </p:sp>
      <p:pic>
        <p:nvPicPr>
          <p:cNvPr id="10" name="Picture 11" descr="alllogo-0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43" y="-1"/>
            <a:ext cx="2899116" cy="134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045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8"/>
          <p:cNvSpPr/>
          <p:nvPr/>
        </p:nvSpPr>
        <p:spPr>
          <a:xfrm>
            <a:off x="0" y="4118534"/>
            <a:ext cx="9906000" cy="2739469"/>
          </a:xfrm>
          <a:prstGeom prst="rect">
            <a:avLst/>
          </a:prstGeom>
          <a:solidFill>
            <a:srgbClr val="7777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691" y="5594874"/>
            <a:ext cx="4685269" cy="65902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12" name="Picture 10" descr="CBRF-Razdelitel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2" r="9466"/>
          <a:stretch/>
        </p:blipFill>
        <p:spPr>
          <a:xfrm>
            <a:off x="0" y="1368000"/>
            <a:ext cx="9906000" cy="2755646"/>
          </a:xfrm>
          <a:prstGeom prst="rect">
            <a:avLst/>
          </a:prstGeom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30695" y="4118919"/>
            <a:ext cx="4685269" cy="1359244"/>
          </a:xfrm>
        </p:spPr>
        <p:txBody>
          <a:bodyPr anchor="b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6" name="Date Placeholder 26"/>
          <p:cNvSpPr>
            <a:spLocks noGrp="1"/>
          </p:cNvSpPr>
          <p:nvPr>
            <p:ph type="dt" sz="half" idx="2"/>
          </p:nvPr>
        </p:nvSpPr>
        <p:spPr>
          <a:xfrm>
            <a:off x="4957462" y="6315172"/>
            <a:ext cx="23114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446216" y="5594874"/>
            <a:ext cx="4396412" cy="665893"/>
          </a:xfrm>
        </p:spPr>
        <p:txBody>
          <a:bodyPr>
            <a:noAutofit/>
          </a:bodyPr>
          <a:lstStyle>
            <a:lvl1pPr marL="0" indent="0" algn="r">
              <a:buNone/>
              <a:defRPr sz="20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Введите имя автора презентации</a:t>
            </a:r>
          </a:p>
        </p:txBody>
      </p:sp>
      <p:pic>
        <p:nvPicPr>
          <p:cNvPr id="10" name="Picture 11" descr="alllogo-0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43" y="-1"/>
            <a:ext cx="2899116" cy="134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124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8"/>
          <p:cNvSpPr/>
          <p:nvPr/>
        </p:nvSpPr>
        <p:spPr>
          <a:xfrm>
            <a:off x="0" y="4118534"/>
            <a:ext cx="9906000" cy="2739469"/>
          </a:xfrm>
          <a:prstGeom prst="rect">
            <a:avLst/>
          </a:prstGeom>
          <a:solidFill>
            <a:srgbClr val="7777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691" y="5594874"/>
            <a:ext cx="4685269" cy="65902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1028" name="Picture 4" descr="\\10.85.94.34\ddkp\ИП\PROJECTS\ФирмСтиль\ФС презентаций\Фото (разделитель)\VAS_5650 (2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8" r="9658"/>
          <a:stretch/>
        </p:blipFill>
        <p:spPr bwMode="auto">
          <a:xfrm>
            <a:off x="-1" y="1368000"/>
            <a:ext cx="9906001" cy="277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30695" y="4118919"/>
            <a:ext cx="4685269" cy="1359244"/>
          </a:xfrm>
        </p:spPr>
        <p:txBody>
          <a:bodyPr anchor="b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6" name="Date Placeholder 26"/>
          <p:cNvSpPr>
            <a:spLocks noGrp="1"/>
          </p:cNvSpPr>
          <p:nvPr>
            <p:ph type="dt" sz="half" idx="2"/>
          </p:nvPr>
        </p:nvSpPr>
        <p:spPr>
          <a:xfrm>
            <a:off x="4957462" y="6315172"/>
            <a:ext cx="23114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446216" y="5594874"/>
            <a:ext cx="4396412" cy="665893"/>
          </a:xfrm>
        </p:spPr>
        <p:txBody>
          <a:bodyPr>
            <a:noAutofit/>
          </a:bodyPr>
          <a:lstStyle>
            <a:lvl1pPr marL="0" indent="0" algn="r">
              <a:buNone/>
              <a:defRPr sz="20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Введите имя автора презентации</a:t>
            </a:r>
          </a:p>
        </p:txBody>
      </p:sp>
      <p:pic>
        <p:nvPicPr>
          <p:cNvPr id="10" name="Picture 11" descr="alllogo-0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43" y="-1"/>
            <a:ext cx="2899116" cy="134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50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8"/>
          <p:cNvSpPr/>
          <p:nvPr/>
        </p:nvSpPr>
        <p:spPr>
          <a:xfrm>
            <a:off x="0" y="4118534"/>
            <a:ext cx="9906000" cy="2739469"/>
          </a:xfrm>
          <a:prstGeom prst="rect">
            <a:avLst/>
          </a:prstGeom>
          <a:solidFill>
            <a:srgbClr val="7777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691" y="5594874"/>
            <a:ext cx="4685269" cy="65902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1026" name="Picture 2" descr="\\10.85.94.34\ddkp\ИП\PROJECTS\ФирмСтиль\ФС презентаций\Фото (титульные)\VAS_513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6" r="10147"/>
          <a:stretch/>
        </p:blipFill>
        <p:spPr bwMode="auto">
          <a:xfrm>
            <a:off x="0" y="1367999"/>
            <a:ext cx="9906000" cy="27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30695" y="4118919"/>
            <a:ext cx="4685269" cy="1359244"/>
          </a:xfrm>
        </p:spPr>
        <p:txBody>
          <a:bodyPr anchor="b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6" name="Date Placeholder 26"/>
          <p:cNvSpPr>
            <a:spLocks noGrp="1"/>
          </p:cNvSpPr>
          <p:nvPr>
            <p:ph type="dt" sz="half" idx="2"/>
          </p:nvPr>
        </p:nvSpPr>
        <p:spPr>
          <a:xfrm>
            <a:off x="4957462" y="6315172"/>
            <a:ext cx="23114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446216" y="5594874"/>
            <a:ext cx="4396412" cy="665893"/>
          </a:xfrm>
        </p:spPr>
        <p:txBody>
          <a:bodyPr>
            <a:noAutofit/>
          </a:bodyPr>
          <a:lstStyle>
            <a:lvl1pPr marL="0" indent="0" algn="r">
              <a:buNone/>
              <a:defRPr sz="20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Введите имя автора презентации</a:t>
            </a:r>
          </a:p>
        </p:txBody>
      </p:sp>
      <p:pic>
        <p:nvPicPr>
          <p:cNvPr id="10" name="Picture 11" descr="alllogo-0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43" y="-1"/>
            <a:ext cx="2899116" cy="134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975987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8"/>
          <p:cNvSpPr/>
          <p:nvPr/>
        </p:nvSpPr>
        <p:spPr>
          <a:xfrm>
            <a:off x="0" y="4118534"/>
            <a:ext cx="9906000" cy="2739469"/>
          </a:xfrm>
          <a:prstGeom prst="rect">
            <a:avLst/>
          </a:prstGeom>
          <a:solidFill>
            <a:srgbClr val="7777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691" y="5594874"/>
            <a:ext cx="4685269" cy="65902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1026" name="Picture 2" descr="\\10.85.94.34\ddkp\ИП\PROJECTS\ФирмСтиль\ФС презентаций\Фото (разделитель)\VAS_50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67998"/>
            <a:ext cx="9906000" cy="277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30695" y="4118919"/>
            <a:ext cx="4685269" cy="1359244"/>
          </a:xfrm>
        </p:spPr>
        <p:txBody>
          <a:bodyPr anchor="b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6" name="Date Placeholder 26"/>
          <p:cNvSpPr>
            <a:spLocks noGrp="1"/>
          </p:cNvSpPr>
          <p:nvPr>
            <p:ph type="dt" sz="half" idx="2"/>
          </p:nvPr>
        </p:nvSpPr>
        <p:spPr>
          <a:xfrm>
            <a:off x="4957462" y="6315172"/>
            <a:ext cx="23114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446216" y="5594874"/>
            <a:ext cx="4396412" cy="665893"/>
          </a:xfrm>
        </p:spPr>
        <p:txBody>
          <a:bodyPr>
            <a:noAutofit/>
          </a:bodyPr>
          <a:lstStyle>
            <a:lvl1pPr marL="0" indent="0" algn="r">
              <a:buNone/>
              <a:defRPr sz="20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Введите имя автора презентации</a:t>
            </a:r>
          </a:p>
        </p:txBody>
      </p:sp>
      <p:pic>
        <p:nvPicPr>
          <p:cNvPr id="10" name="Picture 11" descr="alllogo-0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43" y="-1"/>
            <a:ext cx="2899116" cy="134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60240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8"/>
          <p:cNvSpPr/>
          <p:nvPr/>
        </p:nvSpPr>
        <p:spPr>
          <a:xfrm>
            <a:off x="0" y="4118534"/>
            <a:ext cx="9906000" cy="2739469"/>
          </a:xfrm>
          <a:prstGeom prst="rect">
            <a:avLst/>
          </a:prstGeom>
          <a:solidFill>
            <a:srgbClr val="7777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3443" y="5301208"/>
            <a:ext cx="6130076" cy="86409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12" name="Picture 10" descr="CBRF-Razdelitel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2" r="9466"/>
          <a:stretch/>
        </p:blipFill>
        <p:spPr>
          <a:xfrm>
            <a:off x="0" y="1368000"/>
            <a:ext cx="9906000" cy="2755646"/>
          </a:xfrm>
          <a:prstGeom prst="rect">
            <a:avLst/>
          </a:prstGeom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281258" y="4118921"/>
            <a:ext cx="9343484" cy="1038273"/>
          </a:xfrm>
        </p:spPr>
        <p:txBody>
          <a:bodyPr anchor="ctr">
            <a:norm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6" name="Date Placeholder 26"/>
          <p:cNvSpPr>
            <a:spLocks noGrp="1"/>
          </p:cNvSpPr>
          <p:nvPr>
            <p:ph type="dt" sz="half" idx="2"/>
          </p:nvPr>
        </p:nvSpPr>
        <p:spPr>
          <a:xfrm>
            <a:off x="3503444" y="6237314"/>
            <a:ext cx="23114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446217" y="5301208"/>
            <a:ext cx="2868602" cy="864096"/>
          </a:xfrm>
        </p:spPr>
        <p:txBody>
          <a:bodyPr vert="horz" lIns="0" tIns="0" rIns="0" bIns="0" rtlCol="0">
            <a:normAutofit/>
          </a:bodyPr>
          <a:lstStyle>
            <a:lvl1pPr algn="r">
              <a:defRPr lang="ru-RU" sz="20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ru-RU" dirty="0"/>
              <a:t>Введите имя автора презентации</a:t>
            </a:r>
          </a:p>
        </p:txBody>
      </p:sp>
      <p:pic>
        <p:nvPicPr>
          <p:cNvPr id="10" name="Picture 11" descr="alllogo-0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43" y="-1"/>
            <a:ext cx="2899116" cy="1349866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392827" y="5229200"/>
            <a:ext cx="0" cy="12961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916111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1037" y="1773923"/>
            <a:ext cx="8828946" cy="4531874"/>
          </a:xfrm>
        </p:spPr>
        <p:txBody>
          <a:bodyPr>
            <a:normAutofit/>
          </a:bodyPr>
          <a:lstStyle>
            <a:lvl1pPr marL="342900" indent="-342900">
              <a:buFont typeface="+mj-lt"/>
              <a:buAutoNum type="arabicPeriod"/>
              <a:defRPr sz="18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7616079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5964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7" y="851417"/>
            <a:ext cx="8828946" cy="3275969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1037" y="4127383"/>
            <a:ext cx="8828946" cy="2178414"/>
          </a:xfrm>
        </p:spPr>
        <p:txBody>
          <a:bodyPr>
            <a:normAutofit/>
          </a:bodyPr>
          <a:lstStyle>
            <a:lvl1pPr marL="342900" indent="-342900">
              <a:buFont typeface="+mj-lt"/>
              <a:buAutoNum type="arabicPeriod"/>
              <a:defRPr sz="18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7616079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45826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8"/>
          <p:cNvSpPr/>
          <p:nvPr/>
        </p:nvSpPr>
        <p:spPr>
          <a:xfrm>
            <a:off x="0" y="4118534"/>
            <a:ext cx="9906000" cy="2739469"/>
          </a:xfrm>
          <a:prstGeom prst="rect">
            <a:avLst/>
          </a:prstGeom>
          <a:solidFill>
            <a:srgbClr val="7777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691" y="5594874"/>
            <a:ext cx="4685269" cy="65902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12" name="Picture 10" descr="CBRF-Razdelitel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2" r="9466"/>
          <a:stretch/>
        </p:blipFill>
        <p:spPr>
          <a:xfrm>
            <a:off x="0" y="1368000"/>
            <a:ext cx="9906000" cy="2755646"/>
          </a:xfrm>
          <a:prstGeom prst="rect">
            <a:avLst/>
          </a:prstGeom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30695" y="4118919"/>
            <a:ext cx="4685269" cy="1359244"/>
          </a:xfrm>
        </p:spPr>
        <p:txBody>
          <a:bodyPr anchor="b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6" name="Date Placeholder 26"/>
          <p:cNvSpPr>
            <a:spLocks noGrp="1"/>
          </p:cNvSpPr>
          <p:nvPr>
            <p:ph type="dt" sz="half" idx="2"/>
          </p:nvPr>
        </p:nvSpPr>
        <p:spPr>
          <a:xfrm>
            <a:off x="4957462" y="6315172"/>
            <a:ext cx="23114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446216" y="5594874"/>
            <a:ext cx="4396412" cy="665893"/>
          </a:xfrm>
        </p:spPr>
        <p:txBody>
          <a:bodyPr>
            <a:noAutofit/>
          </a:bodyPr>
          <a:lstStyle>
            <a:lvl1pPr marL="0" indent="0" algn="r">
              <a:buNone/>
              <a:defRPr sz="20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Введите имя автора презентации</a:t>
            </a:r>
          </a:p>
        </p:txBody>
      </p:sp>
      <p:pic>
        <p:nvPicPr>
          <p:cNvPr id="10" name="Picture 11" descr="alllogo-0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43" y="-1"/>
            <a:ext cx="2899116" cy="134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1229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0400" y="1772816"/>
            <a:ext cx="2965325" cy="30871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Объект 2"/>
          <p:cNvSpPr>
            <a:spLocks noGrp="1"/>
          </p:cNvSpPr>
          <p:nvPr>
            <p:ph sz="half" idx="17"/>
          </p:nvPr>
        </p:nvSpPr>
        <p:spPr>
          <a:xfrm>
            <a:off x="3645724" y="1772816"/>
            <a:ext cx="2945081" cy="30871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8"/>
          </p:nvPr>
        </p:nvSpPr>
        <p:spPr>
          <a:xfrm>
            <a:off x="6611051" y="1772816"/>
            <a:ext cx="2898297" cy="30871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2" name="Объект 2"/>
          <p:cNvSpPr>
            <a:spLocks noGrp="1"/>
          </p:cNvSpPr>
          <p:nvPr>
            <p:ph idx="15"/>
          </p:nvPr>
        </p:nvSpPr>
        <p:spPr>
          <a:xfrm>
            <a:off x="680400" y="4941168"/>
            <a:ext cx="8828946" cy="1352754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/>
            </a:lvl1pPr>
            <a:lvl2pPr marL="628650" indent="-268288">
              <a:buFont typeface="Arial" panose="020B0604020202020204" pitchFamily="34" charset="0"/>
              <a:buChar char="–"/>
              <a:defRPr sz="1800"/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792441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8"/>
          <p:cNvSpPr/>
          <p:nvPr/>
        </p:nvSpPr>
        <p:spPr>
          <a:xfrm>
            <a:off x="6" y="4113774"/>
            <a:ext cx="9905999" cy="2744226"/>
          </a:xfrm>
          <a:prstGeom prst="rect">
            <a:avLst/>
          </a:prstGeom>
          <a:solidFill>
            <a:srgbClr val="7777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10" descr="CBRF-Razdelitel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2" r="9466"/>
          <a:stretch/>
        </p:blipFill>
        <p:spPr>
          <a:xfrm>
            <a:off x="0" y="1368000"/>
            <a:ext cx="9906000" cy="2755646"/>
          </a:xfrm>
          <a:prstGeom prst="rect">
            <a:avLst/>
          </a:prstGeom>
        </p:spPr>
      </p:pic>
      <p:pic>
        <p:nvPicPr>
          <p:cNvPr id="13" name="Picture 12" descr="alllogo-0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408" y="-308916"/>
            <a:ext cx="3649286" cy="20158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6" y="4118925"/>
            <a:ext cx="4266804" cy="741405"/>
          </a:xfrm>
        </p:spPr>
        <p:txBody>
          <a:bodyPr anchor="b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6" y="4942713"/>
            <a:ext cx="4266804" cy="114694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Rectangle 9"/>
          <p:cNvSpPr/>
          <p:nvPr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5" name="Picture 11" descr="alllogo-0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43" y="-1"/>
            <a:ext cx="2899116" cy="134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342436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8"/>
          <p:cNvSpPr/>
          <p:nvPr/>
        </p:nvSpPr>
        <p:spPr>
          <a:xfrm>
            <a:off x="6" y="4113774"/>
            <a:ext cx="9905999" cy="2744226"/>
          </a:xfrm>
          <a:prstGeom prst="rect">
            <a:avLst/>
          </a:prstGeom>
          <a:solidFill>
            <a:srgbClr val="7777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10" descr="CBRF-Razdelitel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2" r="9466"/>
          <a:stretch/>
        </p:blipFill>
        <p:spPr>
          <a:xfrm>
            <a:off x="0" y="1372973"/>
            <a:ext cx="9906000" cy="2755646"/>
          </a:xfrm>
          <a:prstGeom prst="rect">
            <a:avLst/>
          </a:prstGeom>
        </p:spPr>
      </p:pic>
      <p:pic>
        <p:nvPicPr>
          <p:cNvPr id="14" name="Picture 2" descr="\\10.85.94.34\ddkp\ИП\PROJECTS\ФирмСтиль\ФС презентаций\Фото (разделитель)\VAS_588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9941"/>
          <a:stretch/>
        </p:blipFill>
        <p:spPr bwMode="auto">
          <a:xfrm>
            <a:off x="-1" y="1368000"/>
            <a:ext cx="9906001" cy="277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alllogo-0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408" y="-308916"/>
            <a:ext cx="3649286" cy="20158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6" y="4118925"/>
            <a:ext cx="4266804" cy="741405"/>
          </a:xfrm>
        </p:spPr>
        <p:txBody>
          <a:bodyPr anchor="b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6" y="4942713"/>
            <a:ext cx="4266804" cy="114694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Rectangle 9"/>
          <p:cNvSpPr/>
          <p:nvPr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5" name="Picture 11" descr="alllogo-0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43" y="-1"/>
            <a:ext cx="2899116" cy="134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423780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9" y="1998133"/>
            <a:ext cx="4391999" cy="43076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5" y="1998133"/>
            <a:ext cx="4391999" cy="43076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1037" y="1489388"/>
            <a:ext cx="8828247" cy="508745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889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5380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7" y="6305797"/>
            <a:ext cx="4392001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5117281" y="6305795"/>
            <a:ext cx="2453851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517656"/>
      </p:ext>
    </p:extLst>
  </p:cSld>
  <p:clrMapOvr>
    <a:masterClrMapping/>
  </p:clrMapOvr>
  <p:hf hdr="0" ftr="0" dt="0"/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7" y="2006600"/>
            <a:ext cx="8828245" cy="429919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1037" y="1484998"/>
            <a:ext cx="8828247" cy="521602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889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5380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879201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7" y="1772821"/>
            <a:ext cx="6055322" cy="453297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95084" y="1772821"/>
            <a:ext cx="2714201" cy="453297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7615380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623291"/>
      </p:ext>
    </p:extLst>
  </p:cSld>
  <p:clrMapOvr>
    <a:masterClrMapping/>
  </p:clrMapOvr>
  <p:hf hdr="0" ftr="0" dt="0"/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9" y="1772821"/>
            <a:ext cx="4391999" cy="453297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5" y="1772822"/>
            <a:ext cx="4391999" cy="22128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5118683" y="4016550"/>
            <a:ext cx="4391999" cy="22892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5380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567277"/>
      </p:ext>
    </p:extLst>
  </p:cSld>
  <p:clrMapOvr>
    <a:masterClrMapping/>
  </p:clrMapOvr>
  <p:hf hdr="0" ftr="0" dt="0"/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9" y="2006600"/>
            <a:ext cx="4391999" cy="429919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5" y="2006601"/>
            <a:ext cx="4391999" cy="2133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5118683" y="4140201"/>
            <a:ext cx="4391999" cy="216559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5"/>
          </p:nvPr>
        </p:nvSpPr>
        <p:spPr>
          <a:xfrm>
            <a:off x="681386" y="1491449"/>
            <a:ext cx="8828247" cy="515151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889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615380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326451"/>
      </p:ext>
    </p:extLst>
  </p:cSld>
  <p:clrMapOvr>
    <a:masterClrMapping/>
  </p:clrMapOvr>
  <p:hf hdr="0" ftr="0" dt="0"/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9" y="2006600"/>
            <a:ext cx="4385071" cy="21336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1037" y="4172196"/>
            <a:ext cx="4385073" cy="2133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5118683" y="2006601"/>
            <a:ext cx="4390601" cy="429919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Объект 2"/>
          <p:cNvSpPr>
            <a:spLocks noGrp="1"/>
          </p:cNvSpPr>
          <p:nvPr>
            <p:ph sz="half" idx="15"/>
          </p:nvPr>
        </p:nvSpPr>
        <p:spPr>
          <a:xfrm>
            <a:off x="681386" y="1491449"/>
            <a:ext cx="8828247" cy="515151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889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615380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585030"/>
      </p:ext>
    </p:extLst>
  </p:cSld>
  <p:clrMapOvr>
    <a:masterClrMapping/>
  </p:clrMapOvr>
  <p:hf hdr="0" ftr="0" dt="0"/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19202" y="1772820"/>
            <a:ext cx="4391999" cy="453297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0401" y="1772822"/>
            <a:ext cx="4391999" cy="22128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680401" y="3985632"/>
            <a:ext cx="4391999" cy="232016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697492"/>
      </p:ext>
    </p:extLst>
  </p:cSld>
  <p:clrMapOvr>
    <a:masterClrMapping/>
  </p:clrMapOvr>
  <p:hf hdr="0" ftr="0" dt="0"/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9" y="1772821"/>
            <a:ext cx="4391999" cy="453297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5" y="1772816"/>
            <a:ext cx="4391999" cy="316835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5118683" y="4941169"/>
            <a:ext cx="4391999" cy="13646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5380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181091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6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0400" y="1772816"/>
            <a:ext cx="2965325" cy="45329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Объект 2"/>
          <p:cNvSpPr>
            <a:spLocks noGrp="1"/>
          </p:cNvSpPr>
          <p:nvPr>
            <p:ph sz="half" idx="17"/>
          </p:nvPr>
        </p:nvSpPr>
        <p:spPr>
          <a:xfrm>
            <a:off x="3645724" y="1772816"/>
            <a:ext cx="2945081" cy="45329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8"/>
          </p:nvPr>
        </p:nvSpPr>
        <p:spPr>
          <a:xfrm>
            <a:off x="6611051" y="1772816"/>
            <a:ext cx="2898297" cy="45329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659859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772822"/>
            <a:ext cx="4210050" cy="23928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772822"/>
            <a:ext cx="4495071" cy="23928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0401" y="4184331"/>
            <a:ext cx="8830800" cy="212146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051855"/>
      </p:ext>
    </p:extLst>
  </p:cSld>
  <p:clrMapOvr>
    <a:masterClrMapping/>
  </p:clrMapOvr>
  <p:hf hdr="0" ftr="0" dt="0"/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7" y="1736982"/>
            <a:ext cx="4401601" cy="340220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95509" y="1736982"/>
            <a:ext cx="4414474" cy="340220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1038" y="5139185"/>
            <a:ext cx="8830800" cy="1157151"/>
          </a:xfrm>
        </p:spPr>
        <p:txBody>
          <a:bodyPr/>
          <a:lstStyle>
            <a:lvl5pPr marL="357188" indent="0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987969"/>
      </p:ext>
    </p:extLst>
  </p:cSld>
  <p:clrMapOvr>
    <a:masterClrMapping/>
  </p:clrMapOvr>
  <p:hf hdr="0" ftr="0" dt="0"/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4183201"/>
            <a:ext cx="4210050" cy="21582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4183199"/>
            <a:ext cx="4495071" cy="215822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0401" y="1772816"/>
            <a:ext cx="8830800" cy="237626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41424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796865"/>
      </p:ext>
    </p:extLst>
  </p:cSld>
  <p:clrMapOvr>
    <a:masterClrMapping/>
  </p:clrMapOvr>
  <p:hf hdr="0" ftr="0" dt="0"/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7" y="3645025"/>
            <a:ext cx="4368000" cy="26963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09022" y="3645025"/>
            <a:ext cx="4368485" cy="26963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0401" y="1772816"/>
            <a:ext cx="8830800" cy="1800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948059"/>
      </p:ext>
    </p:extLst>
  </p:cSld>
  <p:clrMapOvr>
    <a:masterClrMapping/>
  </p:clrMapOvr>
  <p:hf hdr="0" ftr="0" dt="0"/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объект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501" y="851414"/>
            <a:ext cx="8828946" cy="8855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9" y="1772821"/>
            <a:ext cx="4391999" cy="22322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5" y="1772819"/>
            <a:ext cx="4391999" cy="223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5118683" y="4016550"/>
            <a:ext cx="4391999" cy="23248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5"/>
          </p:nvPr>
        </p:nvSpPr>
        <p:spPr>
          <a:xfrm>
            <a:off x="682501" y="4017600"/>
            <a:ext cx="4391999" cy="232382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156597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 объект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501" y="851414"/>
            <a:ext cx="8828946" cy="8855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1" name="Объект 2"/>
          <p:cNvSpPr>
            <a:spLocks noGrp="1"/>
          </p:cNvSpPr>
          <p:nvPr>
            <p:ph sz="half" idx="17"/>
          </p:nvPr>
        </p:nvSpPr>
        <p:spPr>
          <a:xfrm>
            <a:off x="5119202" y="1772816"/>
            <a:ext cx="4391999" cy="2880320"/>
          </a:xfrm>
        </p:spPr>
        <p:txBody>
          <a:bodyPr vert="horz" lIns="0" tIns="0" rIns="0" bIns="0" rtlCol="0">
            <a:norm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  <a:lvl3pPr>
              <a:defRPr lang="ru-RU" dirty="0" smtClean="0"/>
            </a:lvl3pPr>
            <a:lvl4pPr>
              <a:defRPr lang="ru-RU" dirty="0" smtClean="0"/>
            </a:lvl4pPr>
            <a:lvl5pPr>
              <a:defRPr lang="ru-RU" dirty="0" smtClean="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2" name="Объект 2"/>
          <p:cNvSpPr>
            <a:spLocks noGrp="1"/>
          </p:cNvSpPr>
          <p:nvPr>
            <p:ph sz="half" idx="18"/>
          </p:nvPr>
        </p:nvSpPr>
        <p:spPr>
          <a:xfrm>
            <a:off x="684002" y="4725145"/>
            <a:ext cx="4391999" cy="1556903"/>
          </a:xfrm>
        </p:spPr>
        <p:txBody>
          <a:bodyPr vert="horz" lIns="0" tIns="0" rIns="0" bIns="0" rtlCol="0">
            <a:normAutofit/>
          </a:bodyPr>
          <a:lstStyle>
            <a:lvl1pPr>
              <a:defRPr lang="ru-RU" dirty="0"/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sz="half" idx="19"/>
          </p:nvPr>
        </p:nvSpPr>
        <p:spPr>
          <a:xfrm>
            <a:off x="5119202" y="4725145"/>
            <a:ext cx="4391999" cy="1556903"/>
          </a:xfrm>
        </p:spPr>
        <p:txBody>
          <a:bodyPr vert="horz" lIns="0" tIns="0" rIns="0" bIns="0" rtlCol="0">
            <a:normAutofit/>
          </a:bodyPr>
          <a:lstStyle>
            <a:lvl1pPr>
              <a:defRPr lang="ru-RU" dirty="0" smtClean="0"/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4" name="Объект 2"/>
          <p:cNvSpPr>
            <a:spLocks noGrp="1"/>
          </p:cNvSpPr>
          <p:nvPr>
            <p:ph sz="half" idx="1"/>
          </p:nvPr>
        </p:nvSpPr>
        <p:spPr>
          <a:xfrm>
            <a:off x="681039" y="1772821"/>
            <a:ext cx="4391999" cy="288031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5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670649"/>
      </p:ext>
    </p:extLst>
  </p:cSld>
  <p:clrMapOvr>
    <a:masterClrMapping/>
  </p:clrMapOvr>
  <p:hf hdr="0" ftr="0" dt="0"/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объект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501" y="851414"/>
            <a:ext cx="8828946" cy="8855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9" y="2132857"/>
            <a:ext cx="4391999" cy="25202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5" y="2132857"/>
            <a:ext cx="4391999" cy="25202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5118683" y="5085185"/>
            <a:ext cx="4391999" cy="12562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5"/>
          </p:nvPr>
        </p:nvSpPr>
        <p:spPr>
          <a:xfrm>
            <a:off x="682501" y="5085185"/>
            <a:ext cx="4391999" cy="12562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Объект 2"/>
          <p:cNvSpPr>
            <a:spLocks noGrp="1"/>
          </p:cNvSpPr>
          <p:nvPr>
            <p:ph sz="half" idx="16"/>
          </p:nvPr>
        </p:nvSpPr>
        <p:spPr>
          <a:xfrm>
            <a:off x="684002" y="1772817"/>
            <a:ext cx="4391999" cy="360040"/>
          </a:xfrm>
        </p:spPr>
        <p:txBody>
          <a:bodyPr anchor="b"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Объект 2"/>
          <p:cNvSpPr>
            <a:spLocks noGrp="1"/>
          </p:cNvSpPr>
          <p:nvPr>
            <p:ph sz="half" idx="17"/>
          </p:nvPr>
        </p:nvSpPr>
        <p:spPr>
          <a:xfrm>
            <a:off x="5119202" y="1772816"/>
            <a:ext cx="4391999" cy="360040"/>
          </a:xfrm>
        </p:spPr>
        <p:txBody>
          <a:bodyPr anchor="b"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Объект 2"/>
          <p:cNvSpPr>
            <a:spLocks noGrp="1"/>
          </p:cNvSpPr>
          <p:nvPr>
            <p:ph sz="half" idx="18"/>
          </p:nvPr>
        </p:nvSpPr>
        <p:spPr>
          <a:xfrm>
            <a:off x="684002" y="4725144"/>
            <a:ext cx="4391999" cy="360040"/>
          </a:xfrm>
        </p:spPr>
        <p:txBody>
          <a:bodyPr anchor="b"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Объект 2"/>
          <p:cNvSpPr>
            <a:spLocks noGrp="1"/>
          </p:cNvSpPr>
          <p:nvPr>
            <p:ph sz="half" idx="19"/>
          </p:nvPr>
        </p:nvSpPr>
        <p:spPr>
          <a:xfrm>
            <a:off x="5119202" y="4725144"/>
            <a:ext cx="4391999" cy="360040"/>
          </a:xfrm>
        </p:spPr>
        <p:txBody>
          <a:bodyPr anchor="b"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6" name="Текст 7"/>
          <p:cNvSpPr>
            <a:spLocks noGrp="1"/>
          </p:cNvSpPr>
          <p:nvPr>
            <p:ph type="body" sz="quarter" idx="21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409215"/>
      </p:ext>
    </p:extLst>
  </p:cSld>
  <p:clrMapOvr>
    <a:masterClrMapping/>
  </p:clrMapOvr>
  <p:hf hdr="0" ftr="0" dt="0"/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7" y="1772816"/>
            <a:ext cx="4250962" cy="226479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1037" y="4073444"/>
            <a:ext cx="4250964" cy="224422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2" name="Объект 2"/>
          <p:cNvSpPr>
            <a:spLocks noGrp="1"/>
          </p:cNvSpPr>
          <p:nvPr>
            <p:ph sz="half" idx="15"/>
          </p:nvPr>
        </p:nvSpPr>
        <p:spPr>
          <a:xfrm>
            <a:off x="4974006" y="1772816"/>
            <a:ext cx="4535979" cy="226479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sz="half" idx="16"/>
          </p:nvPr>
        </p:nvSpPr>
        <p:spPr>
          <a:xfrm>
            <a:off x="4974006" y="4073444"/>
            <a:ext cx="4535979" cy="224422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18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068863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2" name="Объект 2"/>
          <p:cNvSpPr>
            <a:spLocks noGrp="1"/>
          </p:cNvSpPr>
          <p:nvPr>
            <p:ph sz="half" idx="1"/>
          </p:nvPr>
        </p:nvSpPr>
        <p:spPr>
          <a:xfrm>
            <a:off x="681037" y="1773924"/>
            <a:ext cx="2941574" cy="221618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sz="half" idx="14"/>
          </p:nvPr>
        </p:nvSpPr>
        <p:spPr>
          <a:xfrm>
            <a:off x="681037" y="4027053"/>
            <a:ext cx="2941574" cy="22668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7" name="Объект 2"/>
          <p:cNvSpPr>
            <a:spLocks noGrp="1"/>
          </p:cNvSpPr>
          <p:nvPr>
            <p:ph sz="half" idx="15"/>
          </p:nvPr>
        </p:nvSpPr>
        <p:spPr>
          <a:xfrm>
            <a:off x="3624723" y="1773923"/>
            <a:ext cx="2941574" cy="22161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8" name="Объект 2"/>
          <p:cNvSpPr>
            <a:spLocks noGrp="1"/>
          </p:cNvSpPr>
          <p:nvPr>
            <p:ph sz="half" idx="16"/>
          </p:nvPr>
        </p:nvSpPr>
        <p:spPr>
          <a:xfrm>
            <a:off x="6568409" y="1773923"/>
            <a:ext cx="2941574" cy="22161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9" name="Объект 2"/>
          <p:cNvSpPr>
            <a:spLocks noGrp="1"/>
          </p:cNvSpPr>
          <p:nvPr>
            <p:ph sz="half" idx="17"/>
          </p:nvPr>
        </p:nvSpPr>
        <p:spPr>
          <a:xfrm>
            <a:off x="6568409" y="4027053"/>
            <a:ext cx="2941574" cy="22668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0" name="Объект 2"/>
          <p:cNvSpPr>
            <a:spLocks noGrp="1"/>
          </p:cNvSpPr>
          <p:nvPr>
            <p:ph sz="half" idx="18"/>
          </p:nvPr>
        </p:nvSpPr>
        <p:spPr>
          <a:xfrm>
            <a:off x="3622612" y="4027053"/>
            <a:ext cx="2941574" cy="22668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5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449682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6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2" name="Объект 2"/>
          <p:cNvSpPr>
            <a:spLocks noGrp="1"/>
          </p:cNvSpPr>
          <p:nvPr>
            <p:ph sz="half" idx="1"/>
          </p:nvPr>
        </p:nvSpPr>
        <p:spPr>
          <a:xfrm>
            <a:off x="678925" y="4192749"/>
            <a:ext cx="2941574" cy="2113047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Объект 2"/>
          <p:cNvSpPr>
            <a:spLocks noGrp="1"/>
          </p:cNvSpPr>
          <p:nvPr>
            <p:ph sz="half" idx="14"/>
          </p:nvPr>
        </p:nvSpPr>
        <p:spPr>
          <a:xfrm>
            <a:off x="678925" y="2076482"/>
            <a:ext cx="2941574" cy="210439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Объект 2"/>
          <p:cNvSpPr>
            <a:spLocks noGrp="1"/>
          </p:cNvSpPr>
          <p:nvPr>
            <p:ph sz="half" idx="15"/>
          </p:nvPr>
        </p:nvSpPr>
        <p:spPr>
          <a:xfrm>
            <a:off x="3622612" y="2074119"/>
            <a:ext cx="2941574" cy="210172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8" name="Объект 2"/>
          <p:cNvSpPr>
            <a:spLocks noGrp="1"/>
          </p:cNvSpPr>
          <p:nvPr>
            <p:ph sz="half" idx="16"/>
          </p:nvPr>
        </p:nvSpPr>
        <p:spPr>
          <a:xfrm>
            <a:off x="6568409" y="2076482"/>
            <a:ext cx="2941574" cy="2099356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9" name="Объект 2"/>
          <p:cNvSpPr>
            <a:spLocks noGrp="1"/>
          </p:cNvSpPr>
          <p:nvPr>
            <p:ph sz="half" idx="17"/>
          </p:nvPr>
        </p:nvSpPr>
        <p:spPr>
          <a:xfrm>
            <a:off x="6568409" y="4175838"/>
            <a:ext cx="2941574" cy="211808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0" name="Объект 2"/>
          <p:cNvSpPr>
            <a:spLocks noGrp="1"/>
          </p:cNvSpPr>
          <p:nvPr>
            <p:ph sz="half" idx="18"/>
          </p:nvPr>
        </p:nvSpPr>
        <p:spPr>
          <a:xfrm>
            <a:off x="3622612" y="4192748"/>
            <a:ext cx="2941574" cy="210117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Объект 2"/>
          <p:cNvSpPr>
            <a:spLocks noGrp="1"/>
          </p:cNvSpPr>
          <p:nvPr>
            <p:ph sz="half" idx="19"/>
          </p:nvPr>
        </p:nvSpPr>
        <p:spPr>
          <a:xfrm>
            <a:off x="681736" y="1515041"/>
            <a:ext cx="8828247" cy="482435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889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6" name="Текст 7"/>
          <p:cNvSpPr>
            <a:spLocks noGrp="1"/>
          </p:cNvSpPr>
          <p:nvPr>
            <p:ph type="body" sz="quarter" idx="21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7888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6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7" y="1989667"/>
            <a:ext cx="2941297" cy="42953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Объект 2"/>
          <p:cNvSpPr>
            <a:spLocks noGrp="1"/>
          </p:cNvSpPr>
          <p:nvPr>
            <p:ph sz="half" idx="17"/>
          </p:nvPr>
        </p:nvSpPr>
        <p:spPr>
          <a:xfrm>
            <a:off x="3655847" y="1989667"/>
            <a:ext cx="2945081" cy="4310236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Объект 2"/>
          <p:cNvSpPr>
            <a:spLocks noGrp="1"/>
          </p:cNvSpPr>
          <p:nvPr>
            <p:ph sz="half" idx="18"/>
          </p:nvPr>
        </p:nvSpPr>
        <p:spPr>
          <a:xfrm>
            <a:off x="6634442" y="2010427"/>
            <a:ext cx="2898297" cy="427461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1736" y="1511457"/>
            <a:ext cx="8828247" cy="478210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889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5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656029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0400" y="1772816"/>
            <a:ext cx="2965325" cy="30871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17"/>
          </p:nvPr>
        </p:nvSpPr>
        <p:spPr>
          <a:xfrm>
            <a:off x="3645724" y="1772816"/>
            <a:ext cx="2945081" cy="30871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8"/>
          </p:nvPr>
        </p:nvSpPr>
        <p:spPr>
          <a:xfrm>
            <a:off x="6611051" y="1772816"/>
            <a:ext cx="2898297" cy="30871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2" name="Объект 2"/>
          <p:cNvSpPr>
            <a:spLocks noGrp="1"/>
          </p:cNvSpPr>
          <p:nvPr>
            <p:ph idx="15"/>
          </p:nvPr>
        </p:nvSpPr>
        <p:spPr>
          <a:xfrm>
            <a:off x="680400" y="4941168"/>
            <a:ext cx="8828946" cy="1352754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/>
            </a:lvl1pPr>
            <a:lvl2pPr marL="628650" indent="-268288">
              <a:buFont typeface="Arial" panose="020B0604020202020204" pitchFamily="34" charset="0"/>
              <a:buChar char="–"/>
              <a:defRPr sz="1800"/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879333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6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0400" y="1772816"/>
            <a:ext cx="2965325" cy="45329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17"/>
          </p:nvPr>
        </p:nvSpPr>
        <p:spPr>
          <a:xfrm>
            <a:off x="3645724" y="1772816"/>
            <a:ext cx="2945081" cy="45329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8"/>
          </p:nvPr>
        </p:nvSpPr>
        <p:spPr>
          <a:xfrm>
            <a:off x="6611051" y="1772816"/>
            <a:ext cx="2898297" cy="45329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683908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6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7" y="1989667"/>
            <a:ext cx="2941297" cy="42953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17"/>
          </p:nvPr>
        </p:nvSpPr>
        <p:spPr>
          <a:xfrm>
            <a:off x="3655847" y="1989667"/>
            <a:ext cx="2945081" cy="4310236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Объект 2"/>
          <p:cNvSpPr>
            <a:spLocks noGrp="1"/>
          </p:cNvSpPr>
          <p:nvPr>
            <p:ph sz="half" idx="18"/>
          </p:nvPr>
        </p:nvSpPr>
        <p:spPr>
          <a:xfrm>
            <a:off x="6634442" y="2010427"/>
            <a:ext cx="2898297" cy="427461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1736" y="1511457"/>
            <a:ext cx="8828247" cy="478210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889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5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404861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6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2092" y="3968891"/>
            <a:ext cx="2941574" cy="23487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17"/>
          </p:nvPr>
        </p:nvSpPr>
        <p:spPr>
          <a:xfrm>
            <a:off x="3624723" y="3968891"/>
            <a:ext cx="2941574" cy="23487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8"/>
          </p:nvPr>
        </p:nvSpPr>
        <p:spPr>
          <a:xfrm>
            <a:off x="6568410" y="3968891"/>
            <a:ext cx="2941574" cy="23487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2" name="Объект 2"/>
          <p:cNvSpPr>
            <a:spLocks noGrp="1"/>
          </p:cNvSpPr>
          <p:nvPr>
            <p:ph idx="15"/>
          </p:nvPr>
        </p:nvSpPr>
        <p:spPr>
          <a:xfrm>
            <a:off x="680401" y="1772816"/>
            <a:ext cx="8830800" cy="2160240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/>
            </a:lvl1pPr>
            <a:lvl2pPr marL="628650" indent="-268288">
              <a:buFont typeface="Arial" panose="020B0604020202020204" pitchFamily="34" charset="0"/>
              <a:buChar char="–"/>
              <a:defRPr sz="1800"/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138318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idx="15"/>
          </p:nvPr>
        </p:nvSpPr>
        <p:spPr>
          <a:xfrm>
            <a:off x="680400" y="4001556"/>
            <a:ext cx="8828946" cy="2292367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idx="14"/>
          </p:nvPr>
        </p:nvSpPr>
        <p:spPr>
          <a:xfrm>
            <a:off x="680400" y="1738800"/>
            <a:ext cx="8828946" cy="2232000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211940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idx="15"/>
          </p:nvPr>
        </p:nvSpPr>
        <p:spPr>
          <a:xfrm>
            <a:off x="680400" y="4869165"/>
            <a:ext cx="8828946" cy="1448509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/>
            </a:lvl1pPr>
            <a:lvl2pPr marL="628650" indent="-268288">
              <a:buFont typeface="Arial" panose="020B0604020202020204" pitchFamily="34" charset="0"/>
              <a:buChar char="–"/>
              <a:defRPr sz="1800"/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idx="14"/>
          </p:nvPr>
        </p:nvSpPr>
        <p:spPr>
          <a:xfrm>
            <a:off x="680400" y="1738804"/>
            <a:ext cx="8828946" cy="3130361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/>
            </a:lvl1pPr>
            <a:lvl2pPr marL="628650" indent="-268288">
              <a:buFont typeface="Arial" panose="020B0604020202020204" pitchFamily="34" charset="0"/>
              <a:buChar char="–"/>
              <a:defRPr sz="1800"/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729319"/>
      </p:ext>
    </p:extLst>
  </p:cSld>
  <p:clrMapOvr>
    <a:masterClrMapping/>
  </p:clrMapOvr>
  <p:hf hdr="0" ftr="0" dt="0"/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idx="15"/>
          </p:nvPr>
        </p:nvSpPr>
        <p:spPr>
          <a:xfrm>
            <a:off x="680400" y="5595463"/>
            <a:ext cx="8828946" cy="710335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idx="14"/>
          </p:nvPr>
        </p:nvSpPr>
        <p:spPr>
          <a:xfrm>
            <a:off x="680400" y="1738801"/>
            <a:ext cx="8828946" cy="3823100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035776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010380"/>
      </p:ext>
    </p:extLst>
  </p:cSld>
  <p:clrMapOvr>
    <a:masterClrMapping/>
  </p:clrMapOvr>
  <p:hf hdr="0" ftr="0" dt="0"/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9812" y="1208216"/>
            <a:ext cx="5360173" cy="713946"/>
          </a:xfrm>
        </p:spPr>
        <p:txBody>
          <a:bodyPr anchor="t"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58346" y="1208219"/>
            <a:ext cx="3268359" cy="50452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9812" y="2114383"/>
            <a:ext cx="5360173" cy="413904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85736"/>
      </p:ext>
    </p:extLst>
  </p:cSld>
  <p:clrMapOvr>
    <a:masterClrMapping/>
  </p:clrMapOvr>
  <p:hf hdr="0" ftr="0" dt="0"/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6"/>
            <a:ext cx="4210050" cy="44836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6"/>
            <a:ext cx="4495071" cy="44836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4210051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5014912" y="6305797"/>
            <a:ext cx="1893904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934899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6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2092" y="3968891"/>
            <a:ext cx="2941574" cy="23487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Объект 2"/>
          <p:cNvSpPr>
            <a:spLocks noGrp="1"/>
          </p:cNvSpPr>
          <p:nvPr>
            <p:ph sz="half" idx="17"/>
          </p:nvPr>
        </p:nvSpPr>
        <p:spPr>
          <a:xfrm>
            <a:off x="3624723" y="3968891"/>
            <a:ext cx="2941574" cy="23487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8"/>
          </p:nvPr>
        </p:nvSpPr>
        <p:spPr>
          <a:xfrm>
            <a:off x="6568410" y="3968891"/>
            <a:ext cx="2941574" cy="23487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2" name="Объект 2"/>
          <p:cNvSpPr>
            <a:spLocks noGrp="1"/>
          </p:cNvSpPr>
          <p:nvPr>
            <p:ph idx="15"/>
          </p:nvPr>
        </p:nvSpPr>
        <p:spPr>
          <a:xfrm>
            <a:off x="680401" y="1772816"/>
            <a:ext cx="8830800" cy="2160240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/>
            </a:lvl1pPr>
            <a:lvl2pPr marL="628650" indent="-268288">
              <a:buFont typeface="Arial" panose="020B0604020202020204" pitchFamily="34" charset="0"/>
              <a:buChar char="–"/>
              <a:defRPr sz="1800"/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833201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7" y="851417"/>
            <a:ext cx="8828946" cy="3275969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1037" y="4127383"/>
            <a:ext cx="8828946" cy="2178414"/>
          </a:xfrm>
        </p:spPr>
        <p:txBody>
          <a:bodyPr>
            <a:normAutofit/>
          </a:bodyPr>
          <a:lstStyle>
            <a:lvl1pPr marL="342900" indent="-342900">
              <a:buFont typeface="+mj-lt"/>
              <a:buAutoNum type="arabicPeriod"/>
              <a:defRPr sz="18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7616079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764216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7" y="2032000"/>
            <a:ext cx="8828245" cy="427379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1037" y="1484998"/>
            <a:ext cx="8828247" cy="547002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889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5380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413994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7" y="1772821"/>
            <a:ext cx="6055322" cy="453297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95084" y="1772821"/>
            <a:ext cx="2714201" cy="453297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7615380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639297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9" y="1772821"/>
            <a:ext cx="4391999" cy="453297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5" y="1772822"/>
            <a:ext cx="4391999" cy="22128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5118683" y="4016550"/>
            <a:ext cx="4391999" cy="22892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5380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070675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9" y="1981201"/>
            <a:ext cx="4434848" cy="43245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5" y="1981201"/>
            <a:ext cx="4391999" cy="215899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5118683" y="4140200"/>
            <a:ext cx="4391999" cy="216559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5"/>
          </p:nvPr>
        </p:nvSpPr>
        <p:spPr>
          <a:xfrm>
            <a:off x="681037" y="1491451"/>
            <a:ext cx="8828247" cy="48975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889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615380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828096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19202" y="1772820"/>
            <a:ext cx="4391999" cy="453297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0401" y="1772822"/>
            <a:ext cx="4391999" cy="22128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680401" y="3985632"/>
            <a:ext cx="4391999" cy="232016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726064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9" y="1772821"/>
            <a:ext cx="4391999" cy="453297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5" y="1772816"/>
            <a:ext cx="4391999" cy="316835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5118683" y="4941169"/>
            <a:ext cx="4391999" cy="13646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5380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827793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772822"/>
            <a:ext cx="4210050" cy="23928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772822"/>
            <a:ext cx="4495071" cy="23928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0401" y="4184331"/>
            <a:ext cx="8830800" cy="212146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318058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7" y="1736982"/>
            <a:ext cx="4401601" cy="340220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95509" y="1736982"/>
            <a:ext cx="4414474" cy="340220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1038" y="5139185"/>
            <a:ext cx="8830800" cy="1157151"/>
          </a:xfrm>
        </p:spPr>
        <p:txBody>
          <a:bodyPr/>
          <a:lstStyle>
            <a:lvl5pPr marL="357188" indent="0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313074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4183201"/>
            <a:ext cx="4210050" cy="21582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4183199"/>
            <a:ext cx="4495071" cy="215822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0401" y="1772816"/>
            <a:ext cx="8830800" cy="237626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41424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0661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idx="15"/>
          </p:nvPr>
        </p:nvSpPr>
        <p:spPr>
          <a:xfrm>
            <a:off x="680400" y="4001556"/>
            <a:ext cx="8828946" cy="2292367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Объект 2"/>
          <p:cNvSpPr>
            <a:spLocks noGrp="1"/>
          </p:cNvSpPr>
          <p:nvPr>
            <p:ph idx="14"/>
          </p:nvPr>
        </p:nvSpPr>
        <p:spPr>
          <a:xfrm>
            <a:off x="680400" y="1738800"/>
            <a:ext cx="8828946" cy="2232000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190130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7" y="3645025"/>
            <a:ext cx="4368000" cy="26963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09022" y="3645025"/>
            <a:ext cx="4368485" cy="26963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0401" y="1772816"/>
            <a:ext cx="8830800" cy="1800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467041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4 объект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501" y="851414"/>
            <a:ext cx="8828946" cy="8855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9" y="1772821"/>
            <a:ext cx="4391999" cy="22322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5" y="1772819"/>
            <a:ext cx="4391999" cy="223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5118683" y="4016550"/>
            <a:ext cx="4391999" cy="23248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5"/>
          </p:nvPr>
        </p:nvSpPr>
        <p:spPr>
          <a:xfrm>
            <a:off x="682501" y="4017600"/>
            <a:ext cx="4391999" cy="232382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736081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4 объект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501" y="851414"/>
            <a:ext cx="8828946" cy="8855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1" name="Объект 2"/>
          <p:cNvSpPr>
            <a:spLocks noGrp="1"/>
          </p:cNvSpPr>
          <p:nvPr>
            <p:ph sz="half" idx="17"/>
          </p:nvPr>
        </p:nvSpPr>
        <p:spPr>
          <a:xfrm>
            <a:off x="5119202" y="1772816"/>
            <a:ext cx="4391999" cy="2880320"/>
          </a:xfrm>
        </p:spPr>
        <p:txBody>
          <a:bodyPr vert="horz" lIns="0" tIns="0" rIns="0" bIns="0" rtlCol="0">
            <a:norm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  <a:lvl3pPr>
              <a:defRPr lang="ru-RU" dirty="0" smtClean="0"/>
            </a:lvl3pPr>
            <a:lvl4pPr>
              <a:defRPr lang="ru-RU" dirty="0" smtClean="0"/>
            </a:lvl4pPr>
            <a:lvl5pPr>
              <a:defRPr lang="ru-RU" dirty="0" smtClean="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2" name="Объект 2"/>
          <p:cNvSpPr>
            <a:spLocks noGrp="1"/>
          </p:cNvSpPr>
          <p:nvPr>
            <p:ph sz="half" idx="18"/>
          </p:nvPr>
        </p:nvSpPr>
        <p:spPr>
          <a:xfrm>
            <a:off x="684002" y="4725145"/>
            <a:ext cx="4391999" cy="1556903"/>
          </a:xfrm>
        </p:spPr>
        <p:txBody>
          <a:bodyPr vert="horz" lIns="0" tIns="0" rIns="0" bIns="0" rtlCol="0">
            <a:normAutofit/>
          </a:bodyPr>
          <a:lstStyle>
            <a:lvl1pPr>
              <a:defRPr lang="ru-RU" dirty="0"/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sz="half" idx="19"/>
          </p:nvPr>
        </p:nvSpPr>
        <p:spPr>
          <a:xfrm>
            <a:off x="5119202" y="4725145"/>
            <a:ext cx="4391999" cy="1556903"/>
          </a:xfrm>
        </p:spPr>
        <p:txBody>
          <a:bodyPr vert="horz" lIns="0" tIns="0" rIns="0" bIns="0" rtlCol="0">
            <a:normAutofit/>
          </a:bodyPr>
          <a:lstStyle>
            <a:lvl1pPr>
              <a:defRPr lang="ru-RU" dirty="0" smtClean="0"/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4" name="Объект 2"/>
          <p:cNvSpPr>
            <a:spLocks noGrp="1"/>
          </p:cNvSpPr>
          <p:nvPr>
            <p:ph sz="half" idx="1"/>
          </p:nvPr>
        </p:nvSpPr>
        <p:spPr>
          <a:xfrm>
            <a:off x="681039" y="1772821"/>
            <a:ext cx="4391999" cy="288031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5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3597"/>
      </p:ext>
    </p:extLst>
  </p:cSld>
  <p:clrMapOvr>
    <a:masterClrMapping/>
  </p:clrMapOvr>
  <p:hf hdr="0" ftr="0" dt="0"/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4 объект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501" y="851414"/>
            <a:ext cx="8828946" cy="8855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9" y="2132857"/>
            <a:ext cx="4391999" cy="41672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5" y="2132857"/>
            <a:ext cx="4391999" cy="41672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16"/>
          </p:nvPr>
        </p:nvSpPr>
        <p:spPr>
          <a:xfrm>
            <a:off x="684002" y="1772817"/>
            <a:ext cx="4391999" cy="360040"/>
          </a:xfrm>
        </p:spPr>
        <p:txBody>
          <a:bodyPr anchor="b"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Объект 2"/>
          <p:cNvSpPr>
            <a:spLocks noGrp="1"/>
          </p:cNvSpPr>
          <p:nvPr>
            <p:ph sz="half" idx="17"/>
          </p:nvPr>
        </p:nvSpPr>
        <p:spPr>
          <a:xfrm>
            <a:off x="5119202" y="1772816"/>
            <a:ext cx="4391999" cy="360040"/>
          </a:xfrm>
        </p:spPr>
        <p:txBody>
          <a:bodyPr anchor="b"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7616079" y="6336000"/>
            <a:ext cx="1893904" cy="288000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6" name="Текст 7"/>
          <p:cNvSpPr>
            <a:spLocks noGrp="1"/>
          </p:cNvSpPr>
          <p:nvPr>
            <p:ph type="body" sz="quarter" idx="21" hasCustomPrompt="1"/>
          </p:nvPr>
        </p:nvSpPr>
        <p:spPr>
          <a:xfrm>
            <a:off x="681038" y="6336000"/>
            <a:ext cx="6847919" cy="288000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368060"/>
      </p:ext>
    </p:extLst>
  </p:cSld>
  <p:clrMapOvr>
    <a:masterClrMapping/>
  </p:clrMapOvr>
  <p:hf hdr="0" ftr="0" dt="0"/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4 объект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501" y="851414"/>
            <a:ext cx="8828946" cy="8855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9" y="2132857"/>
            <a:ext cx="4391999" cy="25202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5" y="2132857"/>
            <a:ext cx="4391999" cy="25202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5118683" y="5085185"/>
            <a:ext cx="4391999" cy="12562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5"/>
          </p:nvPr>
        </p:nvSpPr>
        <p:spPr>
          <a:xfrm>
            <a:off x="682501" y="5085185"/>
            <a:ext cx="4391999" cy="12562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Объект 2"/>
          <p:cNvSpPr>
            <a:spLocks noGrp="1"/>
          </p:cNvSpPr>
          <p:nvPr>
            <p:ph sz="half" idx="16"/>
          </p:nvPr>
        </p:nvSpPr>
        <p:spPr>
          <a:xfrm>
            <a:off x="684002" y="1772817"/>
            <a:ext cx="4391999" cy="360040"/>
          </a:xfrm>
        </p:spPr>
        <p:txBody>
          <a:bodyPr anchor="b"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Объект 2"/>
          <p:cNvSpPr>
            <a:spLocks noGrp="1"/>
          </p:cNvSpPr>
          <p:nvPr>
            <p:ph sz="half" idx="17"/>
          </p:nvPr>
        </p:nvSpPr>
        <p:spPr>
          <a:xfrm>
            <a:off x="5119202" y="1772816"/>
            <a:ext cx="4391999" cy="360040"/>
          </a:xfrm>
        </p:spPr>
        <p:txBody>
          <a:bodyPr anchor="b"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Объект 2"/>
          <p:cNvSpPr>
            <a:spLocks noGrp="1"/>
          </p:cNvSpPr>
          <p:nvPr>
            <p:ph sz="half" idx="18"/>
          </p:nvPr>
        </p:nvSpPr>
        <p:spPr>
          <a:xfrm>
            <a:off x="684002" y="4725144"/>
            <a:ext cx="4391999" cy="360040"/>
          </a:xfrm>
        </p:spPr>
        <p:txBody>
          <a:bodyPr anchor="b"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Объект 2"/>
          <p:cNvSpPr>
            <a:spLocks noGrp="1"/>
          </p:cNvSpPr>
          <p:nvPr>
            <p:ph sz="half" idx="19"/>
          </p:nvPr>
        </p:nvSpPr>
        <p:spPr>
          <a:xfrm>
            <a:off x="5119202" y="4725144"/>
            <a:ext cx="4391999" cy="360040"/>
          </a:xfrm>
        </p:spPr>
        <p:txBody>
          <a:bodyPr anchor="b"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6" name="Текст 7"/>
          <p:cNvSpPr>
            <a:spLocks noGrp="1"/>
          </p:cNvSpPr>
          <p:nvPr>
            <p:ph type="body" sz="quarter" idx="21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073085"/>
      </p:ext>
    </p:extLst>
  </p:cSld>
  <p:clrMapOvr>
    <a:masterClrMapping/>
  </p:clrMapOvr>
  <p:hf hdr="0" ftr="0" dt="0"/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7" y="1772816"/>
            <a:ext cx="4250962" cy="226479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1037" y="4073444"/>
            <a:ext cx="4250964" cy="224422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2" name="Объект 2"/>
          <p:cNvSpPr>
            <a:spLocks noGrp="1"/>
          </p:cNvSpPr>
          <p:nvPr>
            <p:ph sz="half" idx="15"/>
          </p:nvPr>
        </p:nvSpPr>
        <p:spPr>
          <a:xfrm>
            <a:off x="4974006" y="1772816"/>
            <a:ext cx="4535979" cy="226479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sz="half" idx="16"/>
          </p:nvPr>
        </p:nvSpPr>
        <p:spPr>
          <a:xfrm>
            <a:off x="4974006" y="4073444"/>
            <a:ext cx="4535979" cy="224422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18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378172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6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2" name="Объект 2"/>
          <p:cNvSpPr>
            <a:spLocks noGrp="1"/>
          </p:cNvSpPr>
          <p:nvPr>
            <p:ph sz="half" idx="1"/>
          </p:nvPr>
        </p:nvSpPr>
        <p:spPr>
          <a:xfrm>
            <a:off x="681037" y="1773924"/>
            <a:ext cx="2941574" cy="221618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sz="half" idx="14"/>
          </p:nvPr>
        </p:nvSpPr>
        <p:spPr>
          <a:xfrm>
            <a:off x="681037" y="4027053"/>
            <a:ext cx="2941574" cy="22668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7" name="Объект 2"/>
          <p:cNvSpPr>
            <a:spLocks noGrp="1"/>
          </p:cNvSpPr>
          <p:nvPr>
            <p:ph sz="half" idx="15"/>
          </p:nvPr>
        </p:nvSpPr>
        <p:spPr>
          <a:xfrm>
            <a:off x="3624723" y="1773923"/>
            <a:ext cx="2941574" cy="22161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8" name="Объект 2"/>
          <p:cNvSpPr>
            <a:spLocks noGrp="1"/>
          </p:cNvSpPr>
          <p:nvPr>
            <p:ph sz="half" idx="16"/>
          </p:nvPr>
        </p:nvSpPr>
        <p:spPr>
          <a:xfrm>
            <a:off x="6568409" y="1773923"/>
            <a:ext cx="2941574" cy="22161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9" name="Объект 2"/>
          <p:cNvSpPr>
            <a:spLocks noGrp="1"/>
          </p:cNvSpPr>
          <p:nvPr>
            <p:ph sz="half" idx="17"/>
          </p:nvPr>
        </p:nvSpPr>
        <p:spPr>
          <a:xfrm>
            <a:off x="6568409" y="4027053"/>
            <a:ext cx="2941574" cy="22668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0" name="Объект 2"/>
          <p:cNvSpPr>
            <a:spLocks noGrp="1"/>
          </p:cNvSpPr>
          <p:nvPr>
            <p:ph sz="half" idx="18"/>
          </p:nvPr>
        </p:nvSpPr>
        <p:spPr>
          <a:xfrm>
            <a:off x="3622612" y="4027053"/>
            <a:ext cx="2941574" cy="22668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5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752233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6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/>
              <a:t>Название раздела</a:t>
            </a:r>
            <a:endParaRPr lang="en-US" dirty="0"/>
          </a:p>
        </p:txBody>
      </p:sp>
      <p:sp>
        <p:nvSpPr>
          <p:cNvPr id="12" name="Объект 2"/>
          <p:cNvSpPr>
            <a:spLocks noGrp="1"/>
          </p:cNvSpPr>
          <p:nvPr>
            <p:ph sz="half" idx="1"/>
          </p:nvPr>
        </p:nvSpPr>
        <p:spPr>
          <a:xfrm>
            <a:off x="678925" y="4126670"/>
            <a:ext cx="2941574" cy="2179126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Объект 2"/>
          <p:cNvSpPr>
            <a:spLocks noGrp="1"/>
          </p:cNvSpPr>
          <p:nvPr>
            <p:ph sz="half" idx="14"/>
          </p:nvPr>
        </p:nvSpPr>
        <p:spPr>
          <a:xfrm>
            <a:off x="678925" y="2013414"/>
            <a:ext cx="2941574" cy="21013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7" name="Объект 2"/>
          <p:cNvSpPr>
            <a:spLocks noGrp="1"/>
          </p:cNvSpPr>
          <p:nvPr>
            <p:ph sz="half" idx="15"/>
          </p:nvPr>
        </p:nvSpPr>
        <p:spPr>
          <a:xfrm>
            <a:off x="3620499" y="2001543"/>
            <a:ext cx="2941574" cy="211325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8" name="Объект 2"/>
          <p:cNvSpPr>
            <a:spLocks noGrp="1"/>
          </p:cNvSpPr>
          <p:nvPr>
            <p:ph sz="half" idx="16"/>
          </p:nvPr>
        </p:nvSpPr>
        <p:spPr>
          <a:xfrm>
            <a:off x="6568409" y="1989667"/>
            <a:ext cx="2941574" cy="2125132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9" name="Объект 2"/>
          <p:cNvSpPr>
            <a:spLocks noGrp="1"/>
          </p:cNvSpPr>
          <p:nvPr>
            <p:ph sz="half" idx="17"/>
          </p:nvPr>
        </p:nvSpPr>
        <p:spPr>
          <a:xfrm>
            <a:off x="6568409" y="4126670"/>
            <a:ext cx="2941574" cy="216725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0" name="Объект 2"/>
          <p:cNvSpPr>
            <a:spLocks noGrp="1"/>
          </p:cNvSpPr>
          <p:nvPr>
            <p:ph sz="half" idx="18"/>
          </p:nvPr>
        </p:nvSpPr>
        <p:spPr>
          <a:xfrm>
            <a:off x="3622612" y="4126670"/>
            <a:ext cx="2941574" cy="2167254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Объект 2"/>
          <p:cNvSpPr>
            <a:spLocks noGrp="1"/>
          </p:cNvSpPr>
          <p:nvPr>
            <p:ph sz="half" idx="19"/>
          </p:nvPr>
        </p:nvSpPr>
        <p:spPr>
          <a:xfrm>
            <a:off x="681736" y="1499916"/>
            <a:ext cx="8828247" cy="489751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889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6" name="Текст 7"/>
          <p:cNvSpPr>
            <a:spLocks noGrp="1"/>
          </p:cNvSpPr>
          <p:nvPr>
            <p:ph type="body" sz="quarter" idx="21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</p:spTree>
    <p:extLst>
      <p:ext uri="{BB962C8B-B14F-4D97-AF65-F5344CB8AC3E}">
        <p14:creationId xmlns:p14="http://schemas.microsoft.com/office/powerpoint/2010/main" val="814243215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6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0400" y="1772816"/>
            <a:ext cx="2965325" cy="31683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/>
              <a:t>Название раздела</a:t>
            </a:r>
            <a:endParaRPr lang="en-US" dirty="0"/>
          </a:p>
        </p:txBody>
      </p:sp>
      <p:sp>
        <p:nvSpPr>
          <p:cNvPr id="10" name="Объект 2"/>
          <p:cNvSpPr>
            <a:spLocks noGrp="1"/>
          </p:cNvSpPr>
          <p:nvPr>
            <p:ph sz="half" idx="17"/>
          </p:nvPr>
        </p:nvSpPr>
        <p:spPr>
          <a:xfrm>
            <a:off x="3645724" y="1772816"/>
            <a:ext cx="2945081" cy="31683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8"/>
          </p:nvPr>
        </p:nvSpPr>
        <p:spPr>
          <a:xfrm>
            <a:off x="6611051" y="1772816"/>
            <a:ext cx="2898297" cy="31683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2" name="Объект 2"/>
          <p:cNvSpPr>
            <a:spLocks noGrp="1"/>
          </p:cNvSpPr>
          <p:nvPr>
            <p:ph idx="15"/>
          </p:nvPr>
        </p:nvSpPr>
        <p:spPr>
          <a:xfrm>
            <a:off x="680400" y="4941168"/>
            <a:ext cx="8828946" cy="1352754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/>
            </a:lvl1pPr>
            <a:lvl2pPr marL="628650" indent="-268288">
              <a:buFont typeface="Arial" panose="020B0604020202020204" pitchFamily="34" charset="0"/>
              <a:buChar char="–"/>
              <a:defRPr sz="1800"/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</p:spTree>
    <p:extLst>
      <p:ext uri="{BB962C8B-B14F-4D97-AF65-F5344CB8AC3E}">
        <p14:creationId xmlns:p14="http://schemas.microsoft.com/office/powerpoint/2010/main" val="3266211648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6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0400" y="1772816"/>
            <a:ext cx="2965325" cy="45329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/>
              <a:t>Название раздела</a:t>
            </a:r>
            <a:endParaRPr lang="en-US" dirty="0"/>
          </a:p>
        </p:txBody>
      </p:sp>
      <p:sp>
        <p:nvSpPr>
          <p:cNvPr id="10" name="Объект 2"/>
          <p:cNvSpPr>
            <a:spLocks noGrp="1"/>
          </p:cNvSpPr>
          <p:nvPr>
            <p:ph sz="half" idx="17"/>
          </p:nvPr>
        </p:nvSpPr>
        <p:spPr>
          <a:xfrm>
            <a:off x="3645724" y="1772816"/>
            <a:ext cx="2945081" cy="45329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8"/>
          </p:nvPr>
        </p:nvSpPr>
        <p:spPr>
          <a:xfrm>
            <a:off x="6611051" y="1772816"/>
            <a:ext cx="2898297" cy="45329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</p:spTree>
    <p:extLst>
      <p:ext uri="{BB962C8B-B14F-4D97-AF65-F5344CB8AC3E}">
        <p14:creationId xmlns:p14="http://schemas.microsoft.com/office/powerpoint/2010/main" val="9988952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idx="15"/>
          </p:nvPr>
        </p:nvSpPr>
        <p:spPr>
          <a:xfrm>
            <a:off x="680400" y="4869165"/>
            <a:ext cx="8828946" cy="1448509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/>
            </a:lvl1pPr>
            <a:lvl2pPr marL="628650" indent="-268288">
              <a:buFont typeface="Arial" panose="020B0604020202020204" pitchFamily="34" charset="0"/>
              <a:buChar char="–"/>
              <a:defRPr sz="1800"/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Объект 2"/>
          <p:cNvSpPr>
            <a:spLocks noGrp="1"/>
          </p:cNvSpPr>
          <p:nvPr>
            <p:ph idx="14"/>
          </p:nvPr>
        </p:nvSpPr>
        <p:spPr>
          <a:xfrm>
            <a:off x="680400" y="1738804"/>
            <a:ext cx="8828946" cy="3130361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/>
            </a:lvl1pPr>
            <a:lvl2pPr marL="628650" indent="-268288">
              <a:buFont typeface="Arial" panose="020B0604020202020204" pitchFamily="34" charset="0"/>
              <a:buChar char="–"/>
              <a:defRPr sz="1800"/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572089"/>
      </p:ext>
    </p:extLst>
  </p:cSld>
  <p:clrMapOvr>
    <a:masterClrMapping/>
  </p:clrMapOvr>
  <p:hf hdr="0" ftr="0" dt="0"/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6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57009" y="2006600"/>
            <a:ext cx="2965325" cy="42784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/>
              <a:t>Название раздела</a:t>
            </a:r>
            <a:endParaRPr lang="en-US" dirty="0"/>
          </a:p>
        </p:txBody>
      </p:sp>
      <p:sp>
        <p:nvSpPr>
          <p:cNvPr id="10" name="Объект 2"/>
          <p:cNvSpPr>
            <a:spLocks noGrp="1"/>
          </p:cNvSpPr>
          <p:nvPr>
            <p:ph sz="half" idx="17"/>
          </p:nvPr>
        </p:nvSpPr>
        <p:spPr>
          <a:xfrm>
            <a:off x="3655847" y="2006600"/>
            <a:ext cx="2945081" cy="429330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Объект 2"/>
          <p:cNvSpPr>
            <a:spLocks noGrp="1"/>
          </p:cNvSpPr>
          <p:nvPr>
            <p:ph sz="half" idx="18"/>
          </p:nvPr>
        </p:nvSpPr>
        <p:spPr>
          <a:xfrm>
            <a:off x="6634442" y="2006600"/>
            <a:ext cx="2898297" cy="4278437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1037" y="1519923"/>
            <a:ext cx="8828247" cy="486677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889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5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</p:spTree>
    <p:extLst>
      <p:ext uri="{BB962C8B-B14F-4D97-AF65-F5344CB8AC3E}">
        <p14:creationId xmlns:p14="http://schemas.microsoft.com/office/powerpoint/2010/main" val="849186588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6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2092" y="3968891"/>
            <a:ext cx="2941574" cy="23487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/>
              <a:t>Название раздела</a:t>
            </a:r>
            <a:endParaRPr lang="en-US" dirty="0"/>
          </a:p>
        </p:txBody>
      </p:sp>
      <p:sp>
        <p:nvSpPr>
          <p:cNvPr id="10" name="Объект 2"/>
          <p:cNvSpPr>
            <a:spLocks noGrp="1"/>
          </p:cNvSpPr>
          <p:nvPr>
            <p:ph sz="half" idx="17"/>
          </p:nvPr>
        </p:nvSpPr>
        <p:spPr>
          <a:xfrm>
            <a:off x="3624723" y="3968891"/>
            <a:ext cx="2941574" cy="23487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8"/>
          </p:nvPr>
        </p:nvSpPr>
        <p:spPr>
          <a:xfrm>
            <a:off x="6568410" y="3968891"/>
            <a:ext cx="2941574" cy="23487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2" name="Объект 2"/>
          <p:cNvSpPr>
            <a:spLocks noGrp="1"/>
          </p:cNvSpPr>
          <p:nvPr>
            <p:ph idx="15"/>
          </p:nvPr>
        </p:nvSpPr>
        <p:spPr>
          <a:xfrm>
            <a:off x="680401" y="1772816"/>
            <a:ext cx="8830800" cy="2160240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/>
            </a:lvl1pPr>
            <a:lvl2pPr marL="628650" indent="-268288">
              <a:buFont typeface="Arial" panose="020B0604020202020204" pitchFamily="34" charset="0"/>
              <a:buChar char="–"/>
              <a:defRPr sz="1800"/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</p:spTree>
    <p:extLst>
      <p:ext uri="{BB962C8B-B14F-4D97-AF65-F5344CB8AC3E}">
        <p14:creationId xmlns:p14="http://schemas.microsoft.com/office/powerpoint/2010/main" val="2294593180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Заголовок и 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idx="15"/>
          </p:nvPr>
        </p:nvSpPr>
        <p:spPr>
          <a:xfrm>
            <a:off x="680400" y="4001556"/>
            <a:ext cx="8828946" cy="2292367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idx="14"/>
          </p:nvPr>
        </p:nvSpPr>
        <p:spPr>
          <a:xfrm>
            <a:off x="680400" y="1738800"/>
            <a:ext cx="8828946" cy="2232000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/>
              <a:t>Название раздела</a:t>
            </a:r>
            <a:endParaRPr lang="en-US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</p:spTree>
    <p:extLst>
      <p:ext uri="{BB962C8B-B14F-4D97-AF65-F5344CB8AC3E}">
        <p14:creationId xmlns:p14="http://schemas.microsoft.com/office/powerpoint/2010/main" val="2010194601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Заголовок и 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idx="15"/>
          </p:nvPr>
        </p:nvSpPr>
        <p:spPr>
          <a:xfrm>
            <a:off x="680400" y="4869165"/>
            <a:ext cx="8828946" cy="1448509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/>
            </a:lvl1pPr>
            <a:lvl2pPr marL="628650" indent="-268288">
              <a:buFont typeface="Arial" panose="020B0604020202020204" pitchFamily="34" charset="0"/>
              <a:buChar char="–"/>
              <a:defRPr sz="1800"/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idx="14"/>
          </p:nvPr>
        </p:nvSpPr>
        <p:spPr>
          <a:xfrm>
            <a:off x="680400" y="1738804"/>
            <a:ext cx="8828946" cy="3130361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/>
            </a:lvl1pPr>
            <a:lvl2pPr marL="628650" indent="-268288">
              <a:buFont typeface="Arial" panose="020B0604020202020204" pitchFamily="34" charset="0"/>
              <a:buChar char="–"/>
              <a:defRPr sz="1800"/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/>
              <a:t>Название раздела</a:t>
            </a:r>
            <a:endParaRPr lang="en-US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</p:spTree>
    <p:extLst>
      <p:ext uri="{BB962C8B-B14F-4D97-AF65-F5344CB8AC3E}">
        <p14:creationId xmlns:p14="http://schemas.microsoft.com/office/powerpoint/2010/main" val="3567192486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Заголовок и 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idx="15"/>
          </p:nvPr>
        </p:nvSpPr>
        <p:spPr>
          <a:xfrm>
            <a:off x="680400" y="5595463"/>
            <a:ext cx="8828946" cy="710335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idx="14"/>
          </p:nvPr>
        </p:nvSpPr>
        <p:spPr>
          <a:xfrm>
            <a:off x="680400" y="1738801"/>
            <a:ext cx="8828946" cy="3823100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/>
              <a:t>Название раздела</a:t>
            </a:r>
            <a:endParaRPr lang="en-US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</p:spTree>
    <p:extLst>
      <p:ext uri="{BB962C8B-B14F-4D97-AF65-F5344CB8AC3E}">
        <p14:creationId xmlns:p14="http://schemas.microsoft.com/office/powerpoint/2010/main" val="3186023963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/>
              <a:t>Название раздела</a:t>
            </a:r>
            <a:endParaRPr lang="en-US" dirty="0"/>
          </a:p>
        </p:txBody>
      </p:sp>
      <p:sp>
        <p:nvSpPr>
          <p:cNvPr id="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</p:spTree>
    <p:extLst>
      <p:ext uri="{BB962C8B-B14F-4D97-AF65-F5344CB8AC3E}">
        <p14:creationId xmlns:p14="http://schemas.microsoft.com/office/powerpoint/2010/main" val="775336320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9812" y="1208216"/>
            <a:ext cx="5360173" cy="713946"/>
          </a:xfrm>
        </p:spPr>
        <p:txBody>
          <a:bodyPr anchor="t"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58346" y="1208219"/>
            <a:ext cx="3268359" cy="50452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9812" y="2114383"/>
            <a:ext cx="5360173" cy="413904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/>
              <a:t>Название раздела</a:t>
            </a:r>
            <a:endParaRPr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</p:spTree>
    <p:extLst>
      <p:ext uri="{BB962C8B-B14F-4D97-AF65-F5344CB8AC3E}">
        <p14:creationId xmlns:p14="http://schemas.microsoft.com/office/powerpoint/2010/main" val="2897690780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1037" y="1773923"/>
            <a:ext cx="8828946" cy="4531874"/>
          </a:xfrm>
        </p:spPr>
        <p:txBody>
          <a:bodyPr>
            <a:normAutofit/>
          </a:bodyPr>
          <a:lstStyle>
            <a:lvl1pPr marL="278606" indent="-278606">
              <a:buFont typeface="+mj-lt"/>
              <a:buAutoNum type="arabicPeriod"/>
              <a:defRPr sz="1463">
                <a:solidFill>
                  <a:schemeClr val="tx1"/>
                </a:solidFill>
              </a:defRPr>
            </a:lvl1pPr>
            <a:lvl2pPr marL="510778" indent="-217984">
              <a:buFont typeface="Arial" panose="020B0604020202020204" pitchFamily="34" charset="0"/>
              <a:buChar char="–"/>
              <a:defRPr sz="1463">
                <a:solidFill>
                  <a:schemeClr val="tx1"/>
                </a:solidFill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38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/>
              <a:t>Название раздела</a:t>
            </a:r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7616080" y="6305799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65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681038" y="6305799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6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</p:spTree>
    <p:extLst>
      <p:ext uri="{BB962C8B-B14F-4D97-AF65-F5344CB8AC3E}">
        <p14:creationId xmlns:p14="http://schemas.microsoft.com/office/powerpoint/2010/main" val="830949321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1037" y="1773923"/>
            <a:ext cx="8828946" cy="4531874"/>
          </a:xfrm>
        </p:spPr>
        <p:txBody>
          <a:bodyPr>
            <a:normAutofit/>
          </a:bodyPr>
          <a:lstStyle>
            <a:lvl1pPr marL="278606" indent="-278606">
              <a:buFont typeface="+mj-lt"/>
              <a:buAutoNum type="arabicPeriod"/>
              <a:defRPr sz="1463">
                <a:solidFill>
                  <a:schemeClr val="tx1"/>
                </a:solidFill>
              </a:defRPr>
            </a:lvl1pPr>
            <a:lvl2pPr marL="510778" indent="-217984">
              <a:buFont typeface="Arial" panose="020B0604020202020204" pitchFamily="34" charset="0"/>
              <a:buChar char="–"/>
              <a:defRPr sz="1463">
                <a:solidFill>
                  <a:schemeClr val="tx1"/>
                </a:solidFill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38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/>
              <a:t>Название раздела</a:t>
            </a:r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7616080" y="6305799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65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681038" y="6305799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6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</p:spTree>
    <p:extLst>
      <p:ext uri="{BB962C8B-B14F-4D97-AF65-F5344CB8AC3E}">
        <p14:creationId xmlns:p14="http://schemas.microsoft.com/office/powerpoint/2010/main" val="3490906586"/>
      </p:ext>
    </p:extLst>
  </p:cSld>
  <p:clrMapOvr>
    <a:masterClrMapping/>
  </p:clrMapOvr>
  <p:hf hdr="0" ftr="0" dt="0"/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465" tIns="40232" rIns="80465" bIns="4023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930690" y="5595258"/>
            <a:ext cx="4685269" cy="659027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  <a:latin typeface="Garamond" panose="020204040303010108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Февраль 2017</a:t>
            </a:r>
            <a:endParaRPr lang="ru-RU" dirty="0"/>
          </a:p>
        </p:txBody>
      </p:sp>
      <p:sp>
        <p:nvSpPr>
          <p:cNvPr id="17" name="Title 14"/>
          <p:cNvSpPr>
            <a:spLocks noGrp="1"/>
          </p:cNvSpPr>
          <p:nvPr>
            <p:ph type="title" hasCustomPrompt="1"/>
          </p:nvPr>
        </p:nvSpPr>
        <p:spPr>
          <a:xfrm>
            <a:off x="4930697" y="4118919"/>
            <a:ext cx="4685270" cy="1359244"/>
          </a:xfrm>
        </p:spPr>
        <p:txBody>
          <a:bodyPr anchor="b">
            <a:normAutofit/>
          </a:bodyPr>
          <a:lstStyle>
            <a:lvl1pPr>
              <a:defRPr sz="2000">
                <a:solidFill>
                  <a:srgbClr val="FFFFFF"/>
                </a:solidFill>
                <a:latin typeface="Garamond" panose="02020404030301010803" pitchFamily="18" charset="0"/>
              </a:defRPr>
            </a:lvl1pPr>
          </a:lstStyle>
          <a:p>
            <a:r>
              <a:rPr lang="ru-RU" dirty="0" smtClean="0"/>
              <a:t>О ключевой ставке</a:t>
            </a:r>
            <a:endParaRPr lang="en-US" dirty="0"/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8454"/>
            <a:ext cx="9906000" cy="3403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0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17" y="1349865"/>
            <a:ext cx="2687788" cy="1415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 descr="C:\Users\Osipova_UV\Documents\ИП\прогноз.png"/>
          <p:cNvPicPr>
            <a:picLocks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646" y="2204865"/>
            <a:ext cx="35640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5" descr="alllogo-02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864" y="6648"/>
            <a:ext cx="2547822" cy="1177499"/>
          </a:xfrm>
          <a:prstGeom prst="rect">
            <a:avLst/>
          </a:prstGeom>
        </p:spPr>
      </p:pic>
      <p:sp>
        <p:nvSpPr>
          <p:cNvPr id="89" name="Прямоугольник 88"/>
          <p:cNvSpPr>
            <a:spLocks noChangeAspect="1"/>
          </p:cNvSpPr>
          <p:nvPr userDrawn="1"/>
        </p:nvSpPr>
        <p:spPr>
          <a:xfrm>
            <a:off x="33499" y="1209588"/>
            <a:ext cx="2903277" cy="287933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91" name="Прямоугольник 90"/>
          <p:cNvSpPr>
            <a:spLocks noChangeAspect="1"/>
          </p:cNvSpPr>
          <p:nvPr userDrawn="1"/>
        </p:nvSpPr>
        <p:spPr>
          <a:xfrm>
            <a:off x="97406" y="1269742"/>
            <a:ext cx="2767919" cy="27712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>
            <a:spLocks noChangeAspect="1"/>
          </p:cNvSpPr>
          <p:nvPr userDrawn="1"/>
        </p:nvSpPr>
        <p:spPr>
          <a:xfrm>
            <a:off x="0" y="4149080"/>
            <a:ext cx="9906000" cy="27089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17" y="1349865"/>
            <a:ext cx="2638975" cy="1373452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156017" y="2765616"/>
            <a:ext cx="2638975" cy="123944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0000"/>
              </a:lnSpc>
            </a:pPr>
            <a:endParaRPr lang="en-US" sz="1050" b="1" dirty="0" smtClean="0">
              <a:solidFill>
                <a:prstClr val="white"/>
              </a:solidFill>
              <a:latin typeface="Garamond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7200" b="1" dirty="0" smtClean="0">
                <a:solidFill>
                  <a:prstClr val="white"/>
                </a:solidFill>
                <a:latin typeface="Garamond" pitchFamily="18" charset="0"/>
              </a:rPr>
              <a:t>4%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6798733" y="6648"/>
            <a:ext cx="2817226" cy="558800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/>
          <a:p>
            <a:r>
              <a:rPr lang="ru-RU" sz="1600" dirty="0" smtClean="0">
                <a:solidFill>
                  <a:srgbClr val="000000"/>
                </a:solidFill>
              </a:rPr>
              <a:t>Для служебного пользования</a:t>
            </a:r>
          </a:p>
        </p:txBody>
      </p:sp>
    </p:spTree>
    <p:extLst>
      <p:ext uri="{BB962C8B-B14F-4D97-AF65-F5344CB8AC3E}">
        <p14:creationId xmlns:p14="http://schemas.microsoft.com/office/powerpoint/2010/main" val="3462694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idx="15"/>
          </p:nvPr>
        </p:nvSpPr>
        <p:spPr>
          <a:xfrm>
            <a:off x="680400" y="5595463"/>
            <a:ext cx="8828946" cy="710335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Объект 2"/>
          <p:cNvSpPr>
            <a:spLocks noGrp="1"/>
          </p:cNvSpPr>
          <p:nvPr>
            <p:ph idx="14"/>
          </p:nvPr>
        </p:nvSpPr>
        <p:spPr>
          <a:xfrm>
            <a:off x="680400" y="1738801"/>
            <a:ext cx="8828946" cy="3823100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994316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2000249"/>
            <a:ext cx="4392000" cy="43055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3" y="2000249"/>
            <a:ext cx="4392000" cy="43055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1036" y="1481667"/>
            <a:ext cx="8828246" cy="518582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889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5379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6" y="6305796"/>
            <a:ext cx="4392001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5117281" y="6305795"/>
            <a:ext cx="2453851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7691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7" y="851416"/>
            <a:ext cx="8828946" cy="3275969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1037" y="4127383"/>
            <a:ext cx="8828946" cy="2178414"/>
          </a:xfrm>
        </p:spPr>
        <p:txBody>
          <a:bodyPr>
            <a:normAutofit/>
          </a:bodyPr>
          <a:lstStyle>
            <a:lvl1pPr marL="342900" indent="-342900">
              <a:buFont typeface="+mj-lt"/>
              <a:buAutoNum type="arabicPeriod"/>
              <a:defRPr sz="18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7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7616079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681036" y="6305796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7342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8"/>
          <p:cNvSpPr/>
          <p:nvPr/>
        </p:nvSpPr>
        <p:spPr>
          <a:xfrm>
            <a:off x="5" y="4113774"/>
            <a:ext cx="9905999" cy="2744226"/>
          </a:xfrm>
          <a:prstGeom prst="rect">
            <a:avLst/>
          </a:prstGeom>
          <a:solidFill>
            <a:srgbClr val="7777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10" descr="CBRF-Razdelitel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2" r="9466"/>
          <a:stretch/>
        </p:blipFill>
        <p:spPr>
          <a:xfrm>
            <a:off x="0" y="1368000"/>
            <a:ext cx="9906000" cy="2755646"/>
          </a:xfrm>
          <a:prstGeom prst="rect">
            <a:avLst/>
          </a:prstGeom>
        </p:spPr>
      </p:pic>
      <p:pic>
        <p:nvPicPr>
          <p:cNvPr id="13" name="Picture 12" descr="alllogo-0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406" y="-308917"/>
            <a:ext cx="3649287" cy="20158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5" y="4118924"/>
            <a:ext cx="4266803" cy="741405"/>
          </a:xfrm>
        </p:spPr>
        <p:txBody>
          <a:bodyPr anchor="b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5" y="4942712"/>
            <a:ext cx="4266803" cy="114694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Rectangle 9"/>
          <p:cNvSpPr/>
          <p:nvPr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5" name="Picture 11" descr="alllogo-0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43" y="-1"/>
            <a:ext cx="2899116" cy="134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04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8"/>
          <p:cNvSpPr/>
          <p:nvPr/>
        </p:nvSpPr>
        <p:spPr>
          <a:xfrm>
            <a:off x="5" y="4113774"/>
            <a:ext cx="9905999" cy="2744226"/>
          </a:xfrm>
          <a:prstGeom prst="rect">
            <a:avLst/>
          </a:prstGeom>
          <a:solidFill>
            <a:srgbClr val="7777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10" descr="CBRF-Razdelitel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2" r="9466"/>
          <a:stretch/>
        </p:blipFill>
        <p:spPr>
          <a:xfrm>
            <a:off x="0" y="1372973"/>
            <a:ext cx="9906000" cy="2755646"/>
          </a:xfrm>
          <a:prstGeom prst="rect">
            <a:avLst/>
          </a:prstGeom>
        </p:spPr>
      </p:pic>
      <p:pic>
        <p:nvPicPr>
          <p:cNvPr id="14" name="Picture 2" descr="\\10.85.94.34\ddkp\ИП\PROJECTS\ФирмСтиль\ФС презентаций\Фото (разделитель)\VAS_588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9941"/>
          <a:stretch/>
        </p:blipFill>
        <p:spPr bwMode="auto">
          <a:xfrm>
            <a:off x="-1" y="1368000"/>
            <a:ext cx="9906001" cy="277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alllogo-0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406" y="-308917"/>
            <a:ext cx="3649287" cy="20158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5" y="4118924"/>
            <a:ext cx="4266803" cy="741405"/>
          </a:xfrm>
        </p:spPr>
        <p:txBody>
          <a:bodyPr anchor="b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5" y="4942712"/>
            <a:ext cx="4266803" cy="114694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Rectangle 9"/>
          <p:cNvSpPr/>
          <p:nvPr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5" name="Picture 11" descr="alllogo-0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43" y="-1"/>
            <a:ext cx="2899116" cy="134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360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2719449"/>
            <a:ext cx="4392000" cy="35863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3" y="2719449"/>
            <a:ext cx="4392000" cy="35863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1037" y="1773923"/>
            <a:ext cx="8828246" cy="945526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889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5379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6" y="6305796"/>
            <a:ext cx="4392001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5117281" y="6305795"/>
            <a:ext cx="2453851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8892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2243668"/>
            <a:ext cx="4392000" cy="40621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3" y="2243668"/>
            <a:ext cx="4392000" cy="40621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1037" y="1736982"/>
            <a:ext cx="8828246" cy="506686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889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5379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6" y="6305796"/>
            <a:ext cx="4392001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5117281" y="6305795"/>
            <a:ext cx="2453851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7182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7" y="2719449"/>
            <a:ext cx="8828245" cy="35863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1037" y="1773923"/>
            <a:ext cx="8828246" cy="945526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889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5379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6" y="6305796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0835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7" y="1772820"/>
            <a:ext cx="6055322" cy="453297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95084" y="1772820"/>
            <a:ext cx="2714200" cy="453297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7615380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681036" y="6305796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6309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7" y="2719449"/>
            <a:ext cx="6055322" cy="35863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95084" y="2719449"/>
            <a:ext cx="2714200" cy="35863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7615380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681036" y="6305796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6"/>
          </p:nvPr>
        </p:nvSpPr>
        <p:spPr>
          <a:xfrm>
            <a:off x="681037" y="1773923"/>
            <a:ext cx="8828246" cy="945526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889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10159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772820"/>
            <a:ext cx="4392000" cy="453297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3" y="1772821"/>
            <a:ext cx="4392000" cy="22128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5118682" y="4016549"/>
            <a:ext cx="4392000" cy="22892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5379" y="6305796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6" y="6305796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3337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644910"/>
      </p:ext>
    </p:extLst>
  </p:cSld>
  <p:clrMapOvr>
    <a:masterClrMapping/>
  </p:clrMapOvr>
  <p:hf hdr="0" ftr="0" dt="0"/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2695699"/>
            <a:ext cx="4392000" cy="361009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3" y="2695699"/>
            <a:ext cx="4392000" cy="18525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5118682" y="4548249"/>
            <a:ext cx="4392000" cy="17575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5"/>
          </p:nvPr>
        </p:nvSpPr>
        <p:spPr>
          <a:xfrm>
            <a:off x="681037" y="1736982"/>
            <a:ext cx="8828246" cy="982467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889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615379" y="6305796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681036" y="6305796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9004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19200" y="1772820"/>
            <a:ext cx="4392000" cy="453297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0399" y="1772821"/>
            <a:ext cx="4392000" cy="22128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680399" y="3985631"/>
            <a:ext cx="4392000" cy="232016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05796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6" y="6305796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131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772820"/>
            <a:ext cx="4392000" cy="453297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3" y="1772816"/>
            <a:ext cx="4392000" cy="316835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5118682" y="4941169"/>
            <a:ext cx="4392000" cy="13646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5379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6" y="6305796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3178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772822"/>
            <a:ext cx="4333874" cy="23928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2" y="1772822"/>
            <a:ext cx="4495071" cy="23928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0400" y="4184330"/>
            <a:ext cx="8830800" cy="212146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6" y="6305796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499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6" y="1736982"/>
            <a:ext cx="4401601" cy="340220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95509" y="1736982"/>
            <a:ext cx="4414473" cy="340220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1037" y="5139184"/>
            <a:ext cx="8830800" cy="1157151"/>
          </a:xfrm>
        </p:spPr>
        <p:txBody>
          <a:bodyPr/>
          <a:lstStyle>
            <a:lvl5pPr marL="357188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6" y="6305796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71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4183201"/>
            <a:ext cx="4333874" cy="21582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2" y="4183199"/>
            <a:ext cx="4495071" cy="215822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0400" y="1772816"/>
            <a:ext cx="8830800" cy="237626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4142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6" y="6305796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4617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7" y="3645024"/>
            <a:ext cx="4368000" cy="26963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09021" y="3645024"/>
            <a:ext cx="4368485" cy="26963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0400" y="1772816"/>
            <a:ext cx="8830800" cy="180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6" y="6305796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2450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4 объект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500" y="851414"/>
            <a:ext cx="8828946" cy="8855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772821"/>
            <a:ext cx="4392000" cy="22322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3" y="1772819"/>
            <a:ext cx="4392000" cy="223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5118682" y="4016550"/>
            <a:ext cx="4392000" cy="23248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5"/>
          </p:nvPr>
        </p:nvSpPr>
        <p:spPr>
          <a:xfrm>
            <a:off x="682500" y="4017599"/>
            <a:ext cx="4392000" cy="232382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681036" y="6305796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1102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idx="14"/>
          </p:nvPr>
        </p:nvSpPr>
        <p:spPr>
          <a:xfrm>
            <a:off x="2739140" y="1738801"/>
            <a:ext cx="6770206" cy="445599"/>
          </a:xfrm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93663" indent="0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681036" y="6305796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  <p:sp>
        <p:nvSpPr>
          <p:cNvPr id="18" name="Объект 2"/>
          <p:cNvSpPr>
            <a:spLocks noGrp="1"/>
          </p:cNvSpPr>
          <p:nvPr>
            <p:ph idx="23"/>
          </p:nvPr>
        </p:nvSpPr>
        <p:spPr>
          <a:xfrm>
            <a:off x="680400" y="1738801"/>
            <a:ext cx="1935800" cy="445599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17780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3" name="Объект 2"/>
          <p:cNvSpPr>
            <a:spLocks noGrp="1"/>
          </p:cNvSpPr>
          <p:nvPr>
            <p:ph idx="24"/>
          </p:nvPr>
        </p:nvSpPr>
        <p:spPr>
          <a:xfrm>
            <a:off x="2739140" y="2250407"/>
            <a:ext cx="6770206" cy="445599"/>
          </a:xfrm>
          <a:ln>
            <a:solidFill>
              <a:schemeClr val="accent1"/>
            </a:solidFill>
          </a:ln>
        </p:spPr>
        <p:txBody>
          <a:bodyPr vert="horz" lIns="0" tIns="0" rIns="0" bIns="0" rtlCol="0" anchor="ctr">
            <a:no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</a:lstStyle>
          <a:p>
            <a:pPr marL="93663" lvl="0" indent="0">
              <a:buNone/>
            </a:pPr>
            <a:r>
              <a:rPr lang="ru-RU" dirty="0" smtClean="0"/>
              <a:t>Образец текста</a:t>
            </a:r>
          </a:p>
          <a:p>
            <a:pPr marL="628650" lvl="1" indent="-268288">
              <a:buChar char="–"/>
            </a:pPr>
            <a:r>
              <a:rPr lang="ru-RU" dirty="0" smtClean="0"/>
              <a:t>Второй уровень</a:t>
            </a:r>
          </a:p>
        </p:txBody>
      </p:sp>
      <p:sp>
        <p:nvSpPr>
          <p:cNvPr id="44" name="Объект 2"/>
          <p:cNvSpPr>
            <a:spLocks noGrp="1"/>
          </p:cNvSpPr>
          <p:nvPr>
            <p:ph idx="25"/>
          </p:nvPr>
        </p:nvSpPr>
        <p:spPr>
          <a:xfrm>
            <a:off x="680400" y="2250407"/>
            <a:ext cx="1935800" cy="445599"/>
          </a:xfrm>
          <a:solidFill>
            <a:schemeClr val="accent1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ru-RU" sz="1600" dirty="0" smtClean="0">
                <a:solidFill>
                  <a:schemeClr val="bg1"/>
                </a:solidFill>
              </a:defRPr>
            </a:lvl1pPr>
          </a:lstStyle>
          <a:p>
            <a:pPr marL="177800" lvl="0" indent="0"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45" name="Объект 2"/>
          <p:cNvSpPr>
            <a:spLocks noGrp="1"/>
          </p:cNvSpPr>
          <p:nvPr>
            <p:ph idx="26"/>
          </p:nvPr>
        </p:nvSpPr>
        <p:spPr>
          <a:xfrm>
            <a:off x="2739140" y="2762013"/>
            <a:ext cx="6770206" cy="445599"/>
          </a:xfrm>
          <a:ln>
            <a:solidFill>
              <a:schemeClr val="accent1"/>
            </a:solidFill>
          </a:ln>
        </p:spPr>
        <p:txBody>
          <a:bodyPr vert="horz" lIns="0" tIns="0" rIns="0" bIns="0" rtlCol="0" anchor="ctr">
            <a:no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</a:lstStyle>
          <a:p>
            <a:pPr marL="93663" lvl="0" indent="0">
              <a:buNone/>
            </a:pPr>
            <a:r>
              <a:rPr lang="ru-RU" dirty="0" smtClean="0"/>
              <a:t>Образец текста</a:t>
            </a:r>
          </a:p>
          <a:p>
            <a:pPr marL="628650" lvl="1" indent="-268288">
              <a:buChar char="–"/>
            </a:pPr>
            <a:r>
              <a:rPr lang="ru-RU" dirty="0" smtClean="0"/>
              <a:t>Второй уровень</a:t>
            </a:r>
          </a:p>
        </p:txBody>
      </p:sp>
      <p:sp>
        <p:nvSpPr>
          <p:cNvPr id="46" name="Объект 2"/>
          <p:cNvSpPr>
            <a:spLocks noGrp="1"/>
          </p:cNvSpPr>
          <p:nvPr>
            <p:ph idx="27"/>
          </p:nvPr>
        </p:nvSpPr>
        <p:spPr>
          <a:xfrm>
            <a:off x="680400" y="2762013"/>
            <a:ext cx="1935800" cy="445599"/>
          </a:xfrm>
          <a:solidFill>
            <a:schemeClr val="accent1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ru-RU" sz="1600" dirty="0" smtClean="0">
                <a:solidFill>
                  <a:schemeClr val="bg1"/>
                </a:solidFill>
              </a:defRPr>
            </a:lvl1pPr>
          </a:lstStyle>
          <a:p>
            <a:pPr marL="177800" lvl="0" indent="0"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47" name="Объект 2"/>
          <p:cNvSpPr>
            <a:spLocks noGrp="1"/>
          </p:cNvSpPr>
          <p:nvPr>
            <p:ph idx="28"/>
          </p:nvPr>
        </p:nvSpPr>
        <p:spPr>
          <a:xfrm>
            <a:off x="2739140" y="3273619"/>
            <a:ext cx="6770206" cy="445599"/>
          </a:xfrm>
          <a:ln>
            <a:solidFill>
              <a:schemeClr val="accent1"/>
            </a:solidFill>
          </a:ln>
        </p:spPr>
        <p:txBody>
          <a:bodyPr vert="horz" lIns="0" tIns="0" rIns="0" bIns="0" rtlCol="0" anchor="ctr">
            <a:no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</a:lstStyle>
          <a:p>
            <a:pPr marL="93663" lvl="0" indent="0">
              <a:buNone/>
            </a:pPr>
            <a:r>
              <a:rPr lang="ru-RU" dirty="0" smtClean="0"/>
              <a:t>Образец текста</a:t>
            </a:r>
          </a:p>
          <a:p>
            <a:pPr marL="628650" lvl="1" indent="-268288">
              <a:buChar char="–"/>
            </a:pPr>
            <a:r>
              <a:rPr lang="ru-RU" dirty="0" smtClean="0"/>
              <a:t>Второй уровень</a:t>
            </a:r>
          </a:p>
        </p:txBody>
      </p:sp>
      <p:sp>
        <p:nvSpPr>
          <p:cNvPr id="48" name="Объект 2"/>
          <p:cNvSpPr>
            <a:spLocks noGrp="1"/>
          </p:cNvSpPr>
          <p:nvPr>
            <p:ph idx="29"/>
          </p:nvPr>
        </p:nvSpPr>
        <p:spPr>
          <a:xfrm>
            <a:off x="680400" y="3273619"/>
            <a:ext cx="1935800" cy="445599"/>
          </a:xfrm>
          <a:solidFill>
            <a:schemeClr val="accent1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ru-RU" sz="1600" dirty="0" smtClean="0">
                <a:solidFill>
                  <a:schemeClr val="bg1"/>
                </a:solidFill>
              </a:defRPr>
            </a:lvl1pPr>
          </a:lstStyle>
          <a:p>
            <a:pPr marL="177800" lvl="0" indent="0"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49" name="Объект 2"/>
          <p:cNvSpPr>
            <a:spLocks noGrp="1"/>
          </p:cNvSpPr>
          <p:nvPr>
            <p:ph idx="30"/>
          </p:nvPr>
        </p:nvSpPr>
        <p:spPr>
          <a:xfrm>
            <a:off x="2739140" y="3785225"/>
            <a:ext cx="6770206" cy="445599"/>
          </a:xfrm>
          <a:ln>
            <a:solidFill>
              <a:schemeClr val="accent1"/>
            </a:solidFill>
          </a:ln>
        </p:spPr>
        <p:txBody>
          <a:bodyPr vert="horz" lIns="0" tIns="0" rIns="0" bIns="0" rtlCol="0" anchor="ctr">
            <a:no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</a:lstStyle>
          <a:p>
            <a:pPr marL="93663" lvl="0" indent="0">
              <a:buNone/>
            </a:pPr>
            <a:r>
              <a:rPr lang="ru-RU" dirty="0" smtClean="0"/>
              <a:t>Образец текста</a:t>
            </a:r>
          </a:p>
          <a:p>
            <a:pPr marL="628650" lvl="1" indent="-268288">
              <a:buChar char="–"/>
            </a:pPr>
            <a:r>
              <a:rPr lang="ru-RU" dirty="0" smtClean="0"/>
              <a:t>Второй уровень</a:t>
            </a:r>
          </a:p>
        </p:txBody>
      </p:sp>
      <p:sp>
        <p:nvSpPr>
          <p:cNvPr id="50" name="Объект 2"/>
          <p:cNvSpPr>
            <a:spLocks noGrp="1"/>
          </p:cNvSpPr>
          <p:nvPr>
            <p:ph idx="31"/>
          </p:nvPr>
        </p:nvSpPr>
        <p:spPr>
          <a:xfrm>
            <a:off x="680400" y="3785225"/>
            <a:ext cx="1935800" cy="445599"/>
          </a:xfrm>
          <a:solidFill>
            <a:schemeClr val="accent1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ru-RU" sz="1600" dirty="0" smtClean="0">
                <a:solidFill>
                  <a:schemeClr val="bg1"/>
                </a:solidFill>
              </a:defRPr>
            </a:lvl1pPr>
          </a:lstStyle>
          <a:p>
            <a:pPr marL="177800" lvl="0" indent="0"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51" name="Объект 2"/>
          <p:cNvSpPr>
            <a:spLocks noGrp="1"/>
          </p:cNvSpPr>
          <p:nvPr>
            <p:ph idx="32"/>
          </p:nvPr>
        </p:nvSpPr>
        <p:spPr>
          <a:xfrm>
            <a:off x="2739140" y="4296831"/>
            <a:ext cx="6770206" cy="445599"/>
          </a:xfrm>
          <a:ln>
            <a:solidFill>
              <a:schemeClr val="accent1"/>
            </a:solidFill>
          </a:ln>
        </p:spPr>
        <p:txBody>
          <a:bodyPr vert="horz" lIns="0" tIns="0" rIns="0" bIns="0" rtlCol="0" anchor="ctr">
            <a:no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</a:lstStyle>
          <a:p>
            <a:pPr marL="93663" lvl="0" indent="0">
              <a:buNone/>
            </a:pPr>
            <a:r>
              <a:rPr lang="ru-RU" dirty="0" smtClean="0"/>
              <a:t>Образец текста</a:t>
            </a:r>
          </a:p>
          <a:p>
            <a:pPr marL="628650" lvl="1" indent="-268288">
              <a:buChar char="–"/>
            </a:pPr>
            <a:r>
              <a:rPr lang="ru-RU" dirty="0" smtClean="0"/>
              <a:t>Второй уровень</a:t>
            </a:r>
          </a:p>
        </p:txBody>
      </p:sp>
      <p:sp>
        <p:nvSpPr>
          <p:cNvPr id="52" name="Объект 2"/>
          <p:cNvSpPr>
            <a:spLocks noGrp="1"/>
          </p:cNvSpPr>
          <p:nvPr>
            <p:ph idx="33"/>
          </p:nvPr>
        </p:nvSpPr>
        <p:spPr>
          <a:xfrm>
            <a:off x="680400" y="4296831"/>
            <a:ext cx="1935800" cy="445599"/>
          </a:xfrm>
          <a:solidFill>
            <a:schemeClr val="accent1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ru-RU" sz="1600" dirty="0" smtClean="0">
                <a:solidFill>
                  <a:schemeClr val="bg1"/>
                </a:solidFill>
              </a:defRPr>
            </a:lvl1pPr>
          </a:lstStyle>
          <a:p>
            <a:pPr marL="177800" lvl="0" indent="0"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53" name="Объект 2"/>
          <p:cNvSpPr>
            <a:spLocks noGrp="1"/>
          </p:cNvSpPr>
          <p:nvPr>
            <p:ph idx="34"/>
          </p:nvPr>
        </p:nvSpPr>
        <p:spPr>
          <a:xfrm>
            <a:off x="2739140" y="4808437"/>
            <a:ext cx="6770206" cy="445599"/>
          </a:xfrm>
          <a:ln>
            <a:solidFill>
              <a:schemeClr val="accent1"/>
            </a:solidFill>
          </a:ln>
        </p:spPr>
        <p:txBody>
          <a:bodyPr vert="horz" lIns="0" tIns="0" rIns="0" bIns="0" rtlCol="0" anchor="ctr">
            <a:no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</a:lstStyle>
          <a:p>
            <a:pPr marL="93663" lvl="0" indent="0">
              <a:buNone/>
            </a:pPr>
            <a:r>
              <a:rPr lang="ru-RU" dirty="0" smtClean="0"/>
              <a:t>Образец текста</a:t>
            </a:r>
          </a:p>
          <a:p>
            <a:pPr marL="628650" lvl="1" indent="-268288">
              <a:buChar char="–"/>
            </a:pPr>
            <a:r>
              <a:rPr lang="ru-RU" dirty="0" smtClean="0"/>
              <a:t>Второй уровень</a:t>
            </a:r>
          </a:p>
        </p:txBody>
      </p:sp>
      <p:sp>
        <p:nvSpPr>
          <p:cNvPr id="54" name="Объект 2"/>
          <p:cNvSpPr>
            <a:spLocks noGrp="1"/>
          </p:cNvSpPr>
          <p:nvPr>
            <p:ph idx="35"/>
          </p:nvPr>
        </p:nvSpPr>
        <p:spPr>
          <a:xfrm>
            <a:off x="680400" y="4808437"/>
            <a:ext cx="1935800" cy="445599"/>
          </a:xfrm>
          <a:solidFill>
            <a:schemeClr val="accent1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ru-RU" sz="1600" dirty="0" smtClean="0">
                <a:solidFill>
                  <a:schemeClr val="bg1"/>
                </a:solidFill>
              </a:defRPr>
            </a:lvl1pPr>
          </a:lstStyle>
          <a:p>
            <a:pPr marL="177800" lvl="0" indent="0"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55" name="Объект 2"/>
          <p:cNvSpPr>
            <a:spLocks noGrp="1"/>
          </p:cNvSpPr>
          <p:nvPr>
            <p:ph idx="36"/>
          </p:nvPr>
        </p:nvSpPr>
        <p:spPr>
          <a:xfrm>
            <a:off x="2739140" y="5320043"/>
            <a:ext cx="6770206" cy="445599"/>
          </a:xfrm>
          <a:ln>
            <a:solidFill>
              <a:schemeClr val="accent1"/>
            </a:solidFill>
          </a:ln>
        </p:spPr>
        <p:txBody>
          <a:bodyPr vert="horz" lIns="0" tIns="0" rIns="0" bIns="0" rtlCol="0" anchor="ctr">
            <a:no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</a:lstStyle>
          <a:p>
            <a:pPr marL="93663" lvl="0" indent="0">
              <a:buNone/>
            </a:pPr>
            <a:r>
              <a:rPr lang="ru-RU" dirty="0" smtClean="0"/>
              <a:t>Образец текста</a:t>
            </a:r>
          </a:p>
          <a:p>
            <a:pPr marL="628650" lvl="1" indent="-268288">
              <a:buChar char="–"/>
            </a:pPr>
            <a:r>
              <a:rPr lang="ru-RU" dirty="0" smtClean="0"/>
              <a:t>Второй уровень</a:t>
            </a:r>
          </a:p>
        </p:txBody>
      </p:sp>
      <p:sp>
        <p:nvSpPr>
          <p:cNvPr id="56" name="Объект 2"/>
          <p:cNvSpPr>
            <a:spLocks noGrp="1"/>
          </p:cNvSpPr>
          <p:nvPr>
            <p:ph idx="37"/>
          </p:nvPr>
        </p:nvSpPr>
        <p:spPr>
          <a:xfrm>
            <a:off x="680400" y="5320043"/>
            <a:ext cx="1935800" cy="445599"/>
          </a:xfrm>
          <a:solidFill>
            <a:schemeClr val="accent1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ru-RU" sz="1600" dirty="0" smtClean="0">
                <a:solidFill>
                  <a:schemeClr val="bg1"/>
                </a:solidFill>
              </a:defRPr>
            </a:lvl1pPr>
          </a:lstStyle>
          <a:p>
            <a:pPr marL="177800" lvl="0" indent="0"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57" name="Объект 2"/>
          <p:cNvSpPr>
            <a:spLocks noGrp="1"/>
          </p:cNvSpPr>
          <p:nvPr>
            <p:ph idx="38"/>
          </p:nvPr>
        </p:nvSpPr>
        <p:spPr>
          <a:xfrm>
            <a:off x="2739140" y="5831649"/>
            <a:ext cx="6770206" cy="445599"/>
          </a:xfrm>
          <a:ln>
            <a:solidFill>
              <a:schemeClr val="accent1"/>
            </a:solidFill>
          </a:ln>
        </p:spPr>
        <p:txBody>
          <a:bodyPr vert="horz" lIns="0" tIns="0" rIns="0" bIns="0" rtlCol="0" anchor="ctr">
            <a:no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</a:lstStyle>
          <a:p>
            <a:pPr marL="93663" lvl="0" indent="0">
              <a:buNone/>
            </a:pPr>
            <a:r>
              <a:rPr lang="ru-RU" dirty="0" smtClean="0"/>
              <a:t>Образец текста</a:t>
            </a:r>
          </a:p>
          <a:p>
            <a:pPr marL="628650" lvl="1" indent="-268288">
              <a:buChar char="–"/>
            </a:pPr>
            <a:r>
              <a:rPr lang="ru-RU" dirty="0" smtClean="0"/>
              <a:t>Второй уровень</a:t>
            </a:r>
          </a:p>
        </p:txBody>
      </p:sp>
      <p:sp>
        <p:nvSpPr>
          <p:cNvPr id="58" name="Объект 2"/>
          <p:cNvSpPr>
            <a:spLocks noGrp="1"/>
          </p:cNvSpPr>
          <p:nvPr>
            <p:ph idx="39"/>
          </p:nvPr>
        </p:nvSpPr>
        <p:spPr>
          <a:xfrm>
            <a:off x="680400" y="5831649"/>
            <a:ext cx="1935800" cy="445599"/>
          </a:xfrm>
          <a:solidFill>
            <a:schemeClr val="accent1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ru-RU" sz="1600" dirty="0" smtClean="0">
                <a:solidFill>
                  <a:schemeClr val="bg1"/>
                </a:solidFill>
              </a:defRPr>
            </a:lvl1pPr>
          </a:lstStyle>
          <a:p>
            <a:pPr marL="177800" lvl="0" indent="0">
              <a:buNone/>
            </a:pPr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12266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idx="14"/>
          </p:nvPr>
        </p:nvSpPr>
        <p:spPr>
          <a:xfrm>
            <a:off x="2739140" y="1738800"/>
            <a:ext cx="6770206" cy="657267"/>
          </a:xfr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93663" indent="0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681036" y="6305796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  <p:sp>
        <p:nvSpPr>
          <p:cNvPr id="18" name="Объект 2"/>
          <p:cNvSpPr>
            <a:spLocks noGrp="1"/>
          </p:cNvSpPr>
          <p:nvPr>
            <p:ph idx="23"/>
          </p:nvPr>
        </p:nvSpPr>
        <p:spPr>
          <a:xfrm>
            <a:off x="680400" y="1738800"/>
            <a:ext cx="1935800" cy="65726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17780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4" name="Объект 2"/>
          <p:cNvSpPr>
            <a:spLocks noGrp="1"/>
          </p:cNvSpPr>
          <p:nvPr>
            <p:ph idx="24"/>
          </p:nvPr>
        </p:nvSpPr>
        <p:spPr>
          <a:xfrm>
            <a:off x="2739140" y="2485247"/>
            <a:ext cx="6770206" cy="657267"/>
          </a:xfrm>
          <a:ln>
            <a:solidFill>
              <a:schemeClr val="accent1"/>
            </a:solidFill>
          </a:ln>
        </p:spPr>
        <p:txBody>
          <a:bodyPr vert="horz" lIns="0" tIns="0" rIns="0" bIns="0" rtlCol="0" anchor="ctr">
            <a:norm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</a:lstStyle>
          <a:p>
            <a:pPr marL="93663" lvl="0" indent="0">
              <a:buNone/>
            </a:pPr>
            <a:r>
              <a:rPr lang="ru-RU" dirty="0" smtClean="0"/>
              <a:t>Образец текста</a:t>
            </a:r>
          </a:p>
          <a:p>
            <a:pPr marL="628650" lvl="1" indent="-268288">
              <a:buChar char="–"/>
            </a:pPr>
            <a:r>
              <a:rPr lang="ru-RU" dirty="0" smtClean="0"/>
              <a:t>Второй уровень</a:t>
            </a:r>
          </a:p>
        </p:txBody>
      </p:sp>
      <p:sp>
        <p:nvSpPr>
          <p:cNvPr id="25" name="Объект 2"/>
          <p:cNvSpPr>
            <a:spLocks noGrp="1"/>
          </p:cNvSpPr>
          <p:nvPr>
            <p:ph idx="25"/>
          </p:nvPr>
        </p:nvSpPr>
        <p:spPr>
          <a:xfrm>
            <a:off x="680400" y="2485247"/>
            <a:ext cx="1935800" cy="657267"/>
          </a:xfrm>
          <a:solidFill>
            <a:schemeClr val="accent1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ru-RU" sz="1600" dirty="0" smtClean="0">
                <a:solidFill>
                  <a:schemeClr val="bg1"/>
                </a:solidFill>
              </a:defRPr>
            </a:lvl1pPr>
          </a:lstStyle>
          <a:p>
            <a:pPr marL="177800" lvl="0" indent="0"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30" name="Объект 2"/>
          <p:cNvSpPr>
            <a:spLocks noGrp="1"/>
          </p:cNvSpPr>
          <p:nvPr>
            <p:ph idx="26"/>
          </p:nvPr>
        </p:nvSpPr>
        <p:spPr>
          <a:xfrm>
            <a:off x="2739140" y="3231694"/>
            <a:ext cx="6770206" cy="657267"/>
          </a:xfrm>
          <a:ln>
            <a:solidFill>
              <a:schemeClr val="accent1"/>
            </a:solidFill>
          </a:ln>
        </p:spPr>
        <p:txBody>
          <a:bodyPr vert="horz" lIns="0" tIns="0" rIns="0" bIns="0" rtlCol="0" anchor="ctr">
            <a:norm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</a:lstStyle>
          <a:p>
            <a:pPr marL="93663" lvl="0" indent="0">
              <a:buNone/>
            </a:pPr>
            <a:r>
              <a:rPr lang="ru-RU" dirty="0" smtClean="0"/>
              <a:t>Образец текста</a:t>
            </a:r>
          </a:p>
          <a:p>
            <a:pPr marL="628650" lvl="1" indent="-268288">
              <a:buChar char="–"/>
            </a:pPr>
            <a:r>
              <a:rPr lang="ru-RU" dirty="0" smtClean="0"/>
              <a:t>Второй уровень</a:t>
            </a:r>
          </a:p>
        </p:txBody>
      </p:sp>
      <p:sp>
        <p:nvSpPr>
          <p:cNvPr id="31" name="Объект 2"/>
          <p:cNvSpPr>
            <a:spLocks noGrp="1"/>
          </p:cNvSpPr>
          <p:nvPr>
            <p:ph idx="27"/>
          </p:nvPr>
        </p:nvSpPr>
        <p:spPr>
          <a:xfrm>
            <a:off x="680400" y="3231694"/>
            <a:ext cx="1935800" cy="657267"/>
          </a:xfrm>
          <a:solidFill>
            <a:schemeClr val="accent1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ru-RU" sz="1600" dirty="0" smtClean="0">
                <a:solidFill>
                  <a:schemeClr val="bg1"/>
                </a:solidFill>
              </a:defRPr>
            </a:lvl1pPr>
          </a:lstStyle>
          <a:p>
            <a:pPr marL="177800" lvl="0" indent="0"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32" name="Объект 2"/>
          <p:cNvSpPr>
            <a:spLocks noGrp="1"/>
          </p:cNvSpPr>
          <p:nvPr>
            <p:ph idx="28"/>
          </p:nvPr>
        </p:nvSpPr>
        <p:spPr>
          <a:xfrm>
            <a:off x="2739140" y="3981456"/>
            <a:ext cx="6770206" cy="657267"/>
          </a:xfrm>
          <a:ln>
            <a:solidFill>
              <a:schemeClr val="accent1"/>
            </a:solidFill>
          </a:ln>
        </p:spPr>
        <p:txBody>
          <a:bodyPr vert="horz" lIns="0" tIns="0" rIns="0" bIns="0" rtlCol="0" anchor="ctr">
            <a:norm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</a:lstStyle>
          <a:p>
            <a:pPr marL="93663" lvl="0" indent="0">
              <a:buNone/>
            </a:pPr>
            <a:r>
              <a:rPr lang="ru-RU" dirty="0" smtClean="0"/>
              <a:t>Образец текста</a:t>
            </a:r>
          </a:p>
          <a:p>
            <a:pPr marL="628650" lvl="1" indent="-268288">
              <a:buChar char="–"/>
            </a:pPr>
            <a:r>
              <a:rPr lang="ru-RU" dirty="0" smtClean="0"/>
              <a:t>Второй уровень</a:t>
            </a:r>
          </a:p>
        </p:txBody>
      </p:sp>
      <p:sp>
        <p:nvSpPr>
          <p:cNvPr id="33" name="Объект 2"/>
          <p:cNvSpPr>
            <a:spLocks noGrp="1"/>
          </p:cNvSpPr>
          <p:nvPr>
            <p:ph idx="29"/>
          </p:nvPr>
        </p:nvSpPr>
        <p:spPr>
          <a:xfrm>
            <a:off x="680400" y="3981456"/>
            <a:ext cx="1935800" cy="657267"/>
          </a:xfrm>
          <a:solidFill>
            <a:schemeClr val="accent1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ru-RU" sz="1600" dirty="0" smtClean="0">
                <a:solidFill>
                  <a:schemeClr val="bg1"/>
                </a:solidFill>
              </a:defRPr>
            </a:lvl1pPr>
          </a:lstStyle>
          <a:p>
            <a:pPr marL="177800" lvl="0" indent="0"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34" name="Объект 2"/>
          <p:cNvSpPr>
            <a:spLocks noGrp="1"/>
          </p:cNvSpPr>
          <p:nvPr>
            <p:ph idx="30"/>
          </p:nvPr>
        </p:nvSpPr>
        <p:spPr>
          <a:xfrm>
            <a:off x="2739140" y="4726020"/>
            <a:ext cx="6770206" cy="657267"/>
          </a:xfrm>
          <a:ln>
            <a:solidFill>
              <a:schemeClr val="accent1"/>
            </a:solidFill>
          </a:ln>
        </p:spPr>
        <p:txBody>
          <a:bodyPr vert="horz" lIns="0" tIns="0" rIns="0" bIns="0" rtlCol="0" anchor="ctr">
            <a:norm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</a:lstStyle>
          <a:p>
            <a:pPr marL="93663" lvl="0" indent="0">
              <a:buNone/>
            </a:pPr>
            <a:r>
              <a:rPr lang="ru-RU" dirty="0" smtClean="0"/>
              <a:t>Образец текста</a:t>
            </a:r>
          </a:p>
          <a:p>
            <a:pPr marL="628650" lvl="1" indent="-268288">
              <a:buChar char="–"/>
            </a:pPr>
            <a:r>
              <a:rPr lang="ru-RU" dirty="0" smtClean="0"/>
              <a:t>Второй уровень</a:t>
            </a:r>
          </a:p>
        </p:txBody>
      </p:sp>
      <p:sp>
        <p:nvSpPr>
          <p:cNvPr id="35" name="Объект 2"/>
          <p:cNvSpPr>
            <a:spLocks noGrp="1"/>
          </p:cNvSpPr>
          <p:nvPr>
            <p:ph idx="31"/>
          </p:nvPr>
        </p:nvSpPr>
        <p:spPr>
          <a:xfrm>
            <a:off x="680400" y="4726020"/>
            <a:ext cx="1935800" cy="657267"/>
          </a:xfrm>
          <a:solidFill>
            <a:schemeClr val="accent1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ru-RU" sz="1600" dirty="0" smtClean="0">
                <a:solidFill>
                  <a:schemeClr val="bg1"/>
                </a:solidFill>
              </a:defRPr>
            </a:lvl1pPr>
          </a:lstStyle>
          <a:p>
            <a:pPr marL="177800" lvl="0" indent="0"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36" name="Объект 2"/>
          <p:cNvSpPr>
            <a:spLocks noGrp="1"/>
          </p:cNvSpPr>
          <p:nvPr>
            <p:ph idx="32"/>
          </p:nvPr>
        </p:nvSpPr>
        <p:spPr>
          <a:xfrm>
            <a:off x="2739140" y="5470584"/>
            <a:ext cx="6770206" cy="657267"/>
          </a:xfrm>
          <a:ln>
            <a:solidFill>
              <a:schemeClr val="accent1"/>
            </a:solidFill>
          </a:ln>
        </p:spPr>
        <p:txBody>
          <a:bodyPr vert="horz" lIns="0" tIns="0" rIns="0" bIns="0" rtlCol="0" anchor="ctr">
            <a:norm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</a:lstStyle>
          <a:p>
            <a:pPr marL="93663" lvl="0" indent="0">
              <a:buNone/>
            </a:pPr>
            <a:r>
              <a:rPr lang="ru-RU" dirty="0" smtClean="0"/>
              <a:t>Образец текста</a:t>
            </a:r>
          </a:p>
          <a:p>
            <a:pPr marL="628650" lvl="1" indent="-268288">
              <a:buChar char="–"/>
            </a:pPr>
            <a:r>
              <a:rPr lang="ru-RU" dirty="0" smtClean="0"/>
              <a:t>Второй уровень</a:t>
            </a:r>
          </a:p>
        </p:txBody>
      </p:sp>
      <p:sp>
        <p:nvSpPr>
          <p:cNvPr id="37" name="Объект 2"/>
          <p:cNvSpPr>
            <a:spLocks noGrp="1"/>
          </p:cNvSpPr>
          <p:nvPr>
            <p:ph idx="33"/>
          </p:nvPr>
        </p:nvSpPr>
        <p:spPr>
          <a:xfrm>
            <a:off x="680400" y="5470584"/>
            <a:ext cx="1935800" cy="657267"/>
          </a:xfrm>
          <a:solidFill>
            <a:schemeClr val="accent1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ru-RU" sz="1600" dirty="0" smtClean="0">
                <a:solidFill>
                  <a:schemeClr val="bg1"/>
                </a:solidFill>
              </a:defRPr>
            </a:lvl1pPr>
          </a:lstStyle>
          <a:p>
            <a:pPr marL="177800" lvl="0" indent="0">
              <a:buNone/>
            </a:pPr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93354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9812" y="1208216"/>
            <a:ext cx="5360173" cy="713946"/>
          </a:xfrm>
        </p:spPr>
        <p:txBody>
          <a:bodyPr anchor="t"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58346" y="1208219"/>
            <a:ext cx="3268359" cy="50452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9812" y="2114383"/>
            <a:ext cx="5360173" cy="413904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057177"/>
      </p:ext>
    </p:extLst>
  </p:cSld>
  <p:clrMapOvr>
    <a:masterClrMapping/>
  </p:clrMapOvr>
  <p:hf hdr="0" ftr="0" dt="0"/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Заголовок и 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idx="14"/>
          </p:nvPr>
        </p:nvSpPr>
        <p:spPr>
          <a:xfrm>
            <a:off x="2739140" y="1738800"/>
            <a:ext cx="6770206" cy="657267"/>
          </a:xfr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93663" indent="0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681036" y="6305796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  <p:sp>
        <p:nvSpPr>
          <p:cNvPr id="18" name="Объект 2"/>
          <p:cNvSpPr>
            <a:spLocks noGrp="1"/>
          </p:cNvSpPr>
          <p:nvPr>
            <p:ph idx="23"/>
          </p:nvPr>
        </p:nvSpPr>
        <p:spPr>
          <a:xfrm>
            <a:off x="680400" y="1738800"/>
            <a:ext cx="1935800" cy="65726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17780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4" name="Объект 2"/>
          <p:cNvSpPr>
            <a:spLocks noGrp="1"/>
          </p:cNvSpPr>
          <p:nvPr>
            <p:ph idx="24"/>
          </p:nvPr>
        </p:nvSpPr>
        <p:spPr>
          <a:xfrm>
            <a:off x="2739140" y="2485247"/>
            <a:ext cx="6770206" cy="657267"/>
          </a:xfrm>
          <a:ln>
            <a:solidFill>
              <a:schemeClr val="accent1"/>
            </a:solidFill>
          </a:ln>
        </p:spPr>
        <p:txBody>
          <a:bodyPr vert="horz" lIns="0" tIns="0" rIns="0" bIns="0" rtlCol="0" anchor="ctr">
            <a:norm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</a:lstStyle>
          <a:p>
            <a:pPr marL="93663" lvl="0" indent="0">
              <a:buNone/>
            </a:pPr>
            <a:r>
              <a:rPr lang="ru-RU" dirty="0" smtClean="0"/>
              <a:t>Образец текста</a:t>
            </a:r>
          </a:p>
          <a:p>
            <a:pPr marL="628650" lvl="1" indent="-268288">
              <a:buChar char="–"/>
            </a:pPr>
            <a:r>
              <a:rPr lang="ru-RU" dirty="0" smtClean="0"/>
              <a:t>Второй уровень</a:t>
            </a:r>
          </a:p>
        </p:txBody>
      </p:sp>
      <p:sp>
        <p:nvSpPr>
          <p:cNvPr id="25" name="Объект 2"/>
          <p:cNvSpPr>
            <a:spLocks noGrp="1"/>
          </p:cNvSpPr>
          <p:nvPr>
            <p:ph idx="25"/>
          </p:nvPr>
        </p:nvSpPr>
        <p:spPr>
          <a:xfrm>
            <a:off x="680400" y="2485247"/>
            <a:ext cx="1935800" cy="65726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17780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0" name="Объект 2"/>
          <p:cNvSpPr>
            <a:spLocks noGrp="1"/>
          </p:cNvSpPr>
          <p:nvPr>
            <p:ph idx="26"/>
          </p:nvPr>
        </p:nvSpPr>
        <p:spPr>
          <a:xfrm>
            <a:off x="2739140" y="3231694"/>
            <a:ext cx="6770206" cy="657267"/>
          </a:xfrm>
          <a:ln>
            <a:solidFill>
              <a:schemeClr val="accent1"/>
            </a:solidFill>
          </a:ln>
        </p:spPr>
        <p:txBody>
          <a:bodyPr vert="horz" lIns="0" tIns="0" rIns="0" bIns="0" rtlCol="0" anchor="ctr">
            <a:norm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</a:lstStyle>
          <a:p>
            <a:pPr marL="93663" lvl="0" indent="0">
              <a:buNone/>
            </a:pPr>
            <a:r>
              <a:rPr lang="ru-RU" dirty="0" smtClean="0"/>
              <a:t>Образец текста</a:t>
            </a:r>
          </a:p>
          <a:p>
            <a:pPr marL="628650" lvl="1" indent="-268288">
              <a:buChar char="–"/>
            </a:pPr>
            <a:r>
              <a:rPr lang="ru-RU" dirty="0" smtClean="0"/>
              <a:t>Второй уровень</a:t>
            </a:r>
          </a:p>
        </p:txBody>
      </p:sp>
      <p:sp>
        <p:nvSpPr>
          <p:cNvPr id="31" name="Объект 2"/>
          <p:cNvSpPr>
            <a:spLocks noGrp="1"/>
          </p:cNvSpPr>
          <p:nvPr>
            <p:ph idx="27"/>
          </p:nvPr>
        </p:nvSpPr>
        <p:spPr>
          <a:xfrm>
            <a:off x="680400" y="3231694"/>
            <a:ext cx="1935800" cy="65726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17780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54009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Заголовок и 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idx="14"/>
          </p:nvPr>
        </p:nvSpPr>
        <p:spPr>
          <a:xfrm>
            <a:off x="3344334" y="1738800"/>
            <a:ext cx="6165012" cy="775801"/>
          </a:xfr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93663" indent="0"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681036" y="6305796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  <p:sp>
        <p:nvSpPr>
          <p:cNvPr id="18" name="Объект 2"/>
          <p:cNvSpPr>
            <a:spLocks noGrp="1"/>
          </p:cNvSpPr>
          <p:nvPr>
            <p:ph idx="23"/>
          </p:nvPr>
        </p:nvSpPr>
        <p:spPr>
          <a:xfrm>
            <a:off x="680400" y="1738801"/>
            <a:ext cx="2545400" cy="7758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17780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2" name="Объект 2"/>
          <p:cNvSpPr>
            <a:spLocks noGrp="1"/>
          </p:cNvSpPr>
          <p:nvPr>
            <p:ph idx="24"/>
          </p:nvPr>
        </p:nvSpPr>
        <p:spPr>
          <a:xfrm>
            <a:off x="3344334" y="2593933"/>
            <a:ext cx="6165012" cy="775801"/>
          </a:xfr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93663" indent="0"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3" name="Объект 2"/>
          <p:cNvSpPr>
            <a:spLocks noGrp="1"/>
          </p:cNvSpPr>
          <p:nvPr>
            <p:ph idx="25"/>
          </p:nvPr>
        </p:nvSpPr>
        <p:spPr>
          <a:xfrm>
            <a:off x="680400" y="2593934"/>
            <a:ext cx="2545400" cy="7758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17780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6" name="Объект 2"/>
          <p:cNvSpPr>
            <a:spLocks noGrp="1"/>
          </p:cNvSpPr>
          <p:nvPr>
            <p:ph idx="26"/>
          </p:nvPr>
        </p:nvSpPr>
        <p:spPr>
          <a:xfrm>
            <a:off x="3344334" y="3449065"/>
            <a:ext cx="6165012" cy="775801"/>
          </a:xfr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93663" indent="0"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7" name="Объект 2"/>
          <p:cNvSpPr>
            <a:spLocks noGrp="1"/>
          </p:cNvSpPr>
          <p:nvPr>
            <p:ph idx="27"/>
          </p:nvPr>
        </p:nvSpPr>
        <p:spPr>
          <a:xfrm>
            <a:off x="680400" y="3449066"/>
            <a:ext cx="2545400" cy="7758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17780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8" name="Объект 2"/>
          <p:cNvSpPr>
            <a:spLocks noGrp="1"/>
          </p:cNvSpPr>
          <p:nvPr>
            <p:ph idx="28"/>
          </p:nvPr>
        </p:nvSpPr>
        <p:spPr>
          <a:xfrm>
            <a:off x="3344334" y="4304197"/>
            <a:ext cx="6165012" cy="775801"/>
          </a:xfr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93663" indent="0"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9" name="Объект 2"/>
          <p:cNvSpPr>
            <a:spLocks noGrp="1"/>
          </p:cNvSpPr>
          <p:nvPr>
            <p:ph idx="29"/>
          </p:nvPr>
        </p:nvSpPr>
        <p:spPr>
          <a:xfrm>
            <a:off x="680400" y="4304198"/>
            <a:ext cx="2545400" cy="7758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17780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2" name="Объект 2"/>
          <p:cNvSpPr>
            <a:spLocks noGrp="1"/>
          </p:cNvSpPr>
          <p:nvPr>
            <p:ph idx="30"/>
          </p:nvPr>
        </p:nvSpPr>
        <p:spPr>
          <a:xfrm>
            <a:off x="3344334" y="5159329"/>
            <a:ext cx="6165012" cy="775801"/>
          </a:xfr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93663" indent="0"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3" name="Объект 2"/>
          <p:cNvSpPr>
            <a:spLocks noGrp="1"/>
          </p:cNvSpPr>
          <p:nvPr>
            <p:ph idx="31"/>
          </p:nvPr>
        </p:nvSpPr>
        <p:spPr>
          <a:xfrm>
            <a:off x="680400" y="5159330"/>
            <a:ext cx="2545400" cy="7758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17780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88966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16531" indent="-316531">
              <a:buFont typeface="+mj-lt"/>
              <a:buAutoNum type="arabicPeriod"/>
              <a:defRPr sz="1662">
                <a:solidFill>
                  <a:schemeClr val="tx1"/>
                </a:solidFill>
              </a:defRPr>
            </a:lvl1pPr>
            <a:lvl2pPr marL="580307" indent="-247657">
              <a:buFont typeface="Arial" panose="020B0604020202020204" pitchFamily="34" charset="0"/>
              <a:buChar char="–"/>
              <a:defRPr sz="1662">
                <a:solidFill>
                  <a:schemeClr val="tx1"/>
                </a:solidFill>
              </a:defRPr>
            </a:lvl2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anchor="ctr">
            <a:normAutofit/>
          </a:bodyPr>
          <a:lstStyle>
            <a:lvl1pPr marL="0" indent="0">
              <a:buNone/>
              <a:defRPr sz="738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806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80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84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A89B9D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24341" y="344615"/>
            <a:ext cx="390193" cy="4698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77777A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1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80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521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7" y="899044"/>
            <a:ext cx="8828946" cy="650215"/>
          </a:xfrm>
        </p:spPr>
        <p:txBody>
          <a:bodyPr/>
          <a:lstStyle>
            <a:lvl1pPr>
              <a:defRPr b="1">
                <a:ln w="3175">
                  <a:solidFill>
                    <a:schemeClr val="bg1"/>
                  </a:solidFill>
                </a:ln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24341" y="344615"/>
            <a:ext cx="390193" cy="4698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77777A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64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объекта с под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7" y="1772816"/>
            <a:ext cx="4250962" cy="226479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1037" y="4073444"/>
            <a:ext cx="4250964" cy="224422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2" name="Объект 2"/>
          <p:cNvSpPr>
            <a:spLocks noGrp="1"/>
          </p:cNvSpPr>
          <p:nvPr>
            <p:ph sz="half" idx="15"/>
          </p:nvPr>
        </p:nvSpPr>
        <p:spPr>
          <a:xfrm>
            <a:off x="4974006" y="1772816"/>
            <a:ext cx="4535979" cy="226479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sz="half" idx="16"/>
          </p:nvPr>
        </p:nvSpPr>
        <p:spPr>
          <a:xfrm>
            <a:off x="4974006" y="4073444"/>
            <a:ext cx="4535979" cy="224422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18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9"/>
          </p:nvPr>
        </p:nvSpPr>
        <p:spPr>
          <a:xfrm>
            <a:off x="681736" y="1515041"/>
            <a:ext cx="8828247" cy="482435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889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99856824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3" name="Picture 12" descr="CBRF_titul-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0" r="13049"/>
          <a:stretch/>
        </p:blipFill>
        <p:spPr>
          <a:xfrm>
            <a:off x="0" y="1367481"/>
            <a:ext cx="9906000" cy="2779776"/>
          </a:xfrm>
          <a:prstGeom prst="rect">
            <a:avLst/>
          </a:prstGeom>
        </p:spPr>
      </p:pic>
      <p:sp>
        <p:nvSpPr>
          <p:cNvPr id="11" name="Rectangle 18"/>
          <p:cNvSpPr/>
          <p:nvPr/>
        </p:nvSpPr>
        <p:spPr>
          <a:xfrm>
            <a:off x="0" y="4118534"/>
            <a:ext cx="9906000" cy="2739469"/>
          </a:xfrm>
          <a:prstGeom prst="rect">
            <a:avLst/>
          </a:prstGeom>
          <a:solidFill>
            <a:srgbClr val="7777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691" y="5594874"/>
            <a:ext cx="4685269" cy="65902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30695" y="4118919"/>
            <a:ext cx="4685269" cy="1359244"/>
          </a:xfrm>
        </p:spPr>
        <p:txBody>
          <a:bodyPr anchor="b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6" name="Date Placeholder 26"/>
          <p:cNvSpPr>
            <a:spLocks noGrp="1"/>
          </p:cNvSpPr>
          <p:nvPr>
            <p:ph type="dt" sz="half" idx="2"/>
          </p:nvPr>
        </p:nvSpPr>
        <p:spPr>
          <a:xfrm>
            <a:off x="4957462" y="6315172"/>
            <a:ext cx="23114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446216" y="5594874"/>
            <a:ext cx="4396412" cy="665893"/>
          </a:xfrm>
        </p:spPr>
        <p:txBody>
          <a:bodyPr>
            <a:noAutofit/>
          </a:bodyPr>
          <a:lstStyle>
            <a:lvl1pPr marL="0" indent="0" algn="r">
              <a:buNone/>
              <a:defRPr sz="20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Введите имя автора презентации</a:t>
            </a:r>
          </a:p>
        </p:txBody>
      </p:sp>
      <p:pic>
        <p:nvPicPr>
          <p:cNvPr id="10" name="Picture 11" descr="alllogo-0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43" y="-1"/>
            <a:ext cx="2899116" cy="134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525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8"/>
          <p:cNvSpPr/>
          <p:nvPr/>
        </p:nvSpPr>
        <p:spPr>
          <a:xfrm>
            <a:off x="0" y="4118534"/>
            <a:ext cx="9906000" cy="2739469"/>
          </a:xfrm>
          <a:prstGeom prst="rect">
            <a:avLst/>
          </a:prstGeom>
          <a:solidFill>
            <a:srgbClr val="7777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0" name="Picture 2" descr="\\10.85.94.34\ddkp\ИП\PROJECTS\ФирмСтиль\ФС презентаций\Фото (разделитель)\VAS_588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9941"/>
          <a:stretch/>
        </p:blipFill>
        <p:spPr bwMode="auto">
          <a:xfrm>
            <a:off x="-1" y="1368000"/>
            <a:ext cx="9906001" cy="277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691" y="5594874"/>
            <a:ext cx="4685269" cy="65902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30695" y="4118919"/>
            <a:ext cx="4685269" cy="1359244"/>
          </a:xfrm>
        </p:spPr>
        <p:txBody>
          <a:bodyPr anchor="b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6" name="Date Placeholder 26"/>
          <p:cNvSpPr>
            <a:spLocks noGrp="1"/>
          </p:cNvSpPr>
          <p:nvPr>
            <p:ph type="dt" sz="half" idx="2"/>
          </p:nvPr>
        </p:nvSpPr>
        <p:spPr>
          <a:xfrm>
            <a:off x="4957462" y="6315172"/>
            <a:ext cx="23114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446216" y="5594874"/>
            <a:ext cx="4396412" cy="665893"/>
          </a:xfrm>
        </p:spPr>
        <p:txBody>
          <a:bodyPr>
            <a:noAutofit/>
          </a:bodyPr>
          <a:lstStyle>
            <a:lvl1pPr marL="0" indent="0" algn="r">
              <a:buNone/>
              <a:defRPr sz="20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Введите имя автора презентации</a:t>
            </a:r>
          </a:p>
        </p:txBody>
      </p:sp>
      <p:pic>
        <p:nvPicPr>
          <p:cNvPr id="10" name="Picture 11" descr="alllogo-0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43" y="-1"/>
            <a:ext cx="2899116" cy="134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023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6"/>
            <a:ext cx="4210050" cy="44836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6"/>
            <a:ext cx="4495071" cy="44836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4210051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5014912" y="6305797"/>
            <a:ext cx="1893904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797275"/>
      </p:ext>
    </p:extLst>
  </p:cSld>
  <p:clrMapOvr>
    <a:masterClrMapping/>
  </p:clrMapOvr>
  <p:hf hdr="0" ftr="0" dt="0"/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8"/>
          <p:cNvSpPr/>
          <p:nvPr/>
        </p:nvSpPr>
        <p:spPr>
          <a:xfrm>
            <a:off x="0" y="4118534"/>
            <a:ext cx="9906000" cy="2739469"/>
          </a:xfrm>
          <a:prstGeom prst="rect">
            <a:avLst/>
          </a:prstGeom>
          <a:solidFill>
            <a:srgbClr val="7777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691" y="5594874"/>
            <a:ext cx="4685269" cy="65902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12" name="Picture 10" descr="CBRF-Razdelitel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2" r="9466"/>
          <a:stretch/>
        </p:blipFill>
        <p:spPr>
          <a:xfrm>
            <a:off x="0" y="1368000"/>
            <a:ext cx="9906000" cy="2755646"/>
          </a:xfrm>
          <a:prstGeom prst="rect">
            <a:avLst/>
          </a:prstGeom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30695" y="4118919"/>
            <a:ext cx="4685269" cy="1359244"/>
          </a:xfrm>
        </p:spPr>
        <p:txBody>
          <a:bodyPr anchor="b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6" name="Date Placeholder 26"/>
          <p:cNvSpPr>
            <a:spLocks noGrp="1"/>
          </p:cNvSpPr>
          <p:nvPr>
            <p:ph type="dt" sz="half" idx="2"/>
          </p:nvPr>
        </p:nvSpPr>
        <p:spPr>
          <a:xfrm>
            <a:off x="4957462" y="6315172"/>
            <a:ext cx="23114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446216" y="5594874"/>
            <a:ext cx="4396412" cy="665893"/>
          </a:xfrm>
        </p:spPr>
        <p:txBody>
          <a:bodyPr>
            <a:noAutofit/>
          </a:bodyPr>
          <a:lstStyle>
            <a:lvl1pPr marL="0" indent="0" algn="r">
              <a:buNone/>
              <a:defRPr sz="20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Введите имя автора презентации</a:t>
            </a:r>
          </a:p>
        </p:txBody>
      </p:sp>
      <p:pic>
        <p:nvPicPr>
          <p:cNvPr id="10" name="Picture 11" descr="alllogo-0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43" y="-1"/>
            <a:ext cx="2899116" cy="134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460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8"/>
          <p:cNvSpPr/>
          <p:nvPr/>
        </p:nvSpPr>
        <p:spPr>
          <a:xfrm>
            <a:off x="0" y="4118534"/>
            <a:ext cx="9906000" cy="2739469"/>
          </a:xfrm>
          <a:prstGeom prst="rect">
            <a:avLst/>
          </a:prstGeom>
          <a:solidFill>
            <a:srgbClr val="7777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691" y="5594874"/>
            <a:ext cx="4685269" cy="65902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1028" name="Picture 4" descr="\\10.85.94.34\ddkp\ИП\PROJECTS\ФирмСтиль\ФС презентаций\Фото (разделитель)\VAS_5650 (2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8" r="9658"/>
          <a:stretch/>
        </p:blipFill>
        <p:spPr bwMode="auto">
          <a:xfrm>
            <a:off x="-1" y="1368000"/>
            <a:ext cx="9906001" cy="277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30695" y="4118919"/>
            <a:ext cx="4685269" cy="1359244"/>
          </a:xfrm>
        </p:spPr>
        <p:txBody>
          <a:bodyPr anchor="b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6" name="Date Placeholder 26"/>
          <p:cNvSpPr>
            <a:spLocks noGrp="1"/>
          </p:cNvSpPr>
          <p:nvPr>
            <p:ph type="dt" sz="half" idx="2"/>
          </p:nvPr>
        </p:nvSpPr>
        <p:spPr>
          <a:xfrm>
            <a:off x="4957462" y="6315172"/>
            <a:ext cx="23114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446216" y="5594874"/>
            <a:ext cx="4396412" cy="665893"/>
          </a:xfrm>
        </p:spPr>
        <p:txBody>
          <a:bodyPr>
            <a:noAutofit/>
          </a:bodyPr>
          <a:lstStyle>
            <a:lvl1pPr marL="0" indent="0" algn="r">
              <a:buNone/>
              <a:defRPr sz="20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Введите имя автора презентации</a:t>
            </a:r>
          </a:p>
        </p:txBody>
      </p:sp>
      <p:pic>
        <p:nvPicPr>
          <p:cNvPr id="10" name="Picture 11" descr="alllogo-0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43" y="-1"/>
            <a:ext cx="2899116" cy="134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395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8"/>
          <p:cNvSpPr/>
          <p:nvPr/>
        </p:nvSpPr>
        <p:spPr>
          <a:xfrm>
            <a:off x="0" y="4118534"/>
            <a:ext cx="9906000" cy="2739469"/>
          </a:xfrm>
          <a:prstGeom prst="rect">
            <a:avLst/>
          </a:prstGeom>
          <a:solidFill>
            <a:srgbClr val="7777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691" y="5594874"/>
            <a:ext cx="4685269" cy="65902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1026" name="Picture 2" descr="\\10.85.94.34\ddkp\ИП\PROJECTS\ФирмСтиль\ФС презентаций\Фото (титульные)\VAS_513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6" r="10147"/>
          <a:stretch/>
        </p:blipFill>
        <p:spPr bwMode="auto">
          <a:xfrm>
            <a:off x="0" y="1367999"/>
            <a:ext cx="9906000" cy="27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30695" y="4118919"/>
            <a:ext cx="4685269" cy="1359244"/>
          </a:xfrm>
        </p:spPr>
        <p:txBody>
          <a:bodyPr anchor="b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6" name="Date Placeholder 26"/>
          <p:cNvSpPr>
            <a:spLocks noGrp="1"/>
          </p:cNvSpPr>
          <p:nvPr>
            <p:ph type="dt" sz="half" idx="2"/>
          </p:nvPr>
        </p:nvSpPr>
        <p:spPr>
          <a:xfrm>
            <a:off x="4957462" y="6315172"/>
            <a:ext cx="23114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446216" y="5594874"/>
            <a:ext cx="4396412" cy="665893"/>
          </a:xfrm>
        </p:spPr>
        <p:txBody>
          <a:bodyPr>
            <a:noAutofit/>
          </a:bodyPr>
          <a:lstStyle>
            <a:lvl1pPr marL="0" indent="0" algn="r">
              <a:buNone/>
              <a:defRPr sz="20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Введите имя автора презентации</a:t>
            </a:r>
          </a:p>
        </p:txBody>
      </p:sp>
      <p:pic>
        <p:nvPicPr>
          <p:cNvPr id="10" name="Picture 11" descr="alllogo-0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43" y="-1"/>
            <a:ext cx="2899116" cy="134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11343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8"/>
          <p:cNvSpPr/>
          <p:nvPr/>
        </p:nvSpPr>
        <p:spPr>
          <a:xfrm>
            <a:off x="0" y="4118534"/>
            <a:ext cx="9906000" cy="2739469"/>
          </a:xfrm>
          <a:prstGeom prst="rect">
            <a:avLst/>
          </a:prstGeom>
          <a:solidFill>
            <a:srgbClr val="7777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691" y="5594874"/>
            <a:ext cx="4685269" cy="65902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1026" name="Picture 2" descr="\\10.85.94.34\ddkp\ИП\PROJECTS\ФирмСтиль\ФС презентаций\Фото (разделитель)\VAS_50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67998"/>
            <a:ext cx="9906000" cy="277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30695" y="4118919"/>
            <a:ext cx="4685269" cy="1359244"/>
          </a:xfrm>
        </p:spPr>
        <p:txBody>
          <a:bodyPr anchor="b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6" name="Date Placeholder 26"/>
          <p:cNvSpPr>
            <a:spLocks noGrp="1"/>
          </p:cNvSpPr>
          <p:nvPr>
            <p:ph type="dt" sz="half" idx="2"/>
          </p:nvPr>
        </p:nvSpPr>
        <p:spPr>
          <a:xfrm>
            <a:off x="4957462" y="6315172"/>
            <a:ext cx="23114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446216" y="5594874"/>
            <a:ext cx="4396412" cy="665893"/>
          </a:xfrm>
        </p:spPr>
        <p:txBody>
          <a:bodyPr>
            <a:noAutofit/>
          </a:bodyPr>
          <a:lstStyle>
            <a:lvl1pPr marL="0" indent="0" algn="r">
              <a:buNone/>
              <a:defRPr sz="20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Введите имя автора презентации</a:t>
            </a:r>
          </a:p>
        </p:txBody>
      </p:sp>
      <p:pic>
        <p:nvPicPr>
          <p:cNvPr id="10" name="Picture 11" descr="alllogo-0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43" y="-1"/>
            <a:ext cx="2899116" cy="134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926282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8"/>
          <p:cNvSpPr/>
          <p:nvPr/>
        </p:nvSpPr>
        <p:spPr>
          <a:xfrm>
            <a:off x="0" y="4118534"/>
            <a:ext cx="9906000" cy="2739469"/>
          </a:xfrm>
          <a:prstGeom prst="rect">
            <a:avLst/>
          </a:prstGeom>
          <a:solidFill>
            <a:srgbClr val="7777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3443" y="5301208"/>
            <a:ext cx="6130076" cy="86409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12" name="Picture 10" descr="CBRF-Razdelitel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2" r="9466"/>
          <a:stretch/>
        </p:blipFill>
        <p:spPr>
          <a:xfrm>
            <a:off x="0" y="1368000"/>
            <a:ext cx="9906000" cy="2755646"/>
          </a:xfrm>
          <a:prstGeom prst="rect">
            <a:avLst/>
          </a:prstGeom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281258" y="4118921"/>
            <a:ext cx="9343484" cy="1038273"/>
          </a:xfrm>
        </p:spPr>
        <p:txBody>
          <a:bodyPr anchor="ctr">
            <a:norm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6" name="Date Placeholder 26"/>
          <p:cNvSpPr>
            <a:spLocks noGrp="1"/>
          </p:cNvSpPr>
          <p:nvPr>
            <p:ph type="dt" sz="half" idx="2"/>
          </p:nvPr>
        </p:nvSpPr>
        <p:spPr>
          <a:xfrm>
            <a:off x="3503444" y="6237314"/>
            <a:ext cx="23114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446217" y="5301208"/>
            <a:ext cx="2868602" cy="864096"/>
          </a:xfrm>
        </p:spPr>
        <p:txBody>
          <a:bodyPr vert="horz" lIns="0" tIns="0" rIns="0" bIns="0" rtlCol="0">
            <a:normAutofit/>
          </a:bodyPr>
          <a:lstStyle>
            <a:lvl1pPr algn="r">
              <a:defRPr lang="ru-RU" sz="20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ru-RU" dirty="0"/>
              <a:t>Введите имя автора презентации</a:t>
            </a:r>
          </a:p>
        </p:txBody>
      </p:sp>
      <p:pic>
        <p:nvPicPr>
          <p:cNvPr id="10" name="Picture 11" descr="alllogo-0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43" y="-1"/>
            <a:ext cx="2899116" cy="1349866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392827" y="5229200"/>
            <a:ext cx="0" cy="12961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0679818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1037" y="1773923"/>
            <a:ext cx="8828946" cy="4531874"/>
          </a:xfrm>
        </p:spPr>
        <p:txBody>
          <a:bodyPr>
            <a:normAutofit/>
          </a:bodyPr>
          <a:lstStyle>
            <a:lvl1pPr marL="342900" indent="-342900">
              <a:buFont typeface="+mj-lt"/>
              <a:buAutoNum type="arabicPeriod"/>
              <a:defRPr sz="18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7616079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41840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7" y="851417"/>
            <a:ext cx="8828946" cy="3275969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1037" y="4127383"/>
            <a:ext cx="8828946" cy="2178414"/>
          </a:xfrm>
        </p:spPr>
        <p:txBody>
          <a:bodyPr>
            <a:normAutofit/>
          </a:bodyPr>
          <a:lstStyle>
            <a:lvl1pPr marL="342900" indent="-342900">
              <a:buFont typeface="+mj-lt"/>
              <a:buAutoNum type="arabicPeriod"/>
              <a:defRPr sz="18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7616079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507642"/>
      </p:ext>
    </p:extLst>
  </p:cSld>
  <p:clrMapOvr>
    <a:masterClrMapping/>
  </p:clrMapOvr>
  <p:hf hdr="0" ftr="0" dt="0"/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8"/>
          <p:cNvSpPr/>
          <p:nvPr/>
        </p:nvSpPr>
        <p:spPr>
          <a:xfrm>
            <a:off x="6" y="4113774"/>
            <a:ext cx="9905999" cy="2744226"/>
          </a:xfrm>
          <a:prstGeom prst="rect">
            <a:avLst/>
          </a:prstGeom>
          <a:solidFill>
            <a:srgbClr val="7777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10" descr="CBRF-Razdelitel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2" r="9466"/>
          <a:stretch/>
        </p:blipFill>
        <p:spPr>
          <a:xfrm>
            <a:off x="0" y="1368000"/>
            <a:ext cx="9906000" cy="2755646"/>
          </a:xfrm>
          <a:prstGeom prst="rect">
            <a:avLst/>
          </a:prstGeom>
        </p:spPr>
      </p:pic>
      <p:pic>
        <p:nvPicPr>
          <p:cNvPr id="13" name="Picture 12" descr="alllogo-0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408" y="-308916"/>
            <a:ext cx="3649286" cy="20158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6" y="4118925"/>
            <a:ext cx="4266804" cy="741405"/>
          </a:xfrm>
        </p:spPr>
        <p:txBody>
          <a:bodyPr anchor="b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6" y="4942713"/>
            <a:ext cx="4266804" cy="114694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Rectangle 9"/>
          <p:cNvSpPr/>
          <p:nvPr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5" name="Picture 11" descr="alllogo-0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43" y="-1"/>
            <a:ext cx="2899116" cy="134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204942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8"/>
          <p:cNvSpPr/>
          <p:nvPr/>
        </p:nvSpPr>
        <p:spPr>
          <a:xfrm>
            <a:off x="6" y="4113774"/>
            <a:ext cx="9905999" cy="2744226"/>
          </a:xfrm>
          <a:prstGeom prst="rect">
            <a:avLst/>
          </a:prstGeom>
          <a:solidFill>
            <a:srgbClr val="7777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10" descr="CBRF-Razdelitel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2" r="9466"/>
          <a:stretch/>
        </p:blipFill>
        <p:spPr>
          <a:xfrm>
            <a:off x="0" y="1372973"/>
            <a:ext cx="9906000" cy="2755646"/>
          </a:xfrm>
          <a:prstGeom prst="rect">
            <a:avLst/>
          </a:prstGeom>
        </p:spPr>
      </p:pic>
      <p:pic>
        <p:nvPicPr>
          <p:cNvPr id="14" name="Picture 2" descr="\\10.85.94.34\ddkp\ИП\PROJECTS\ФирмСтиль\ФС презентаций\Фото (разделитель)\VAS_588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9941"/>
          <a:stretch/>
        </p:blipFill>
        <p:spPr bwMode="auto">
          <a:xfrm>
            <a:off x="-1" y="1368000"/>
            <a:ext cx="9906001" cy="277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alllogo-0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408" y="-308916"/>
            <a:ext cx="3649286" cy="20158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6" y="4118925"/>
            <a:ext cx="4266804" cy="741405"/>
          </a:xfrm>
        </p:spPr>
        <p:txBody>
          <a:bodyPr anchor="b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6" y="4942713"/>
            <a:ext cx="4266804" cy="114694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Rectangle 9"/>
          <p:cNvSpPr/>
          <p:nvPr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5" name="Picture 11" descr="alllogo-0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43" y="-1"/>
            <a:ext cx="2899116" cy="134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117597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9" y="1998133"/>
            <a:ext cx="4391999" cy="43076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5" y="1998133"/>
            <a:ext cx="4391999" cy="43076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1037" y="1489388"/>
            <a:ext cx="8828247" cy="508745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889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5380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7" y="6305797"/>
            <a:ext cx="4392001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5117281" y="6305795"/>
            <a:ext cx="2453851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96604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8"/>
          <p:cNvSpPr/>
          <p:nvPr/>
        </p:nvSpPr>
        <p:spPr>
          <a:xfrm>
            <a:off x="0" y="4118534"/>
            <a:ext cx="9906000" cy="2739469"/>
          </a:xfrm>
          <a:prstGeom prst="rect">
            <a:avLst/>
          </a:prstGeom>
          <a:solidFill>
            <a:srgbClr val="7777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691" y="5594874"/>
            <a:ext cx="4685269" cy="65902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1028" name="Picture 4" descr="\\10.85.94.34\ddkp\ИП\PROJECTS\ФирмСтиль\ФС презентаций\Фото (разделитель)\VAS_5650 (2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8" r="9658"/>
          <a:stretch/>
        </p:blipFill>
        <p:spPr bwMode="auto">
          <a:xfrm>
            <a:off x="-1" y="1368000"/>
            <a:ext cx="9906001" cy="277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30695" y="4118919"/>
            <a:ext cx="4685269" cy="1359244"/>
          </a:xfrm>
        </p:spPr>
        <p:txBody>
          <a:bodyPr anchor="b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6" name="Date Placeholder 26"/>
          <p:cNvSpPr>
            <a:spLocks noGrp="1"/>
          </p:cNvSpPr>
          <p:nvPr>
            <p:ph type="dt" sz="half" idx="2"/>
          </p:nvPr>
        </p:nvSpPr>
        <p:spPr>
          <a:xfrm>
            <a:off x="4957462" y="6315172"/>
            <a:ext cx="23114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446216" y="5594874"/>
            <a:ext cx="4396412" cy="665893"/>
          </a:xfrm>
        </p:spPr>
        <p:txBody>
          <a:bodyPr>
            <a:noAutofit/>
          </a:bodyPr>
          <a:lstStyle>
            <a:lvl1pPr marL="0" indent="0" algn="r">
              <a:buNone/>
              <a:defRPr sz="20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Введите имя автора презентации</a:t>
            </a:r>
          </a:p>
        </p:txBody>
      </p:sp>
      <p:pic>
        <p:nvPicPr>
          <p:cNvPr id="10" name="Picture 11" descr="alllogo-0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43" y="-1"/>
            <a:ext cx="2899116" cy="134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8746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7" y="851417"/>
            <a:ext cx="8828946" cy="3275969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1037" y="4127383"/>
            <a:ext cx="8828946" cy="2178414"/>
          </a:xfrm>
        </p:spPr>
        <p:txBody>
          <a:bodyPr>
            <a:normAutofit/>
          </a:bodyPr>
          <a:lstStyle>
            <a:lvl1pPr marL="342900" indent="-342900">
              <a:buFont typeface="+mj-lt"/>
              <a:buAutoNum type="arabicPeriod"/>
              <a:defRPr sz="18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7616079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051172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7" y="2006600"/>
            <a:ext cx="8828245" cy="429919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1037" y="1484998"/>
            <a:ext cx="8828247" cy="521602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889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5380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23585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7" y="1772821"/>
            <a:ext cx="6055322" cy="453297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95084" y="1772821"/>
            <a:ext cx="2714201" cy="453297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7615380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528103"/>
      </p:ext>
    </p:extLst>
  </p:cSld>
  <p:clrMapOvr>
    <a:masterClrMapping/>
  </p:clrMapOvr>
  <p:hf hdr="0" ftr="0" dt="0"/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9" y="1772821"/>
            <a:ext cx="4391999" cy="453297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5" y="1772822"/>
            <a:ext cx="4391999" cy="22128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5118683" y="4016550"/>
            <a:ext cx="4391999" cy="22892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5380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217610"/>
      </p:ext>
    </p:extLst>
  </p:cSld>
  <p:clrMapOvr>
    <a:masterClrMapping/>
  </p:clrMapOvr>
  <p:hf hdr="0" ftr="0" dt="0"/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9" y="2006600"/>
            <a:ext cx="4391999" cy="429919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5" y="2006601"/>
            <a:ext cx="4391999" cy="2133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5118683" y="4140201"/>
            <a:ext cx="4391999" cy="216559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5"/>
          </p:nvPr>
        </p:nvSpPr>
        <p:spPr>
          <a:xfrm>
            <a:off x="681386" y="1491449"/>
            <a:ext cx="8828247" cy="515151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889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615380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715331"/>
      </p:ext>
    </p:extLst>
  </p:cSld>
  <p:clrMapOvr>
    <a:masterClrMapping/>
  </p:clrMapOvr>
  <p:hf hdr="0" ftr="0" dt="0"/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9" y="2006600"/>
            <a:ext cx="4385071" cy="21336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1037" y="4172196"/>
            <a:ext cx="4385073" cy="2133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5118683" y="2006601"/>
            <a:ext cx="4390601" cy="429919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Объект 2"/>
          <p:cNvSpPr>
            <a:spLocks noGrp="1"/>
          </p:cNvSpPr>
          <p:nvPr>
            <p:ph sz="half" idx="15"/>
          </p:nvPr>
        </p:nvSpPr>
        <p:spPr>
          <a:xfrm>
            <a:off x="681386" y="1491449"/>
            <a:ext cx="8828247" cy="515151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889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615380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974523"/>
      </p:ext>
    </p:extLst>
  </p:cSld>
  <p:clrMapOvr>
    <a:masterClrMapping/>
  </p:clrMapOvr>
  <p:hf hdr="0" ftr="0" dt="0"/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19202" y="1772820"/>
            <a:ext cx="4391999" cy="453297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0401" y="1772822"/>
            <a:ext cx="4391999" cy="22128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680401" y="3985632"/>
            <a:ext cx="4391999" cy="232016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143030"/>
      </p:ext>
    </p:extLst>
  </p:cSld>
  <p:clrMapOvr>
    <a:masterClrMapping/>
  </p:clrMapOvr>
  <p:hf hdr="0" ftr="0" dt="0"/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9" y="1772821"/>
            <a:ext cx="4391999" cy="453297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5" y="1772816"/>
            <a:ext cx="4391999" cy="316835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5118683" y="4941169"/>
            <a:ext cx="4391999" cy="13646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5380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981477"/>
      </p:ext>
    </p:extLst>
  </p:cSld>
  <p:clrMapOvr>
    <a:masterClrMapping/>
  </p:clrMapOvr>
  <p:hf hdr="0" ftr="0" dt="0"/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772822"/>
            <a:ext cx="4210050" cy="23928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772822"/>
            <a:ext cx="4495071" cy="23928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0401" y="4184331"/>
            <a:ext cx="8830800" cy="212146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252977"/>
      </p:ext>
    </p:extLst>
  </p:cSld>
  <p:clrMapOvr>
    <a:masterClrMapping/>
  </p:clrMapOvr>
  <p:hf hdr="0" ftr="0" dt="0"/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7" y="1736982"/>
            <a:ext cx="4401601" cy="340220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95509" y="1736982"/>
            <a:ext cx="4414474" cy="340220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1038" y="5139185"/>
            <a:ext cx="8830800" cy="1157151"/>
          </a:xfrm>
        </p:spPr>
        <p:txBody>
          <a:bodyPr/>
          <a:lstStyle>
            <a:lvl5pPr marL="357188" indent="0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624241"/>
      </p:ext>
    </p:extLst>
  </p:cSld>
  <p:clrMapOvr>
    <a:masterClrMapping/>
  </p:clrMapOvr>
  <p:hf hdr="0" ftr="0" dt="0"/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4183201"/>
            <a:ext cx="4210050" cy="21582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4183199"/>
            <a:ext cx="4495071" cy="215822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0401" y="1772816"/>
            <a:ext cx="8830800" cy="237626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41424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605332"/>
      </p:ext>
    </p:extLst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7" y="2032000"/>
            <a:ext cx="8828245" cy="427379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1037" y="1484998"/>
            <a:ext cx="8828247" cy="547002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889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5380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892528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7" y="3645025"/>
            <a:ext cx="4368000" cy="26963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09022" y="3645025"/>
            <a:ext cx="4368485" cy="26963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0401" y="1772816"/>
            <a:ext cx="8830800" cy="1800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772595"/>
      </p:ext>
    </p:extLst>
  </p:cSld>
  <p:clrMapOvr>
    <a:masterClrMapping/>
  </p:clrMapOvr>
  <p:hf hdr="0" ftr="0" dt="0"/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объект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501" y="851414"/>
            <a:ext cx="8828946" cy="8855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9" y="1772821"/>
            <a:ext cx="4391999" cy="22322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5" y="1772819"/>
            <a:ext cx="4391999" cy="223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5118683" y="4016550"/>
            <a:ext cx="4391999" cy="23248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5"/>
          </p:nvPr>
        </p:nvSpPr>
        <p:spPr>
          <a:xfrm>
            <a:off x="682501" y="4017600"/>
            <a:ext cx="4391999" cy="232382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732366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 объект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501" y="851414"/>
            <a:ext cx="8828946" cy="8855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1" name="Объект 2"/>
          <p:cNvSpPr>
            <a:spLocks noGrp="1"/>
          </p:cNvSpPr>
          <p:nvPr>
            <p:ph sz="half" idx="17"/>
          </p:nvPr>
        </p:nvSpPr>
        <p:spPr>
          <a:xfrm>
            <a:off x="5119202" y="1772816"/>
            <a:ext cx="4391999" cy="2880320"/>
          </a:xfrm>
        </p:spPr>
        <p:txBody>
          <a:bodyPr vert="horz" lIns="0" tIns="0" rIns="0" bIns="0" rtlCol="0">
            <a:norm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  <a:lvl3pPr>
              <a:defRPr lang="ru-RU" dirty="0" smtClean="0"/>
            </a:lvl3pPr>
            <a:lvl4pPr>
              <a:defRPr lang="ru-RU" dirty="0" smtClean="0"/>
            </a:lvl4pPr>
            <a:lvl5pPr>
              <a:defRPr lang="ru-RU" dirty="0" smtClean="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2" name="Объект 2"/>
          <p:cNvSpPr>
            <a:spLocks noGrp="1"/>
          </p:cNvSpPr>
          <p:nvPr>
            <p:ph sz="half" idx="18"/>
          </p:nvPr>
        </p:nvSpPr>
        <p:spPr>
          <a:xfrm>
            <a:off x="684002" y="4725145"/>
            <a:ext cx="4391999" cy="1556903"/>
          </a:xfrm>
        </p:spPr>
        <p:txBody>
          <a:bodyPr vert="horz" lIns="0" tIns="0" rIns="0" bIns="0" rtlCol="0">
            <a:normAutofit/>
          </a:bodyPr>
          <a:lstStyle>
            <a:lvl1pPr>
              <a:defRPr lang="ru-RU" dirty="0"/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sz="half" idx="19"/>
          </p:nvPr>
        </p:nvSpPr>
        <p:spPr>
          <a:xfrm>
            <a:off x="5119202" y="4725145"/>
            <a:ext cx="4391999" cy="1556903"/>
          </a:xfrm>
        </p:spPr>
        <p:txBody>
          <a:bodyPr vert="horz" lIns="0" tIns="0" rIns="0" bIns="0" rtlCol="0">
            <a:normAutofit/>
          </a:bodyPr>
          <a:lstStyle>
            <a:lvl1pPr>
              <a:defRPr lang="ru-RU" dirty="0" smtClean="0"/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4" name="Объект 2"/>
          <p:cNvSpPr>
            <a:spLocks noGrp="1"/>
          </p:cNvSpPr>
          <p:nvPr>
            <p:ph sz="half" idx="1"/>
          </p:nvPr>
        </p:nvSpPr>
        <p:spPr>
          <a:xfrm>
            <a:off x="681039" y="1772821"/>
            <a:ext cx="4391999" cy="288031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5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225859"/>
      </p:ext>
    </p:extLst>
  </p:cSld>
  <p:clrMapOvr>
    <a:masterClrMapping/>
  </p:clrMapOvr>
  <p:hf hdr="0" ftr="0" dt="0"/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объект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501" y="851414"/>
            <a:ext cx="8828946" cy="8855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9" y="2132857"/>
            <a:ext cx="4391999" cy="25202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5" y="2132857"/>
            <a:ext cx="4391999" cy="25202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5118683" y="5085185"/>
            <a:ext cx="4391999" cy="12562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5"/>
          </p:nvPr>
        </p:nvSpPr>
        <p:spPr>
          <a:xfrm>
            <a:off x="682501" y="5085185"/>
            <a:ext cx="4391999" cy="12562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Объект 2"/>
          <p:cNvSpPr>
            <a:spLocks noGrp="1"/>
          </p:cNvSpPr>
          <p:nvPr>
            <p:ph sz="half" idx="16"/>
          </p:nvPr>
        </p:nvSpPr>
        <p:spPr>
          <a:xfrm>
            <a:off x="684002" y="1772817"/>
            <a:ext cx="4391999" cy="360040"/>
          </a:xfrm>
        </p:spPr>
        <p:txBody>
          <a:bodyPr anchor="b"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Объект 2"/>
          <p:cNvSpPr>
            <a:spLocks noGrp="1"/>
          </p:cNvSpPr>
          <p:nvPr>
            <p:ph sz="half" idx="17"/>
          </p:nvPr>
        </p:nvSpPr>
        <p:spPr>
          <a:xfrm>
            <a:off x="5119202" y="1772816"/>
            <a:ext cx="4391999" cy="360040"/>
          </a:xfrm>
        </p:spPr>
        <p:txBody>
          <a:bodyPr anchor="b"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Объект 2"/>
          <p:cNvSpPr>
            <a:spLocks noGrp="1"/>
          </p:cNvSpPr>
          <p:nvPr>
            <p:ph sz="half" idx="18"/>
          </p:nvPr>
        </p:nvSpPr>
        <p:spPr>
          <a:xfrm>
            <a:off x="684002" y="4725144"/>
            <a:ext cx="4391999" cy="360040"/>
          </a:xfrm>
        </p:spPr>
        <p:txBody>
          <a:bodyPr anchor="b"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Объект 2"/>
          <p:cNvSpPr>
            <a:spLocks noGrp="1"/>
          </p:cNvSpPr>
          <p:nvPr>
            <p:ph sz="half" idx="19"/>
          </p:nvPr>
        </p:nvSpPr>
        <p:spPr>
          <a:xfrm>
            <a:off x="5119202" y="4725144"/>
            <a:ext cx="4391999" cy="360040"/>
          </a:xfrm>
        </p:spPr>
        <p:txBody>
          <a:bodyPr anchor="b"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6" name="Текст 7"/>
          <p:cNvSpPr>
            <a:spLocks noGrp="1"/>
          </p:cNvSpPr>
          <p:nvPr>
            <p:ph type="body" sz="quarter" idx="21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08239"/>
      </p:ext>
    </p:extLst>
  </p:cSld>
  <p:clrMapOvr>
    <a:masterClrMapping/>
  </p:clrMapOvr>
  <p:hf hdr="0" ftr="0" dt="0"/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7" y="1772816"/>
            <a:ext cx="4250962" cy="226479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1037" y="4073444"/>
            <a:ext cx="4250964" cy="224422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2" name="Объект 2"/>
          <p:cNvSpPr>
            <a:spLocks noGrp="1"/>
          </p:cNvSpPr>
          <p:nvPr>
            <p:ph sz="half" idx="15"/>
          </p:nvPr>
        </p:nvSpPr>
        <p:spPr>
          <a:xfrm>
            <a:off x="4974006" y="1772816"/>
            <a:ext cx="4535979" cy="226479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sz="half" idx="16"/>
          </p:nvPr>
        </p:nvSpPr>
        <p:spPr>
          <a:xfrm>
            <a:off x="4974006" y="4073444"/>
            <a:ext cx="4535979" cy="224422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18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849129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2" name="Объект 2"/>
          <p:cNvSpPr>
            <a:spLocks noGrp="1"/>
          </p:cNvSpPr>
          <p:nvPr>
            <p:ph sz="half" idx="1"/>
          </p:nvPr>
        </p:nvSpPr>
        <p:spPr>
          <a:xfrm>
            <a:off x="681037" y="1773924"/>
            <a:ext cx="2941574" cy="221618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sz="half" idx="14"/>
          </p:nvPr>
        </p:nvSpPr>
        <p:spPr>
          <a:xfrm>
            <a:off x="681037" y="4027053"/>
            <a:ext cx="2941574" cy="22668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7" name="Объект 2"/>
          <p:cNvSpPr>
            <a:spLocks noGrp="1"/>
          </p:cNvSpPr>
          <p:nvPr>
            <p:ph sz="half" idx="15"/>
          </p:nvPr>
        </p:nvSpPr>
        <p:spPr>
          <a:xfrm>
            <a:off x="3624723" y="1773923"/>
            <a:ext cx="2941574" cy="22161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8" name="Объект 2"/>
          <p:cNvSpPr>
            <a:spLocks noGrp="1"/>
          </p:cNvSpPr>
          <p:nvPr>
            <p:ph sz="half" idx="16"/>
          </p:nvPr>
        </p:nvSpPr>
        <p:spPr>
          <a:xfrm>
            <a:off x="6568409" y="1773923"/>
            <a:ext cx="2941574" cy="22161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9" name="Объект 2"/>
          <p:cNvSpPr>
            <a:spLocks noGrp="1"/>
          </p:cNvSpPr>
          <p:nvPr>
            <p:ph sz="half" idx="17"/>
          </p:nvPr>
        </p:nvSpPr>
        <p:spPr>
          <a:xfrm>
            <a:off x="6568409" y="4027053"/>
            <a:ext cx="2941574" cy="22668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0" name="Объект 2"/>
          <p:cNvSpPr>
            <a:spLocks noGrp="1"/>
          </p:cNvSpPr>
          <p:nvPr>
            <p:ph sz="half" idx="18"/>
          </p:nvPr>
        </p:nvSpPr>
        <p:spPr>
          <a:xfrm>
            <a:off x="3622612" y="4027053"/>
            <a:ext cx="2941574" cy="22668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5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967520"/>
      </p:ext>
    </p:extLst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6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2" name="Объект 2"/>
          <p:cNvSpPr>
            <a:spLocks noGrp="1"/>
          </p:cNvSpPr>
          <p:nvPr>
            <p:ph sz="half" idx="1"/>
          </p:nvPr>
        </p:nvSpPr>
        <p:spPr>
          <a:xfrm>
            <a:off x="678925" y="4192749"/>
            <a:ext cx="2941574" cy="2113047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Объект 2"/>
          <p:cNvSpPr>
            <a:spLocks noGrp="1"/>
          </p:cNvSpPr>
          <p:nvPr>
            <p:ph sz="half" idx="14"/>
          </p:nvPr>
        </p:nvSpPr>
        <p:spPr>
          <a:xfrm>
            <a:off x="678925" y="2076482"/>
            <a:ext cx="2941574" cy="210439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Объект 2"/>
          <p:cNvSpPr>
            <a:spLocks noGrp="1"/>
          </p:cNvSpPr>
          <p:nvPr>
            <p:ph sz="half" idx="15"/>
          </p:nvPr>
        </p:nvSpPr>
        <p:spPr>
          <a:xfrm>
            <a:off x="3622612" y="2074119"/>
            <a:ext cx="2941574" cy="210172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8" name="Объект 2"/>
          <p:cNvSpPr>
            <a:spLocks noGrp="1"/>
          </p:cNvSpPr>
          <p:nvPr>
            <p:ph sz="half" idx="16"/>
          </p:nvPr>
        </p:nvSpPr>
        <p:spPr>
          <a:xfrm>
            <a:off x="6568409" y="2076482"/>
            <a:ext cx="2941574" cy="2099356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9" name="Объект 2"/>
          <p:cNvSpPr>
            <a:spLocks noGrp="1"/>
          </p:cNvSpPr>
          <p:nvPr>
            <p:ph sz="half" idx="17"/>
          </p:nvPr>
        </p:nvSpPr>
        <p:spPr>
          <a:xfrm>
            <a:off x="6568409" y="4175838"/>
            <a:ext cx="2941574" cy="211808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0" name="Объект 2"/>
          <p:cNvSpPr>
            <a:spLocks noGrp="1"/>
          </p:cNvSpPr>
          <p:nvPr>
            <p:ph sz="half" idx="18"/>
          </p:nvPr>
        </p:nvSpPr>
        <p:spPr>
          <a:xfrm>
            <a:off x="3622612" y="4192748"/>
            <a:ext cx="2941574" cy="210117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Объект 2"/>
          <p:cNvSpPr>
            <a:spLocks noGrp="1"/>
          </p:cNvSpPr>
          <p:nvPr>
            <p:ph sz="half" idx="19"/>
          </p:nvPr>
        </p:nvSpPr>
        <p:spPr>
          <a:xfrm>
            <a:off x="681736" y="1515041"/>
            <a:ext cx="8828247" cy="482435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889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6" name="Текст 7"/>
          <p:cNvSpPr>
            <a:spLocks noGrp="1"/>
          </p:cNvSpPr>
          <p:nvPr>
            <p:ph type="body" sz="quarter" idx="21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314649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0400" y="1772816"/>
            <a:ext cx="2965325" cy="30871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17"/>
          </p:nvPr>
        </p:nvSpPr>
        <p:spPr>
          <a:xfrm>
            <a:off x="3645724" y="1772816"/>
            <a:ext cx="2945081" cy="30871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8"/>
          </p:nvPr>
        </p:nvSpPr>
        <p:spPr>
          <a:xfrm>
            <a:off x="6611051" y="1772816"/>
            <a:ext cx="2898297" cy="30871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2" name="Объект 2"/>
          <p:cNvSpPr>
            <a:spLocks noGrp="1"/>
          </p:cNvSpPr>
          <p:nvPr>
            <p:ph idx="15"/>
          </p:nvPr>
        </p:nvSpPr>
        <p:spPr>
          <a:xfrm>
            <a:off x="680400" y="4941168"/>
            <a:ext cx="8828946" cy="1352754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/>
            </a:lvl1pPr>
            <a:lvl2pPr marL="628650" indent="-268288">
              <a:buFont typeface="Arial" panose="020B0604020202020204" pitchFamily="34" charset="0"/>
              <a:buChar char="–"/>
              <a:defRPr sz="1800"/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208461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6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0400" y="1772816"/>
            <a:ext cx="2965325" cy="45329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17"/>
          </p:nvPr>
        </p:nvSpPr>
        <p:spPr>
          <a:xfrm>
            <a:off x="3645724" y="1772816"/>
            <a:ext cx="2945081" cy="45329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8"/>
          </p:nvPr>
        </p:nvSpPr>
        <p:spPr>
          <a:xfrm>
            <a:off x="6611051" y="1772816"/>
            <a:ext cx="2898297" cy="45329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832266"/>
      </p:ext>
    </p:extLst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6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7" y="1989667"/>
            <a:ext cx="2941297" cy="42953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17"/>
          </p:nvPr>
        </p:nvSpPr>
        <p:spPr>
          <a:xfrm>
            <a:off x="3655847" y="1989667"/>
            <a:ext cx="2945081" cy="4310236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Объект 2"/>
          <p:cNvSpPr>
            <a:spLocks noGrp="1"/>
          </p:cNvSpPr>
          <p:nvPr>
            <p:ph sz="half" idx="18"/>
          </p:nvPr>
        </p:nvSpPr>
        <p:spPr>
          <a:xfrm>
            <a:off x="6634442" y="2010427"/>
            <a:ext cx="2898297" cy="427461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1736" y="1511457"/>
            <a:ext cx="8828247" cy="478210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889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5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579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7" y="1772821"/>
            <a:ext cx="6055322" cy="453297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95084" y="1772821"/>
            <a:ext cx="2714201" cy="453297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7615380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158067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6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2092" y="3968891"/>
            <a:ext cx="2941574" cy="23487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17"/>
          </p:nvPr>
        </p:nvSpPr>
        <p:spPr>
          <a:xfrm>
            <a:off x="3624723" y="3968891"/>
            <a:ext cx="2941574" cy="23487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8"/>
          </p:nvPr>
        </p:nvSpPr>
        <p:spPr>
          <a:xfrm>
            <a:off x="6568410" y="3968891"/>
            <a:ext cx="2941574" cy="23487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2" name="Объект 2"/>
          <p:cNvSpPr>
            <a:spLocks noGrp="1"/>
          </p:cNvSpPr>
          <p:nvPr>
            <p:ph idx="15"/>
          </p:nvPr>
        </p:nvSpPr>
        <p:spPr>
          <a:xfrm>
            <a:off x="680401" y="1772816"/>
            <a:ext cx="8830800" cy="2160240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/>
            </a:lvl1pPr>
            <a:lvl2pPr marL="628650" indent="-268288">
              <a:buFont typeface="Arial" panose="020B0604020202020204" pitchFamily="34" charset="0"/>
              <a:buChar char="–"/>
              <a:defRPr sz="1800"/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408835"/>
      </p:ext>
    </p:extLst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idx="15"/>
          </p:nvPr>
        </p:nvSpPr>
        <p:spPr>
          <a:xfrm>
            <a:off x="680400" y="4001556"/>
            <a:ext cx="8828946" cy="2292367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idx="14"/>
          </p:nvPr>
        </p:nvSpPr>
        <p:spPr>
          <a:xfrm>
            <a:off x="680400" y="1738800"/>
            <a:ext cx="8828946" cy="2232000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131235"/>
      </p:ext>
    </p:extLst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idx="15"/>
          </p:nvPr>
        </p:nvSpPr>
        <p:spPr>
          <a:xfrm>
            <a:off x="680400" y="4869165"/>
            <a:ext cx="8828946" cy="1448509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/>
            </a:lvl1pPr>
            <a:lvl2pPr marL="628650" indent="-268288">
              <a:buFont typeface="Arial" panose="020B0604020202020204" pitchFamily="34" charset="0"/>
              <a:buChar char="–"/>
              <a:defRPr sz="1800"/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idx="14"/>
          </p:nvPr>
        </p:nvSpPr>
        <p:spPr>
          <a:xfrm>
            <a:off x="680400" y="1738804"/>
            <a:ext cx="8828946" cy="3130361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/>
            </a:lvl1pPr>
            <a:lvl2pPr marL="628650" indent="-268288">
              <a:buFont typeface="Arial" panose="020B0604020202020204" pitchFamily="34" charset="0"/>
              <a:buChar char="–"/>
              <a:defRPr sz="1800"/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179260"/>
      </p:ext>
    </p:extLst>
  </p:cSld>
  <p:clrMapOvr>
    <a:masterClrMapping/>
  </p:clrMapOvr>
  <p:hf hdr="0" ftr="0" dt="0"/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idx="15"/>
          </p:nvPr>
        </p:nvSpPr>
        <p:spPr>
          <a:xfrm>
            <a:off x="680400" y="5595463"/>
            <a:ext cx="8828946" cy="710335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idx="14"/>
          </p:nvPr>
        </p:nvSpPr>
        <p:spPr>
          <a:xfrm>
            <a:off x="680400" y="1738801"/>
            <a:ext cx="8828946" cy="3823100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057774"/>
      </p:ext>
    </p:extLst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170940"/>
      </p:ext>
    </p:extLst>
  </p:cSld>
  <p:clrMapOvr>
    <a:masterClrMapping/>
  </p:clrMapOvr>
  <p:hf hdr="0" ftr="0" dt="0"/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9812" y="1208216"/>
            <a:ext cx="5360173" cy="713946"/>
          </a:xfrm>
        </p:spPr>
        <p:txBody>
          <a:bodyPr anchor="t"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58346" y="1208219"/>
            <a:ext cx="3268359" cy="50452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9812" y="2114383"/>
            <a:ext cx="5360173" cy="413904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849496"/>
      </p:ext>
    </p:extLst>
  </p:cSld>
  <p:clrMapOvr>
    <a:masterClrMapping/>
  </p:clrMapOvr>
  <p:hf hdr="0" ftr="0" dt="0"/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6"/>
            <a:ext cx="4210050" cy="44836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6"/>
            <a:ext cx="4495071" cy="44836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4210051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5014912" y="6305797"/>
            <a:ext cx="1893904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13447"/>
      </p:ext>
    </p:extLst>
  </p:cSld>
  <p:clrMapOvr>
    <a:masterClrMapping/>
  </p:clrMapOvr>
  <p:hf hdr="0" ftr="0" dt="0"/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7" y="851417"/>
            <a:ext cx="8828946" cy="3275969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1037" y="4127383"/>
            <a:ext cx="8828946" cy="2178414"/>
          </a:xfrm>
        </p:spPr>
        <p:txBody>
          <a:bodyPr>
            <a:normAutofit/>
          </a:bodyPr>
          <a:lstStyle>
            <a:lvl1pPr marL="342900" indent="-342900">
              <a:buFont typeface="+mj-lt"/>
              <a:buAutoNum type="arabicPeriod"/>
              <a:defRPr sz="18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7616079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213737"/>
      </p:ext>
    </p:extLst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7" y="2032000"/>
            <a:ext cx="8828245" cy="427379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1037" y="1484998"/>
            <a:ext cx="8828247" cy="547002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889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5380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093589"/>
      </p:ext>
    </p:extLst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7" y="1772821"/>
            <a:ext cx="6055322" cy="453297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95084" y="1772821"/>
            <a:ext cx="2714201" cy="453297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7615380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3751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9" y="1772821"/>
            <a:ext cx="4391999" cy="453297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5" y="1772822"/>
            <a:ext cx="4391999" cy="22128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5118683" y="4016550"/>
            <a:ext cx="4391999" cy="22892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5380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095069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9" y="1772821"/>
            <a:ext cx="4391999" cy="453297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5" y="1772822"/>
            <a:ext cx="4391999" cy="22128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5118683" y="4016550"/>
            <a:ext cx="4391999" cy="22892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5380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11089"/>
      </p:ext>
    </p:extLst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9" y="1981201"/>
            <a:ext cx="4434848" cy="43245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5" y="1981201"/>
            <a:ext cx="4391999" cy="215899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5118683" y="4140200"/>
            <a:ext cx="4391999" cy="216559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5"/>
          </p:nvPr>
        </p:nvSpPr>
        <p:spPr>
          <a:xfrm>
            <a:off x="681037" y="1491451"/>
            <a:ext cx="8828247" cy="48975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889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615380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776800"/>
      </p:ext>
    </p:extLst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19202" y="1772820"/>
            <a:ext cx="4391999" cy="453297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0401" y="1772822"/>
            <a:ext cx="4391999" cy="22128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680401" y="3985632"/>
            <a:ext cx="4391999" cy="232016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646350"/>
      </p:ext>
    </p:extLst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9" y="1772821"/>
            <a:ext cx="4391999" cy="453297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5" y="1772816"/>
            <a:ext cx="4391999" cy="316835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5118683" y="4941169"/>
            <a:ext cx="4391999" cy="13646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5380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24168"/>
      </p:ext>
    </p:extLst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772822"/>
            <a:ext cx="4210050" cy="23928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772822"/>
            <a:ext cx="4495071" cy="23928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0401" y="4184331"/>
            <a:ext cx="8830800" cy="212146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835505"/>
      </p:ext>
    </p:extLst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7" y="1736982"/>
            <a:ext cx="4401601" cy="340220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95509" y="1736982"/>
            <a:ext cx="4414474" cy="340220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1038" y="5139185"/>
            <a:ext cx="8830800" cy="1157151"/>
          </a:xfrm>
        </p:spPr>
        <p:txBody>
          <a:bodyPr/>
          <a:lstStyle>
            <a:lvl5pPr marL="357188" indent="0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211055"/>
      </p:ext>
    </p:extLst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4183201"/>
            <a:ext cx="4210050" cy="21582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4183199"/>
            <a:ext cx="4495071" cy="215822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0401" y="1772816"/>
            <a:ext cx="8830800" cy="237626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41424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578165"/>
      </p:ext>
    </p:extLst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7" y="3645025"/>
            <a:ext cx="4368000" cy="26963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09022" y="3645025"/>
            <a:ext cx="4368485" cy="26963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0401" y="1772816"/>
            <a:ext cx="8830800" cy="1800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765124"/>
      </p:ext>
    </p:extLst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4 объект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501" y="851414"/>
            <a:ext cx="8828946" cy="8855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9" y="1772821"/>
            <a:ext cx="4391999" cy="22322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5" y="1772819"/>
            <a:ext cx="4391999" cy="223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5118683" y="4016550"/>
            <a:ext cx="4391999" cy="23248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5"/>
          </p:nvPr>
        </p:nvSpPr>
        <p:spPr>
          <a:xfrm>
            <a:off x="682501" y="4017600"/>
            <a:ext cx="4391999" cy="232382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423146"/>
      </p:ext>
    </p:extLst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4 объект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501" y="851414"/>
            <a:ext cx="8828946" cy="8855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1" name="Объект 2"/>
          <p:cNvSpPr>
            <a:spLocks noGrp="1"/>
          </p:cNvSpPr>
          <p:nvPr>
            <p:ph sz="half" idx="17"/>
          </p:nvPr>
        </p:nvSpPr>
        <p:spPr>
          <a:xfrm>
            <a:off x="5119202" y="1772816"/>
            <a:ext cx="4391999" cy="2880320"/>
          </a:xfrm>
        </p:spPr>
        <p:txBody>
          <a:bodyPr vert="horz" lIns="0" tIns="0" rIns="0" bIns="0" rtlCol="0">
            <a:norm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  <a:lvl3pPr>
              <a:defRPr lang="ru-RU" dirty="0" smtClean="0"/>
            </a:lvl3pPr>
            <a:lvl4pPr>
              <a:defRPr lang="ru-RU" dirty="0" smtClean="0"/>
            </a:lvl4pPr>
            <a:lvl5pPr>
              <a:defRPr lang="ru-RU" dirty="0" smtClean="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2" name="Объект 2"/>
          <p:cNvSpPr>
            <a:spLocks noGrp="1"/>
          </p:cNvSpPr>
          <p:nvPr>
            <p:ph sz="half" idx="18"/>
          </p:nvPr>
        </p:nvSpPr>
        <p:spPr>
          <a:xfrm>
            <a:off x="684002" y="4725145"/>
            <a:ext cx="4391999" cy="1556903"/>
          </a:xfrm>
        </p:spPr>
        <p:txBody>
          <a:bodyPr vert="horz" lIns="0" tIns="0" rIns="0" bIns="0" rtlCol="0">
            <a:normAutofit/>
          </a:bodyPr>
          <a:lstStyle>
            <a:lvl1pPr>
              <a:defRPr lang="ru-RU" dirty="0"/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sz="half" idx="19"/>
          </p:nvPr>
        </p:nvSpPr>
        <p:spPr>
          <a:xfrm>
            <a:off x="5119202" y="4725145"/>
            <a:ext cx="4391999" cy="1556903"/>
          </a:xfrm>
        </p:spPr>
        <p:txBody>
          <a:bodyPr vert="horz" lIns="0" tIns="0" rIns="0" bIns="0" rtlCol="0">
            <a:normAutofit/>
          </a:bodyPr>
          <a:lstStyle>
            <a:lvl1pPr>
              <a:defRPr lang="ru-RU" dirty="0" smtClean="0"/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4" name="Объект 2"/>
          <p:cNvSpPr>
            <a:spLocks noGrp="1"/>
          </p:cNvSpPr>
          <p:nvPr>
            <p:ph sz="half" idx="1"/>
          </p:nvPr>
        </p:nvSpPr>
        <p:spPr>
          <a:xfrm>
            <a:off x="681039" y="1772821"/>
            <a:ext cx="4391999" cy="288031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5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958164"/>
      </p:ext>
    </p:extLst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9" y="1981201"/>
            <a:ext cx="4434848" cy="43245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5" y="1981201"/>
            <a:ext cx="4391999" cy="215899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5118683" y="4140200"/>
            <a:ext cx="4391999" cy="216559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5"/>
          </p:nvPr>
        </p:nvSpPr>
        <p:spPr>
          <a:xfrm>
            <a:off x="681037" y="1491451"/>
            <a:ext cx="8828247" cy="48975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889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615380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628750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4 объект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501" y="851414"/>
            <a:ext cx="8828946" cy="8855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9" y="2132857"/>
            <a:ext cx="4391999" cy="41672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5" y="2132857"/>
            <a:ext cx="4391999" cy="41672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16"/>
          </p:nvPr>
        </p:nvSpPr>
        <p:spPr>
          <a:xfrm>
            <a:off x="684002" y="1772817"/>
            <a:ext cx="4391999" cy="360040"/>
          </a:xfrm>
        </p:spPr>
        <p:txBody>
          <a:bodyPr anchor="b"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Объект 2"/>
          <p:cNvSpPr>
            <a:spLocks noGrp="1"/>
          </p:cNvSpPr>
          <p:nvPr>
            <p:ph sz="half" idx="17"/>
          </p:nvPr>
        </p:nvSpPr>
        <p:spPr>
          <a:xfrm>
            <a:off x="5119202" y="1772816"/>
            <a:ext cx="4391999" cy="360040"/>
          </a:xfrm>
        </p:spPr>
        <p:txBody>
          <a:bodyPr anchor="b"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7616079" y="6336000"/>
            <a:ext cx="1893904" cy="288000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6" name="Текст 7"/>
          <p:cNvSpPr>
            <a:spLocks noGrp="1"/>
          </p:cNvSpPr>
          <p:nvPr>
            <p:ph type="body" sz="quarter" idx="21" hasCustomPrompt="1"/>
          </p:nvPr>
        </p:nvSpPr>
        <p:spPr>
          <a:xfrm>
            <a:off x="681038" y="6336000"/>
            <a:ext cx="6847919" cy="288000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962889"/>
      </p:ext>
    </p:extLst>
  </p:cSld>
  <p:clrMapOvr>
    <a:masterClrMapping/>
  </p:clrMapOvr>
  <p:hf hdr="0" ftr="0" dt="0"/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4 объект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501" y="851414"/>
            <a:ext cx="8828946" cy="8855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9" y="2132857"/>
            <a:ext cx="4391999" cy="25202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5" y="2132857"/>
            <a:ext cx="4391999" cy="25202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5118683" y="5085185"/>
            <a:ext cx="4391999" cy="12562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5"/>
          </p:nvPr>
        </p:nvSpPr>
        <p:spPr>
          <a:xfrm>
            <a:off x="682501" y="5085185"/>
            <a:ext cx="4391999" cy="12562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Объект 2"/>
          <p:cNvSpPr>
            <a:spLocks noGrp="1"/>
          </p:cNvSpPr>
          <p:nvPr>
            <p:ph sz="half" idx="16"/>
          </p:nvPr>
        </p:nvSpPr>
        <p:spPr>
          <a:xfrm>
            <a:off x="684002" y="1772817"/>
            <a:ext cx="4391999" cy="360040"/>
          </a:xfrm>
        </p:spPr>
        <p:txBody>
          <a:bodyPr anchor="b"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Объект 2"/>
          <p:cNvSpPr>
            <a:spLocks noGrp="1"/>
          </p:cNvSpPr>
          <p:nvPr>
            <p:ph sz="half" idx="17"/>
          </p:nvPr>
        </p:nvSpPr>
        <p:spPr>
          <a:xfrm>
            <a:off x="5119202" y="1772816"/>
            <a:ext cx="4391999" cy="360040"/>
          </a:xfrm>
        </p:spPr>
        <p:txBody>
          <a:bodyPr anchor="b"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Объект 2"/>
          <p:cNvSpPr>
            <a:spLocks noGrp="1"/>
          </p:cNvSpPr>
          <p:nvPr>
            <p:ph sz="half" idx="18"/>
          </p:nvPr>
        </p:nvSpPr>
        <p:spPr>
          <a:xfrm>
            <a:off x="684002" y="4725144"/>
            <a:ext cx="4391999" cy="360040"/>
          </a:xfrm>
        </p:spPr>
        <p:txBody>
          <a:bodyPr anchor="b"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Объект 2"/>
          <p:cNvSpPr>
            <a:spLocks noGrp="1"/>
          </p:cNvSpPr>
          <p:nvPr>
            <p:ph sz="half" idx="19"/>
          </p:nvPr>
        </p:nvSpPr>
        <p:spPr>
          <a:xfrm>
            <a:off x="5119202" y="4725144"/>
            <a:ext cx="4391999" cy="360040"/>
          </a:xfrm>
        </p:spPr>
        <p:txBody>
          <a:bodyPr anchor="b"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6" name="Текст 7"/>
          <p:cNvSpPr>
            <a:spLocks noGrp="1"/>
          </p:cNvSpPr>
          <p:nvPr>
            <p:ph type="body" sz="quarter" idx="21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033711"/>
      </p:ext>
    </p:extLst>
  </p:cSld>
  <p:clrMapOvr>
    <a:masterClrMapping/>
  </p:clrMapOvr>
  <p:hf hdr="0" ftr="0" dt="0"/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7" y="1772816"/>
            <a:ext cx="4250962" cy="226479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1037" y="4073444"/>
            <a:ext cx="4250964" cy="224422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2" name="Объект 2"/>
          <p:cNvSpPr>
            <a:spLocks noGrp="1"/>
          </p:cNvSpPr>
          <p:nvPr>
            <p:ph sz="half" idx="15"/>
          </p:nvPr>
        </p:nvSpPr>
        <p:spPr>
          <a:xfrm>
            <a:off x="4974006" y="1772816"/>
            <a:ext cx="4535979" cy="226479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sz="half" idx="16"/>
          </p:nvPr>
        </p:nvSpPr>
        <p:spPr>
          <a:xfrm>
            <a:off x="4974006" y="4073444"/>
            <a:ext cx="4535979" cy="224422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18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287240"/>
      </p:ext>
    </p:extLst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6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2" name="Объект 2"/>
          <p:cNvSpPr>
            <a:spLocks noGrp="1"/>
          </p:cNvSpPr>
          <p:nvPr>
            <p:ph sz="half" idx="1"/>
          </p:nvPr>
        </p:nvSpPr>
        <p:spPr>
          <a:xfrm>
            <a:off x="681037" y="1773924"/>
            <a:ext cx="2941574" cy="221618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sz="half" idx="14"/>
          </p:nvPr>
        </p:nvSpPr>
        <p:spPr>
          <a:xfrm>
            <a:off x="681037" y="4027053"/>
            <a:ext cx="2941574" cy="22668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7" name="Объект 2"/>
          <p:cNvSpPr>
            <a:spLocks noGrp="1"/>
          </p:cNvSpPr>
          <p:nvPr>
            <p:ph sz="half" idx="15"/>
          </p:nvPr>
        </p:nvSpPr>
        <p:spPr>
          <a:xfrm>
            <a:off x="3624723" y="1773923"/>
            <a:ext cx="2941574" cy="22161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8" name="Объект 2"/>
          <p:cNvSpPr>
            <a:spLocks noGrp="1"/>
          </p:cNvSpPr>
          <p:nvPr>
            <p:ph sz="half" idx="16"/>
          </p:nvPr>
        </p:nvSpPr>
        <p:spPr>
          <a:xfrm>
            <a:off x="6568409" y="1773923"/>
            <a:ext cx="2941574" cy="22161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9" name="Объект 2"/>
          <p:cNvSpPr>
            <a:spLocks noGrp="1"/>
          </p:cNvSpPr>
          <p:nvPr>
            <p:ph sz="half" idx="17"/>
          </p:nvPr>
        </p:nvSpPr>
        <p:spPr>
          <a:xfrm>
            <a:off x="6568409" y="4027053"/>
            <a:ext cx="2941574" cy="22668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0" name="Объект 2"/>
          <p:cNvSpPr>
            <a:spLocks noGrp="1"/>
          </p:cNvSpPr>
          <p:nvPr>
            <p:ph sz="half" idx="18"/>
          </p:nvPr>
        </p:nvSpPr>
        <p:spPr>
          <a:xfrm>
            <a:off x="3622612" y="4027053"/>
            <a:ext cx="2941574" cy="22668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5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997248"/>
      </p:ext>
    </p:extLst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6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/>
              <a:t>Название раздела</a:t>
            </a:r>
            <a:endParaRPr lang="en-US" dirty="0"/>
          </a:p>
        </p:txBody>
      </p:sp>
      <p:sp>
        <p:nvSpPr>
          <p:cNvPr id="12" name="Объект 2"/>
          <p:cNvSpPr>
            <a:spLocks noGrp="1"/>
          </p:cNvSpPr>
          <p:nvPr>
            <p:ph sz="half" idx="1"/>
          </p:nvPr>
        </p:nvSpPr>
        <p:spPr>
          <a:xfrm>
            <a:off x="678925" y="4126670"/>
            <a:ext cx="2941574" cy="2179126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Объект 2"/>
          <p:cNvSpPr>
            <a:spLocks noGrp="1"/>
          </p:cNvSpPr>
          <p:nvPr>
            <p:ph sz="half" idx="14"/>
          </p:nvPr>
        </p:nvSpPr>
        <p:spPr>
          <a:xfrm>
            <a:off x="678925" y="2013414"/>
            <a:ext cx="2941574" cy="21013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7" name="Объект 2"/>
          <p:cNvSpPr>
            <a:spLocks noGrp="1"/>
          </p:cNvSpPr>
          <p:nvPr>
            <p:ph sz="half" idx="15"/>
          </p:nvPr>
        </p:nvSpPr>
        <p:spPr>
          <a:xfrm>
            <a:off x="3620499" y="2001543"/>
            <a:ext cx="2941574" cy="211325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8" name="Объект 2"/>
          <p:cNvSpPr>
            <a:spLocks noGrp="1"/>
          </p:cNvSpPr>
          <p:nvPr>
            <p:ph sz="half" idx="16"/>
          </p:nvPr>
        </p:nvSpPr>
        <p:spPr>
          <a:xfrm>
            <a:off x="6568409" y="1989667"/>
            <a:ext cx="2941574" cy="2125132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9" name="Объект 2"/>
          <p:cNvSpPr>
            <a:spLocks noGrp="1"/>
          </p:cNvSpPr>
          <p:nvPr>
            <p:ph sz="half" idx="17"/>
          </p:nvPr>
        </p:nvSpPr>
        <p:spPr>
          <a:xfrm>
            <a:off x="6568409" y="4126670"/>
            <a:ext cx="2941574" cy="216725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0" name="Объект 2"/>
          <p:cNvSpPr>
            <a:spLocks noGrp="1"/>
          </p:cNvSpPr>
          <p:nvPr>
            <p:ph sz="half" idx="18"/>
          </p:nvPr>
        </p:nvSpPr>
        <p:spPr>
          <a:xfrm>
            <a:off x="3622612" y="4126670"/>
            <a:ext cx="2941574" cy="2167254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Объект 2"/>
          <p:cNvSpPr>
            <a:spLocks noGrp="1"/>
          </p:cNvSpPr>
          <p:nvPr>
            <p:ph sz="half" idx="19"/>
          </p:nvPr>
        </p:nvSpPr>
        <p:spPr>
          <a:xfrm>
            <a:off x="681736" y="1499916"/>
            <a:ext cx="8828247" cy="489751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889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6" name="Текст 7"/>
          <p:cNvSpPr>
            <a:spLocks noGrp="1"/>
          </p:cNvSpPr>
          <p:nvPr>
            <p:ph type="body" sz="quarter" idx="21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</p:spTree>
    <p:extLst>
      <p:ext uri="{BB962C8B-B14F-4D97-AF65-F5344CB8AC3E}">
        <p14:creationId xmlns:p14="http://schemas.microsoft.com/office/powerpoint/2010/main" val="4169281869"/>
      </p:ext>
    </p:extLst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6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0400" y="1772816"/>
            <a:ext cx="2965325" cy="31683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/>
              <a:t>Название раздела</a:t>
            </a:r>
            <a:endParaRPr lang="en-US" dirty="0"/>
          </a:p>
        </p:txBody>
      </p:sp>
      <p:sp>
        <p:nvSpPr>
          <p:cNvPr id="10" name="Объект 2"/>
          <p:cNvSpPr>
            <a:spLocks noGrp="1"/>
          </p:cNvSpPr>
          <p:nvPr>
            <p:ph sz="half" idx="17"/>
          </p:nvPr>
        </p:nvSpPr>
        <p:spPr>
          <a:xfrm>
            <a:off x="3645724" y="1772816"/>
            <a:ext cx="2945081" cy="31683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8"/>
          </p:nvPr>
        </p:nvSpPr>
        <p:spPr>
          <a:xfrm>
            <a:off x="6611051" y="1772816"/>
            <a:ext cx="2898297" cy="31683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2" name="Объект 2"/>
          <p:cNvSpPr>
            <a:spLocks noGrp="1"/>
          </p:cNvSpPr>
          <p:nvPr>
            <p:ph idx="15"/>
          </p:nvPr>
        </p:nvSpPr>
        <p:spPr>
          <a:xfrm>
            <a:off x="680400" y="4941168"/>
            <a:ext cx="8828946" cy="1352754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/>
            </a:lvl1pPr>
            <a:lvl2pPr marL="628650" indent="-268288">
              <a:buFont typeface="Arial" panose="020B0604020202020204" pitchFamily="34" charset="0"/>
              <a:buChar char="–"/>
              <a:defRPr sz="1800"/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</p:spTree>
    <p:extLst>
      <p:ext uri="{BB962C8B-B14F-4D97-AF65-F5344CB8AC3E}">
        <p14:creationId xmlns:p14="http://schemas.microsoft.com/office/powerpoint/2010/main" val="1496628658"/>
      </p:ext>
    </p:extLst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6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0400" y="1772816"/>
            <a:ext cx="2965325" cy="45329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/>
              <a:t>Название раздела</a:t>
            </a:r>
            <a:endParaRPr lang="en-US" dirty="0"/>
          </a:p>
        </p:txBody>
      </p:sp>
      <p:sp>
        <p:nvSpPr>
          <p:cNvPr id="10" name="Объект 2"/>
          <p:cNvSpPr>
            <a:spLocks noGrp="1"/>
          </p:cNvSpPr>
          <p:nvPr>
            <p:ph sz="half" idx="17"/>
          </p:nvPr>
        </p:nvSpPr>
        <p:spPr>
          <a:xfrm>
            <a:off x="3645724" y="1772816"/>
            <a:ext cx="2945081" cy="45329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8"/>
          </p:nvPr>
        </p:nvSpPr>
        <p:spPr>
          <a:xfrm>
            <a:off x="6611051" y="1772816"/>
            <a:ext cx="2898297" cy="45329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</p:spTree>
    <p:extLst>
      <p:ext uri="{BB962C8B-B14F-4D97-AF65-F5344CB8AC3E}">
        <p14:creationId xmlns:p14="http://schemas.microsoft.com/office/powerpoint/2010/main" val="4157629171"/>
      </p:ext>
    </p:extLst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6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57009" y="2006600"/>
            <a:ext cx="2965325" cy="42784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/>
              <a:t>Название раздела</a:t>
            </a:r>
            <a:endParaRPr lang="en-US" dirty="0"/>
          </a:p>
        </p:txBody>
      </p:sp>
      <p:sp>
        <p:nvSpPr>
          <p:cNvPr id="10" name="Объект 2"/>
          <p:cNvSpPr>
            <a:spLocks noGrp="1"/>
          </p:cNvSpPr>
          <p:nvPr>
            <p:ph sz="half" idx="17"/>
          </p:nvPr>
        </p:nvSpPr>
        <p:spPr>
          <a:xfrm>
            <a:off x="3655847" y="2006600"/>
            <a:ext cx="2945081" cy="429330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Объект 2"/>
          <p:cNvSpPr>
            <a:spLocks noGrp="1"/>
          </p:cNvSpPr>
          <p:nvPr>
            <p:ph sz="half" idx="18"/>
          </p:nvPr>
        </p:nvSpPr>
        <p:spPr>
          <a:xfrm>
            <a:off x="6634442" y="2006600"/>
            <a:ext cx="2898297" cy="4278437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1037" y="1519923"/>
            <a:ext cx="8828247" cy="486677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889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5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</p:spTree>
    <p:extLst>
      <p:ext uri="{BB962C8B-B14F-4D97-AF65-F5344CB8AC3E}">
        <p14:creationId xmlns:p14="http://schemas.microsoft.com/office/powerpoint/2010/main" val="4010205112"/>
      </p:ext>
    </p:extLst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6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2092" y="3968891"/>
            <a:ext cx="2941574" cy="23487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/>
              <a:t>Название раздела</a:t>
            </a:r>
            <a:endParaRPr lang="en-US" dirty="0"/>
          </a:p>
        </p:txBody>
      </p:sp>
      <p:sp>
        <p:nvSpPr>
          <p:cNvPr id="10" name="Объект 2"/>
          <p:cNvSpPr>
            <a:spLocks noGrp="1"/>
          </p:cNvSpPr>
          <p:nvPr>
            <p:ph sz="half" idx="17"/>
          </p:nvPr>
        </p:nvSpPr>
        <p:spPr>
          <a:xfrm>
            <a:off x="3624723" y="3968891"/>
            <a:ext cx="2941574" cy="23487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8"/>
          </p:nvPr>
        </p:nvSpPr>
        <p:spPr>
          <a:xfrm>
            <a:off x="6568410" y="3968891"/>
            <a:ext cx="2941574" cy="23487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2" name="Объект 2"/>
          <p:cNvSpPr>
            <a:spLocks noGrp="1"/>
          </p:cNvSpPr>
          <p:nvPr>
            <p:ph idx="15"/>
          </p:nvPr>
        </p:nvSpPr>
        <p:spPr>
          <a:xfrm>
            <a:off x="680401" y="1772816"/>
            <a:ext cx="8830800" cy="2160240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/>
            </a:lvl1pPr>
            <a:lvl2pPr marL="628650" indent="-268288">
              <a:buFont typeface="Arial" panose="020B0604020202020204" pitchFamily="34" charset="0"/>
              <a:buChar char="–"/>
              <a:defRPr sz="1800"/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</p:spTree>
    <p:extLst>
      <p:ext uri="{BB962C8B-B14F-4D97-AF65-F5344CB8AC3E}">
        <p14:creationId xmlns:p14="http://schemas.microsoft.com/office/powerpoint/2010/main" val="1093014172"/>
      </p:ext>
    </p:extLst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Заголовок и 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idx="15"/>
          </p:nvPr>
        </p:nvSpPr>
        <p:spPr>
          <a:xfrm>
            <a:off x="680400" y="4001556"/>
            <a:ext cx="8828946" cy="2292367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idx="14"/>
          </p:nvPr>
        </p:nvSpPr>
        <p:spPr>
          <a:xfrm>
            <a:off x="680400" y="1738800"/>
            <a:ext cx="8828946" cy="2232000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/>
              <a:t>Название раздела</a:t>
            </a:r>
            <a:endParaRPr lang="en-US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</p:spTree>
    <p:extLst>
      <p:ext uri="{BB962C8B-B14F-4D97-AF65-F5344CB8AC3E}">
        <p14:creationId xmlns:p14="http://schemas.microsoft.com/office/powerpoint/2010/main" val="23847237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19202" y="1772820"/>
            <a:ext cx="4391999" cy="453297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0401" y="1772822"/>
            <a:ext cx="4391999" cy="22128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680401" y="3985632"/>
            <a:ext cx="4391999" cy="232016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105410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Заголовок и 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idx="15"/>
          </p:nvPr>
        </p:nvSpPr>
        <p:spPr>
          <a:xfrm>
            <a:off x="680400" y="4869165"/>
            <a:ext cx="8828946" cy="1448509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/>
            </a:lvl1pPr>
            <a:lvl2pPr marL="628650" indent="-268288">
              <a:buFont typeface="Arial" panose="020B0604020202020204" pitchFamily="34" charset="0"/>
              <a:buChar char="–"/>
              <a:defRPr sz="1800"/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idx="14"/>
          </p:nvPr>
        </p:nvSpPr>
        <p:spPr>
          <a:xfrm>
            <a:off x="680400" y="1738804"/>
            <a:ext cx="8828946" cy="3130361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/>
            </a:lvl1pPr>
            <a:lvl2pPr marL="628650" indent="-268288">
              <a:buFont typeface="Arial" panose="020B0604020202020204" pitchFamily="34" charset="0"/>
              <a:buChar char="–"/>
              <a:defRPr sz="1800"/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/>
              <a:t>Название раздела</a:t>
            </a:r>
            <a:endParaRPr lang="en-US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</p:spTree>
    <p:extLst>
      <p:ext uri="{BB962C8B-B14F-4D97-AF65-F5344CB8AC3E}">
        <p14:creationId xmlns:p14="http://schemas.microsoft.com/office/powerpoint/2010/main" val="1706008423"/>
      </p:ext>
    </p:extLst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Заголовок и 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idx="15"/>
          </p:nvPr>
        </p:nvSpPr>
        <p:spPr>
          <a:xfrm>
            <a:off x="680400" y="5595463"/>
            <a:ext cx="8828946" cy="710335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idx="14"/>
          </p:nvPr>
        </p:nvSpPr>
        <p:spPr>
          <a:xfrm>
            <a:off x="680400" y="1738801"/>
            <a:ext cx="8828946" cy="3823100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/>
              <a:t>Название раздела</a:t>
            </a:r>
            <a:endParaRPr lang="en-US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</p:spTree>
    <p:extLst>
      <p:ext uri="{BB962C8B-B14F-4D97-AF65-F5344CB8AC3E}">
        <p14:creationId xmlns:p14="http://schemas.microsoft.com/office/powerpoint/2010/main" val="1597643650"/>
      </p:ext>
    </p:extLst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/>
              <a:t>Название раздела</a:t>
            </a:r>
            <a:endParaRPr lang="en-US" dirty="0"/>
          </a:p>
        </p:txBody>
      </p:sp>
      <p:sp>
        <p:nvSpPr>
          <p:cNvPr id="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</p:spTree>
    <p:extLst>
      <p:ext uri="{BB962C8B-B14F-4D97-AF65-F5344CB8AC3E}">
        <p14:creationId xmlns:p14="http://schemas.microsoft.com/office/powerpoint/2010/main" val="1281241982"/>
      </p:ext>
    </p:extLst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9812" y="1208216"/>
            <a:ext cx="5360173" cy="713946"/>
          </a:xfrm>
        </p:spPr>
        <p:txBody>
          <a:bodyPr anchor="t"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58346" y="1208219"/>
            <a:ext cx="3268359" cy="50452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9812" y="2114383"/>
            <a:ext cx="5360173" cy="413904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/>
              <a:t>Название раздела</a:t>
            </a:r>
            <a:endParaRPr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</p:spTree>
    <p:extLst>
      <p:ext uri="{BB962C8B-B14F-4D97-AF65-F5344CB8AC3E}">
        <p14:creationId xmlns:p14="http://schemas.microsoft.com/office/powerpoint/2010/main" val="1658154073"/>
      </p:ext>
    </p:extLst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1037" y="1773923"/>
            <a:ext cx="8828946" cy="4531874"/>
          </a:xfrm>
        </p:spPr>
        <p:txBody>
          <a:bodyPr>
            <a:normAutofit/>
          </a:bodyPr>
          <a:lstStyle>
            <a:lvl1pPr marL="278606" indent="-278606">
              <a:buFont typeface="+mj-lt"/>
              <a:buAutoNum type="arabicPeriod"/>
              <a:defRPr sz="1463">
                <a:solidFill>
                  <a:schemeClr val="tx1"/>
                </a:solidFill>
              </a:defRPr>
            </a:lvl1pPr>
            <a:lvl2pPr marL="510778" indent="-217984">
              <a:buFont typeface="Arial" panose="020B0604020202020204" pitchFamily="34" charset="0"/>
              <a:buChar char="–"/>
              <a:defRPr sz="1463">
                <a:solidFill>
                  <a:schemeClr val="tx1"/>
                </a:solidFill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38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/>
              <a:t>Название раздела</a:t>
            </a:r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7616080" y="6305799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65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681038" y="6305799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6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</p:spTree>
    <p:extLst>
      <p:ext uri="{BB962C8B-B14F-4D97-AF65-F5344CB8AC3E}">
        <p14:creationId xmlns:p14="http://schemas.microsoft.com/office/powerpoint/2010/main" val="2586402829"/>
      </p:ext>
    </p:extLst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1037" y="1773923"/>
            <a:ext cx="8828946" cy="4531874"/>
          </a:xfrm>
        </p:spPr>
        <p:txBody>
          <a:bodyPr>
            <a:normAutofit/>
          </a:bodyPr>
          <a:lstStyle>
            <a:lvl1pPr marL="278606" indent="-278606">
              <a:buFont typeface="+mj-lt"/>
              <a:buAutoNum type="arabicPeriod"/>
              <a:defRPr sz="1463">
                <a:solidFill>
                  <a:schemeClr val="tx1"/>
                </a:solidFill>
              </a:defRPr>
            </a:lvl1pPr>
            <a:lvl2pPr marL="510778" indent="-217984">
              <a:buFont typeface="Arial" panose="020B0604020202020204" pitchFamily="34" charset="0"/>
              <a:buChar char="–"/>
              <a:defRPr sz="1463">
                <a:solidFill>
                  <a:schemeClr val="tx1"/>
                </a:solidFill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38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/>
              <a:t>Название раздела</a:t>
            </a:r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7616080" y="6305799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65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681038" y="6305799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6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</p:spTree>
    <p:extLst>
      <p:ext uri="{BB962C8B-B14F-4D97-AF65-F5344CB8AC3E}">
        <p14:creationId xmlns:p14="http://schemas.microsoft.com/office/powerpoint/2010/main" val="272604623"/>
      </p:ext>
    </p:extLst>
  </p:cSld>
  <p:clrMapOvr>
    <a:masterClrMapping/>
  </p:clrMapOvr>
  <p:hf hdr="0" ftr="0" dt="0"/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465" tIns="40232" rIns="80465" bIns="4023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930690" y="5595258"/>
            <a:ext cx="4685269" cy="659027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  <a:latin typeface="Garamond" panose="020204040303010108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Февраль 2017</a:t>
            </a:r>
            <a:endParaRPr lang="ru-RU" dirty="0"/>
          </a:p>
        </p:txBody>
      </p:sp>
      <p:sp>
        <p:nvSpPr>
          <p:cNvPr id="17" name="Title 14"/>
          <p:cNvSpPr>
            <a:spLocks noGrp="1"/>
          </p:cNvSpPr>
          <p:nvPr>
            <p:ph type="title" hasCustomPrompt="1"/>
          </p:nvPr>
        </p:nvSpPr>
        <p:spPr>
          <a:xfrm>
            <a:off x="4930697" y="4118919"/>
            <a:ext cx="4685270" cy="1359244"/>
          </a:xfrm>
        </p:spPr>
        <p:txBody>
          <a:bodyPr anchor="b">
            <a:normAutofit/>
          </a:bodyPr>
          <a:lstStyle>
            <a:lvl1pPr>
              <a:defRPr sz="2000">
                <a:solidFill>
                  <a:srgbClr val="FFFFFF"/>
                </a:solidFill>
                <a:latin typeface="Garamond" panose="02020404030301010803" pitchFamily="18" charset="0"/>
              </a:defRPr>
            </a:lvl1pPr>
          </a:lstStyle>
          <a:p>
            <a:r>
              <a:rPr lang="ru-RU" dirty="0" smtClean="0"/>
              <a:t>О ключевой ставке</a:t>
            </a:r>
            <a:endParaRPr lang="en-US" dirty="0"/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8454"/>
            <a:ext cx="9906000" cy="3403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0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17" y="1349865"/>
            <a:ext cx="2687788" cy="1415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 descr="C:\Users\Osipova_UV\Documents\ИП\прогноз.png"/>
          <p:cNvPicPr>
            <a:picLocks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646" y="2204865"/>
            <a:ext cx="35640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5" descr="alllogo-02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864" y="6648"/>
            <a:ext cx="2547822" cy="1177499"/>
          </a:xfrm>
          <a:prstGeom prst="rect">
            <a:avLst/>
          </a:prstGeom>
        </p:spPr>
      </p:pic>
      <p:sp>
        <p:nvSpPr>
          <p:cNvPr id="89" name="Прямоугольник 88"/>
          <p:cNvSpPr>
            <a:spLocks noChangeAspect="1"/>
          </p:cNvSpPr>
          <p:nvPr userDrawn="1"/>
        </p:nvSpPr>
        <p:spPr>
          <a:xfrm>
            <a:off x="33499" y="1209588"/>
            <a:ext cx="2903277" cy="287933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91" name="Прямоугольник 90"/>
          <p:cNvSpPr>
            <a:spLocks noChangeAspect="1"/>
          </p:cNvSpPr>
          <p:nvPr userDrawn="1"/>
        </p:nvSpPr>
        <p:spPr>
          <a:xfrm>
            <a:off x="97406" y="1269742"/>
            <a:ext cx="2767919" cy="27712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>
            <a:spLocks noChangeAspect="1"/>
          </p:cNvSpPr>
          <p:nvPr userDrawn="1"/>
        </p:nvSpPr>
        <p:spPr>
          <a:xfrm>
            <a:off x="0" y="4149080"/>
            <a:ext cx="9906000" cy="27089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17" y="1349865"/>
            <a:ext cx="2638975" cy="1373452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156017" y="2765616"/>
            <a:ext cx="2638975" cy="123944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0000"/>
              </a:lnSpc>
            </a:pPr>
            <a:endParaRPr lang="en-US" sz="1050" b="1" dirty="0" smtClean="0">
              <a:solidFill>
                <a:prstClr val="white"/>
              </a:solidFill>
              <a:latin typeface="Garamond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7200" b="1" dirty="0" smtClean="0">
                <a:solidFill>
                  <a:prstClr val="white"/>
                </a:solidFill>
                <a:latin typeface="Garamond" pitchFamily="18" charset="0"/>
              </a:rPr>
              <a:t>4%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6798733" y="6648"/>
            <a:ext cx="2817226" cy="558800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/>
          <a:p>
            <a:r>
              <a:rPr lang="ru-RU" sz="1600" dirty="0" smtClean="0">
                <a:solidFill>
                  <a:srgbClr val="000000"/>
                </a:solidFill>
              </a:rPr>
              <a:t>Для служебного пользования</a:t>
            </a:r>
          </a:p>
        </p:txBody>
      </p:sp>
    </p:spTree>
    <p:extLst>
      <p:ext uri="{BB962C8B-B14F-4D97-AF65-F5344CB8AC3E}">
        <p14:creationId xmlns:p14="http://schemas.microsoft.com/office/powerpoint/2010/main" val="432344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2000249"/>
            <a:ext cx="4392000" cy="43055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3" y="2000249"/>
            <a:ext cx="4392000" cy="43055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1036" y="1481667"/>
            <a:ext cx="8828246" cy="518582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889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5379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6" y="6305796"/>
            <a:ext cx="4392001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5117281" y="6305795"/>
            <a:ext cx="2453851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07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7" y="851416"/>
            <a:ext cx="8828946" cy="3275969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1037" y="4127383"/>
            <a:ext cx="8828946" cy="2178414"/>
          </a:xfrm>
        </p:spPr>
        <p:txBody>
          <a:bodyPr>
            <a:normAutofit/>
          </a:bodyPr>
          <a:lstStyle>
            <a:lvl1pPr marL="342900" indent="-342900">
              <a:buFont typeface="+mj-lt"/>
              <a:buAutoNum type="arabicPeriod"/>
              <a:defRPr sz="18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7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7616079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681036" y="6305796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8732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8"/>
          <p:cNvSpPr/>
          <p:nvPr/>
        </p:nvSpPr>
        <p:spPr>
          <a:xfrm>
            <a:off x="5" y="4113774"/>
            <a:ext cx="9905999" cy="2744226"/>
          </a:xfrm>
          <a:prstGeom prst="rect">
            <a:avLst/>
          </a:prstGeom>
          <a:solidFill>
            <a:srgbClr val="7777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10" descr="CBRF-Razdelitel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2" r="9466"/>
          <a:stretch/>
        </p:blipFill>
        <p:spPr>
          <a:xfrm>
            <a:off x="0" y="1368000"/>
            <a:ext cx="9906000" cy="2755646"/>
          </a:xfrm>
          <a:prstGeom prst="rect">
            <a:avLst/>
          </a:prstGeom>
        </p:spPr>
      </p:pic>
      <p:pic>
        <p:nvPicPr>
          <p:cNvPr id="13" name="Picture 12" descr="alllogo-0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406" y="-308917"/>
            <a:ext cx="3649287" cy="20158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5" y="4118924"/>
            <a:ext cx="4266803" cy="741405"/>
          </a:xfrm>
        </p:spPr>
        <p:txBody>
          <a:bodyPr anchor="b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5" y="4942712"/>
            <a:ext cx="4266803" cy="114694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Rectangle 9"/>
          <p:cNvSpPr/>
          <p:nvPr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5" name="Picture 11" descr="alllogo-0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43" y="-1"/>
            <a:ext cx="2899116" cy="134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51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9" y="1772821"/>
            <a:ext cx="4391999" cy="453297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5" y="1772816"/>
            <a:ext cx="4391999" cy="316835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5118683" y="4941169"/>
            <a:ext cx="4391999" cy="13646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5380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089736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8"/>
          <p:cNvSpPr/>
          <p:nvPr/>
        </p:nvSpPr>
        <p:spPr>
          <a:xfrm>
            <a:off x="5" y="4113774"/>
            <a:ext cx="9905999" cy="2744226"/>
          </a:xfrm>
          <a:prstGeom prst="rect">
            <a:avLst/>
          </a:prstGeom>
          <a:solidFill>
            <a:srgbClr val="7777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10" descr="CBRF-Razdelitel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2" r="9466"/>
          <a:stretch/>
        </p:blipFill>
        <p:spPr>
          <a:xfrm>
            <a:off x="0" y="1372973"/>
            <a:ext cx="9906000" cy="2755646"/>
          </a:xfrm>
          <a:prstGeom prst="rect">
            <a:avLst/>
          </a:prstGeom>
        </p:spPr>
      </p:pic>
      <p:pic>
        <p:nvPicPr>
          <p:cNvPr id="14" name="Picture 2" descr="\\10.85.94.34\ddkp\ИП\PROJECTS\ФирмСтиль\ФС презентаций\Фото (разделитель)\VAS_588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9941"/>
          <a:stretch/>
        </p:blipFill>
        <p:spPr bwMode="auto">
          <a:xfrm>
            <a:off x="-1" y="1368000"/>
            <a:ext cx="9906001" cy="277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alllogo-0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406" y="-308917"/>
            <a:ext cx="3649287" cy="20158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5" y="4118924"/>
            <a:ext cx="4266803" cy="741405"/>
          </a:xfrm>
        </p:spPr>
        <p:txBody>
          <a:bodyPr anchor="b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5" y="4942712"/>
            <a:ext cx="4266803" cy="114694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Rectangle 9"/>
          <p:cNvSpPr/>
          <p:nvPr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5" name="Picture 11" descr="alllogo-0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43" y="-1"/>
            <a:ext cx="2899116" cy="134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089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2719449"/>
            <a:ext cx="4392000" cy="35863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3" y="2719449"/>
            <a:ext cx="4392000" cy="35863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1037" y="1773923"/>
            <a:ext cx="8828246" cy="945526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889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5379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6" y="6305796"/>
            <a:ext cx="4392001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5117281" y="6305795"/>
            <a:ext cx="2453851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9355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2243668"/>
            <a:ext cx="4392000" cy="40621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3" y="2243668"/>
            <a:ext cx="4392000" cy="40621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1037" y="1736982"/>
            <a:ext cx="8828246" cy="506686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889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5379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6" y="6305796"/>
            <a:ext cx="4392001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5117281" y="6305795"/>
            <a:ext cx="2453851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638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7" y="2719449"/>
            <a:ext cx="8828245" cy="35863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1037" y="1773923"/>
            <a:ext cx="8828246" cy="945526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889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5379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6" y="6305796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1816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7" y="1772820"/>
            <a:ext cx="6055322" cy="453297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95084" y="1772820"/>
            <a:ext cx="2714200" cy="453297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7615380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681036" y="6305796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6933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7" y="2719449"/>
            <a:ext cx="6055322" cy="35863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95084" y="2719449"/>
            <a:ext cx="2714200" cy="35863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7615380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681036" y="6305796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6"/>
          </p:nvPr>
        </p:nvSpPr>
        <p:spPr>
          <a:xfrm>
            <a:off x="681037" y="1773923"/>
            <a:ext cx="8828246" cy="945526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889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26755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772820"/>
            <a:ext cx="4392000" cy="453297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3" y="1772821"/>
            <a:ext cx="4392000" cy="22128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5118682" y="4016549"/>
            <a:ext cx="4392000" cy="22892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5379" y="6305796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6" y="6305796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8115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2695699"/>
            <a:ext cx="4392000" cy="361009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3" y="2695699"/>
            <a:ext cx="4392000" cy="18525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5118682" y="4548249"/>
            <a:ext cx="4392000" cy="17575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5"/>
          </p:nvPr>
        </p:nvSpPr>
        <p:spPr>
          <a:xfrm>
            <a:off x="681037" y="1736982"/>
            <a:ext cx="8828246" cy="982467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889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615379" y="6305796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681036" y="6305796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960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19200" y="1772820"/>
            <a:ext cx="4392000" cy="453297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0399" y="1772821"/>
            <a:ext cx="4392000" cy="22128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680399" y="3985631"/>
            <a:ext cx="4392000" cy="232016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05796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6" y="6305796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927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772820"/>
            <a:ext cx="4392000" cy="453297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3" y="1772816"/>
            <a:ext cx="4392000" cy="316835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5118682" y="4941169"/>
            <a:ext cx="4392000" cy="13646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5379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6" y="6305796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3285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772822"/>
            <a:ext cx="4210050" cy="23928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772822"/>
            <a:ext cx="4495071" cy="23928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0401" y="4184331"/>
            <a:ext cx="8830800" cy="212146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672557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772822"/>
            <a:ext cx="4333874" cy="23928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2" y="1772822"/>
            <a:ext cx="4495071" cy="23928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0400" y="4184330"/>
            <a:ext cx="8830800" cy="212146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6" y="6305796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8445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6" y="1736982"/>
            <a:ext cx="4401601" cy="340220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95509" y="1736982"/>
            <a:ext cx="4414473" cy="340220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1037" y="5139184"/>
            <a:ext cx="8830800" cy="1157151"/>
          </a:xfrm>
        </p:spPr>
        <p:txBody>
          <a:bodyPr/>
          <a:lstStyle>
            <a:lvl5pPr marL="357188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6" y="6305796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8206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4183201"/>
            <a:ext cx="4333874" cy="21582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2" y="4183199"/>
            <a:ext cx="4495071" cy="215822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0400" y="1772816"/>
            <a:ext cx="8830800" cy="237626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4142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6" y="6305796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3453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7" y="3645024"/>
            <a:ext cx="4368000" cy="26963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09021" y="3645024"/>
            <a:ext cx="4368485" cy="26963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0400" y="1772816"/>
            <a:ext cx="8830800" cy="180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6" y="6305796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1765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4 объект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500" y="851414"/>
            <a:ext cx="8828946" cy="8855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772821"/>
            <a:ext cx="4392000" cy="22322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3" y="1772819"/>
            <a:ext cx="4392000" cy="223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5118682" y="4016550"/>
            <a:ext cx="4392000" cy="23248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5"/>
          </p:nvPr>
        </p:nvSpPr>
        <p:spPr>
          <a:xfrm>
            <a:off x="682500" y="4017599"/>
            <a:ext cx="4392000" cy="232382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681036" y="6305796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6824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idx="14"/>
          </p:nvPr>
        </p:nvSpPr>
        <p:spPr>
          <a:xfrm>
            <a:off x="2739140" y="1738801"/>
            <a:ext cx="6770206" cy="445599"/>
          </a:xfrm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93663" indent="0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681036" y="6305796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  <p:sp>
        <p:nvSpPr>
          <p:cNvPr id="18" name="Объект 2"/>
          <p:cNvSpPr>
            <a:spLocks noGrp="1"/>
          </p:cNvSpPr>
          <p:nvPr>
            <p:ph idx="23"/>
          </p:nvPr>
        </p:nvSpPr>
        <p:spPr>
          <a:xfrm>
            <a:off x="680400" y="1738801"/>
            <a:ext cx="1935800" cy="445599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17780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3" name="Объект 2"/>
          <p:cNvSpPr>
            <a:spLocks noGrp="1"/>
          </p:cNvSpPr>
          <p:nvPr>
            <p:ph idx="24"/>
          </p:nvPr>
        </p:nvSpPr>
        <p:spPr>
          <a:xfrm>
            <a:off x="2739140" y="2250407"/>
            <a:ext cx="6770206" cy="445599"/>
          </a:xfrm>
          <a:ln>
            <a:solidFill>
              <a:schemeClr val="accent1"/>
            </a:solidFill>
          </a:ln>
        </p:spPr>
        <p:txBody>
          <a:bodyPr vert="horz" lIns="0" tIns="0" rIns="0" bIns="0" rtlCol="0" anchor="ctr">
            <a:no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</a:lstStyle>
          <a:p>
            <a:pPr marL="93663" lvl="0" indent="0">
              <a:buNone/>
            </a:pPr>
            <a:r>
              <a:rPr lang="ru-RU" dirty="0" smtClean="0"/>
              <a:t>Образец текста</a:t>
            </a:r>
          </a:p>
          <a:p>
            <a:pPr marL="628650" lvl="1" indent="-268288">
              <a:buChar char="–"/>
            </a:pPr>
            <a:r>
              <a:rPr lang="ru-RU" dirty="0" smtClean="0"/>
              <a:t>Второй уровень</a:t>
            </a:r>
          </a:p>
        </p:txBody>
      </p:sp>
      <p:sp>
        <p:nvSpPr>
          <p:cNvPr id="44" name="Объект 2"/>
          <p:cNvSpPr>
            <a:spLocks noGrp="1"/>
          </p:cNvSpPr>
          <p:nvPr>
            <p:ph idx="25"/>
          </p:nvPr>
        </p:nvSpPr>
        <p:spPr>
          <a:xfrm>
            <a:off x="680400" y="2250407"/>
            <a:ext cx="1935800" cy="445599"/>
          </a:xfrm>
          <a:solidFill>
            <a:schemeClr val="accent1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ru-RU" sz="1600" dirty="0" smtClean="0">
                <a:solidFill>
                  <a:schemeClr val="bg1"/>
                </a:solidFill>
              </a:defRPr>
            </a:lvl1pPr>
          </a:lstStyle>
          <a:p>
            <a:pPr marL="177800" lvl="0" indent="0"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45" name="Объект 2"/>
          <p:cNvSpPr>
            <a:spLocks noGrp="1"/>
          </p:cNvSpPr>
          <p:nvPr>
            <p:ph idx="26"/>
          </p:nvPr>
        </p:nvSpPr>
        <p:spPr>
          <a:xfrm>
            <a:off x="2739140" y="2762013"/>
            <a:ext cx="6770206" cy="445599"/>
          </a:xfrm>
          <a:ln>
            <a:solidFill>
              <a:schemeClr val="accent1"/>
            </a:solidFill>
          </a:ln>
        </p:spPr>
        <p:txBody>
          <a:bodyPr vert="horz" lIns="0" tIns="0" rIns="0" bIns="0" rtlCol="0" anchor="ctr">
            <a:no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</a:lstStyle>
          <a:p>
            <a:pPr marL="93663" lvl="0" indent="0">
              <a:buNone/>
            </a:pPr>
            <a:r>
              <a:rPr lang="ru-RU" dirty="0" smtClean="0"/>
              <a:t>Образец текста</a:t>
            </a:r>
          </a:p>
          <a:p>
            <a:pPr marL="628650" lvl="1" indent="-268288">
              <a:buChar char="–"/>
            </a:pPr>
            <a:r>
              <a:rPr lang="ru-RU" dirty="0" smtClean="0"/>
              <a:t>Второй уровень</a:t>
            </a:r>
          </a:p>
        </p:txBody>
      </p:sp>
      <p:sp>
        <p:nvSpPr>
          <p:cNvPr id="46" name="Объект 2"/>
          <p:cNvSpPr>
            <a:spLocks noGrp="1"/>
          </p:cNvSpPr>
          <p:nvPr>
            <p:ph idx="27"/>
          </p:nvPr>
        </p:nvSpPr>
        <p:spPr>
          <a:xfrm>
            <a:off x="680400" y="2762013"/>
            <a:ext cx="1935800" cy="445599"/>
          </a:xfrm>
          <a:solidFill>
            <a:schemeClr val="accent1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ru-RU" sz="1600" dirty="0" smtClean="0">
                <a:solidFill>
                  <a:schemeClr val="bg1"/>
                </a:solidFill>
              </a:defRPr>
            </a:lvl1pPr>
          </a:lstStyle>
          <a:p>
            <a:pPr marL="177800" lvl="0" indent="0"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47" name="Объект 2"/>
          <p:cNvSpPr>
            <a:spLocks noGrp="1"/>
          </p:cNvSpPr>
          <p:nvPr>
            <p:ph idx="28"/>
          </p:nvPr>
        </p:nvSpPr>
        <p:spPr>
          <a:xfrm>
            <a:off x="2739140" y="3273619"/>
            <a:ext cx="6770206" cy="445599"/>
          </a:xfrm>
          <a:ln>
            <a:solidFill>
              <a:schemeClr val="accent1"/>
            </a:solidFill>
          </a:ln>
        </p:spPr>
        <p:txBody>
          <a:bodyPr vert="horz" lIns="0" tIns="0" rIns="0" bIns="0" rtlCol="0" anchor="ctr">
            <a:no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</a:lstStyle>
          <a:p>
            <a:pPr marL="93663" lvl="0" indent="0">
              <a:buNone/>
            </a:pPr>
            <a:r>
              <a:rPr lang="ru-RU" dirty="0" smtClean="0"/>
              <a:t>Образец текста</a:t>
            </a:r>
          </a:p>
          <a:p>
            <a:pPr marL="628650" lvl="1" indent="-268288">
              <a:buChar char="–"/>
            </a:pPr>
            <a:r>
              <a:rPr lang="ru-RU" dirty="0" smtClean="0"/>
              <a:t>Второй уровень</a:t>
            </a:r>
          </a:p>
        </p:txBody>
      </p:sp>
      <p:sp>
        <p:nvSpPr>
          <p:cNvPr id="48" name="Объект 2"/>
          <p:cNvSpPr>
            <a:spLocks noGrp="1"/>
          </p:cNvSpPr>
          <p:nvPr>
            <p:ph idx="29"/>
          </p:nvPr>
        </p:nvSpPr>
        <p:spPr>
          <a:xfrm>
            <a:off x="680400" y="3273619"/>
            <a:ext cx="1935800" cy="445599"/>
          </a:xfrm>
          <a:solidFill>
            <a:schemeClr val="accent1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ru-RU" sz="1600" dirty="0" smtClean="0">
                <a:solidFill>
                  <a:schemeClr val="bg1"/>
                </a:solidFill>
              </a:defRPr>
            </a:lvl1pPr>
          </a:lstStyle>
          <a:p>
            <a:pPr marL="177800" lvl="0" indent="0"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49" name="Объект 2"/>
          <p:cNvSpPr>
            <a:spLocks noGrp="1"/>
          </p:cNvSpPr>
          <p:nvPr>
            <p:ph idx="30"/>
          </p:nvPr>
        </p:nvSpPr>
        <p:spPr>
          <a:xfrm>
            <a:off x="2739140" y="3785225"/>
            <a:ext cx="6770206" cy="445599"/>
          </a:xfrm>
          <a:ln>
            <a:solidFill>
              <a:schemeClr val="accent1"/>
            </a:solidFill>
          </a:ln>
        </p:spPr>
        <p:txBody>
          <a:bodyPr vert="horz" lIns="0" tIns="0" rIns="0" bIns="0" rtlCol="0" anchor="ctr">
            <a:no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</a:lstStyle>
          <a:p>
            <a:pPr marL="93663" lvl="0" indent="0">
              <a:buNone/>
            </a:pPr>
            <a:r>
              <a:rPr lang="ru-RU" dirty="0" smtClean="0"/>
              <a:t>Образец текста</a:t>
            </a:r>
          </a:p>
          <a:p>
            <a:pPr marL="628650" lvl="1" indent="-268288">
              <a:buChar char="–"/>
            </a:pPr>
            <a:r>
              <a:rPr lang="ru-RU" dirty="0" smtClean="0"/>
              <a:t>Второй уровень</a:t>
            </a:r>
          </a:p>
        </p:txBody>
      </p:sp>
      <p:sp>
        <p:nvSpPr>
          <p:cNvPr id="50" name="Объект 2"/>
          <p:cNvSpPr>
            <a:spLocks noGrp="1"/>
          </p:cNvSpPr>
          <p:nvPr>
            <p:ph idx="31"/>
          </p:nvPr>
        </p:nvSpPr>
        <p:spPr>
          <a:xfrm>
            <a:off x="680400" y="3785225"/>
            <a:ext cx="1935800" cy="445599"/>
          </a:xfrm>
          <a:solidFill>
            <a:schemeClr val="accent1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ru-RU" sz="1600" dirty="0" smtClean="0">
                <a:solidFill>
                  <a:schemeClr val="bg1"/>
                </a:solidFill>
              </a:defRPr>
            </a:lvl1pPr>
          </a:lstStyle>
          <a:p>
            <a:pPr marL="177800" lvl="0" indent="0"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51" name="Объект 2"/>
          <p:cNvSpPr>
            <a:spLocks noGrp="1"/>
          </p:cNvSpPr>
          <p:nvPr>
            <p:ph idx="32"/>
          </p:nvPr>
        </p:nvSpPr>
        <p:spPr>
          <a:xfrm>
            <a:off x="2739140" y="4296831"/>
            <a:ext cx="6770206" cy="445599"/>
          </a:xfrm>
          <a:ln>
            <a:solidFill>
              <a:schemeClr val="accent1"/>
            </a:solidFill>
          </a:ln>
        </p:spPr>
        <p:txBody>
          <a:bodyPr vert="horz" lIns="0" tIns="0" rIns="0" bIns="0" rtlCol="0" anchor="ctr">
            <a:no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</a:lstStyle>
          <a:p>
            <a:pPr marL="93663" lvl="0" indent="0">
              <a:buNone/>
            </a:pPr>
            <a:r>
              <a:rPr lang="ru-RU" dirty="0" smtClean="0"/>
              <a:t>Образец текста</a:t>
            </a:r>
          </a:p>
          <a:p>
            <a:pPr marL="628650" lvl="1" indent="-268288">
              <a:buChar char="–"/>
            </a:pPr>
            <a:r>
              <a:rPr lang="ru-RU" dirty="0" smtClean="0"/>
              <a:t>Второй уровень</a:t>
            </a:r>
          </a:p>
        </p:txBody>
      </p:sp>
      <p:sp>
        <p:nvSpPr>
          <p:cNvPr id="52" name="Объект 2"/>
          <p:cNvSpPr>
            <a:spLocks noGrp="1"/>
          </p:cNvSpPr>
          <p:nvPr>
            <p:ph idx="33"/>
          </p:nvPr>
        </p:nvSpPr>
        <p:spPr>
          <a:xfrm>
            <a:off x="680400" y="4296831"/>
            <a:ext cx="1935800" cy="445599"/>
          </a:xfrm>
          <a:solidFill>
            <a:schemeClr val="accent1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ru-RU" sz="1600" dirty="0" smtClean="0">
                <a:solidFill>
                  <a:schemeClr val="bg1"/>
                </a:solidFill>
              </a:defRPr>
            </a:lvl1pPr>
          </a:lstStyle>
          <a:p>
            <a:pPr marL="177800" lvl="0" indent="0"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53" name="Объект 2"/>
          <p:cNvSpPr>
            <a:spLocks noGrp="1"/>
          </p:cNvSpPr>
          <p:nvPr>
            <p:ph idx="34"/>
          </p:nvPr>
        </p:nvSpPr>
        <p:spPr>
          <a:xfrm>
            <a:off x="2739140" y="4808437"/>
            <a:ext cx="6770206" cy="445599"/>
          </a:xfrm>
          <a:ln>
            <a:solidFill>
              <a:schemeClr val="accent1"/>
            </a:solidFill>
          </a:ln>
        </p:spPr>
        <p:txBody>
          <a:bodyPr vert="horz" lIns="0" tIns="0" rIns="0" bIns="0" rtlCol="0" anchor="ctr">
            <a:no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</a:lstStyle>
          <a:p>
            <a:pPr marL="93663" lvl="0" indent="0">
              <a:buNone/>
            </a:pPr>
            <a:r>
              <a:rPr lang="ru-RU" dirty="0" smtClean="0"/>
              <a:t>Образец текста</a:t>
            </a:r>
          </a:p>
          <a:p>
            <a:pPr marL="628650" lvl="1" indent="-268288">
              <a:buChar char="–"/>
            </a:pPr>
            <a:r>
              <a:rPr lang="ru-RU" dirty="0" smtClean="0"/>
              <a:t>Второй уровень</a:t>
            </a:r>
          </a:p>
        </p:txBody>
      </p:sp>
      <p:sp>
        <p:nvSpPr>
          <p:cNvPr id="54" name="Объект 2"/>
          <p:cNvSpPr>
            <a:spLocks noGrp="1"/>
          </p:cNvSpPr>
          <p:nvPr>
            <p:ph idx="35"/>
          </p:nvPr>
        </p:nvSpPr>
        <p:spPr>
          <a:xfrm>
            <a:off x="680400" y="4808437"/>
            <a:ext cx="1935800" cy="445599"/>
          </a:xfrm>
          <a:solidFill>
            <a:schemeClr val="accent1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ru-RU" sz="1600" dirty="0" smtClean="0">
                <a:solidFill>
                  <a:schemeClr val="bg1"/>
                </a:solidFill>
              </a:defRPr>
            </a:lvl1pPr>
          </a:lstStyle>
          <a:p>
            <a:pPr marL="177800" lvl="0" indent="0"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55" name="Объект 2"/>
          <p:cNvSpPr>
            <a:spLocks noGrp="1"/>
          </p:cNvSpPr>
          <p:nvPr>
            <p:ph idx="36"/>
          </p:nvPr>
        </p:nvSpPr>
        <p:spPr>
          <a:xfrm>
            <a:off x="2739140" y="5320043"/>
            <a:ext cx="6770206" cy="445599"/>
          </a:xfrm>
          <a:ln>
            <a:solidFill>
              <a:schemeClr val="accent1"/>
            </a:solidFill>
          </a:ln>
        </p:spPr>
        <p:txBody>
          <a:bodyPr vert="horz" lIns="0" tIns="0" rIns="0" bIns="0" rtlCol="0" anchor="ctr">
            <a:no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</a:lstStyle>
          <a:p>
            <a:pPr marL="93663" lvl="0" indent="0">
              <a:buNone/>
            </a:pPr>
            <a:r>
              <a:rPr lang="ru-RU" dirty="0" smtClean="0"/>
              <a:t>Образец текста</a:t>
            </a:r>
          </a:p>
          <a:p>
            <a:pPr marL="628650" lvl="1" indent="-268288">
              <a:buChar char="–"/>
            </a:pPr>
            <a:r>
              <a:rPr lang="ru-RU" dirty="0" smtClean="0"/>
              <a:t>Второй уровень</a:t>
            </a:r>
          </a:p>
        </p:txBody>
      </p:sp>
      <p:sp>
        <p:nvSpPr>
          <p:cNvPr id="56" name="Объект 2"/>
          <p:cNvSpPr>
            <a:spLocks noGrp="1"/>
          </p:cNvSpPr>
          <p:nvPr>
            <p:ph idx="37"/>
          </p:nvPr>
        </p:nvSpPr>
        <p:spPr>
          <a:xfrm>
            <a:off x="680400" y="5320043"/>
            <a:ext cx="1935800" cy="445599"/>
          </a:xfrm>
          <a:solidFill>
            <a:schemeClr val="accent1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ru-RU" sz="1600" dirty="0" smtClean="0">
                <a:solidFill>
                  <a:schemeClr val="bg1"/>
                </a:solidFill>
              </a:defRPr>
            </a:lvl1pPr>
          </a:lstStyle>
          <a:p>
            <a:pPr marL="177800" lvl="0" indent="0"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57" name="Объект 2"/>
          <p:cNvSpPr>
            <a:spLocks noGrp="1"/>
          </p:cNvSpPr>
          <p:nvPr>
            <p:ph idx="38"/>
          </p:nvPr>
        </p:nvSpPr>
        <p:spPr>
          <a:xfrm>
            <a:off x="2739140" y="5831649"/>
            <a:ext cx="6770206" cy="445599"/>
          </a:xfrm>
          <a:ln>
            <a:solidFill>
              <a:schemeClr val="accent1"/>
            </a:solidFill>
          </a:ln>
        </p:spPr>
        <p:txBody>
          <a:bodyPr vert="horz" lIns="0" tIns="0" rIns="0" bIns="0" rtlCol="0" anchor="ctr">
            <a:no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</a:lstStyle>
          <a:p>
            <a:pPr marL="93663" lvl="0" indent="0">
              <a:buNone/>
            </a:pPr>
            <a:r>
              <a:rPr lang="ru-RU" dirty="0" smtClean="0"/>
              <a:t>Образец текста</a:t>
            </a:r>
          </a:p>
          <a:p>
            <a:pPr marL="628650" lvl="1" indent="-268288">
              <a:buChar char="–"/>
            </a:pPr>
            <a:r>
              <a:rPr lang="ru-RU" dirty="0" smtClean="0"/>
              <a:t>Второй уровень</a:t>
            </a:r>
          </a:p>
        </p:txBody>
      </p:sp>
      <p:sp>
        <p:nvSpPr>
          <p:cNvPr id="58" name="Объект 2"/>
          <p:cNvSpPr>
            <a:spLocks noGrp="1"/>
          </p:cNvSpPr>
          <p:nvPr>
            <p:ph idx="39"/>
          </p:nvPr>
        </p:nvSpPr>
        <p:spPr>
          <a:xfrm>
            <a:off x="680400" y="5831649"/>
            <a:ext cx="1935800" cy="445599"/>
          </a:xfrm>
          <a:solidFill>
            <a:schemeClr val="accent1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ru-RU" sz="1600" dirty="0" smtClean="0">
                <a:solidFill>
                  <a:schemeClr val="bg1"/>
                </a:solidFill>
              </a:defRPr>
            </a:lvl1pPr>
          </a:lstStyle>
          <a:p>
            <a:pPr marL="177800" lvl="0" indent="0">
              <a:buNone/>
            </a:pPr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76143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idx="14"/>
          </p:nvPr>
        </p:nvSpPr>
        <p:spPr>
          <a:xfrm>
            <a:off x="2739140" y="1738800"/>
            <a:ext cx="6770206" cy="657267"/>
          </a:xfr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93663" indent="0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681036" y="6305796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  <p:sp>
        <p:nvSpPr>
          <p:cNvPr id="18" name="Объект 2"/>
          <p:cNvSpPr>
            <a:spLocks noGrp="1"/>
          </p:cNvSpPr>
          <p:nvPr>
            <p:ph idx="23"/>
          </p:nvPr>
        </p:nvSpPr>
        <p:spPr>
          <a:xfrm>
            <a:off x="680400" y="1738800"/>
            <a:ext cx="1935800" cy="65726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17780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4" name="Объект 2"/>
          <p:cNvSpPr>
            <a:spLocks noGrp="1"/>
          </p:cNvSpPr>
          <p:nvPr>
            <p:ph idx="24"/>
          </p:nvPr>
        </p:nvSpPr>
        <p:spPr>
          <a:xfrm>
            <a:off x="2739140" y="2485247"/>
            <a:ext cx="6770206" cy="657267"/>
          </a:xfrm>
          <a:ln>
            <a:solidFill>
              <a:schemeClr val="accent1"/>
            </a:solidFill>
          </a:ln>
        </p:spPr>
        <p:txBody>
          <a:bodyPr vert="horz" lIns="0" tIns="0" rIns="0" bIns="0" rtlCol="0" anchor="ctr">
            <a:norm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</a:lstStyle>
          <a:p>
            <a:pPr marL="93663" lvl="0" indent="0">
              <a:buNone/>
            </a:pPr>
            <a:r>
              <a:rPr lang="ru-RU" dirty="0" smtClean="0"/>
              <a:t>Образец текста</a:t>
            </a:r>
          </a:p>
          <a:p>
            <a:pPr marL="628650" lvl="1" indent="-268288">
              <a:buChar char="–"/>
            </a:pPr>
            <a:r>
              <a:rPr lang="ru-RU" dirty="0" smtClean="0"/>
              <a:t>Второй уровень</a:t>
            </a:r>
          </a:p>
        </p:txBody>
      </p:sp>
      <p:sp>
        <p:nvSpPr>
          <p:cNvPr id="25" name="Объект 2"/>
          <p:cNvSpPr>
            <a:spLocks noGrp="1"/>
          </p:cNvSpPr>
          <p:nvPr>
            <p:ph idx="25"/>
          </p:nvPr>
        </p:nvSpPr>
        <p:spPr>
          <a:xfrm>
            <a:off x="680400" y="2485247"/>
            <a:ext cx="1935800" cy="657267"/>
          </a:xfrm>
          <a:solidFill>
            <a:schemeClr val="accent1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ru-RU" sz="1600" dirty="0" smtClean="0">
                <a:solidFill>
                  <a:schemeClr val="bg1"/>
                </a:solidFill>
              </a:defRPr>
            </a:lvl1pPr>
          </a:lstStyle>
          <a:p>
            <a:pPr marL="177800" lvl="0" indent="0"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30" name="Объект 2"/>
          <p:cNvSpPr>
            <a:spLocks noGrp="1"/>
          </p:cNvSpPr>
          <p:nvPr>
            <p:ph idx="26"/>
          </p:nvPr>
        </p:nvSpPr>
        <p:spPr>
          <a:xfrm>
            <a:off x="2739140" y="3231694"/>
            <a:ext cx="6770206" cy="657267"/>
          </a:xfrm>
          <a:ln>
            <a:solidFill>
              <a:schemeClr val="accent1"/>
            </a:solidFill>
          </a:ln>
        </p:spPr>
        <p:txBody>
          <a:bodyPr vert="horz" lIns="0" tIns="0" rIns="0" bIns="0" rtlCol="0" anchor="ctr">
            <a:norm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</a:lstStyle>
          <a:p>
            <a:pPr marL="93663" lvl="0" indent="0">
              <a:buNone/>
            </a:pPr>
            <a:r>
              <a:rPr lang="ru-RU" dirty="0" smtClean="0"/>
              <a:t>Образец текста</a:t>
            </a:r>
          </a:p>
          <a:p>
            <a:pPr marL="628650" lvl="1" indent="-268288">
              <a:buChar char="–"/>
            </a:pPr>
            <a:r>
              <a:rPr lang="ru-RU" dirty="0" smtClean="0"/>
              <a:t>Второй уровень</a:t>
            </a:r>
          </a:p>
        </p:txBody>
      </p:sp>
      <p:sp>
        <p:nvSpPr>
          <p:cNvPr id="31" name="Объект 2"/>
          <p:cNvSpPr>
            <a:spLocks noGrp="1"/>
          </p:cNvSpPr>
          <p:nvPr>
            <p:ph idx="27"/>
          </p:nvPr>
        </p:nvSpPr>
        <p:spPr>
          <a:xfrm>
            <a:off x="680400" y="3231694"/>
            <a:ext cx="1935800" cy="657267"/>
          </a:xfrm>
          <a:solidFill>
            <a:schemeClr val="accent1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ru-RU" sz="1600" dirty="0" smtClean="0">
                <a:solidFill>
                  <a:schemeClr val="bg1"/>
                </a:solidFill>
              </a:defRPr>
            </a:lvl1pPr>
          </a:lstStyle>
          <a:p>
            <a:pPr marL="177800" lvl="0" indent="0"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32" name="Объект 2"/>
          <p:cNvSpPr>
            <a:spLocks noGrp="1"/>
          </p:cNvSpPr>
          <p:nvPr>
            <p:ph idx="28"/>
          </p:nvPr>
        </p:nvSpPr>
        <p:spPr>
          <a:xfrm>
            <a:off x="2739140" y="3981456"/>
            <a:ext cx="6770206" cy="657267"/>
          </a:xfrm>
          <a:ln>
            <a:solidFill>
              <a:schemeClr val="accent1"/>
            </a:solidFill>
          </a:ln>
        </p:spPr>
        <p:txBody>
          <a:bodyPr vert="horz" lIns="0" tIns="0" rIns="0" bIns="0" rtlCol="0" anchor="ctr">
            <a:norm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</a:lstStyle>
          <a:p>
            <a:pPr marL="93663" lvl="0" indent="0">
              <a:buNone/>
            </a:pPr>
            <a:r>
              <a:rPr lang="ru-RU" dirty="0" smtClean="0"/>
              <a:t>Образец текста</a:t>
            </a:r>
          </a:p>
          <a:p>
            <a:pPr marL="628650" lvl="1" indent="-268288">
              <a:buChar char="–"/>
            </a:pPr>
            <a:r>
              <a:rPr lang="ru-RU" dirty="0" smtClean="0"/>
              <a:t>Второй уровень</a:t>
            </a:r>
          </a:p>
        </p:txBody>
      </p:sp>
      <p:sp>
        <p:nvSpPr>
          <p:cNvPr id="33" name="Объект 2"/>
          <p:cNvSpPr>
            <a:spLocks noGrp="1"/>
          </p:cNvSpPr>
          <p:nvPr>
            <p:ph idx="29"/>
          </p:nvPr>
        </p:nvSpPr>
        <p:spPr>
          <a:xfrm>
            <a:off x="680400" y="3981456"/>
            <a:ext cx="1935800" cy="657267"/>
          </a:xfrm>
          <a:solidFill>
            <a:schemeClr val="accent1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ru-RU" sz="1600" dirty="0" smtClean="0">
                <a:solidFill>
                  <a:schemeClr val="bg1"/>
                </a:solidFill>
              </a:defRPr>
            </a:lvl1pPr>
          </a:lstStyle>
          <a:p>
            <a:pPr marL="177800" lvl="0" indent="0"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34" name="Объект 2"/>
          <p:cNvSpPr>
            <a:spLocks noGrp="1"/>
          </p:cNvSpPr>
          <p:nvPr>
            <p:ph idx="30"/>
          </p:nvPr>
        </p:nvSpPr>
        <p:spPr>
          <a:xfrm>
            <a:off x="2739140" y="4726020"/>
            <a:ext cx="6770206" cy="657267"/>
          </a:xfrm>
          <a:ln>
            <a:solidFill>
              <a:schemeClr val="accent1"/>
            </a:solidFill>
          </a:ln>
        </p:spPr>
        <p:txBody>
          <a:bodyPr vert="horz" lIns="0" tIns="0" rIns="0" bIns="0" rtlCol="0" anchor="ctr">
            <a:norm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</a:lstStyle>
          <a:p>
            <a:pPr marL="93663" lvl="0" indent="0">
              <a:buNone/>
            </a:pPr>
            <a:r>
              <a:rPr lang="ru-RU" dirty="0" smtClean="0"/>
              <a:t>Образец текста</a:t>
            </a:r>
          </a:p>
          <a:p>
            <a:pPr marL="628650" lvl="1" indent="-268288">
              <a:buChar char="–"/>
            </a:pPr>
            <a:r>
              <a:rPr lang="ru-RU" dirty="0" smtClean="0"/>
              <a:t>Второй уровень</a:t>
            </a:r>
          </a:p>
        </p:txBody>
      </p:sp>
      <p:sp>
        <p:nvSpPr>
          <p:cNvPr id="35" name="Объект 2"/>
          <p:cNvSpPr>
            <a:spLocks noGrp="1"/>
          </p:cNvSpPr>
          <p:nvPr>
            <p:ph idx="31"/>
          </p:nvPr>
        </p:nvSpPr>
        <p:spPr>
          <a:xfrm>
            <a:off x="680400" y="4726020"/>
            <a:ext cx="1935800" cy="657267"/>
          </a:xfrm>
          <a:solidFill>
            <a:schemeClr val="accent1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ru-RU" sz="1600" dirty="0" smtClean="0">
                <a:solidFill>
                  <a:schemeClr val="bg1"/>
                </a:solidFill>
              </a:defRPr>
            </a:lvl1pPr>
          </a:lstStyle>
          <a:p>
            <a:pPr marL="177800" lvl="0" indent="0"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36" name="Объект 2"/>
          <p:cNvSpPr>
            <a:spLocks noGrp="1"/>
          </p:cNvSpPr>
          <p:nvPr>
            <p:ph idx="32"/>
          </p:nvPr>
        </p:nvSpPr>
        <p:spPr>
          <a:xfrm>
            <a:off x="2739140" y="5470584"/>
            <a:ext cx="6770206" cy="657267"/>
          </a:xfrm>
          <a:ln>
            <a:solidFill>
              <a:schemeClr val="accent1"/>
            </a:solidFill>
          </a:ln>
        </p:spPr>
        <p:txBody>
          <a:bodyPr vert="horz" lIns="0" tIns="0" rIns="0" bIns="0" rtlCol="0" anchor="ctr">
            <a:norm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</a:lstStyle>
          <a:p>
            <a:pPr marL="93663" lvl="0" indent="0">
              <a:buNone/>
            </a:pPr>
            <a:r>
              <a:rPr lang="ru-RU" dirty="0" smtClean="0"/>
              <a:t>Образец текста</a:t>
            </a:r>
          </a:p>
          <a:p>
            <a:pPr marL="628650" lvl="1" indent="-268288">
              <a:buChar char="–"/>
            </a:pPr>
            <a:r>
              <a:rPr lang="ru-RU" dirty="0" smtClean="0"/>
              <a:t>Второй уровень</a:t>
            </a:r>
          </a:p>
        </p:txBody>
      </p:sp>
      <p:sp>
        <p:nvSpPr>
          <p:cNvPr id="37" name="Объект 2"/>
          <p:cNvSpPr>
            <a:spLocks noGrp="1"/>
          </p:cNvSpPr>
          <p:nvPr>
            <p:ph idx="33"/>
          </p:nvPr>
        </p:nvSpPr>
        <p:spPr>
          <a:xfrm>
            <a:off x="680400" y="5470584"/>
            <a:ext cx="1935800" cy="657267"/>
          </a:xfrm>
          <a:solidFill>
            <a:schemeClr val="accent1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ru-RU" sz="1600" dirty="0" smtClean="0">
                <a:solidFill>
                  <a:schemeClr val="bg1"/>
                </a:solidFill>
              </a:defRPr>
            </a:lvl1pPr>
          </a:lstStyle>
          <a:p>
            <a:pPr marL="177800" lvl="0" indent="0">
              <a:buNone/>
            </a:pPr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90580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Заголовок и 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idx="14"/>
          </p:nvPr>
        </p:nvSpPr>
        <p:spPr>
          <a:xfrm>
            <a:off x="2739140" y="1738800"/>
            <a:ext cx="6770206" cy="657267"/>
          </a:xfr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93663" indent="0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681036" y="6305796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  <p:sp>
        <p:nvSpPr>
          <p:cNvPr id="18" name="Объект 2"/>
          <p:cNvSpPr>
            <a:spLocks noGrp="1"/>
          </p:cNvSpPr>
          <p:nvPr>
            <p:ph idx="23"/>
          </p:nvPr>
        </p:nvSpPr>
        <p:spPr>
          <a:xfrm>
            <a:off x="680400" y="1738800"/>
            <a:ext cx="1935800" cy="65726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17780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4" name="Объект 2"/>
          <p:cNvSpPr>
            <a:spLocks noGrp="1"/>
          </p:cNvSpPr>
          <p:nvPr>
            <p:ph idx="24"/>
          </p:nvPr>
        </p:nvSpPr>
        <p:spPr>
          <a:xfrm>
            <a:off x="2739140" y="2485247"/>
            <a:ext cx="6770206" cy="657267"/>
          </a:xfrm>
          <a:ln>
            <a:solidFill>
              <a:schemeClr val="accent1"/>
            </a:solidFill>
          </a:ln>
        </p:spPr>
        <p:txBody>
          <a:bodyPr vert="horz" lIns="0" tIns="0" rIns="0" bIns="0" rtlCol="0" anchor="ctr">
            <a:norm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</a:lstStyle>
          <a:p>
            <a:pPr marL="93663" lvl="0" indent="0">
              <a:buNone/>
            </a:pPr>
            <a:r>
              <a:rPr lang="ru-RU" dirty="0" smtClean="0"/>
              <a:t>Образец текста</a:t>
            </a:r>
          </a:p>
          <a:p>
            <a:pPr marL="628650" lvl="1" indent="-268288">
              <a:buChar char="–"/>
            </a:pPr>
            <a:r>
              <a:rPr lang="ru-RU" dirty="0" smtClean="0"/>
              <a:t>Второй уровень</a:t>
            </a:r>
          </a:p>
        </p:txBody>
      </p:sp>
      <p:sp>
        <p:nvSpPr>
          <p:cNvPr id="25" name="Объект 2"/>
          <p:cNvSpPr>
            <a:spLocks noGrp="1"/>
          </p:cNvSpPr>
          <p:nvPr>
            <p:ph idx="25"/>
          </p:nvPr>
        </p:nvSpPr>
        <p:spPr>
          <a:xfrm>
            <a:off x="680400" y="2485247"/>
            <a:ext cx="1935800" cy="65726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17780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0" name="Объект 2"/>
          <p:cNvSpPr>
            <a:spLocks noGrp="1"/>
          </p:cNvSpPr>
          <p:nvPr>
            <p:ph idx="26"/>
          </p:nvPr>
        </p:nvSpPr>
        <p:spPr>
          <a:xfrm>
            <a:off x="2739140" y="3231694"/>
            <a:ext cx="6770206" cy="657267"/>
          </a:xfrm>
          <a:ln>
            <a:solidFill>
              <a:schemeClr val="accent1"/>
            </a:solidFill>
          </a:ln>
        </p:spPr>
        <p:txBody>
          <a:bodyPr vert="horz" lIns="0" tIns="0" rIns="0" bIns="0" rtlCol="0" anchor="ctr">
            <a:norm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</a:lstStyle>
          <a:p>
            <a:pPr marL="93663" lvl="0" indent="0">
              <a:buNone/>
            </a:pPr>
            <a:r>
              <a:rPr lang="ru-RU" dirty="0" smtClean="0"/>
              <a:t>Образец текста</a:t>
            </a:r>
          </a:p>
          <a:p>
            <a:pPr marL="628650" lvl="1" indent="-268288">
              <a:buChar char="–"/>
            </a:pPr>
            <a:r>
              <a:rPr lang="ru-RU" dirty="0" smtClean="0"/>
              <a:t>Второй уровень</a:t>
            </a:r>
          </a:p>
        </p:txBody>
      </p:sp>
      <p:sp>
        <p:nvSpPr>
          <p:cNvPr id="31" name="Объект 2"/>
          <p:cNvSpPr>
            <a:spLocks noGrp="1"/>
          </p:cNvSpPr>
          <p:nvPr>
            <p:ph idx="27"/>
          </p:nvPr>
        </p:nvSpPr>
        <p:spPr>
          <a:xfrm>
            <a:off x="680400" y="3231694"/>
            <a:ext cx="1935800" cy="65726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17780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80276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Заголовок и 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idx="14"/>
          </p:nvPr>
        </p:nvSpPr>
        <p:spPr>
          <a:xfrm>
            <a:off x="3344334" y="1738800"/>
            <a:ext cx="6165012" cy="775801"/>
          </a:xfr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93663" indent="0"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681036" y="6305796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  <p:sp>
        <p:nvSpPr>
          <p:cNvPr id="18" name="Объект 2"/>
          <p:cNvSpPr>
            <a:spLocks noGrp="1"/>
          </p:cNvSpPr>
          <p:nvPr>
            <p:ph idx="23"/>
          </p:nvPr>
        </p:nvSpPr>
        <p:spPr>
          <a:xfrm>
            <a:off x="680400" y="1738801"/>
            <a:ext cx="2545400" cy="7758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17780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2" name="Объект 2"/>
          <p:cNvSpPr>
            <a:spLocks noGrp="1"/>
          </p:cNvSpPr>
          <p:nvPr>
            <p:ph idx="24"/>
          </p:nvPr>
        </p:nvSpPr>
        <p:spPr>
          <a:xfrm>
            <a:off x="3344334" y="2593933"/>
            <a:ext cx="6165012" cy="775801"/>
          </a:xfr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93663" indent="0"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3" name="Объект 2"/>
          <p:cNvSpPr>
            <a:spLocks noGrp="1"/>
          </p:cNvSpPr>
          <p:nvPr>
            <p:ph idx="25"/>
          </p:nvPr>
        </p:nvSpPr>
        <p:spPr>
          <a:xfrm>
            <a:off x="680400" y="2593934"/>
            <a:ext cx="2545400" cy="7758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17780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6" name="Объект 2"/>
          <p:cNvSpPr>
            <a:spLocks noGrp="1"/>
          </p:cNvSpPr>
          <p:nvPr>
            <p:ph idx="26"/>
          </p:nvPr>
        </p:nvSpPr>
        <p:spPr>
          <a:xfrm>
            <a:off x="3344334" y="3449065"/>
            <a:ext cx="6165012" cy="775801"/>
          </a:xfr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93663" indent="0"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7" name="Объект 2"/>
          <p:cNvSpPr>
            <a:spLocks noGrp="1"/>
          </p:cNvSpPr>
          <p:nvPr>
            <p:ph idx="27"/>
          </p:nvPr>
        </p:nvSpPr>
        <p:spPr>
          <a:xfrm>
            <a:off x="680400" y="3449066"/>
            <a:ext cx="2545400" cy="7758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17780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8" name="Объект 2"/>
          <p:cNvSpPr>
            <a:spLocks noGrp="1"/>
          </p:cNvSpPr>
          <p:nvPr>
            <p:ph idx="28"/>
          </p:nvPr>
        </p:nvSpPr>
        <p:spPr>
          <a:xfrm>
            <a:off x="3344334" y="4304197"/>
            <a:ext cx="6165012" cy="775801"/>
          </a:xfr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93663" indent="0"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9" name="Объект 2"/>
          <p:cNvSpPr>
            <a:spLocks noGrp="1"/>
          </p:cNvSpPr>
          <p:nvPr>
            <p:ph idx="29"/>
          </p:nvPr>
        </p:nvSpPr>
        <p:spPr>
          <a:xfrm>
            <a:off x="680400" y="4304198"/>
            <a:ext cx="2545400" cy="7758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17780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2" name="Объект 2"/>
          <p:cNvSpPr>
            <a:spLocks noGrp="1"/>
          </p:cNvSpPr>
          <p:nvPr>
            <p:ph idx="30"/>
          </p:nvPr>
        </p:nvSpPr>
        <p:spPr>
          <a:xfrm>
            <a:off x="3344334" y="5159329"/>
            <a:ext cx="6165012" cy="775801"/>
          </a:xfr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93663" indent="0"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3" name="Объект 2"/>
          <p:cNvSpPr>
            <a:spLocks noGrp="1"/>
          </p:cNvSpPr>
          <p:nvPr>
            <p:ph idx="31"/>
          </p:nvPr>
        </p:nvSpPr>
        <p:spPr>
          <a:xfrm>
            <a:off x="680400" y="5159330"/>
            <a:ext cx="2545400" cy="7758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17780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90692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16531" indent="-316531">
              <a:buFont typeface="+mj-lt"/>
              <a:buAutoNum type="arabicPeriod"/>
              <a:defRPr sz="1662">
                <a:solidFill>
                  <a:schemeClr val="tx1"/>
                </a:solidFill>
              </a:defRPr>
            </a:lvl1pPr>
            <a:lvl2pPr marL="580307" indent="-247657">
              <a:buFont typeface="Arial" panose="020B0604020202020204" pitchFamily="34" charset="0"/>
              <a:buChar char="–"/>
              <a:defRPr sz="1662">
                <a:solidFill>
                  <a:schemeClr val="tx1"/>
                </a:solidFill>
              </a:defRPr>
            </a:lvl2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anchor="ctr">
            <a:normAutofit/>
          </a:bodyPr>
          <a:lstStyle>
            <a:lvl1pPr marL="0" indent="0">
              <a:buNone/>
              <a:defRPr sz="738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437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7" y="1736982"/>
            <a:ext cx="4401601" cy="340220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95509" y="1736982"/>
            <a:ext cx="4414474" cy="340220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1038" y="5139185"/>
            <a:ext cx="8830800" cy="1157151"/>
          </a:xfrm>
        </p:spPr>
        <p:txBody>
          <a:bodyPr/>
          <a:lstStyle>
            <a:lvl5pPr marL="357188" indent="0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62830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80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154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A89B9D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24341" y="344615"/>
            <a:ext cx="390193" cy="4698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77777A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6593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80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193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7" y="899044"/>
            <a:ext cx="8828946" cy="650215"/>
          </a:xfrm>
        </p:spPr>
        <p:txBody>
          <a:bodyPr/>
          <a:lstStyle>
            <a:lvl1pPr>
              <a:defRPr b="1">
                <a:ln w="3175">
                  <a:solidFill>
                    <a:schemeClr val="bg1"/>
                  </a:solidFill>
                </a:ln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24341" y="344615"/>
            <a:ext cx="390193" cy="4698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77777A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9068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объекта с под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7" y="1772816"/>
            <a:ext cx="4250962" cy="226479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1037" y="4073444"/>
            <a:ext cx="4250964" cy="224422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2" name="Объект 2"/>
          <p:cNvSpPr>
            <a:spLocks noGrp="1"/>
          </p:cNvSpPr>
          <p:nvPr>
            <p:ph sz="half" idx="15"/>
          </p:nvPr>
        </p:nvSpPr>
        <p:spPr>
          <a:xfrm>
            <a:off x="4974006" y="1772816"/>
            <a:ext cx="4535979" cy="226479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sz="half" idx="16"/>
          </p:nvPr>
        </p:nvSpPr>
        <p:spPr>
          <a:xfrm>
            <a:off x="4974006" y="4073444"/>
            <a:ext cx="4535979" cy="224422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18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9"/>
          </p:nvPr>
        </p:nvSpPr>
        <p:spPr>
          <a:xfrm>
            <a:off x="681736" y="1515041"/>
            <a:ext cx="8828247" cy="482435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889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997303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4183201"/>
            <a:ext cx="4210050" cy="21582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4183199"/>
            <a:ext cx="4495071" cy="215822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0401" y="1772816"/>
            <a:ext cx="8830800" cy="237626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41424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958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8"/>
          <p:cNvSpPr/>
          <p:nvPr/>
        </p:nvSpPr>
        <p:spPr>
          <a:xfrm>
            <a:off x="0" y="4118534"/>
            <a:ext cx="9906000" cy="2739469"/>
          </a:xfrm>
          <a:prstGeom prst="rect">
            <a:avLst/>
          </a:prstGeom>
          <a:solidFill>
            <a:srgbClr val="7777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691" y="5594874"/>
            <a:ext cx="4685269" cy="65902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1026" name="Picture 2" descr="\\10.85.94.34\ddkp\ИП\PROJECTS\ФирмСтиль\ФС презентаций\Фото (титульные)\VAS_513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6" r="10147"/>
          <a:stretch/>
        </p:blipFill>
        <p:spPr bwMode="auto">
          <a:xfrm>
            <a:off x="0" y="1367999"/>
            <a:ext cx="9906000" cy="27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30695" y="4118919"/>
            <a:ext cx="4685269" cy="1359244"/>
          </a:xfrm>
        </p:spPr>
        <p:txBody>
          <a:bodyPr anchor="b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6" name="Date Placeholder 26"/>
          <p:cNvSpPr>
            <a:spLocks noGrp="1"/>
          </p:cNvSpPr>
          <p:nvPr>
            <p:ph type="dt" sz="half" idx="2"/>
          </p:nvPr>
        </p:nvSpPr>
        <p:spPr>
          <a:xfrm>
            <a:off x="4957462" y="6315172"/>
            <a:ext cx="23114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446216" y="5594874"/>
            <a:ext cx="4396412" cy="665893"/>
          </a:xfrm>
        </p:spPr>
        <p:txBody>
          <a:bodyPr>
            <a:noAutofit/>
          </a:bodyPr>
          <a:lstStyle>
            <a:lvl1pPr marL="0" indent="0" algn="r">
              <a:buNone/>
              <a:defRPr sz="20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Введите имя автора презентации</a:t>
            </a:r>
          </a:p>
        </p:txBody>
      </p:sp>
      <p:pic>
        <p:nvPicPr>
          <p:cNvPr id="10" name="Picture 11" descr="alllogo-0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43" y="-1"/>
            <a:ext cx="2899116" cy="134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6971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7" y="3645025"/>
            <a:ext cx="4368000" cy="26963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09022" y="3645025"/>
            <a:ext cx="4368485" cy="26963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0401" y="1772816"/>
            <a:ext cx="8830800" cy="1800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8174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4 объект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501" y="851414"/>
            <a:ext cx="8828946" cy="8855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9" y="1772821"/>
            <a:ext cx="4391999" cy="22322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5" y="1772819"/>
            <a:ext cx="4391999" cy="223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5118683" y="4016550"/>
            <a:ext cx="4391999" cy="23248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5"/>
          </p:nvPr>
        </p:nvSpPr>
        <p:spPr>
          <a:xfrm>
            <a:off x="682501" y="4017600"/>
            <a:ext cx="4391999" cy="232382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0421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4 объект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501" y="851414"/>
            <a:ext cx="8828946" cy="8855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7"/>
          </p:nvPr>
        </p:nvSpPr>
        <p:spPr>
          <a:xfrm>
            <a:off x="5119202" y="1772816"/>
            <a:ext cx="4391999" cy="2880320"/>
          </a:xfrm>
        </p:spPr>
        <p:txBody>
          <a:bodyPr vert="horz" lIns="0" tIns="0" rIns="0" bIns="0" rtlCol="0">
            <a:norm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  <a:lvl3pPr>
              <a:defRPr lang="ru-RU" dirty="0" smtClean="0"/>
            </a:lvl3pPr>
            <a:lvl4pPr>
              <a:defRPr lang="ru-RU" dirty="0" smtClean="0"/>
            </a:lvl4pPr>
            <a:lvl5pPr>
              <a:defRPr lang="ru-RU" dirty="0" smtClean="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2" name="Объект 2"/>
          <p:cNvSpPr>
            <a:spLocks noGrp="1"/>
          </p:cNvSpPr>
          <p:nvPr>
            <p:ph sz="half" idx="18"/>
          </p:nvPr>
        </p:nvSpPr>
        <p:spPr>
          <a:xfrm>
            <a:off x="684002" y="4725145"/>
            <a:ext cx="4391999" cy="1556903"/>
          </a:xfrm>
        </p:spPr>
        <p:txBody>
          <a:bodyPr vert="horz" lIns="0" tIns="0" rIns="0" bIns="0" rtlCol="0">
            <a:normAutofit/>
          </a:bodyPr>
          <a:lstStyle>
            <a:lvl1pPr>
              <a:defRPr lang="ru-RU" dirty="0"/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sz="half" idx="19"/>
          </p:nvPr>
        </p:nvSpPr>
        <p:spPr>
          <a:xfrm>
            <a:off x="5119202" y="4725145"/>
            <a:ext cx="4391999" cy="1556903"/>
          </a:xfrm>
        </p:spPr>
        <p:txBody>
          <a:bodyPr vert="horz" lIns="0" tIns="0" rIns="0" bIns="0" rtlCol="0">
            <a:normAutofit/>
          </a:bodyPr>
          <a:lstStyle>
            <a:lvl1pPr>
              <a:defRPr lang="ru-RU" dirty="0" smtClean="0"/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4" name="Объект 2"/>
          <p:cNvSpPr>
            <a:spLocks noGrp="1"/>
          </p:cNvSpPr>
          <p:nvPr>
            <p:ph sz="half" idx="1"/>
          </p:nvPr>
        </p:nvSpPr>
        <p:spPr>
          <a:xfrm>
            <a:off x="681039" y="1772821"/>
            <a:ext cx="4391999" cy="288031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5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866916"/>
      </p:ext>
    </p:extLst>
  </p:cSld>
  <p:clrMapOvr>
    <a:masterClrMapping/>
  </p:clrMapOvr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4 объект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501" y="851414"/>
            <a:ext cx="8828946" cy="8855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9" y="2132857"/>
            <a:ext cx="4391999" cy="41672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5" y="2132857"/>
            <a:ext cx="4391999" cy="41672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Объект 2"/>
          <p:cNvSpPr>
            <a:spLocks noGrp="1"/>
          </p:cNvSpPr>
          <p:nvPr>
            <p:ph sz="half" idx="16"/>
          </p:nvPr>
        </p:nvSpPr>
        <p:spPr>
          <a:xfrm>
            <a:off x="684002" y="1772817"/>
            <a:ext cx="4391999" cy="360040"/>
          </a:xfrm>
        </p:spPr>
        <p:txBody>
          <a:bodyPr anchor="b"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Объект 2"/>
          <p:cNvSpPr>
            <a:spLocks noGrp="1"/>
          </p:cNvSpPr>
          <p:nvPr>
            <p:ph sz="half" idx="17"/>
          </p:nvPr>
        </p:nvSpPr>
        <p:spPr>
          <a:xfrm>
            <a:off x="5119202" y="1772816"/>
            <a:ext cx="4391999" cy="360040"/>
          </a:xfrm>
        </p:spPr>
        <p:txBody>
          <a:bodyPr anchor="b"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7616079" y="6336000"/>
            <a:ext cx="1893904" cy="288000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6" name="Текст 7"/>
          <p:cNvSpPr>
            <a:spLocks noGrp="1"/>
          </p:cNvSpPr>
          <p:nvPr>
            <p:ph type="body" sz="quarter" idx="21" hasCustomPrompt="1"/>
          </p:nvPr>
        </p:nvSpPr>
        <p:spPr>
          <a:xfrm>
            <a:off x="681038" y="6336000"/>
            <a:ext cx="6847919" cy="288000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02497"/>
      </p:ext>
    </p:extLst>
  </p:cSld>
  <p:clrMapOvr>
    <a:masterClrMapping/>
  </p:clrMapOvr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4 объект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501" y="851414"/>
            <a:ext cx="8828946" cy="8855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9" y="2132857"/>
            <a:ext cx="4391999" cy="25202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5" y="2132857"/>
            <a:ext cx="4391999" cy="25202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5118683" y="5085185"/>
            <a:ext cx="4391999" cy="12562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5"/>
          </p:nvPr>
        </p:nvSpPr>
        <p:spPr>
          <a:xfrm>
            <a:off x="682501" y="5085185"/>
            <a:ext cx="4391999" cy="12562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Объект 2"/>
          <p:cNvSpPr>
            <a:spLocks noGrp="1"/>
          </p:cNvSpPr>
          <p:nvPr>
            <p:ph sz="half" idx="16"/>
          </p:nvPr>
        </p:nvSpPr>
        <p:spPr>
          <a:xfrm>
            <a:off x="684002" y="1772817"/>
            <a:ext cx="4391999" cy="360040"/>
          </a:xfrm>
        </p:spPr>
        <p:txBody>
          <a:bodyPr anchor="b"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Объект 2"/>
          <p:cNvSpPr>
            <a:spLocks noGrp="1"/>
          </p:cNvSpPr>
          <p:nvPr>
            <p:ph sz="half" idx="17"/>
          </p:nvPr>
        </p:nvSpPr>
        <p:spPr>
          <a:xfrm>
            <a:off x="5119202" y="1772816"/>
            <a:ext cx="4391999" cy="360040"/>
          </a:xfrm>
        </p:spPr>
        <p:txBody>
          <a:bodyPr anchor="b"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Объект 2"/>
          <p:cNvSpPr>
            <a:spLocks noGrp="1"/>
          </p:cNvSpPr>
          <p:nvPr>
            <p:ph sz="half" idx="18"/>
          </p:nvPr>
        </p:nvSpPr>
        <p:spPr>
          <a:xfrm>
            <a:off x="684002" y="4725144"/>
            <a:ext cx="4391999" cy="360040"/>
          </a:xfrm>
        </p:spPr>
        <p:txBody>
          <a:bodyPr anchor="b"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Объект 2"/>
          <p:cNvSpPr>
            <a:spLocks noGrp="1"/>
          </p:cNvSpPr>
          <p:nvPr>
            <p:ph sz="half" idx="19"/>
          </p:nvPr>
        </p:nvSpPr>
        <p:spPr>
          <a:xfrm>
            <a:off x="5119202" y="4725144"/>
            <a:ext cx="4391999" cy="360040"/>
          </a:xfrm>
        </p:spPr>
        <p:txBody>
          <a:bodyPr anchor="b"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6" name="Текст 7"/>
          <p:cNvSpPr>
            <a:spLocks noGrp="1"/>
          </p:cNvSpPr>
          <p:nvPr>
            <p:ph type="body" sz="quarter" idx="21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317873"/>
      </p:ext>
    </p:extLst>
  </p:cSld>
  <p:clrMapOvr>
    <a:masterClrMapping/>
  </p:clrMapOvr>
  <p:hf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7" y="1772816"/>
            <a:ext cx="4250962" cy="226479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1037" y="4073444"/>
            <a:ext cx="4250964" cy="224422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2" name="Объект 2"/>
          <p:cNvSpPr>
            <a:spLocks noGrp="1"/>
          </p:cNvSpPr>
          <p:nvPr>
            <p:ph sz="half" idx="15"/>
          </p:nvPr>
        </p:nvSpPr>
        <p:spPr>
          <a:xfrm>
            <a:off x="4974006" y="1772816"/>
            <a:ext cx="4535979" cy="226479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sz="half" idx="16"/>
          </p:nvPr>
        </p:nvSpPr>
        <p:spPr>
          <a:xfrm>
            <a:off x="4974006" y="4073444"/>
            <a:ext cx="4535979" cy="224422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18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3371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6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Объект 2"/>
          <p:cNvSpPr>
            <a:spLocks noGrp="1"/>
          </p:cNvSpPr>
          <p:nvPr>
            <p:ph sz="half" idx="1"/>
          </p:nvPr>
        </p:nvSpPr>
        <p:spPr>
          <a:xfrm>
            <a:off x="681037" y="1773924"/>
            <a:ext cx="2941574" cy="221618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sz="half" idx="14"/>
          </p:nvPr>
        </p:nvSpPr>
        <p:spPr>
          <a:xfrm>
            <a:off x="681037" y="4027053"/>
            <a:ext cx="2941574" cy="22668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7" name="Объект 2"/>
          <p:cNvSpPr>
            <a:spLocks noGrp="1"/>
          </p:cNvSpPr>
          <p:nvPr>
            <p:ph sz="half" idx="15"/>
          </p:nvPr>
        </p:nvSpPr>
        <p:spPr>
          <a:xfrm>
            <a:off x="3624723" y="1773923"/>
            <a:ext cx="2941574" cy="22161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8" name="Объект 2"/>
          <p:cNvSpPr>
            <a:spLocks noGrp="1"/>
          </p:cNvSpPr>
          <p:nvPr>
            <p:ph sz="half" idx="16"/>
          </p:nvPr>
        </p:nvSpPr>
        <p:spPr>
          <a:xfrm>
            <a:off x="6568409" y="1773923"/>
            <a:ext cx="2941574" cy="22161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9" name="Объект 2"/>
          <p:cNvSpPr>
            <a:spLocks noGrp="1"/>
          </p:cNvSpPr>
          <p:nvPr>
            <p:ph sz="half" idx="17"/>
          </p:nvPr>
        </p:nvSpPr>
        <p:spPr>
          <a:xfrm>
            <a:off x="6568409" y="4027053"/>
            <a:ext cx="2941574" cy="22668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0" name="Объект 2"/>
          <p:cNvSpPr>
            <a:spLocks noGrp="1"/>
          </p:cNvSpPr>
          <p:nvPr>
            <p:ph sz="half" idx="18"/>
          </p:nvPr>
        </p:nvSpPr>
        <p:spPr>
          <a:xfrm>
            <a:off x="3622612" y="4027053"/>
            <a:ext cx="2941574" cy="22668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5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6476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6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/>
              <a:t>Название раздела</a:t>
            </a:r>
            <a:endParaRPr lang="en-US" dirty="0"/>
          </a:p>
        </p:txBody>
      </p:sp>
      <p:sp>
        <p:nvSpPr>
          <p:cNvPr id="12" name="Объект 2"/>
          <p:cNvSpPr>
            <a:spLocks noGrp="1"/>
          </p:cNvSpPr>
          <p:nvPr>
            <p:ph sz="half" idx="1"/>
          </p:nvPr>
        </p:nvSpPr>
        <p:spPr>
          <a:xfrm>
            <a:off x="678925" y="4126670"/>
            <a:ext cx="2941574" cy="2179126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Объект 2"/>
          <p:cNvSpPr>
            <a:spLocks noGrp="1"/>
          </p:cNvSpPr>
          <p:nvPr>
            <p:ph sz="half" idx="14"/>
          </p:nvPr>
        </p:nvSpPr>
        <p:spPr>
          <a:xfrm>
            <a:off x="678925" y="2013414"/>
            <a:ext cx="2941574" cy="21013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7" name="Объект 2"/>
          <p:cNvSpPr>
            <a:spLocks noGrp="1"/>
          </p:cNvSpPr>
          <p:nvPr>
            <p:ph sz="half" idx="15"/>
          </p:nvPr>
        </p:nvSpPr>
        <p:spPr>
          <a:xfrm>
            <a:off x="3620499" y="2001543"/>
            <a:ext cx="2941574" cy="211325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8" name="Объект 2"/>
          <p:cNvSpPr>
            <a:spLocks noGrp="1"/>
          </p:cNvSpPr>
          <p:nvPr>
            <p:ph sz="half" idx="16"/>
          </p:nvPr>
        </p:nvSpPr>
        <p:spPr>
          <a:xfrm>
            <a:off x="6568409" y="1989667"/>
            <a:ext cx="2941574" cy="2125132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9" name="Объект 2"/>
          <p:cNvSpPr>
            <a:spLocks noGrp="1"/>
          </p:cNvSpPr>
          <p:nvPr>
            <p:ph sz="half" idx="17"/>
          </p:nvPr>
        </p:nvSpPr>
        <p:spPr>
          <a:xfrm>
            <a:off x="6568409" y="4126670"/>
            <a:ext cx="2941574" cy="216725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0" name="Объект 2"/>
          <p:cNvSpPr>
            <a:spLocks noGrp="1"/>
          </p:cNvSpPr>
          <p:nvPr>
            <p:ph sz="half" idx="18"/>
          </p:nvPr>
        </p:nvSpPr>
        <p:spPr>
          <a:xfrm>
            <a:off x="3622612" y="4126670"/>
            <a:ext cx="2941574" cy="2167254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Объект 2"/>
          <p:cNvSpPr>
            <a:spLocks noGrp="1"/>
          </p:cNvSpPr>
          <p:nvPr>
            <p:ph sz="half" idx="19"/>
          </p:nvPr>
        </p:nvSpPr>
        <p:spPr>
          <a:xfrm>
            <a:off x="681736" y="1499916"/>
            <a:ext cx="8828247" cy="489751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889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6" name="Текст 7"/>
          <p:cNvSpPr>
            <a:spLocks noGrp="1"/>
          </p:cNvSpPr>
          <p:nvPr>
            <p:ph type="body" sz="quarter" idx="21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</p:spTree>
    <p:extLst>
      <p:ext uri="{BB962C8B-B14F-4D97-AF65-F5344CB8AC3E}">
        <p14:creationId xmlns:p14="http://schemas.microsoft.com/office/powerpoint/2010/main" val="21904302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6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0400" y="1772816"/>
            <a:ext cx="2965325" cy="31683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/>
              <a:t>Название раздела</a:t>
            </a:r>
            <a:endParaRPr lang="en-US" dirty="0"/>
          </a:p>
        </p:txBody>
      </p:sp>
      <p:sp>
        <p:nvSpPr>
          <p:cNvPr id="10" name="Объект 2"/>
          <p:cNvSpPr>
            <a:spLocks noGrp="1"/>
          </p:cNvSpPr>
          <p:nvPr>
            <p:ph sz="half" idx="17"/>
          </p:nvPr>
        </p:nvSpPr>
        <p:spPr>
          <a:xfrm>
            <a:off x="3645724" y="1772816"/>
            <a:ext cx="2945081" cy="31683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8"/>
          </p:nvPr>
        </p:nvSpPr>
        <p:spPr>
          <a:xfrm>
            <a:off x="6611051" y="1772816"/>
            <a:ext cx="2898297" cy="31683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2" name="Объект 2"/>
          <p:cNvSpPr>
            <a:spLocks noGrp="1"/>
          </p:cNvSpPr>
          <p:nvPr>
            <p:ph idx="15"/>
          </p:nvPr>
        </p:nvSpPr>
        <p:spPr>
          <a:xfrm>
            <a:off x="680400" y="4941168"/>
            <a:ext cx="8828946" cy="1352754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/>
            </a:lvl1pPr>
            <a:lvl2pPr marL="628650" indent="-268288">
              <a:buFont typeface="Arial" panose="020B0604020202020204" pitchFamily="34" charset="0"/>
              <a:buChar char="–"/>
              <a:defRPr sz="1800"/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</p:spTree>
    <p:extLst>
      <p:ext uri="{BB962C8B-B14F-4D97-AF65-F5344CB8AC3E}">
        <p14:creationId xmlns:p14="http://schemas.microsoft.com/office/powerpoint/2010/main" val="6857924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6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0400" y="1772816"/>
            <a:ext cx="2965325" cy="45329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/>
              <a:t>Название раздела</a:t>
            </a:r>
            <a:endParaRPr lang="en-US" dirty="0"/>
          </a:p>
        </p:txBody>
      </p:sp>
      <p:sp>
        <p:nvSpPr>
          <p:cNvPr id="10" name="Объект 2"/>
          <p:cNvSpPr>
            <a:spLocks noGrp="1"/>
          </p:cNvSpPr>
          <p:nvPr>
            <p:ph sz="half" idx="17"/>
          </p:nvPr>
        </p:nvSpPr>
        <p:spPr>
          <a:xfrm>
            <a:off x="3645724" y="1772816"/>
            <a:ext cx="2945081" cy="45329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8"/>
          </p:nvPr>
        </p:nvSpPr>
        <p:spPr>
          <a:xfrm>
            <a:off x="6611051" y="1772816"/>
            <a:ext cx="2898297" cy="45329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</p:spTree>
    <p:extLst>
      <p:ext uri="{BB962C8B-B14F-4D97-AF65-F5344CB8AC3E}">
        <p14:creationId xmlns:p14="http://schemas.microsoft.com/office/powerpoint/2010/main" val="683659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8"/>
          <p:cNvSpPr/>
          <p:nvPr/>
        </p:nvSpPr>
        <p:spPr>
          <a:xfrm>
            <a:off x="0" y="4118534"/>
            <a:ext cx="9906000" cy="2739469"/>
          </a:xfrm>
          <a:prstGeom prst="rect">
            <a:avLst/>
          </a:prstGeom>
          <a:solidFill>
            <a:srgbClr val="7777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691" y="5594874"/>
            <a:ext cx="4685269" cy="65902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1026" name="Picture 2" descr="\\10.85.94.34\ddkp\ИП\PROJECTS\ФирмСтиль\ФС презентаций\Фото (разделитель)\VAS_50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67998"/>
            <a:ext cx="9906000" cy="277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30695" y="4118919"/>
            <a:ext cx="4685269" cy="1359244"/>
          </a:xfrm>
        </p:spPr>
        <p:txBody>
          <a:bodyPr anchor="b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6" name="Date Placeholder 26"/>
          <p:cNvSpPr>
            <a:spLocks noGrp="1"/>
          </p:cNvSpPr>
          <p:nvPr>
            <p:ph type="dt" sz="half" idx="2"/>
          </p:nvPr>
        </p:nvSpPr>
        <p:spPr>
          <a:xfrm>
            <a:off x="4957462" y="6315172"/>
            <a:ext cx="23114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446216" y="5594874"/>
            <a:ext cx="4396412" cy="665893"/>
          </a:xfrm>
        </p:spPr>
        <p:txBody>
          <a:bodyPr>
            <a:noAutofit/>
          </a:bodyPr>
          <a:lstStyle>
            <a:lvl1pPr marL="0" indent="0" algn="r">
              <a:buNone/>
              <a:defRPr sz="20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Введите имя автора презентации</a:t>
            </a:r>
          </a:p>
        </p:txBody>
      </p:sp>
      <p:pic>
        <p:nvPicPr>
          <p:cNvPr id="10" name="Picture 11" descr="alllogo-0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43" y="-1"/>
            <a:ext cx="2899116" cy="134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20391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6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57009" y="2006600"/>
            <a:ext cx="2965325" cy="42784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/>
              <a:t>Название раздела</a:t>
            </a:r>
            <a:endParaRPr lang="en-US" dirty="0"/>
          </a:p>
        </p:txBody>
      </p:sp>
      <p:sp>
        <p:nvSpPr>
          <p:cNvPr id="10" name="Объект 2"/>
          <p:cNvSpPr>
            <a:spLocks noGrp="1"/>
          </p:cNvSpPr>
          <p:nvPr>
            <p:ph sz="half" idx="17"/>
          </p:nvPr>
        </p:nvSpPr>
        <p:spPr>
          <a:xfrm>
            <a:off x="3655847" y="2006600"/>
            <a:ext cx="2945081" cy="429330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Объект 2"/>
          <p:cNvSpPr>
            <a:spLocks noGrp="1"/>
          </p:cNvSpPr>
          <p:nvPr>
            <p:ph sz="half" idx="18"/>
          </p:nvPr>
        </p:nvSpPr>
        <p:spPr>
          <a:xfrm>
            <a:off x="6634442" y="2006600"/>
            <a:ext cx="2898297" cy="4278437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1037" y="1519923"/>
            <a:ext cx="8828247" cy="486677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889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5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</p:spTree>
    <p:extLst>
      <p:ext uri="{BB962C8B-B14F-4D97-AF65-F5344CB8AC3E}">
        <p14:creationId xmlns:p14="http://schemas.microsoft.com/office/powerpoint/2010/main" val="8326560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6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2092" y="3968891"/>
            <a:ext cx="2941574" cy="23487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/>
              <a:t>Название раздела</a:t>
            </a:r>
            <a:endParaRPr lang="en-US" dirty="0"/>
          </a:p>
        </p:txBody>
      </p:sp>
      <p:sp>
        <p:nvSpPr>
          <p:cNvPr id="10" name="Объект 2"/>
          <p:cNvSpPr>
            <a:spLocks noGrp="1"/>
          </p:cNvSpPr>
          <p:nvPr>
            <p:ph sz="half" idx="17"/>
          </p:nvPr>
        </p:nvSpPr>
        <p:spPr>
          <a:xfrm>
            <a:off x="3624723" y="3968891"/>
            <a:ext cx="2941574" cy="23487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8"/>
          </p:nvPr>
        </p:nvSpPr>
        <p:spPr>
          <a:xfrm>
            <a:off x="6568410" y="3968891"/>
            <a:ext cx="2941574" cy="23487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2" name="Объект 2"/>
          <p:cNvSpPr>
            <a:spLocks noGrp="1"/>
          </p:cNvSpPr>
          <p:nvPr>
            <p:ph idx="15"/>
          </p:nvPr>
        </p:nvSpPr>
        <p:spPr>
          <a:xfrm>
            <a:off x="680401" y="1772816"/>
            <a:ext cx="8830800" cy="2160240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/>
            </a:lvl1pPr>
            <a:lvl2pPr marL="628650" indent="-268288">
              <a:buFont typeface="Arial" panose="020B0604020202020204" pitchFamily="34" charset="0"/>
              <a:buChar char="–"/>
              <a:defRPr sz="1800"/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</p:spTree>
    <p:extLst>
      <p:ext uri="{BB962C8B-B14F-4D97-AF65-F5344CB8AC3E}">
        <p14:creationId xmlns:p14="http://schemas.microsoft.com/office/powerpoint/2010/main" val="42448332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Заголовок и 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idx="15"/>
          </p:nvPr>
        </p:nvSpPr>
        <p:spPr>
          <a:xfrm>
            <a:off x="680400" y="4001556"/>
            <a:ext cx="8828946" cy="2292367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Объект 2"/>
          <p:cNvSpPr>
            <a:spLocks noGrp="1"/>
          </p:cNvSpPr>
          <p:nvPr>
            <p:ph idx="14"/>
          </p:nvPr>
        </p:nvSpPr>
        <p:spPr>
          <a:xfrm>
            <a:off x="680400" y="1738800"/>
            <a:ext cx="8828946" cy="2232000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/>
              <a:t>Название раздела</a:t>
            </a:r>
            <a:endParaRPr lang="en-US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</p:spTree>
    <p:extLst>
      <p:ext uri="{BB962C8B-B14F-4D97-AF65-F5344CB8AC3E}">
        <p14:creationId xmlns:p14="http://schemas.microsoft.com/office/powerpoint/2010/main" val="96819013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Заголовок и 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idx="15"/>
          </p:nvPr>
        </p:nvSpPr>
        <p:spPr>
          <a:xfrm>
            <a:off x="680400" y="4869165"/>
            <a:ext cx="8828946" cy="1448509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/>
            </a:lvl1pPr>
            <a:lvl2pPr marL="628650" indent="-268288">
              <a:buFont typeface="Arial" panose="020B0604020202020204" pitchFamily="34" charset="0"/>
              <a:buChar char="–"/>
              <a:defRPr sz="1800"/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Объект 2"/>
          <p:cNvSpPr>
            <a:spLocks noGrp="1"/>
          </p:cNvSpPr>
          <p:nvPr>
            <p:ph idx="14"/>
          </p:nvPr>
        </p:nvSpPr>
        <p:spPr>
          <a:xfrm>
            <a:off x="680400" y="1738804"/>
            <a:ext cx="8828946" cy="3130361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/>
            </a:lvl1pPr>
            <a:lvl2pPr marL="628650" indent="-268288">
              <a:buFont typeface="Arial" panose="020B0604020202020204" pitchFamily="34" charset="0"/>
              <a:buChar char="–"/>
              <a:defRPr sz="1800"/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/>
              <a:t>Название раздела</a:t>
            </a:r>
            <a:endParaRPr lang="en-US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</p:spTree>
    <p:extLst>
      <p:ext uri="{BB962C8B-B14F-4D97-AF65-F5344CB8AC3E}">
        <p14:creationId xmlns:p14="http://schemas.microsoft.com/office/powerpoint/2010/main" val="68557208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Заголовок и 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idx="15"/>
          </p:nvPr>
        </p:nvSpPr>
        <p:spPr>
          <a:xfrm>
            <a:off x="680400" y="5595463"/>
            <a:ext cx="8828946" cy="710335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Объект 2"/>
          <p:cNvSpPr>
            <a:spLocks noGrp="1"/>
          </p:cNvSpPr>
          <p:nvPr>
            <p:ph idx="14"/>
          </p:nvPr>
        </p:nvSpPr>
        <p:spPr>
          <a:xfrm>
            <a:off x="680400" y="1738801"/>
            <a:ext cx="8828946" cy="3823100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/>
              <a:t>Название раздела</a:t>
            </a:r>
            <a:endParaRPr lang="en-US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</p:spTree>
    <p:extLst>
      <p:ext uri="{BB962C8B-B14F-4D97-AF65-F5344CB8AC3E}">
        <p14:creationId xmlns:p14="http://schemas.microsoft.com/office/powerpoint/2010/main" val="11969943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/>
              <a:t>Название раздела</a:t>
            </a:r>
            <a:endParaRPr lang="en-US" dirty="0"/>
          </a:p>
        </p:txBody>
      </p:sp>
      <p:sp>
        <p:nvSpPr>
          <p:cNvPr id="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</p:spTree>
    <p:extLst>
      <p:ext uri="{BB962C8B-B14F-4D97-AF65-F5344CB8AC3E}">
        <p14:creationId xmlns:p14="http://schemas.microsoft.com/office/powerpoint/2010/main" val="14176449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9812" y="1208216"/>
            <a:ext cx="5360173" cy="713946"/>
          </a:xfrm>
        </p:spPr>
        <p:txBody>
          <a:bodyPr anchor="t"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58346" y="1208219"/>
            <a:ext cx="3268359" cy="50452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9812" y="2114383"/>
            <a:ext cx="5360173" cy="413904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/>
              <a:t>Название раздела</a:t>
            </a:r>
            <a:endParaRPr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</p:spTree>
    <p:extLst>
      <p:ext uri="{BB962C8B-B14F-4D97-AF65-F5344CB8AC3E}">
        <p14:creationId xmlns:p14="http://schemas.microsoft.com/office/powerpoint/2010/main" val="28700571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1037" y="1773923"/>
            <a:ext cx="8828946" cy="4531874"/>
          </a:xfrm>
        </p:spPr>
        <p:txBody>
          <a:bodyPr>
            <a:normAutofit/>
          </a:bodyPr>
          <a:lstStyle>
            <a:lvl1pPr marL="278606" indent="-278606">
              <a:buFont typeface="+mj-lt"/>
              <a:buAutoNum type="arabicPeriod"/>
              <a:defRPr sz="1463">
                <a:solidFill>
                  <a:schemeClr val="tx1"/>
                </a:solidFill>
              </a:defRPr>
            </a:lvl1pPr>
            <a:lvl2pPr marL="510778" indent="-217984">
              <a:buFont typeface="Arial" panose="020B0604020202020204" pitchFamily="34" charset="0"/>
              <a:buChar char="–"/>
              <a:defRPr sz="1463">
                <a:solidFill>
                  <a:schemeClr val="tx1"/>
                </a:solidFill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38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/>
              <a:t>Название раздела</a:t>
            </a:r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7616080" y="6305799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65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681038" y="6305799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6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</p:spTree>
    <p:extLst>
      <p:ext uri="{BB962C8B-B14F-4D97-AF65-F5344CB8AC3E}">
        <p14:creationId xmlns:p14="http://schemas.microsoft.com/office/powerpoint/2010/main" val="330416691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1037" y="1773923"/>
            <a:ext cx="8828946" cy="4531874"/>
          </a:xfrm>
        </p:spPr>
        <p:txBody>
          <a:bodyPr>
            <a:normAutofit/>
          </a:bodyPr>
          <a:lstStyle>
            <a:lvl1pPr marL="278606" indent="-278606">
              <a:buFont typeface="+mj-lt"/>
              <a:buAutoNum type="arabicPeriod"/>
              <a:defRPr sz="1463">
                <a:solidFill>
                  <a:schemeClr val="tx1"/>
                </a:solidFill>
              </a:defRPr>
            </a:lvl1pPr>
            <a:lvl2pPr marL="510778" indent="-217984">
              <a:buFont typeface="Arial" panose="020B0604020202020204" pitchFamily="34" charset="0"/>
              <a:buChar char="–"/>
              <a:defRPr sz="1463">
                <a:solidFill>
                  <a:schemeClr val="tx1"/>
                </a:solidFill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38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/>
              <a:t>Название раздела</a:t>
            </a:r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7616080" y="6305799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65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681038" y="6305799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6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</p:spTree>
    <p:extLst>
      <p:ext uri="{BB962C8B-B14F-4D97-AF65-F5344CB8AC3E}">
        <p14:creationId xmlns:p14="http://schemas.microsoft.com/office/powerpoint/2010/main" val="304211255"/>
      </p:ext>
    </p:extLst>
  </p:cSld>
  <p:clrMapOvr>
    <a:masterClrMapping/>
  </p:clrMapOvr>
  <p:hf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465" tIns="40232" rIns="80465" bIns="40232" rtlCol="0" anchor="ctr"/>
          <a:lstStyle/>
          <a:p>
            <a:pPr algn="ctr"/>
            <a:endParaRPr lang="en-US"/>
          </a:p>
        </p:txBody>
      </p:sp>
      <p:sp>
        <p:nvSpPr>
          <p:cNvPr id="14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930690" y="5595258"/>
            <a:ext cx="4685269" cy="659027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  <a:latin typeface="Garamond" panose="020204040303010108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Февраль 2017</a:t>
            </a:r>
            <a:endParaRPr lang="ru-RU" dirty="0"/>
          </a:p>
        </p:txBody>
      </p:sp>
      <p:sp>
        <p:nvSpPr>
          <p:cNvPr id="17" name="Title 14"/>
          <p:cNvSpPr>
            <a:spLocks noGrp="1"/>
          </p:cNvSpPr>
          <p:nvPr>
            <p:ph type="title" hasCustomPrompt="1"/>
          </p:nvPr>
        </p:nvSpPr>
        <p:spPr>
          <a:xfrm>
            <a:off x="4930697" y="4118919"/>
            <a:ext cx="4685270" cy="1359244"/>
          </a:xfrm>
        </p:spPr>
        <p:txBody>
          <a:bodyPr anchor="b">
            <a:normAutofit/>
          </a:bodyPr>
          <a:lstStyle>
            <a:lvl1pPr>
              <a:defRPr sz="2000">
                <a:solidFill>
                  <a:srgbClr val="FFFFFF"/>
                </a:solidFill>
                <a:latin typeface="Garamond" panose="02020404030301010803" pitchFamily="18" charset="0"/>
              </a:defRPr>
            </a:lvl1pPr>
          </a:lstStyle>
          <a:p>
            <a:r>
              <a:rPr lang="ru-RU" dirty="0" smtClean="0"/>
              <a:t>О ключевой ставке</a:t>
            </a:r>
            <a:endParaRPr lang="en-US" dirty="0"/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8454"/>
            <a:ext cx="9906000" cy="3403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0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17" y="1349865"/>
            <a:ext cx="2687788" cy="1415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 descr="C:\Users\Osipova_UV\Documents\ИП\прогноз.png"/>
          <p:cNvPicPr>
            <a:picLocks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646" y="2204865"/>
            <a:ext cx="35640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5" descr="alllogo-02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864" y="6648"/>
            <a:ext cx="2547822" cy="1177499"/>
          </a:xfrm>
          <a:prstGeom prst="rect">
            <a:avLst/>
          </a:prstGeom>
        </p:spPr>
      </p:pic>
      <p:sp>
        <p:nvSpPr>
          <p:cNvPr id="89" name="Прямоугольник 88"/>
          <p:cNvSpPr>
            <a:spLocks noChangeAspect="1"/>
          </p:cNvSpPr>
          <p:nvPr userDrawn="1"/>
        </p:nvSpPr>
        <p:spPr>
          <a:xfrm>
            <a:off x="33499" y="1209588"/>
            <a:ext cx="2903277" cy="287933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91" name="Прямоугольник 90"/>
          <p:cNvSpPr>
            <a:spLocks noChangeAspect="1"/>
          </p:cNvSpPr>
          <p:nvPr userDrawn="1"/>
        </p:nvSpPr>
        <p:spPr>
          <a:xfrm>
            <a:off x="97406" y="1269742"/>
            <a:ext cx="2767919" cy="27712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3" name="Прямоугольник 12"/>
          <p:cNvSpPr>
            <a:spLocks noChangeAspect="1"/>
          </p:cNvSpPr>
          <p:nvPr userDrawn="1"/>
        </p:nvSpPr>
        <p:spPr>
          <a:xfrm>
            <a:off x="0" y="4149080"/>
            <a:ext cx="9906000" cy="27089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17" y="1349865"/>
            <a:ext cx="2638975" cy="1373452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156017" y="2765616"/>
            <a:ext cx="2638975" cy="123944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0000"/>
              </a:lnSpc>
            </a:pPr>
            <a:endParaRPr lang="en-US" sz="1050" b="1" cap="none" baseline="0" dirty="0" smtClean="0">
              <a:solidFill>
                <a:schemeClr val="bg1"/>
              </a:solidFill>
              <a:latin typeface="Garamond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7200" b="1" cap="none" baseline="0" dirty="0" smtClean="0">
                <a:solidFill>
                  <a:schemeClr val="bg1"/>
                </a:solidFill>
                <a:latin typeface="Garamond" pitchFamily="18" charset="0"/>
              </a:rPr>
              <a:t>4%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6798733" y="6648"/>
            <a:ext cx="2817226" cy="558800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/>
          <a:p>
            <a:r>
              <a:rPr lang="ru-RU" sz="1600" dirty="0" smtClean="0"/>
              <a:t>Для служебного пользования</a:t>
            </a:r>
          </a:p>
        </p:txBody>
      </p:sp>
    </p:spTree>
    <p:extLst>
      <p:ext uri="{BB962C8B-B14F-4D97-AF65-F5344CB8AC3E}">
        <p14:creationId xmlns:p14="http://schemas.microsoft.com/office/powerpoint/2010/main" val="4045924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8"/>
          <p:cNvSpPr/>
          <p:nvPr/>
        </p:nvSpPr>
        <p:spPr>
          <a:xfrm>
            <a:off x="0" y="4118534"/>
            <a:ext cx="9906000" cy="2739469"/>
          </a:xfrm>
          <a:prstGeom prst="rect">
            <a:avLst/>
          </a:prstGeom>
          <a:solidFill>
            <a:srgbClr val="7777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3443" y="5301208"/>
            <a:ext cx="6130076" cy="86409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12" name="Picture 10" descr="CBRF-Razdelitel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2" r="9466"/>
          <a:stretch/>
        </p:blipFill>
        <p:spPr>
          <a:xfrm>
            <a:off x="0" y="1368000"/>
            <a:ext cx="9906000" cy="2755646"/>
          </a:xfrm>
          <a:prstGeom prst="rect">
            <a:avLst/>
          </a:prstGeom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281258" y="4118921"/>
            <a:ext cx="9343484" cy="1038273"/>
          </a:xfrm>
        </p:spPr>
        <p:txBody>
          <a:bodyPr anchor="ctr">
            <a:norm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6" name="Date Placeholder 26"/>
          <p:cNvSpPr>
            <a:spLocks noGrp="1"/>
          </p:cNvSpPr>
          <p:nvPr>
            <p:ph type="dt" sz="half" idx="2"/>
          </p:nvPr>
        </p:nvSpPr>
        <p:spPr>
          <a:xfrm>
            <a:off x="3503444" y="6237314"/>
            <a:ext cx="23114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446217" y="5301208"/>
            <a:ext cx="2868602" cy="864096"/>
          </a:xfrm>
        </p:spPr>
        <p:txBody>
          <a:bodyPr vert="horz" lIns="0" tIns="0" rIns="0" bIns="0" rtlCol="0">
            <a:normAutofit/>
          </a:bodyPr>
          <a:lstStyle>
            <a:lvl1pPr algn="r">
              <a:defRPr lang="ru-RU" sz="20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ru-RU" dirty="0"/>
              <a:t>Введите имя автора презентации</a:t>
            </a:r>
          </a:p>
        </p:txBody>
      </p:sp>
      <p:pic>
        <p:nvPicPr>
          <p:cNvPr id="10" name="Picture 11" descr="alllogo-0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43" y="-1"/>
            <a:ext cx="2899116" cy="1349866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392827" y="5229200"/>
            <a:ext cx="0" cy="12961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937749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2000249"/>
            <a:ext cx="4392000" cy="43055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3" y="2000249"/>
            <a:ext cx="4392000" cy="43055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1036" y="1481667"/>
            <a:ext cx="8828246" cy="518582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889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5379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6" y="6305796"/>
            <a:ext cx="4392001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5117281" y="6305795"/>
            <a:ext cx="2453851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5320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7" y="851416"/>
            <a:ext cx="8828946" cy="3275969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1037" y="4127383"/>
            <a:ext cx="8828946" cy="2178414"/>
          </a:xfrm>
        </p:spPr>
        <p:txBody>
          <a:bodyPr>
            <a:normAutofit/>
          </a:bodyPr>
          <a:lstStyle>
            <a:lvl1pPr marL="342900" indent="-342900">
              <a:buFont typeface="+mj-lt"/>
              <a:buAutoNum type="arabicPeriod"/>
              <a:defRPr sz="18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7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7616079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681036" y="6305796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2971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8"/>
          <p:cNvSpPr/>
          <p:nvPr/>
        </p:nvSpPr>
        <p:spPr>
          <a:xfrm>
            <a:off x="5" y="4113774"/>
            <a:ext cx="9905999" cy="2744226"/>
          </a:xfrm>
          <a:prstGeom prst="rect">
            <a:avLst/>
          </a:prstGeom>
          <a:solidFill>
            <a:srgbClr val="7777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CBRF-Razdelitel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2" r="9466"/>
          <a:stretch/>
        </p:blipFill>
        <p:spPr>
          <a:xfrm>
            <a:off x="0" y="1368000"/>
            <a:ext cx="9906000" cy="2755646"/>
          </a:xfrm>
          <a:prstGeom prst="rect">
            <a:avLst/>
          </a:prstGeom>
        </p:spPr>
      </p:pic>
      <p:pic>
        <p:nvPicPr>
          <p:cNvPr id="13" name="Picture 12" descr="alllogo-0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406" y="-308917"/>
            <a:ext cx="3649287" cy="20158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5" y="4118924"/>
            <a:ext cx="4266803" cy="741405"/>
          </a:xfrm>
        </p:spPr>
        <p:txBody>
          <a:bodyPr anchor="b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5" y="4942712"/>
            <a:ext cx="4266803" cy="114694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Rectangle 9"/>
          <p:cNvSpPr/>
          <p:nvPr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1" descr="alllogo-0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43" y="-1"/>
            <a:ext cx="2899116" cy="134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973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8"/>
          <p:cNvSpPr/>
          <p:nvPr/>
        </p:nvSpPr>
        <p:spPr>
          <a:xfrm>
            <a:off x="5" y="4113774"/>
            <a:ext cx="9905999" cy="2744226"/>
          </a:xfrm>
          <a:prstGeom prst="rect">
            <a:avLst/>
          </a:prstGeom>
          <a:solidFill>
            <a:srgbClr val="7777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CBRF-Razdelitel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2" r="9466"/>
          <a:stretch/>
        </p:blipFill>
        <p:spPr>
          <a:xfrm>
            <a:off x="0" y="1372973"/>
            <a:ext cx="9906000" cy="2755646"/>
          </a:xfrm>
          <a:prstGeom prst="rect">
            <a:avLst/>
          </a:prstGeom>
        </p:spPr>
      </p:pic>
      <p:pic>
        <p:nvPicPr>
          <p:cNvPr id="14" name="Picture 2" descr="\\10.85.94.34\ddkp\ИП\PROJECTS\ФирмСтиль\ФС презентаций\Фото (разделитель)\VAS_588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9941"/>
          <a:stretch/>
        </p:blipFill>
        <p:spPr bwMode="auto">
          <a:xfrm>
            <a:off x="-1" y="1368000"/>
            <a:ext cx="9906001" cy="277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alllogo-0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406" y="-308917"/>
            <a:ext cx="3649287" cy="20158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5" y="4118924"/>
            <a:ext cx="4266803" cy="741405"/>
          </a:xfrm>
        </p:spPr>
        <p:txBody>
          <a:bodyPr anchor="b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5" y="4942712"/>
            <a:ext cx="4266803" cy="114694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Rectangle 9"/>
          <p:cNvSpPr/>
          <p:nvPr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1" descr="alllogo-0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43" y="-1"/>
            <a:ext cx="2899116" cy="134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773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2719449"/>
            <a:ext cx="4392000" cy="35863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3" y="2719449"/>
            <a:ext cx="4392000" cy="35863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1037" y="1773923"/>
            <a:ext cx="8828246" cy="945526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889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5379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6" y="6305796"/>
            <a:ext cx="4392001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5117281" y="6305795"/>
            <a:ext cx="2453851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6477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2243668"/>
            <a:ext cx="4392000" cy="40621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3" y="2243668"/>
            <a:ext cx="4392000" cy="40621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1037" y="1736982"/>
            <a:ext cx="8828246" cy="506686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889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5379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6" y="6305796"/>
            <a:ext cx="4392001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5117281" y="6305795"/>
            <a:ext cx="2453851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3123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7" y="2719449"/>
            <a:ext cx="8828245" cy="35863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1037" y="1773923"/>
            <a:ext cx="8828246" cy="945526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889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5379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6" y="6305796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376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7" y="1772820"/>
            <a:ext cx="6055322" cy="453297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95084" y="1772820"/>
            <a:ext cx="2714200" cy="453297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7615380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681036" y="6305796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0151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7" y="2719449"/>
            <a:ext cx="6055322" cy="35863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95084" y="2719449"/>
            <a:ext cx="2714200" cy="35863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7615380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681036" y="6305796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6"/>
          </p:nvPr>
        </p:nvSpPr>
        <p:spPr>
          <a:xfrm>
            <a:off x="681037" y="1773923"/>
            <a:ext cx="8828246" cy="945526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889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0005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772820"/>
            <a:ext cx="4392000" cy="453297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3" y="1772821"/>
            <a:ext cx="4392000" cy="22128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5118682" y="4016549"/>
            <a:ext cx="4392000" cy="22892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5379" y="6305796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6" y="6305796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8683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1037" y="1773923"/>
            <a:ext cx="8828946" cy="4531874"/>
          </a:xfrm>
        </p:spPr>
        <p:txBody>
          <a:bodyPr>
            <a:normAutofit/>
          </a:bodyPr>
          <a:lstStyle>
            <a:lvl1pPr marL="342900" indent="-342900">
              <a:buFont typeface="+mj-lt"/>
              <a:buAutoNum type="arabicPeriod"/>
              <a:defRPr sz="18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7616079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296511"/>
      </p:ext>
    </p:extLst>
  </p:cSld>
  <p:clrMapOvr>
    <a:masterClrMapping/>
  </p:clrMapOvr>
  <p:hf hdr="0" ft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2695699"/>
            <a:ext cx="4392000" cy="361009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3" y="2695699"/>
            <a:ext cx="4392000" cy="18525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5118682" y="4548249"/>
            <a:ext cx="4392000" cy="17575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5"/>
          </p:nvPr>
        </p:nvSpPr>
        <p:spPr>
          <a:xfrm>
            <a:off x="681037" y="1736982"/>
            <a:ext cx="8828246" cy="982467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889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615379" y="6305796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681036" y="6305796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4656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19200" y="1772820"/>
            <a:ext cx="4392000" cy="453297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0399" y="1772821"/>
            <a:ext cx="4392000" cy="22128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680399" y="3985631"/>
            <a:ext cx="4392000" cy="232016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05796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6" y="6305796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2586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772820"/>
            <a:ext cx="4392000" cy="453297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3" y="1772816"/>
            <a:ext cx="4392000" cy="316835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5118682" y="4941169"/>
            <a:ext cx="4392000" cy="13646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5379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6" y="6305796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0213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772822"/>
            <a:ext cx="4333874" cy="23928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2" y="1772822"/>
            <a:ext cx="4495071" cy="23928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0400" y="4184330"/>
            <a:ext cx="8830800" cy="212146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6" y="6305796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8209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6" y="1736982"/>
            <a:ext cx="4401601" cy="340220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95509" y="1736982"/>
            <a:ext cx="4414473" cy="340220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1037" y="5139184"/>
            <a:ext cx="8830800" cy="1157151"/>
          </a:xfrm>
        </p:spPr>
        <p:txBody>
          <a:bodyPr/>
          <a:lstStyle>
            <a:lvl5pPr marL="357188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6" y="6305796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4843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4183201"/>
            <a:ext cx="4333874" cy="21582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2" y="4183199"/>
            <a:ext cx="4495071" cy="215822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0400" y="1772816"/>
            <a:ext cx="8830800" cy="237626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4142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6" y="6305796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5965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7" y="3645024"/>
            <a:ext cx="4368000" cy="26963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09021" y="3645024"/>
            <a:ext cx="4368485" cy="26963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0400" y="1772816"/>
            <a:ext cx="8830800" cy="180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6" y="6305796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180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4 объект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500" y="851414"/>
            <a:ext cx="8828946" cy="8855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772821"/>
            <a:ext cx="4392000" cy="22322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3" y="1772819"/>
            <a:ext cx="4392000" cy="223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5118682" y="4016550"/>
            <a:ext cx="4392000" cy="23248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5"/>
          </p:nvPr>
        </p:nvSpPr>
        <p:spPr>
          <a:xfrm>
            <a:off x="682500" y="4017599"/>
            <a:ext cx="4392000" cy="232382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681036" y="6305796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7289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Объект 2"/>
          <p:cNvSpPr>
            <a:spLocks noGrp="1"/>
          </p:cNvSpPr>
          <p:nvPr>
            <p:ph idx="14"/>
          </p:nvPr>
        </p:nvSpPr>
        <p:spPr>
          <a:xfrm>
            <a:off x="2739140" y="1738801"/>
            <a:ext cx="6770206" cy="445599"/>
          </a:xfrm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93663" indent="0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681036" y="6305796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  <p:sp>
        <p:nvSpPr>
          <p:cNvPr id="18" name="Объект 2"/>
          <p:cNvSpPr>
            <a:spLocks noGrp="1"/>
          </p:cNvSpPr>
          <p:nvPr>
            <p:ph idx="23"/>
          </p:nvPr>
        </p:nvSpPr>
        <p:spPr>
          <a:xfrm>
            <a:off x="680400" y="1738801"/>
            <a:ext cx="1935800" cy="445599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17780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3" name="Объект 2"/>
          <p:cNvSpPr>
            <a:spLocks noGrp="1"/>
          </p:cNvSpPr>
          <p:nvPr>
            <p:ph idx="24"/>
          </p:nvPr>
        </p:nvSpPr>
        <p:spPr>
          <a:xfrm>
            <a:off x="2739140" y="2250407"/>
            <a:ext cx="6770206" cy="445599"/>
          </a:xfrm>
          <a:ln>
            <a:solidFill>
              <a:schemeClr val="accent1"/>
            </a:solidFill>
          </a:ln>
        </p:spPr>
        <p:txBody>
          <a:bodyPr vert="horz" lIns="0" tIns="0" rIns="0" bIns="0" rtlCol="0" anchor="ctr">
            <a:no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</a:lstStyle>
          <a:p>
            <a:pPr marL="93663" lvl="0" indent="0">
              <a:buNone/>
            </a:pPr>
            <a:r>
              <a:rPr lang="ru-RU" dirty="0" smtClean="0"/>
              <a:t>Образец текста</a:t>
            </a:r>
          </a:p>
          <a:p>
            <a:pPr marL="628650" lvl="1" indent="-268288">
              <a:buChar char="–"/>
            </a:pPr>
            <a:r>
              <a:rPr lang="ru-RU" dirty="0" smtClean="0"/>
              <a:t>Второй уровень</a:t>
            </a:r>
          </a:p>
        </p:txBody>
      </p:sp>
      <p:sp>
        <p:nvSpPr>
          <p:cNvPr id="44" name="Объект 2"/>
          <p:cNvSpPr>
            <a:spLocks noGrp="1"/>
          </p:cNvSpPr>
          <p:nvPr>
            <p:ph idx="25"/>
          </p:nvPr>
        </p:nvSpPr>
        <p:spPr>
          <a:xfrm>
            <a:off x="680400" y="2250407"/>
            <a:ext cx="1935800" cy="445599"/>
          </a:xfrm>
          <a:solidFill>
            <a:schemeClr val="accent1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ru-RU" sz="1600" dirty="0" smtClean="0">
                <a:solidFill>
                  <a:schemeClr val="bg1"/>
                </a:solidFill>
              </a:defRPr>
            </a:lvl1pPr>
          </a:lstStyle>
          <a:p>
            <a:pPr marL="177800" lvl="0" indent="0"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45" name="Объект 2"/>
          <p:cNvSpPr>
            <a:spLocks noGrp="1"/>
          </p:cNvSpPr>
          <p:nvPr>
            <p:ph idx="26"/>
          </p:nvPr>
        </p:nvSpPr>
        <p:spPr>
          <a:xfrm>
            <a:off x="2739140" y="2762013"/>
            <a:ext cx="6770206" cy="445599"/>
          </a:xfrm>
          <a:ln>
            <a:solidFill>
              <a:schemeClr val="accent1"/>
            </a:solidFill>
          </a:ln>
        </p:spPr>
        <p:txBody>
          <a:bodyPr vert="horz" lIns="0" tIns="0" rIns="0" bIns="0" rtlCol="0" anchor="ctr">
            <a:no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</a:lstStyle>
          <a:p>
            <a:pPr marL="93663" lvl="0" indent="0">
              <a:buNone/>
            </a:pPr>
            <a:r>
              <a:rPr lang="ru-RU" dirty="0" smtClean="0"/>
              <a:t>Образец текста</a:t>
            </a:r>
          </a:p>
          <a:p>
            <a:pPr marL="628650" lvl="1" indent="-268288">
              <a:buChar char="–"/>
            </a:pPr>
            <a:r>
              <a:rPr lang="ru-RU" dirty="0" smtClean="0"/>
              <a:t>Второй уровень</a:t>
            </a:r>
          </a:p>
        </p:txBody>
      </p:sp>
      <p:sp>
        <p:nvSpPr>
          <p:cNvPr id="46" name="Объект 2"/>
          <p:cNvSpPr>
            <a:spLocks noGrp="1"/>
          </p:cNvSpPr>
          <p:nvPr>
            <p:ph idx="27"/>
          </p:nvPr>
        </p:nvSpPr>
        <p:spPr>
          <a:xfrm>
            <a:off x="680400" y="2762013"/>
            <a:ext cx="1935800" cy="445599"/>
          </a:xfrm>
          <a:solidFill>
            <a:schemeClr val="accent1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ru-RU" sz="1600" dirty="0" smtClean="0">
                <a:solidFill>
                  <a:schemeClr val="bg1"/>
                </a:solidFill>
              </a:defRPr>
            </a:lvl1pPr>
          </a:lstStyle>
          <a:p>
            <a:pPr marL="177800" lvl="0" indent="0"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47" name="Объект 2"/>
          <p:cNvSpPr>
            <a:spLocks noGrp="1"/>
          </p:cNvSpPr>
          <p:nvPr>
            <p:ph idx="28"/>
          </p:nvPr>
        </p:nvSpPr>
        <p:spPr>
          <a:xfrm>
            <a:off x="2739140" y="3273619"/>
            <a:ext cx="6770206" cy="445599"/>
          </a:xfrm>
          <a:ln>
            <a:solidFill>
              <a:schemeClr val="accent1"/>
            </a:solidFill>
          </a:ln>
        </p:spPr>
        <p:txBody>
          <a:bodyPr vert="horz" lIns="0" tIns="0" rIns="0" bIns="0" rtlCol="0" anchor="ctr">
            <a:no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</a:lstStyle>
          <a:p>
            <a:pPr marL="93663" lvl="0" indent="0">
              <a:buNone/>
            </a:pPr>
            <a:r>
              <a:rPr lang="ru-RU" dirty="0" smtClean="0"/>
              <a:t>Образец текста</a:t>
            </a:r>
          </a:p>
          <a:p>
            <a:pPr marL="628650" lvl="1" indent="-268288">
              <a:buChar char="–"/>
            </a:pPr>
            <a:r>
              <a:rPr lang="ru-RU" dirty="0" smtClean="0"/>
              <a:t>Второй уровень</a:t>
            </a:r>
          </a:p>
        </p:txBody>
      </p:sp>
      <p:sp>
        <p:nvSpPr>
          <p:cNvPr id="48" name="Объект 2"/>
          <p:cNvSpPr>
            <a:spLocks noGrp="1"/>
          </p:cNvSpPr>
          <p:nvPr>
            <p:ph idx="29"/>
          </p:nvPr>
        </p:nvSpPr>
        <p:spPr>
          <a:xfrm>
            <a:off x="680400" y="3273619"/>
            <a:ext cx="1935800" cy="445599"/>
          </a:xfrm>
          <a:solidFill>
            <a:schemeClr val="accent1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ru-RU" sz="1600" dirty="0" smtClean="0">
                <a:solidFill>
                  <a:schemeClr val="bg1"/>
                </a:solidFill>
              </a:defRPr>
            </a:lvl1pPr>
          </a:lstStyle>
          <a:p>
            <a:pPr marL="177800" lvl="0" indent="0"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49" name="Объект 2"/>
          <p:cNvSpPr>
            <a:spLocks noGrp="1"/>
          </p:cNvSpPr>
          <p:nvPr>
            <p:ph idx="30"/>
          </p:nvPr>
        </p:nvSpPr>
        <p:spPr>
          <a:xfrm>
            <a:off x="2739140" y="3785225"/>
            <a:ext cx="6770206" cy="445599"/>
          </a:xfrm>
          <a:ln>
            <a:solidFill>
              <a:schemeClr val="accent1"/>
            </a:solidFill>
          </a:ln>
        </p:spPr>
        <p:txBody>
          <a:bodyPr vert="horz" lIns="0" tIns="0" rIns="0" bIns="0" rtlCol="0" anchor="ctr">
            <a:no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</a:lstStyle>
          <a:p>
            <a:pPr marL="93663" lvl="0" indent="0">
              <a:buNone/>
            </a:pPr>
            <a:r>
              <a:rPr lang="ru-RU" dirty="0" smtClean="0"/>
              <a:t>Образец текста</a:t>
            </a:r>
          </a:p>
          <a:p>
            <a:pPr marL="628650" lvl="1" indent="-268288">
              <a:buChar char="–"/>
            </a:pPr>
            <a:r>
              <a:rPr lang="ru-RU" dirty="0" smtClean="0"/>
              <a:t>Второй уровень</a:t>
            </a:r>
          </a:p>
        </p:txBody>
      </p:sp>
      <p:sp>
        <p:nvSpPr>
          <p:cNvPr id="50" name="Объект 2"/>
          <p:cNvSpPr>
            <a:spLocks noGrp="1"/>
          </p:cNvSpPr>
          <p:nvPr>
            <p:ph idx="31"/>
          </p:nvPr>
        </p:nvSpPr>
        <p:spPr>
          <a:xfrm>
            <a:off x="680400" y="3785225"/>
            <a:ext cx="1935800" cy="445599"/>
          </a:xfrm>
          <a:solidFill>
            <a:schemeClr val="accent1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ru-RU" sz="1600" dirty="0" smtClean="0">
                <a:solidFill>
                  <a:schemeClr val="bg1"/>
                </a:solidFill>
              </a:defRPr>
            </a:lvl1pPr>
          </a:lstStyle>
          <a:p>
            <a:pPr marL="177800" lvl="0" indent="0"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51" name="Объект 2"/>
          <p:cNvSpPr>
            <a:spLocks noGrp="1"/>
          </p:cNvSpPr>
          <p:nvPr>
            <p:ph idx="32"/>
          </p:nvPr>
        </p:nvSpPr>
        <p:spPr>
          <a:xfrm>
            <a:off x="2739140" y="4296831"/>
            <a:ext cx="6770206" cy="445599"/>
          </a:xfrm>
          <a:ln>
            <a:solidFill>
              <a:schemeClr val="accent1"/>
            </a:solidFill>
          </a:ln>
        </p:spPr>
        <p:txBody>
          <a:bodyPr vert="horz" lIns="0" tIns="0" rIns="0" bIns="0" rtlCol="0" anchor="ctr">
            <a:no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</a:lstStyle>
          <a:p>
            <a:pPr marL="93663" lvl="0" indent="0">
              <a:buNone/>
            </a:pPr>
            <a:r>
              <a:rPr lang="ru-RU" dirty="0" smtClean="0"/>
              <a:t>Образец текста</a:t>
            </a:r>
          </a:p>
          <a:p>
            <a:pPr marL="628650" lvl="1" indent="-268288">
              <a:buChar char="–"/>
            </a:pPr>
            <a:r>
              <a:rPr lang="ru-RU" dirty="0" smtClean="0"/>
              <a:t>Второй уровень</a:t>
            </a:r>
          </a:p>
        </p:txBody>
      </p:sp>
      <p:sp>
        <p:nvSpPr>
          <p:cNvPr id="52" name="Объект 2"/>
          <p:cNvSpPr>
            <a:spLocks noGrp="1"/>
          </p:cNvSpPr>
          <p:nvPr>
            <p:ph idx="33"/>
          </p:nvPr>
        </p:nvSpPr>
        <p:spPr>
          <a:xfrm>
            <a:off x="680400" y="4296831"/>
            <a:ext cx="1935800" cy="445599"/>
          </a:xfrm>
          <a:solidFill>
            <a:schemeClr val="accent1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ru-RU" sz="1600" dirty="0" smtClean="0">
                <a:solidFill>
                  <a:schemeClr val="bg1"/>
                </a:solidFill>
              </a:defRPr>
            </a:lvl1pPr>
          </a:lstStyle>
          <a:p>
            <a:pPr marL="177800" lvl="0" indent="0"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53" name="Объект 2"/>
          <p:cNvSpPr>
            <a:spLocks noGrp="1"/>
          </p:cNvSpPr>
          <p:nvPr>
            <p:ph idx="34"/>
          </p:nvPr>
        </p:nvSpPr>
        <p:spPr>
          <a:xfrm>
            <a:off x="2739140" y="4808437"/>
            <a:ext cx="6770206" cy="445599"/>
          </a:xfrm>
          <a:ln>
            <a:solidFill>
              <a:schemeClr val="accent1"/>
            </a:solidFill>
          </a:ln>
        </p:spPr>
        <p:txBody>
          <a:bodyPr vert="horz" lIns="0" tIns="0" rIns="0" bIns="0" rtlCol="0" anchor="ctr">
            <a:no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</a:lstStyle>
          <a:p>
            <a:pPr marL="93663" lvl="0" indent="0">
              <a:buNone/>
            </a:pPr>
            <a:r>
              <a:rPr lang="ru-RU" dirty="0" smtClean="0"/>
              <a:t>Образец текста</a:t>
            </a:r>
          </a:p>
          <a:p>
            <a:pPr marL="628650" lvl="1" indent="-268288">
              <a:buChar char="–"/>
            </a:pPr>
            <a:r>
              <a:rPr lang="ru-RU" dirty="0" smtClean="0"/>
              <a:t>Второй уровень</a:t>
            </a:r>
          </a:p>
        </p:txBody>
      </p:sp>
      <p:sp>
        <p:nvSpPr>
          <p:cNvPr id="54" name="Объект 2"/>
          <p:cNvSpPr>
            <a:spLocks noGrp="1"/>
          </p:cNvSpPr>
          <p:nvPr>
            <p:ph idx="35"/>
          </p:nvPr>
        </p:nvSpPr>
        <p:spPr>
          <a:xfrm>
            <a:off x="680400" y="4808437"/>
            <a:ext cx="1935800" cy="445599"/>
          </a:xfrm>
          <a:solidFill>
            <a:schemeClr val="accent1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ru-RU" sz="1600" dirty="0" smtClean="0">
                <a:solidFill>
                  <a:schemeClr val="bg1"/>
                </a:solidFill>
              </a:defRPr>
            </a:lvl1pPr>
          </a:lstStyle>
          <a:p>
            <a:pPr marL="177800" lvl="0" indent="0"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55" name="Объект 2"/>
          <p:cNvSpPr>
            <a:spLocks noGrp="1"/>
          </p:cNvSpPr>
          <p:nvPr>
            <p:ph idx="36"/>
          </p:nvPr>
        </p:nvSpPr>
        <p:spPr>
          <a:xfrm>
            <a:off x="2739140" y="5320043"/>
            <a:ext cx="6770206" cy="445599"/>
          </a:xfrm>
          <a:ln>
            <a:solidFill>
              <a:schemeClr val="accent1"/>
            </a:solidFill>
          </a:ln>
        </p:spPr>
        <p:txBody>
          <a:bodyPr vert="horz" lIns="0" tIns="0" rIns="0" bIns="0" rtlCol="0" anchor="ctr">
            <a:no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</a:lstStyle>
          <a:p>
            <a:pPr marL="93663" lvl="0" indent="0">
              <a:buNone/>
            </a:pPr>
            <a:r>
              <a:rPr lang="ru-RU" dirty="0" smtClean="0"/>
              <a:t>Образец текста</a:t>
            </a:r>
          </a:p>
          <a:p>
            <a:pPr marL="628650" lvl="1" indent="-268288">
              <a:buChar char="–"/>
            </a:pPr>
            <a:r>
              <a:rPr lang="ru-RU" dirty="0" smtClean="0"/>
              <a:t>Второй уровень</a:t>
            </a:r>
          </a:p>
        </p:txBody>
      </p:sp>
      <p:sp>
        <p:nvSpPr>
          <p:cNvPr id="56" name="Объект 2"/>
          <p:cNvSpPr>
            <a:spLocks noGrp="1"/>
          </p:cNvSpPr>
          <p:nvPr>
            <p:ph idx="37"/>
          </p:nvPr>
        </p:nvSpPr>
        <p:spPr>
          <a:xfrm>
            <a:off x="680400" y="5320043"/>
            <a:ext cx="1935800" cy="445599"/>
          </a:xfrm>
          <a:solidFill>
            <a:schemeClr val="accent1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ru-RU" sz="1600" dirty="0" smtClean="0">
                <a:solidFill>
                  <a:schemeClr val="bg1"/>
                </a:solidFill>
              </a:defRPr>
            </a:lvl1pPr>
          </a:lstStyle>
          <a:p>
            <a:pPr marL="177800" lvl="0" indent="0"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57" name="Объект 2"/>
          <p:cNvSpPr>
            <a:spLocks noGrp="1"/>
          </p:cNvSpPr>
          <p:nvPr>
            <p:ph idx="38"/>
          </p:nvPr>
        </p:nvSpPr>
        <p:spPr>
          <a:xfrm>
            <a:off x="2739140" y="5831649"/>
            <a:ext cx="6770206" cy="445599"/>
          </a:xfrm>
          <a:ln>
            <a:solidFill>
              <a:schemeClr val="accent1"/>
            </a:solidFill>
          </a:ln>
        </p:spPr>
        <p:txBody>
          <a:bodyPr vert="horz" lIns="0" tIns="0" rIns="0" bIns="0" rtlCol="0" anchor="ctr">
            <a:no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</a:lstStyle>
          <a:p>
            <a:pPr marL="93663" lvl="0" indent="0">
              <a:buNone/>
            </a:pPr>
            <a:r>
              <a:rPr lang="ru-RU" dirty="0" smtClean="0"/>
              <a:t>Образец текста</a:t>
            </a:r>
          </a:p>
          <a:p>
            <a:pPr marL="628650" lvl="1" indent="-268288">
              <a:buChar char="–"/>
            </a:pPr>
            <a:r>
              <a:rPr lang="ru-RU" dirty="0" smtClean="0"/>
              <a:t>Второй уровень</a:t>
            </a:r>
          </a:p>
        </p:txBody>
      </p:sp>
      <p:sp>
        <p:nvSpPr>
          <p:cNvPr id="58" name="Объект 2"/>
          <p:cNvSpPr>
            <a:spLocks noGrp="1"/>
          </p:cNvSpPr>
          <p:nvPr>
            <p:ph idx="39"/>
          </p:nvPr>
        </p:nvSpPr>
        <p:spPr>
          <a:xfrm>
            <a:off x="680400" y="5831649"/>
            <a:ext cx="1935800" cy="445599"/>
          </a:xfrm>
          <a:solidFill>
            <a:schemeClr val="accent1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ru-RU" sz="1600" dirty="0" smtClean="0">
                <a:solidFill>
                  <a:schemeClr val="bg1"/>
                </a:solidFill>
              </a:defRPr>
            </a:lvl1pPr>
          </a:lstStyle>
          <a:p>
            <a:pPr marL="177800" lvl="0" indent="0">
              <a:buNone/>
            </a:pPr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87613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Объект 2"/>
          <p:cNvSpPr>
            <a:spLocks noGrp="1"/>
          </p:cNvSpPr>
          <p:nvPr>
            <p:ph idx="14"/>
          </p:nvPr>
        </p:nvSpPr>
        <p:spPr>
          <a:xfrm>
            <a:off x="2739140" y="1738800"/>
            <a:ext cx="6770206" cy="657267"/>
          </a:xfr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93663" indent="0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681036" y="6305796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  <p:sp>
        <p:nvSpPr>
          <p:cNvPr id="18" name="Объект 2"/>
          <p:cNvSpPr>
            <a:spLocks noGrp="1"/>
          </p:cNvSpPr>
          <p:nvPr>
            <p:ph idx="23"/>
          </p:nvPr>
        </p:nvSpPr>
        <p:spPr>
          <a:xfrm>
            <a:off x="680400" y="1738800"/>
            <a:ext cx="1935800" cy="65726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17780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4" name="Объект 2"/>
          <p:cNvSpPr>
            <a:spLocks noGrp="1"/>
          </p:cNvSpPr>
          <p:nvPr>
            <p:ph idx="24"/>
          </p:nvPr>
        </p:nvSpPr>
        <p:spPr>
          <a:xfrm>
            <a:off x="2739140" y="2485247"/>
            <a:ext cx="6770206" cy="657267"/>
          </a:xfrm>
          <a:ln>
            <a:solidFill>
              <a:schemeClr val="accent1"/>
            </a:solidFill>
          </a:ln>
        </p:spPr>
        <p:txBody>
          <a:bodyPr vert="horz" lIns="0" tIns="0" rIns="0" bIns="0" rtlCol="0" anchor="ctr">
            <a:norm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</a:lstStyle>
          <a:p>
            <a:pPr marL="93663" lvl="0" indent="0">
              <a:buNone/>
            </a:pPr>
            <a:r>
              <a:rPr lang="ru-RU" dirty="0" smtClean="0"/>
              <a:t>Образец текста</a:t>
            </a:r>
          </a:p>
          <a:p>
            <a:pPr marL="628650" lvl="1" indent="-268288">
              <a:buChar char="–"/>
            </a:pPr>
            <a:r>
              <a:rPr lang="ru-RU" dirty="0" smtClean="0"/>
              <a:t>Второй уровень</a:t>
            </a:r>
          </a:p>
        </p:txBody>
      </p:sp>
      <p:sp>
        <p:nvSpPr>
          <p:cNvPr id="25" name="Объект 2"/>
          <p:cNvSpPr>
            <a:spLocks noGrp="1"/>
          </p:cNvSpPr>
          <p:nvPr>
            <p:ph idx="25"/>
          </p:nvPr>
        </p:nvSpPr>
        <p:spPr>
          <a:xfrm>
            <a:off x="680400" y="2485247"/>
            <a:ext cx="1935800" cy="657267"/>
          </a:xfrm>
          <a:solidFill>
            <a:schemeClr val="accent1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ru-RU" sz="1600" dirty="0" smtClean="0">
                <a:solidFill>
                  <a:schemeClr val="bg1"/>
                </a:solidFill>
              </a:defRPr>
            </a:lvl1pPr>
          </a:lstStyle>
          <a:p>
            <a:pPr marL="177800" lvl="0" indent="0"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30" name="Объект 2"/>
          <p:cNvSpPr>
            <a:spLocks noGrp="1"/>
          </p:cNvSpPr>
          <p:nvPr>
            <p:ph idx="26"/>
          </p:nvPr>
        </p:nvSpPr>
        <p:spPr>
          <a:xfrm>
            <a:off x="2739140" y="3231694"/>
            <a:ext cx="6770206" cy="657267"/>
          </a:xfrm>
          <a:ln>
            <a:solidFill>
              <a:schemeClr val="accent1"/>
            </a:solidFill>
          </a:ln>
        </p:spPr>
        <p:txBody>
          <a:bodyPr vert="horz" lIns="0" tIns="0" rIns="0" bIns="0" rtlCol="0" anchor="ctr">
            <a:norm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</a:lstStyle>
          <a:p>
            <a:pPr marL="93663" lvl="0" indent="0">
              <a:buNone/>
            </a:pPr>
            <a:r>
              <a:rPr lang="ru-RU" dirty="0" smtClean="0"/>
              <a:t>Образец текста</a:t>
            </a:r>
          </a:p>
          <a:p>
            <a:pPr marL="628650" lvl="1" indent="-268288">
              <a:buChar char="–"/>
            </a:pPr>
            <a:r>
              <a:rPr lang="ru-RU" dirty="0" smtClean="0"/>
              <a:t>Второй уровень</a:t>
            </a:r>
          </a:p>
        </p:txBody>
      </p:sp>
      <p:sp>
        <p:nvSpPr>
          <p:cNvPr id="31" name="Объект 2"/>
          <p:cNvSpPr>
            <a:spLocks noGrp="1"/>
          </p:cNvSpPr>
          <p:nvPr>
            <p:ph idx="27"/>
          </p:nvPr>
        </p:nvSpPr>
        <p:spPr>
          <a:xfrm>
            <a:off x="680400" y="3231694"/>
            <a:ext cx="1935800" cy="657267"/>
          </a:xfrm>
          <a:solidFill>
            <a:schemeClr val="accent1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ru-RU" sz="1600" dirty="0" smtClean="0">
                <a:solidFill>
                  <a:schemeClr val="bg1"/>
                </a:solidFill>
              </a:defRPr>
            </a:lvl1pPr>
          </a:lstStyle>
          <a:p>
            <a:pPr marL="177800" lvl="0" indent="0"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32" name="Объект 2"/>
          <p:cNvSpPr>
            <a:spLocks noGrp="1"/>
          </p:cNvSpPr>
          <p:nvPr>
            <p:ph idx="28"/>
          </p:nvPr>
        </p:nvSpPr>
        <p:spPr>
          <a:xfrm>
            <a:off x="2739140" y="3981456"/>
            <a:ext cx="6770206" cy="657267"/>
          </a:xfrm>
          <a:ln>
            <a:solidFill>
              <a:schemeClr val="accent1"/>
            </a:solidFill>
          </a:ln>
        </p:spPr>
        <p:txBody>
          <a:bodyPr vert="horz" lIns="0" tIns="0" rIns="0" bIns="0" rtlCol="0" anchor="ctr">
            <a:norm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</a:lstStyle>
          <a:p>
            <a:pPr marL="93663" lvl="0" indent="0">
              <a:buNone/>
            </a:pPr>
            <a:r>
              <a:rPr lang="ru-RU" dirty="0" smtClean="0"/>
              <a:t>Образец текста</a:t>
            </a:r>
          </a:p>
          <a:p>
            <a:pPr marL="628650" lvl="1" indent="-268288">
              <a:buChar char="–"/>
            </a:pPr>
            <a:r>
              <a:rPr lang="ru-RU" dirty="0" smtClean="0"/>
              <a:t>Второй уровень</a:t>
            </a:r>
          </a:p>
        </p:txBody>
      </p:sp>
      <p:sp>
        <p:nvSpPr>
          <p:cNvPr id="33" name="Объект 2"/>
          <p:cNvSpPr>
            <a:spLocks noGrp="1"/>
          </p:cNvSpPr>
          <p:nvPr>
            <p:ph idx="29"/>
          </p:nvPr>
        </p:nvSpPr>
        <p:spPr>
          <a:xfrm>
            <a:off x="680400" y="3981456"/>
            <a:ext cx="1935800" cy="657267"/>
          </a:xfrm>
          <a:solidFill>
            <a:schemeClr val="accent1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ru-RU" sz="1600" dirty="0" smtClean="0">
                <a:solidFill>
                  <a:schemeClr val="bg1"/>
                </a:solidFill>
              </a:defRPr>
            </a:lvl1pPr>
          </a:lstStyle>
          <a:p>
            <a:pPr marL="177800" lvl="0" indent="0"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34" name="Объект 2"/>
          <p:cNvSpPr>
            <a:spLocks noGrp="1"/>
          </p:cNvSpPr>
          <p:nvPr>
            <p:ph idx="30"/>
          </p:nvPr>
        </p:nvSpPr>
        <p:spPr>
          <a:xfrm>
            <a:off x="2739140" y="4726020"/>
            <a:ext cx="6770206" cy="657267"/>
          </a:xfrm>
          <a:ln>
            <a:solidFill>
              <a:schemeClr val="accent1"/>
            </a:solidFill>
          </a:ln>
        </p:spPr>
        <p:txBody>
          <a:bodyPr vert="horz" lIns="0" tIns="0" rIns="0" bIns="0" rtlCol="0" anchor="ctr">
            <a:norm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</a:lstStyle>
          <a:p>
            <a:pPr marL="93663" lvl="0" indent="0">
              <a:buNone/>
            </a:pPr>
            <a:r>
              <a:rPr lang="ru-RU" dirty="0" smtClean="0"/>
              <a:t>Образец текста</a:t>
            </a:r>
          </a:p>
          <a:p>
            <a:pPr marL="628650" lvl="1" indent="-268288">
              <a:buChar char="–"/>
            </a:pPr>
            <a:r>
              <a:rPr lang="ru-RU" dirty="0" smtClean="0"/>
              <a:t>Второй уровень</a:t>
            </a:r>
          </a:p>
        </p:txBody>
      </p:sp>
      <p:sp>
        <p:nvSpPr>
          <p:cNvPr id="35" name="Объект 2"/>
          <p:cNvSpPr>
            <a:spLocks noGrp="1"/>
          </p:cNvSpPr>
          <p:nvPr>
            <p:ph idx="31"/>
          </p:nvPr>
        </p:nvSpPr>
        <p:spPr>
          <a:xfrm>
            <a:off x="680400" y="4726020"/>
            <a:ext cx="1935800" cy="657267"/>
          </a:xfrm>
          <a:solidFill>
            <a:schemeClr val="accent1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ru-RU" sz="1600" dirty="0" smtClean="0">
                <a:solidFill>
                  <a:schemeClr val="bg1"/>
                </a:solidFill>
              </a:defRPr>
            </a:lvl1pPr>
          </a:lstStyle>
          <a:p>
            <a:pPr marL="177800" lvl="0" indent="0"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36" name="Объект 2"/>
          <p:cNvSpPr>
            <a:spLocks noGrp="1"/>
          </p:cNvSpPr>
          <p:nvPr>
            <p:ph idx="32"/>
          </p:nvPr>
        </p:nvSpPr>
        <p:spPr>
          <a:xfrm>
            <a:off x="2739140" y="5470584"/>
            <a:ext cx="6770206" cy="657267"/>
          </a:xfrm>
          <a:ln>
            <a:solidFill>
              <a:schemeClr val="accent1"/>
            </a:solidFill>
          </a:ln>
        </p:spPr>
        <p:txBody>
          <a:bodyPr vert="horz" lIns="0" tIns="0" rIns="0" bIns="0" rtlCol="0" anchor="ctr">
            <a:norm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</a:lstStyle>
          <a:p>
            <a:pPr marL="93663" lvl="0" indent="0">
              <a:buNone/>
            </a:pPr>
            <a:r>
              <a:rPr lang="ru-RU" dirty="0" smtClean="0"/>
              <a:t>Образец текста</a:t>
            </a:r>
          </a:p>
          <a:p>
            <a:pPr marL="628650" lvl="1" indent="-268288">
              <a:buChar char="–"/>
            </a:pPr>
            <a:r>
              <a:rPr lang="ru-RU" dirty="0" smtClean="0"/>
              <a:t>Второй уровень</a:t>
            </a:r>
          </a:p>
        </p:txBody>
      </p:sp>
      <p:sp>
        <p:nvSpPr>
          <p:cNvPr id="37" name="Объект 2"/>
          <p:cNvSpPr>
            <a:spLocks noGrp="1"/>
          </p:cNvSpPr>
          <p:nvPr>
            <p:ph idx="33"/>
          </p:nvPr>
        </p:nvSpPr>
        <p:spPr>
          <a:xfrm>
            <a:off x="680400" y="5470584"/>
            <a:ext cx="1935800" cy="657267"/>
          </a:xfrm>
          <a:solidFill>
            <a:schemeClr val="accent1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ru-RU" sz="1600" dirty="0" smtClean="0">
                <a:solidFill>
                  <a:schemeClr val="bg1"/>
                </a:solidFill>
              </a:defRPr>
            </a:lvl1pPr>
          </a:lstStyle>
          <a:p>
            <a:pPr marL="177800" lvl="0" indent="0">
              <a:buNone/>
            </a:pPr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12818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7" y="851417"/>
            <a:ext cx="8828946" cy="3275969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1037" y="4127383"/>
            <a:ext cx="8828946" cy="2178414"/>
          </a:xfrm>
        </p:spPr>
        <p:txBody>
          <a:bodyPr>
            <a:normAutofit/>
          </a:bodyPr>
          <a:lstStyle>
            <a:lvl1pPr marL="342900" indent="-342900">
              <a:buFont typeface="+mj-lt"/>
              <a:buAutoNum type="arabicPeriod"/>
              <a:defRPr sz="18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7616079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051172"/>
      </p:ext>
    </p:extLst>
  </p:cSld>
  <p:clrMapOvr>
    <a:masterClrMapping/>
  </p:clrMapOvr>
  <p:hf hdr="0" ftr="0" dt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Заголовок и 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Объект 2"/>
          <p:cNvSpPr>
            <a:spLocks noGrp="1"/>
          </p:cNvSpPr>
          <p:nvPr>
            <p:ph idx="14"/>
          </p:nvPr>
        </p:nvSpPr>
        <p:spPr>
          <a:xfrm>
            <a:off x="2739140" y="1738800"/>
            <a:ext cx="6770206" cy="657267"/>
          </a:xfr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93663" indent="0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681036" y="6305796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  <p:sp>
        <p:nvSpPr>
          <p:cNvPr id="18" name="Объект 2"/>
          <p:cNvSpPr>
            <a:spLocks noGrp="1"/>
          </p:cNvSpPr>
          <p:nvPr>
            <p:ph idx="23"/>
          </p:nvPr>
        </p:nvSpPr>
        <p:spPr>
          <a:xfrm>
            <a:off x="680400" y="1738800"/>
            <a:ext cx="1935800" cy="65726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17780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4" name="Объект 2"/>
          <p:cNvSpPr>
            <a:spLocks noGrp="1"/>
          </p:cNvSpPr>
          <p:nvPr>
            <p:ph idx="24"/>
          </p:nvPr>
        </p:nvSpPr>
        <p:spPr>
          <a:xfrm>
            <a:off x="2739140" y="2485247"/>
            <a:ext cx="6770206" cy="657267"/>
          </a:xfrm>
          <a:ln>
            <a:solidFill>
              <a:schemeClr val="accent1"/>
            </a:solidFill>
          </a:ln>
        </p:spPr>
        <p:txBody>
          <a:bodyPr vert="horz" lIns="0" tIns="0" rIns="0" bIns="0" rtlCol="0" anchor="ctr">
            <a:norm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</a:lstStyle>
          <a:p>
            <a:pPr marL="93663" lvl="0" indent="0">
              <a:buNone/>
            </a:pPr>
            <a:r>
              <a:rPr lang="ru-RU" dirty="0" smtClean="0"/>
              <a:t>Образец текста</a:t>
            </a:r>
          </a:p>
          <a:p>
            <a:pPr marL="628650" lvl="1" indent="-268288">
              <a:buChar char="–"/>
            </a:pPr>
            <a:r>
              <a:rPr lang="ru-RU" dirty="0" smtClean="0"/>
              <a:t>Второй уровень</a:t>
            </a:r>
          </a:p>
        </p:txBody>
      </p:sp>
      <p:sp>
        <p:nvSpPr>
          <p:cNvPr id="25" name="Объект 2"/>
          <p:cNvSpPr>
            <a:spLocks noGrp="1"/>
          </p:cNvSpPr>
          <p:nvPr>
            <p:ph idx="25"/>
          </p:nvPr>
        </p:nvSpPr>
        <p:spPr>
          <a:xfrm>
            <a:off x="680400" y="2485247"/>
            <a:ext cx="1935800" cy="65726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17780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0" name="Объект 2"/>
          <p:cNvSpPr>
            <a:spLocks noGrp="1"/>
          </p:cNvSpPr>
          <p:nvPr>
            <p:ph idx="26"/>
          </p:nvPr>
        </p:nvSpPr>
        <p:spPr>
          <a:xfrm>
            <a:off x="2739140" y="3231694"/>
            <a:ext cx="6770206" cy="657267"/>
          </a:xfrm>
          <a:ln>
            <a:solidFill>
              <a:schemeClr val="accent1"/>
            </a:solidFill>
          </a:ln>
        </p:spPr>
        <p:txBody>
          <a:bodyPr vert="horz" lIns="0" tIns="0" rIns="0" bIns="0" rtlCol="0" anchor="ctr">
            <a:norm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</a:lstStyle>
          <a:p>
            <a:pPr marL="93663" lvl="0" indent="0">
              <a:buNone/>
            </a:pPr>
            <a:r>
              <a:rPr lang="ru-RU" dirty="0" smtClean="0"/>
              <a:t>Образец текста</a:t>
            </a:r>
          </a:p>
          <a:p>
            <a:pPr marL="628650" lvl="1" indent="-268288">
              <a:buChar char="–"/>
            </a:pPr>
            <a:r>
              <a:rPr lang="ru-RU" dirty="0" smtClean="0"/>
              <a:t>Второй уровень</a:t>
            </a:r>
          </a:p>
        </p:txBody>
      </p:sp>
      <p:sp>
        <p:nvSpPr>
          <p:cNvPr id="31" name="Объект 2"/>
          <p:cNvSpPr>
            <a:spLocks noGrp="1"/>
          </p:cNvSpPr>
          <p:nvPr>
            <p:ph idx="27"/>
          </p:nvPr>
        </p:nvSpPr>
        <p:spPr>
          <a:xfrm>
            <a:off x="680400" y="3231694"/>
            <a:ext cx="1935800" cy="65726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17780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08043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Заголовок и 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Объект 2"/>
          <p:cNvSpPr>
            <a:spLocks noGrp="1"/>
          </p:cNvSpPr>
          <p:nvPr>
            <p:ph idx="14"/>
          </p:nvPr>
        </p:nvSpPr>
        <p:spPr>
          <a:xfrm>
            <a:off x="3344334" y="1738800"/>
            <a:ext cx="6165012" cy="775801"/>
          </a:xfr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93663" indent="0"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681036" y="6305796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  <p:sp>
        <p:nvSpPr>
          <p:cNvPr id="18" name="Объект 2"/>
          <p:cNvSpPr>
            <a:spLocks noGrp="1"/>
          </p:cNvSpPr>
          <p:nvPr>
            <p:ph idx="23"/>
          </p:nvPr>
        </p:nvSpPr>
        <p:spPr>
          <a:xfrm>
            <a:off x="680400" y="1738801"/>
            <a:ext cx="2545400" cy="7758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17780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2" name="Объект 2"/>
          <p:cNvSpPr>
            <a:spLocks noGrp="1"/>
          </p:cNvSpPr>
          <p:nvPr>
            <p:ph idx="24"/>
          </p:nvPr>
        </p:nvSpPr>
        <p:spPr>
          <a:xfrm>
            <a:off x="3344334" y="2593933"/>
            <a:ext cx="6165012" cy="775801"/>
          </a:xfr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93663" indent="0"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3" name="Объект 2"/>
          <p:cNvSpPr>
            <a:spLocks noGrp="1"/>
          </p:cNvSpPr>
          <p:nvPr>
            <p:ph idx="25"/>
          </p:nvPr>
        </p:nvSpPr>
        <p:spPr>
          <a:xfrm>
            <a:off x="680400" y="2593934"/>
            <a:ext cx="2545400" cy="7758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17780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6" name="Объект 2"/>
          <p:cNvSpPr>
            <a:spLocks noGrp="1"/>
          </p:cNvSpPr>
          <p:nvPr>
            <p:ph idx="26"/>
          </p:nvPr>
        </p:nvSpPr>
        <p:spPr>
          <a:xfrm>
            <a:off x="3344334" y="3449065"/>
            <a:ext cx="6165012" cy="775801"/>
          </a:xfr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93663" indent="0"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7" name="Объект 2"/>
          <p:cNvSpPr>
            <a:spLocks noGrp="1"/>
          </p:cNvSpPr>
          <p:nvPr>
            <p:ph idx="27"/>
          </p:nvPr>
        </p:nvSpPr>
        <p:spPr>
          <a:xfrm>
            <a:off x="680400" y="3449066"/>
            <a:ext cx="2545400" cy="7758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17780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8" name="Объект 2"/>
          <p:cNvSpPr>
            <a:spLocks noGrp="1"/>
          </p:cNvSpPr>
          <p:nvPr>
            <p:ph idx="28"/>
          </p:nvPr>
        </p:nvSpPr>
        <p:spPr>
          <a:xfrm>
            <a:off x="3344334" y="4304197"/>
            <a:ext cx="6165012" cy="775801"/>
          </a:xfr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93663" indent="0"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9" name="Объект 2"/>
          <p:cNvSpPr>
            <a:spLocks noGrp="1"/>
          </p:cNvSpPr>
          <p:nvPr>
            <p:ph idx="29"/>
          </p:nvPr>
        </p:nvSpPr>
        <p:spPr>
          <a:xfrm>
            <a:off x="680400" y="4304198"/>
            <a:ext cx="2545400" cy="7758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17780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2" name="Объект 2"/>
          <p:cNvSpPr>
            <a:spLocks noGrp="1"/>
          </p:cNvSpPr>
          <p:nvPr>
            <p:ph idx="30"/>
          </p:nvPr>
        </p:nvSpPr>
        <p:spPr>
          <a:xfrm>
            <a:off x="3344334" y="5159329"/>
            <a:ext cx="6165012" cy="775801"/>
          </a:xfr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93663" indent="0"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3" name="Объект 2"/>
          <p:cNvSpPr>
            <a:spLocks noGrp="1"/>
          </p:cNvSpPr>
          <p:nvPr>
            <p:ph idx="31"/>
          </p:nvPr>
        </p:nvSpPr>
        <p:spPr>
          <a:xfrm>
            <a:off x="680400" y="5159330"/>
            <a:ext cx="2545400" cy="7758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17780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13923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16531" indent="-316531">
              <a:buFont typeface="+mj-lt"/>
              <a:buAutoNum type="arabicPeriod"/>
              <a:defRPr sz="1662">
                <a:solidFill>
                  <a:schemeClr val="tx1"/>
                </a:solidFill>
              </a:defRPr>
            </a:lvl1pPr>
            <a:lvl2pPr marL="580307" indent="-247657">
              <a:buFont typeface="Arial" panose="020B0604020202020204" pitchFamily="34" charset="0"/>
              <a:buChar char="–"/>
              <a:defRPr sz="1662">
                <a:solidFill>
                  <a:schemeClr val="tx1"/>
                </a:solidFill>
              </a:defRPr>
            </a:lvl2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anchor="ctr">
            <a:normAutofit/>
          </a:bodyPr>
          <a:lstStyle>
            <a:lvl1pPr marL="0" indent="0">
              <a:buNone/>
              <a:defRPr sz="738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629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80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888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A89B9D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24341" y="344615"/>
            <a:ext cx="390193" cy="4698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77777A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4419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80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94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ПР_Два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7" y="851415"/>
            <a:ext cx="8828946" cy="704335"/>
          </a:xfrm>
        </p:spPr>
        <p:txBody>
          <a:bodyPr>
            <a:normAutofit/>
          </a:bodyPr>
          <a:lstStyle>
            <a:lvl1pPr>
              <a:defRPr sz="16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03200" y="1555750"/>
            <a:ext cx="4578350" cy="4930775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12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12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3500" y="1555750"/>
            <a:ext cx="4562475" cy="4930775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12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12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anchor="ctr">
            <a:normAutofit/>
          </a:bodyPr>
          <a:lstStyle>
            <a:lvl1pPr marL="0" indent="0">
              <a:buNone/>
              <a:defRPr lang="en-US" sz="700" b="0" kern="1200" cap="all" baseline="0" dirty="0">
                <a:solidFill>
                  <a:srgbClr val="8A8A8D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04649" rtl="0" eaLnBrk="1" latinLnBrk="0" hangingPunct="1">
              <a:lnSpc>
                <a:spcPct val="90000"/>
              </a:lnSpc>
              <a:spcBef>
                <a:spcPts val="880"/>
              </a:spcBef>
              <a:buFont typeface="Arial" panose="020B0604020202020204" pitchFamily="34" charset="0"/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24341" y="344615"/>
            <a:ext cx="390193" cy="4698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8A8A8D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317036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3" name="Picture 12" descr="CBRF_titul-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0" r="13049"/>
          <a:stretch/>
        </p:blipFill>
        <p:spPr>
          <a:xfrm>
            <a:off x="0" y="1367481"/>
            <a:ext cx="9906000" cy="2779776"/>
          </a:xfrm>
          <a:prstGeom prst="rect">
            <a:avLst/>
          </a:prstGeom>
        </p:spPr>
      </p:pic>
      <p:sp>
        <p:nvSpPr>
          <p:cNvPr id="11" name="Rectangle 18"/>
          <p:cNvSpPr/>
          <p:nvPr/>
        </p:nvSpPr>
        <p:spPr>
          <a:xfrm>
            <a:off x="0" y="4118534"/>
            <a:ext cx="9906000" cy="2739469"/>
          </a:xfrm>
          <a:prstGeom prst="rect">
            <a:avLst/>
          </a:prstGeom>
          <a:solidFill>
            <a:srgbClr val="7777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691" y="5594874"/>
            <a:ext cx="4685269" cy="65902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30695" y="4118919"/>
            <a:ext cx="4685269" cy="1359244"/>
          </a:xfrm>
        </p:spPr>
        <p:txBody>
          <a:bodyPr anchor="b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6" name="Date Placeholder 26"/>
          <p:cNvSpPr>
            <a:spLocks noGrp="1"/>
          </p:cNvSpPr>
          <p:nvPr>
            <p:ph type="dt" sz="half" idx="2"/>
          </p:nvPr>
        </p:nvSpPr>
        <p:spPr>
          <a:xfrm>
            <a:off x="4957462" y="6315172"/>
            <a:ext cx="23114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446216" y="5594874"/>
            <a:ext cx="4396412" cy="665893"/>
          </a:xfrm>
        </p:spPr>
        <p:txBody>
          <a:bodyPr>
            <a:noAutofit/>
          </a:bodyPr>
          <a:lstStyle>
            <a:lvl1pPr marL="0" indent="0" algn="r">
              <a:buNone/>
              <a:defRPr sz="20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Введите имя автора презентации</a:t>
            </a:r>
          </a:p>
        </p:txBody>
      </p:sp>
      <p:pic>
        <p:nvPicPr>
          <p:cNvPr id="10" name="Picture 11" descr="alllogo-0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43" y="-1"/>
            <a:ext cx="2899116" cy="134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432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8"/>
          <p:cNvSpPr/>
          <p:nvPr/>
        </p:nvSpPr>
        <p:spPr>
          <a:xfrm>
            <a:off x="0" y="4118534"/>
            <a:ext cx="9906000" cy="2739469"/>
          </a:xfrm>
          <a:prstGeom prst="rect">
            <a:avLst/>
          </a:prstGeom>
          <a:solidFill>
            <a:srgbClr val="7777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0" name="Picture 2" descr="\\10.85.94.34\ddkp\ИП\PROJECTS\ФирмСтиль\ФС презентаций\Фото (разделитель)\VAS_588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9941"/>
          <a:stretch/>
        </p:blipFill>
        <p:spPr bwMode="auto">
          <a:xfrm>
            <a:off x="-1" y="1368000"/>
            <a:ext cx="9906001" cy="277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691" y="5594874"/>
            <a:ext cx="4685269" cy="65902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30695" y="4118919"/>
            <a:ext cx="4685269" cy="1359244"/>
          </a:xfrm>
        </p:spPr>
        <p:txBody>
          <a:bodyPr anchor="b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6" name="Date Placeholder 26"/>
          <p:cNvSpPr>
            <a:spLocks noGrp="1"/>
          </p:cNvSpPr>
          <p:nvPr>
            <p:ph type="dt" sz="half" idx="2"/>
          </p:nvPr>
        </p:nvSpPr>
        <p:spPr>
          <a:xfrm>
            <a:off x="4957462" y="6315172"/>
            <a:ext cx="23114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446216" y="5594874"/>
            <a:ext cx="4396412" cy="665893"/>
          </a:xfrm>
        </p:spPr>
        <p:txBody>
          <a:bodyPr>
            <a:noAutofit/>
          </a:bodyPr>
          <a:lstStyle>
            <a:lvl1pPr marL="0" indent="0" algn="r">
              <a:buNone/>
              <a:defRPr sz="20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Введите имя автора презентации</a:t>
            </a:r>
          </a:p>
        </p:txBody>
      </p:sp>
      <p:pic>
        <p:nvPicPr>
          <p:cNvPr id="10" name="Picture 11" descr="alllogo-0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43" y="-1"/>
            <a:ext cx="2899116" cy="134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885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8"/>
          <p:cNvSpPr/>
          <p:nvPr/>
        </p:nvSpPr>
        <p:spPr>
          <a:xfrm>
            <a:off x="0" y="4118534"/>
            <a:ext cx="9906000" cy="2739469"/>
          </a:xfrm>
          <a:prstGeom prst="rect">
            <a:avLst/>
          </a:prstGeom>
          <a:solidFill>
            <a:srgbClr val="7777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691" y="5594874"/>
            <a:ext cx="4685269" cy="65902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12" name="Picture 10" descr="CBRF-Razdelitel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2" r="9466"/>
          <a:stretch/>
        </p:blipFill>
        <p:spPr>
          <a:xfrm>
            <a:off x="0" y="1368000"/>
            <a:ext cx="9906000" cy="2755646"/>
          </a:xfrm>
          <a:prstGeom prst="rect">
            <a:avLst/>
          </a:prstGeom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30695" y="4118919"/>
            <a:ext cx="4685269" cy="1359244"/>
          </a:xfrm>
        </p:spPr>
        <p:txBody>
          <a:bodyPr anchor="b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6" name="Date Placeholder 26"/>
          <p:cNvSpPr>
            <a:spLocks noGrp="1"/>
          </p:cNvSpPr>
          <p:nvPr>
            <p:ph type="dt" sz="half" idx="2"/>
          </p:nvPr>
        </p:nvSpPr>
        <p:spPr>
          <a:xfrm>
            <a:off x="4957462" y="6315172"/>
            <a:ext cx="23114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446216" y="5594874"/>
            <a:ext cx="4396412" cy="665893"/>
          </a:xfrm>
        </p:spPr>
        <p:txBody>
          <a:bodyPr>
            <a:noAutofit/>
          </a:bodyPr>
          <a:lstStyle>
            <a:lvl1pPr marL="0" indent="0" algn="r">
              <a:buNone/>
              <a:defRPr sz="20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Введите имя автора презентации</a:t>
            </a:r>
          </a:p>
        </p:txBody>
      </p:sp>
      <p:pic>
        <p:nvPicPr>
          <p:cNvPr id="10" name="Picture 11" descr="alllogo-0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43" y="-1"/>
            <a:ext cx="2899116" cy="134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064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122.xml"/><Relationship Id="rId21" Type="http://schemas.openxmlformats.org/officeDocument/2006/relationships/slideLayout" Target="../slideLayouts/slideLayout117.xml"/><Relationship Id="rId42" Type="http://schemas.openxmlformats.org/officeDocument/2006/relationships/slideLayout" Target="../slideLayouts/slideLayout138.xml"/><Relationship Id="rId47" Type="http://schemas.openxmlformats.org/officeDocument/2006/relationships/slideLayout" Target="../slideLayouts/slideLayout143.xml"/><Relationship Id="rId63" Type="http://schemas.openxmlformats.org/officeDocument/2006/relationships/slideLayout" Target="../slideLayouts/slideLayout159.xml"/><Relationship Id="rId68" Type="http://schemas.openxmlformats.org/officeDocument/2006/relationships/slideLayout" Target="../slideLayouts/slideLayout164.xml"/><Relationship Id="rId84" Type="http://schemas.openxmlformats.org/officeDocument/2006/relationships/slideLayout" Target="../slideLayouts/slideLayout180.xml"/><Relationship Id="rId89" Type="http://schemas.openxmlformats.org/officeDocument/2006/relationships/slideLayout" Target="../slideLayouts/slideLayout185.xml"/><Relationship Id="rId1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07.xml"/><Relationship Id="rId32" Type="http://schemas.openxmlformats.org/officeDocument/2006/relationships/slideLayout" Target="../slideLayouts/slideLayout128.xml"/><Relationship Id="rId37" Type="http://schemas.openxmlformats.org/officeDocument/2006/relationships/slideLayout" Target="../slideLayouts/slideLayout133.xml"/><Relationship Id="rId53" Type="http://schemas.openxmlformats.org/officeDocument/2006/relationships/slideLayout" Target="../slideLayouts/slideLayout149.xml"/><Relationship Id="rId58" Type="http://schemas.openxmlformats.org/officeDocument/2006/relationships/slideLayout" Target="../slideLayouts/slideLayout154.xml"/><Relationship Id="rId74" Type="http://schemas.openxmlformats.org/officeDocument/2006/relationships/slideLayout" Target="../slideLayouts/slideLayout170.xml"/><Relationship Id="rId79" Type="http://schemas.openxmlformats.org/officeDocument/2006/relationships/slideLayout" Target="../slideLayouts/slideLayout175.xml"/><Relationship Id="rId5" Type="http://schemas.openxmlformats.org/officeDocument/2006/relationships/slideLayout" Target="../slideLayouts/slideLayout101.xml"/><Relationship Id="rId90" Type="http://schemas.openxmlformats.org/officeDocument/2006/relationships/slideLayout" Target="../slideLayouts/slideLayout186.xml"/><Relationship Id="rId95" Type="http://schemas.openxmlformats.org/officeDocument/2006/relationships/slideLayout" Target="../slideLayouts/slideLayout191.xml"/><Relationship Id="rId22" Type="http://schemas.openxmlformats.org/officeDocument/2006/relationships/slideLayout" Target="../slideLayouts/slideLayout118.xml"/><Relationship Id="rId27" Type="http://schemas.openxmlformats.org/officeDocument/2006/relationships/slideLayout" Target="../slideLayouts/slideLayout123.xml"/><Relationship Id="rId43" Type="http://schemas.openxmlformats.org/officeDocument/2006/relationships/slideLayout" Target="../slideLayouts/slideLayout139.xml"/><Relationship Id="rId48" Type="http://schemas.openxmlformats.org/officeDocument/2006/relationships/slideLayout" Target="../slideLayouts/slideLayout144.xml"/><Relationship Id="rId64" Type="http://schemas.openxmlformats.org/officeDocument/2006/relationships/slideLayout" Target="../slideLayouts/slideLayout160.xml"/><Relationship Id="rId69" Type="http://schemas.openxmlformats.org/officeDocument/2006/relationships/slideLayout" Target="../slideLayouts/slideLayout165.xml"/><Relationship Id="rId80" Type="http://schemas.openxmlformats.org/officeDocument/2006/relationships/slideLayout" Target="../slideLayouts/slideLayout176.xml"/><Relationship Id="rId85" Type="http://schemas.openxmlformats.org/officeDocument/2006/relationships/slideLayout" Target="../slideLayouts/slideLayout181.xml"/><Relationship Id="rId3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8.xml"/><Relationship Id="rId17" Type="http://schemas.openxmlformats.org/officeDocument/2006/relationships/slideLayout" Target="../slideLayouts/slideLayout113.xml"/><Relationship Id="rId25" Type="http://schemas.openxmlformats.org/officeDocument/2006/relationships/slideLayout" Target="../slideLayouts/slideLayout121.xml"/><Relationship Id="rId33" Type="http://schemas.openxmlformats.org/officeDocument/2006/relationships/slideLayout" Target="../slideLayouts/slideLayout129.xml"/><Relationship Id="rId38" Type="http://schemas.openxmlformats.org/officeDocument/2006/relationships/slideLayout" Target="../slideLayouts/slideLayout134.xml"/><Relationship Id="rId46" Type="http://schemas.openxmlformats.org/officeDocument/2006/relationships/slideLayout" Target="../slideLayouts/slideLayout142.xml"/><Relationship Id="rId59" Type="http://schemas.openxmlformats.org/officeDocument/2006/relationships/slideLayout" Target="../slideLayouts/slideLayout155.xml"/><Relationship Id="rId67" Type="http://schemas.openxmlformats.org/officeDocument/2006/relationships/slideLayout" Target="../slideLayouts/slideLayout163.xml"/><Relationship Id="rId20" Type="http://schemas.openxmlformats.org/officeDocument/2006/relationships/slideLayout" Target="../slideLayouts/slideLayout116.xml"/><Relationship Id="rId41" Type="http://schemas.openxmlformats.org/officeDocument/2006/relationships/slideLayout" Target="../slideLayouts/slideLayout137.xml"/><Relationship Id="rId54" Type="http://schemas.openxmlformats.org/officeDocument/2006/relationships/slideLayout" Target="../slideLayouts/slideLayout150.xml"/><Relationship Id="rId62" Type="http://schemas.openxmlformats.org/officeDocument/2006/relationships/slideLayout" Target="../slideLayouts/slideLayout158.xml"/><Relationship Id="rId70" Type="http://schemas.openxmlformats.org/officeDocument/2006/relationships/slideLayout" Target="../slideLayouts/slideLayout166.xml"/><Relationship Id="rId75" Type="http://schemas.openxmlformats.org/officeDocument/2006/relationships/slideLayout" Target="../slideLayouts/slideLayout171.xml"/><Relationship Id="rId83" Type="http://schemas.openxmlformats.org/officeDocument/2006/relationships/slideLayout" Target="../slideLayouts/slideLayout179.xml"/><Relationship Id="rId88" Type="http://schemas.openxmlformats.org/officeDocument/2006/relationships/slideLayout" Target="../slideLayouts/slideLayout184.xml"/><Relationship Id="rId91" Type="http://schemas.openxmlformats.org/officeDocument/2006/relationships/slideLayout" Target="../slideLayouts/slideLayout187.xml"/><Relationship Id="rId96" Type="http://schemas.openxmlformats.org/officeDocument/2006/relationships/slideLayout" Target="../slideLayouts/slideLayout192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5" Type="http://schemas.openxmlformats.org/officeDocument/2006/relationships/slideLayout" Target="../slideLayouts/slideLayout111.xml"/><Relationship Id="rId23" Type="http://schemas.openxmlformats.org/officeDocument/2006/relationships/slideLayout" Target="../slideLayouts/slideLayout119.xml"/><Relationship Id="rId28" Type="http://schemas.openxmlformats.org/officeDocument/2006/relationships/slideLayout" Target="../slideLayouts/slideLayout124.xml"/><Relationship Id="rId36" Type="http://schemas.openxmlformats.org/officeDocument/2006/relationships/slideLayout" Target="../slideLayouts/slideLayout132.xml"/><Relationship Id="rId49" Type="http://schemas.openxmlformats.org/officeDocument/2006/relationships/slideLayout" Target="../slideLayouts/slideLayout145.xml"/><Relationship Id="rId57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06.xml"/><Relationship Id="rId31" Type="http://schemas.openxmlformats.org/officeDocument/2006/relationships/slideLayout" Target="../slideLayouts/slideLayout127.xml"/><Relationship Id="rId44" Type="http://schemas.openxmlformats.org/officeDocument/2006/relationships/slideLayout" Target="../slideLayouts/slideLayout140.xml"/><Relationship Id="rId52" Type="http://schemas.openxmlformats.org/officeDocument/2006/relationships/slideLayout" Target="../slideLayouts/slideLayout148.xml"/><Relationship Id="rId60" Type="http://schemas.openxmlformats.org/officeDocument/2006/relationships/slideLayout" Target="../slideLayouts/slideLayout156.xml"/><Relationship Id="rId65" Type="http://schemas.openxmlformats.org/officeDocument/2006/relationships/slideLayout" Target="../slideLayouts/slideLayout161.xml"/><Relationship Id="rId73" Type="http://schemas.openxmlformats.org/officeDocument/2006/relationships/slideLayout" Target="../slideLayouts/slideLayout169.xml"/><Relationship Id="rId78" Type="http://schemas.openxmlformats.org/officeDocument/2006/relationships/slideLayout" Target="../slideLayouts/slideLayout174.xml"/><Relationship Id="rId81" Type="http://schemas.openxmlformats.org/officeDocument/2006/relationships/slideLayout" Target="../slideLayouts/slideLayout177.xml"/><Relationship Id="rId86" Type="http://schemas.openxmlformats.org/officeDocument/2006/relationships/slideLayout" Target="../slideLayouts/slideLayout182.xml"/><Relationship Id="rId94" Type="http://schemas.openxmlformats.org/officeDocument/2006/relationships/slideLayout" Target="../slideLayouts/slideLayout190.xml"/><Relationship Id="rId99" Type="http://schemas.openxmlformats.org/officeDocument/2006/relationships/image" Target="../media/image1.png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3" Type="http://schemas.openxmlformats.org/officeDocument/2006/relationships/slideLayout" Target="../slideLayouts/slideLayout109.xml"/><Relationship Id="rId18" Type="http://schemas.openxmlformats.org/officeDocument/2006/relationships/slideLayout" Target="../slideLayouts/slideLayout114.xml"/><Relationship Id="rId39" Type="http://schemas.openxmlformats.org/officeDocument/2006/relationships/slideLayout" Target="../slideLayouts/slideLayout135.xml"/><Relationship Id="rId34" Type="http://schemas.openxmlformats.org/officeDocument/2006/relationships/slideLayout" Target="../slideLayouts/slideLayout130.xml"/><Relationship Id="rId50" Type="http://schemas.openxmlformats.org/officeDocument/2006/relationships/slideLayout" Target="../slideLayouts/slideLayout146.xml"/><Relationship Id="rId55" Type="http://schemas.openxmlformats.org/officeDocument/2006/relationships/slideLayout" Target="../slideLayouts/slideLayout151.xml"/><Relationship Id="rId76" Type="http://schemas.openxmlformats.org/officeDocument/2006/relationships/slideLayout" Target="../slideLayouts/slideLayout172.xml"/><Relationship Id="rId97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03.xml"/><Relationship Id="rId71" Type="http://schemas.openxmlformats.org/officeDocument/2006/relationships/slideLayout" Target="../slideLayouts/slideLayout167.xml"/><Relationship Id="rId92" Type="http://schemas.openxmlformats.org/officeDocument/2006/relationships/slideLayout" Target="../slideLayouts/slideLayout188.xml"/><Relationship Id="rId2" Type="http://schemas.openxmlformats.org/officeDocument/2006/relationships/slideLayout" Target="../slideLayouts/slideLayout98.xml"/><Relationship Id="rId29" Type="http://schemas.openxmlformats.org/officeDocument/2006/relationships/slideLayout" Target="../slideLayouts/slideLayout125.xml"/><Relationship Id="rId24" Type="http://schemas.openxmlformats.org/officeDocument/2006/relationships/slideLayout" Target="../slideLayouts/slideLayout120.xml"/><Relationship Id="rId40" Type="http://schemas.openxmlformats.org/officeDocument/2006/relationships/slideLayout" Target="../slideLayouts/slideLayout136.xml"/><Relationship Id="rId45" Type="http://schemas.openxmlformats.org/officeDocument/2006/relationships/slideLayout" Target="../slideLayouts/slideLayout141.xml"/><Relationship Id="rId66" Type="http://schemas.openxmlformats.org/officeDocument/2006/relationships/slideLayout" Target="../slideLayouts/slideLayout162.xml"/><Relationship Id="rId87" Type="http://schemas.openxmlformats.org/officeDocument/2006/relationships/slideLayout" Target="../slideLayouts/slideLayout183.xml"/><Relationship Id="rId61" Type="http://schemas.openxmlformats.org/officeDocument/2006/relationships/slideLayout" Target="../slideLayouts/slideLayout157.xml"/><Relationship Id="rId82" Type="http://schemas.openxmlformats.org/officeDocument/2006/relationships/slideLayout" Target="../slideLayouts/slideLayout178.xml"/><Relationship Id="rId19" Type="http://schemas.openxmlformats.org/officeDocument/2006/relationships/slideLayout" Target="../slideLayouts/slideLayout115.xml"/><Relationship Id="rId14" Type="http://schemas.openxmlformats.org/officeDocument/2006/relationships/slideLayout" Target="../slideLayouts/slideLayout110.xml"/><Relationship Id="rId30" Type="http://schemas.openxmlformats.org/officeDocument/2006/relationships/slideLayout" Target="../slideLayouts/slideLayout126.xml"/><Relationship Id="rId35" Type="http://schemas.openxmlformats.org/officeDocument/2006/relationships/slideLayout" Target="../slideLayouts/slideLayout131.xml"/><Relationship Id="rId56" Type="http://schemas.openxmlformats.org/officeDocument/2006/relationships/slideLayout" Target="../slideLayouts/slideLayout152.xml"/><Relationship Id="rId77" Type="http://schemas.openxmlformats.org/officeDocument/2006/relationships/slideLayout" Target="../slideLayouts/slideLayout173.xml"/><Relationship Id="rId8" Type="http://schemas.openxmlformats.org/officeDocument/2006/relationships/slideLayout" Target="../slideLayouts/slideLayout104.xml"/><Relationship Id="rId51" Type="http://schemas.openxmlformats.org/officeDocument/2006/relationships/slideLayout" Target="../slideLayouts/slideLayout147.xml"/><Relationship Id="rId72" Type="http://schemas.openxmlformats.org/officeDocument/2006/relationships/slideLayout" Target="../slideLayouts/slideLayout168.xml"/><Relationship Id="rId93" Type="http://schemas.openxmlformats.org/officeDocument/2006/relationships/slideLayout" Target="../slideLayouts/slideLayout189.xml"/><Relationship Id="rId98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19.xml"/><Relationship Id="rId21" Type="http://schemas.openxmlformats.org/officeDocument/2006/relationships/slideLayout" Target="../slideLayouts/slideLayout214.xml"/><Relationship Id="rId42" Type="http://schemas.openxmlformats.org/officeDocument/2006/relationships/slideLayout" Target="../slideLayouts/slideLayout235.xml"/><Relationship Id="rId47" Type="http://schemas.openxmlformats.org/officeDocument/2006/relationships/slideLayout" Target="../slideLayouts/slideLayout240.xml"/><Relationship Id="rId63" Type="http://schemas.openxmlformats.org/officeDocument/2006/relationships/slideLayout" Target="../slideLayouts/slideLayout256.xml"/><Relationship Id="rId68" Type="http://schemas.openxmlformats.org/officeDocument/2006/relationships/slideLayout" Target="../slideLayouts/slideLayout261.xml"/><Relationship Id="rId84" Type="http://schemas.openxmlformats.org/officeDocument/2006/relationships/slideLayout" Target="../slideLayouts/slideLayout277.xml"/><Relationship Id="rId89" Type="http://schemas.openxmlformats.org/officeDocument/2006/relationships/slideLayout" Target="../slideLayouts/slideLayout282.xml"/><Relationship Id="rId16" Type="http://schemas.openxmlformats.org/officeDocument/2006/relationships/slideLayout" Target="../slideLayouts/slideLayout209.xml"/><Relationship Id="rId11" Type="http://schemas.openxmlformats.org/officeDocument/2006/relationships/slideLayout" Target="../slideLayouts/slideLayout204.xml"/><Relationship Id="rId32" Type="http://schemas.openxmlformats.org/officeDocument/2006/relationships/slideLayout" Target="../slideLayouts/slideLayout225.xml"/><Relationship Id="rId37" Type="http://schemas.openxmlformats.org/officeDocument/2006/relationships/slideLayout" Target="../slideLayouts/slideLayout230.xml"/><Relationship Id="rId53" Type="http://schemas.openxmlformats.org/officeDocument/2006/relationships/slideLayout" Target="../slideLayouts/slideLayout246.xml"/><Relationship Id="rId58" Type="http://schemas.openxmlformats.org/officeDocument/2006/relationships/slideLayout" Target="../slideLayouts/slideLayout251.xml"/><Relationship Id="rId74" Type="http://schemas.openxmlformats.org/officeDocument/2006/relationships/slideLayout" Target="../slideLayouts/slideLayout267.xml"/><Relationship Id="rId79" Type="http://schemas.openxmlformats.org/officeDocument/2006/relationships/slideLayout" Target="../slideLayouts/slideLayout272.xml"/><Relationship Id="rId5" Type="http://schemas.openxmlformats.org/officeDocument/2006/relationships/slideLayout" Target="../slideLayouts/slideLayout198.xml"/><Relationship Id="rId90" Type="http://schemas.openxmlformats.org/officeDocument/2006/relationships/slideLayout" Target="../slideLayouts/slideLayout283.xml"/><Relationship Id="rId95" Type="http://schemas.openxmlformats.org/officeDocument/2006/relationships/slideLayout" Target="../slideLayouts/slideLayout288.xml"/><Relationship Id="rId22" Type="http://schemas.openxmlformats.org/officeDocument/2006/relationships/slideLayout" Target="../slideLayouts/slideLayout215.xml"/><Relationship Id="rId27" Type="http://schemas.openxmlformats.org/officeDocument/2006/relationships/slideLayout" Target="../slideLayouts/slideLayout220.xml"/><Relationship Id="rId43" Type="http://schemas.openxmlformats.org/officeDocument/2006/relationships/slideLayout" Target="../slideLayouts/slideLayout236.xml"/><Relationship Id="rId48" Type="http://schemas.openxmlformats.org/officeDocument/2006/relationships/slideLayout" Target="../slideLayouts/slideLayout241.xml"/><Relationship Id="rId64" Type="http://schemas.openxmlformats.org/officeDocument/2006/relationships/slideLayout" Target="../slideLayouts/slideLayout257.xml"/><Relationship Id="rId69" Type="http://schemas.openxmlformats.org/officeDocument/2006/relationships/slideLayout" Target="../slideLayouts/slideLayout262.xml"/><Relationship Id="rId80" Type="http://schemas.openxmlformats.org/officeDocument/2006/relationships/slideLayout" Target="../slideLayouts/slideLayout273.xml"/><Relationship Id="rId85" Type="http://schemas.openxmlformats.org/officeDocument/2006/relationships/slideLayout" Target="../slideLayouts/slideLayout278.xml"/><Relationship Id="rId3" Type="http://schemas.openxmlformats.org/officeDocument/2006/relationships/slideLayout" Target="../slideLayouts/slideLayout196.xml"/><Relationship Id="rId12" Type="http://schemas.openxmlformats.org/officeDocument/2006/relationships/slideLayout" Target="../slideLayouts/slideLayout205.xml"/><Relationship Id="rId17" Type="http://schemas.openxmlformats.org/officeDocument/2006/relationships/slideLayout" Target="../slideLayouts/slideLayout210.xml"/><Relationship Id="rId25" Type="http://schemas.openxmlformats.org/officeDocument/2006/relationships/slideLayout" Target="../slideLayouts/slideLayout218.xml"/><Relationship Id="rId33" Type="http://schemas.openxmlformats.org/officeDocument/2006/relationships/slideLayout" Target="../slideLayouts/slideLayout226.xml"/><Relationship Id="rId38" Type="http://schemas.openxmlformats.org/officeDocument/2006/relationships/slideLayout" Target="../slideLayouts/slideLayout231.xml"/><Relationship Id="rId46" Type="http://schemas.openxmlformats.org/officeDocument/2006/relationships/slideLayout" Target="../slideLayouts/slideLayout239.xml"/><Relationship Id="rId59" Type="http://schemas.openxmlformats.org/officeDocument/2006/relationships/slideLayout" Target="../slideLayouts/slideLayout252.xml"/><Relationship Id="rId67" Type="http://schemas.openxmlformats.org/officeDocument/2006/relationships/slideLayout" Target="../slideLayouts/slideLayout260.xml"/><Relationship Id="rId20" Type="http://schemas.openxmlformats.org/officeDocument/2006/relationships/slideLayout" Target="../slideLayouts/slideLayout213.xml"/><Relationship Id="rId41" Type="http://schemas.openxmlformats.org/officeDocument/2006/relationships/slideLayout" Target="../slideLayouts/slideLayout234.xml"/><Relationship Id="rId54" Type="http://schemas.openxmlformats.org/officeDocument/2006/relationships/slideLayout" Target="../slideLayouts/slideLayout247.xml"/><Relationship Id="rId62" Type="http://schemas.openxmlformats.org/officeDocument/2006/relationships/slideLayout" Target="../slideLayouts/slideLayout255.xml"/><Relationship Id="rId70" Type="http://schemas.openxmlformats.org/officeDocument/2006/relationships/slideLayout" Target="../slideLayouts/slideLayout263.xml"/><Relationship Id="rId75" Type="http://schemas.openxmlformats.org/officeDocument/2006/relationships/slideLayout" Target="../slideLayouts/slideLayout268.xml"/><Relationship Id="rId83" Type="http://schemas.openxmlformats.org/officeDocument/2006/relationships/slideLayout" Target="../slideLayouts/slideLayout276.xml"/><Relationship Id="rId88" Type="http://schemas.openxmlformats.org/officeDocument/2006/relationships/slideLayout" Target="../slideLayouts/slideLayout281.xml"/><Relationship Id="rId91" Type="http://schemas.openxmlformats.org/officeDocument/2006/relationships/slideLayout" Target="../slideLayouts/slideLayout284.xml"/><Relationship Id="rId96" Type="http://schemas.openxmlformats.org/officeDocument/2006/relationships/slideLayout" Target="../slideLayouts/slideLayout289.xml"/><Relationship Id="rId1" Type="http://schemas.openxmlformats.org/officeDocument/2006/relationships/slideLayout" Target="../slideLayouts/slideLayout194.xml"/><Relationship Id="rId6" Type="http://schemas.openxmlformats.org/officeDocument/2006/relationships/slideLayout" Target="../slideLayouts/slideLayout199.xml"/><Relationship Id="rId15" Type="http://schemas.openxmlformats.org/officeDocument/2006/relationships/slideLayout" Target="../slideLayouts/slideLayout208.xml"/><Relationship Id="rId23" Type="http://schemas.openxmlformats.org/officeDocument/2006/relationships/slideLayout" Target="../slideLayouts/slideLayout216.xml"/><Relationship Id="rId28" Type="http://schemas.openxmlformats.org/officeDocument/2006/relationships/slideLayout" Target="../slideLayouts/slideLayout221.xml"/><Relationship Id="rId36" Type="http://schemas.openxmlformats.org/officeDocument/2006/relationships/slideLayout" Target="../slideLayouts/slideLayout229.xml"/><Relationship Id="rId49" Type="http://schemas.openxmlformats.org/officeDocument/2006/relationships/slideLayout" Target="../slideLayouts/slideLayout242.xml"/><Relationship Id="rId57" Type="http://schemas.openxmlformats.org/officeDocument/2006/relationships/slideLayout" Target="../slideLayouts/slideLayout250.xml"/><Relationship Id="rId10" Type="http://schemas.openxmlformats.org/officeDocument/2006/relationships/slideLayout" Target="../slideLayouts/slideLayout203.xml"/><Relationship Id="rId31" Type="http://schemas.openxmlformats.org/officeDocument/2006/relationships/slideLayout" Target="../slideLayouts/slideLayout224.xml"/><Relationship Id="rId44" Type="http://schemas.openxmlformats.org/officeDocument/2006/relationships/slideLayout" Target="../slideLayouts/slideLayout237.xml"/><Relationship Id="rId52" Type="http://schemas.openxmlformats.org/officeDocument/2006/relationships/slideLayout" Target="../slideLayouts/slideLayout245.xml"/><Relationship Id="rId60" Type="http://schemas.openxmlformats.org/officeDocument/2006/relationships/slideLayout" Target="../slideLayouts/slideLayout253.xml"/><Relationship Id="rId65" Type="http://schemas.openxmlformats.org/officeDocument/2006/relationships/slideLayout" Target="../slideLayouts/slideLayout258.xml"/><Relationship Id="rId73" Type="http://schemas.openxmlformats.org/officeDocument/2006/relationships/slideLayout" Target="../slideLayouts/slideLayout266.xml"/><Relationship Id="rId78" Type="http://schemas.openxmlformats.org/officeDocument/2006/relationships/slideLayout" Target="../slideLayouts/slideLayout271.xml"/><Relationship Id="rId81" Type="http://schemas.openxmlformats.org/officeDocument/2006/relationships/slideLayout" Target="../slideLayouts/slideLayout274.xml"/><Relationship Id="rId86" Type="http://schemas.openxmlformats.org/officeDocument/2006/relationships/slideLayout" Target="../slideLayouts/slideLayout279.xml"/><Relationship Id="rId94" Type="http://schemas.openxmlformats.org/officeDocument/2006/relationships/slideLayout" Target="../slideLayouts/slideLayout287.xml"/><Relationship Id="rId99" Type="http://schemas.openxmlformats.org/officeDocument/2006/relationships/image" Target="../media/image1.png"/><Relationship Id="rId4" Type="http://schemas.openxmlformats.org/officeDocument/2006/relationships/slideLayout" Target="../slideLayouts/slideLayout197.xml"/><Relationship Id="rId9" Type="http://schemas.openxmlformats.org/officeDocument/2006/relationships/slideLayout" Target="../slideLayouts/slideLayout202.xml"/><Relationship Id="rId13" Type="http://schemas.openxmlformats.org/officeDocument/2006/relationships/slideLayout" Target="../slideLayouts/slideLayout206.xml"/><Relationship Id="rId18" Type="http://schemas.openxmlformats.org/officeDocument/2006/relationships/slideLayout" Target="../slideLayouts/slideLayout211.xml"/><Relationship Id="rId39" Type="http://schemas.openxmlformats.org/officeDocument/2006/relationships/slideLayout" Target="../slideLayouts/slideLayout232.xml"/><Relationship Id="rId34" Type="http://schemas.openxmlformats.org/officeDocument/2006/relationships/slideLayout" Target="../slideLayouts/slideLayout227.xml"/><Relationship Id="rId50" Type="http://schemas.openxmlformats.org/officeDocument/2006/relationships/slideLayout" Target="../slideLayouts/slideLayout243.xml"/><Relationship Id="rId55" Type="http://schemas.openxmlformats.org/officeDocument/2006/relationships/slideLayout" Target="../slideLayouts/slideLayout248.xml"/><Relationship Id="rId76" Type="http://schemas.openxmlformats.org/officeDocument/2006/relationships/slideLayout" Target="../slideLayouts/slideLayout269.xml"/><Relationship Id="rId97" Type="http://schemas.openxmlformats.org/officeDocument/2006/relationships/slideLayout" Target="../slideLayouts/slideLayout290.xml"/><Relationship Id="rId7" Type="http://schemas.openxmlformats.org/officeDocument/2006/relationships/slideLayout" Target="../slideLayouts/slideLayout200.xml"/><Relationship Id="rId71" Type="http://schemas.openxmlformats.org/officeDocument/2006/relationships/slideLayout" Target="../slideLayouts/slideLayout264.xml"/><Relationship Id="rId92" Type="http://schemas.openxmlformats.org/officeDocument/2006/relationships/slideLayout" Target="../slideLayouts/slideLayout285.xml"/><Relationship Id="rId2" Type="http://schemas.openxmlformats.org/officeDocument/2006/relationships/slideLayout" Target="../slideLayouts/slideLayout195.xml"/><Relationship Id="rId29" Type="http://schemas.openxmlformats.org/officeDocument/2006/relationships/slideLayout" Target="../slideLayouts/slideLayout222.xml"/><Relationship Id="rId24" Type="http://schemas.openxmlformats.org/officeDocument/2006/relationships/slideLayout" Target="../slideLayouts/slideLayout217.xml"/><Relationship Id="rId40" Type="http://schemas.openxmlformats.org/officeDocument/2006/relationships/slideLayout" Target="../slideLayouts/slideLayout233.xml"/><Relationship Id="rId45" Type="http://schemas.openxmlformats.org/officeDocument/2006/relationships/slideLayout" Target="../slideLayouts/slideLayout238.xml"/><Relationship Id="rId66" Type="http://schemas.openxmlformats.org/officeDocument/2006/relationships/slideLayout" Target="../slideLayouts/slideLayout259.xml"/><Relationship Id="rId87" Type="http://schemas.openxmlformats.org/officeDocument/2006/relationships/slideLayout" Target="../slideLayouts/slideLayout280.xml"/><Relationship Id="rId61" Type="http://schemas.openxmlformats.org/officeDocument/2006/relationships/slideLayout" Target="../slideLayouts/slideLayout254.xml"/><Relationship Id="rId82" Type="http://schemas.openxmlformats.org/officeDocument/2006/relationships/slideLayout" Target="../slideLayouts/slideLayout275.xml"/><Relationship Id="rId19" Type="http://schemas.openxmlformats.org/officeDocument/2006/relationships/slideLayout" Target="../slideLayouts/slideLayout212.xml"/><Relationship Id="rId14" Type="http://schemas.openxmlformats.org/officeDocument/2006/relationships/slideLayout" Target="../slideLayouts/slideLayout207.xml"/><Relationship Id="rId30" Type="http://schemas.openxmlformats.org/officeDocument/2006/relationships/slideLayout" Target="../slideLayouts/slideLayout223.xml"/><Relationship Id="rId35" Type="http://schemas.openxmlformats.org/officeDocument/2006/relationships/slideLayout" Target="../slideLayouts/slideLayout228.xml"/><Relationship Id="rId56" Type="http://schemas.openxmlformats.org/officeDocument/2006/relationships/slideLayout" Target="../slideLayouts/slideLayout249.xml"/><Relationship Id="rId77" Type="http://schemas.openxmlformats.org/officeDocument/2006/relationships/slideLayout" Target="../slideLayouts/slideLayout270.xml"/><Relationship Id="rId8" Type="http://schemas.openxmlformats.org/officeDocument/2006/relationships/slideLayout" Target="../slideLayouts/slideLayout201.xml"/><Relationship Id="rId51" Type="http://schemas.openxmlformats.org/officeDocument/2006/relationships/slideLayout" Target="../slideLayouts/slideLayout244.xml"/><Relationship Id="rId72" Type="http://schemas.openxmlformats.org/officeDocument/2006/relationships/slideLayout" Target="../slideLayouts/slideLayout265.xml"/><Relationship Id="rId93" Type="http://schemas.openxmlformats.org/officeDocument/2006/relationships/slideLayout" Target="../slideLayouts/slideLayout286.xml"/><Relationship Id="rId98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316.xml"/><Relationship Id="rId21" Type="http://schemas.openxmlformats.org/officeDocument/2006/relationships/slideLayout" Target="../slideLayouts/slideLayout311.xml"/><Relationship Id="rId42" Type="http://schemas.openxmlformats.org/officeDocument/2006/relationships/slideLayout" Target="../slideLayouts/slideLayout332.xml"/><Relationship Id="rId47" Type="http://schemas.openxmlformats.org/officeDocument/2006/relationships/slideLayout" Target="../slideLayouts/slideLayout337.xml"/><Relationship Id="rId63" Type="http://schemas.openxmlformats.org/officeDocument/2006/relationships/slideLayout" Target="../slideLayouts/slideLayout353.xml"/><Relationship Id="rId68" Type="http://schemas.openxmlformats.org/officeDocument/2006/relationships/slideLayout" Target="../slideLayouts/slideLayout358.xml"/><Relationship Id="rId84" Type="http://schemas.openxmlformats.org/officeDocument/2006/relationships/slideLayout" Target="../slideLayouts/slideLayout374.xml"/><Relationship Id="rId89" Type="http://schemas.openxmlformats.org/officeDocument/2006/relationships/slideLayout" Target="../slideLayouts/slideLayout379.xml"/><Relationship Id="rId16" Type="http://schemas.openxmlformats.org/officeDocument/2006/relationships/slideLayout" Target="../slideLayouts/slideLayout306.xml"/><Relationship Id="rId11" Type="http://schemas.openxmlformats.org/officeDocument/2006/relationships/slideLayout" Target="../slideLayouts/slideLayout301.xml"/><Relationship Id="rId32" Type="http://schemas.openxmlformats.org/officeDocument/2006/relationships/slideLayout" Target="../slideLayouts/slideLayout322.xml"/><Relationship Id="rId37" Type="http://schemas.openxmlformats.org/officeDocument/2006/relationships/slideLayout" Target="../slideLayouts/slideLayout327.xml"/><Relationship Id="rId53" Type="http://schemas.openxmlformats.org/officeDocument/2006/relationships/slideLayout" Target="../slideLayouts/slideLayout343.xml"/><Relationship Id="rId58" Type="http://schemas.openxmlformats.org/officeDocument/2006/relationships/slideLayout" Target="../slideLayouts/slideLayout348.xml"/><Relationship Id="rId74" Type="http://schemas.openxmlformats.org/officeDocument/2006/relationships/slideLayout" Target="../slideLayouts/slideLayout364.xml"/><Relationship Id="rId79" Type="http://schemas.openxmlformats.org/officeDocument/2006/relationships/slideLayout" Target="../slideLayouts/slideLayout369.xml"/><Relationship Id="rId5" Type="http://schemas.openxmlformats.org/officeDocument/2006/relationships/slideLayout" Target="../slideLayouts/slideLayout295.xml"/><Relationship Id="rId90" Type="http://schemas.openxmlformats.org/officeDocument/2006/relationships/slideLayout" Target="../slideLayouts/slideLayout380.xml"/><Relationship Id="rId95" Type="http://schemas.openxmlformats.org/officeDocument/2006/relationships/slideLayout" Target="../slideLayouts/slideLayout385.xml"/><Relationship Id="rId22" Type="http://schemas.openxmlformats.org/officeDocument/2006/relationships/slideLayout" Target="../slideLayouts/slideLayout312.xml"/><Relationship Id="rId27" Type="http://schemas.openxmlformats.org/officeDocument/2006/relationships/slideLayout" Target="../slideLayouts/slideLayout317.xml"/><Relationship Id="rId43" Type="http://schemas.openxmlformats.org/officeDocument/2006/relationships/slideLayout" Target="../slideLayouts/slideLayout333.xml"/><Relationship Id="rId48" Type="http://schemas.openxmlformats.org/officeDocument/2006/relationships/slideLayout" Target="../slideLayouts/slideLayout338.xml"/><Relationship Id="rId64" Type="http://schemas.openxmlformats.org/officeDocument/2006/relationships/slideLayout" Target="../slideLayouts/slideLayout354.xml"/><Relationship Id="rId69" Type="http://schemas.openxmlformats.org/officeDocument/2006/relationships/slideLayout" Target="../slideLayouts/slideLayout359.xml"/><Relationship Id="rId80" Type="http://schemas.openxmlformats.org/officeDocument/2006/relationships/slideLayout" Target="../slideLayouts/slideLayout370.xml"/><Relationship Id="rId85" Type="http://schemas.openxmlformats.org/officeDocument/2006/relationships/slideLayout" Target="../slideLayouts/slideLayout375.xml"/><Relationship Id="rId3" Type="http://schemas.openxmlformats.org/officeDocument/2006/relationships/slideLayout" Target="../slideLayouts/slideLayout293.xml"/><Relationship Id="rId12" Type="http://schemas.openxmlformats.org/officeDocument/2006/relationships/slideLayout" Target="../slideLayouts/slideLayout302.xml"/><Relationship Id="rId17" Type="http://schemas.openxmlformats.org/officeDocument/2006/relationships/slideLayout" Target="../slideLayouts/slideLayout307.xml"/><Relationship Id="rId25" Type="http://schemas.openxmlformats.org/officeDocument/2006/relationships/slideLayout" Target="../slideLayouts/slideLayout315.xml"/><Relationship Id="rId33" Type="http://schemas.openxmlformats.org/officeDocument/2006/relationships/slideLayout" Target="../slideLayouts/slideLayout323.xml"/><Relationship Id="rId38" Type="http://schemas.openxmlformats.org/officeDocument/2006/relationships/slideLayout" Target="../slideLayouts/slideLayout328.xml"/><Relationship Id="rId46" Type="http://schemas.openxmlformats.org/officeDocument/2006/relationships/slideLayout" Target="../slideLayouts/slideLayout336.xml"/><Relationship Id="rId59" Type="http://schemas.openxmlformats.org/officeDocument/2006/relationships/slideLayout" Target="../slideLayouts/slideLayout349.xml"/><Relationship Id="rId67" Type="http://schemas.openxmlformats.org/officeDocument/2006/relationships/slideLayout" Target="../slideLayouts/slideLayout357.xml"/><Relationship Id="rId20" Type="http://schemas.openxmlformats.org/officeDocument/2006/relationships/slideLayout" Target="../slideLayouts/slideLayout310.xml"/><Relationship Id="rId41" Type="http://schemas.openxmlformats.org/officeDocument/2006/relationships/slideLayout" Target="../slideLayouts/slideLayout331.xml"/><Relationship Id="rId54" Type="http://schemas.openxmlformats.org/officeDocument/2006/relationships/slideLayout" Target="../slideLayouts/slideLayout344.xml"/><Relationship Id="rId62" Type="http://schemas.openxmlformats.org/officeDocument/2006/relationships/slideLayout" Target="../slideLayouts/slideLayout352.xml"/><Relationship Id="rId70" Type="http://schemas.openxmlformats.org/officeDocument/2006/relationships/slideLayout" Target="../slideLayouts/slideLayout360.xml"/><Relationship Id="rId75" Type="http://schemas.openxmlformats.org/officeDocument/2006/relationships/slideLayout" Target="../slideLayouts/slideLayout365.xml"/><Relationship Id="rId83" Type="http://schemas.openxmlformats.org/officeDocument/2006/relationships/slideLayout" Target="../slideLayouts/slideLayout373.xml"/><Relationship Id="rId88" Type="http://schemas.openxmlformats.org/officeDocument/2006/relationships/slideLayout" Target="../slideLayouts/slideLayout378.xml"/><Relationship Id="rId91" Type="http://schemas.openxmlformats.org/officeDocument/2006/relationships/slideLayout" Target="../slideLayouts/slideLayout381.xml"/><Relationship Id="rId96" Type="http://schemas.openxmlformats.org/officeDocument/2006/relationships/slideLayout" Target="../slideLayouts/slideLayout386.xml"/><Relationship Id="rId1" Type="http://schemas.openxmlformats.org/officeDocument/2006/relationships/slideLayout" Target="../slideLayouts/slideLayout291.xml"/><Relationship Id="rId6" Type="http://schemas.openxmlformats.org/officeDocument/2006/relationships/slideLayout" Target="../slideLayouts/slideLayout296.xml"/><Relationship Id="rId15" Type="http://schemas.openxmlformats.org/officeDocument/2006/relationships/slideLayout" Target="../slideLayouts/slideLayout305.xml"/><Relationship Id="rId23" Type="http://schemas.openxmlformats.org/officeDocument/2006/relationships/slideLayout" Target="../slideLayouts/slideLayout313.xml"/><Relationship Id="rId28" Type="http://schemas.openxmlformats.org/officeDocument/2006/relationships/slideLayout" Target="../slideLayouts/slideLayout318.xml"/><Relationship Id="rId36" Type="http://schemas.openxmlformats.org/officeDocument/2006/relationships/slideLayout" Target="../slideLayouts/slideLayout326.xml"/><Relationship Id="rId49" Type="http://schemas.openxmlformats.org/officeDocument/2006/relationships/slideLayout" Target="../slideLayouts/slideLayout339.xml"/><Relationship Id="rId57" Type="http://schemas.openxmlformats.org/officeDocument/2006/relationships/slideLayout" Target="../slideLayouts/slideLayout347.xml"/><Relationship Id="rId10" Type="http://schemas.openxmlformats.org/officeDocument/2006/relationships/slideLayout" Target="../slideLayouts/slideLayout300.xml"/><Relationship Id="rId31" Type="http://schemas.openxmlformats.org/officeDocument/2006/relationships/slideLayout" Target="../slideLayouts/slideLayout321.xml"/><Relationship Id="rId44" Type="http://schemas.openxmlformats.org/officeDocument/2006/relationships/slideLayout" Target="../slideLayouts/slideLayout334.xml"/><Relationship Id="rId52" Type="http://schemas.openxmlformats.org/officeDocument/2006/relationships/slideLayout" Target="../slideLayouts/slideLayout342.xml"/><Relationship Id="rId60" Type="http://schemas.openxmlformats.org/officeDocument/2006/relationships/slideLayout" Target="../slideLayouts/slideLayout350.xml"/><Relationship Id="rId65" Type="http://schemas.openxmlformats.org/officeDocument/2006/relationships/slideLayout" Target="../slideLayouts/slideLayout355.xml"/><Relationship Id="rId73" Type="http://schemas.openxmlformats.org/officeDocument/2006/relationships/slideLayout" Target="../slideLayouts/slideLayout363.xml"/><Relationship Id="rId78" Type="http://schemas.openxmlformats.org/officeDocument/2006/relationships/slideLayout" Target="../slideLayouts/slideLayout368.xml"/><Relationship Id="rId81" Type="http://schemas.openxmlformats.org/officeDocument/2006/relationships/slideLayout" Target="../slideLayouts/slideLayout371.xml"/><Relationship Id="rId86" Type="http://schemas.openxmlformats.org/officeDocument/2006/relationships/slideLayout" Target="../slideLayouts/slideLayout376.xml"/><Relationship Id="rId94" Type="http://schemas.openxmlformats.org/officeDocument/2006/relationships/slideLayout" Target="../slideLayouts/slideLayout384.xml"/><Relationship Id="rId99" Type="http://schemas.openxmlformats.org/officeDocument/2006/relationships/image" Target="../media/image1.png"/><Relationship Id="rId4" Type="http://schemas.openxmlformats.org/officeDocument/2006/relationships/slideLayout" Target="../slideLayouts/slideLayout294.xml"/><Relationship Id="rId9" Type="http://schemas.openxmlformats.org/officeDocument/2006/relationships/slideLayout" Target="../slideLayouts/slideLayout299.xml"/><Relationship Id="rId13" Type="http://schemas.openxmlformats.org/officeDocument/2006/relationships/slideLayout" Target="../slideLayouts/slideLayout303.xml"/><Relationship Id="rId18" Type="http://schemas.openxmlformats.org/officeDocument/2006/relationships/slideLayout" Target="../slideLayouts/slideLayout308.xml"/><Relationship Id="rId39" Type="http://schemas.openxmlformats.org/officeDocument/2006/relationships/slideLayout" Target="../slideLayouts/slideLayout329.xml"/><Relationship Id="rId34" Type="http://schemas.openxmlformats.org/officeDocument/2006/relationships/slideLayout" Target="../slideLayouts/slideLayout324.xml"/><Relationship Id="rId50" Type="http://schemas.openxmlformats.org/officeDocument/2006/relationships/slideLayout" Target="../slideLayouts/slideLayout340.xml"/><Relationship Id="rId55" Type="http://schemas.openxmlformats.org/officeDocument/2006/relationships/slideLayout" Target="../slideLayouts/slideLayout345.xml"/><Relationship Id="rId76" Type="http://schemas.openxmlformats.org/officeDocument/2006/relationships/slideLayout" Target="../slideLayouts/slideLayout366.xml"/><Relationship Id="rId97" Type="http://schemas.openxmlformats.org/officeDocument/2006/relationships/slideLayout" Target="../slideLayouts/slideLayout387.xml"/><Relationship Id="rId7" Type="http://schemas.openxmlformats.org/officeDocument/2006/relationships/slideLayout" Target="../slideLayouts/slideLayout297.xml"/><Relationship Id="rId71" Type="http://schemas.openxmlformats.org/officeDocument/2006/relationships/slideLayout" Target="../slideLayouts/slideLayout361.xml"/><Relationship Id="rId92" Type="http://schemas.openxmlformats.org/officeDocument/2006/relationships/slideLayout" Target="../slideLayouts/slideLayout382.xml"/><Relationship Id="rId2" Type="http://schemas.openxmlformats.org/officeDocument/2006/relationships/slideLayout" Target="../slideLayouts/slideLayout292.xml"/><Relationship Id="rId29" Type="http://schemas.openxmlformats.org/officeDocument/2006/relationships/slideLayout" Target="../slideLayouts/slideLayout319.xml"/><Relationship Id="rId24" Type="http://schemas.openxmlformats.org/officeDocument/2006/relationships/slideLayout" Target="../slideLayouts/slideLayout314.xml"/><Relationship Id="rId40" Type="http://schemas.openxmlformats.org/officeDocument/2006/relationships/slideLayout" Target="../slideLayouts/slideLayout330.xml"/><Relationship Id="rId45" Type="http://schemas.openxmlformats.org/officeDocument/2006/relationships/slideLayout" Target="../slideLayouts/slideLayout335.xml"/><Relationship Id="rId66" Type="http://schemas.openxmlformats.org/officeDocument/2006/relationships/slideLayout" Target="../slideLayouts/slideLayout356.xml"/><Relationship Id="rId87" Type="http://schemas.openxmlformats.org/officeDocument/2006/relationships/slideLayout" Target="../slideLayouts/slideLayout377.xml"/><Relationship Id="rId61" Type="http://schemas.openxmlformats.org/officeDocument/2006/relationships/slideLayout" Target="../slideLayouts/slideLayout351.xml"/><Relationship Id="rId82" Type="http://schemas.openxmlformats.org/officeDocument/2006/relationships/slideLayout" Target="../slideLayouts/slideLayout372.xml"/><Relationship Id="rId19" Type="http://schemas.openxmlformats.org/officeDocument/2006/relationships/slideLayout" Target="../slideLayouts/slideLayout309.xml"/><Relationship Id="rId14" Type="http://schemas.openxmlformats.org/officeDocument/2006/relationships/slideLayout" Target="../slideLayouts/slideLayout304.xml"/><Relationship Id="rId30" Type="http://schemas.openxmlformats.org/officeDocument/2006/relationships/slideLayout" Target="../slideLayouts/slideLayout320.xml"/><Relationship Id="rId35" Type="http://schemas.openxmlformats.org/officeDocument/2006/relationships/slideLayout" Target="../slideLayouts/slideLayout325.xml"/><Relationship Id="rId56" Type="http://schemas.openxmlformats.org/officeDocument/2006/relationships/slideLayout" Target="../slideLayouts/slideLayout346.xml"/><Relationship Id="rId77" Type="http://schemas.openxmlformats.org/officeDocument/2006/relationships/slideLayout" Target="../slideLayouts/slideLayout367.xml"/><Relationship Id="rId8" Type="http://schemas.openxmlformats.org/officeDocument/2006/relationships/slideLayout" Target="../slideLayouts/slideLayout298.xml"/><Relationship Id="rId51" Type="http://schemas.openxmlformats.org/officeDocument/2006/relationships/slideLayout" Target="../slideLayouts/slideLayout341.xml"/><Relationship Id="rId72" Type="http://schemas.openxmlformats.org/officeDocument/2006/relationships/slideLayout" Target="../slideLayouts/slideLayout362.xml"/><Relationship Id="rId93" Type="http://schemas.openxmlformats.org/officeDocument/2006/relationships/slideLayout" Target="../slideLayouts/slideLayout383.xml"/><Relationship Id="rId98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413.xml"/><Relationship Id="rId21" Type="http://schemas.openxmlformats.org/officeDocument/2006/relationships/slideLayout" Target="../slideLayouts/slideLayout408.xml"/><Relationship Id="rId42" Type="http://schemas.openxmlformats.org/officeDocument/2006/relationships/slideLayout" Target="../slideLayouts/slideLayout429.xml"/><Relationship Id="rId47" Type="http://schemas.openxmlformats.org/officeDocument/2006/relationships/slideLayout" Target="../slideLayouts/slideLayout434.xml"/><Relationship Id="rId63" Type="http://schemas.openxmlformats.org/officeDocument/2006/relationships/slideLayout" Target="../slideLayouts/slideLayout450.xml"/><Relationship Id="rId68" Type="http://schemas.openxmlformats.org/officeDocument/2006/relationships/slideLayout" Target="../slideLayouts/slideLayout455.xml"/><Relationship Id="rId84" Type="http://schemas.openxmlformats.org/officeDocument/2006/relationships/slideLayout" Target="../slideLayouts/slideLayout471.xml"/><Relationship Id="rId89" Type="http://schemas.openxmlformats.org/officeDocument/2006/relationships/slideLayout" Target="../slideLayouts/slideLayout476.xml"/><Relationship Id="rId16" Type="http://schemas.openxmlformats.org/officeDocument/2006/relationships/slideLayout" Target="../slideLayouts/slideLayout403.xml"/><Relationship Id="rId11" Type="http://schemas.openxmlformats.org/officeDocument/2006/relationships/slideLayout" Target="../slideLayouts/slideLayout398.xml"/><Relationship Id="rId32" Type="http://schemas.openxmlformats.org/officeDocument/2006/relationships/slideLayout" Target="../slideLayouts/slideLayout419.xml"/><Relationship Id="rId37" Type="http://schemas.openxmlformats.org/officeDocument/2006/relationships/slideLayout" Target="../slideLayouts/slideLayout424.xml"/><Relationship Id="rId53" Type="http://schemas.openxmlformats.org/officeDocument/2006/relationships/slideLayout" Target="../slideLayouts/slideLayout440.xml"/><Relationship Id="rId58" Type="http://schemas.openxmlformats.org/officeDocument/2006/relationships/slideLayout" Target="../slideLayouts/slideLayout445.xml"/><Relationship Id="rId74" Type="http://schemas.openxmlformats.org/officeDocument/2006/relationships/slideLayout" Target="../slideLayouts/slideLayout461.xml"/><Relationship Id="rId79" Type="http://schemas.openxmlformats.org/officeDocument/2006/relationships/slideLayout" Target="../slideLayouts/slideLayout466.xml"/><Relationship Id="rId5" Type="http://schemas.openxmlformats.org/officeDocument/2006/relationships/slideLayout" Target="../slideLayouts/slideLayout392.xml"/><Relationship Id="rId90" Type="http://schemas.openxmlformats.org/officeDocument/2006/relationships/slideLayout" Target="../slideLayouts/slideLayout477.xml"/><Relationship Id="rId95" Type="http://schemas.openxmlformats.org/officeDocument/2006/relationships/slideLayout" Target="../slideLayouts/slideLayout482.xml"/><Relationship Id="rId22" Type="http://schemas.openxmlformats.org/officeDocument/2006/relationships/slideLayout" Target="../slideLayouts/slideLayout409.xml"/><Relationship Id="rId27" Type="http://schemas.openxmlformats.org/officeDocument/2006/relationships/slideLayout" Target="../slideLayouts/slideLayout414.xml"/><Relationship Id="rId43" Type="http://schemas.openxmlformats.org/officeDocument/2006/relationships/slideLayout" Target="../slideLayouts/slideLayout430.xml"/><Relationship Id="rId48" Type="http://schemas.openxmlformats.org/officeDocument/2006/relationships/slideLayout" Target="../slideLayouts/slideLayout435.xml"/><Relationship Id="rId64" Type="http://schemas.openxmlformats.org/officeDocument/2006/relationships/slideLayout" Target="../slideLayouts/slideLayout451.xml"/><Relationship Id="rId69" Type="http://schemas.openxmlformats.org/officeDocument/2006/relationships/slideLayout" Target="../slideLayouts/slideLayout456.xml"/><Relationship Id="rId80" Type="http://schemas.openxmlformats.org/officeDocument/2006/relationships/slideLayout" Target="../slideLayouts/slideLayout467.xml"/><Relationship Id="rId85" Type="http://schemas.openxmlformats.org/officeDocument/2006/relationships/slideLayout" Target="../slideLayouts/slideLayout472.xml"/><Relationship Id="rId3" Type="http://schemas.openxmlformats.org/officeDocument/2006/relationships/slideLayout" Target="../slideLayouts/slideLayout390.xml"/><Relationship Id="rId12" Type="http://schemas.openxmlformats.org/officeDocument/2006/relationships/slideLayout" Target="../slideLayouts/slideLayout399.xml"/><Relationship Id="rId17" Type="http://schemas.openxmlformats.org/officeDocument/2006/relationships/slideLayout" Target="../slideLayouts/slideLayout404.xml"/><Relationship Id="rId25" Type="http://schemas.openxmlformats.org/officeDocument/2006/relationships/slideLayout" Target="../slideLayouts/slideLayout412.xml"/><Relationship Id="rId33" Type="http://schemas.openxmlformats.org/officeDocument/2006/relationships/slideLayout" Target="../slideLayouts/slideLayout420.xml"/><Relationship Id="rId38" Type="http://schemas.openxmlformats.org/officeDocument/2006/relationships/slideLayout" Target="../slideLayouts/slideLayout425.xml"/><Relationship Id="rId46" Type="http://schemas.openxmlformats.org/officeDocument/2006/relationships/slideLayout" Target="../slideLayouts/slideLayout433.xml"/><Relationship Id="rId59" Type="http://schemas.openxmlformats.org/officeDocument/2006/relationships/slideLayout" Target="../slideLayouts/slideLayout446.xml"/><Relationship Id="rId67" Type="http://schemas.openxmlformats.org/officeDocument/2006/relationships/slideLayout" Target="../slideLayouts/slideLayout454.xml"/><Relationship Id="rId20" Type="http://schemas.openxmlformats.org/officeDocument/2006/relationships/slideLayout" Target="../slideLayouts/slideLayout407.xml"/><Relationship Id="rId41" Type="http://schemas.openxmlformats.org/officeDocument/2006/relationships/slideLayout" Target="../slideLayouts/slideLayout428.xml"/><Relationship Id="rId54" Type="http://schemas.openxmlformats.org/officeDocument/2006/relationships/slideLayout" Target="../slideLayouts/slideLayout441.xml"/><Relationship Id="rId62" Type="http://schemas.openxmlformats.org/officeDocument/2006/relationships/slideLayout" Target="../slideLayouts/slideLayout449.xml"/><Relationship Id="rId70" Type="http://schemas.openxmlformats.org/officeDocument/2006/relationships/slideLayout" Target="../slideLayouts/slideLayout457.xml"/><Relationship Id="rId75" Type="http://schemas.openxmlformats.org/officeDocument/2006/relationships/slideLayout" Target="../slideLayouts/slideLayout462.xml"/><Relationship Id="rId83" Type="http://schemas.openxmlformats.org/officeDocument/2006/relationships/slideLayout" Target="../slideLayouts/slideLayout470.xml"/><Relationship Id="rId88" Type="http://schemas.openxmlformats.org/officeDocument/2006/relationships/slideLayout" Target="../slideLayouts/slideLayout475.xml"/><Relationship Id="rId91" Type="http://schemas.openxmlformats.org/officeDocument/2006/relationships/slideLayout" Target="../slideLayouts/slideLayout478.xml"/><Relationship Id="rId96" Type="http://schemas.openxmlformats.org/officeDocument/2006/relationships/slideLayout" Target="../slideLayouts/slideLayout483.xml"/><Relationship Id="rId1" Type="http://schemas.openxmlformats.org/officeDocument/2006/relationships/slideLayout" Target="../slideLayouts/slideLayout388.xml"/><Relationship Id="rId6" Type="http://schemas.openxmlformats.org/officeDocument/2006/relationships/slideLayout" Target="../slideLayouts/slideLayout393.xml"/><Relationship Id="rId15" Type="http://schemas.openxmlformats.org/officeDocument/2006/relationships/slideLayout" Target="../slideLayouts/slideLayout402.xml"/><Relationship Id="rId23" Type="http://schemas.openxmlformats.org/officeDocument/2006/relationships/slideLayout" Target="../slideLayouts/slideLayout410.xml"/><Relationship Id="rId28" Type="http://schemas.openxmlformats.org/officeDocument/2006/relationships/slideLayout" Target="../slideLayouts/slideLayout415.xml"/><Relationship Id="rId36" Type="http://schemas.openxmlformats.org/officeDocument/2006/relationships/slideLayout" Target="../slideLayouts/slideLayout423.xml"/><Relationship Id="rId49" Type="http://schemas.openxmlformats.org/officeDocument/2006/relationships/slideLayout" Target="../slideLayouts/slideLayout436.xml"/><Relationship Id="rId57" Type="http://schemas.openxmlformats.org/officeDocument/2006/relationships/slideLayout" Target="../slideLayouts/slideLayout444.xml"/><Relationship Id="rId10" Type="http://schemas.openxmlformats.org/officeDocument/2006/relationships/slideLayout" Target="../slideLayouts/slideLayout397.xml"/><Relationship Id="rId31" Type="http://schemas.openxmlformats.org/officeDocument/2006/relationships/slideLayout" Target="../slideLayouts/slideLayout418.xml"/><Relationship Id="rId44" Type="http://schemas.openxmlformats.org/officeDocument/2006/relationships/slideLayout" Target="../slideLayouts/slideLayout431.xml"/><Relationship Id="rId52" Type="http://schemas.openxmlformats.org/officeDocument/2006/relationships/slideLayout" Target="../slideLayouts/slideLayout439.xml"/><Relationship Id="rId60" Type="http://schemas.openxmlformats.org/officeDocument/2006/relationships/slideLayout" Target="../slideLayouts/slideLayout447.xml"/><Relationship Id="rId65" Type="http://schemas.openxmlformats.org/officeDocument/2006/relationships/slideLayout" Target="../slideLayouts/slideLayout452.xml"/><Relationship Id="rId73" Type="http://schemas.openxmlformats.org/officeDocument/2006/relationships/slideLayout" Target="../slideLayouts/slideLayout460.xml"/><Relationship Id="rId78" Type="http://schemas.openxmlformats.org/officeDocument/2006/relationships/slideLayout" Target="../slideLayouts/slideLayout465.xml"/><Relationship Id="rId81" Type="http://schemas.openxmlformats.org/officeDocument/2006/relationships/slideLayout" Target="../slideLayouts/slideLayout468.xml"/><Relationship Id="rId86" Type="http://schemas.openxmlformats.org/officeDocument/2006/relationships/slideLayout" Target="../slideLayouts/slideLayout473.xml"/><Relationship Id="rId94" Type="http://schemas.openxmlformats.org/officeDocument/2006/relationships/slideLayout" Target="../slideLayouts/slideLayout481.xml"/><Relationship Id="rId99" Type="http://schemas.openxmlformats.org/officeDocument/2006/relationships/image" Target="../media/image1.png"/><Relationship Id="rId4" Type="http://schemas.openxmlformats.org/officeDocument/2006/relationships/slideLayout" Target="../slideLayouts/slideLayout391.xml"/><Relationship Id="rId9" Type="http://schemas.openxmlformats.org/officeDocument/2006/relationships/slideLayout" Target="../slideLayouts/slideLayout396.xml"/><Relationship Id="rId13" Type="http://schemas.openxmlformats.org/officeDocument/2006/relationships/slideLayout" Target="../slideLayouts/slideLayout400.xml"/><Relationship Id="rId18" Type="http://schemas.openxmlformats.org/officeDocument/2006/relationships/slideLayout" Target="../slideLayouts/slideLayout405.xml"/><Relationship Id="rId39" Type="http://schemas.openxmlformats.org/officeDocument/2006/relationships/slideLayout" Target="../slideLayouts/slideLayout426.xml"/><Relationship Id="rId34" Type="http://schemas.openxmlformats.org/officeDocument/2006/relationships/slideLayout" Target="../slideLayouts/slideLayout421.xml"/><Relationship Id="rId50" Type="http://schemas.openxmlformats.org/officeDocument/2006/relationships/slideLayout" Target="../slideLayouts/slideLayout437.xml"/><Relationship Id="rId55" Type="http://schemas.openxmlformats.org/officeDocument/2006/relationships/slideLayout" Target="../slideLayouts/slideLayout442.xml"/><Relationship Id="rId76" Type="http://schemas.openxmlformats.org/officeDocument/2006/relationships/slideLayout" Target="../slideLayouts/slideLayout463.xml"/><Relationship Id="rId97" Type="http://schemas.openxmlformats.org/officeDocument/2006/relationships/slideLayout" Target="../slideLayouts/slideLayout484.xml"/><Relationship Id="rId7" Type="http://schemas.openxmlformats.org/officeDocument/2006/relationships/slideLayout" Target="../slideLayouts/slideLayout394.xml"/><Relationship Id="rId71" Type="http://schemas.openxmlformats.org/officeDocument/2006/relationships/slideLayout" Target="../slideLayouts/slideLayout458.xml"/><Relationship Id="rId92" Type="http://schemas.openxmlformats.org/officeDocument/2006/relationships/slideLayout" Target="../slideLayouts/slideLayout479.xml"/><Relationship Id="rId2" Type="http://schemas.openxmlformats.org/officeDocument/2006/relationships/slideLayout" Target="../slideLayouts/slideLayout389.xml"/><Relationship Id="rId29" Type="http://schemas.openxmlformats.org/officeDocument/2006/relationships/slideLayout" Target="../slideLayouts/slideLayout416.xml"/><Relationship Id="rId24" Type="http://schemas.openxmlformats.org/officeDocument/2006/relationships/slideLayout" Target="../slideLayouts/slideLayout411.xml"/><Relationship Id="rId40" Type="http://schemas.openxmlformats.org/officeDocument/2006/relationships/slideLayout" Target="../slideLayouts/slideLayout427.xml"/><Relationship Id="rId45" Type="http://schemas.openxmlformats.org/officeDocument/2006/relationships/slideLayout" Target="../slideLayouts/slideLayout432.xml"/><Relationship Id="rId66" Type="http://schemas.openxmlformats.org/officeDocument/2006/relationships/slideLayout" Target="../slideLayouts/slideLayout453.xml"/><Relationship Id="rId87" Type="http://schemas.openxmlformats.org/officeDocument/2006/relationships/slideLayout" Target="../slideLayouts/slideLayout474.xml"/><Relationship Id="rId61" Type="http://schemas.openxmlformats.org/officeDocument/2006/relationships/slideLayout" Target="../slideLayouts/slideLayout448.xml"/><Relationship Id="rId82" Type="http://schemas.openxmlformats.org/officeDocument/2006/relationships/slideLayout" Target="../slideLayouts/slideLayout469.xml"/><Relationship Id="rId19" Type="http://schemas.openxmlformats.org/officeDocument/2006/relationships/slideLayout" Target="../slideLayouts/slideLayout406.xml"/><Relationship Id="rId14" Type="http://schemas.openxmlformats.org/officeDocument/2006/relationships/slideLayout" Target="../slideLayouts/slideLayout401.xml"/><Relationship Id="rId30" Type="http://schemas.openxmlformats.org/officeDocument/2006/relationships/slideLayout" Target="../slideLayouts/slideLayout417.xml"/><Relationship Id="rId35" Type="http://schemas.openxmlformats.org/officeDocument/2006/relationships/slideLayout" Target="../slideLayouts/slideLayout422.xml"/><Relationship Id="rId56" Type="http://schemas.openxmlformats.org/officeDocument/2006/relationships/slideLayout" Target="../slideLayouts/slideLayout443.xml"/><Relationship Id="rId77" Type="http://schemas.openxmlformats.org/officeDocument/2006/relationships/slideLayout" Target="../slideLayouts/slideLayout464.xml"/><Relationship Id="rId8" Type="http://schemas.openxmlformats.org/officeDocument/2006/relationships/slideLayout" Target="../slideLayouts/slideLayout395.xml"/><Relationship Id="rId51" Type="http://schemas.openxmlformats.org/officeDocument/2006/relationships/slideLayout" Target="../slideLayouts/slideLayout438.xml"/><Relationship Id="rId72" Type="http://schemas.openxmlformats.org/officeDocument/2006/relationships/slideLayout" Target="../slideLayouts/slideLayout459.xml"/><Relationship Id="rId93" Type="http://schemas.openxmlformats.org/officeDocument/2006/relationships/slideLayout" Target="../slideLayouts/slideLayout480.xml"/><Relationship Id="rId98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7" y="851414"/>
            <a:ext cx="8828946" cy="88556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37" y="1736981"/>
            <a:ext cx="8828946" cy="455694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24342" y="344615"/>
            <a:ext cx="390194" cy="4698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267735" y="838028"/>
            <a:ext cx="390439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58174" y="847553"/>
            <a:ext cx="1991239" cy="0"/>
          </a:xfrm>
          <a:prstGeom prst="line">
            <a:avLst/>
          </a:prstGeom>
          <a:ln w="285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2636440" y="838028"/>
            <a:ext cx="6873542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60400" y="307976"/>
            <a:ext cx="0" cy="53975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646760" y="307976"/>
            <a:ext cx="0" cy="53975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55850" y="523880"/>
            <a:ext cx="1852215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800" cap="all" baseline="0" dirty="0" smtClean="0">
                <a:solidFill>
                  <a:schemeClr val="tx1"/>
                </a:solidFill>
              </a:rPr>
              <a:t>ОТДЕЛЕНИЕ ЛИПЕЦК</a:t>
            </a:r>
            <a:endParaRPr lang="en-US" sz="800" cap="all" baseline="0" dirty="0">
              <a:solidFill>
                <a:schemeClr val="tx1"/>
              </a:solidFill>
            </a:endParaRPr>
          </a:p>
        </p:txBody>
      </p:sp>
      <p:pic>
        <p:nvPicPr>
          <p:cNvPr id="13" name="Picture 12" descr="CBRF-Logo_20mm.png"/>
          <p:cNvPicPr>
            <a:picLocks noChangeAspect="1"/>
          </p:cNvPicPr>
          <p:nvPr/>
        </p:nvPicPr>
        <p:blipFill rotWithShape="1">
          <a:blip r:embed="rId9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01"/>
          <a:stretch/>
        </p:blipFill>
        <p:spPr>
          <a:xfrm>
            <a:off x="271248" y="415930"/>
            <a:ext cx="325693" cy="31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294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119" r:id="rId1"/>
    <p:sldLayoutId id="2147492120" r:id="rId2"/>
    <p:sldLayoutId id="2147492121" r:id="rId3"/>
    <p:sldLayoutId id="2147492122" r:id="rId4"/>
    <p:sldLayoutId id="2147492123" r:id="rId5"/>
    <p:sldLayoutId id="2147492124" r:id="rId6"/>
    <p:sldLayoutId id="2147492125" r:id="rId7"/>
    <p:sldLayoutId id="2147492126" r:id="rId8"/>
    <p:sldLayoutId id="2147492127" r:id="rId9"/>
    <p:sldLayoutId id="2147492128" r:id="rId10"/>
    <p:sldLayoutId id="2147492129" r:id="rId11"/>
    <p:sldLayoutId id="2147492130" r:id="rId12"/>
    <p:sldLayoutId id="2147492131" r:id="rId13"/>
    <p:sldLayoutId id="2147492132" r:id="rId14"/>
    <p:sldLayoutId id="2147492133" r:id="rId15"/>
    <p:sldLayoutId id="2147492134" r:id="rId16"/>
    <p:sldLayoutId id="2147492327" r:id="rId17"/>
    <p:sldLayoutId id="2147492135" r:id="rId18"/>
    <p:sldLayoutId id="2147492136" r:id="rId19"/>
    <p:sldLayoutId id="2147492137" r:id="rId20"/>
    <p:sldLayoutId id="2147492138" r:id="rId21"/>
    <p:sldLayoutId id="2147492139" r:id="rId22"/>
    <p:sldLayoutId id="2147492140" r:id="rId23"/>
    <p:sldLayoutId id="2147492141" r:id="rId24"/>
    <p:sldLayoutId id="2147492142" r:id="rId25"/>
    <p:sldLayoutId id="2147492143" r:id="rId26"/>
    <p:sldLayoutId id="2147492144" r:id="rId27"/>
    <p:sldLayoutId id="2147492145" r:id="rId28"/>
    <p:sldLayoutId id="2147492146" r:id="rId29"/>
    <p:sldLayoutId id="2147492147" r:id="rId30"/>
    <p:sldLayoutId id="2147492148" r:id="rId31"/>
    <p:sldLayoutId id="2147492149" r:id="rId32"/>
    <p:sldLayoutId id="2147492150" r:id="rId33"/>
    <p:sldLayoutId id="2147492151" r:id="rId34"/>
    <p:sldLayoutId id="2147492152" r:id="rId35"/>
    <p:sldLayoutId id="2147492153" r:id="rId36"/>
    <p:sldLayoutId id="2147492154" r:id="rId37"/>
    <p:sldLayoutId id="2147492155" r:id="rId38"/>
    <p:sldLayoutId id="2147492156" r:id="rId39"/>
    <p:sldLayoutId id="2147492036" r:id="rId40"/>
    <p:sldLayoutId id="2147492061" r:id="rId41"/>
    <p:sldLayoutId id="2147492040" r:id="rId42"/>
    <p:sldLayoutId id="2147492041" r:id="rId43"/>
    <p:sldLayoutId id="2147492066" r:id="rId44"/>
    <p:sldLayoutId id="2147492042" r:id="rId45"/>
    <p:sldLayoutId id="2147492043" r:id="rId46"/>
    <p:sldLayoutId id="2147492044" r:id="rId47"/>
    <p:sldLayoutId id="2147492045" r:id="rId48"/>
    <p:sldLayoutId id="2147492046" r:id="rId49"/>
    <p:sldLayoutId id="2147492047" r:id="rId50"/>
    <p:sldLayoutId id="2147492048" r:id="rId51"/>
    <p:sldLayoutId id="2147492049" r:id="rId52"/>
    <p:sldLayoutId id="2147492189" r:id="rId53"/>
    <p:sldLayoutId id="2147492050" r:id="rId54"/>
    <p:sldLayoutId id="2147492051" r:id="rId55"/>
    <p:sldLayoutId id="2147492052" r:id="rId56"/>
    <p:sldLayoutId id="2147492067" r:id="rId57"/>
    <p:sldLayoutId id="2147492053" r:id="rId58"/>
    <p:sldLayoutId id="2147492069" r:id="rId59"/>
    <p:sldLayoutId id="2147492068" r:id="rId60"/>
    <p:sldLayoutId id="2147492054" r:id="rId61"/>
    <p:sldLayoutId id="2147492056" r:id="rId62"/>
    <p:sldLayoutId id="2147492057" r:id="rId63"/>
    <p:sldLayoutId id="2147492058" r:id="rId64"/>
    <p:sldLayoutId id="2147492059" r:id="rId65"/>
    <p:sldLayoutId id="2147492060" r:id="rId66"/>
    <p:sldLayoutId id="2147492236" r:id="rId67"/>
    <p:sldLayoutId id="2147492278" r:id="rId68"/>
    <p:sldLayoutId id="2147492288" r:id="rId69"/>
    <p:sldLayoutId id="2147492287" r:id="rId70"/>
    <p:sldLayoutId id="2147492290" r:id="rId71"/>
    <p:sldLayoutId id="2147492291" r:id="rId72"/>
    <p:sldLayoutId id="2147492292" r:id="rId73"/>
    <p:sldLayoutId id="2147492293" r:id="rId74"/>
    <p:sldLayoutId id="2147492294" r:id="rId75"/>
    <p:sldLayoutId id="2147492295" r:id="rId76"/>
    <p:sldLayoutId id="2147492296" r:id="rId77"/>
    <p:sldLayoutId id="2147492297" r:id="rId78"/>
    <p:sldLayoutId id="2147492298" r:id="rId79"/>
    <p:sldLayoutId id="2147492299" r:id="rId80"/>
    <p:sldLayoutId id="2147492300" r:id="rId81"/>
    <p:sldLayoutId id="2147492301" r:id="rId82"/>
    <p:sldLayoutId id="2147492302" r:id="rId83"/>
    <p:sldLayoutId id="2147492303" r:id="rId84"/>
    <p:sldLayoutId id="2147492304" r:id="rId85"/>
    <p:sldLayoutId id="2147492305" r:id="rId86"/>
    <p:sldLayoutId id="2147492306" r:id="rId87"/>
    <p:sldLayoutId id="2147492317" r:id="rId88"/>
    <p:sldLayoutId id="2147492318" r:id="rId89"/>
    <p:sldLayoutId id="2147492319" r:id="rId90"/>
    <p:sldLayoutId id="2147492320" r:id="rId91"/>
    <p:sldLayoutId id="2147492329" r:id="rId92"/>
    <p:sldLayoutId id="2147492331" r:id="rId93"/>
    <p:sldLayoutId id="2147492333" r:id="rId94"/>
    <p:sldLayoutId id="2147492334" r:id="rId95"/>
    <p:sldLayoutId id="2147492335" r:id="rId9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8900" indent="-889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77800" indent="-88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268288" indent="-904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357188" indent="-88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446088" indent="-88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7" y="851414"/>
            <a:ext cx="8828946" cy="88556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37" y="1736981"/>
            <a:ext cx="8828946" cy="455694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24342" y="344615"/>
            <a:ext cx="390194" cy="4698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267735" y="838028"/>
            <a:ext cx="390439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58174" y="847553"/>
            <a:ext cx="1991239" cy="0"/>
          </a:xfrm>
          <a:prstGeom prst="line">
            <a:avLst/>
          </a:prstGeom>
          <a:ln w="285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2636440" y="838028"/>
            <a:ext cx="6873542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60400" y="307976"/>
            <a:ext cx="0" cy="53975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646760" y="307976"/>
            <a:ext cx="0" cy="53975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55850" y="462325"/>
            <a:ext cx="185221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800" cap="all" dirty="0" smtClean="0">
                <a:solidFill>
                  <a:srgbClr val="000000"/>
                </a:solidFill>
              </a:rPr>
              <a:t>Цели и принципы ДКП</a:t>
            </a:r>
          </a:p>
          <a:p>
            <a:r>
              <a:rPr lang="ru-RU" sz="800" cap="all" dirty="0" smtClean="0">
                <a:solidFill>
                  <a:srgbClr val="000000"/>
                </a:solidFill>
              </a:rPr>
              <a:t>решение </a:t>
            </a:r>
            <a:r>
              <a:rPr lang="ru-RU" sz="800" cap="all" dirty="0">
                <a:solidFill>
                  <a:srgbClr val="000000"/>
                </a:solidFill>
              </a:rPr>
              <a:t>по ключевой ставке</a:t>
            </a:r>
            <a:endParaRPr lang="en-US" sz="800" cap="all" dirty="0">
              <a:solidFill>
                <a:srgbClr val="000000"/>
              </a:solidFill>
            </a:endParaRPr>
          </a:p>
        </p:txBody>
      </p:sp>
      <p:pic>
        <p:nvPicPr>
          <p:cNvPr id="13" name="Picture 12" descr="CBRF-Logo_20mm.png"/>
          <p:cNvPicPr>
            <a:picLocks noChangeAspect="1"/>
          </p:cNvPicPr>
          <p:nvPr/>
        </p:nvPicPr>
        <p:blipFill rotWithShape="1">
          <a:blip r:embed="rId9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01"/>
          <a:stretch/>
        </p:blipFill>
        <p:spPr>
          <a:xfrm>
            <a:off x="271248" y="415930"/>
            <a:ext cx="325693" cy="31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470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337" r:id="rId1"/>
    <p:sldLayoutId id="2147492338" r:id="rId2"/>
    <p:sldLayoutId id="2147492339" r:id="rId3"/>
    <p:sldLayoutId id="2147492340" r:id="rId4"/>
    <p:sldLayoutId id="2147492341" r:id="rId5"/>
    <p:sldLayoutId id="2147492342" r:id="rId6"/>
    <p:sldLayoutId id="2147492343" r:id="rId7"/>
    <p:sldLayoutId id="2147492344" r:id="rId8"/>
    <p:sldLayoutId id="2147492345" r:id="rId9"/>
    <p:sldLayoutId id="2147492346" r:id="rId10"/>
    <p:sldLayoutId id="2147492347" r:id="rId11"/>
    <p:sldLayoutId id="2147492348" r:id="rId12"/>
    <p:sldLayoutId id="2147492349" r:id="rId13"/>
    <p:sldLayoutId id="2147492350" r:id="rId14"/>
    <p:sldLayoutId id="2147492351" r:id="rId15"/>
    <p:sldLayoutId id="2147492352" r:id="rId16"/>
    <p:sldLayoutId id="2147492353" r:id="rId17"/>
    <p:sldLayoutId id="2147492354" r:id="rId18"/>
    <p:sldLayoutId id="2147492355" r:id="rId19"/>
    <p:sldLayoutId id="2147492356" r:id="rId20"/>
    <p:sldLayoutId id="2147492357" r:id="rId21"/>
    <p:sldLayoutId id="2147492358" r:id="rId22"/>
    <p:sldLayoutId id="2147492359" r:id="rId23"/>
    <p:sldLayoutId id="2147492360" r:id="rId24"/>
    <p:sldLayoutId id="2147492361" r:id="rId25"/>
    <p:sldLayoutId id="2147492362" r:id="rId26"/>
    <p:sldLayoutId id="2147492363" r:id="rId27"/>
    <p:sldLayoutId id="2147492364" r:id="rId28"/>
    <p:sldLayoutId id="2147492365" r:id="rId29"/>
    <p:sldLayoutId id="2147492366" r:id="rId30"/>
    <p:sldLayoutId id="2147492367" r:id="rId31"/>
    <p:sldLayoutId id="2147492368" r:id="rId32"/>
    <p:sldLayoutId id="2147492369" r:id="rId33"/>
    <p:sldLayoutId id="2147492370" r:id="rId34"/>
    <p:sldLayoutId id="2147492371" r:id="rId35"/>
    <p:sldLayoutId id="2147492372" r:id="rId36"/>
    <p:sldLayoutId id="2147492373" r:id="rId37"/>
    <p:sldLayoutId id="2147492374" r:id="rId38"/>
    <p:sldLayoutId id="2147492375" r:id="rId39"/>
    <p:sldLayoutId id="2147492376" r:id="rId40"/>
    <p:sldLayoutId id="2147492377" r:id="rId41"/>
    <p:sldLayoutId id="2147492378" r:id="rId42"/>
    <p:sldLayoutId id="2147492379" r:id="rId43"/>
    <p:sldLayoutId id="2147492380" r:id="rId44"/>
    <p:sldLayoutId id="2147492381" r:id="rId45"/>
    <p:sldLayoutId id="2147492382" r:id="rId46"/>
    <p:sldLayoutId id="2147492383" r:id="rId47"/>
    <p:sldLayoutId id="2147492384" r:id="rId48"/>
    <p:sldLayoutId id="2147492385" r:id="rId49"/>
    <p:sldLayoutId id="2147492386" r:id="rId50"/>
    <p:sldLayoutId id="2147492387" r:id="rId51"/>
    <p:sldLayoutId id="2147492388" r:id="rId52"/>
    <p:sldLayoutId id="2147492389" r:id="rId53"/>
    <p:sldLayoutId id="2147492390" r:id="rId54"/>
    <p:sldLayoutId id="2147492391" r:id="rId55"/>
    <p:sldLayoutId id="2147492392" r:id="rId56"/>
    <p:sldLayoutId id="2147492393" r:id="rId57"/>
    <p:sldLayoutId id="2147492394" r:id="rId58"/>
    <p:sldLayoutId id="2147492395" r:id="rId59"/>
    <p:sldLayoutId id="2147492396" r:id="rId60"/>
    <p:sldLayoutId id="2147492397" r:id="rId61"/>
    <p:sldLayoutId id="2147492398" r:id="rId62"/>
    <p:sldLayoutId id="2147492399" r:id="rId63"/>
    <p:sldLayoutId id="2147492400" r:id="rId64"/>
    <p:sldLayoutId id="2147492401" r:id="rId65"/>
    <p:sldLayoutId id="2147492402" r:id="rId66"/>
    <p:sldLayoutId id="2147492403" r:id="rId67"/>
    <p:sldLayoutId id="2147492404" r:id="rId68"/>
    <p:sldLayoutId id="2147492405" r:id="rId69"/>
    <p:sldLayoutId id="2147492406" r:id="rId70"/>
    <p:sldLayoutId id="2147492407" r:id="rId71"/>
    <p:sldLayoutId id="2147492408" r:id="rId72"/>
    <p:sldLayoutId id="2147492409" r:id="rId73"/>
    <p:sldLayoutId id="2147492410" r:id="rId74"/>
    <p:sldLayoutId id="2147492411" r:id="rId75"/>
    <p:sldLayoutId id="2147492412" r:id="rId76"/>
    <p:sldLayoutId id="2147492413" r:id="rId77"/>
    <p:sldLayoutId id="2147492414" r:id="rId78"/>
    <p:sldLayoutId id="2147492415" r:id="rId79"/>
    <p:sldLayoutId id="2147492416" r:id="rId80"/>
    <p:sldLayoutId id="2147492417" r:id="rId81"/>
    <p:sldLayoutId id="2147492418" r:id="rId82"/>
    <p:sldLayoutId id="2147492419" r:id="rId83"/>
    <p:sldLayoutId id="2147492420" r:id="rId84"/>
    <p:sldLayoutId id="2147492421" r:id="rId85"/>
    <p:sldLayoutId id="2147492422" r:id="rId86"/>
    <p:sldLayoutId id="2147492423" r:id="rId87"/>
    <p:sldLayoutId id="2147492424" r:id="rId88"/>
    <p:sldLayoutId id="2147492425" r:id="rId89"/>
    <p:sldLayoutId id="2147492426" r:id="rId90"/>
    <p:sldLayoutId id="2147492427" r:id="rId91"/>
    <p:sldLayoutId id="2147492428" r:id="rId92"/>
    <p:sldLayoutId id="2147492429" r:id="rId93"/>
    <p:sldLayoutId id="2147492430" r:id="rId94"/>
    <p:sldLayoutId id="2147492431" r:id="rId95"/>
    <p:sldLayoutId id="2147492432" r:id="rId96"/>
    <p:sldLayoutId id="2147492433" r:id="rId9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8900" indent="-889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77800" indent="-88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268288" indent="-904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357188" indent="-88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446088" indent="-88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7" y="851414"/>
            <a:ext cx="8828946" cy="88556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37" y="1736981"/>
            <a:ext cx="8828946" cy="455694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24342" y="344615"/>
            <a:ext cx="390194" cy="4698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267735" y="838028"/>
            <a:ext cx="390439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58174" y="847553"/>
            <a:ext cx="1991239" cy="0"/>
          </a:xfrm>
          <a:prstGeom prst="line">
            <a:avLst/>
          </a:prstGeom>
          <a:ln w="285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2636440" y="838028"/>
            <a:ext cx="6873542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60400" y="307976"/>
            <a:ext cx="0" cy="53975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646760" y="307976"/>
            <a:ext cx="0" cy="53975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55850" y="462325"/>
            <a:ext cx="185221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800" cap="all" dirty="0" smtClean="0">
                <a:solidFill>
                  <a:srgbClr val="000000"/>
                </a:solidFill>
              </a:rPr>
              <a:t>Цели и принципы ДКП</a:t>
            </a:r>
          </a:p>
          <a:p>
            <a:r>
              <a:rPr lang="ru-RU" sz="800" cap="all" dirty="0" smtClean="0">
                <a:solidFill>
                  <a:srgbClr val="000000"/>
                </a:solidFill>
              </a:rPr>
              <a:t>решение </a:t>
            </a:r>
            <a:r>
              <a:rPr lang="ru-RU" sz="800" cap="all" dirty="0">
                <a:solidFill>
                  <a:srgbClr val="000000"/>
                </a:solidFill>
              </a:rPr>
              <a:t>по ключевой ставке</a:t>
            </a:r>
            <a:endParaRPr lang="en-US" sz="800" cap="all" dirty="0">
              <a:solidFill>
                <a:srgbClr val="000000"/>
              </a:solidFill>
            </a:endParaRPr>
          </a:p>
        </p:txBody>
      </p:sp>
      <p:pic>
        <p:nvPicPr>
          <p:cNvPr id="13" name="Picture 12" descr="CBRF-Logo_20mm.png"/>
          <p:cNvPicPr>
            <a:picLocks noChangeAspect="1"/>
          </p:cNvPicPr>
          <p:nvPr/>
        </p:nvPicPr>
        <p:blipFill rotWithShape="1">
          <a:blip r:embed="rId9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01"/>
          <a:stretch/>
        </p:blipFill>
        <p:spPr>
          <a:xfrm>
            <a:off x="271248" y="415930"/>
            <a:ext cx="325693" cy="31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502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435" r:id="rId1"/>
    <p:sldLayoutId id="2147492436" r:id="rId2"/>
    <p:sldLayoutId id="2147492437" r:id="rId3"/>
    <p:sldLayoutId id="2147492438" r:id="rId4"/>
    <p:sldLayoutId id="2147492439" r:id="rId5"/>
    <p:sldLayoutId id="2147492440" r:id="rId6"/>
    <p:sldLayoutId id="2147492441" r:id="rId7"/>
    <p:sldLayoutId id="2147492442" r:id="rId8"/>
    <p:sldLayoutId id="2147492443" r:id="rId9"/>
    <p:sldLayoutId id="2147492444" r:id="rId10"/>
    <p:sldLayoutId id="2147492445" r:id="rId11"/>
    <p:sldLayoutId id="2147492446" r:id="rId12"/>
    <p:sldLayoutId id="2147492447" r:id="rId13"/>
    <p:sldLayoutId id="2147492448" r:id="rId14"/>
    <p:sldLayoutId id="2147492449" r:id="rId15"/>
    <p:sldLayoutId id="2147492450" r:id="rId16"/>
    <p:sldLayoutId id="2147492451" r:id="rId17"/>
    <p:sldLayoutId id="2147492452" r:id="rId18"/>
    <p:sldLayoutId id="2147492453" r:id="rId19"/>
    <p:sldLayoutId id="2147492454" r:id="rId20"/>
    <p:sldLayoutId id="2147492455" r:id="rId21"/>
    <p:sldLayoutId id="2147492456" r:id="rId22"/>
    <p:sldLayoutId id="2147492457" r:id="rId23"/>
    <p:sldLayoutId id="2147492458" r:id="rId24"/>
    <p:sldLayoutId id="2147492459" r:id="rId25"/>
    <p:sldLayoutId id="2147492460" r:id="rId26"/>
    <p:sldLayoutId id="2147492461" r:id="rId27"/>
    <p:sldLayoutId id="2147492462" r:id="rId28"/>
    <p:sldLayoutId id="2147492463" r:id="rId29"/>
    <p:sldLayoutId id="2147492464" r:id="rId30"/>
    <p:sldLayoutId id="2147492465" r:id="rId31"/>
    <p:sldLayoutId id="2147492466" r:id="rId32"/>
    <p:sldLayoutId id="2147492467" r:id="rId33"/>
    <p:sldLayoutId id="2147492468" r:id="rId34"/>
    <p:sldLayoutId id="2147492469" r:id="rId35"/>
    <p:sldLayoutId id="2147492470" r:id="rId36"/>
    <p:sldLayoutId id="2147492471" r:id="rId37"/>
    <p:sldLayoutId id="2147492472" r:id="rId38"/>
    <p:sldLayoutId id="2147492473" r:id="rId39"/>
    <p:sldLayoutId id="2147492474" r:id="rId40"/>
    <p:sldLayoutId id="2147492475" r:id="rId41"/>
    <p:sldLayoutId id="2147492476" r:id="rId42"/>
    <p:sldLayoutId id="2147492477" r:id="rId43"/>
    <p:sldLayoutId id="2147492478" r:id="rId44"/>
    <p:sldLayoutId id="2147492479" r:id="rId45"/>
    <p:sldLayoutId id="2147492480" r:id="rId46"/>
    <p:sldLayoutId id="2147492481" r:id="rId47"/>
    <p:sldLayoutId id="2147492482" r:id="rId48"/>
    <p:sldLayoutId id="2147492483" r:id="rId49"/>
    <p:sldLayoutId id="2147492484" r:id="rId50"/>
    <p:sldLayoutId id="2147492485" r:id="rId51"/>
    <p:sldLayoutId id="2147492486" r:id="rId52"/>
    <p:sldLayoutId id="2147492487" r:id="rId53"/>
    <p:sldLayoutId id="2147492488" r:id="rId54"/>
    <p:sldLayoutId id="2147492489" r:id="rId55"/>
    <p:sldLayoutId id="2147492490" r:id="rId56"/>
    <p:sldLayoutId id="2147492491" r:id="rId57"/>
    <p:sldLayoutId id="2147492492" r:id="rId58"/>
    <p:sldLayoutId id="2147492493" r:id="rId59"/>
    <p:sldLayoutId id="2147492494" r:id="rId60"/>
    <p:sldLayoutId id="2147492495" r:id="rId61"/>
    <p:sldLayoutId id="2147492496" r:id="rId62"/>
    <p:sldLayoutId id="2147492497" r:id="rId63"/>
    <p:sldLayoutId id="2147492498" r:id="rId64"/>
    <p:sldLayoutId id="2147492499" r:id="rId65"/>
    <p:sldLayoutId id="2147492500" r:id="rId66"/>
    <p:sldLayoutId id="2147492501" r:id="rId67"/>
    <p:sldLayoutId id="2147492502" r:id="rId68"/>
    <p:sldLayoutId id="2147492503" r:id="rId69"/>
    <p:sldLayoutId id="2147492504" r:id="rId70"/>
    <p:sldLayoutId id="2147492505" r:id="rId71"/>
    <p:sldLayoutId id="2147492506" r:id="rId72"/>
    <p:sldLayoutId id="2147492507" r:id="rId73"/>
    <p:sldLayoutId id="2147492508" r:id="rId74"/>
    <p:sldLayoutId id="2147492509" r:id="rId75"/>
    <p:sldLayoutId id="2147492510" r:id="rId76"/>
    <p:sldLayoutId id="2147492511" r:id="rId77"/>
    <p:sldLayoutId id="2147492512" r:id="rId78"/>
    <p:sldLayoutId id="2147492513" r:id="rId79"/>
    <p:sldLayoutId id="2147492514" r:id="rId80"/>
    <p:sldLayoutId id="2147492515" r:id="rId81"/>
    <p:sldLayoutId id="2147492516" r:id="rId82"/>
    <p:sldLayoutId id="2147492517" r:id="rId83"/>
    <p:sldLayoutId id="2147492518" r:id="rId84"/>
    <p:sldLayoutId id="2147492519" r:id="rId85"/>
    <p:sldLayoutId id="2147492520" r:id="rId86"/>
    <p:sldLayoutId id="2147492521" r:id="rId87"/>
    <p:sldLayoutId id="2147492522" r:id="rId88"/>
    <p:sldLayoutId id="2147492523" r:id="rId89"/>
    <p:sldLayoutId id="2147492524" r:id="rId90"/>
    <p:sldLayoutId id="2147492525" r:id="rId91"/>
    <p:sldLayoutId id="2147492526" r:id="rId92"/>
    <p:sldLayoutId id="2147492527" r:id="rId93"/>
    <p:sldLayoutId id="2147492528" r:id="rId94"/>
    <p:sldLayoutId id="2147492529" r:id="rId95"/>
    <p:sldLayoutId id="2147492530" r:id="rId96"/>
    <p:sldLayoutId id="2147492531" r:id="rId9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8900" indent="-889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77800" indent="-88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268288" indent="-904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357188" indent="-88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446088" indent="-88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7" y="851414"/>
            <a:ext cx="8828946" cy="88556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37" y="1736981"/>
            <a:ext cx="8828946" cy="455694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24342" y="344615"/>
            <a:ext cx="390194" cy="4698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267735" y="838028"/>
            <a:ext cx="390439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58174" y="847553"/>
            <a:ext cx="1991239" cy="0"/>
          </a:xfrm>
          <a:prstGeom prst="line">
            <a:avLst/>
          </a:prstGeom>
          <a:ln w="285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2636440" y="838028"/>
            <a:ext cx="6873542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60400" y="307976"/>
            <a:ext cx="0" cy="53975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646760" y="307976"/>
            <a:ext cx="0" cy="53975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55850" y="462325"/>
            <a:ext cx="185221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800" cap="all" dirty="0" smtClean="0">
                <a:solidFill>
                  <a:srgbClr val="000000"/>
                </a:solidFill>
              </a:rPr>
              <a:t>Цели и принципы ДКП</a:t>
            </a:r>
          </a:p>
          <a:p>
            <a:r>
              <a:rPr lang="ru-RU" sz="800" cap="all" dirty="0" smtClean="0">
                <a:solidFill>
                  <a:srgbClr val="000000"/>
                </a:solidFill>
              </a:rPr>
              <a:t>решение </a:t>
            </a:r>
            <a:r>
              <a:rPr lang="ru-RU" sz="800" cap="all" dirty="0">
                <a:solidFill>
                  <a:srgbClr val="000000"/>
                </a:solidFill>
              </a:rPr>
              <a:t>по ключевой ставке</a:t>
            </a:r>
            <a:endParaRPr lang="en-US" sz="800" cap="all" dirty="0">
              <a:solidFill>
                <a:srgbClr val="000000"/>
              </a:solidFill>
            </a:endParaRPr>
          </a:p>
        </p:txBody>
      </p:sp>
      <p:pic>
        <p:nvPicPr>
          <p:cNvPr id="13" name="Picture 12" descr="CBRF-Logo_20mm.png"/>
          <p:cNvPicPr>
            <a:picLocks noChangeAspect="1"/>
          </p:cNvPicPr>
          <p:nvPr/>
        </p:nvPicPr>
        <p:blipFill rotWithShape="1">
          <a:blip r:embed="rId9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01"/>
          <a:stretch/>
        </p:blipFill>
        <p:spPr>
          <a:xfrm>
            <a:off x="271248" y="415930"/>
            <a:ext cx="325693" cy="31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76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533" r:id="rId1"/>
    <p:sldLayoutId id="2147492534" r:id="rId2"/>
    <p:sldLayoutId id="2147492535" r:id="rId3"/>
    <p:sldLayoutId id="2147492536" r:id="rId4"/>
    <p:sldLayoutId id="2147492537" r:id="rId5"/>
    <p:sldLayoutId id="2147492538" r:id="rId6"/>
    <p:sldLayoutId id="2147492539" r:id="rId7"/>
    <p:sldLayoutId id="2147492540" r:id="rId8"/>
    <p:sldLayoutId id="2147492541" r:id="rId9"/>
    <p:sldLayoutId id="2147492542" r:id="rId10"/>
    <p:sldLayoutId id="2147492543" r:id="rId11"/>
    <p:sldLayoutId id="2147492544" r:id="rId12"/>
    <p:sldLayoutId id="2147492545" r:id="rId13"/>
    <p:sldLayoutId id="2147492546" r:id="rId14"/>
    <p:sldLayoutId id="2147492547" r:id="rId15"/>
    <p:sldLayoutId id="2147492548" r:id="rId16"/>
    <p:sldLayoutId id="2147492549" r:id="rId17"/>
    <p:sldLayoutId id="2147492550" r:id="rId18"/>
    <p:sldLayoutId id="2147492551" r:id="rId19"/>
    <p:sldLayoutId id="2147492552" r:id="rId20"/>
    <p:sldLayoutId id="2147492553" r:id="rId21"/>
    <p:sldLayoutId id="2147492554" r:id="rId22"/>
    <p:sldLayoutId id="2147492555" r:id="rId23"/>
    <p:sldLayoutId id="2147492556" r:id="rId24"/>
    <p:sldLayoutId id="2147492557" r:id="rId25"/>
    <p:sldLayoutId id="2147492558" r:id="rId26"/>
    <p:sldLayoutId id="2147492559" r:id="rId27"/>
    <p:sldLayoutId id="2147492560" r:id="rId28"/>
    <p:sldLayoutId id="2147492561" r:id="rId29"/>
    <p:sldLayoutId id="2147492562" r:id="rId30"/>
    <p:sldLayoutId id="2147492563" r:id="rId31"/>
    <p:sldLayoutId id="2147492564" r:id="rId32"/>
    <p:sldLayoutId id="2147492565" r:id="rId33"/>
    <p:sldLayoutId id="2147492566" r:id="rId34"/>
    <p:sldLayoutId id="2147492567" r:id="rId35"/>
    <p:sldLayoutId id="2147492568" r:id="rId36"/>
    <p:sldLayoutId id="2147492569" r:id="rId37"/>
    <p:sldLayoutId id="2147492570" r:id="rId38"/>
    <p:sldLayoutId id="2147492571" r:id="rId39"/>
    <p:sldLayoutId id="2147492572" r:id="rId40"/>
    <p:sldLayoutId id="2147492573" r:id="rId41"/>
    <p:sldLayoutId id="2147492574" r:id="rId42"/>
    <p:sldLayoutId id="2147492575" r:id="rId43"/>
    <p:sldLayoutId id="2147492576" r:id="rId44"/>
    <p:sldLayoutId id="2147492577" r:id="rId45"/>
    <p:sldLayoutId id="2147492578" r:id="rId46"/>
    <p:sldLayoutId id="2147492579" r:id="rId47"/>
    <p:sldLayoutId id="2147492580" r:id="rId48"/>
    <p:sldLayoutId id="2147492581" r:id="rId49"/>
    <p:sldLayoutId id="2147492582" r:id="rId50"/>
    <p:sldLayoutId id="2147492583" r:id="rId51"/>
    <p:sldLayoutId id="2147492584" r:id="rId52"/>
    <p:sldLayoutId id="2147492585" r:id="rId53"/>
    <p:sldLayoutId id="2147492586" r:id="rId54"/>
    <p:sldLayoutId id="2147492587" r:id="rId55"/>
    <p:sldLayoutId id="2147492588" r:id="rId56"/>
    <p:sldLayoutId id="2147492589" r:id="rId57"/>
    <p:sldLayoutId id="2147492590" r:id="rId58"/>
    <p:sldLayoutId id="2147492591" r:id="rId59"/>
    <p:sldLayoutId id="2147492592" r:id="rId60"/>
    <p:sldLayoutId id="2147492593" r:id="rId61"/>
    <p:sldLayoutId id="2147492594" r:id="rId62"/>
    <p:sldLayoutId id="2147492595" r:id="rId63"/>
    <p:sldLayoutId id="2147492596" r:id="rId64"/>
    <p:sldLayoutId id="2147492597" r:id="rId65"/>
    <p:sldLayoutId id="2147492598" r:id="rId66"/>
    <p:sldLayoutId id="2147492599" r:id="rId67"/>
    <p:sldLayoutId id="2147492600" r:id="rId68"/>
    <p:sldLayoutId id="2147492601" r:id="rId69"/>
    <p:sldLayoutId id="2147492602" r:id="rId70"/>
    <p:sldLayoutId id="2147492603" r:id="rId71"/>
    <p:sldLayoutId id="2147492604" r:id="rId72"/>
    <p:sldLayoutId id="2147492605" r:id="rId73"/>
    <p:sldLayoutId id="2147492606" r:id="rId74"/>
    <p:sldLayoutId id="2147492607" r:id="rId75"/>
    <p:sldLayoutId id="2147492608" r:id="rId76"/>
    <p:sldLayoutId id="2147492609" r:id="rId77"/>
    <p:sldLayoutId id="2147492610" r:id="rId78"/>
    <p:sldLayoutId id="2147492611" r:id="rId79"/>
    <p:sldLayoutId id="2147492612" r:id="rId80"/>
    <p:sldLayoutId id="2147492613" r:id="rId81"/>
    <p:sldLayoutId id="2147492614" r:id="rId82"/>
    <p:sldLayoutId id="2147492615" r:id="rId83"/>
    <p:sldLayoutId id="2147492616" r:id="rId84"/>
    <p:sldLayoutId id="2147492617" r:id="rId85"/>
    <p:sldLayoutId id="2147492618" r:id="rId86"/>
    <p:sldLayoutId id="2147492619" r:id="rId87"/>
    <p:sldLayoutId id="2147492620" r:id="rId88"/>
    <p:sldLayoutId id="2147492621" r:id="rId89"/>
    <p:sldLayoutId id="2147492622" r:id="rId90"/>
    <p:sldLayoutId id="2147492623" r:id="rId91"/>
    <p:sldLayoutId id="2147492624" r:id="rId92"/>
    <p:sldLayoutId id="2147492625" r:id="rId93"/>
    <p:sldLayoutId id="2147492626" r:id="rId94"/>
    <p:sldLayoutId id="2147492627" r:id="rId95"/>
    <p:sldLayoutId id="2147492628" r:id="rId96"/>
    <p:sldLayoutId id="2147492629" r:id="rId9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8900" indent="-889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77800" indent="-88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268288" indent="-904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357188" indent="-88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446088" indent="-88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7" y="851414"/>
            <a:ext cx="8828946" cy="88556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37" y="1736981"/>
            <a:ext cx="8828946" cy="455694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24342" y="344615"/>
            <a:ext cx="390194" cy="4698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267735" y="838028"/>
            <a:ext cx="390439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58174" y="847553"/>
            <a:ext cx="1991239" cy="0"/>
          </a:xfrm>
          <a:prstGeom prst="line">
            <a:avLst/>
          </a:prstGeom>
          <a:ln w="285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2636440" y="838028"/>
            <a:ext cx="6873542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60400" y="307976"/>
            <a:ext cx="0" cy="53975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646760" y="307976"/>
            <a:ext cx="0" cy="53975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55850" y="462325"/>
            <a:ext cx="185221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800" cap="all" dirty="0" smtClean="0">
                <a:solidFill>
                  <a:srgbClr val="000000"/>
                </a:solidFill>
              </a:rPr>
              <a:t>Цели и принципы ДКП</a:t>
            </a:r>
          </a:p>
          <a:p>
            <a:r>
              <a:rPr lang="ru-RU" sz="800" cap="all" dirty="0" smtClean="0">
                <a:solidFill>
                  <a:srgbClr val="000000"/>
                </a:solidFill>
              </a:rPr>
              <a:t>решение </a:t>
            </a:r>
            <a:r>
              <a:rPr lang="ru-RU" sz="800" cap="all" dirty="0">
                <a:solidFill>
                  <a:srgbClr val="000000"/>
                </a:solidFill>
              </a:rPr>
              <a:t>по ключевой ставке</a:t>
            </a:r>
            <a:endParaRPr lang="en-US" sz="800" cap="all" dirty="0">
              <a:solidFill>
                <a:srgbClr val="000000"/>
              </a:solidFill>
            </a:endParaRPr>
          </a:p>
        </p:txBody>
      </p:sp>
      <p:pic>
        <p:nvPicPr>
          <p:cNvPr id="13" name="Picture 12" descr="CBRF-Logo_20mm.png"/>
          <p:cNvPicPr>
            <a:picLocks noChangeAspect="1"/>
          </p:cNvPicPr>
          <p:nvPr/>
        </p:nvPicPr>
        <p:blipFill rotWithShape="1">
          <a:blip r:embed="rId9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01"/>
          <a:stretch/>
        </p:blipFill>
        <p:spPr>
          <a:xfrm>
            <a:off x="271248" y="415930"/>
            <a:ext cx="325693" cy="31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024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631" r:id="rId1"/>
    <p:sldLayoutId id="2147492632" r:id="rId2"/>
    <p:sldLayoutId id="2147492633" r:id="rId3"/>
    <p:sldLayoutId id="2147492634" r:id="rId4"/>
    <p:sldLayoutId id="2147492635" r:id="rId5"/>
    <p:sldLayoutId id="2147492636" r:id="rId6"/>
    <p:sldLayoutId id="2147492637" r:id="rId7"/>
    <p:sldLayoutId id="2147492638" r:id="rId8"/>
    <p:sldLayoutId id="2147492639" r:id="rId9"/>
    <p:sldLayoutId id="2147492640" r:id="rId10"/>
    <p:sldLayoutId id="2147492641" r:id="rId11"/>
    <p:sldLayoutId id="2147492642" r:id="rId12"/>
    <p:sldLayoutId id="2147492643" r:id="rId13"/>
    <p:sldLayoutId id="2147492644" r:id="rId14"/>
    <p:sldLayoutId id="2147492645" r:id="rId15"/>
    <p:sldLayoutId id="2147492646" r:id="rId16"/>
    <p:sldLayoutId id="2147492647" r:id="rId17"/>
    <p:sldLayoutId id="2147492648" r:id="rId18"/>
    <p:sldLayoutId id="2147492649" r:id="rId19"/>
    <p:sldLayoutId id="2147492650" r:id="rId20"/>
    <p:sldLayoutId id="2147492651" r:id="rId21"/>
    <p:sldLayoutId id="2147492652" r:id="rId22"/>
    <p:sldLayoutId id="2147492653" r:id="rId23"/>
    <p:sldLayoutId id="2147492654" r:id="rId24"/>
    <p:sldLayoutId id="2147492655" r:id="rId25"/>
    <p:sldLayoutId id="2147492656" r:id="rId26"/>
    <p:sldLayoutId id="2147492657" r:id="rId27"/>
    <p:sldLayoutId id="2147492658" r:id="rId28"/>
    <p:sldLayoutId id="2147492659" r:id="rId29"/>
    <p:sldLayoutId id="2147492660" r:id="rId30"/>
    <p:sldLayoutId id="2147492661" r:id="rId31"/>
    <p:sldLayoutId id="2147492662" r:id="rId32"/>
    <p:sldLayoutId id="2147492663" r:id="rId33"/>
    <p:sldLayoutId id="2147492664" r:id="rId34"/>
    <p:sldLayoutId id="2147492665" r:id="rId35"/>
    <p:sldLayoutId id="2147492666" r:id="rId36"/>
    <p:sldLayoutId id="2147492667" r:id="rId37"/>
    <p:sldLayoutId id="2147492668" r:id="rId38"/>
    <p:sldLayoutId id="2147492669" r:id="rId39"/>
    <p:sldLayoutId id="2147492670" r:id="rId40"/>
    <p:sldLayoutId id="2147492671" r:id="rId41"/>
    <p:sldLayoutId id="2147492672" r:id="rId42"/>
    <p:sldLayoutId id="2147492673" r:id="rId43"/>
    <p:sldLayoutId id="2147492674" r:id="rId44"/>
    <p:sldLayoutId id="2147492675" r:id="rId45"/>
    <p:sldLayoutId id="2147492676" r:id="rId46"/>
    <p:sldLayoutId id="2147492677" r:id="rId47"/>
    <p:sldLayoutId id="2147492678" r:id="rId48"/>
    <p:sldLayoutId id="2147492679" r:id="rId49"/>
    <p:sldLayoutId id="2147492680" r:id="rId50"/>
    <p:sldLayoutId id="2147492681" r:id="rId51"/>
    <p:sldLayoutId id="2147492682" r:id="rId52"/>
    <p:sldLayoutId id="2147492683" r:id="rId53"/>
    <p:sldLayoutId id="2147492684" r:id="rId54"/>
    <p:sldLayoutId id="2147492685" r:id="rId55"/>
    <p:sldLayoutId id="2147492686" r:id="rId56"/>
    <p:sldLayoutId id="2147492687" r:id="rId57"/>
    <p:sldLayoutId id="2147492688" r:id="rId58"/>
    <p:sldLayoutId id="2147492689" r:id="rId59"/>
    <p:sldLayoutId id="2147492690" r:id="rId60"/>
    <p:sldLayoutId id="2147492691" r:id="rId61"/>
    <p:sldLayoutId id="2147492692" r:id="rId62"/>
    <p:sldLayoutId id="2147492693" r:id="rId63"/>
    <p:sldLayoutId id="2147492694" r:id="rId64"/>
    <p:sldLayoutId id="2147492695" r:id="rId65"/>
    <p:sldLayoutId id="2147492696" r:id="rId66"/>
    <p:sldLayoutId id="2147492697" r:id="rId67"/>
    <p:sldLayoutId id="2147492698" r:id="rId68"/>
    <p:sldLayoutId id="2147492699" r:id="rId69"/>
    <p:sldLayoutId id="2147492700" r:id="rId70"/>
    <p:sldLayoutId id="2147492701" r:id="rId71"/>
    <p:sldLayoutId id="2147492702" r:id="rId72"/>
    <p:sldLayoutId id="2147492703" r:id="rId73"/>
    <p:sldLayoutId id="2147492704" r:id="rId74"/>
    <p:sldLayoutId id="2147492705" r:id="rId75"/>
    <p:sldLayoutId id="2147492706" r:id="rId76"/>
    <p:sldLayoutId id="2147492707" r:id="rId77"/>
    <p:sldLayoutId id="2147492708" r:id="rId78"/>
    <p:sldLayoutId id="2147492709" r:id="rId79"/>
    <p:sldLayoutId id="2147492710" r:id="rId80"/>
    <p:sldLayoutId id="2147492711" r:id="rId81"/>
    <p:sldLayoutId id="2147492712" r:id="rId82"/>
    <p:sldLayoutId id="2147492713" r:id="rId83"/>
    <p:sldLayoutId id="2147492714" r:id="rId84"/>
    <p:sldLayoutId id="2147492715" r:id="rId85"/>
    <p:sldLayoutId id="2147492716" r:id="rId86"/>
    <p:sldLayoutId id="2147492717" r:id="rId87"/>
    <p:sldLayoutId id="2147492718" r:id="rId88"/>
    <p:sldLayoutId id="2147492719" r:id="rId89"/>
    <p:sldLayoutId id="2147492720" r:id="rId90"/>
    <p:sldLayoutId id="2147492721" r:id="rId91"/>
    <p:sldLayoutId id="2147492722" r:id="rId92"/>
    <p:sldLayoutId id="2147492723" r:id="rId93"/>
    <p:sldLayoutId id="2147492724" r:id="rId94"/>
    <p:sldLayoutId id="2147492725" r:id="rId95"/>
    <p:sldLayoutId id="2147492726" r:id="rId96"/>
    <p:sldLayoutId id="2147492727" r:id="rId9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8900" indent="-889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77800" indent="-88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268288" indent="-904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357188" indent="-88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446088" indent="-88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2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99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99.xml"/><Relationship Id="rId4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9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6.xml"/><Relationship Id="rId4" Type="http://schemas.openxmlformats.org/officeDocument/2006/relationships/chart" Target="../charts/char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6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6.xml"/><Relationship Id="rId4" Type="http://schemas.openxmlformats.org/officeDocument/2006/relationships/chart" Target="../charts/char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6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6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chart" Target="../charts/chart1.xml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8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645426" y="5594874"/>
            <a:ext cx="3970534" cy="659027"/>
          </a:xfrm>
        </p:spPr>
        <p:txBody>
          <a:bodyPr/>
          <a:lstStyle/>
          <a:p>
            <a:r>
              <a:rPr lang="ru-RU" b="1" dirty="0" smtClean="0"/>
              <a:t>Декабрь 2018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09929" y="4114800"/>
            <a:ext cx="4750905" cy="1363363"/>
          </a:xfrm>
        </p:spPr>
        <p:txBody>
          <a:bodyPr>
            <a:normAutofit/>
          </a:bodyPr>
          <a:lstStyle/>
          <a:p>
            <a:r>
              <a:rPr lang="ru-RU" b="1" dirty="0" smtClean="0"/>
              <a:t>АКТУАЛЬНЫЕ ВОПРОСЫ ДЕНЕЖНО-КРЕДИТНОЙ ПОЛИТИКИ.</a:t>
            </a:r>
            <a:br>
              <a:rPr lang="ru-RU" b="1" dirty="0" smtClean="0"/>
            </a:br>
            <a:r>
              <a:rPr lang="ru-RU" sz="1800" b="1" dirty="0" smtClean="0">
                <a:latin typeface="Arial "/>
              </a:rPr>
              <a:t/>
            </a:r>
            <a:br>
              <a:rPr lang="ru-RU" sz="1800" b="1" dirty="0" smtClean="0">
                <a:latin typeface="Arial "/>
              </a:rPr>
            </a:br>
            <a:r>
              <a:rPr lang="ru-RU" sz="1800" b="1" dirty="0" smtClean="0">
                <a:latin typeface="Arial "/>
              </a:rPr>
              <a:t>РЕГИОНАЛЬНЫЙ АСПЕКТ </a:t>
            </a:r>
            <a:endParaRPr lang="ru-RU" sz="1800" dirty="0">
              <a:latin typeface="Arial 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516835" y="5594874"/>
            <a:ext cx="4325792" cy="665893"/>
          </a:xfrm>
        </p:spPr>
        <p:txBody>
          <a:bodyPr/>
          <a:lstStyle/>
          <a:p>
            <a:pPr algn="l"/>
            <a:r>
              <a:rPr lang="ru-RU" dirty="0" smtClean="0"/>
              <a:t>Божко Татьяна Александровна</a:t>
            </a:r>
          </a:p>
          <a:p>
            <a:pPr algn="l"/>
            <a:r>
              <a:rPr lang="ru-RU" dirty="0" err="1" smtClean="0"/>
              <a:t>и.о</a:t>
            </a:r>
            <a:r>
              <a:rPr lang="ru-RU" dirty="0" smtClean="0"/>
              <a:t>. управляющего Отделением Липецк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6449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Инфляционные ожидания населения и предприятий в ноябре выросли</a:t>
            </a:r>
            <a:endParaRPr lang="ru-RU" dirty="0"/>
          </a:p>
        </p:txBody>
      </p:sp>
      <p:graphicFrame>
        <p:nvGraphicFramePr>
          <p:cNvPr id="19" name="Объект 1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47724378"/>
              </p:ext>
            </p:extLst>
          </p:nvPr>
        </p:nvGraphicFramePr>
        <p:xfrm>
          <a:off x="681038" y="1998663"/>
          <a:ext cx="4392612" cy="4306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" name="Объект 2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29905605"/>
              </p:ext>
            </p:extLst>
          </p:nvPr>
        </p:nvGraphicFramePr>
        <p:xfrm>
          <a:off x="5116513" y="1998663"/>
          <a:ext cx="4392612" cy="4306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10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ru-RU" dirty="0"/>
              <a:t>Сохраняется неопределенность относительно дальнейшей динамики инфляционных ожиданий </a:t>
            </a:r>
            <a:r>
              <a:rPr lang="ru-RU" dirty="0" smtClean="0"/>
              <a:t>в </a:t>
            </a:r>
            <a:r>
              <a:rPr lang="ru-RU" dirty="0"/>
              <a:t>ответ на </a:t>
            </a:r>
            <a:r>
              <a:rPr lang="ru-RU" dirty="0" smtClean="0"/>
              <a:t>предстоящий </a:t>
            </a:r>
            <a:r>
              <a:rPr lang="ru-RU" dirty="0"/>
              <a:t>рост ставки НДС и произошедшее ослабление </a:t>
            </a:r>
            <a:r>
              <a:rPr lang="ru-RU" dirty="0" smtClean="0"/>
              <a:t>рубля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ru-RU" smtClean="0"/>
              <a:t>Источник: ООО «инФОМ».</a:t>
            </a:r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ru-RU" smtClean="0"/>
              <a:t>Источник: Мониторинг предприятий (Банк России).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декабрь 2018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167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6" y="851414"/>
            <a:ext cx="9000174" cy="885568"/>
          </a:xfrm>
        </p:spPr>
        <p:txBody>
          <a:bodyPr/>
          <a:lstStyle/>
          <a:p>
            <a:r>
              <a:rPr lang="ru-RU" dirty="0" smtClean="0"/>
              <a:t>Расширение кредитования не несет дополнительных </a:t>
            </a:r>
            <a:r>
              <a:rPr lang="ru-RU" dirty="0" err="1" smtClean="0"/>
              <a:t>проинфляционных</a:t>
            </a:r>
            <a:r>
              <a:rPr lang="ru-RU" dirty="0" smtClean="0"/>
              <a:t> рисков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11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ru-RU" dirty="0"/>
              <a:t>Р</a:t>
            </a:r>
            <a:r>
              <a:rPr lang="ru-RU" dirty="0" smtClean="0"/>
              <a:t>ост </a:t>
            </a:r>
            <a:r>
              <a:rPr lang="ru-RU" dirty="0"/>
              <a:t>компонентов кредитного портфеля </a:t>
            </a:r>
            <a:r>
              <a:rPr lang="ru-RU" dirty="0" smtClean="0"/>
              <a:t>банков, за </a:t>
            </a:r>
            <a:r>
              <a:rPr lang="ru-RU" dirty="0"/>
              <a:t>исключением </a:t>
            </a:r>
            <a:r>
              <a:rPr lang="ru-RU" dirty="0" smtClean="0"/>
              <a:t>автокредитов, ускоряется. Процентные </a:t>
            </a:r>
            <a:r>
              <a:rPr lang="ru-RU" dirty="0"/>
              <a:t>ставки на депозитно-кредитном рынке продолжают повышаться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ru-RU" dirty="0"/>
              <a:t>Источник:</a:t>
            </a:r>
            <a:r>
              <a:rPr lang="en-US" dirty="0"/>
              <a:t> </a:t>
            </a:r>
            <a:r>
              <a:rPr lang="ru-RU" dirty="0"/>
              <a:t>Банк </a:t>
            </a:r>
            <a:r>
              <a:rPr lang="ru-RU" dirty="0" smtClean="0"/>
              <a:t>России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Декабрь 2018</a:t>
            </a:r>
            <a:endParaRPr lang="ru-RU" dirty="0"/>
          </a:p>
        </p:txBody>
      </p:sp>
      <p:graphicFrame>
        <p:nvGraphicFramePr>
          <p:cNvPr id="12" name="Объект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77598122"/>
              </p:ext>
            </p:extLst>
          </p:nvPr>
        </p:nvGraphicFramePr>
        <p:xfrm>
          <a:off x="5116513" y="1998663"/>
          <a:ext cx="4392612" cy="4306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Объект 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70643843"/>
              </p:ext>
            </p:extLst>
          </p:nvPr>
        </p:nvGraphicFramePr>
        <p:xfrm>
          <a:off x="681038" y="1998663"/>
          <a:ext cx="4392612" cy="4306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3237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6" y="851414"/>
            <a:ext cx="9000174" cy="885568"/>
          </a:xfrm>
        </p:spPr>
        <p:txBody>
          <a:bodyPr/>
          <a:lstStyle/>
          <a:p>
            <a:r>
              <a:rPr lang="ru-RU" dirty="0" smtClean="0"/>
              <a:t>Темпы расширения потребительского спроса остаются умеренными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ru-RU" dirty="0" smtClean="0"/>
              <a:t>Норма сбережений восстанавливается, рост кредитования поддерживает потребительский спрос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ru-RU" dirty="0"/>
              <a:t>Источник:</a:t>
            </a:r>
            <a:r>
              <a:rPr lang="en-US" dirty="0"/>
              <a:t> </a:t>
            </a:r>
            <a:r>
              <a:rPr lang="ru-RU" dirty="0"/>
              <a:t>Банк </a:t>
            </a:r>
            <a:r>
              <a:rPr lang="ru-RU" dirty="0" smtClean="0"/>
              <a:t>России, Росстат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Декабрь 2018</a:t>
            </a:r>
            <a:endParaRPr lang="ru-RU" dirty="0"/>
          </a:p>
        </p:txBody>
      </p:sp>
      <p:graphicFrame>
        <p:nvGraphicFramePr>
          <p:cNvPr id="13" name="Chart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85996376"/>
              </p:ext>
            </p:extLst>
          </p:nvPr>
        </p:nvGraphicFramePr>
        <p:xfrm>
          <a:off x="5116513" y="1998663"/>
          <a:ext cx="4392612" cy="4306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Объект 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97202270"/>
              </p:ext>
            </p:extLst>
          </p:nvPr>
        </p:nvGraphicFramePr>
        <p:xfrm>
          <a:off x="681038" y="1998663"/>
          <a:ext cx="4392612" cy="4306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248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13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Банк России прогнозирует инфляцию в интервале 5,0-5,5% по итогам 2019 года с возвращением к 4% в первой половине 2020 года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 smtClean="0"/>
              <a:t>Источник: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Доклад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о денежно-кредитной политике, №4 (24), декабрь 2018 г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.</a:t>
            </a:r>
            <a:endParaRPr lang="ru-RU" i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Декабрь 2018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906154"/>
              </p:ext>
            </p:extLst>
          </p:nvPr>
        </p:nvGraphicFramePr>
        <p:xfrm>
          <a:off x="681037" y="1773921"/>
          <a:ext cx="8828946" cy="3867459"/>
        </p:xfrm>
        <a:graphic>
          <a:graphicData uri="http://schemas.openxmlformats.org/drawingml/2006/table">
            <a:tbl>
              <a:tblPr/>
              <a:tblGrid>
                <a:gridCol w="5159693"/>
                <a:gridCol w="685800"/>
                <a:gridCol w="845821"/>
                <a:gridCol w="708660"/>
                <a:gridCol w="697230"/>
                <a:gridCol w="731742"/>
              </a:tblGrid>
              <a:tr h="286533">
                <a:tc rowSpan="2">
                  <a:txBody>
                    <a:bodyPr/>
                    <a:lstStyle>
                      <a:lvl1pPr marL="0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02325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04649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06974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609298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011623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413947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816272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218597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rtl="0" fontAlgn="ctr">
                        <a:lnSpc>
                          <a:spcPct val="120000"/>
                        </a:lnSpc>
                      </a:pPr>
                      <a:r>
                        <a:rPr lang="ru-RU" sz="100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Прирост в % к предыдущему</a:t>
                      </a:r>
                      <a:r>
                        <a:rPr lang="ru-RU" sz="100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периоду, если не указано иное</a:t>
                      </a:r>
                      <a:endParaRPr lang="ru-RU" sz="1000" b="0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12700" cmpd="sng">
                      <a:solidFill>
                        <a:srgbClr val="8A8A8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8A8A8D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02325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04649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06974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609298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011623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413947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816272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218597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ctr">
                        <a:lnSpc>
                          <a:spcPct val="120000"/>
                        </a:lnSpc>
                      </a:pPr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факт</a:t>
                      </a:r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8A8A8D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 fontAlgn="ctr">
                        <a:lnSpc>
                          <a:spcPct val="12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2018 (оценка)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8A8A8D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02325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04649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06974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609298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011623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413947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816272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218597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ctr">
                        <a:lnSpc>
                          <a:spcPct val="120000"/>
                        </a:lnSpc>
                      </a:pP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8A8A8D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20000"/>
                        </a:lnSpc>
                      </a:pP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8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2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8A8A8D"/>
                      </a:solidFill>
                    </a:lnR>
                    <a:lnT w="12700" cap="flat" cmpd="sng" algn="ctr">
                      <a:solidFill>
                        <a:srgbClr val="8A8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95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02325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04649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06974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609298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011623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413947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816272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218597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ctr">
                        <a:lnSpc>
                          <a:spcPct val="120000"/>
                        </a:lnSpc>
                      </a:pP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Базовый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8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6518">
                <a:tc>
                  <a:txBody>
                    <a:bodyPr/>
                    <a:lstStyle>
                      <a:lvl1pPr marL="0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02325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04649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06974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609298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011623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413947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816272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218597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rtl="0" fontAlgn="ctr">
                        <a:lnSpc>
                          <a:spcPct val="120000"/>
                        </a:lnSpc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Цена на нефть марки </a:t>
                      </a:r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Urals (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средняя</a:t>
                      </a:r>
                      <a:r>
                        <a:rPr lang="ru-RU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за год), доллар США за баррель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12700" cmpd="sng">
                      <a:solidFill>
                        <a:srgbClr val="8A8A8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02325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04649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06974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609298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011623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413947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816272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218597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fontAlgn="ctr" latinLnBrk="0" hangingPunct="1">
                        <a:lnSpc>
                          <a:spcPct val="120000"/>
                        </a:lnSpc>
                      </a:pPr>
                      <a:r>
                        <a:rPr lang="ru-RU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</a:t>
                      </a:r>
                      <a:endParaRPr lang="ru-RU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20000"/>
                        </a:lnSpc>
                      </a:pPr>
                      <a:r>
                        <a:rPr lang="ru-RU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  <a:endParaRPr lang="ru-RU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02325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04649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06974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609298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011623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413947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816272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218597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fontAlgn="ctr" latinLnBrk="0" hangingPunct="1">
                        <a:lnSpc>
                          <a:spcPct val="120000"/>
                        </a:lnSpc>
                      </a:pPr>
                      <a:r>
                        <a:rPr lang="ru-RU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  <a:endParaRPr lang="ru-RU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  <a:endParaRPr lang="ru-RU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  <a:endParaRPr lang="ru-RU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8A8A8D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6814">
                <a:tc>
                  <a:txBody>
                    <a:bodyPr/>
                    <a:lstStyle>
                      <a:lvl1pPr marL="0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02325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04649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06974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609298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011623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413947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816272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218597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rtl="0" fontAlgn="ctr">
                        <a:lnSpc>
                          <a:spcPct val="120000"/>
                        </a:lnSpc>
                      </a:pPr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Инфляция, в % декабрь к декабрю</a:t>
                      </a:r>
                      <a:r>
                        <a:rPr lang="ru-RU" sz="12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предыдущего года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12700" cmpd="sng">
                      <a:solidFill>
                        <a:srgbClr val="8A8A8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02325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04649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06974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609298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011623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413947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816272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218597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fontAlgn="ctr" latinLnBrk="0" hangingPunct="1">
                        <a:lnSpc>
                          <a:spcPct val="120000"/>
                        </a:lnSpc>
                      </a:pPr>
                      <a:r>
                        <a:rPr lang="ru-RU" sz="13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2,5</a:t>
                      </a:r>
                      <a:endParaRPr lang="ru-RU" sz="13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20000"/>
                        </a:lnSpc>
                      </a:pPr>
                      <a:r>
                        <a:rPr lang="ru-RU" sz="13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3,9-4,2</a:t>
                      </a:r>
                      <a:endParaRPr lang="ru-RU" sz="13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02325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04649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06974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609298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011623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413947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816272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218597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fontAlgn="ctr" latinLnBrk="0" hangingPunct="1">
                        <a:lnSpc>
                          <a:spcPct val="120000"/>
                        </a:lnSpc>
                      </a:pPr>
                      <a:r>
                        <a:rPr lang="ru-RU" sz="13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5,0-5,5</a:t>
                      </a:r>
                      <a:endParaRPr lang="ru-RU" sz="13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13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4,0</a:t>
                      </a:r>
                      <a:endParaRPr lang="ru-RU" sz="13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13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4,0</a:t>
                      </a:r>
                      <a:endParaRPr lang="ru-RU" sz="13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8A8A8D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6518">
                <a:tc>
                  <a:txBody>
                    <a:bodyPr/>
                    <a:lstStyle>
                      <a:lvl1pPr marL="0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02325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04649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06974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609298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011623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413947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816272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218597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rtl="0" fontAlgn="ctr">
                        <a:lnSpc>
                          <a:spcPct val="120000"/>
                        </a:lnSpc>
                      </a:pPr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Валовый внутренний продукт*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12700" cmpd="sng">
                      <a:solidFill>
                        <a:srgbClr val="8A8A8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02325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04649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06974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609298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011623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413947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816272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218597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ctr">
                        <a:lnSpc>
                          <a:spcPct val="120000"/>
                        </a:lnSpc>
                      </a:pPr>
                      <a:r>
                        <a:rPr lang="ru-RU" sz="13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1,8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2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1,5-2,0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02325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04649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06974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609298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011623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413947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816272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218597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ctr">
                        <a:lnSpc>
                          <a:spcPct val="12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1,2-1,7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1300" b="1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1,8-2,3</a:t>
                      </a:r>
                      <a:endParaRPr lang="ru-RU" sz="1300" b="1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1300" b="1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2,0-3,0</a:t>
                      </a:r>
                      <a:endParaRPr lang="ru-RU" sz="1300" b="1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8A8A8D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9009">
                <a:tc>
                  <a:txBody>
                    <a:bodyPr/>
                    <a:lstStyle>
                      <a:lvl1pPr marL="0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02325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04649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06974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609298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011623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413947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816272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218597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rtl="0" fontAlgn="ctr">
                        <a:lnSpc>
                          <a:spcPct val="12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Расходы на конечное потребление</a:t>
                      </a:r>
                      <a:endParaRPr lang="en-US" sz="1200" b="0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176213" algn="l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 </a:t>
                      </a:r>
                      <a:r>
                        <a:rPr lang="ru-RU" sz="12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домашних хозяйств</a:t>
                      </a:r>
                      <a:endParaRPr lang="en-US" sz="1200" b="0" i="1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12700" cmpd="sng">
                      <a:solidFill>
                        <a:srgbClr val="8A8A8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02325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04649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06974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609298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011623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413947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816272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218597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ctr">
                        <a:lnSpc>
                          <a:spcPct val="12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2,5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ctr">
                        <a:lnSpc>
                          <a:spcPct val="120000"/>
                        </a:lnSpc>
                      </a:pPr>
                      <a:r>
                        <a:rPr lang="ru-RU" sz="13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3,3</a:t>
                      </a:r>
                      <a:endParaRPr lang="ru-RU" sz="1300" b="0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2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2,0-2,5</a:t>
                      </a:r>
                    </a:p>
                    <a:p>
                      <a:pPr algn="ctr" rtl="0" fontAlgn="ctr">
                        <a:lnSpc>
                          <a:spcPct val="120000"/>
                        </a:lnSpc>
                      </a:pPr>
                      <a:r>
                        <a:rPr lang="ru-RU" sz="13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2,5-3,0</a:t>
                      </a:r>
                      <a:endParaRPr lang="ru-RU" sz="1300" b="0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02325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04649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06974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609298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011623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413947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816272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218597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ctr">
                        <a:lnSpc>
                          <a:spcPct val="12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1,0-1,5</a:t>
                      </a:r>
                    </a:p>
                    <a:p>
                      <a:pPr algn="ctr" rtl="0" fontAlgn="ctr">
                        <a:lnSpc>
                          <a:spcPct val="120000"/>
                        </a:lnSpc>
                      </a:pPr>
                      <a:r>
                        <a:rPr lang="ru-RU" sz="13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1,0-1,5</a:t>
                      </a:r>
                      <a:endParaRPr lang="ru-RU" sz="1300" b="0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130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1,5-2,0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130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1,5-2,0</a:t>
                      </a:r>
                      <a:endParaRPr lang="ru-RU" sz="130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130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2,0-2,5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130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2,5-3,0</a:t>
                      </a:r>
                      <a:endParaRPr lang="ru-RU" sz="130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8A8A8D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9009">
                <a:tc>
                  <a:txBody>
                    <a:bodyPr/>
                    <a:lstStyle>
                      <a:lvl1pPr marL="0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02325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04649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06974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609298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011623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413947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816272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218597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rtl="0" fontAlgn="ctr">
                        <a:lnSpc>
                          <a:spcPct val="12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Валовое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накопление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indent="176213" algn="l" rtl="0" fontAlgn="ctr">
                        <a:lnSpc>
                          <a:spcPct val="120000"/>
                        </a:lnSpc>
                      </a:pPr>
                      <a:r>
                        <a:rPr lang="en-US" sz="12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 </a:t>
                      </a:r>
                      <a:r>
                        <a:rPr lang="ru-RU" sz="12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валовое накопление основного капитала</a:t>
                      </a:r>
                      <a:endParaRPr lang="en-US" sz="1200" b="0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12700" cmpd="sng">
                      <a:solidFill>
                        <a:srgbClr val="8A8A8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02325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04649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06974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609298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011623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413947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816272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218597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ctr">
                        <a:lnSpc>
                          <a:spcPct val="12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9,3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ctr">
                        <a:lnSpc>
                          <a:spcPct val="120000"/>
                        </a:lnSpc>
                      </a:pPr>
                      <a:r>
                        <a:rPr lang="ru-RU" sz="13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4,9</a:t>
                      </a:r>
                      <a:endParaRPr lang="ru-RU" sz="1300" b="0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2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-(1,5-0,5)</a:t>
                      </a:r>
                    </a:p>
                    <a:p>
                      <a:pPr algn="ctr" rtl="0" fontAlgn="ctr">
                        <a:lnSpc>
                          <a:spcPct val="120000"/>
                        </a:lnSpc>
                      </a:pPr>
                      <a:r>
                        <a:rPr lang="ru-RU" sz="13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1,5-2,0</a:t>
                      </a:r>
                      <a:endParaRPr lang="ru-RU" sz="1300" b="0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02325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04649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06974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609298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011623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413947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816272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218597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ctr">
                        <a:lnSpc>
                          <a:spcPct val="120000"/>
                        </a:lnSpc>
                      </a:pPr>
                      <a:r>
                        <a:rPr lang="ru-RU" sz="1300" b="0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1,5-2,5</a:t>
                      </a:r>
                    </a:p>
                    <a:p>
                      <a:pPr algn="ctr" rtl="0" fontAlgn="ctr">
                        <a:lnSpc>
                          <a:spcPct val="120000"/>
                        </a:lnSpc>
                      </a:pPr>
                      <a:r>
                        <a:rPr lang="ru-RU" sz="1300" b="0" i="1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1,8-2,3</a:t>
                      </a:r>
                      <a:endParaRPr lang="ru-RU" sz="1300" b="0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130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2,5-3,5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130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3,0-3,5</a:t>
                      </a:r>
                      <a:endParaRPr lang="ru-RU" sz="130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130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3,5-4,5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130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3,5-4,5</a:t>
                      </a:r>
                      <a:endParaRPr lang="ru-RU" sz="130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8A8A8D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9009">
                <a:tc>
                  <a:txBody>
                    <a:bodyPr/>
                    <a:lstStyle>
                      <a:lvl1pPr marL="0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02325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04649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06974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609298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011623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413947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816272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218597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l" rtl="0" fontAlgn="ctr">
                        <a:lnSpc>
                          <a:spcPct val="12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Экспорт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indent="0" algn="l" rtl="0" fontAlgn="ctr">
                        <a:lnSpc>
                          <a:spcPct val="12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Импорт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12700" cmpd="sng">
                      <a:solidFill>
                        <a:srgbClr val="8A8A8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02325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04649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06974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609298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011623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413947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816272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218597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ctr">
                        <a:lnSpc>
                          <a:spcPct val="12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ctr">
                        <a:lnSpc>
                          <a:spcPct val="12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17,4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2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5,5-6,0</a:t>
                      </a:r>
                    </a:p>
                    <a:p>
                      <a:pPr algn="ctr" rtl="0" fontAlgn="ctr">
                        <a:lnSpc>
                          <a:spcPct val="12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4,0-4,5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02325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04649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06974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609298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011623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413947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816272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218597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ctr">
                        <a:lnSpc>
                          <a:spcPct val="12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3,2-3,7</a:t>
                      </a:r>
                    </a:p>
                    <a:p>
                      <a:pPr algn="ctr" rtl="0" fontAlgn="ctr">
                        <a:lnSpc>
                          <a:spcPct val="12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2,5-3,0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130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2,7-3,2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130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3,5-4,0</a:t>
                      </a:r>
                      <a:endParaRPr lang="ru-RU" sz="130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130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2,7-3,2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130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4,5-5,0</a:t>
                      </a:r>
                      <a:endParaRPr lang="ru-RU" sz="130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8A8A8D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9504">
                <a:tc>
                  <a:txBody>
                    <a:bodyPr/>
                    <a:lstStyle>
                      <a:lvl1pPr marL="0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02325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04649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06974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609298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011623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413947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816272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218597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rtl="0" fontAlgn="ctr">
                        <a:lnSpc>
                          <a:spcPct val="12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Денежная масса в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национальном определении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12700" cmpd="sng">
                      <a:solidFill>
                        <a:srgbClr val="8A8A8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02325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04649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06974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609298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011623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413947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816272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218597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ctr">
                        <a:lnSpc>
                          <a:spcPct val="12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10,5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2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11-14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02325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04649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06974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609298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011623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413947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816272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218597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ctr">
                        <a:lnSpc>
                          <a:spcPct val="12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7-11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130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7-12</a:t>
                      </a:r>
                      <a:endParaRPr lang="ru-RU" sz="130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130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7-12</a:t>
                      </a:r>
                      <a:endParaRPr lang="ru-RU" sz="130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8A8A8D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48513">
                <a:tc>
                  <a:txBody>
                    <a:bodyPr/>
                    <a:lstStyle>
                      <a:lvl1pPr marL="0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02325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04649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06974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609298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011623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413947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816272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218597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rtl="0" fontAlgn="ctr">
                        <a:lnSpc>
                          <a:spcPct val="12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Кредит экономике (организациям и населению) в руб. и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иност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 валюте**</a:t>
                      </a:r>
                    </a:p>
                    <a:p>
                      <a:pPr marL="352425" marR="0" indent="-171450" algn="l" defTabSz="804649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кредит нефинансовым и</a:t>
                      </a:r>
                      <a:r>
                        <a:rPr lang="ru-RU" sz="1200" b="0" i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финансовым организациям </a:t>
                      </a:r>
                    </a:p>
                    <a:p>
                      <a:pPr marL="352425" marR="0" indent="-171450" algn="l" defTabSz="804649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кредит населению</a:t>
                      </a:r>
                      <a:endParaRPr lang="en-US" sz="1200" b="0" i="1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0" marT="0" marB="0">
                    <a:lnL w="12700" cmpd="sng">
                      <a:solidFill>
                        <a:srgbClr val="8A8A8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8A8A8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02325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04649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06974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609298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011623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413947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816272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218597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ctr">
                        <a:lnSpc>
                          <a:spcPct val="12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8,2</a:t>
                      </a:r>
                    </a:p>
                    <a:p>
                      <a:pPr algn="ctr" rtl="0" fontAlgn="ctr">
                        <a:lnSpc>
                          <a:spcPct val="120000"/>
                        </a:lnSpc>
                      </a:pPr>
                      <a:r>
                        <a:rPr lang="ru-RU" sz="13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7,1</a:t>
                      </a:r>
                    </a:p>
                    <a:p>
                      <a:pPr algn="ctr" rtl="0" fontAlgn="ctr">
                        <a:lnSpc>
                          <a:spcPct val="120000"/>
                        </a:lnSpc>
                      </a:pPr>
                      <a:r>
                        <a:rPr lang="ru-RU" sz="13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12,0</a:t>
                      </a:r>
                      <a:endParaRPr lang="ru-RU" sz="1300" b="0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8A8A8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2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12-14</a:t>
                      </a:r>
                    </a:p>
                    <a:p>
                      <a:pPr algn="ctr" rtl="0" fontAlgn="ctr">
                        <a:lnSpc>
                          <a:spcPct val="120000"/>
                        </a:lnSpc>
                      </a:pPr>
                      <a:r>
                        <a:rPr lang="ru-RU" sz="13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9-11</a:t>
                      </a:r>
                    </a:p>
                    <a:p>
                      <a:pPr algn="ctr" rtl="0" fontAlgn="ctr">
                        <a:lnSpc>
                          <a:spcPct val="120000"/>
                        </a:lnSpc>
                      </a:pPr>
                      <a:r>
                        <a:rPr lang="ru-RU" sz="13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21-24</a:t>
                      </a:r>
                      <a:endParaRPr lang="ru-RU" sz="1300" b="0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8A8A8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02325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04649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06974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609298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011623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413947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816272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218597" algn="l" defTabSz="80464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ctr">
                        <a:lnSpc>
                          <a:spcPct val="12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7-11</a:t>
                      </a:r>
                    </a:p>
                    <a:p>
                      <a:pPr algn="ctr" rtl="0" fontAlgn="ctr">
                        <a:lnSpc>
                          <a:spcPct val="120000"/>
                        </a:lnSpc>
                      </a:pPr>
                      <a:r>
                        <a:rPr lang="ru-RU" sz="13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7-10</a:t>
                      </a:r>
                    </a:p>
                    <a:p>
                      <a:pPr algn="ctr" rtl="0" fontAlgn="ctr">
                        <a:lnSpc>
                          <a:spcPct val="120000"/>
                        </a:lnSpc>
                      </a:pPr>
                      <a:r>
                        <a:rPr lang="ru-RU" sz="13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12-17</a:t>
                      </a:r>
                      <a:endParaRPr lang="ru-RU" sz="1300" b="0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8A8A8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130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7-12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130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6-10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130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10-15</a:t>
                      </a:r>
                      <a:endParaRPr lang="ru-RU" sz="130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8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130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7-12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130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6-10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130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10-15</a:t>
                      </a:r>
                      <a:endParaRPr lang="ru-RU" sz="130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8A8A8D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8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81037" y="5634852"/>
            <a:ext cx="88289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i="1" dirty="0" smtClean="0">
                <a:solidFill>
                  <a:srgbClr val="77777A">
                    <a:lumMod val="50000"/>
                  </a:srgbClr>
                </a:solidFill>
                <a:cs typeface="Arial" pitchFamily="34" charset="0"/>
              </a:rPr>
              <a:t>*  Данные за 2017 год – оценка Банка России с учётом пересмотра Росстатом данных по промышленному производству.</a:t>
            </a:r>
          </a:p>
          <a:p>
            <a:r>
              <a:rPr lang="ru-RU" sz="800" i="1" dirty="0" smtClean="0">
                <a:solidFill>
                  <a:srgbClr val="77777A">
                    <a:lumMod val="50000"/>
                  </a:srgbClr>
                </a:solidFill>
                <a:cs typeface="Arial" pitchFamily="34" charset="0"/>
              </a:rPr>
              <a:t>** </a:t>
            </a:r>
            <a:r>
              <a:rPr lang="ru-RU" sz="800" i="1" dirty="0" smtClean="0">
                <a:solidFill>
                  <a:srgbClr val="000000"/>
                </a:solidFill>
              </a:rPr>
              <a:t>Под </a:t>
            </a:r>
            <a:r>
              <a:rPr lang="ru-RU" sz="800" i="1" dirty="0">
                <a:solidFill>
                  <a:srgbClr val="000000"/>
                </a:solidFill>
              </a:rPr>
              <a:t>кредитом экономике со стороны банковского </a:t>
            </a:r>
            <a:r>
              <a:rPr lang="ru-RU" sz="800" i="1" dirty="0" smtClean="0">
                <a:solidFill>
                  <a:srgbClr val="000000"/>
                </a:solidFill>
              </a:rPr>
              <a:t>сектора </a:t>
            </a:r>
            <a:r>
              <a:rPr lang="ru-RU" sz="800" i="1" dirty="0">
                <a:solidFill>
                  <a:srgbClr val="000000"/>
                </a:solidFill>
              </a:rPr>
              <a:t>подразумеваются все требования банковского </a:t>
            </a:r>
            <a:r>
              <a:rPr lang="ru-RU" sz="800" i="1" dirty="0" smtClean="0">
                <a:solidFill>
                  <a:srgbClr val="000000"/>
                </a:solidFill>
              </a:rPr>
              <a:t>сектора к </a:t>
            </a:r>
            <a:r>
              <a:rPr lang="ru-RU" sz="800" i="1" dirty="0">
                <a:solidFill>
                  <a:srgbClr val="000000"/>
                </a:solidFill>
              </a:rPr>
              <a:t>нефинансовым и финансовым организациям и </a:t>
            </a:r>
            <a:r>
              <a:rPr lang="ru-RU" sz="800" i="1" dirty="0" smtClean="0">
                <a:solidFill>
                  <a:srgbClr val="000000"/>
                </a:solidFill>
              </a:rPr>
              <a:t>населению </a:t>
            </a:r>
            <a:r>
              <a:rPr lang="ru-RU" sz="800" i="1" dirty="0">
                <a:solidFill>
                  <a:srgbClr val="000000"/>
                </a:solidFill>
              </a:rPr>
              <a:t>в валюте Российской Федерации, иностранной </a:t>
            </a:r>
            <a:r>
              <a:rPr lang="ru-RU" sz="800" i="1" dirty="0" smtClean="0">
                <a:solidFill>
                  <a:srgbClr val="000000"/>
                </a:solidFill>
              </a:rPr>
              <a:t>валюте </a:t>
            </a:r>
            <a:r>
              <a:rPr lang="ru-RU" sz="800" i="1" dirty="0">
                <a:solidFill>
                  <a:srgbClr val="000000"/>
                </a:solidFill>
              </a:rPr>
              <a:t>и драгоценных металлах, включая </a:t>
            </a:r>
            <a:r>
              <a:rPr lang="ru-RU" sz="800" i="1" dirty="0" smtClean="0">
                <a:solidFill>
                  <a:srgbClr val="000000"/>
                </a:solidFill>
              </a:rPr>
              <a:t>предоставленные кредиты </a:t>
            </a:r>
            <a:r>
              <a:rPr lang="ru-RU" sz="800" i="1" dirty="0">
                <a:solidFill>
                  <a:srgbClr val="000000"/>
                </a:solidFill>
              </a:rPr>
              <a:t>(в том числе просроченную задолженность), </a:t>
            </a:r>
            <a:r>
              <a:rPr lang="ru-RU" sz="800" i="1" dirty="0" smtClean="0">
                <a:solidFill>
                  <a:srgbClr val="000000"/>
                </a:solidFill>
              </a:rPr>
              <a:t>просроченные </a:t>
            </a:r>
            <a:r>
              <a:rPr lang="ru-RU" sz="800" i="1" dirty="0">
                <a:solidFill>
                  <a:srgbClr val="000000"/>
                </a:solidFill>
              </a:rPr>
              <a:t>проценты по кредитам, вложения </a:t>
            </a:r>
            <a:r>
              <a:rPr lang="ru-RU" sz="800" i="1" dirty="0" smtClean="0">
                <a:solidFill>
                  <a:srgbClr val="000000"/>
                </a:solidFill>
              </a:rPr>
              <a:t>кредитных организаций </a:t>
            </a:r>
            <a:r>
              <a:rPr lang="ru-RU" sz="800" i="1" dirty="0">
                <a:solidFill>
                  <a:srgbClr val="000000"/>
                </a:solidFill>
              </a:rPr>
              <a:t>в долговые и долевые ценные бумаги и </a:t>
            </a:r>
            <a:r>
              <a:rPr lang="ru-RU" sz="800" i="1" dirty="0" smtClean="0">
                <a:solidFill>
                  <a:srgbClr val="000000"/>
                </a:solidFill>
              </a:rPr>
              <a:t>векселя</a:t>
            </a:r>
            <a:r>
              <a:rPr lang="ru-RU" sz="800" i="1" dirty="0">
                <a:solidFill>
                  <a:srgbClr val="000000"/>
                </a:solidFill>
              </a:rPr>
              <a:t>, а также прочие формы участия в капитале </a:t>
            </a:r>
            <a:r>
              <a:rPr lang="ru-RU" sz="800" i="1" dirty="0" smtClean="0">
                <a:solidFill>
                  <a:srgbClr val="000000"/>
                </a:solidFill>
              </a:rPr>
              <a:t>нефинансовых </a:t>
            </a:r>
            <a:r>
              <a:rPr lang="ru-RU" sz="800" i="1" dirty="0">
                <a:solidFill>
                  <a:srgbClr val="000000"/>
                </a:solidFill>
              </a:rPr>
              <a:t>и финансовых организаций и прочую </a:t>
            </a:r>
            <a:r>
              <a:rPr lang="ru-RU" sz="800" i="1" dirty="0" smtClean="0">
                <a:solidFill>
                  <a:srgbClr val="000000"/>
                </a:solidFill>
              </a:rPr>
              <a:t>дебиторскую задолженность по расчетным </a:t>
            </a:r>
            <a:r>
              <a:rPr lang="ru-RU" sz="800" i="1" dirty="0">
                <a:solidFill>
                  <a:srgbClr val="000000"/>
                </a:solidFill>
              </a:rPr>
              <a:t>операциям с </a:t>
            </a:r>
            <a:r>
              <a:rPr lang="ru-RU" sz="800" i="1" dirty="0" smtClean="0">
                <a:solidFill>
                  <a:srgbClr val="000000"/>
                </a:solidFill>
              </a:rPr>
              <a:t>нефинансовыми </a:t>
            </a:r>
            <a:r>
              <a:rPr lang="ru-RU" sz="800" i="1" dirty="0">
                <a:solidFill>
                  <a:srgbClr val="000000"/>
                </a:solidFill>
              </a:rPr>
              <a:t>и финансовыми организациями </a:t>
            </a:r>
            <a:r>
              <a:rPr lang="ru-RU" sz="800" i="1" dirty="0" smtClean="0">
                <a:solidFill>
                  <a:srgbClr val="000000"/>
                </a:solidFill>
              </a:rPr>
              <a:t> и населением.</a:t>
            </a:r>
            <a:r>
              <a:rPr lang="en-US" sz="800" i="1" dirty="0" smtClean="0">
                <a:solidFill>
                  <a:srgbClr val="77777A">
                    <a:lumMod val="50000"/>
                  </a:srgbClr>
                </a:solidFill>
                <a:cs typeface="Arial" pitchFamily="34" charset="0"/>
              </a:rPr>
              <a:t> </a:t>
            </a:r>
            <a:endParaRPr lang="ru-RU" sz="800" i="1" dirty="0" smtClean="0">
              <a:solidFill>
                <a:srgbClr val="77777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939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7" y="851416"/>
            <a:ext cx="8828946" cy="605910"/>
          </a:xfrm>
        </p:spPr>
        <p:txBody>
          <a:bodyPr vert="horz" lIns="0" tIns="0" rIns="0" bIns="0" rtlCol="0" anchor="ctr">
            <a:noAutofit/>
          </a:bodyPr>
          <a:lstStyle/>
          <a:p>
            <a:r>
              <a:rPr lang="ru-RU" sz="2000" b="0" dirty="0" smtClean="0">
                <a:solidFill>
                  <a:schemeClr val="tx1"/>
                </a:solidFill>
              </a:rPr>
              <a:t>Экономика Липецкой области динамично развивается, регион имеет высокие показатели качества жизни </a:t>
            </a:r>
            <a:endParaRPr lang="ru-RU" sz="2000" b="0" dirty="0">
              <a:solidFill>
                <a:schemeClr val="tx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2748665" y="307803"/>
            <a:ext cx="3356860" cy="521730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ДЕНЕЖНО-КРЕДИТНАЯ ПОЛИТИКА</a:t>
            </a:r>
          </a:p>
          <a:p>
            <a:r>
              <a:rPr lang="ru-RU" dirty="0">
                <a:solidFill>
                  <a:schemeClr val="tx1"/>
                </a:solidFill>
              </a:rPr>
              <a:t>РЕШЕНИЕ ПО КЛЮЧЕВОЙ </a:t>
            </a:r>
            <a:r>
              <a:rPr lang="ru-RU" dirty="0" smtClean="0">
                <a:solidFill>
                  <a:schemeClr val="tx1"/>
                </a:solidFill>
              </a:rPr>
              <a:t>СТАВКЕ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РЕГИОНАЛЬНЫЙ АСПЕКТ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z="1800" dirty="0" smtClean="0">
                <a:solidFill>
                  <a:schemeClr val="tx1"/>
                </a:solidFill>
              </a:rPr>
              <a:t>2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01272" y="6474894"/>
            <a:ext cx="2016224" cy="26064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r">
              <a:lnSpc>
                <a:spcPct val="90000"/>
              </a:lnSpc>
            </a:pPr>
            <a:r>
              <a:rPr lang="ru-RU" sz="800" cap="none" baseline="0" dirty="0" smtClean="0">
                <a:solidFill>
                  <a:srgbClr val="7F7F7F"/>
                </a:solidFill>
              </a:rPr>
              <a:t>О.В. Чертовских, </a:t>
            </a:r>
            <a:r>
              <a:rPr lang="ru-RU" sz="800" dirty="0" smtClean="0">
                <a:solidFill>
                  <a:srgbClr val="7F7F7F"/>
                </a:solidFill>
              </a:rPr>
              <a:t>(236) 16-15</a:t>
            </a:r>
          </a:p>
          <a:p>
            <a:pPr algn="r">
              <a:lnSpc>
                <a:spcPct val="90000"/>
              </a:lnSpc>
            </a:pPr>
            <a:r>
              <a:rPr lang="ru-RU" sz="800" cap="none" baseline="0" dirty="0" smtClean="0">
                <a:solidFill>
                  <a:srgbClr val="7F7F7F"/>
                </a:solidFill>
              </a:rPr>
              <a:t>12.12.2018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4488" y="6469769"/>
            <a:ext cx="4189412" cy="23857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800" dirty="0">
                <a:solidFill>
                  <a:srgbClr val="7F7F7F"/>
                </a:solidFill>
              </a:rPr>
              <a:t>Источник: </a:t>
            </a:r>
            <a:r>
              <a:rPr lang="ru-RU" sz="800" dirty="0" smtClean="0">
                <a:solidFill>
                  <a:srgbClr val="7F7F7F"/>
                </a:solidFill>
              </a:rPr>
              <a:t>Росстат</a:t>
            </a:r>
            <a:endParaRPr lang="ru-RU" sz="800" cap="none" dirty="0" smtClean="0">
              <a:solidFill>
                <a:srgbClr val="7F7F7F"/>
              </a:solidFill>
            </a:endParaRPr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63042820"/>
              </p:ext>
            </p:extLst>
          </p:nvPr>
        </p:nvGraphicFramePr>
        <p:xfrm>
          <a:off x="2724151" y="1247774"/>
          <a:ext cx="6943726" cy="5341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2195948"/>
              </p:ext>
            </p:extLst>
          </p:nvPr>
        </p:nvGraphicFramePr>
        <p:xfrm>
          <a:off x="-438150" y="1496792"/>
          <a:ext cx="6057900" cy="4972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7704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REMART\K316\ДДКП\выступления\декабрь18\map_Lipets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85" y="1916832"/>
            <a:ext cx="4216754" cy="391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85" y="859249"/>
            <a:ext cx="9086849" cy="792088"/>
          </a:xfrm>
        </p:spPr>
        <p:txBody>
          <a:bodyPr>
            <a:noAutofit/>
          </a:bodyPr>
          <a:lstStyle/>
          <a:p>
            <a:r>
              <a:rPr lang="ru-RU" sz="2000" b="0" dirty="0" smtClean="0"/>
              <a:t>Позитивная динамика экономической активности отмечается в большинстве отраслей хозяйства</a:t>
            </a:r>
            <a:r>
              <a:rPr lang="en-US" sz="2000" b="0" dirty="0" smtClean="0"/>
              <a:t> </a:t>
            </a:r>
            <a:r>
              <a:rPr lang="ru-RU" sz="2000" b="0" dirty="0" smtClean="0"/>
              <a:t>Липецкой области </a:t>
            </a:r>
            <a:endParaRPr lang="ru-RU" sz="2000" b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2748665" y="279228"/>
            <a:ext cx="3356860" cy="521730"/>
          </a:xfrm>
        </p:spPr>
        <p:txBody>
          <a:bodyPr>
            <a:normAutofit fontScale="25000" lnSpcReduction="20000"/>
          </a:bodyPr>
          <a:lstStyle/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ДЕНЕЖНО-КРЕДИТНАЯ </a:t>
            </a:r>
            <a:r>
              <a:rPr lang="ru-RU" sz="2800" dirty="0">
                <a:solidFill>
                  <a:schemeClr val="tx1"/>
                </a:solidFill>
              </a:rPr>
              <a:t>ПОЛИТИКА</a:t>
            </a:r>
          </a:p>
          <a:p>
            <a:r>
              <a:rPr lang="ru-RU" sz="2800" dirty="0">
                <a:solidFill>
                  <a:schemeClr val="tx1"/>
                </a:solidFill>
              </a:rPr>
              <a:t>РЕШЕНИЕ ПО КЛЮЧЕВОЙ </a:t>
            </a:r>
            <a:r>
              <a:rPr lang="ru-RU" sz="2800" dirty="0" smtClean="0">
                <a:solidFill>
                  <a:schemeClr val="tx1"/>
                </a:solidFill>
              </a:rPr>
              <a:t>СТАВКЕ</a:t>
            </a:r>
          </a:p>
          <a:p>
            <a:r>
              <a:rPr lang="ru-RU" sz="2800" dirty="0">
                <a:solidFill>
                  <a:schemeClr val="tx1"/>
                </a:solidFill>
              </a:rPr>
              <a:t>РЕГИОНАЛЬНЫЙ АСПЕКТ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C4EB27-9ADE-42C2-9A98-47F5822B2EE7}" type="slidenum">
              <a:rPr lang="ru-RU" sz="1800" smtClean="0">
                <a:solidFill>
                  <a:schemeClr val="tx1"/>
                </a:solidFill>
              </a:rPr>
              <a:pPr/>
              <a:t>15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32520" y="1772816"/>
            <a:ext cx="8568952" cy="4713709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sz="800" dirty="0" smtClean="0"/>
          </a:p>
          <a:p>
            <a:pPr marL="2286000" lvl="5" indent="0">
              <a:buNone/>
            </a:pPr>
            <a:r>
              <a:rPr lang="en-US" dirty="0" smtClean="0"/>
              <a:t>                                                </a:t>
            </a:r>
            <a:r>
              <a:rPr lang="ru-RU" sz="1600" dirty="0" smtClean="0"/>
              <a:t>+ 2,6% за 2017 год</a:t>
            </a:r>
            <a:endParaRPr lang="ru-RU" sz="1600" b="0" dirty="0" smtClean="0"/>
          </a:p>
          <a:p>
            <a:pPr marL="2286000" lvl="5" indent="0">
              <a:buNone/>
            </a:pPr>
            <a:r>
              <a:rPr lang="en-US" sz="1600" b="0" dirty="0" smtClean="0"/>
              <a:t>                                           </a:t>
            </a:r>
            <a:r>
              <a:rPr lang="ru-RU" sz="1600" b="0" dirty="0" smtClean="0"/>
              <a:t>+2,4</a:t>
            </a:r>
            <a:r>
              <a:rPr lang="ru-RU" sz="1600" dirty="0" smtClean="0"/>
              <a:t>% </a:t>
            </a:r>
            <a:r>
              <a:rPr lang="ru-RU" sz="1600" dirty="0"/>
              <a:t>за </a:t>
            </a:r>
            <a:r>
              <a:rPr lang="ru-RU" sz="1600" dirty="0" smtClean="0"/>
              <a:t>10 месяцев 2018 года</a:t>
            </a:r>
          </a:p>
          <a:p>
            <a:pPr lvl="5"/>
            <a:endParaRPr lang="ru-RU" sz="800" dirty="0"/>
          </a:p>
          <a:p>
            <a:pPr lvl="5"/>
            <a:endParaRPr lang="ru-RU" dirty="0" smtClean="0"/>
          </a:p>
          <a:p>
            <a:pPr lvl="5"/>
            <a:endParaRPr lang="ru-RU" sz="800" dirty="0"/>
          </a:p>
          <a:p>
            <a:pPr marL="2286000" lvl="5" indent="0">
              <a:buNone/>
            </a:pPr>
            <a:r>
              <a:rPr lang="en-US" dirty="0" smtClean="0"/>
              <a:t>                                                </a:t>
            </a:r>
            <a:r>
              <a:rPr lang="ru-RU" sz="1600" dirty="0" smtClean="0"/>
              <a:t>+5,5% </a:t>
            </a:r>
            <a:r>
              <a:rPr lang="ru-RU" sz="1600" dirty="0"/>
              <a:t>за </a:t>
            </a:r>
            <a:r>
              <a:rPr lang="ru-RU" sz="1600" dirty="0" smtClean="0"/>
              <a:t>2017 год  </a:t>
            </a:r>
            <a:endParaRPr lang="ru-RU" sz="1600" dirty="0"/>
          </a:p>
          <a:p>
            <a:pPr marL="2286000" lvl="5" indent="0">
              <a:buNone/>
            </a:pPr>
            <a:r>
              <a:rPr lang="en-US" sz="1600" b="0" dirty="0" smtClean="0"/>
              <a:t>                                       </a:t>
            </a:r>
            <a:r>
              <a:rPr lang="ru-RU" sz="1600" b="0" dirty="0" smtClean="0"/>
              <a:t>  </a:t>
            </a:r>
            <a:r>
              <a:rPr lang="en-US" sz="1600" b="0" dirty="0" smtClean="0"/>
              <a:t> </a:t>
            </a:r>
            <a:r>
              <a:rPr lang="ru-RU" sz="1600" b="0" dirty="0" smtClean="0"/>
              <a:t>+9,1% з</a:t>
            </a:r>
            <a:r>
              <a:rPr lang="ru-RU" sz="1600" dirty="0" smtClean="0"/>
              <a:t>а 10 месяцев 2018 года </a:t>
            </a:r>
            <a:r>
              <a:rPr lang="ru-RU" sz="1600" b="0" dirty="0" smtClean="0"/>
              <a:t> </a:t>
            </a:r>
          </a:p>
          <a:p>
            <a:pPr lvl="5"/>
            <a:endParaRPr lang="ru-RU" dirty="0"/>
          </a:p>
          <a:p>
            <a:pPr lvl="5"/>
            <a:endParaRPr lang="ru-RU" sz="1600" b="0" dirty="0" smtClean="0"/>
          </a:p>
          <a:p>
            <a:pPr marL="2286000" lvl="5" indent="0">
              <a:buNone/>
            </a:pPr>
            <a:r>
              <a:rPr lang="en-US" dirty="0" smtClean="0"/>
              <a:t>                                       </a:t>
            </a:r>
            <a:r>
              <a:rPr lang="ru-RU" dirty="0" smtClean="0"/>
              <a:t>          </a:t>
            </a:r>
            <a:r>
              <a:rPr lang="en-US" dirty="0" smtClean="0"/>
              <a:t> </a:t>
            </a:r>
            <a:r>
              <a:rPr lang="ru-RU" sz="1600" dirty="0" smtClean="0"/>
              <a:t>+ 3,1% </a:t>
            </a:r>
            <a:r>
              <a:rPr lang="ru-RU" sz="1600" dirty="0"/>
              <a:t>за 2017 год</a:t>
            </a:r>
          </a:p>
          <a:p>
            <a:pPr marL="2286000" lvl="5" indent="0">
              <a:buNone/>
            </a:pPr>
            <a:r>
              <a:rPr lang="en-US" sz="1600" dirty="0" smtClean="0"/>
              <a:t>                                 </a:t>
            </a:r>
            <a:r>
              <a:rPr lang="ru-RU" sz="1600" dirty="0" smtClean="0"/>
              <a:t>           +14,1% </a:t>
            </a:r>
            <a:r>
              <a:rPr lang="ru-RU" sz="1600" dirty="0"/>
              <a:t>за </a:t>
            </a:r>
            <a:r>
              <a:rPr lang="ru-RU" sz="1600" dirty="0" smtClean="0"/>
              <a:t>10 </a:t>
            </a:r>
            <a:r>
              <a:rPr lang="ru-RU" sz="1600" dirty="0"/>
              <a:t>месяцев 2018 года  </a:t>
            </a:r>
            <a:endParaRPr lang="ru-RU" sz="1600" dirty="0" smtClean="0"/>
          </a:p>
          <a:p>
            <a:pPr lvl="5"/>
            <a:endParaRPr lang="ru-RU" dirty="0"/>
          </a:p>
          <a:p>
            <a:pPr lvl="5"/>
            <a:endParaRPr lang="ru-RU" dirty="0" smtClean="0"/>
          </a:p>
          <a:p>
            <a:pPr marL="2286000" lvl="5" indent="0">
              <a:buNone/>
            </a:pPr>
            <a:r>
              <a:rPr lang="en-US" sz="1600" dirty="0" smtClean="0"/>
              <a:t>                                         </a:t>
            </a:r>
            <a:r>
              <a:rPr lang="ru-RU" sz="1600" dirty="0" smtClean="0"/>
              <a:t>            </a:t>
            </a:r>
            <a:r>
              <a:rPr lang="en-US" sz="1600" dirty="0" smtClean="0"/>
              <a:t>  </a:t>
            </a:r>
            <a:r>
              <a:rPr lang="ru-RU" sz="1600" dirty="0" smtClean="0"/>
              <a:t>+ 1,7% </a:t>
            </a:r>
            <a:r>
              <a:rPr lang="ru-RU" sz="1600" dirty="0"/>
              <a:t>за 2017 год</a:t>
            </a:r>
          </a:p>
          <a:p>
            <a:pPr marL="2286000" lvl="5" indent="0">
              <a:buNone/>
            </a:pPr>
            <a:r>
              <a:rPr lang="en-US" sz="1600" dirty="0" smtClean="0"/>
              <a:t>                                      </a:t>
            </a:r>
            <a:r>
              <a:rPr lang="ru-RU" sz="1600" dirty="0" smtClean="0"/>
              <a:t>     </a:t>
            </a:r>
            <a:r>
              <a:rPr lang="en-US" sz="1600" dirty="0" smtClean="0"/>
              <a:t> </a:t>
            </a:r>
            <a:r>
              <a:rPr lang="ru-RU" sz="1600" dirty="0" smtClean="0"/>
              <a:t>+5,0% </a:t>
            </a:r>
            <a:r>
              <a:rPr lang="ru-RU" sz="1600" dirty="0"/>
              <a:t>за </a:t>
            </a:r>
            <a:r>
              <a:rPr lang="ru-RU" sz="1600" dirty="0" smtClean="0"/>
              <a:t>10 </a:t>
            </a:r>
            <a:r>
              <a:rPr lang="ru-RU" sz="1600" dirty="0"/>
              <a:t>месяцев 2018 года  </a:t>
            </a:r>
          </a:p>
          <a:p>
            <a:pPr lvl="5"/>
            <a:endParaRPr lang="ru-RU" sz="1600" dirty="0"/>
          </a:p>
          <a:p>
            <a:pPr lvl="5"/>
            <a:endParaRPr lang="ru-RU" sz="1600" b="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713340" y="1916832"/>
            <a:ext cx="4378024" cy="432048"/>
          </a:xfrm>
          <a:prstGeom prst="roundRect">
            <a:avLst/>
          </a:prstGeom>
          <a:solidFill>
            <a:schemeClr val="accent3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Рост промышленного производства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51438" y="3068960"/>
            <a:ext cx="4378025" cy="531490"/>
          </a:xfrm>
          <a:prstGeom prst="roundRect">
            <a:avLst/>
          </a:prstGeom>
          <a:solidFill>
            <a:schemeClr val="accent3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Активно развивающееся сельское хозяйство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51438" y="4171950"/>
            <a:ext cx="4339926" cy="533399"/>
          </a:xfrm>
          <a:prstGeom prst="roundRect">
            <a:avLst>
              <a:gd name="adj" fmla="val 13183"/>
            </a:avLst>
          </a:prstGeom>
          <a:solidFill>
            <a:schemeClr val="accent3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Рост объема работ по виду деятельности «строительство»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51439" y="5301208"/>
            <a:ext cx="4512566" cy="451892"/>
          </a:xfrm>
          <a:prstGeom prst="roundRect">
            <a:avLst/>
          </a:prstGeom>
          <a:solidFill>
            <a:schemeClr val="accent3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Оборот розничной торговли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401272" y="6474894"/>
            <a:ext cx="2016224" cy="26064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r">
              <a:lnSpc>
                <a:spcPct val="90000"/>
              </a:lnSpc>
            </a:pPr>
            <a:r>
              <a:rPr lang="ru-RU" sz="800" cap="none" baseline="0" dirty="0" smtClean="0">
                <a:solidFill>
                  <a:srgbClr val="7F7F7F"/>
                </a:solidFill>
              </a:rPr>
              <a:t>О.В. Чертовских, </a:t>
            </a:r>
            <a:r>
              <a:rPr lang="ru-RU" sz="800" dirty="0" smtClean="0">
                <a:solidFill>
                  <a:srgbClr val="7F7F7F"/>
                </a:solidFill>
              </a:rPr>
              <a:t>(236) 16-15</a:t>
            </a:r>
          </a:p>
          <a:p>
            <a:pPr algn="r">
              <a:lnSpc>
                <a:spcPct val="90000"/>
              </a:lnSpc>
            </a:pPr>
            <a:r>
              <a:rPr lang="ru-RU" sz="800" cap="none" baseline="0" dirty="0" smtClean="0">
                <a:solidFill>
                  <a:srgbClr val="7F7F7F"/>
                </a:solidFill>
              </a:rPr>
              <a:t>12.12.2018</a:t>
            </a:r>
          </a:p>
        </p:txBody>
      </p:sp>
    </p:spTree>
    <p:extLst>
      <p:ext uri="{BB962C8B-B14F-4D97-AF65-F5344CB8AC3E}">
        <p14:creationId xmlns:p14="http://schemas.microsoft.com/office/powerpoint/2010/main" val="253491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4488" y="836712"/>
            <a:ext cx="9280524" cy="704335"/>
          </a:xfrm>
        </p:spPr>
        <p:txBody>
          <a:bodyPr>
            <a:normAutofit fontScale="90000"/>
          </a:bodyPr>
          <a:lstStyle/>
          <a:p>
            <a:r>
              <a:rPr lang="ru-RU" sz="2000" b="0" dirty="0" smtClean="0"/>
              <a:t>Годовая инфляция </a:t>
            </a:r>
            <a:r>
              <a:rPr lang="ru-RU" sz="2000" b="0" dirty="0"/>
              <a:t>в Липецкой области </a:t>
            </a:r>
            <a:r>
              <a:rPr lang="ru-RU" sz="2000" b="0" dirty="0" smtClean="0"/>
              <a:t>в ноябре </a:t>
            </a:r>
            <a:r>
              <a:rPr lang="ru-RU" sz="2000" b="0" dirty="0"/>
              <a:t>2018 г. превысила </a:t>
            </a:r>
            <a:r>
              <a:rPr lang="ru-RU" sz="2000" b="0" dirty="0" smtClean="0"/>
              <a:t>среднероссийский уровень и инфляцию по ЦФО. Основанная причина – рост цен на продовольствие</a:t>
            </a:r>
            <a:endParaRPr lang="ru-RU" sz="2000" b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2739140" y="307803"/>
            <a:ext cx="3356860" cy="521730"/>
          </a:xfrm>
        </p:spPr>
        <p:txBody>
          <a:bodyPr vert="horz" lIns="0" tIns="0" rIns="0" bIns="0" rtlCol="0" anchor="ctr">
            <a:normAutofit lnSpcReduction="1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ДЕНЕЖНО-КРЕДИТНАЯ ПОЛИТИКА</a:t>
            </a:r>
          </a:p>
          <a:p>
            <a:r>
              <a:rPr lang="ru-RU" dirty="0">
                <a:solidFill>
                  <a:schemeClr val="tx1"/>
                </a:solidFill>
              </a:rPr>
              <a:t>РЕШЕНИЕ ПО КЛЮЧЕВОЙ </a:t>
            </a:r>
            <a:r>
              <a:rPr lang="ru-RU" dirty="0" smtClean="0">
                <a:solidFill>
                  <a:schemeClr val="tx1"/>
                </a:solidFill>
              </a:rPr>
              <a:t>СТАВКЕ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РЕГИОНАЛЬНЫЙ </a:t>
            </a:r>
            <a:r>
              <a:rPr lang="ru-RU" dirty="0">
                <a:solidFill>
                  <a:schemeClr val="tx1"/>
                </a:solidFill>
              </a:rPr>
              <a:t>АСПЕКТ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C4EB27-9ADE-42C2-9A98-47F5822B2EE7}" type="slidenum">
              <a:rPr lang="ru-RU" sz="1800" smtClean="0">
                <a:solidFill>
                  <a:schemeClr val="tx1"/>
                </a:solidFill>
              </a:rPr>
              <a:pPr/>
              <a:t>16</a:t>
            </a:fld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401272" y="6474894"/>
            <a:ext cx="2016224" cy="26064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r">
              <a:lnSpc>
                <a:spcPct val="90000"/>
              </a:lnSpc>
            </a:pPr>
            <a:r>
              <a:rPr lang="ru-RU" sz="800" cap="none" baseline="0" dirty="0" smtClean="0">
                <a:solidFill>
                  <a:srgbClr val="7F7F7F"/>
                </a:solidFill>
              </a:rPr>
              <a:t>О.В. Чертовских, </a:t>
            </a:r>
            <a:r>
              <a:rPr lang="ru-RU" sz="800" dirty="0" smtClean="0">
                <a:solidFill>
                  <a:srgbClr val="7F7F7F"/>
                </a:solidFill>
              </a:rPr>
              <a:t>(236) 16-15</a:t>
            </a:r>
          </a:p>
          <a:p>
            <a:pPr algn="r">
              <a:lnSpc>
                <a:spcPct val="90000"/>
              </a:lnSpc>
            </a:pPr>
            <a:r>
              <a:rPr lang="ru-RU" sz="800" cap="none" baseline="0" dirty="0" smtClean="0">
                <a:solidFill>
                  <a:srgbClr val="7F7F7F"/>
                </a:solidFill>
              </a:rPr>
              <a:t>12.12.2018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4488" y="6469769"/>
            <a:ext cx="2880320" cy="23857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800" dirty="0">
                <a:solidFill>
                  <a:srgbClr val="7F7F7F"/>
                </a:solidFill>
              </a:rPr>
              <a:t>Источник: </a:t>
            </a:r>
            <a:r>
              <a:rPr lang="ru-RU" sz="800" dirty="0" smtClean="0">
                <a:solidFill>
                  <a:srgbClr val="7F7F7F"/>
                </a:solidFill>
              </a:rPr>
              <a:t>Росстат</a:t>
            </a:r>
            <a:endParaRPr lang="ru-RU" sz="800" cap="none" dirty="0" smtClean="0">
              <a:solidFill>
                <a:srgbClr val="7F7F7F"/>
              </a:solidFill>
            </a:endParaRP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6442799"/>
              </p:ext>
            </p:extLst>
          </p:nvPr>
        </p:nvGraphicFramePr>
        <p:xfrm>
          <a:off x="4924425" y="1524000"/>
          <a:ext cx="4700587" cy="4848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Объект 1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104368"/>
              </p:ext>
            </p:extLst>
          </p:nvPr>
        </p:nvGraphicFramePr>
        <p:xfrm>
          <a:off x="222250" y="1544119"/>
          <a:ext cx="4578350" cy="4930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8999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875" y="851416"/>
            <a:ext cx="8986108" cy="882134"/>
          </a:xfrm>
        </p:spPr>
        <p:txBody>
          <a:bodyPr vert="horz" lIns="0" tIns="0" rIns="0" bIns="0" rtlCol="0" anchor="ctr">
            <a:noAutofit/>
          </a:bodyPr>
          <a:lstStyle/>
          <a:p>
            <a:r>
              <a:rPr lang="ru-RU" sz="1800" b="0" dirty="0" smtClean="0"/>
              <a:t>Наиболее высокий уровень цен в </a:t>
            </a:r>
            <a:r>
              <a:rPr lang="ru-RU" sz="1800" b="0" dirty="0"/>
              <a:t>регионе </a:t>
            </a:r>
            <a:r>
              <a:rPr lang="ru-RU" sz="1800" b="0" dirty="0" smtClean="0"/>
              <a:t>в </a:t>
            </a:r>
            <a:r>
              <a:rPr lang="ru-RU" sz="1800" b="0" dirty="0"/>
              <a:t>ноябре 2018 </a:t>
            </a:r>
            <a:r>
              <a:rPr lang="ru-RU" sz="1800" b="0" dirty="0" smtClean="0"/>
              <a:t>г. наблюдался по продовольствию ввиду </a:t>
            </a:r>
            <a:r>
              <a:rPr lang="ru-RU" sz="1800" b="0" dirty="0" smtClean="0">
                <a:solidFill>
                  <a:schemeClr val="tx1"/>
                </a:solidFill>
                <a:cs typeface="Arial" panose="020B0604020202020204" pitchFamily="34" charset="0"/>
              </a:rPr>
              <a:t>изменения </a:t>
            </a:r>
            <a:r>
              <a:rPr lang="ru-RU" sz="1800" b="0" dirty="0">
                <a:solidFill>
                  <a:schemeClr val="tx1"/>
                </a:solidFill>
                <a:cs typeface="Arial" panose="020B0604020202020204" pitchFamily="34" charset="0"/>
              </a:rPr>
              <a:t>ситуации на отдельных рынках продуктов питания и </a:t>
            </a:r>
            <a:r>
              <a:rPr lang="ru-RU" sz="1800" b="0" dirty="0" smtClean="0">
                <a:solidFill>
                  <a:schemeClr val="tx1"/>
                </a:solidFill>
                <a:cs typeface="Arial" panose="020B0604020202020204" pitchFamily="34" charset="0"/>
              </a:rPr>
              <a:t>курсовой динамики</a:t>
            </a:r>
            <a:endParaRPr lang="ru-RU" sz="1800" b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2748665" y="307803"/>
            <a:ext cx="3356860" cy="521730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ДЕНЕЖНО-КРЕДИТНАЯ ПОЛИТИКА</a:t>
            </a:r>
          </a:p>
          <a:p>
            <a:r>
              <a:rPr lang="ru-RU" dirty="0">
                <a:solidFill>
                  <a:schemeClr val="tx1"/>
                </a:solidFill>
              </a:rPr>
              <a:t>РЕШЕНИЕ ПО КЛЮЧЕВОЙ </a:t>
            </a:r>
            <a:r>
              <a:rPr lang="ru-RU" dirty="0" smtClean="0">
                <a:solidFill>
                  <a:schemeClr val="tx1"/>
                </a:solidFill>
              </a:rPr>
              <a:t>СТАВКЕ</a:t>
            </a:r>
          </a:p>
          <a:p>
            <a:r>
              <a:rPr lang="ru-RU" dirty="0">
                <a:solidFill>
                  <a:schemeClr val="tx1"/>
                </a:solidFill>
              </a:rPr>
              <a:t>РЕГИОНАЛЬНЫЙ АСПЕКТ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C4EB27-9ADE-42C2-9A98-47F5822B2EE7}" type="slidenum">
              <a:rPr lang="ru-RU" sz="1800" smtClean="0">
                <a:solidFill>
                  <a:schemeClr val="tx1"/>
                </a:solidFill>
              </a:rPr>
              <a:pPr/>
              <a:t>17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01272" y="6474894"/>
            <a:ext cx="2016224" cy="26064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r">
              <a:lnSpc>
                <a:spcPct val="90000"/>
              </a:lnSpc>
            </a:pPr>
            <a:r>
              <a:rPr lang="ru-RU" sz="800" cap="none" baseline="0" dirty="0" smtClean="0">
                <a:solidFill>
                  <a:srgbClr val="7F7F7F"/>
                </a:solidFill>
              </a:rPr>
              <a:t>О.В. Чертовских, </a:t>
            </a:r>
            <a:r>
              <a:rPr lang="ru-RU" sz="800" dirty="0" smtClean="0">
                <a:solidFill>
                  <a:srgbClr val="7F7F7F"/>
                </a:solidFill>
              </a:rPr>
              <a:t>(236) 16-15</a:t>
            </a:r>
          </a:p>
          <a:p>
            <a:pPr algn="r">
              <a:lnSpc>
                <a:spcPct val="90000"/>
              </a:lnSpc>
            </a:pPr>
            <a:r>
              <a:rPr lang="ru-RU" sz="800" cap="none" baseline="0" dirty="0" smtClean="0">
                <a:solidFill>
                  <a:srgbClr val="7F7F7F"/>
                </a:solidFill>
              </a:rPr>
              <a:t>12.12.2018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4488" y="6469769"/>
            <a:ext cx="4189412" cy="23857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800" dirty="0">
                <a:solidFill>
                  <a:srgbClr val="7F7F7F"/>
                </a:solidFill>
              </a:rPr>
              <a:t>Источник: </a:t>
            </a:r>
            <a:r>
              <a:rPr lang="ru-RU" sz="800" dirty="0" smtClean="0">
                <a:solidFill>
                  <a:srgbClr val="7F7F7F"/>
                </a:solidFill>
              </a:rPr>
              <a:t>Росстат, </a:t>
            </a:r>
            <a:r>
              <a:rPr lang="ru-RU" sz="800" dirty="0">
                <a:solidFill>
                  <a:srgbClr val="7F7F7F"/>
                </a:solidFill>
              </a:rPr>
              <a:t>расчёты Волго-Вятского ГУ Банка </a:t>
            </a:r>
            <a:r>
              <a:rPr lang="ru-RU" sz="800" dirty="0" smtClean="0">
                <a:solidFill>
                  <a:srgbClr val="7F7F7F"/>
                </a:solidFill>
              </a:rPr>
              <a:t>России, МНИАП</a:t>
            </a:r>
            <a:endParaRPr lang="ru-RU" sz="800" cap="none" dirty="0" smtClean="0">
              <a:solidFill>
                <a:srgbClr val="7F7F7F"/>
              </a:solidFill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1009108"/>
              </p:ext>
            </p:extLst>
          </p:nvPr>
        </p:nvGraphicFramePr>
        <p:xfrm>
          <a:off x="5934075" y="1524000"/>
          <a:ext cx="3762375" cy="4610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Объект 1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17130406"/>
              </p:ext>
            </p:extLst>
          </p:nvPr>
        </p:nvGraphicFramePr>
        <p:xfrm>
          <a:off x="155575" y="1733550"/>
          <a:ext cx="5921376" cy="4741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1549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6877" y="833186"/>
            <a:ext cx="8828946" cy="739260"/>
          </a:xfrm>
        </p:spPr>
        <p:txBody>
          <a:bodyPr>
            <a:noAutofit/>
          </a:bodyPr>
          <a:lstStyle/>
          <a:p>
            <a:r>
              <a:rPr lang="ru-RU" sz="2000" b="0" dirty="0"/>
              <a:t>ТОП-20 товаров и услуг с </a:t>
            </a:r>
            <a:r>
              <a:rPr lang="ru-RU" sz="2000" b="0" dirty="0" smtClean="0"/>
              <a:t>максимальным/минимальным темпом роста цен в  </a:t>
            </a:r>
            <a:r>
              <a:rPr lang="ru-RU" sz="2000" b="0" dirty="0"/>
              <a:t>Липецкой области в </a:t>
            </a:r>
            <a:r>
              <a:rPr lang="ru-RU" sz="2000" b="0" dirty="0" smtClean="0"/>
              <a:t>ноябре </a:t>
            </a:r>
            <a:r>
              <a:rPr lang="ru-RU" sz="2000" b="0" dirty="0"/>
              <a:t>2018 года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2739140" y="279228"/>
            <a:ext cx="3356860" cy="521730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ДЕНЕЖНО-КРЕДИТНАЯ ПОЛИТИКА</a:t>
            </a:r>
          </a:p>
          <a:p>
            <a:r>
              <a:rPr lang="ru-RU" dirty="0">
                <a:solidFill>
                  <a:schemeClr val="tx1"/>
                </a:solidFill>
              </a:rPr>
              <a:t>РЕШЕНИЕ ПО КЛЮЧЕВОЙ СТАВКЕ</a:t>
            </a:r>
          </a:p>
          <a:p>
            <a:r>
              <a:rPr lang="ru-RU" dirty="0">
                <a:solidFill>
                  <a:schemeClr val="tx1"/>
                </a:solidFill>
              </a:rPr>
              <a:t>РЕГИОНАЛЬНЫЙ АСПЕКТ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C4EB27-9ADE-42C2-9A98-47F5822B2EE7}" type="slidenum">
              <a:rPr lang="ru-RU" sz="1800" smtClean="0">
                <a:solidFill>
                  <a:schemeClr val="tx1"/>
                </a:solidFill>
              </a:rPr>
              <a:pPr/>
              <a:t>18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01272" y="6474894"/>
            <a:ext cx="2016224" cy="26064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r">
              <a:lnSpc>
                <a:spcPct val="90000"/>
              </a:lnSpc>
            </a:pPr>
            <a:r>
              <a:rPr lang="ru-RU" sz="800" cap="none" baseline="0" dirty="0" smtClean="0">
                <a:solidFill>
                  <a:srgbClr val="7F7F7F"/>
                </a:solidFill>
              </a:rPr>
              <a:t>О.В. Чертовских, </a:t>
            </a:r>
            <a:r>
              <a:rPr lang="ru-RU" sz="800" dirty="0" smtClean="0">
                <a:solidFill>
                  <a:srgbClr val="7F7F7F"/>
                </a:solidFill>
              </a:rPr>
              <a:t>(236) 16-15</a:t>
            </a:r>
          </a:p>
          <a:p>
            <a:pPr algn="r">
              <a:lnSpc>
                <a:spcPct val="90000"/>
              </a:lnSpc>
            </a:pPr>
            <a:r>
              <a:rPr lang="ru-RU" sz="800" cap="none" baseline="0" dirty="0" smtClean="0">
                <a:solidFill>
                  <a:srgbClr val="7F7F7F"/>
                </a:solidFill>
              </a:rPr>
              <a:t>12.12.2018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4487" y="6469769"/>
            <a:ext cx="3094037" cy="23857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800" dirty="0">
                <a:solidFill>
                  <a:srgbClr val="7F7F7F"/>
                </a:solidFill>
              </a:rPr>
              <a:t>Источник: Росстат, расчёты Волго-Вятского ГУ Банка России </a:t>
            </a:r>
            <a:endParaRPr lang="ru-RU" sz="800" cap="none" dirty="0" smtClean="0">
              <a:solidFill>
                <a:srgbClr val="7F7F7F"/>
              </a:solidFill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02" y="1555750"/>
            <a:ext cx="9252097" cy="4914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663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588" y="852852"/>
            <a:ext cx="8828946" cy="739260"/>
          </a:xfrm>
        </p:spPr>
        <p:txBody>
          <a:bodyPr>
            <a:noAutofit/>
          </a:bodyPr>
          <a:lstStyle/>
          <a:p>
            <a:r>
              <a:rPr lang="ru-RU" sz="2000" b="0" dirty="0" smtClean="0"/>
              <a:t>Ценовые ожидания предприятий остаются </a:t>
            </a:r>
            <a:r>
              <a:rPr lang="en-US" sz="2000" b="0" dirty="0" smtClean="0"/>
              <a:t> </a:t>
            </a:r>
            <a:r>
              <a:rPr lang="ru-RU" sz="2000" b="0" dirty="0" smtClean="0"/>
              <a:t>повышенными, но их рост несколько замедлился  </a:t>
            </a:r>
            <a:endParaRPr lang="ru-RU" sz="2000" b="0" dirty="0">
              <a:solidFill>
                <a:srgbClr val="C0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2739140" y="279228"/>
            <a:ext cx="3356860" cy="521730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ДЕНЕЖНО-КРЕДИТНАЯ ПОЛИТИКА</a:t>
            </a:r>
          </a:p>
          <a:p>
            <a:r>
              <a:rPr lang="ru-RU" dirty="0">
                <a:solidFill>
                  <a:schemeClr val="tx1"/>
                </a:solidFill>
              </a:rPr>
              <a:t>РЕШЕНИЕ ПО КЛЮЧЕВОЙ СТАВКЕ</a:t>
            </a:r>
          </a:p>
          <a:p>
            <a:r>
              <a:rPr lang="ru-RU" dirty="0">
                <a:solidFill>
                  <a:schemeClr val="tx1"/>
                </a:solidFill>
              </a:rPr>
              <a:t>РЕГИОНАЛЬНЫЙ АСПЕКТ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C4EB27-9ADE-42C2-9A98-47F5822B2EE7}" type="slidenum">
              <a:rPr lang="ru-RU" sz="1800" smtClean="0">
                <a:solidFill>
                  <a:schemeClr val="tx1"/>
                </a:solidFill>
              </a:rPr>
              <a:pPr/>
              <a:t>19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01272" y="6474894"/>
            <a:ext cx="2016224" cy="26064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r">
              <a:lnSpc>
                <a:spcPct val="90000"/>
              </a:lnSpc>
            </a:pPr>
            <a:r>
              <a:rPr lang="ru-RU" sz="800" cap="none" baseline="0" dirty="0" smtClean="0">
                <a:solidFill>
                  <a:srgbClr val="7F7F7F"/>
                </a:solidFill>
              </a:rPr>
              <a:t>О.В. Чертовских, </a:t>
            </a:r>
            <a:r>
              <a:rPr lang="ru-RU" sz="800" dirty="0" smtClean="0">
                <a:solidFill>
                  <a:srgbClr val="7F7F7F"/>
                </a:solidFill>
              </a:rPr>
              <a:t>(236) 16-15</a:t>
            </a:r>
          </a:p>
          <a:p>
            <a:pPr algn="r">
              <a:lnSpc>
                <a:spcPct val="90000"/>
              </a:lnSpc>
            </a:pPr>
            <a:r>
              <a:rPr lang="ru-RU" sz="800" cap="none" baseline="0" dirty="0" smtClean="0">
                <a:solidFill>
                  <a:srgbClr val="7F7F7F"/>
                </a:solidFill>
              </a:rPr>
              <a:t>12.12.2018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4488" y="6469769"/>
            <a:ext cx="2880320" cy="23857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800" dirty="0">
                <a:solidFill>
                  <a:srgbClr val="7F7F7F"/>
                </a:solidFill>
              </a:rPr>
              <a:t>Источник: Росстат, данные мониторинга предприятий.</a:t>
            </a:r>
            <a:endParaRPr lang="ru-RU" sz="800" cap="none" dirty="0" smtClean="0">
              <a:solidFill>
                <a:srgbClr val="7F7F7F"/>
              </a:solidFill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79473533"/>
              </p:ext>
            </p:extLst>
          </p:nvPr>
        </p:nvGraphicFramePr>
        <p:xfrm>
          <a:off x="203200" y="1704975"/>
          <a:ext cx="9083675" cy="4781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6661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0658314"/>
              </p:ext>
            </p:extLst>
          </p:nvPr>
        </p:nvGraphicFramePr>
        <p:xfrm>
          <a:off x="681038" y="1773238"/>
          <a:ext cx="8829675" cy="3562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Содержание</a:t>
            </a: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Декабрь 2018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704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681037" y="851414"/>
            <a:ext cx="8828946" cy="84403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Липецкая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область продолжает оставаться в числе наиболее благоприятных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регионов для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развития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z="1800" smtClean="0"/>
              <a:pPr/>
              <a:t>20</a:t>
            </a:fld>
            <a:endParaRPr lang="ru-RU" sz="1800" dirty="0"/>
          </a:p>
        </p:txBody>
      </p:sp>
      <p:sp>
        <p:nvSpPr>
          <p:cNvPr id="49" name="Текст 48"/>
          <p:cNvSpPr>
            <a:spLocks noGrp="1"/>
          </p:cNvSpPr>
          <p:nvPr>
            <p:ph type="body" sz="quarter" idx="16"/>
          </p:nvPr>
        </p:nvSpPr>
        <p:spPr>
          <a:xfrm>
            <a:off x="7615380" y="6432797"/>
            <a:ext cx="1893904" cy="288925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О.В. Чертовских, (236) 16-15</a:t>
            </a:r>
          </a:p>
          <a:p>
            <a:r>
              <a:rPr lang="ru-RU" dirty="0" smtClean="0"/>
              <a:t>12.12.201</a:t>
            </a:r>
            <a:r>
              <a:rPr lang="en-US" dirty="0" smtClean="0"/>
              <a:t>8</a:t>
            </a:r>
            <a:endParaRPr lang="ru-RU" dirty="0"/>
          </a:p>
        </p:txBody>
      </p:sp>
      <p:sp>
        <p:nvSpPr>
          <p:cNvPr id="50" name="Текст 49"/>
          <p:cNvSpPr>
            <a:spLocks noGrp="1"/>
          </p:cNvSpPr>
          <p:nvPr>
            <p:ph type="body" sz="quarter" idx="17"/>
          </p:nvPr>
        </p:nvSpPr>
        <p:spPr>
          <a:xfrm>
            <a:off x="681037" y="6480298"/>
            <a:ext cx="6847919" cy="193922"/>
          </a:xfrm>
        </p:spPr>
        <p:txBody>
          <a:bodyPr/>
          <a:lstStyle/>
          <a:p>
            <a:r>
              <a:rPr lang="ru-RU" dirty="0">
                <a:solidFill>
                  <a:srgbClr val="7F7F7F"/>
                </a:solidFill>
              </a:rPr>
              <a:t>Источник: Росстат</a:t>
            </a:r>
          </a:p>
          <a:p>
            <a:endParaRPr lang="ru-RU" dirty="0"/>
          </a:p>
        </p:txBody>
      </p:sp>
      <p:sp>
        <p:nvSpPr>
          <p:cNvPr id="43" name="Текст 4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r>
              <a:rPr lang="ru-RU" sz="2800" dirty="0" smtClean="0"/>
              <a:t>ДЕНЕЖНО-КРЕДИТНАЯ </a:t>
            </a:r>
            <a:r>
              <a:rPr lang="ru-RU" sz="2800" dirty="0"/>
              <a:t>ПОЛИТИКА</a:t>
            </a:r>
          </a:p>
          <a:p>
            <a:r>
              <a:rPr lang="ru-RU" sz="2800" dirty="0"/>
              <a:t>РЕШЕНИЕ ПО КЛЮЧЕВОЙ СТАВКЕ</a:t>
            </a:r>
          </a:p>
          <a:p>
            <a:r>
              <a:rPr lang="ru-RU" sz="2800" dirty="0"/>
              <a:t>РЕГИОНАЛЬНЫЙ АСПЕКТ</a:t>
            </a:r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14" name="Объект 13"/>
          <p:cNvGraphicFramePr>
            <a:graphicFrameLocks noGrp="1"/>
          </p:cNvGraphicFramePr>
          <p:nvPr>
            <p:ph sz="half" idx="14"/>
            <p:extLst>
              <p:ext uri="{D42A27DB-BD31-4B8C-83A1-F6EECF244321}">
                <p14:modId xmlns:p14="http://schemas.microsoft.com/office/powerpoint/2010/main" val="4013798925"/>
              </p:ext>
            </p:extLst>
          </p:nvPr>
        </p:nvGraphicFramePr>
        <p:xfrm>
          <a:off x="5638800" y="1695450"/>
          <a:ext cx="3886200" cy="4638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Скругленная прямоугольная выноска 1"/>
          <p:cNvSpPr/>
          <p:nvPr/>
        </p:nvSpPr>
        <p:spPr>
          <a:xfrm>
            <a:off x="794658" y="5007429"/>
            <a:ext cx="5309914" cy="1219733"/>
          </a:xfrm>
          <a:prstGeom prst="wedgeRoundRectCallout">
            <a:avLst>
              <a:gd name="adj1" fmla="val -3938"/>
              <a:gd name="adj2" fmla="val 63732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tx1"/>
                </a:solidFill>
              </a:rPr>
              <a:t>Рейтинг </a:t>
            </a:r>
            <a:r>
              <a:rPr lang="ru-RU" sz="1200" dirty="0" err="1" smtClean="0">
                <a:solidFill>
                  <a:schemeClr val="tx1"/>
                </a:solidFill>
              </a:rPr>
              <a:t>инвест</a:t>
            </a:r>
            <a:r>
              <a:rPr lang="ru-RU" sz="1200" dirty="0" smtClean="0">
                <a:solidFill>
                  <a:schemeClr val="tx1"/>
                </a:solidFill>
              </a:rPr>
              <a:t>. привлекательности, Агентство «Эксперт </a:t>
            </a:r>
            <a:r>
              <a:rPr lang="ru-RU" sz="1200" dirty="0">
                <a:solidFill>
                  <a:schemeClr val="tx1"/>
                </a:solidFill>
              </a:rPr>
              <a:t>РА</a:t>
            </a:r>
            <a:r>
              <a:rPr lang="ru-RU" sz="1200" dirty="0" smtClean="0">
                <a:solidFill>
                  <a:schemeClr val="tx1"/>
                </a:solidFill>
              </a:rPr>
              <a:t>», номинация «</a:t>
            </a:r>
            <a:r>
              <a:rPr lang="ru-RU" sz="1200" dirty="0">
                <a:solidFill>
                  <a:schemeClr val="tx1"/>
                </a:solidFill>
              </a:rPr>
              <a:t>Минимальный риск инвестирования </a:t>
            </a:r>
            <a:r>
              <a:rPr lang="ru-RU" sz="1200" dirty="0" smtClean="0">
                <a:solidFill>
                  <a:schemeClr val="tx1"/>
                </a:solidFill>
              </a:rPr>
              <a:t>2017»: 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Липецкая </a:t>
            </a:r>
            <a:r>
              <a:rPr lang="ru-RU" sz="1200" dirty="0">
                <a:solidFill>
                  <a:schemeClr val="tx1"/>
                </a:solidFill>
              </a:rPr>
              <a:t>область </a:t>
            </a:r>
            <a:r>
              <a:rPr lang="ru-RU" sz="1200" dirty="0" smtClean="0">
                <a:solidFill>
                  <a:schemeClr val="tx1"/>
                </a:solidFill>
              </a:rPr>
              <a:t>- </a:t>
            </a:r>
            <a:r>
              <a:rPr lang="ru-RU" sz="1200" b="1" dirty="0" smtClean="0">
                <a:solidFill>
                  <a:schemeClr val="tx1"/>
                </a:solidFill>
              </a:rPr>
              <a:t>3 </a:t>
            </a:r>
            <a:r>
              <a:rPr lang="ru-RU" sz="1200" b="1" dirty="0">
                <a:solidFill>
                  <a:schemeClr val="tx1"/>
                </a:solidFill>
              </a:rPr>
              <a:t>место </a:t>
            </a:r>
            <a:r>
              <a:rPr lang="ru-RU" sz="1200" b="1" dirty="0" smtClean="0">
                <a:solidFill>
                  <a:schemeClr val="tx1"/>
                </a:solidFill>
              </a:rPr>
              <a:t>по РФ</a:t>
            </a:r>
          </a:p>
          <a:p>
            <a:pPr marL="171450" indent="-171450" algn="ctr">
              <a:buFont typeface="Wingdings" panose="05000000000000000000" pitchFamily="2" charset="2"/>
              <a:buChar char="§"/>
            </a:pPr>
            <a:endParaRPr lang="ru-RU" sz="1200" dirty="0" smtClean="0">
              <a:solidFill>
                <a:schemeClr val="tx1"/>
              </a:solidFill>
            </a:endParaRPr>
          </a:p>
          <a:p>
            <a:pPr marL="171450" indent="-171450" algn="ctr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Нац. рейтинг состояния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инвестиционного климата субъектов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РФ, Агентство стратегических инициатив: Липецкая область - 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место</a:t>
            </a:r>
            <a:endParaRPr lang="ru-RU" sz="1200" b="1" dirty="0">
              <a:solidFill>
                <a:schemeClr val="tx1"/>
              </a:solidFill>
            </a:endParaRPr>
          </a:p>
        </p:txBody>
      </p:sp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0411920"/>
              </p:ext>
            </p:extLst>
          </p:nvPr>
        </p:nvGraphicFramePr>
        <p:xfrm>
          <a:off x="489584" y="1803657"/>
          <a:ext cx="6096001" cy="3586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6558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7" y="851415"/>
            <a:ext cx="8736013" cy="804568"/>
          </a:xfrm>
        </p:spPr>
        <p:txBody>
          <a:bodyPr vert="horz" lIns="0" tIns="0" rIns="0" bIns="0" rtlCol="0" anchor="ctr">
            <a:noAutofit/>
          </a:bodyPr>
          <a:lstStyle/>
          <a:p>
            <a:r>
              <a:rPr lang="ru-RU" sz="2000" b="0" dirty="0" smtClean="0"/>
              <a:t>Позитивная динамика спроса остается умеренной</a:t>
            </a:r>
            <a:endParaRPr lang="ru-RU" sz="2000" b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2748665" y="307803"/>
            <a:ext cx="3356860" cy="521730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ДЕНЕЖНО-КРЕДИТНАЯ ПОЛИТИКА</a:t>
            </a:r>
          </a:p>
          <a:p>
            <a:r>
              <a:rPr lang="ru-RU" dirty="0">
                <a:solidFill>
                  <a:schemeClr val="tx1"/>
                </a:solidFill>
              </a:rPr>
              <a:t>РЕШЕНИЕ ПО КЛЮЧЕВОЙ СТАВКЕ</a:t>
            </a:r>
          </a:p>
          <a:p>
            <a:r>
              <a:rPr lang="ru-RU" dirty="0">
                <a:solidFill>
                  <a:schemeClr val="tx1"/>
                </a:solidFill>
              </a:rPr>
              <a:t>РЕГИОНАЛЬНЫЙ АСПЕКТ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C4EB27-9ADE-42C2-9A98-47F5822B2EE7}" type="slidenum">
              <a:rPr lang="ru-RU" sz="1800" smtClean="0">
                <a:solidFill>
                  <a:schemeClr val="tx1"/>
                </a:solidFill>
              </a:rPr>
              <a:pPr/>
              <a:t>21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01272" y="6474894"/>
            <a:ext cx="2016224" cy="26064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r">
              <a:lnSpc>
                <a:spcPct val="90000"/>
              </a:lnSpc>
            </a:pPr>
            <a:r>
              <a:rPr lang="ru-RU" sz="800" cap="none" baseline="0" dirty="0" smtClean="0">
                <a:solidFill>
                  <a:srgbClr val="7F7F7F"/>
                </a:solidFill>
              </a:rPr>
              <a:t>О.В. Чертовских, </a:t>
            </a:r>
            <a:r>
              <a:rPr lang="ru-RU" sz="800" dirty="0" smtClean="0">
                <a:solidFill>
                  <a:srgbClr val="7F7F7F"/>
                </a:solidFill>
              </a:rPr>
              <a:t>(236) 16-15</a:t>
            </a:r>
          </a:p>
          <a:p>
            <a:pPr algn="r">
              <a:lnSpc>
                <a:spcPct val="90000"/>
              </a:lnSpc>
            </a:pPr>
            <a:r>
              <a:rPr lang="ru-RU" sz="800" cap="none" baseline="0" dirty="0" smtClean="0">
                <a:solidFill>
                  <a:srgbClr val="7F7F7F"/>
                </a:solidFill>
              </a:rPr>
              <a:t>12.12.2018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4488" y="6469769"/>
            <a:ext cx="2880320" cy="23857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800" dirty="0">
                <a:solidFill>
                  <a:srgbClr val="7F7F7F"/>
                </a:solidFill>
              </a:rPr>
              <a:t>Источник: </a:t>
            </a:r>
            <a:r>
              <a:rPr lang="ru-RU" sz="800" dirty="0" smtClean="0">
                <a:solidFill>
                  <a:srgbClr val="7F7F7F"/>
                </a:solidFill>
              </a:rPr>
              <a:t>Росстат</a:t>
            </a:r>
            <a:endParaRPr lang="ru-RU" sz="800" cap="none" dirty="0" smtClean="0">
              <a:solidFill>
                <a:srgbClr val="7F7F7F"/>
              </a:solidFill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43410857"/>
              </p:ext>
            </p:extLst>
          </p:nvPr>
        </p:nvGraphicFramePr>
        <p:xfrm>
          <a:off x="203200" y="1905000"/>
          <a:ext cx="9213850" cy="4581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0922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927615"/>
            <a:ext cx="9312721" cy="767835"/>
          </a:xfrm>
        </p:spPr>
        <p:txBody>
          <a:bodyPr vert="horz" lIns="0" tIns="0" rIns="0" bIns="0" rtlCol="0" anchor="ctr">
            <a:noAutofit/>
          </a:bodyPr>
          <a:lstStyle/>
          <a:p>
            <a:r>
              <a:rPr lang="ru-RU" sz="2000" b="0" dirty="0" smtClean="0">
                <a:solidFill>
                  <a:schemeClr val="tx1"/>
                </a:solidFill>
                <a:cs typeface="Arial" panose="020B0604020202020204" pitchFamily="34" charset="0"/>
              </a:rPr>
              <a:t>Сложившиеся условия кредитования</a:t>
            </a:r>
            <a:r>
              <a:rPr lang="ru-RU" sz="2000" b="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ru-RU" sz="2000" b="0" dirty="0" smtClean="0">
                <a:solidFill>
                  <a:schemeClr val="tx1"/>
                </a:solidFill>
                <a:cs typeface="Arial" panose="020B0604020202020204" pitchFamily="34" charset="0"/>
              </a:rPr>
              <a:t>поддерживают </a:t>
            </a:r>
            <a:r>
              <a:rPr lang="ru-RU" sz="2000" b="0" dirty="0">
                <a:solidFill>
                  <a:schemeClr val="tx1"/>
                </a:solidFill>
                <a:cs typeface="Arial" panose="020B0604020202020204" pitchFamily="34" charset="0"/>
              </a:rPr>
              <a:t>умеренный рост </a:t>
            </a:r>
            <a:r>
              <a:rPr lang="ru-RU" sz="2000" b="0" dirty="0" smtClean="0">
                <a:solidFill>
                  <a:schemeClr val="tx1"/>
                </a:solidFill>
                <a:cs typeface="Arial" panose="020B0604020202020204" pitchFamily="34" charset="0"/>
              </a:rPr>
              <a:t>кредитов. Сохраняется приемлемая привлекательность вкладов</a:t>
            </a:r>
            <a:endParaRPr lang="ru-RU" sz="2000" b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2739140" y="298278"/>
            <a:ext cx="3356860" cy="521730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ДЕНЕЖНО-КРЕДИТНАЯ ПОЛИТИКА</a:t>
            </a:r>
          </a:p>
          <a:p>
            <a:r>
              <a:rPr lang="ru-RU" dirty="0">
                <a:solidFill>
                  <a:schemeClr val="tx1"/>
                </a:solidFill>
              </a:rPr>
              <a:t>РЕШЕНИЕ ПО КЛЮЧЕВОЙ СТАВКЕ</a:t>
            </a:r>
          </a:p>
          <a:p>
            <a:r>
              <a:rPr lang="ru-RU" dirty="0">
                <a:solidFill>
                  <a:schemeClr val="tx1"/>
                </a:solidFill>
              </a:rPr>
              <a:t>РЕГИОНАЛЬНЫЙ АСПЕКТ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C4EB27-9ADE-42C2-9A98-47F5822B2EE7}" type="slidenum">
              <a:rPr lang="ru-RU" sz="1800" smtClean="0">
                <a:solidFill>
                  <a:srgbClr val="000000"/>
                </a:solidFill>
              </a:rPr>
              <a:pPr/>
              <a:t>22</a:t>
            </a:fld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01272" y="6474894"/>
            <a:ext cx="2016224" cy="26064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r">
              <a:lnSpc>
                <a:spcPct val="90000"/>
              </a:lnSpc>
            </a:pPr>
            <a:r>
              <a:rPr lang="ru-RU" sz="800" dirty="0" smtClean="0">
                <a:solidFill>
                  <a:srgbClr val="7F7F7F"/>
                </a:solidFill>
              </a:rPr>
              <a:t>О.В. Чертовских, (236) 16-15</a:t>
            </a:r>
          </a:p>
          <a:p>
            <a:pPr algn="r">
              <a:lnSpc>
                <a:spcPct val="90000"/>
              </a:lnSpc>
            </a:pPr>
            <a:r>
              <a:rPr lang="ru-RU" sz="800" dirty="0" smtClean="0">
                <a:solidFill>
                  <a:srgbClr val="7F7F7F"/>
                </a:solidFill>
              </a:rPr>
              <a:t>12.12.2018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4488" y="6469769"/>
            <a:ext cx="2880320" cy="23857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800" dirty="0">
                <a:solidFill>
                  <a:srgbClr val="7F7F7F"/>
                </a:solidFill>
              </a:rPr>
              <a:t>Источник: </a:t>
            </a:r>
            <a:r>
              <a:rPr lang="ru-RU" sz="800" dirty="0" smtClean="0">
                <a:solidFill>
                  <a:srgbClr val="7F7F7F"/>
                </a:solidFill>
              </a:rPr>
              <a:t>банковская отчетность</a:t>
            </a: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12459447"/>
              </p:ext>
            </p:extLst>
          </p:nvPr>
        </p:nvGraphicFramePr>
        <p:xfrm>
          <a:off x="203200" y="1790700"/>
          <a:ext cx="9474200" cy="4695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951495" y="1790700"/>
            <a:ext cx="866273" cy="288357"/>
          </a:xfrm>
          <a:prstGeom prst="rect">
            <a:avLst/>
          </a:prstGeom>
        </p:spPr>
        <p:txBody>
          <a:bodyPr vert="horz" wrap="square" lIns="0" tIns="0" rIns="0" bIns="0" rtlCol="0" anchor="ctr">
            <a:normAutofit fontScale="77500" lnSpcReduction="20000"/>
          </a:bodyPr>
          <a:lstStyle/>
          <a:p>
            <a:r>
              <a:rPr lang="ru-RU" sz="1600" dirty="0" smtClean="0"/>
              <a:t>% годовых</a:t>
            </a:r>
          </a:p>
        </p:txBody>
      </p:sp>
    </p:spTree>
    <p:extLst>
      <p:ext uri="{BB962C8B-B14F-4D97-AF65-F5344CB8AC3E}">
        <p14:creationId xmlns:p14="http://schemas.microsoft.com/office/powerpoint/2010/main" val="19550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588" y="814473"/>
            <a:ext cx="8828946" cy="767835"/>
          </a:xfrm>
        </p:spPr>
        <p:txBody>
          <a:bodyPr vert="horz" lIns="0" tIns="0" rIns="0" bIns="0" rtlCol="0" anchor="ctr">
            <a:normAutofit/>
          </a:bodyPr>
          <a:lstStyle/>
          <a:p>
            <a:r>
              <a:rPr lang="ru-RU" sz="2000" b="0" dirty="0"/>
              <a:t>Несмотря на некоторое ужесточение </a:t>
            </a:r>
            <a:r>
              <a:rPr lang="ru-RU" sz="2000" b="0" dirty="0" smtClean="0"/>
              <a:t>условий кредитования сохраняются </a:t>
            </a:r>
            <a:r>
              <a:rPr lang="ru-RU" sz="2000" b="0" dirty="0"/>
              <a:t>высокие темпы роста кредитования </a:t>
            </a:r>
            <a:r>
              <a:rPr lang="ru-RU" sz="2000" b="0" dirty="0" smtClean="0"/>
              <a:t>экономики </a:t>
            </a:r>
            <a:endParaRPr lang="ru-RU" sz="2000" b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2739140" y="298278"/>
            <a:ext cx="3356860" cy="521730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ДЕНЕЖНО-КРЕДИТНАЯ ПОЛИТИКА</a:t>
            </a:r>
          </a:p>
          <a:p>
            <a:r>
              <a:rPr lang="ru-RU" dirty="0">
                <a:solidFill>
                  <a:schemeClr val="tx1"/>
                </a:solidFill>
              </a:rPr>
              <a:t>РЕШЕНИЕ ПО КЛЮЧЕВОЙ СТАВКЕ</a:t>
            </a:r>
          </a:p>
          <a:p>
            <a:r>
              <a:rPr lang="ru-RU" dirty="0">
                <a:solidFill>
                  <a:schemeClr val="tx1"/>
                </a:solidFill>
              </a:rPr>
              <a:t>РЕГИОНАЛЬНЫЙ АСПЕКТ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C4EB27-9ADE-42C2-9A98-47F5822B2EE7}" type="slidenum">
              <a:rPr lang="ru-RU" sz="1800" smtClean="0">
                <a:solidFill>
                  <a:schemeClr val="tx1"/>
                </a:solidFill>
              </a:rPr>
              <a:pPr/>
              <a:t>23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01272" y="6474894"/>
            <a:ext cx="2016224" cy="26064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r">
              <a:lnSpc>
                <a:spcPct val="90000"/>
              </a:lnSpc>
            </a:pPr>
            <a:r>
              <a:rPr lang="ru-RU" sz="800" cap="none" baseline="0" dirty="0" smtClean="0">
                <a:solidFill>
                  <a:srgbClr val="7F7F7F"/>
                </a:solidFill>
              </a:rPr>
              <a:t>О.В. Чертовских,</a:t>
            </a:r>
            <a:r>
              <a:rPr lang="ru-RU" sz="800" cap="none" dirty="0" smtClean="0">
                <a:solidFill>
                  <a:srgbClr val="7F7F7F"/>
                </a:solidFill>
              </a:rPr>
              <a:t> </a:t>
            </a:r>
            <a:r>
              <a:rPr lang="ru-RU" sz="800" dirty="0" smtClean="0">
                <a:solidFill>
                  <a:srgbClr val="7F7F7F"/>
                </a:solidFill>
              </a:rPr>
              <a:t>(236) 16-15</a:t>
            </a:r>
          </a:p>
          <a:p>
            <a:pPr algn="r">
              <a:lnSpc>
                <a:spcPct val="90000"/>
              </a:lnSpc>
            </a:pPr>
            <a:r>
              <a:rPr lang="ru-RU" sz="800" cap="none" baseline="0" dirty="0" smtClean="0">
                <a:solidFill>
                  <a:srgbClr val="7F7F7F"/>
                </a:solidFill>
              </a:rPr>
              <a:t>12.12.2018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4488" y="6469769"/>
            <a:ext cx="2880320" cy="23857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800" dirty="0">
                <a:solidFill>
                  <a:srgbClr val="7F7F7F"/>
                </a:solidFill>
              </a:rPr>
              <a:t>Источник: </a:t>
            </a:r>
            <a:r>
              <a:rPr lang="ru-RU" sz="800" dirty="0" smtClean="0">
                <a:solidFill>
                  <a:srgbClr val="7F7F7F"/>
                </a:solidFill>
              </a:rPr>
              <a:t>банковская отчетность</a:t>
            </a:r>
            <a:endParaRPr lang="ru-RU" sz="800" cap="none" dirty="0" smtClean="0">
              <a:solidFill>
                <a:srgbClr val="7F7F7F"/>
              </a:solidFill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55014049"/>
              </p:ext>
            </p:extLst>
          </p:nvPr>
        </p:nvGraphicFramePr>
        <p:xfrm>
          <a:off x="171450" y="1553628"/>
          <a:ext cx="9734550" cy="4816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587540" y="1780869"/>
            <a:ext cx="1147011" cy="317634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/>
          <a:p>
            <a:r>
              <a:rPr lang="ru-RU" sz="1400" dirty="0" smtClean="0"/>
              <a:t>% годовых</a:t>
            </a:r>
          </a:p>
        </p:txBody>
      </p:sp>
    </p:spTree>
    <p:extLst>
      <p:ext uri="{BB962C8B-B14F-4D97-AF65-F5344CB8AC3E}">
        <p14:creationId xmlns:p14="http://schemas.microsoft.com/office/powerpoint/2010/main" val="304044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273116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бъект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Основные принципы денежно-кредитной политики</a:t>
            </a:r>
            <a:endParaRPr lang="en-US" dirty="0"/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Декабрь 2018</a:t>
            </a:r>
            <a:endParaRPr lang="ru-RU" dirty="0"/>
          </a:p>
        </p:txBody>
      </p:sp>
      <p:graphicFrame>
        <p:nvGraphicFramePr>
          <p:cNvPr id="23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5972760"/>
              </p:ext>
            </p:extLst>
          </p:nvPr>
        </p:nvGraphicFramePr>
        <p:xfrm>
          <a:off x="681039" y="1773238"/>
          <a:ext cx="8828944" cy="4532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9231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" descr="ii_jkv5qb2u0_1653db8c67df2d6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427" y="1745799"/>
            <a:ext cx="3396343" cy="4060588"/>
          </a:xfrm>
        </p:spPr>
      </p:pic>
      <p:sp>
        <p:nvSpPr>
          <p:cNvPr id="25" name="Прямоугольник 24"/>
          <p:cNvSpPr/>
          <p:nvPr/>
        </p:nvSpPr>
        <p:spPr>
          <a:xfrm>
            <a:off x="681037" y="2594286"/>
            <a:ext cx="2935736" cy="28931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AB5253"/>
                </a:solidFill>
                <a:cs typeface="Arial" panose="020B0604020202020204" pitchFamily="34" charset="0"/>
              </a:rPr>
              <a:t>Угроза дефляции</a:t>
            </a:r>
            <a:r>
              <a:rPr lang="ru-RU" sz="1400" dirty="0" smtClean="0">
                <a:solidFill>
                  <a:srgbClr val="AB5253"/>
                </a:solidFill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E7E6E6">
                    <a:lumMod val="10000"/>
                  </a:srgbClr>
                </a:solidFill>
                <a:cs typeface="Arial" panose="020B0604020202020204" pitchFamily="34" charset="0"/>
              </a:rPr>
              <a:t>на отдельных рынках </a:t>
            </a:r>
          </a:p>
          <a:p>
            <a:pPr marL="271463" indent="-1841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E7E6E6">
                    <a:lumMod val="10000"/>
                  </a:srgbClr>
                </a:solidFill>
                <a:cs typeface="Arial" panose="020B0604020202020204" pitchFamily="34" charset="0"/>
              </a:rPr>
              <a:t>Потребители не покупают →</a:t>
            </a:r>
          </a:p>
          <a:p>
            <a:pPr marL="271463" indent="-1841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E7E6E6">
                    <a:lumMod val="10000"/>
                  </a:srgbClr>
                </a:solidFill>
                <a:cs typeface="Arial" panose="020B0604020202020204" pitchFamily="34" charset="0"/>
              </a:rPr>
              <a:t>Компании не производят →</a:t>
            </a:r>
          </a:p>
          <a:p>
            <a:pPr marL="271463" indent="-1841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E7E6E6">
                    <a:lumMod val="10000"/>
                  </a:srgbClr>
                </a:solidFill>
                <a:cs typeface="Arial" panose="020B0604020202020204" pitchFamily="34" charset="0"/>
              </a:rPr>
              <a:t>Экономика </a:t>
            </a:r>
            <a:r>
              <a:rPr lang="ru-RU" sz="1400" dirty="0" smtClean="0">
                <a:solidFill>
                  <a:srgbClr val="E7E6E6">
                    <a:lumMod val="10000"/>
                  </a:srgbClr>
                </a:solidFill>
                <a:cs typeface="Arial" panose="020B0604020202020204" pitchFamily="34" charset="0"/>
              </a:rPr>
              <a:t>встает</a:t>
            </a:r>
          </a:p>
          <a:p>
            <a:pPr defTabSz="633413"/>
            <a:endParaRPr lang="ru-RU" sz="1400" b="1" dirty="0" smtClean="0">
              <a:solidFill>
                <a:srgbClr val="D74B88"/>
              </a:solidFill>
              <a:cs typeface="Arial" panose="020B0604020202020204" pitchFamily="34" charset="0"/>
            </a:endParaRPr>
          </a:p>
          <a:p>
            <a:pPr algn="ctr" defTabSz="633413"/>
            <a:r>
              <a:rPr lang="ru-RU" sz="1400" b="1" dirty="0" smtClean="0">
                <a:solidFill>
                  <a:srgbClr val="AB5253"/>
                </a:solidFill>
                <a:cs typeface="Arial" panose="020B0604020202020204" pitchFamily="34" charset="0"/>
              </a:rPr>
              <a:t>Сложность достижения </a:t>
            </a:r>
            <a:r>
              <a:rPr lang="ru-RU" sz="1400" dirty="0">
                <a:solidFill>
                  <a:srgbClr val="E7E6E6">
                    <a:lumMod val="10000"/>
                  </a:srgbClr>
                </a:solidFill>
                <a:cs typeface="Arial" panose="020B0604020202020204" pitchFamily="34" charset="0"/>
              </a:rPr>
              <a:t>очень</a:t>
            </a:r>
            <a:r>
              <a:rPr lang="ru-RU" sz="1400" b="1" dirty="0" smtClean="0">
                <a:solidFill>
                  <a:srgbClr val="AB5253"/>
                </a:solidFill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rgbClr val="E7E6E6">
                    <a:lumMod val="10000"/>
                  </a:srgbClr>
                </a:solidFill>
                <a:cs typeface="Arial" panose="020B0604020202020204" pitchFamily="34" charset="0"/>
              </a:rPr>
              <a:t>низкой цели </a:t>
            </a:r>
          </a:p>
          <a:p>
            <a:pPr marL="271463" indent="-184150" defTabSz="633413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rgbClr val="E7E6E6">
                    <a:lumMod val="10000"/>
                  </a:srgbClr>
                </a:solidFill>
                <a:cs typeface="Arial" panose="020B0604020202020204" pitchFamily="34" charset="0"/>
              </a:rPr>
              <a:t>Структурные </a:t>
            </a:r>
            <a:r>
              <a:rPr lang="ru-RU" sz="1400" dirty="0">
                <a:solidFill>
                  <a:srgbClr val="E7E6E6">
                    <a:lumMod val="10000"/>
                  </a:srgbClr>
                </a:solidFill>
                <a:cs typeface="Arial" panose="020B0604020202020204" pitchFamily="34" charset="0"/>
              </a:rPr>
              <a:t>особенности экономики</a:t>
            </a:r>
          </a:p>
          <a:p>
            <a:pPr marL="271463" indent="-184150" defTabSz="633413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E7E6E6">
                    <a:lumMod val="10000"/>
                  </a:srgbClr>
                </a:solidFill>
                <a:cs typeface="Arial" panose="020B0604020202020204" pitchFamily="34" charset="0"/>
              </a:rPr>
              <a:t>Повышенные и </a:t>
            </a:r>
            <a:r>
              <a:rPr lang="ru-RU" sz="1400" dirty="0" err="1">
                <a:solidFill>
                  <a:srgbClr val="E7E6E6">
                    <a:lumMod val="10000"/>
                  </a:srgbClr>
                </a:solidFill>
                <a:cs typeface="Arial" panose="020B0604020202020204" pitchFamily="34" charset="0"/>
              </a:rPr>
              <a:t>незаякоренные</a:t>
            </a:r>
            <a:r>
              <a:rPr lang="ru-RU" sz="1400" dirty="0">
                <a:solidFill>
                  <a:srgbClr val="E7E6E6">
                    <a:lumMod val="10000"/>
                  </a:srgbClr>
                </a:solidFill>
                <a:cs typeface="Arial" panose="020B0604020202020204" pitchFamily="34" charset="0"/>
              </a:rPr>
              <a:t> инфляционные ожидания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Денежно-кредитная политика нацелена на обеспечение ценовой стабильности – закрепление инфляции вблизи 4%</a:t>
            </a:r>
            <a:endParaRPr lang="ru-RU" dirty="0"/>
          </a:p>
        </p:txBody>
      </p:sp>
      <p:sp>
        <p:nvSpPr>
          <p:cNvPr id="3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4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ru-RU" smtClean="0"/>
              <a:t>Почему цель по инфляции – именно вблизи 4%?</a:t>
            </a:r>
            <a:endParaRPr lang="ru-RU" dirty="0"/>
          </a:p>
        </p:txBody>
      </p:sp>
      <p:sp>
        <p:nvSpPr>
          <p:cNvPr id="47" name="Текст 4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8" name="Текст 4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6" name="Текст 4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Декабрь 2018</a:t>
            </a:r>
            <a:endParaRPr lang="ru-RU" dirty="0"/>
          </a:p>
        </p:txBody>
      </p:sp>
      <p:sp>
        <p:nvSpPr>
          <p:cNvPr id="51" name="Rounded Rectangle 50"/>
          <p:cNvSpPr/>
          <p:nvPr/>
        </p:nvSpPr>
        <p:spPr>
          <a:xfrm>
            <a:off x="655914" y="5750968"/>
            <a:ext cx="8853370" cy="532056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indent="-174625" algn="just">
              <a:buFont typeface="Wingdings" panose="05000000000000000000" pitchFamily="2" charset="2"/>
              <a:buChar char="§"/>
            </a:pPr>
            <a:r>
              <a:rPr lang="ru-RU" sz="1477" dirty="0" smtClean="0">
                <a:solidFill>
                  <a:srgbClr val="E7E6E6">
                    <a:lumMod val="10000"/>
                  </a:srgbClr>
                </a:solidFill>
              </a:rPr>
              <a:t>Допускается краткосрочное отклонение от цели, в </a:t>
            </a:r>
            <a:r>
              <a:rPr lang="ru-RU" sz="1477" dirty="0">
                <a:solidFill>
                  <a:srgbClr val="E7E6E6">
                    <a:lumMod val="10000"/>
                  </a:srgbClr>
                </a:solidFill>
              </a:rPr>
              <a:t>среднесрочной </a:t>
            </a:r>
            <a:r>
              <a:rPr lang="ru-RU" sz="1477" dirty="0" smtClean="0">
                <a:solidFill>
                  <a:srgbClr val="E7E6E6">
                    <a:lumMod val="10000"/>
                  </a:srgbClr>
                </a:solidFill>
              </a:rPr>
              <a:t>перспективе – возвращение</a:t>
            </a:r>
          </a:p>
          <a:p>
            <a:pPr marL="174625" indent="-174625" algn="just">
              <a:buFont typeface="Wingdings" panose="05000000000000000000" pitchFamily="2" charset="2"/>
              <a:buChar char="§"/>
            </a:pPr>
            <a:r>
              <a:rPr lang="ru-RU" sz="1477" dirty="0">
                <a:solidFill>
                  <a:srgbClr val="E7E6E6">
                    <a:lumMod val="10000"/>
                  </a:srgbClr>
                </a:solidFill>
              </a:rPr>
              <a:t>Допускается некоторый разброс </a:t>
            </a:r>
            <a:r>
              <a:rPr lang="ru-RU" sz="1477" dirty="0" smtClean="0">
                <a:solidFill>
                  <a:srgbClr val="E7E6E6">
                    <a:lumMod val="10000"/>
                  </a:srgbClr>
                </a:solidFill>
              </a:rPr>
              <a:t>вокруг цели на </a:t>
            </a:r>
            <a:r>
              <a:rPr lang="ru-RU" sz="1477" dirty="0">
                <a:solidFill>
                  <a:srgbClr val="E7E6E6">
                    <a:lumMod val="10000"/>
                  </a:srgbClr>
                </a:solidFill>
              </a:rPr>
              <a:t>рынках отдельных </a:t>
            </a:r>
            <a:r>
              <a:rPr lang="ru-RU" sz="1477" dirty="0" smtClean="0">
                <a:solidFill>
                  <a:srgbClr val="E7E6E6">
                    <a:lumMod val="10000"/>
                  </a:srgbClr>
                </a:solidFill>
              </a:rPr>
              <a:t>товаров и регионов</a:t>
            </a:r>
            <a:endParaRPr lang="en-US" sz="1477" dirty="0">
              <a:solidFill>
                <a:srgbClr val="E7E6E6">
                  <a:lumMod val="10000"/>
                </a:srgbClr>
              </a:solidFill>
            </a:endParaRPr>
          </a:p>
        </p:txBody>
      </p:sp>
      <p:cxnSp>
        <p:nvCxnSpPr>
          <p:cNvPr id="72" name="Straight Connector 71"/>
          <p:cNvCxnSpPr/>
          <p:nvPr/>
        </p:nvCxnSpPr>
        <p:spPr>
          <a:xfrm>
            <a:off x="5650255" y="1736981"/>
            <a:ext cx="0" cy="4621703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6575322" y="2597956"/>
            <a:ext cx="2935736" cy="28931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3E96DB"/>
                </a:solidFill>
                <a:cs typeface="Arial" panose="020B0604020202020204" pitchFamily="34" charset="0"/>
              </a:rPr>
              <a:t>Социальные шоки</a:t>
            </a:r>
          </a:p>
          <a:p>
            <a:pPr marL="174625" lvl="4" indent="-174625" defTabSz="179388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E7E6E6">
                    <a:lumMod val="10000"/>
                  </a:srgbClr>
                </a:solidFill>
                <a:cs typeface="Arial" panose="020B0604020202020204" pitchFamily="34" charset="0"/>
              </a:rPr>
              <a:t>	</a:t>
            </a:r>
            <a:r>
              <a:rPr lang="ru-RU" sz="1400" dirty="0" smtClean="0">
                <a:solidFill>
                  <a:srgbClr val="E7E6E6">
                    <a:lumMod val="10000"/>
                  </a:srgbClr>
                </a:solidFill>
                <a:cs typeface="Arial" panose="020B0604020202020204" pitchFamily="34" charset="0"/>
              </a:rPr>
              <a:t>Питание дорожает </a:t>
            </a:r>
            <a:r>
              <a:rPr lang="ru-RU" sz="1400" dirty="0">
                <a:solidFill>
                  <a:srgbClr val="E7E6E6">
                    <a:lumMod val="10000"/>
                  </a:srgbClr>
                </a:solidFill>
                <a:cs typeface="Arial" panose="020B0604020202020204" pitchFamily="34" charset="0"/>
              </a:rPr>
              <a:t>быстрее всего →</a:t>
            </a:r>
          </a:p>
          <a:p>
            <a:pPr marL="174625" lvl="4" indent="-174625" defTabSz="179388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E7E6E6">
                    <a:lumMod val="10000"/>
                  </a:srgbClr>
                </a:solidFill>
                <a:cs typeface="Arial" panose="020B0604020202020204" pitchFamily="34" charset="0"/>
              </a:rPr>
              <a:t>	Малообеспеченные 	семьи тратят </a:t>
            </a:r>
            <a:r>
              <a:rPr lang="ru-RU" sz="1400" dirty="0" smtClean="0">
                <a:solidFill>
                  <a:srgbClr val="E7E6E6">
                    <a:lumMod val="10000"/>
                  </a:srgbClr>
                </a:solidFill>
                <a:cs typeface="Arial" panose="020B0604020202020204" pitchFamily="34" charset="0"/>
              </a:rPr>
              <a:t>всё </a:t>
            </a:r>
            <a:r>
              <a:rPr lang="ru-RU" sz="1400" dirty="0">
                <a:solidFill>
                  <a:srgbClr val="E7E6E6">
                    <a:lumMod val="10000"/>
                  </a:srgbClr>
                </a:solidFill>
                <a:cs typeface="Arial" panose="020B0604020202020204" pitchFamily="34" charset="0"/>
              </a:rPr>
              <a:t>на еду →</a:t>
            </a:r>
          </a:p>
          <a:p>
            <a:pPr marL="174625" lvl="4" indent="-174625" defTabSz="179388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E7E6E6">
                    <a:lumMod val="10000"/>
                  </a:srgbClr>
                </a:solidFill>
                <a:cs typeface="Arial" panose="020B0604020202020204" pitchFamily="34" charset="0"/>
              </a:rPr>
              <a:t>	Бедные становятся </a:t>
            </a:r>
            <a:r>
              <a:rPr lang="ru-RU" sz="1400" dirty="0" smtClean="0">
                <a:solidFill>
                  <a:srgbClr val="E7E6E6">
                    <a:lumMod val="10000"/>
                  </a:srgbClr>
                </a:solidFill>
                <a:cs typeface="Arial" panose="020B0604020202020204" pitchFamily="34" charset="0"/>
              </a:rPr>
              <a:t>ещё беднее </a:t>
            </a:r>
          </a:p>
          <a:p>
            <a:pPr marL="174625" lvl="4" indent="-174625" defTabSz="179388">
              <a:buFont typeface="Wingdings" panose="05000000000000000000" pitchFamily="2" charset="2"/>
              <a:buChar char="§"/>
            </a:pPr>
            <a:endParaRPr lang="ru-RU" sz="1400" dirty="0">
              <a:solidFill>
                <a:srgbClr val="E7E6E6">
                  <a:lumMod val="10000"/>
                </a:srgbClr>
              </a:solidFill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3E96DB"/>
                </a:solidFill>
                <a:cs typeface="Arial" panose="020B0604020202020204" pitchFamily="34" charset="0"/>
              </a:rPr>
              <a:t>Трудно </a:t>
            </a:r>
            <a:r>
              <a:rPr lang="ru-RU" sz="1400" b="1" dirty="0">
                <a:solidFill>
                  <a:srgbClr val="3E96DB"/>
                </a:solidFill>
                <a:cs typeface="Arial" panose="020B0604020202020204" pitchFamily="34" charset="0"/>
              </a:rPr>
              <a:t>строить долгосрочные </a:t>
            </a:r>
            <a:r>
              <a:rPr lang="ru-RU" sz="1400" b="1" dirty="0" smtClean="0">
                <a:solidFill>
                  <a:srgbClr val="3E96DB"/>
                </a:solidFill>
                <a:cs typeface="Arial" panose="020B0604020202020204" pitchFamily="34" charset="0"/>
              </a:rPr>
              <a:t>бизнес-планы</a:t>
            </a:r>
          </a:p>
          <a:p>
            <a:endParaRPr lang="ru-RU" sz="1400" b="1" dirty="0">
              <a:solidFill>
                <a:srgbClr val="E7E6E6">
                  <a:lumMod val="10000"/>
                </a:srgbClr>
              </a:solidFill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3E96DB"/>
                </a:solidFill>
                <a:cs typeface="Arial" panose="020B0604020202020204" pitchFamily="34" charset="0"/>
              </a:rPr>
              <a:t>Высокие </a:t>
            </a:r>
            <a:r>
              <a:rPr lang="ru-RU" sz="1400" b="1" dirty="0">
                <a:solidFill>
                  <a:srgbClr val="3E96DB"/>
                </a:solidFill>
                <a:cs typeface="Arial" panose="020B0604020202020204" pitchFamily="34" charset="0"/>
              </a:rPr>
              <a:t>издержки </a:t>
            </a:r>
            <a:r>
              <a:rPr lang="ru-RU" sz="1400" dirty="0">
                <a:solidFill>
                  <a:srgbClr val="E7E6E6">
                    <a:lumMod val="10000"/>
                  </a:srgbClr>
                </a:solidFill>
                <a:cs typeface="Arial" panose="020B0604020202020204" pitchFamily="34" charset="0"/>
              </a:rPr>
              <a:t>борьбы  с инфляцией</a:t>
            </a: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24517" y="5234416"/>
            <a:ext cx="783770" cy="563152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ru-RU" sz="2800" b="1" dirty="0" smtClean="0">
                <a:solidFill>
                  <a:prstClr val="white"/>
                </a:solidFill>
              </a:rPr>
              <a:t>4%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379637" y="2164702"/>
            <a:ext cx="1538535" cy="35845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dirty="0">
                <a:solidFill>
                  <a:prstClr val="white"/>
                </a:solidFill>
                <a:cs typeface="Arial" panose="020B0604020202020204" pitchFamily="34" charset="0"/>
              </a:rPr>
              <a:t>&lt;&lt; </a:t>
            </a:r>
            <a:r>
              <a:rPr lang="ru-RU" sz="2000" b="1" dirty="0">
                <a:solidFill>
                  <a:prstClr val="white"/>
                </a:solidFill>
                <a:cs typeface="Arial" panose="020B0604020202020204" pitchFamily="34" charset="0"/>
              </a:rPr>
              <a:t>4%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273923" y="2164702"/>
            <a:ext cx="1538535" cy="35845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&gt;&gt; </a:t>
            </a:r>
            <a:r>
              <a:rPr lang="ru-RU" sz="2000" b="1" dirty="0">
                <a:solidFill>
                  <a:prstClr val="white"/>
                </a:solidFill>
                <a:cs typeface="Arial" panose="020B0604020202020204" pitchFamily="34" charset="0"/>
              </a:rPr>
              <a:t>4%</a:t>
            </a:r>
          </a:p>
        </p:txBody>
      </p:sp>
    </p:spTree>
    <p:extLst>
      <p:ext uri="{BB962C8B-B14F-4D97-AF65-F5344CB8AC3E}">
        <p14:creationId xmlns:p14="http://schemas.microsoft.com/office/powerpoint/2010/main" val="286667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Банк России создает важные условия для экономического роста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5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Декабрь 2018</a:t>
            </a:r>
            <a:endParaRPr lang="ru-RU" dirty="0"/>
          </a:p>
        </p:txBody>
      </p:sp>
      <p:sp>
        <p:nvSpPr>
          <p:cNvPr id="15" name="Объект 14"/>
          <p:cNvSpPr>
            <a:spLocks noGrp="1"/>
          </p:cNvSpPr>
          <p:nvPr>
            <p:ph sz="half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6" name="Объект 25"/>
          <p:cNvSpPr>
            <a:spLocks noGrp="1"/>
          </p:cNvSpPr>
          <p:nvPr>
            <p:ph sz="half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ru-RU" dirty="0" smtClean="0"/>
              <a:t>Соединение </a:t>
            </a:r>
            <a:r>
              <a:rPr lang="ru-RU" dirty="0"/>
              <a:t>усилий субъектов экономики и органов </a:t>
            </a:r>
            <a:r>
              <a:rPr lang="ru-RU" dirty="0" smtClean="0"/>
              <a:t>власти – для </a:t>
            </a:r>
            <a:r>
              <a:rPr lang="ru-RU" dirty="0"/>
              <a:t>дальнейшего устойчивого </a:t>
            </a:r>
            <a:r>
              <a:rPr lang="ru-RU" dirty="0" smtClean="0"/>
              <a:t>развития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8" name="Текст 2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17" name="Группа 16"/>
          <p:cNvGrpSpPr/>
          <p:nvPr/>
        </p:nvGrpSpPr>
        <p:grpSpPr>
          <a:xfrm>
            <a:off x="657009" y="1980803"/>
            <a:ext cx="2979970" cy="4319100"/>
            <a:chOff x="339352" y="1556792"/>
            <a:chExt cx="3245495" cy="5112568"/>
          </a:xfrm>
        </p:grpSpPr>
        <p:sp>
          <p:nvSpPr>
            <p:cNvPr id="34" name="Rectangle 15"/>
            <p:cNvSpPr/>
            <p:nvPr/>
          </p:nvSpPr>
          <p:spPr>
            <a:xfrm>
              <a:off x="493204" y="1556792"/>
              <a:ext cx="2393899" cy="511256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62" dirty="0">
                <a:solidFill>
                  <a:prstClr val="white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61126" y="1694737"/>
              <a:ext cx="1617429" cy="420527"/>
            </a:xfrm>
            <a:prstGeom prst="rect">
              <a:avLst/>
            </a:prstGeom>
            <a:solidFill>
              <a:srgbClr val="BFBFBF"/>
            </a:solidFill>
          </p:spPr>
          <p:txBody>
            <a:bodyPr wrap="square" lIns="0" tIns="0" rIns="0" bIns="0" rtlCol="0" anchor="t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1662" b="1" dirty="0">
                  <a:solidFill>
                    <a:srgbClr val="000000"/>
                  </a:solidFill>
                </a:rPr>
                <a:t>Банк России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93204" y="2157660"/>
              <a:ext cx="2393900" cy="525221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92" b="1" dirty="0">
                  <a:solidFill>
                    <a:prstClr val="white"/>
                  </a:solidFill>
                </a:rPr>
                <a:t>Ценовая</a:t>
              </a:r>
              <a:br>
                <a:rPr lang="ru-RU" sz="1292" b="1" dirty="0">
                  <a:solidFill>
                    <a:prstClr val="white"/>
                  </a:solidFill>
                </a:rPr>
              </a:br>
              <a:r>
                <a:rPr lang="ru-RU" sz="1292" b="1" dirty="0">
                  <a:solidFill>
                    <a:prstClr val="white"/>
                  </a:solidFill>
                </a:rPr>
                <a:t>стабильность</a:t>
              </a:r>
              <a:endParaRPr lang="en-US" sz="1292" b="1" dirty="0">
                <a:solidFill>
                  <a:prstClr val="white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88019" y="2779981"/>
              <a:ext cx="2399085" cy="5400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accent4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92" b="1" dirty="0">
                  <a:solidFill>
                    <a:srgbClr val="77777A">
                      <a:lumMod val="50000"/>
                    </a:srgbClr>
                  </a:solidFill>
                </a:rPr>
                <a:t>Финансовая стабильность</a:t>
              </a:r>
              <a:endParaRPr lang="en-US" sz="1292" b="1" dirty="0">
                <a:solidFill>
                  <a:srgbClr val="77777A">
                    <a:lumMod val="50000"/>
                  </a:srgbClr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488019" y="5830971"/>
              <a:ext cx="2399085" cy="53651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92" b="1" dirty="0">
                  <a:solidFill>
                    <a:prstClr val="white"/>
                  </a:solidFill>
                </a:rPr>
                <a:t>Развитый устойчивый финансовый рынок</a:t>
              </a:r>
              <a:endParaRPr lang="en-US" sz="1292" b="1" dirty="0">
                <a:solidFill>
                  <a:prstClr val="white"/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88019" y="5217802"/>
              <a:ext cx="2399085" cy="54006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92" b="1" dirty="0">
                  <a:solidFill>
                    <a:prstClr val="white"/>
                  </a:solidFill>
                </a:rPr>
                <a:t>Развитая стабильная банковская система</a:t>
              </a:r>
              <a:endParaRPr lang="en-US" sz="1292" b="1" dirty="0">
                <a:solidFill>
                  <a:prstClr val="white"/>
                </a:solidFill>
              </a:endParaRPr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1687560" y="4089845"/>
              <a:ext cx="1897287" cy="396044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>
                <a:solidFill>
                  <a:prstClr val="white"/>
                </a:solidFill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339352" y="1997034"/>
              <a:ext cx="2701604" cy="209435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>
                <a:solidFill>
                  <a:prstClr val="white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88019" y="3429000"/>
              <a:ext cx="2399085" cy="54761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1292" dirty="0">
                  <a:solidFill>
                    <a:srgbClr val="E7E6E6">
                      <a:lumMod val="10000"/>
                    </a:srgbClr>
                  </a:solidFill>
                </a:rPr>
                <a:t>Предсказуемые условия</a:t>
              </a:r>
              <a:br>
                <a:rPr lang="ru-RU" sz="1292" dirty="0">
                  <a:solidFill>
                    <a:srgbClr val="E7E6E6">
                      <a:lumMod val="10000"/>
                    </a:srgbClr>
                  </a:solidFill>
                </a:rPr>
              </a:br>
              <a:r>
                <a:rPr lang="ru-RU" sz="1292" dirty="0">
                  <a:solidFill>
                    <a:srgbClr val="E7E6E6">
                      <a:lumMod val="10000"/>
                    </a:srgbClr>
                  </a:solidFill>
                </a:rPr>
                <a:t>для накопления и инвестирования</a:t>
              </a:r>
              <a:endParaRPr lang="en-US" sz="1292" dirty="0">
                <a:solidFill>
                  <a:srgbClr val="E7E6E6">
                    <a:lumMod val="10000"/>
                  </a:srgbClr>
                </a:solidFill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350916" y="4465161"/>
              <a:ext cx="2690040" cy="210534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>
                <a:solidFill>
                  <a:prstClr val="white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88018" y="4576870"/>
              <a:ext cx="2399085" cy="58798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1292" dirty="0">
                  <a:solidFill>
                    <a:srgbClr val="E7E6E6">
                      <a:lumMod val="10000"/>
                    </a:srgbClr>
                  </a:solidFill>
                </a:rPr>
                <a:t>Эффективное перераспределение денежных средств </a:t>
              </a:r>
              <a:endParaRPr lang="en-US" sz="1292" dirty="0">
                <a:solidFill>
                  <a:srgbClr val="E7E6E6">
                    <a:lumMod val="10000"/>
                  </a:srgbClr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3865485" y="2020466"/>
            <a:ext cx="2459349" cy="2394213"/>
            <a:chOff x="3644712" y="1775546"/>
            <a:chExt cx="2664295" cy="2593731"/>
          </a:xfrm>
        </p:grpSpPr>
        <p:sp>
          <p:nvSpPr>
            <p:cNvPr id="13" name="Oval 12"/>
            <p:cNvSpPr/>
            <p:nvPr/>
          </p:nvSpPr>
          <p:spPr>
            <a:xfrm rot="16200000">
              <a:off x="3679994" y="1740264"/>
              <a:ext cx="2593731" cy="266429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Circle">
                <a:avLst/>
              </a:prstTxWarp>
            </a:bodyPr>
            <a:lstStyle/>
            <a:p>
              <a:pPr algn="ctr"/>
              <a:r>
                <a:rPr lang="ru-RU" sz="1662" b="1" spc="185" dirty="0">
                  <a:solidFill>
                    <a:srgbClr val="000000"/>
                  </a:solidFill>
                </a:rPr>
                <a:t>УСТОЙЧИВЫЙ     РОСТ     ЭКОНОМИКИ</a:t>
              </a:r>
              <a:endParaRPr lang="en-US" sz="1662" b="1" cap="small" spc="185" dirty="0">
                <a:solidFill>
                  <a:srgbClr val="000000"/>
                </a:solidFill>
              </a:endParaRPr>
            </a:p>
          </p:txBody>
        </p:sp>
        <p:sp>
          <p:nvSpPr>
            <p:cNvPr id="25" name="Овал 24"/>
            <p:cNvSpPr/>
            <p:nvPr/>
          </p:nvSpPr>
          <p:spPr>
            <a:xfrm>
              <a:off x="4157789" y="2261944"/>
              <a:ext cx="1638137" cy="156453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92" b="1" dirty="0">
                  <a:solidFill>
                    <a:prstClr val="white"/>
                  </a:solidFill>
                </a:rPr>
                <a:t>Благо-</a:t>
              </a:r>
            </a:p>
            <a:p>
              <a:pPr algn="ctr"/>
              <a:r>
                <a:rPr lang="ru-RU" sz="1292" b="1" dirty="0">
                  <a:solidFill>
                    <a:prstClr val="white"/>
                  </a:solidFill>
                </a:rPr>
                <a:t>состояние общества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632952" y="4461568"/>
            <a:ext cx="2964951" cy="1859095"/>
            <a:chOff x="3346098" y="4465160"/>
            <a:chExt cx="3240360" cy="2204200"/>
          </a:xfrm>
        </p:grpSpPr>
        <p:grpSp>
          <p:nvGrpSpPr>
            <p:cNvPr id="46" name="Group 10"/>
            <p:cNvGrpSpPr/>
            <p:nvPr/>
          </p:nvGrpSpPr>
          <p:grpSpPr>
            <a:xfrm>
              <a:off x="3419758" y="4699674"/>
              <a:ext cx="3065347" cy="1969686"/>
              <a:chOff x="663936" y="4583211"/>
              <a:chExt cx="2432113" cy="3438525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47" name="Rectangle 8"/>
              <p:cNvSpPr/>
              <p:nvPr/>
            </p:nvSpPr>
            <p:spPr>
              <a:xfrm>
                <a:off x="663936" y="4583211"/>
                <a:ext cx="2432113" cy="343852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62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679716" y="4740010"/>
                <a:ext cx="2400115" cy="655280"/>
              </a:xfrm>
              <a:prstGeom prst="rect">
                <a:avLst/>
              </a:prstGeom>
              <a:solidFill>
                <a:srgbClr val="BFBFBF"/>
              </a:solidFill>
            </p:spPr>
            <p:txBody>
              <a:bodyPr wrap="square" lIns="0" tIns="0" rIns="0" bIns="0" rtlCol="0" anchor="t" anchorCtr="0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ru-RU" sz="1662" b="1" dirty="0">
                    <a:solidFill>
                      <a:srgbClr val="000000"/>
                    </a:solidFill>
                  </a:rPr>
                  <a:t>Деловое сообщество</a:t>
                </a:r>
              </a:p>
            </p:txBody>
          </p:sp>
        </p:grpSp>
        <p:sp>
          <p:nvSpPr>
            <p:cNvPr id="49" name="Right Arrow 13"/>
            <p:cNvSpPr/>
            <p:nvPr/>
          </p:nvSpPr>
          <p:spPr>
            <a:xfrm rot="16200000">
              <a:off x="4803717" y="4429700"/>
              <a:ext cx="325123" cy="396044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>
                <a:solidFill>
                  <a:prstClr val="white"/>
                </a:solidFill>
              </a:endParaRPr>
            </a:p>
          </p:txBody>
        </p:sp>
        <p:sp>
          <p:nvSpPr>
            <p:cNvPr id="51" name="Rounded Rectangle 7"/>
            <p:cNvSpPr/>
            <p:nvPr/>
          </p:nvSpPr>
          <p:spPr>
            <a:xfrm>
              <a:off x="4928004" y="6099226"/>
              <a:ext cx="1557101" cy="349211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77" b="1" dirty="0">
                  <a:solidFill>
                    <a:prstClr val="white"/>
                  </a:solidFill>
                </a:rPr>
                <a:t>Инновации</a:t>
              </a:r>
              <a:endParaRPr lang="en-US" sz="1477" b="1" dirty="0">
                <a:solidFill>
                  <a:prstClr val="white"/>
                </a:solidFill>
              </a:endParaRPr>
            </a:p>
          </p:txBody>
        </p:sp>
        <p:sp>
          <p:nvSpPr>
            <p:cNvPr id="53" name="Rounded Rectangle 8"/>
            <p:cNvSpPr/>
            <p:nvPr/>
          </p:nvSpPr>
          <p:spPr>
            <a:xfrm>
              <a:off x="4684244" y="5167748"/>
              <a:ext cx="1696913" cy="4807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accent4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92" b="1" dirty="0">
                  <a:solidFill>
                    <a:srgbClr val="77777A">
                      <a:lumMod val="50000"/>
                    </a:srgbClr>
                  </a:solidFill>
                </a:rPr>
                <a:t>Человеческий капитал</a:t>
              </a:r>
              <a:endParaRPr lang="en-US" sz="1292" b="1" dirty="0">
                <a:solidFill>
                  <a:srgbClr val="77777A">
                    <a:lumMod val="50000"/>
                  </a:srgbClr>
                </a:solidFill>
              </a:endParaRPr>
            </a:p>
          </p:txBody>
        </p:sp>
        <p:sp>
          <p:nvSpPr>
            <p:cNvPr id="50" name="Rounded Rectangle 7"/>
            <p:cNvSpPr/>
            <p:nvPr/>
          </p:nvSpPr>
          <p:spPr>
            <a:xfrm>
              <a:off x="4173605" y="5813545"/>
              <a:ext cx="1557101" cy="349211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77" b="1" dirty="0">
                  <a:solidFill>
                    <a:prstClr val="white"/>
                  </a:solidFill>
                </a:rPr>
                <a:t>Технологии</a:t>
              </a:r>
              <a:endParaRPr lang="en-US" sz="1477" b="1" dirty="0">
                <a:solidFill>
                  <a:prstClr val="white"/>
                </a:solidFill>
              </a:endParaRPr>
            </a:p>
          </p:txBody>
        </p:sp>
        <p:sp>
          <p:nvSpPr>
            <p:cNvPr id="54" name="Rounded Rectangle 18"/>
            <p:cNvSpPr/>
            <p:nvPr/>
          </p:nvSpPr>
          <p:spPr>
            <a:xfrm>
              <a:off x="3346098" y="5079827"/>
              <a:ext cx="3240360" cy="148532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>
                <a:solidFill>
                  <a:prstClr val="white"/>
                </a:solidFill>
              </a:endParaRPr>
            </a:p>
          </p:txBody>
        </p:sp>
        <p:sp>
          <p:nvSpPr>
            <p:cNvPr id="52" name="Rounded Rectangle 11"/>
            <p:cNvSpPr/>
            <p:nvPr/>
          </p:nvSpPr>
          <p:spPr>
            <a:xfrm>
              <a:off x="3439647" y="5457036"/>
              <a:ext cx="1557101" cy="36545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92" b="1" dirty="0">
                  <a:solidFill>
                    <a:prstClr val="white"/>
                  </a:solidFill>
                </a:rPr>
                <a:t>Инвестиции</a:t>
              </a:r>
              <a:endParaRPr lang="en-US" sz="1292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672364" y="1980804"/>
            <a:ext cx="2867081" cy="4330029"/>
            <a:chOff x="6397893" y="1556792"/>
            <a:chExt cx="3065846" cy="5112568"/>
          </a:xfrm>
        </p:grpSpPr>
        <p:sp>
          <p:nvSpPr>
            <p:cNvPr id="27" name="Rectangle 8"/>
            <p:cNvSpPr/>
            <p:nvPr/>
          </p:nvSpPr>
          <p:spPr>
            <a:xfrm>
              <a:off x="7041233" y="1556792"/>
              <a:ext cx="2212268" cy="511256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62" dirty="0">
                <a:solidFill>
                  <a:prstClr val="white"/>
                </a:solidFill>
              </a:endParaRPr>
            </a:p>
          </p:txBody>
        </p:sp>
        <p:sp>
          <p:nvSpPr>
            <p:cNvPr id="18" name="Right Arrow 17"/>
            <p:cNvSpPr/>
            <p:nvPr/>
          </p:nvSpPr>
          <p:spPr>
            <a:xfrm rot="10800000">
              <a:off x="6397893" y="4096844"/>
              <a:ext cx="1856686" cy="396044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>
                <a:solidFill>
                  <a:prstClr val="white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241131" y="1627908"/>
              <a:ext cx="1812471" cy="295275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1477" b="1" dirty="0">
                  <a:solidFill>
                    <a:srgbClr val="000000"/>
                  </a:solidFill>
                </a:rPr>
                <a:t>Федеральные и региональные органы власти</a:t>
              </a:r>
            </a:p>
          </p:txBody>
        </p:sp>
        <p:sp>
          <p:nvSpPr>
            <p:cNvPr id="40" name="Rounded Rectangle 8"/>
            <p:cNvSpPr/>
            <p:nvPr/>
          </p:nvSpPr>
          <p:spPr>
            <a:xfrm>
              <a:off x="7175366" y="2535885"/>
              <a:ext cx="1944000" cy="77781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accent4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92" b="1" dirty="0">
                  <a:solidFill>
                    <a:srgbClr val="77777A">
                      <a:lumMod val="50000"/>
                    </a:srgbClr>
                  </a:solidFill>
                </a:rPr>
                <a:t>Структурные реформы</a:t>
              </a:r>
              <a:endParaRPr lang="en-US" sz="1292" b="1" dirty="0">
                <a:solidFill>
                  <a:srgbClr val="77777A">
                    <a:lumMod val="50000"/>
                  </a:srgbClr>
                </a:solidFill>
              </a:endParaRPr>
            </a:p>
          </p:txBody>
        </p:sp>
        <p:sp>
          <p:nvSpPr>
            <p:cNvPr id="41" name="Rounded Rectangle 8"/>
            <p:cNvSpPr/>
            <p:nvPr/>
          </p:nvSpPr>
          <p:spPr>
            <a:xfrm>
              <a:off x="7185356" y="4625376"/>
              <a:ext cx="1944000" cy="50701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accent4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92" b="1" dirty="0">
                  <a:solidFill>
                    <a:srgbClr val="77777A">
                      <a:lumMod val="50000"/>
                    </a:srgbClr>
                  </a:solidFill>
                </a:rPr>
                <a:t>Бюджет</a:t>
              </a:r>
              <a:endParaRPr lang="en-US" sz="1292" b="1" dirty="0">
                <a:solidFill>
                  <a:srgbClr val="77777A">
                    <a:lumMod val="50000"/>
                  </a:srgbClr>
                </a:solidFill>
              </a:endParaRPr>
            </a:p>
          </p:txBody>
        </p:sp>
        <p:sp>
          <p:nvSpPr>
            <p:cNvPr id="42" name="Rounded Rectangle 8"/>
            <p:cNvSpPr/>
            <p:nvPr/>
          </p:nvSpPr>
          <p:spPr>
            <a:xfrm>
              <a:off x="7175367" y="5264875"/>
              <a:ext cx="1944000" cy="50591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accent4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92" b="1" dirty="0">
                  <a:solidFill>
                    <a:srgbClr val="77777A">
                      <a:lumMod val="50000"/>
                    </a:srgbClr>
                  </a:solidFill>
                </a:rPr>
                <a:t>Налоги</a:t>
              </a:r>
              <a:endParaRPr lang="en-US" sz="1292" b="1" dirty="0">
                <a:solidFill>
                  <a:srgbClr val="77777A">
                    <a:lumMod val="50000"/>
                  </a:srgbClr>
                </a:solidFill>
              </a:endParaRPr>
            </a:p>
          </p:txBody>
        </p:sp>
        <p:sp>
          <p:nvSpPr>
            <p:cNvPr id="43" name="Rounded Rectangle 8"/>
            <p:cNvSpPr/>
            <p:nvPr/>
          </p:nvSpPr>
          <p:spPr>
            <a:xfrm>
              <a:off x="7185356" y="5927067"/>
              <a:ext cx="1944000" cy="5118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accent4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92" b="1" dirty="0">
                  <a:solidFill>
                    <a:srgbClr val="77777A">
                      <a:lumMod val="50000"/>
                    </a:srgbClr>
                  </a:solidFill>
                </a:rPr>
                <a:t>Трансферты</a:t>
              </a:r>
              <a:endParaRPr lang="en-US" sz="1292" b="1" dirty="0">
                <a:solidFill>
                  <a:srgbClr val="77777A">
                    <a:lumMod val="50000"/>
                  </a:srgbClr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850973" y="3453190"/>
              <a:ext cx="2612766" cy="52342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1477" dirty="0">
                  <a:solidFill>
                    <a:srgbClr val="E7E6E6">
                      <a:lumMod val="10000"/>
                    </a:srgbClr>
                  </a:solidFill>
                </a:rPr>
                <a:t>Стимулы</a:t>
              </a:r>
              <a:br>
                <a:rPr lang="ru-RU" sz="1477" dirty="0">
                  <a:solidFill>
                    <a:srgbClr val="E7E6E6">
                      <a:lumMod val="10000"/>
                    </a:srgbClr>
                  </a:solidFill>
                </a:rPr>
              </a:br>
              <a:r>
                <a:rPr lang="ru-RU" sz="1477" dirty="0">
                  <a:solidFill>
                    <a:srgbClr val="E7E6E6">
                      <a:lumMod val="10000"/>
                    </a:srgbClr>
                  </a:solidFill>
                </a:rPr>
                <a:t>для развития</a:t>
              </a:r>
              <a:endParaRPr lang="en-US" sz="1477" dirty="0">
                <a:solidFill>
                  <a:srgbClr val="E7E6E6">
                    <a:lumMod val="10000"/>
                  </a:srgbClr>
                </a:solidFill>
              </a:endParaRPr>
            </a:p>
          </p:txBody>
        </p:sp>
        <p:sp>
          <p:nvSpPr>
            <p:cNvPr id="45" name="Rounded Rectangle 22"/>
            <p:cNvSpPr/>
            <p:nvPr/>
          </p:nvSpPr>
          <p:spPr>
            <a:xfrm>
              <a:off x="6897216" y="2432461"/>
              <a:ext cx="2520280" cy="166167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>
                <a:solidFill>
                  <a:prstClr val="white"/>
                </a:solidFill>
              </a:endParaRPr>
            </a:p>
          </p:txBody>
        </p:sp>
        <p:sp>
          <p:nvSpPr>
            <p:cNvPr id="37" name="Rounded Rectangle 22"/>
            <p:cNvSpPr/>
            <p:nvPr/>
          </p:nvSpPr>
          <p:spPr>
            <a:xfrm>
              <a:off x="6897216" y="4485889"/>
              <a:ext cx="2520280" cy="208462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826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876" y="3712359"/>
            <a:ext cx="3882961" cy="258864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Что </a:t>
            </a:r>
            <a:r>
              <a:rPr lang="ru-RU" dirty="0" smtClean="0"/>
              <a:t>влияет </a:t>
            </a:r>
            <a:r>
              <a:rPr lang="ru-RU" dirty="0"/>
              <a:t>на инфляцию</a:t>
            </a:r>
            <a:r>
              <a:rPr lang="ru-RU" dirty="0" smtClean="0"/>
              <a:t>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3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00"/>
                </a:solidFill>
              </a:rPr>
              <a:t>5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1" name="Объект 30"/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ru-RU" dirty="0" smtClean="0"/>
              <a:t>Закрепление </a:t>
            </a:r>
            <a:r>
              <a:rPr lang="ru-RU" dirty="0"/>
              <a:t>инфляционных ожиданий на низком уровне и снижение влияния немонетарных </a:t>
            </a:r>
            <a:r>
              <a:rPr lang="ru-RU" dirty="0" smtClean="0"/>
              <a:t>факторов – для </a:t>
            </a:r>
            <a:r>
              <a:rPr lang="ru-RU" dirty="0"/>
              <a:t>снижения колебаний </a:t>
            </a:r>
            <a:r>
              <a:rPr lang="ru-RU" dirty="0" smtClean="0"/>
              <a:t>инфляции</a:t>
            </a:r>
            <a:endParaRPr lang="ru-RU" dirty="0"/>
          </a:p>
        </p:txBody>
      </p:sp>
      <p:sp>
        <p:nvSpPr>
          <p:cNvPr id="36" name="Текст 3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7" name="Текст 3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Декабрь 2018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49404" y="1993139"/>
            <a:ext cx="2331987" cy="38385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46645" y="1811219"/>
            <a:ext cx="2316872" cy="4088351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46645" y="5797802"/>
            <a:ext cx="2316872" cy="49840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2" b="1" dirty="0">
                <a:solidFill>
                  <a:prstClr val="white"/>
                </a:solidFill>
              </a:rPr>
              <a:t>Правительство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Овал 8"/>
              <p:cNvSpPr/>
              <p:nvPr/>
            </p:nvSpPr>
            <p:spPr>
              <a:xfrm>
                <a:off x="4413866" y="2764311"/>
                <a:ext cx="1329378" cy="1329378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77" b="1" i="1">
                          <a:solidFill>
                            <a:srgbClr val="AB5253">
                              <a:lumMod val="50000"/>
                            </a:srgbClr>
                          </a:solidFill>
                          <a:latin typeface="Cambria Math"/>
                          <a:ea typeface="Cambria Math"/>
                        </a:rPr>
                        <m:t>Инфляция</m:t>
                      </m:r>
                    </m:oMath>
                  </m:oMathPara>
                </a14:m>
                <a:endParaRPr lang="ru-RU" sz="1477" b="1" i="1" dirty="0">
                  <a:solidFill>
                    <a:srgbClr val="AB5253">
                      <a:lumMod val="50000"/>
                    </a:srgbClr>
                  </a:solidFill>
                  <a:latin typeface="Cambria Math"/>
                  <a:ea typeface="Cambria Math"/>
                </a:endParaRPr>
              </a:p>
              <a:p>
                <a:pPr algn="ctr"/>
                <a:r>
                  <a:rPr lang="ru-RU" sz="1477" b="1" dirty="0">
                    <a:solidFill>
                      <a:srgbClr val="AB5253">
                        <a:lumMod val="50000"/>
                      </a:srgbClr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ru-RU" sz="1477" b="1" i="1">
                        <a:solidFill>
                          <a:srgbClr val="AB5253">
                            <a:lumMod val="50000"/>
                          </a:srgbClr>
                        </a:solidFill>
                        <a:latin typeface="Cambria Math"/>
                        <a:ea typeface="Cambria Math"/>
                      </a:rPr>
                      <m:t>𝝅</m:t>
                    </m:r>
                  </m:oMath>
                </a14:m>
                <a:r>
                  <a:rPr lang="ru-RU" sz="1477" b="1" dirty="0">
                    <a:solidFill>
                      <a:srgbClr val="AB5253">
                        <a:lumMod val="50000"/>
                      </a:srgbClr>
                    </a:solidFill>
                  </a:rPr>
                  <a:t> </a:t>
                </a:r>
                <a:r>
                  <a:rPr lang="ru-RU" sz="831" b="1" dirty="0">
                    <a:solidFill>
                      <a:srgbClr val="AB5253">
                        <a:lumMod val="50000"/>
                      </a:srgbClr>
                    </a:solidFill>
                  </a:rPr>
                  <a:t>=</a:t>
                </a:r>
                <a:r>
                  <a:rPr lang="ru-RU" sz="1477" b="1" dirty="0">
                    <a:solidFill>
                      <a:srgbClr val="AB5253">
                        <a:lumMod val="50000"/>
                      </a:srgbClr>
                    </a:solidFill>
                  </a:rPr>
                  <a:t> 4%</a:t>
                </a:r>
              </a:p>
            </p:txBody>
          </p:sp>
        </mc:Choice>
        <mc:Fallback xmlns="">
          <p:sp>
            <p:nvSpPr>
              <p:cNvPr id="9" name="Овал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866" y="2764311"/>
                <a:ext cx="1329378" cy="1329378"/>
              </a:xfrm>
              <a:prstGeom prst="ellipse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Стрелка вверх 10"/>
          <p:cNvSpPr/>
          <p:nvPr/>
        </p:nvSpPr>
        <p:spPr>
          <a:xfrm>
            <a:off x="5016299" y="4210851"/>
            <a:ext cx="124512" cy="1495079"/>
          </a:xfrm>
          <a:prstGeom prst="up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55914" y="1976769"/>
            <a:ext cx="2501238" cy="6646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62" b="1" dirty="0">
                <a:solidFill>
                  <a:prstClr val="white"/>
                </a:solidFill>
              </a:rPr>
              <a:t>Совокупный спрос</a:t>
            </a:r>
          </a:p>
          <a:p>
            <a:pPr algn="r"/>
            <a:r>
              <a:rPr lang="ru-RU" sz="1108" dirty="0">
                <a:solidFill>
                  <a:prstClr val="white"/>
                </a:solidFill>
              </a:rPr>
              <a:t> </a:t>
            </a:r>
            <a:r>
              <a:rPr lang="en-US" sz="1108" dirty="0">
                <a:solidFill>
                  <a:prstClr val="white"/>
                </a:solidFill>
              </a:rPr>
              <a:t>vs. </a:t>
            </a:r>
            <a:r>
              <a:rPr lang="ru-RU" sz="1108" dirty="0">
                <a:solidFill>
                  <a:prstClr val="white"/>
                </a:solidFill>
              </a:rPr>
              <a:t>Совокупное предложение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055914" y="3096657"/>
            <a:ext cx="2501238" cy="6646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2" b="1" dirty="0">
                <a:solidFill>
                  <a:prstClr val="white"/>
                </a:solidFill>
              </a:rPr>
              <a:t>Валютный курс</a:t>
            </a:r>
            <a:endParaRPr lang="ru-RU" sz="1662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55914" y="4201818"/>
            <a:ext cx="2501238" cy="6767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2" b="1" dirty="0">
                <a:solidFill>
                  <a:prstClr val="white"/>
                </a:solidFill>
              </a:rPr>
              <a:t>Инфляционные ожидания</a:t>
            </a:r>
            <a:endParaRPr lang="ru-RU" sz="1662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740134" y="1900262"/>
            <a:ext cx="472386" cy="12277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015" b="1" dirty="0">
                <a:solidFill>
                  <a:srgbClr val="B46E28">
                    <a:lumMod val="50000"/>
                  </a:srgbClr>
                </a:solidFill>
              </a:rPr>
              <a:t>Продовольствие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628047" y="3220401"/>
            <a:ext cx="2164342" cy="4171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77" b="1" dirty="0">
                <a:solidFill>
                  <a:srgbClr val="B46E28">
                    <a:lumMod val="50000"/>
                  </a:srgbClr>
                </a:solidFill>
              </a:rPr>
              <a:t>Структура рынка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263605" y="3752080"/>
            <a:ext cx="1528785" cy="4171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77" b="1" dirty="0">
                <a:solidFill>
                  <a:srgbClr val="B46E28">
                    <a:lumMod val="50000"/>
                  </a:srgbClr>
                </a:solidFill>
              </a:rPr>
              <a:t>Тарифы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628048" y="4736618"/>
            <a:ext cx="2164341" cy="9602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77" b="1" dirty="0">
                <a:solidFill>
                  <a:srgbClr val="B46E28">
                    <a:lumMod val="50000"/>
                  </a:srgbClr>
                </a:solidFill>
              </a:rPr>
              <a:t>Эффективность производства и производительность труда</a:t>
            </a:r>
          </a:p>
        </p:txBody>
      </p:sp>
      <p:cxnSp>
        <p:nvCxnSpPr>
          <p:cNvPr id="21" name="Прямая со стрелкой 20"/>
          <p:cNvCxnSpPr>
            <a:stCxn id="12" idx="3"/>
            <a:endCxn id="9" idx="1"/>
          </p:cNvCxnSpPr>
          <p:nvPr/>
        </p:nvCxnSpPr>
        <p:spPr>
          <a:xfrm>
            <a:off x="3557152" y="2309114"/>
            <a:ext cx="1051397" cy="64988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3" idx="3"/>
            <a:endCxn id="9" idx="2"/>
          </p:cNvCxnSpPr>
          <p:nvPr/>
        </p:nvCxnSpPr>
        <p:spPr>
          <a:xfrm flipV="1">
            <a:off x="3557152" y="3429000"/>
            <a:ext cx="856714" cy="2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4" idx="3"/>
            <a:endCxn id="9" idx="3"/>
          </p:cNvCxnSpPr>
          <p:nvPr/>
        </p:nvCxnSpPr>
        <p:spPr>
          <a:xfrm flipV="1">
            <a:off x="3557152" y="3899006"/>
            <a:ext cx="1051397" cy="64119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15" idx="1"/>
            <a:endCxn id="9" idx="7"/>
          </p:cNvCxnSpPr>
          <p:nvPr/>
        </p:nvCxnSpPr>
        <p:spPr>
          <a:xfrm flipH="1">
            <a:off x="5548563" y="2514121"/>
            <a:ext cx="1191573" cy="444874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16" idx="1"/>
            <a:endCxn id="9" idx="6"/>
          </p:cNvCxnSpPr>
          <p:nvPr/>
        </p:nvCxnSpPr>
        <p:spPr>
          <a:xfrm flipH="1">
            <a:off x="5743245" y="3429000"/>
            <a:ext cx="884802" cy="0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17" idx="1"/>
          </p:cNvCxnSpPr>
          <p:nvPr/>
        </p:nvCxnSpPr>
        <p:spPr>
          <a:xfrm flipH="1" flipV="1">
            <a:off x="5734820" y="3552674"/>
            <a:ext cx="1528785" cy="408006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 flipV="1">
            <a:off x="5697484" y="3680151"/>
            <a:ext cx="930565" cy="860046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19" idx="1"/>
            <a:endCxn id="9" idx="5"/>
          </p:cNvCxnSpPr>
          <p:nvPr/>
        </p:nvCxnSpPr>
        <p:spPr>
          <a:xfrm flipH="1" flipV="1">
            <a:off x="5548561" y="3899007"/>
            <a:ext cx="1079486" cy="1317751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882116" y="5803985"/>
            <a:ext cx="2392881" cy="492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92" b="1" dirty="0">
                <a:solidFill>
                  <a:srgbClr val="AB5253">
                    <a:lumMod val="50000"/>
                  </a:srgbClr>
                </a:solidFill>
              </a:rPr>
              <a:t>Эффективность ТМ ДКП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5336005" y="1900262"/>
            <a:ext cx="1087170" cy="4088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92" dirty="0">
                <a:solidFill>
                  <a:srgbClr val="B46E28">
                    <a:lumMod val="50000"/>
                  </a:srgbClr>
                </a:solidFill>
              </a:rPr>
              <a:t>Природные факторы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7631754" y="1896809"/>
            <a:ext cx="1876743" cy="68226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92" dirty="0">
                <a:solidFill>
                  <a:srgbClr val="B46E28">
                    <a:lumMod val="50000"/>
                  </a:srgbClr>
                </a:solidFill>
              </a:rPr>
              <a:t>Инфраструктура </a:t>
            </a:r>
            <a:r>
              <a:rPr lang="ru-RU" sz="1015" dirty="0">
                <a:solidFill>
                  <a:srgbClr val="B46E28">
                    <a:lumMod val="50000"/>
                  </a:srgbClr>
                </a:solidFill>
              </a:rPr>
              <a:t>(хранение, транспортировка и переработка)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7631755" y="2659046"/>
            <a:ext cx="1876742" cy="4689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92" dirty="0">
                <a:solidFill>
                  <a:srgbClr val="B46E28">
                    <a:lumMod val="50000"/>
                  </a:srgbClr>
                </a:solidFill>
              </a:rPr>
              <a:t>Технологии</a:t>
            </a:r>
          </a:p>
        </p:txBody>
      </p:sp>
      <p:sp>
        <p:nvSpPr>
          <p:cNvPr id="59" name="Стрелка влево 58"/>
          <p:cNvSpPr/>
          <p:nvPr/>
        </p:nvSpPr>
        <p:spPr>
          <a:xfrm>
            <a:off x="7263605" y="1946959"/>
            <a:ext cx="368151" cy="1111223"/>
          </a:xfrm>
          <a:prstGeom prst="leftArrow">
            <a:avLst>
              <a:gd name="adj1" fmla="val 39777"/>
              <a:gd name="adj2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>
              <a:solidFill>
                <a:prstClr val="white"/>
              </a:solidFill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6465796" y="1993140"/>
            <a:ext cx="223254" cy="166278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>
              <a:solidFill>
                <a:prstClr val="white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849401" y="5808305"/>
            <a:ext cx="2331991" cy="48789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2" b="1" dirty="0">
                <a:solidFill>
                  <a:prstClr val="white"/>
                </a:solidFill>
              </a:rPr>
              <a:t>Центральный банк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628047" y="4252959"/>
            <a:ext cx="2164342" cy="4173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77" b="1" dirty="0">
                <a:solidFill>
                  <a:srgbClr val="B46E28">
                    <a:lumMod val="50000"/>
                  </a:srgbClr>
                </a:solidFill>
              </a:rPr>
              <a:t>Рынок труда</a:t>
            </a:r>
          </a:p>
        </p:txBody>
      </p:sp>
    </p:spTree>
    <p:extLst>
      <p:ext uri="{BB962C8B-B14F-4D97-AF65-F5344CB8AC3E}">
        <p14:creationId xmlns:p14="http://schemas.microsoft.com/office/powerpoint/2010/main" val="378455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vstigneevaAG\Desktop\ruki_Boga_i_Adama_s_potolka_Sikstinskoj_kapelly(jeskiz_karandashom)_Ob2219-764x7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68" y="1558208"/>
            <a:ext cx="6612732" cy="529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Как Банк России влияет на инфляцию?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>
                <a:solidFill>
                  <a:srgbClr val="000000"/>
                </a:solidFill>
              </a:rPr>
              <a:pPr/>
              <a:t>7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Декабрь 2018</a:t>
            </a:r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3124200" y="2628900"/>
            <a:ext cx="2743200" cy="495301"/>
            <a:chOff x="2743200" y="2628899"/>
            <a:chExt cx="2743200" cy="495301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2743200" y="2628899"/>
              <a:ext cx="2743200" cy="466724"/>
            </a:xfrm>
            <a:prstGeom prst="rect">
              <a:avLst/>
            </a:prstGeom>
            <a:solidFill>
              <a:srgbClr val="C2361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788444" y="2743200"/>
              <a:ext cx="2697956" cy="38100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600" b="1" dirty="0">
                  <a:solidFill>
                    <a:prstClr val="white"/>
                  </a:solidFill>
                </a:rPr>
                <a:t>Ставки денежного рынка</a:t>
              </a:r>
            </a:p>
          </p:txBody>
        </p:sp>
      </p:grpSp>
      <p:cxnSp>
        <p:nvCxnSpPr>
          <p:cNvPr id="16" name="Прямая со стрелкой 15"/>
          <p:cNvCxnSpPr/>
          <p:nvPr/>
        </p:nvCxnSpPr>
        <p:spPr>
          <a:xfrm>
            <a:off x="5791200" y="3100387"/>
            <a:ext cx="0" cy="3810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7315201" y="1790700"/>
            <a:ext cx="1933575" cy="9525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43800" y="1905001"/>
            <a:ext cx="1828800" cy="71913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1600" b="1" i="1" dirty="0">
                <a:solidFill>
                  <a:prstClr val="white"/>
                </a:solidFill>
              </a:rPr>
              <a:t>Факторы вне прямого действия ДКП: </a:t>
            </a: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7010400" y="1790700"/>
            <a:ext cx="0" cy="453390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Группа 76"/>
          <p:cNvGrpSpPr/>
          <p:nvPr/>
        </p:nvGrpSpPr>
        <p:grpSpPr>
          <a:xfrm>
            <a:off x="7086601" y="2857502"/>
            <a:ext cx="2166937" cy="3390899"/>
            <a:chOff x="6705600" y="2857501"/>
            <a:chExt cx="2166937" cy="3390899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7162800" y="2857501"/>
              <a:ext cx="1704975" cy="7239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315200" y="2981322"/>
              <a:ext cx="1552575" cy="67627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600" b="1" dirty="0">
                  <a:solidFill>
                    <a:prstClr val="white"/>
                  </a:solidFill>
                </a:rPr>
                <a:t>Бюджетная политика</a:t>
              </a: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7162800" y="3733801"/>
              <a:ext cx="1704975" cy="7239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7167562" y="4610100"/>
              <a:ext cx="1704975" cy="7239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7167562" y="5486400"/>
              <a:ext cx="1704975" cy="7239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243761" y="3895722"/>
              <a:ext cx="1552575" cy="67627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600" b="1" dirty="0">
                  <a:solidFill>
                    <a:prstClr val="white"/>
                  </a:solidFill>
                </a:rPr>
                <a:t>Внешние рынки и цены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253286" y="4610100"/>
              <a:ext cx="1619251" cy="67627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600" b="1" dirty="0">
                  <a:solidFill>
                    <a:prstClr val="white"/>
                  </a:solidFill>
                </a:rPr>
                <a:t>Внешние финансовые условия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210425" y="5572122"/>
              <a:ext cx="1657350" cy="67627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200" b="1" dirty="0">
                  <a:solidFill>
                    <a:prstClr val="white"/>
                  </a:solidFill>
                </a:rPr>
                <a:t>Предпочтения и настроения субъектов экономики </a:t>
              </a:r>
            </a:p>
          </p:txBody>
        </p:sp>
        <p:cxnSp>
          <p:nvCxnSpPr>
            <p:cNvPr id="37" name="Прямая со стрелкой 36"/>
            <p:cNvCxnSpPr>
              <a:stCxn id="25" idx="1"/>
            </p:cNvCxnSpPr>
            <p:nvPr/>
          </p:nvCxnSpPr>
          <p:spPr>
            <a:xfrm flipH="1">
              <a:off x="6705600" y="3219451"/>
              <a:ext cx="457200" cy="0"/>
            </a:xfrm>
            <a:prstGeom prst="straightConnector1">
              <a:avLst/>
            </a:prstGeom>
            <a:ln w="38100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 стрелкой 39"/>
            <p:cNvCxnSpPr/>
            <p:nvPr/>
          </p:nvCxnSpPr>
          <p:spPr>
            <a:xfrm flipH="1">
              <a:off x="6705600" y="4133852"/>
              <a:ext cx="457200" cy="0"/>
            </a:xfrm>
            <a:prstGeom prst="straightConnector1">
              <a:avLst/>
            </a:prstGeom>
            <a:ln w="38100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 стрелкой 40"/>
            <p:cNvCxnSpPr/>
            <p:nvPr/>
          </p:nvCxnSpPr>
          <p:spPr>
            <a:xfrm flipH="1">
              <a:off x="6705600" y="4938715"/>
              <a:ext cx="457200" cy="0"/>
            </a:xfrm>
            <a:prstGeom prst="straightConnector1">
              <a:avLst/>
            </a:prstGeom>
            <a:ln w="38100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 стрелкой 41"/>
            <p:cNvCxnSpPr/>
            <p:nvPr/>
          </p:nvCxnSpPr>
          <p:spPr>
            <a:xfrm flipH="1">
              <a:off x="6710362" y="5848351"/>
              <a:ext cx="457200" cy="0"/>
            </a:xfrm>
            <a:prstGeom prst="straightConnector1">
              <a:avLst/>
            </a:prstGeom>
            <a:ln w="38100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Прямоугольник 42"/>
          <p:cNvSpPr/>
          <p:nvPr/>
        </p:nvSpPr>
        <p:spPr>
          <a:xfrm>
            <a:off x="5486400" y="3438524"/>
            <a:ext cx="1447800" cy="466724"/>
          </a:xfrm>
          <a:prstGeom prst="rect">
            <a:avLst/>
          </a:prstGeom>
          <a:solidFill>
            <a:srgbClr val="C2361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6" name="Прямая со стрелкой 5"/>
          <p:cNvCxnSpPr>
            <a:stCxn id="10" idx="3"/>
          </p:cNvCxnSpPr>
          <p:nvPr/>
        </p:nvCxnSpPr>
        <p:spPr>
          <a:xfrm flipH="1">
            <a:off x="1981201" y="2380690"/>
            <a:ext cx="667311" cy="133911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stCxn id="10" idx="5"/>
          </p:cNvCxnSpPr>
          <p:nvPr/>
        </p:nvCxnSpPr>
        <p:spPr>
          <a:xfrm>
            <a:off x="3295089" y="2380690"/>
            <a:ext cx="719698" cy="133911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Группа 17"/>
          <p:cNvGrpSpPr/>
          <p:nvPr/>
        </p:nvGrpSpPr>
        <p:grpSpPr>
          <a:xfrm>
            <a:off x="2514600" y="1600200"/>
            <a:ext cx="914400" cy="914400"/>
            <a:chOff x="1371600" y="1524000"/>
            <a:chExt cx="914400" cy="914400"/>
          </a:xfrm>
        </p:grpSpPr>
        <p:sp>
          <p:nvSpPr>
            <p:cNvPr id="4" name="TextBox 3"/>
            <p:cNvSpPr txBox="1"/>
            <p:nvPr/>
          </p:nvSpPr>
          <p:spPr>
            <a:xfrm>
              <a:off x="1504950" y="1609724"/>
              <a:ext cx="704850" cy="6762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t" anchorCtr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5400" b="1" dirty="0">
                  <a:solidFill>
                    <a:srgbClr val="E7E6E6">
                      <a:lumMod val="10000"/>
                    </a:srgbClr>
                  </a:solidFill>
                </a:rPr>
                <a:t>%</a:t>
              </a:r>
            </a:p>
          </p:txBody>
        </p:sp>
        <p:sp>
          <p:nvSpPr>
            <p:cNvPr id="10" name="Овал 9"/>
            <p:cNvSpPr/>
            <p:nvPr/>
          </p:nvSpPr>
          <p:spPr>
            <a:xfrm>
              <a:off x="1371600" y="1524000"/>
              <a:ext cx="914400" cy="914400"/>
            </a:xfrm>
            <a:prstGeom prst="ellipse">
              <a:avLst/>
            </a:prstGeom>
            <a:noFill/>
            <a:ln w="38100">
              <a:solidFill>
                <a:srgbClr val="C2361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885826" y="2590800"/>
            <a:ext cx="1704975" cy="466724"/>
          </a:xfrm>
          <a:prstGeom prst="rect">
            <a:avLst/>
          </a:prstGeom>
          <a:solidFill>
            <a:srgbClr val="C2361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6801" y="2667000"/>
            <a:ext cx="1400175" cy="3810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2000" b="1" dirty="0">
                <a:solidFill>
                  <a:prstClr val="white"/>
                </a:solidFill>
              </a:rPr>
              <a:t>Ожидания</a:t>
            </a:r>
          </a:p>
        </p:txBody>
      </p:sp>
      <p:cxnSp>
        <p:nvCxnSpPr>
          <p:cNvPr id="95" name="Прямая соединительная линия 94"/>
          <p:cNvCxnSpPr/>
          <p:nvPr/>
        </p:nvCxnSpPr>
        <p:spPr>
          <a:xfrm flipH="1">
            <a:off x="609600" y="2819401"/>
            <a:ext cx="9526" cy="1769269"/>
          </a:xfrm>
          <a:prstGeom prst="line">
            <a:avLst/>
          </a:prstGeom>
          <a:ln w="38100">
            <a:solidFill>
              <a:srgbClr val="C23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>
            <a:endCxn id="11" idx="1"/>
          </p:cNvCxnSpPr>
          <p:nvPr/>
        </p:nvCxnSpPr>
        <p:spPr>
          <a:xfrm>
            <a:off x="609601" y="2824162"/>
            <a:ext cx="276225" cy="0"/>
          </a:xfrm>
          <a:prstGeom prst="line">
            <a:avLst/>
          </a:prstGeom>
          <a:ln w="38100">
            <a:solidFill>
              <a:srgbClr val="C23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 стрелкой 96"/>
          <p:cNvCxnSpPr/>
          <p:nvPr/>
        </p:nvCxnSpPr>
        <p:spPr>
          <a:xfrm>
            <a:off x="619126" y="4572000"/>
            <a:ext cx="608409" cy="0"/>
          </a:xfrm>
          <a:prstGeom prst="straightConnector1">
            <a:avLst/>
          </a:prstGeom>
          <a:ln w="38100">
            <a:solidFill>
              <a:srgbClr val="C2361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Группа 57"/>
          <p:cNvGrpSpPr/>
          <p:nvPr/>
        </p:nvGrpSpPr>
        <p:grpSpPr>
          <a:xfrm>
            <a:off x="1633538" y="4800600"/>
            <a:ext cx="2252662" cy="838201"/>
            <a:chOff x="1252538" y="4800599"/>
            <a:chExt cx="2252662" cy="838201"/>
          </a:xfrm>
        </p:grpSpPr>
        <p:sp>
          <p:nvSpPr>
            <p:cNvPr id="104" name="Прямоугольник 103"/>
            <p:cNvSpPr/>
            <p:nvPr/>
          </p:nvSpPr>
          <p:spPr>
            <a:xfrm>
              <a:off x="1800225" y="5172076"/>
              <a:ext cx="1704975" cy="466724"/>
            </a:xfrm>
            <a:prstGeom prst="rect">
              <a:avLst/>
            </a:prstGeom>
            <a:solidFill>
              <a:srgbClr val="C2361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1876426" y="5181601"/>
              <a:ext cx="1326356" cy="4571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600" b="1" dirty="0">
                  <a:solidFill>
                    <a:prstClr val="white"/>
                  </a:solidFill>
                </a:rPr>
                <a:t>Внутренние цены</a:t>
              </a:r>
            </a:p>
          </p:txBody>
        </p:sp>
        <p:cxnSp>
          <p:nvCxnSpPr>
            <p:cNvPr id="134" name="Прямая со стрелкой 133"/>
            <p:cNvCxnSpPr/>
            <p:nvPr/>
          </p:nvCxnSpPr>
          <p:spPr>
            <a:xfrm>
              <a:off x="3467099" y="4819648"/>
              <a:ext cx="0" cy="328613"/>
            </a:xfrm>
            <a:prstGeom prst="straightConnector1">
              <a:avLst/>
            </a:prstGeom>
            <a:ln w="38100">
              <a:solidFill>
                <a:srgbClr val="C2361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Прямая соединительная линия 134"/>
            <p:cNvCxnSpPr/>
            <p:nvPr/>
          </p:nvCxnSpPr>
          <p:spPr>
            <a:xfrm>
              <a:off x="1252538" y="4800599"/>
              <a:ext cx="0" cy="457201"/>
            </a:xfrm>
            <a:prstGeom prst="line">
              <a:avLst/>
            </a:prstGeom>
            <a:ln w="38100">
              <a:solidFill>
                <a:srgbClr val="C2361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Прямая со стрелкой 136"/>
            <p:cNvCxnSpPr/>
            <p:nvPr/>
          </p:nvCxnSpPr>
          <p:spPr>
            <a:xfrm>
              <a:off x="1252538" y="5257800"/>
              <a:ext cx="547687" cy="4762"/>
            </a:xfrm>
            <a:prstGeom prst="straightConnector1">
              <a:avLst/>
            </a:prstGeom>
            <a:ln w="38100">
              <a:solidFill>
                <a:srgbClr val="C2361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1" name="Прямая соединительная линия 140"/>
          <p:cNvCxnSpPr/>
          <p:nvPr/>
        </p:nvCxnSpPr>
        <p:spPr>
          <a:xfrm>
            <a:off x="838200" y="3905248"/>
            <a:ext cx="0" cy="1504952"/>
          </a:xfrm>
          <a:prstGeom prst="line">
            <a:avLst/>
          </a:prstGeom>
          <a:ln w="38100">
            <a:solidFill>
              <a:srgbClr val="C23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я со стрелкой 143"/>
          <p:cNvCxnSpPr/>
          <p:nvPr/>
        </p:nvCxnSpPr>
        <p:spPr>
          <a:xfrm>
            <a:off x="838201" y="5405438"/>
            <a:ext cx="1343025" cy="9524"/>
          </a:xfrm>
          <a:prstGeom prst="straightConnector1">
            <a:avLst/>
          </a:prstGeom>
          <a:ln w="38100">
            <a:solidFill>
              <a:srgbClr val="C2361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Группа 53"/>
          <p:cNvGrpSpPr/>
          <p:nvPr/>
        </p:nvGrpSpPr>
        <p:grpSpPr>
          <a:xfrm>
            <a:off x="1241822" y="4224339"/>
            <a:ext cx="2491978" cy="576261"/>
            <a:chOff x="914400" y="4224338"/>
            <a:chExt cx="2491978" cy="576261"/>
          </a:xfrm>
        </p:grpSpPr>
        <p:sp>
          <p:nvSpPr>
            <p:cNvPr id="72" name="Прямоугольник 71"/>
            <p:cNvSpPr/>
            <p:nvPr/>
          </p:nvSpPr>
          <p:spPr>
            <a:xfrm>
              <a:off x="914400" y="4224338"/>
              <a:ext cx="1874044" cy="576261"/>
            </a:xfrm>
            <a:prstGeom prst="rect">
              <a:avLst/>
            </a:prstGeom>
            <a:solidFill>
              <a:srgbClr val="C2361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066800" y="4267200"/>
              <a:ext cx="1828800" cy="38100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600" b="1" dirty="0">
                  <a:solidFill>
                    <a:prstClr val="white"/>
                  </a:solidFill>
                </a:rPr>
                <a:t>Формирование зарплат и цен</a:t>
              </a:r>
            </a:p>
          </p:txBody>
        </p:sp>
        <p:cxnSp>
          <p:nvCxnSpPr>
            <p:cNvPr id="101" name="Прямая со стрелкой 100"/>
            <p:cNvCxnSpPr>
              <a:stCxn id="73" idx="1"/>
            </p:cNvCxnSpPr>
            <p:nvPr/>
          </p:nvCxnSpPr>
          <p:spPr>
            <a:xfrm flipH="1">
              <a:off x="2793206" y="4531517"/>
              <a:ext cx="613172" cy="0"/>
            </a:xfrm>
            <a:prstGeom prst="straightConnector1">
              <a:avLst/>
            </a:prstGeom>
            <a:ln w="38100">
              <a:solidFill>
                <a:srgbClr val="C2361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Группа 56"/>
          <p:cNvGrpSpPr/>
          <p:nvPr/>
        </p:nvGrpSpPr>
        <p:grpSpPr>
          <a:xfrm>
            <a:off x="3787378" y="4038600"/>
            <a:ext cx="2842022" cy="838200"/>
            <a:chOff x="3406378" y="4038600"/>
            <a:chExt cx="2842022" cy="838200"/>
          </a:xfrm>
        </p:grpSpPr>
        <p:cxnSp>
          <p:nvCxnSpPr>
            <p:cNvPr id="88" name="Прямая со стрелкой 87"/>
            <p:cNvCxnSpPr/>
            <p:nvPr/>
          </p:nvCxnSpPr>
          <p:spPr>
            <a:xfrm>
              <a:off x="3676650" y="4038600"/>
              <a:ext cx="0" cy="219072"/>
            </a:xfrm>
            <a:prstGeom prst="straightConnector1">
              <a:avLst/>
            </a:prstGeom>
            <a:ln w="38100">
              <a:solidFill>
                <a:srgbClr val="C2361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Прямоугольник 72"/>
            <p:cNvSpPr/>
            <p:nvPr/>
          </p:nvSpPr>
          <p:spPr>
            <a:xfrm>
              <a:off x="3406378" y="4243386"/>
              <a:ext cx="2842022" cy="576261"/>
            </a:xfrm>
            <a:prstGeom prst="rect">
              <a:avLst/>
            </a:prstGeom>
            <a:solidFill>
              <a:srgbClr val="C2361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581400" y="4300539"/>
              <a:ext cx="2514600" cy="57626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600" b="1" dirty="0">
                  <a:solidFill>
                    <a:prstClr val="white"/>
                  </a:solidFill>
                </a:rPr>
                <a:t>Спрос и предложение на рынках товаров и труда</a:t>
              </a:r>
            </a:p>
          </p:txBody>
        </p:sp>
      </p:grpSp>
      <p:cxnSp>
        <p:nvCxnSpPr>
          <p:cNvPr id="90" name="Прямая со стрелкой 89"/>
          <p:cNvCxnSpPr/>
          <p:nvPr/>
        </p:nvCxnSpPr>
        <p:spPr>
          <a:xfrm>
            <a:off x="5791200" y="3905249"/>
            <a:ext cx="0" cy="328613"/>
          </a:xfrm>
          <a:prstGeom prst="straightConnector1">
            <a:avLst/>
          </a:prstGeom>
          <a:ln w="38100">
            <a:solidFill>
              <a:srgbClr val="C2361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Группа 62"/>
          <p:cNvGrpSpPr/>
          <p:nvPr/>
        </p:nvGrpSpPr>
        <p:grpSpPr>
          <a:xfrm>
            <a:off x="2133601" y="3905248"/>
            <a:ext cx="4643717" cy="1733552"/>
            <a:chOff x="1752600" y="3905248"/>
            <a:chExt cx="4643717" cy="1733552"/>
          </a:xfrm>
        </p:grpSpPr>
        <p:cxnSp>
          <p:nvCxnSpPr>
            <p:cNvPr id="147" name="Прямая соединительная линия 146"/>
            <p:cNvCxnSpPr/>
            <p:nvPr/>
          </p:nvCxnSpPr>
          <p:spPr>
            <a:xfrm>
              <a:off x="6396317" y="3905248"/>
              <a:ext cx="0" cy="1504952"/>
            </a:xfrm>
            <a:prstGeom prst="line">
              <a:avLst/>
            </a:prstGeom>
            <a:ln w="38100">
              <a:solidFill>
                <a:srgbClr val="C2361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" name="Группа 60"/>
            <p:cNvGrpSpPr/>
            <p:nvPr/>
          </p:nvGrpSpPr>
          <p:grpSpPr>
            <a:xfrm>
              <a:off x="1752600" y="4819648"/>
              <a:ext cx="4643717" cy="819152"/>
              <a:chOff x="1752600" y="4819648"/>
              <a:chExt cx="4643717" cy="819152"/>
            </a:xfrm>
          </p:grpSpPr>
          <p:grpSp>
            <p:nvGrpSpPr>
              <p:cNvPr id="60" name="Группа 59"/>
              <p:cNvGrpSpPr/>
              <p:nvPr/>
            </p:nvGrpSpPr>
            <p:grpSpPr>
              <a:xfrm>
                <a:off x="1752600" y="4819648"/>
                <a:ext cx="3733800" cy="819152"/>
                <a:chOff x="1752600" y="4819648"/>
                <a:chExt cx="3733800" cy="819152"/>
              </a:xfrm>
            </p:grpSpPr>
            <p:cxnSp>
              <p:nvCxnSpPr>
                <p:cNvPr id="117" name="Прямая соединительная линия 116"/>
                <p:cNvCxnSpPr/>
                <p:nvPr/>
              </p:nvCxnSpPr>
              <p:spPr>
                <a:xfrm flipH="1">
                  <a:off x="4125518" y="5029200"/>
                  <a:ext cx="6231" cy="142876"/>
                </a:xfrm>
                <a:prstGeom prst="line">
                  <a:avLst/>
                </a:prstGeom>
                <a:ln w="38100">
                  <a:solidFill>
                    <a:srgbClr val="C2361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Прямая соединительная линия 117"/>
                <p:cNvCxnSpPr/>
                <p:nvPr/>
              </p:nvCxnSpPr>
              <p:spPr>
                <a:xfrm flipH="1">
                  <a:off x="1752601" y="5053011"/>
                  <a:ext cx="2362199" cy="0"/>
                </a:xfrm>
                <a:prstGeom prst="line">
                  <a:avLst/>
                </a:prstGeom>
                <a:ln w="38100">
                  <a:solidFill>
                    <a:srgbClr val="C2361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Прямая со стрелкой 119"/>
                <p:cNvCxnSpPr/>
                <p:nvPr/>
              </p:nvCxnSpPr>
              <p:spPr>
                <a:xfrm flipV="1">
                  <a:off x="1752600" y="4819648"/>
                  <a:ext cx="0" cy="233363"/>
                </a:xfrm>
                <a:prstGeom prst="straightConnector1">
                  <a:avLst/>
                </a:prstGeom>
                <a:ln w="38100">
                  <a:solidFill>
                    <a:srgbClr val="C23616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5" name="Прямоугольник 104"/>
                <p:cNvSpPr/>
                <p:nvPr/>
              </p:nvSpPr>
              <p:spPr>
                <a:xfrm>
                  <a:off x="3691498" y="5172076"/>
                  <a:ext cx="1794902" cy="466724"/>
                </a:xfrm>
                <a:prstGeom prst="rect">
                  <a:avLst/>
                </a:prstGeom>
                <a:solidFill>
                  <a:srgbClr val="C23616"/>
                </a:solidFill>
                <a:ln>
                  <a:solidFill>
                    <a:srgbClr val="C2361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TextBox 110"/>
                <p:cNvSpPr txBox="1"/>
                <p:nvPr/>
              </p:nvSpPr>
              <p:spPr>
                <a:xfrm>
                  <a:off x="3776662" y="5257801"/>
                  <a:ext cx="1643343" cy="295275"/>
                </a:xfrm>
                <a:prstGeom prst="rect">
                  <a:avLst/>
                </a:prstGeom>
                <a:noFill/>
                <a:ln>
                  <a:solidFill>
                    <a:srgbClr val="C23616"/>
                  </a:solidFill>
                </a:ln>
              </p:spPr>
              <p:txBody>
                <a:bodyPr wrap="square" lIns="0" tIns="0" rIns="0" bIns="0" rtlCol="0" anchor="t" anchorCtr="0">
                  <a:no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ru-RU" sz="1600" b="1" dirty="0">
                      <a:solidFill>
                        <a:prstClr val="white"/>
                      </a:solidFill>
                    </a:rPr>
                    <a:t>Цены импорта</a:t>
                  </a:r>
                </a:p>
              </p:txBody>
            </p:sp>
          </p:grpSp>
          <p:cxnSp>
            <p:nvCxnSpPr>
              <p:cNvPr id="148" name="Прямая со стрелкой 147"/>
              <p:cNvCxnSpPr/>
              <p:nvPr/>
            </p:nvCxnSpPr>
            <p:spPr>
              <a:xfrm flipH="1">
                <a:off x="5486400" y="5410200"/>
                <a:ext cx="909917" cy="0"/>
              </a:xfrm>
              <a:prstGeom prst="straightConnector1">
                <a:avLst/>
              </a:prstGeom>
              <a:ln w="38100">
                <a:solidFill>
                  <a:srgbClr val="C23616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9" name="Группа 58"/>
          <p:cNvGrpSpPr/>
          <p:nvPr/>
        </p:nvGrpSpPr>
        <p:grpSpPr>
          <a:xfrm>
            <a:off x="2466976" y="5638799"/>
            <a:ext cx="1385291" cy="1123950"/>
            <a:chOff x="2085975" y="5638799"/>
            <a:chExt cx="1385291" cy="1123950"/>
          </a:xfrm>
        </p:grpSpPr>
        <p:grpSp>
          <p:nvGrpSpPr>
            <p:cNvPr id="107" name="Группа 106"/>
            <p:cNvGrpSpPr/>
            <p:nvPr/>
          </p:nvGrpSpPr>
          <p:grpSpPr>
            <a:xfrm>
              <a:off x="2556866" y="5848349"/>
              <a:ext cx="914400" cy="914400"/>
              <a:chOff x="1371600" y="1524000"/>
              <a:chExt cx="914400" cy="914400"/>
            </a:xfrm>
          </p:grpSpPr>
          <p:sp>
            <p:nvSpPr>
              <p:cNvPr id="108" name="TextBox 107"/>
              <p:cNvSpPr txBox="1"/>
              <p:nvPr/>
            </p:nvSpPr>
            <p:spPr>
              <a:xfrm>
                <a:off x="1481734" y="1695451"/>
                <a:ext cx="704850" cy="676275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no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ru-RU" sz="3600" b="1" dirty="0">
                    <a:solidFill>
                      <a:srgbClr val="77777A">
                        <a:lumMod val="50000"/>
                      </a:srgbClr>
                    </a:solidFill>
                  </a:rPr>
                  <a:t>4%</a:t>
                </a:r>
              </a:p>
            </p:txBody>
          </p:sp>
          <p:sp>
            <p:nvSpPr>
              <p:cNvPr id="109" name="Овал 108"/>
              <p:cNvSpPr/>
              <p:nvPr/>
            </p:nvSpPr>
            <p:spPr>
              <a:xfrm>
                <a:off x="1371600" y="1524000"/>
                <a:ext cx="914400" cy="914400"/>
              </a:xfrm>
              <a:prstGeom prst="ellipse">
                <a:avLst/>
              </a:prstGeom>
              <a:noFill/>
              <a:ln w="38100">
                <a:solidFill>
                  <a:srgbClr val="C2361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153" name="Прямая со стрелкой 152"/>
            <p:cNvCxnSpPr/>
            <p:nvPr/>
          </p:nvCxnSpPr>
          <p:spPr>
            <a:xfrm>
              <a:off x="2085975" y="5638799"/>
              <a:ext cx="566737" cy="328613"/>
            </a:xfrm>
            <a:prstGeom prst="straightConnector1">
              <a:avLst/>
            </a:prstGeom>
            <a:ln w="38100">
              <a:solidFill>
                <a:srgbClr val="C2361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4" name="Прямая со стрелкой 153"/>
          <p:cNvCxnSpPr/>
          <p:nvPr/>
        </p:nvCxnSpPr>
        <p:spPr>
          <a:xfrm flipH="1">
            <a:off x="3787378" y="5612604"/>
            <a:ext cx="1025128" cy="354809"/>
          </a:xfrm>
          <a:prstGeom prst="straightConnector1">
            <a:avLst/>
          </a:prstGeom>
          <a:ln w="38100">
            <a:solidFill>
              <a:srgbClr val="C2361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>
            <a:off x="5167594" y="3719512"/>
            <a:ext cx="352425" cy="14289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5558119" y="3438524"/>
            <a:ext cx="1195387" cy="457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1600" b="1" dirty="0">
                <a:solidFill>
                  <a:prstClr val="white"/>
                </a:solidFill>
              </a:rPr>
              <a:t>Валютный курс</a:t>
            </a:r>
          </a:p>
        </p:txBody>
      </p:sp>
      <p:grpSp>
        <p:nvGrpSpPr>
          <p:cNvPr id="39" name="Группа 38"/>
          <p:cNvGrpSpPr/>
          <p:nvPr/>
        </p:nvGrpSpPr>
        <p:grpSpPr>
          <a:xfrm>
            <a:off x="747712" y="3028950"/>
            <a:ext cx="4662488" cy="1042987"/>
            <a:chOff x="366712" y="3028949"/>
            <a:chExt cx="4662488" cy="1042987"/>
          </a:xfrm>
        </p:grpSpPr>
        <p:cxnSp>
          <p:nvCxnSpPr>
            <p:cNvPr id="56" name="Прямая соединительная линия 55"/>
            <p:cNvCxnSpPr/>
            <p:nvPr/>
          </p:nvCxnSpPr>
          <p:spPr>
            <a:xfrm flipV="1">
              <a:off x="1890993" y="3028949"/>
              <a:ext cx="0" cy="128590"/>
            </a:xfrm>
            <a:prstGeom prst="line">
              <a:avLst/>
            </a:prstGeom>
            <a:ln w="38100">
              <a:solidFill>
                <a:srgbClr val="C2361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Группа 20"/>
            <p:cNvGrpSpPr/>
            <p:nvPr/>
          </p:nvGrpSpPr>
          <p:grpSpPr>
            <a:xfrm>
              <a:off x="685800" y="3719512"/>
              <a:ext cx="3539730" cy="352424"/>
              <a:chOff x="685800" y="3719512"/>
              <a:chExt cx="3539730" cy="352424"/>
            </a:xfrm>
          </p:grpSpPr>
          <p:cxnSp>
            <p:nvCxnSpPr>
              <p:cNvPr id="76" name="Прямая соединительная линия 75"/>
              <p:cNvCxnSpPr/>
              <p:nvPr/>
            </p:nvCxnSpPr>
            <p:spPr>
              <a:xfrm flipH="1">
                <a:off x="685800" y="4052888"/>
                <a:ext cx="3539730" cy="4761"/>
              </a:xfrm>
              <a:prstGeom prst="line">
                <a:avLst/>
              </a:prstGeom>
              <a:ln w="38100">
                <a:solidFill>
                  <a:srgbClr val="C2361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Прямая соединительная линия 77"/>
              <p:cNvCxnSpPr/>
              <p:nvPr/>
            </p:nvCxnSpPr>
            <p:spPr>
              <a:xfrm>
                <a:off x="690563" y="3886200"/>
                <a:ext cx="0" cy="152401"/>
              </a:xfrm>
              <a:prstGeom prst="line">
                <a:avLst/>
              </a:prstGeom>
              <a:ln w="38100">
                <a:solidFill>
                  <a:srgbClr val="C2361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Прямая соединительная линия 85"/>
              <p:cNvCxnSpPr/>
              <p:nvPr/>
            </p:nvCxnSpPr>
            <p:spPr>
              <a:xfrm>
                <a:off x="4220768" y="3919535"/>
                <a:ext cx="0" cy="152401"/>
              </a:xfrm>
              <a:prstGeom prst="line">
                <a:avLst/>
              </a:prstGeom>
              <a:ln w="38100">
                <a:solidFill>
                  <a:srgbClr val="C2361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Прямая соединительная линия 86"/>
              <p:cNvCxnSpPr/>
              <p:nvPr/>
            </p:nvCxnSpPr>
            <p:spPr>
              <a:xfrm>
                <a:off x="2743200" y="3905248"/>
                <a:ext cx="0" cy="152401"/>
              </a:xfrm>
              <a:prstGeom prst="line">
                <a:avLst/>
              </a:prstGeom>
              <a:ln w="38100">
                <a:solidFill>
                  <a:srgbClr val="C2361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Прямая со стрелкой 65"/>
              <p:cNvCxnSpPr/>
              <p:nvPr/>
            </p:nvCxnSpPr>
            <p:spPr>
              <a:xfrm>
                <a:off x="3281362" y="3719512"/>
                <a:ext cx="352425" cy="14289"/>
              </a:xfrm>
              <a:prstGeom prst="straightConnector1">
                <a:avLst/>
              </a:prstGeom>
              <a:ln w="38100">
                <a:solidFill>
                  <a:srgbClr val="C23616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" name="Прямая со стрелкой 16"/>
            <p:cNvCxnSpPr/>
            <p:nvPr/>
          </p:nvCxnSpPr>
          <p:spPr>
            <a:xfrm>
              <a:off x="4343400" y="3071811"/>
              <a:ext cx="0" cy="381000"/>
            </a:xfrm>
            <a:prstGeom prst="straightConnector1">
              <a:avLst/>
            </a:prstGeom>
            <a:ln w="38100">
              <a:solidFill>
                <a:srgbClr val="C2361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Прямоугольник 43"/>
            <p:cNvSpPr/>
            <p:nvPr/>
          </p:nvSpPr>
          <p:spPr>
            <a:xfrm>
              <a:off x="3581400" y="3438524"/>
              <a:ext cx="1247775" cy="466724"/>
            </a:xfrm>
            <a:prstGeom prst="rect">
              <a:avLst/>
            </a:prstGeom>
            <a:solidFill>
              <a:srgbClr val="C2361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2057400" y="3452811"/>
              <a:ext cx="1233487" cy="466724"/>
            </a:xfrm>
            <a:prstGeom prst="rect">
              <a:avLst/>
            </a:prstGeom>
            <a:solidFill>
              <a:srgbClr val="C2361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cxnSp>
          <p:nvCxnSpPr>
            <p:cNvPr id="48" name="Прямая соединительная линия 47"/>
            <p:cNvCxnSpPr/>
            <p:nvPr/>
          </p:nvCxnSpPr>
          <p:spPr>
            <a:xfrm flipH="1">
              <a:off x="1233487" y="3157538"/>
              <a:ext cx="3109914" cy="0"/>
            </a:xfrm>
            <a:prstGeom prst="line">
              <a:avLst/>
            </a:prstGeom>
            <a:ln w="38100">
              <a:solidFill>
                <a:srgbClr val="C2361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 стрелкой 49"/>
            <p:cNvCxnSpPr>
              <a:endCxn id="45" idx="0"/>
            </p:cNvCxnSpPr>
            <p:nvPr/>
          </p:nvCxnSpPr>
          <p:spPr>
            <a:xfrm>
              <a:off x="2674143" y="3157538"/>
              <a:ext cx="1" cy="295273"/>
            </a:xfrm>
            <a:prstGeom prst="straightConnector1">
              <a:avLst/>
            </a:prstGeom>
            <a:ln w="38100">
              <a:solidFill>
                <a:srgbClr val="C2361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 стрелкой 54"/>
            <p:cNvCxnSpPr/>
            <p:nvPr/>
          </p:nvCxnSpPr>
          <p:spPr>
            <a:xfrm>
              <a:off x="1233487" y="3143251"/>
              <a:ext cx="1" cy="295273"/>
            </a:xfrm>
            <a:prstGeom prst="straightConnector1">
              <a:avLst/>
            </a:prstGeom>
            <a:ln w="38100">
              <a:solidFill>
                <a:srgbClr val="C2361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 стрелкой 61"/>
            <p:cNvCxnSpPr>
              <a:stCxn id="46" idx="3"/>
            </p:cNvCxnSpPr>
            <p:nvPr/>
          </p:nvCxnSpPr>
          <p:spPr>
            <a:xfrm>
              <a:off x="1704975" y="3671886"/>
              <a:ext cx="352425" cy="14289"/>
            </a:xfrm>
            <a:prstGeom prst="straightConnector1">
              <a:avLst/>
            </a:prstGeom>
            <a:ln w="38100">
              <a:solidFill>
                <a:srgbClr val="C23616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2233613" y="3438524"/>
              <a:ext cx="1195387" cy="4571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600" b="1" dirty="0">
                  <a:solidFill>
                    <a:prstClr val="white"/>
                  </a:solidFill>
                </a:rPr>
                <a:t>Цены активов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833813" y="3429001"/>
              <a:ext cx="1195387" cy="4571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600" b="1" dirty="0">
                  <a:solidFill>
                    <a:prstClr val="white"/>
                  </a:solidFill>
                </a:rPr>
                <a:t>Ставки банков</a:t>
              </a: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366712" y="3438524"/>
              <a:ext cx="1338263" cy="466724"/>
            </a:xfrm>
            <a:prstGeom prst="rect">
              <a:avLst/>
            </a:prstGeom>
            <a:solidFill>
              <a:srgbClr val="C2361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42328" y="3505200"/>
              <a:ext cx="1134071" cy="38100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200" b="1" dirty="0">
                  <a:solidFill>
                    <a:prstClr val="white"/>
                  </a:solidFill>
                </a:rPr>
                <a:t>Денежные агрегаты</a:t>
              </a:r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3583782" y="1685924"/>
            <a:ext cx="1705852" cy="28932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E7E6E6">
                    <a:lumMod val="10000"/>
                  </a:srgbClr>
                </a:solidFill>
                <a:latin typeface="Calibri" pitchFamily="34" charset="0"/>
              </a:rPr>
              <a:t>Ключевая ставка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3962400" y="6340078"/>
            <a:ext cx="1705852" cy="28932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E7E6E6">
                    <a:lumMod val="10000"/>
                  </a:srgbClr>
                </a:solidFill>
                <a:latin typeface="Calibri" pitchFamily="34" charset="0"/>
              </a:rPr>
              <a:t>Инфляция</a:t>
            </a:r>
          </a:p>
        </p:txBody>
      </p:sp>
    </p:spTree>
    <p:extLst>
      <p:ext uri="{BB962C8B-B14F-4D97-AF65-F5344CB8AC3E}">
        <p14:creationId xmlns:p14="http://schemas.microsoft.com/office/powerpoint/2010/main" val="58888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/>
      <p:bldP spid="43" grpId="0" animBg="1"/>
      <p:bldP spid="11" grpId="0" animBg="1"/>
      <p:bldP spid="13" grpId="0"/>
      <p:bldP spid="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по ключевой ставке – декабрь 2018 </a:t>
            </a:r>
            <a:endParaRPr lang="ru-RU" dirty="0"/>
          </a:p>
        </p:txBody>
      </p:sp>
      <p:graphicFrame>
        <p:nvGraphicFramePr>
          <p:cNvPr id="65" name="Объект 6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46259376"/>
              </p:ext>
            </p:extLst>
          </p:nvPr>
        </p:nvGraphicFramePr>
        <p:xfrm>
          <a:off x="681038" y="1773238"/>
          <a:ext cx="4251325" cy="2263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z="1800" smtClean="0">
                <a:solidFill>
                  <a:srgbClr val="000000"/>
                </a:solidFill>
              </a:rPr>
              <a:pPr/>
              <a:t>8</a:t>
            </a:fld>
            <a:endParaRPr lang="ru-RU" sz="1800" dirty="0">
              <a:solidFill>
                <a:srgbClr val="000000"/>
              </a:solidFill>
            </a:endParaRPr>
          </a:p>
        </p:txBody>
      </p:sp>
      <p:graphicFrame>
        <p:nvGraphicFramePr>
          <p:cNvPr id="53" name="Объект 52"/>
          <p:cNvGraphicFramePr>
            <a:graphicFrameLocks noGrp="1"/>
          </p:cNvGraphicFramePr>
          <p:nvPr>
            <p:ph sz="half" idx="14"/>
            <p:extLst>
              <p:ext uri="{D42A27DB-BD31-4B8C-83A1-F6EECF244321}">
                <p14:modId xmlns:p14="http://schemas.microsoft.com/office/powerpoint/2010/main" val="2084120171"/>
              </p:ext>
            </p:extLst>
          </p:nvPr>
        </p:nvGraphicFramePr>
        <p:xfrm>
          <a:off x="767120" y="3827383"/>
          <a:ext cx="3944040" cy="2560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8670"/>
                <a:gridCol w="328670"/>
                <a:gridCol w="328670"/>
                <a:gridCol w="328670"/>
                <a:gridCol w="328670"/>
                <a:gridCol w="328670"/>
                <a:gridCol w="328670"/>
                <a:gridCol w="328670"/>
                <a:gridCol w="328670"/>
                <a:gridCol w="328670"/>
                <a:gridCol w="328670"/>
                <a:gridCol w="328670"/>
              </a:tblGrid>
              <a:tr h="206535">
                <a:tc gridSpan="2"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6535"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Сен 2017</a:t>
                      </a:r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6535">
                <a:tc>
                  <a:txBody>
                    <a:bodyPr/>
                    <a:lstStyle/>
                    <a:p>
                      <a:pPr algn="r"/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err="1" smtClean="0"/>
                        <a:t>Окт</a:t>
                      </a:r>
                      <a:r>
                        <a:rPr lang="ru-RU" sz="800" dirty="0" smtClean="0"/>
                        <a:t> 2017</a:t>
                      </a:r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800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6535">
                <a:tc>
                  <a:txBody>
                    <a:bodyPr/>
                    <a:lstStyle/>
                    <a:p>
                      <a:pPr algn="r"/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Дек 2017</a:t>
                      </a:r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800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6535"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err="1" smtClean="0"/>
                        <a:t>Фев</a:t>
                      </a:r>
                      <a:r>
                        <a:rPr lang="ru-RU" sz="800" baseline="0" dirty="0" smtClean="0"/>
                        <a:t> 2018</a:t>
                      </a:r>
                      <a:endParaRPr lang="ru-RU" sz="800" dirty="0" smtClean="0"/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6535"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err="1" smtClean="0"/>
                        <a:t>Мар</a:t>
                      </a:r>
                      <a:r>
                        <a:rPr lang="ru-RU" sz="800" baseline="0" dirty="0" smtClean="0"/>
                        <a:t> 2018</a:t>
                      </a:r>
                      <a:endParaRPr lang="ru-RU" sz="800" dirty="0" smtClean="0"/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800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6535"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err="1" smtClean="0"/>
                        <a:t>Апр</a:t>
                      </a:r>
                      <a:r>
                        <a:rPr lang="ru-RU" sz="800" baseline="0" dirty="0" smtClean="0"/>
                        <a:t> 2018</a:t>
                      </a:r>
                      <a:endParaRPr lang="ru-RU" sz="800" dirty="0" smtClean="0"/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800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6535"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err="1" smtClean="0"/>
                        <a:t>Июн</a:t>
                      </a:r>
                      <a:r>
                        <a:rPr lang="ru-RU" sz="800" dirty="0" smtClean="0"/>
                        <a:t> 2018</a:t>
                      </a:r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800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6535"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err="1" smtClean="0"/>
                        <a:t>Июл</a:t>
                      </a:r>
                      <a:r>
                        <a:rPr lang="ru-RU" sz="800" dirty="0" smtClean="0"/>
                        <a:t> 2018</a:t>
                      </a:r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800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6535"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i="1" dirty="0"/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Сен 2018</a:t>
                      </a:r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800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6535"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b="1" dirty="0"/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800" b="1" dirty="0">
                        <a:solidFill>
                          <a:srgbClr val="FF6699"/>
                        </a:solidFill>
                      </a:endParaRPr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err="1" smtClean="0">
                          <a:solidFill>
                            <a:schemeClr val="tx1"/>
                          </a:solidFill>
                        </a:rPr>
                        <a:t>Окт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</a:rPr>
                        <a:t> 2018</a:t>
                      </a:r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800" b="1" dirty="0">
                        <a:solidFill>
                          <a:srgbClr val="FF6699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dirty="0" smtClean="0">
                        <a:solidFill>
                          <a:schemeClr val="accent5"/>
                        </a:solidFill>
                      </a:endParaRPr>
                    </a:p>
                  </a:txBody>
                  <a:tcPr marL="95506" marR="955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6535"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b="1" dirty="0"/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800" b="1" dirty="0">
                        <a:solidFill>
                          <a:srgbClr val="FF6699"/>
                        </a:solidFill>
                      </a:endParaRPr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accent5"/>
                          </a:solidFill>
                        </a:rPr>
                        <a:t>Декабрь 2018</a:t>
                      </a:r>
                    </a:p>
                  </a:txBody>
                  <a:tcPr marL="95506" marR="955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dirty="0" smtClean="0">
                        <a:solidFill>
                          <a:schemeClr val="accent5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Текст 1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3" name="Текст 4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mtClean="0"/>
              <a:t>декабрь 2018</a:t>
            </a:r>
            <a:endParaRPr lang="ru-RU" dirty="0"/>
          </a:p>
        </p:txBody>
      </p:sp>
      <p:sp>
        <p:nvSpPr>
          <p:cNvPr id="17" name="Объект 16"/>
          <p:cNvSpPr>
            <a:spLocks noGrp="1"/>
          </p:cNvSpPr>
          <p:nvPr>
            <p:ph sz="half" idx="19"/>
          </p:nvPr>
        </p:nvSpPr>
        <p:spPr/>
        <p:txBody>
          <a:bodyPr/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Совет директоров Банка России принял решение повысить ключевую ставку до 7,75%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годовых</a:t>
            </a:r>
            <a:endParaRPr lang="ru-RU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025867862"/>
              </p:ext>
            </p:extLst>
          </p:nvPr>
        </p:nvGraphicFramePr>
        <p:xfrm>
          <a:off x="3094893" y="1515041"/>
          <a:ext cx="8382732" cy="4790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5572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Выноска со стрелкой вниз 25"/>
          <p:cNvSpPr/>
          <p:nvPr/>
        </p:nvSpPr>
        <p:spPr>
          <a:xfrm>
            <a:off x="5236821" y="4809118"/>
            <a:ext cx="4351161" cy="1148339"/>
          </a:xfrm>
          <a:prstGeom prst="downArrowCallout">
            <a:avLst>
              <a:gd name="adj1" fmla="val 24331"/>
              <a:gd name="adj2" fmla="val 25000"/>
              <a:gd name="adj3" fmla="val 12835"/>
              <a:gd name="adj4" fmla="val 79424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Выноска со стрелкой вниз 1"/>
          <p:cNvSpPr/>
          <p:nvPr/>
        </p:nvSpPr>
        <p:spPr>
          <a:xfrm>
            <a:off x="681038" y="4816430"/>
            <a:ext cx="4308475" cy="1148339"/>
          </a:xfrm>
          <a:prstGeom prst="downArrowCallout">
            <a:avLst>
              <a:gd name="adj1" fmla="val 24331"/>
              <a:gd name="adj2" fmla="val 25000"/>
              <a:gd name="adj3" fmla="val 12835"/>
              <a:gd name="adj4" fmla="val 79424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60" name="Объект 5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85971446"/>
              </p:ext>
            </p:extLst>
          </p:nvPr>
        </p:nvGraphicFramePr>
        <p:xfrm>
          <a:off x="681038" y="2133600"/>
          <a:ext cx="4392612" cy="2519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7" name="Прямая соединительная линия 66"/>
          <p:cNvCxnSpPr/>
          <p:nvPr/>
        </p:nvCxnSpPr>
        <p:spPr>
          <a:xfrm>
            <a:off x="1133176" y="2975608"/>
            <a:ext cx="3616115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Годовая инфляция в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ноябре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составила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3,8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dirty="0"/>
          </a:p>
        </p:txBody>
      </p:sp>
      <p:graphicFrame>
        <p:nvGraphicFramePr>
          <p:cNvPr id="50" name="Объект 4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51067994"/>
              </p:ext>
            </p:extLst>
          </p:nvPr>
        </p:nvGraphicFramePr>
        <p:xfrm>
          <a:off x="5118683" y="2259888"/>
          <a:ext cx="4392612" cy="24890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0478"/>
                <a:gridCol w="1236080"/>
                <a:gridCol w="1166326"/>
                <a:gridCol w="1169728"/>
              </a:tblGrid>
              <a:tr h="6163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2,5</a:t>
                      </a:r>
                      <a:endParaRPr lang="ru-RU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2,7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3,5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63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4,0</a:t>
                      </a:r>
                      <a:endParaRPr lang="ru-RU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4,1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4,2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63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3,8</a:t>
                      </a:r>
                      <a:endParaRPr lang="ru-RU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4,0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3,8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63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Сентябрь</a:t>
                      </a:r>
                    </a:p>
                    <a:p>
                      <a:pPr algn="ctr"/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Октябрь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Ноябрь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z="1800">
                <a:solidFill>
                  <a:srgbClr val="000000"/>
                </a:solidFill>
              </a:rPr>
              <a:pPr/>
              <a:t>9</a:t>
            </a:fld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half" idx="14"/>
          </p:nvPr>
        </p:nvSpPr>
        <p:spPr>
          <a:xfrm>
            <a:off x="5236821" y="4600668"/>
            <a:ext cx="4291721" cy="84887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16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268288" indent="-179388" algn="just">
              <a:buFont typeface="Wingdings" panose="05000000000000000000" pitchFamily="2" charset="2"/>
              <a:buChar char="§"/>
            </a:pPr>
            <a:r>
              <a:rPr lang="ru-RU" sz="1500" b="1" dirty="0" smtClean="0">
                <a:solidFill>
                  <a:schemeClr val="bg2">
                    <a:lumMod val="10000"/>
                  </a:schemeClr>
                </a:solidFill>
              </a:rPr>
              <a:t>После исчерпания эффектов ослабления </a:t>
            </a:r>
            <a:r>
              <a:rPr lang="ru-RU" sz="1500" b="1" dirty="0">
                <a:solidFill>
                  <a:schemeClr val="bg2">
                    <a:lumMod val="10000"/>
                  </a:schemeClr>
                </a:solidFill>
              </a:rPr>
              <a:t>рубля и повышения </a:t>
            </a:r>
            <a:r>
              <a:rPr lang="ru-RU" sz="1500" b="1" dirty="0" smtClean="0">
                <a:solidFill>
                  <a:schemeClr val="bg2">
                    <a:lumMod val="10000"/>
                  </a:schemeClr>
                </a:solidFill>
              </a:rPr>
              <a:t>НДС</a:t>
            </a:r>
            <a:endParaRPr lang="ru-RU" sz="15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sz="half" idx="15"/>
          </p:nvPr>
        </p:nvSpPr>
        <p:spPr>
          <a:xfrm>
            <a:off x="681038" y="4816430"/>
            <a:ext cx="4354803" cy="1256239"/>
          </a:xfrm>
        </p:spPr>
        <p:txBody>
          <a:bodyPr/>
          <a:lstStyle/>
          <a:p>
            <a:pPr marL="285750" indent="-196850"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Эффект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от произошедшего с начала 2018 г. ослабления рубля</a:t>
            </a:r>
          </a:p>
          <a:p>
            <a:pPr marL="285750" indent="-196850"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Эффект от повышения с 2019 г.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основной ставки НДС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3" name="Объект 12"/>
          <p:cNvSpPr>
            <a:spLocks noGrp="1"/>
          </p:cNvSpPr>
          <p:nvPr>
            <p:ph sz="half" idx="16"/>
          </p:nvPr>
        </p:nvSpPr>
        <p:spPr/>
        <p:txBody>
          <a:bodyPr anchor="t"/>
          <a:lstStyle/>
          <a:p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Инфляция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соответствует цели – вблизи 4%</a:t>
            </a:r>
            <a:endParaRPr lang="ru-RU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sz="half" idx="17"/>
          </p:nvPr>
        </p:nvSpPr>
        <p:spPr>
          <a:xfrm>
            <a:off x="5119202" y="1520825"/>
            <a:ext cx="4391999" cy="612031"/>
          </a:xfrm>
        </p:spPr>
        <p:txBody>
          <a:bodyPr lIns="36000" rIns="0" anchor="ctr">
            <a:normAutofit fontScale="92500"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драйверы -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ребалансировка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спроса и предложения на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отдельных продовольственных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рынках, подстройка цен к произошедшему ослаблению рубля</a:t>
            </a:r>
            <a:endParaRPr lang="ru-RU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Объект 15"/>
          <p:cNvSpPr>
            <a:spLocks noGrp="1"/>
          </p:cNvSpPr>
          <p:nvPr>
            <p:ph sz="half" idx="18"/>
          </p:nvPr>
        </p:nvSpPr>
        <p:spPr>
          <a:xfrm>
            <a:off x="543140" y="5964769"/>
            <a:ext cx="4391999" cy="360040"/>
          </a:xfrm>
        </p:spPr>
        <p:txBody>
          <a:bodyPr anchor="ctr"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Инфляция временно превысит 4% </a:t>
            </a:r>
            <a:endParaRPr lang="ru-RU" b="1" dirty="0" smtClean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первой половине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г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Объект 21"/>
          <p:cNvSpPr>
            <a:spLocks noGrp="1"/>
          </p:cNvSpPr>
          <p:nvPr>
            <p:ph sz="half" idx="19"/>
          </p:nvPr>
        </p:nvSpPr>
        <p:spPr>
          <a:xfrm>
            <a:off x="5201524" y="5969950"/>
            <a:ext cx="4391999" cy="360040"/>
          </a:xfrm>
        </p:spPr>
        <p:txBody>
          <a:bodyPr vert="horz" lIns="0" tIns="0" rIns="0" bIns="0" rtlCol="0" anchor="ctr"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Инфляция вернется к 4% </a:t>
            </a:r>
          </a:p>
          <a:p>
            <a:pPr algn="ctr">
              <a:spcBef>
                <a:spcPts val="0"/>
              </a:spcBef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первой половине 2020 г.</a:t>
            </a:r>
          </a:p>
        </p:txBody>
      </p:sp>
      <p:sp>
        <p:nvSpPr>
          <p:cNvPr id="38" name="Текст 3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5" name="Текст 4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Источники: Росстат, расчеты ДДКП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декабрь 2018</a:t>
            </a:r>
            <a:endParaRPr lang="ru-RU" dirty="0"/>
          </a:p>
        </p:txBody>
      </p:sp>
      <p:sp>
        <p:nvSpPr>
          <p:cNvPr id="39" name="Стрелка вверх 38"/>
          <p:cNvSpPr/>
          <p:nvPr/>
        </p:nvSpPr>
        <p:spPr>
          <a:xfrm>
            <a:off x="9205183" y="2381201"/>
            <a:ext cx="304800" cy="381000"/>
          </a:xfrm>
          <a:prstGeom prst="upArrow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AB5253"/>
              </a:solidFill>
            </a:endParaRPr>
          </a:p>
        </p:txBody>
      </p:sp>
      <p:pic>
        <p:nvPicPr>
          <p:cNvPr id="40" name="Picture 2" descr="C:\Users\EvstigneevaAG\Desktop\fine-dini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821" y="2289128"/>
            <a:ext cx="632133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C:\Users\EvstigneevaAG\Desktop\Clothing-T-Shirt-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165" y="2975608"/>
            <a:ext cx="444297" cy="44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C:\Users\EvstigneevaAG\Desktop\sticker-logo-caducee-medecine-pharmaci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700" y="3591402"/>
            <a:ext cx="438071" cy="43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2" name="Прямая соединительная линия 71"/>
          <p:cNvCxnSpPr/>
          <p:nvPr/>
        </p:nvCxnSpPr>
        <p:spPr>
          <a:xfrm>
            <a:off x="4948238" y="5317633"/>
            <a:ext cx="4762" cy="1477328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4154142" y="2252018"/>
            <a:ext cx="3699" cy="2160740"/>
          </a:xfrm>
          <a:prstGeom prst="line">
            <a:avLst/>
          </a:prstGeom>
          <a:ln w="15875">
            <a:solidFill>
              <a:schemeClr val="bg2">
                <a:lumMod val="2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Стрелка вверх 68"/>
          <p:cNvSpPr/>
          <p:nvPr/>
        </p:nvSpPr>
        <p:spPr>
          <a:xfrm>
            <a:off x="9204162" y="3063221"/>
            <a:ext cx="304800" cy="219852"/>
          </a:xfrm>
          <a:prstGeom prst="upArrow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638240" y="2765190"/>
            <a:ext cx="480443" cy="499229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txBody>
          <a:bodyPr wrap="square" lIns="0" tIns="0" rIns="0" bIns="0" rtlCol="0" anchor="t" anchorCtr="0">
            <a:noAutofit/>
          </a:bodyPr>
          <a:lstStyle/>
          <a:p>
            <a:pPr marL="88900">
              <a:lnSpc>
                <a:spcPct val="90000"/>
              </a:lnSpc>
            </a:pPr>
            <a:r>
              <a:rPr lang="ru-RU" sz="1200" b="1" dirty="0" smtClean="0">
                <a:solidFill>
                  <a:srgbClr val="AB5253"/>
                </a:solidFill>
              </a:rPr>
              <a:t>3,9-4,2</a:t>
            </a:r>
            <a:r>
              <a:rPr lang="ru-RU" sz="1200" b="1" dirty="0">
                <a:solidFill>
                  <a:srgbClr val="AB5253"/>
                </a:solidFill>
              </a:rPr>
              <a:t>%</a:t>
            </a:r>
          </a:p>
        </p:txBody>
      </p:sp>
      <p:sp>
        <p:nvSpPr>
          <p:cNvPr id="25" name="Стрелка вверх 24"/>
          <p:cNvSpPr/>
          <p:nvPr/>
        </p:nvSpPr>
        <p:spPr>
          <a:xfrm rot="10800000">
            <a:off x="9213493" y="3706722"/>
            <a:ext cx="304800" cy="219852"/>
          </a:xfrm>
          <a:prstGeom prst="upArrow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9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Р от ОЮВ">
  <a:themeElements>
    <a:clrScheme name="ЦБ">
      <a:dk1>
        <a:srgbClr val="000000"/>
      </a:dk1>
      <a:lt1>
        <a:sysClr val="window" lastClr="FFFFFF"/>
      </a:lt1>
      <a:dk2>
        <a:srgbClr val="B9B8BA"/>
      </a:dk2>
      <a:lt2>
        <a:srgbClr val="E7E6E6"/>
      </a:lt2>
      <a:accent1>
        <a:srgbClr val="77777A"/>
      </a:accent1>
      <a:accent2>
        <a:srgbClr val="3E96DB"/>
      </a:accent2>
      <a:accent3>
        <a:srgbClr val="8586C6"/>
      </a:accent3>
      <a:accent4>
        <a:srgbClr val="A89B9D"/>
      </a:accent4>
      <a:accent5>
        <a:srgbClr val="AB5253"/>
      </a:accent5>
      <a:accent6>
        <a:srgbClr val="B46E28"/>
      </a:accent6>
      <a:hlink>
        <a:srgbClr val="77777A"/>
      </a:hlink>
      <a:folHlink>
        <a:srgbClr val="77777A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/>
      <a:bodyPr vert="horz" lIns="0" tIns="0" rIns="0" bIns="0" rtlCol="0" anchor="ctr">
        <a:normAutofit/>
      </a:bodyPr>
      <a:lstStyle>
        <a:defPPr>
          <a:defRPr sz="1600"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Презентация на ПС_сентябрь.potx" id="{EC281493-BF90-43CA-8EEB-07B18D851F9C}" vid="{7A9B1A48-F9F6-4300-9012-42927613C759}"/>
    </a:ext>
  </a:extLst>
</a:theme>
</file>

<file path=ppt/theme/theme2.xml><?xml version="1.0" encoding="utf-8"?>
<a:theme xmlns:a="http://schemas.openxmlformats.org/drawingml/2006/main" name="1_БР от ОЮВ">
  <a:themeElements>
    <a:clrScheme name="ЦБ">
      <a:dk1>
        <a:srgbClr val="000000"/>
      </a:dk1>
      <a:lt1>
        <a:sysClr val="window" lastClr="FFFFFF"/>
      </a:lt1>
      <a:dk2>
        <a:srgbClr val="B9B8BA"/>
      </a:dk2>
      <a:lt2>
        <a:srgbClr val="E7E6E6"/>
      </a:lt2>
      <a:accent1>
        <a:srgbClr val="77777A"/>
      </a:accent1>
      <a:accent2>
        <a:srgbClr val="3E96DB"/>
      </a:accent2>
      <a:accent3>
        <a:srgbClr val="8586C6"/>
      </a:accent3>
      <a:accent4>
        <a:srgbClr val="A89B9D"/>
      </a:accent4>
      <a:accent5>
        <a:srgbClr val="AB5253"/>
      </a:accent5>
      <a:accent6>
        <a:srgbClr val="B46E28"/>
      </a:accent6>
      <a:hlink>
        <a:srgbClr val="77777A"/>
      </a:hlink>
      <a:folHlink>
        <a:srgbClr val="77777A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/>
      <a:bodyPr vert="horz" lIns="0" tIns="0" rIns="0" bIns="0" rtlCol="0" anchor="ctr">
        <a:normAutofit/>
      </a:bodyPr>
      <a:lstStyle>
        <a:defPPr>
          <a:defRPr sz="1600"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Презентация на ПС_сентябрь.potx" id="{EC281493-BF90-43CA-8EEB-07B18D851F9C}" vid="{7A9B1A48-F9F6-4300-9012-42927613C759}"/>
    </a:ext>
  </a:extLst>
</a:theme>
</file>

<file path=ppt/theme/theme3.xml><?xml version="1.0" encoding="utf-8"?>
<a:theme xmlns:a="http://schemas.openxmlformats.org/drawingml/2006/main" name="2_БР от ОЮВ">
  <a:themeElements>
    <a:clrScheme name="ЦБ">
      <a:dk1>
        <a:srgbClr val="000000"/>
      </a:dk1>
      <a:lt1>
        <a:sysClr val="window" lastClr="FFFFFF"/>
      </a:lt1>
      <a:dk2>
        <a:srgbClr val="B9B8BA"/>
      </a:dk2>
      <a:lt2>
        <a:srgbClr val="E7E6E6"/>
      </a:lt2>
      <a:accent1>
        <a:srgbClr val="77777A"/>
      </a:accent1>
      <a:accent2>
        <a:srgbClr val="3E96DB"/>
      </a:accent2>
      <a:accent3>
        <a:srgbClr val="8586C6"/>
      </a:accent3>
      <a:accent4>
        <a:srgbClr val="A89B9D"/>
      </a:accent4>
      <a:accent5>
        <a:srgbClr val="AB5253"/>
      </a:accent5>
      <a:accent6>
        <a:srgbClr val="B46E28"/>
      </a:accent6>
      <a:hlink>
        <a:srgbClr val="77777A"/>
      </a:hlink>
      <a:folHlink>
        <a:srgbClr val="77777A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/>
      <a:bodyPr vert="horz" lIns="0" tIns="0" rIns="0" bIns="0" rtlCol="0" anchor="ctr">
        <a:normAutofit/>
      </a:bodyPr>
      <a:lstStyle>
        <a:defPPr>
          <a:defRPr sz="1600"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Презентация на ПС_сентябрь.potx" id="{EC281493-BF90-43CA-8EEB-07B18D851F9C}" vid="{7A9B1A48-F9F6-4300-9012-42927613C759}"/>
    </a:ext>
  </a:extLst>
</a:theme>
</file>

<file path=ppt/theme/theme4.xml><?xml version="1.0" encoding="utf-8"?>
<a:theme xmlns:a="http://schemas.openxmlformats.org/drawingml/2006/main" name="3_БР от ОЮВ">
  <a:themeElements>
    <a:clrScheme name="ЦБ">
      <a:dk1>
        <a:srgbClr val="000000"/>
      </a:dk1>
      <a:lt1>
        <a:sysClr val="window" lastClr="FFFFFF"/>
      </a:lt1>
      <a:dk2>
        <a:srgbClr val="B9B8BA"/>
      </a:dk2>
      <a:lt2>
        <a:srgbClr val="E7E6E6"/>
      </a:lt2>
      <a:accent1>
        <a:srgbClr val="77777A"/>
      </a:accent1>
      <a:accent2>
        <a:srgbClr val="3E96DB"/>
      </a:accent2>
      <a:accent3>
        <a:srgbClr val="8586C6"/>
      </a:accent3>
      <a:accent4>
        <a:srgbClr val="A89B9D"/>
      </a:accent4>
      <a:accent5>
        <a:srgbClr val="AB5253"/>
      </a:accent5>
      <a:accent6>
        <a:srgbClr val="B46E28"/>
      </a:accent6>
      <a:hlink>
        <a:srgbClr val="77777A"/>
      </a:hlink>
      <a:folHlink>
        <a:srgbClr val="77777A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/>
      <a:bodyPr vert="horz" lIns="0" tIns="0" rIns="0" bIns="0" rtlCol="0" anchor="ctr">
        <a:normAutofit/>
      </a:bodyPr>
      <a:lstStyle>
        <a:defPPr>
          <a:defRPr sz="1600"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Презентация на ПС_сентябрь.potx" id="{EC281493-BF90-43CA-8EEB-07B18D851F9C}" vid="{7A9B1A48-F9F6-4300-9012-42927613C759}"/>
    </a:ext>
  </a:extLst>
</a:theme>
</file>

<file path=ppt/theme/theme5.xml><?xml version="1.0" encoding="utf-8"?>
<a:theme xmlns:a="http://schemas.openxmlformats.org/drawingml/2006/main" name="4_БР от ОЮВ">
  <a:themeElements>
    <a:clrScheme name="ЦБ">
      <a:dk1>
        <a:srgbClr val="000000"/>
      </a:dk1>
      <a:lt1>
        <a:sysClr val="window" lastClr="FFFFFF"/>
      </a:lt1>
      <a:dk2>
        <a:srgbClr val="B9B8BA"/>
      </a:dk2>
      <a:lt2>
        <a:srgbClr val="E7E6E6"/>
      </a:lt2>
      <a:accent1>
        <a:srgbClr val="77777A"/>
      </a:accent1>
      <a:accent2>
        <a:srgbClr val="3E96DB"/>
      </a:accent2>
      <a:accent3>
        <a:srgbClr val="8586C6"/>
      </a:accent3>
      <a:accent4>
        <a:srgbClr val="A89B9D"/>
      </a:accent4>
      <a:accent5>
        <a:srgbClr val="AB5253"/>
      </a:accent5>
      <a:accent6>
        <a:srgbClr val="B46E28"/>
      </a:accent6>
      <a:hlink>
        <a:srgbClr val="77777A"/>
      </a:hlink>
      <a:folHlink>
        <a:srgbClr val="77777A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/>
      <a:bodyPr vert="horz" lIns="0" tIns="0" rIns="0" bIns="0" rtlCol="0" anchor="ctr">
        <a:normAutofit/>
      </a:bodyPr>
      <a:lstStyle>
        <a:defPPr>
          <a:defRPr sz="1600"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Презентация на ПС_сентябрь.potx" id="{EC281493-BF90-43CA-8EEB-07B18D851F9C}" vid="{7A9B1A48-F9F6-4300-9012-42927613C759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ЦБ">
    <a:dk1>
      <a:srgbClr val="000000"/>
    </a:dk1>
    <a:lt1>
      <a:sysClr val="window" lastClr="FFFFFF"/>
    </a:lt1>
    <a:dk2>
      <a:srgbClr val="B9B8BA"/>
    </a:dk2>
    <a:lt2>
      <a:srgbClr val="E7E6E6"/>
    </a:lt2>
    <a:accent1>
      <a:srgbClr val="77777A"/>
    </a:accent1>
    <a:accent2>
      <a:srgbClr val="3E96DB"/>
    </a:accent2>
    <a:accent3>
      <a:srgbClr val="8586C6"/>
    </a:accent3>
    <a:accent4>
      <a:srgbClr val="A89B9D"/>
    </a:accent4>
    <a:accent5>
      <a:srgbClr val="AB5253"/>
    </a:accent5>
    <a:accent6>
      <a:srgbClr val="B46E28"/>
    </a:accent6>
    <a:hlink>
      <a:srgbClr val="77777A"/>
    </a:hlink>
    <a:folHlink>
      <a:srgbClr val="77777A"/>
    </a:folHlink>
  </a:clrScheme>
  <a:fontScheme name="Классическая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БР от ОЮВ</Template>
  <TotalTime>7037</TotalTime>
  <Words>4108</Words>
  <Application>Microsoft Office PowerPoint</Application>
  <PresentationFormat>Лист A4 (210x297 мм)</PresentationFormat>
  <Paragraphs>652</Paragraphs>
  <Slides>24</Slides>
  <Notes>24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БР от ОЮВ</vt:lpstr>
      <vt:lpstr>1_БР от ОЮВ</vt:lpstr>
      <vt:lpstr>2_БР от ОЮВ</vt:lpstr>
      <vt:lpstr>3_БР от ОЮВ</vt:lpstr>
      <vt:lpstr>4_БР от ОЮВ</vt:lpstr>
      <vt:lpstr>АКТУАЛЬНЫЕ ВОПРОСЫ ДЕНЕЖНО-КРЕДИТНОЙ ПОЛИТИКИ.  РЕГИОНАЛЬНЫЙ АСПЕКТ </vt:lpstr>
      <vt:lpstr>Содержание</vt:lpstr>
      <vt:lpstr>Основные принципы денежно-кредитной политики</vt:lpstr>
      <vt:lpstr>Денежно-кредитная политика нацелена на обеспечение ценовой стабильности – закрепление инфляции вблизи 4%</vt:lpstr>
      <vt:lpstr>Банк России создает важные условия для экономического роста </vt:lpstr>
      <vt:lpstr>Что влияет на инфляцию? </vt:lpstr>
      <vt:lpstr>Как Банк России влияет на инфляцию?</vt:lpstr>
      <vt:lpstr>Решение по ключевой ставке – декабрь 2018 </vt:lpstr>
      <vt:lpstr>Годовая инфляция в ноябре составила 3,8%</vt:lpstr>
      <vt:lpstr>Инфляционные ожидания населения и предприятий в ноябре выросли</vt:lpstr>
      <vt:lpstr>Расширение кредитования не несет дополнительных проинфляционных рисков</vt:lpstr>
      <vt:lpstr>Темпы расширения потребительского спроса остаются умеренными</vt:lpstr>
      <vt:lpstr>Банк России прогнозирует инфляцию в интервале 5,0-5,5% по итогам 2019 года с возвращением к 4% в первой половине 2020 года</vt:lpstr>
      <vt:lpstr>Экономика Липецкой области динамично развивается, регион имеет высокие показатели качества жизни </vt:lpstr>
      <vt:lpstr>Позитивная динамика экономической активности отмечается в большинстве отраслей хозяйства Липецкой области </vt:lpstr>
      <vt:lpstr>Годовая инфляция в Липецкой области в ноябре 2018 г. превысила среднероссийский уровень и инфляцию по ЦФО. Основанная причина – рост цен на продовольствие</vt:lpstr>
      <vt:lpstr>Наиболее высокий уровень цен в регионе в ноябре 2018 г. наблюдался по продовольствию ввиду изменения ситуации на отдельных рынках продуктов питания и курсовой динамики</vt:lpstr>
      <vt:lpstr>ТОП-20 товаров и услуг с максимальным/минимальным темпом роста цен в  Липецкой области в ноябре 2018 года</vt:lpstr>
      <vt:lpstr>Ценовые ожидания предприятий остаются  повышенными, но их рост несколько замедлился  </vt:lpstr>
      <vt:lpstr>Липецкая область продолжает оставаться в числе наиболее благоприятных регионов для развития бизнеса</vt:lpstr>
      <vt:lpstr>Позитивная динамика спроса остается умеренной</vt:lpstr>
      <vt:lpstr>Сложившиеся условия кредитования поддерживают умеренный рост кредитов. Сохраняется приемлемая привлекательность вкладов</vt:lpstr>
      <vt:lpstr>Несмотря на некоторое ужесточение условий кредитования сохраняются высокие темпы роста кредитования экономики </vt:lpstr>
      <vt:lpstr>СПАСИБО ЗА ВНИМАНИЕ</vt:lpstr>
    </vt:vector>
  </TitlesOfParts>
  <Company>Central Bank of Russian Federation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Ачкасов Юрий Константинович</dc:creator>
  <cp:lastModifiedBy>u2051n1</cp:lastModifiedBy>
  <cp:revision>741</cp:revision>
  <cp:lastPrinted>2018-12-24T13:05:55Z</cp:lastPrinted>
  <dcterms:created xsi:type="dcterms:W3CDTF">2018-10-03T14:32:58Z</dcterms:created>
  <dcterms:modified xsi:type="dcterms:W3CDTF">2019-01-09T14:48:58Z</dcterms:modified>
</cp:coreProperties>
</file>