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2">
  <p:sldMasterIdLst>
    <p:sldMasterId id="2147483648" r:id="rId1"/>
  </p:sldMasterIdLst>
  <p:notesMasterIdLst>
    <p:notesMasterId r:id="rId39"/>
  </p:notesMasterIdLst>
  <p:handoutMasterIdLst>
    <p:handoutMasterId r:id="rId40"/>
  </p:handoutMasterIdLst>
  <p:sldIdLst>
    <p:sldId id="1225" r:id="rId2"/>
    <p:sldId id="1228" r:id="rId3"/>
    <p:sldId id="1247" r:id="rId4"/>
    <p:sldId id="1229" r:id="rId5"/>
    <p:sldId id="1223" r:id="rId6"/>
    <p:sldId id="1224" r:id="rId7"/>
    <p:sldId id="1230" r:id="rId8"/>
    <p:sldId id="1231" r:id="rId9"/>
    <p:sldId id="1232" r:id="rId10"/>
    <p:sldId id="1233" r:id="rId11"/>
    <p:sldId id="1234" r:id="rId12"/>
    <p:sldId id="1235" r:id="rId13"/>
    <p:sldId id="1236" r:id="rId14"/>
    <p:sldId id="1237" r:id="rId15"/>
    <p:sldId id="1238" r:id="rId16"/>
    <p:sldId id="1239" r:id="rId17"/>
    <p:sldId id="1240" r:id="rId18"/>
    <p:sldId id="1241" r:id="rId19"/>
    <p:sldId id="1242" r:id="rId20"/>
    <p:sldId id="1243" r:id="rId21"/>
    <p:sldId id="1244" r:id="rId22"/>
    <p:sldId id="1245" r:id="rId23"/>
    <p:sldId id="1246" r:id="rId24"/>
    <p:sldId id="1219" r:id="rId25"/>
    <p:sldId id="1218" r:id="rId26"/>
    <p:sldId id="1216" r:id="rId27"/>
    <p:sldId id="1220" r:id="rId28"/>
    <p:sldId id="1217" r:id="rId29"/>
    <p:sldId id="1222" r:id="rId30"/>
    <p:sldId id="1221" r:id="rId31"/>
    <p:sldId id="1226" r:id="rId32"/>
    <p:sldId id="1227" r:id="rId33"/>
    <p:sldId id="1248" r:id="rId34"/>
    <p:sldId id="1249" r:id="rId35"/>
    <p:sldId id="1250" r:id="rId36"/>
    <p:sldId id="1251" r:id="rId37"/>
    <p:sldId id="1252" r:id="rId38"/>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1CBD2CCB-C8D1-463D-B9F8-2A0055E14390}">
          <p14:sldIdLst>
            <p14:sldId id="1225"/>
            <p14:sldId id="1228"/>
            <p14:sldId id="1247"/>
            <p14:sldId id="1229"/>
            <p14:sldId id="1223"/>
            <p14:sldId id="1224"/>
            <p14:sldId id="1230"/>
            <p14:sldId id="1231"/>
            <p14:sldId id="1232"/>
            <p14:sldId id="1233"/>
            <p14:sldId id="1234"/>
            <p14:sldId id="1235"/>
            <p14:sldId id="1236"/>
            <p14:sldId id="1237"/>
            <p14:sldId id="1238"/>
            <p14:sldId id="1239"/>
            <p14:sldId id="1240"/>
            <p14:sldId id="1241"/>
            <p14:sldId id="1242"/>
            <p14:sldId id="1243"/>
            <p14:sldId id="1244"/>
            <p14:sldId id="1245"/>
            <p14:sldId id="1246"/>
            <p14:sldId id="1219"/>
            <p14:sldId id="1218"/>
            <p14:sldId id="1216"/>
            <p14:sldId id="1220"/>
            <p14:sldId id="1217"/>
            <p14:sldId id="1222"/>
            <p14:sldId id="1221"/>
            <p14:sldId id="1226"/>
            <p14:sldId id="1227"/>
            <p14:sldId id="1248"/>
            <p14:sldId id="1249"/>
            <p14:sldId id="1250"/>
            <p14:sldId id="1251"/>
            <p14:sldId id="1252"/>
          </p14:sldIdLst>
        </p14:section>
      </p14:sectionLst>
    </p:ext>
    <p:ext uri="{EFAFB233-063F-42B5-8137-9DF3F51BA10A}">
      <p15:sldGuideLst xmlns="" xmlns:p15="http://schemas.microsoft.com/office/powerpoint/2012/main">
        <p15:guide id="1" orient="horz" pos="4319">
          <p15:clr>
            <a:srgbClr val="A4A3A4"/>
          </p15:clr>
        </p15:guide>
        <p15:guide id="2">
          <p15:clr>
            <a:srgbClr val="A4A3A4"/>
          </p15:clr>
        </p15:guide>
      </p15:sldGuideLst>
    </p:ext>
    <p:ext uri="{2D200454-40CA-4A62-9FC3-DE9A4176ACB9}">
      <p15:notesGuideLst xmlns="" xmlns:p15="http://schemas.microsoft.com/office/powerpoint/2012/main">
        <p15:guide id="1" orient="horz" pos="3127" userDrawn="1">
          <p15:clr>
            <a:srgbClr val="A4A3A4"/>
          </p15:clr>
        </p15:guide>
        <p15:guide id="2" pos="2160" userDrawn="1">
          <p15:clr>
            <a:srgbClr val="A4A3A4"/>
          </p15:clr>
        </p15:guide>
        <p15:guide id="3" orient="horz" pos="3144" userDrawn="1">
          <p15:clr>
            <a:srgbClr val="A4A3A4"/>
          </p15:clr>
        </p15:guide>
        <p15:guide id="4" pos="2141" userDrawn="1">
          <p15:clr>
            <a:srgbClr val="A4A3A4"/>
          </p15:clr>
        </p15:guide>
        <p15:guide id="5" orient="horz" pos="311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КАРПОВ АЛЕКСЕЙ СЕРГЕЕВИЧ" initials="КАС" lastIdx="4" clrIdx="0"/>
  <p:cmAuthor id="1" name="Панан А.Ю." initials="ПАЮ" lastIdx="0" clrIdx="1">
    <p:extLst/>
  </p:cmAuthor>
  <p:cmAuthor id="2" name="Юлия М" initials="ЮМ" lastIdx="3"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9023"/>
    <a:srgbClr val="077A3E"/>
    <a:srgbClr val="F66B88"/>
    <a:srgbClr val="FFF8C1"/>
    <a:srgbClr val="FFFD78"/>
    <a:srgbClr val="FEC5C5"/>
    <a:srgbClr val="FF9999"/>
    <a:srgbClr val="011893"/>
    <a:srgbClr val="FF99CC"/>
    <a:srgbClr val="DEAA4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Средний стиль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Средний стиль 1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1EBBBCC-DAD2-459C-BE2E-F6DE35CF9A28}" styleName="Темный стиль 2 - акцент 3/акцент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Темный стиль 2 - акцент 5/акцент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Светлый стиль 1 — акцент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101" autoAdjust="0"/>
    <p:restoredTop sz="93967" autoAdjust="0"/>
  </p:normalViewPr>
  <p:slideViewPr>
    <p:cSldViewPr snapToGrid="0" snapToObjects="1" showGuides="1">
      <p:cViewPr>
        <p:scale>
          <a:sx n="100" d="100"/>
          <a:sy n="100" d="100"/>
        </p:scale>
        <p:origin x="-1932" y="-336"/>
      </p:cViewPr>
      <p:guideLst>
        <p:guide orient="horz" pos="4319"/>
        <p:guide/>
      </p:guideLst>
    </p:cSldViewPr>
  </p:slideViewPr>
  <p:outlineViewPr>
    <p:cViewPr>
      <p:scale>
        <a:sx n="33" d="100"/>
        <a:sy n="33" d="100"/>
      </p:scale>
      <p:origin x="0" y="-212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p:scale>
          <a:sx n="300" d="100"/>
          <a:sy n="300" d="100"/>
        </p:scale>
        <p:origin x="798" y="-72"/>
      </p:cViewPr>
      <p:guideLst>
        <p:guide orient="horz" pos="3127"/>
        <p:guide orient="horz" pos="3144"/>
        <p:guide orient="horz" pos="3110"/>
        <p:guide pos="2160"/>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4580A8-99FC-7941-A20D-77C78917EAEC}" type="doc">
      <dgm:prSet loTypeId="urn:microsoft.com/office/officeart/2005/8/layout/hierarchy2" loCatId="" qsTypeId="urn:microsoft.com/office/officeart/2005/8/quickstyle/simple3" qsCatId="simple" csTypeId="urn:microsoft.com/office/officeart/2005/8/colors/accent3_3" csCatId="accent3" phldr="1"/>
      <dgm:spPr/>
      <dgm:t>
        <a:bodyPr/>
        <a:lstStyle/>
        <a:p>
          <a:endParaRPr lang="ru-RU"/>
        </a:p>
      </dgm:t>
    </dgm:pt>
    <dgm:pt modelId="{3D3D4D99-2720-9E42-A43C-EA87F7806E0C}">
      <dgm:prSet phldrT="[Текст]"/>
      <dgm:sp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dgm:spPr>
      <dgm:t>
        <a:bodyPr/>
        <a:lstStyle/>
        <a:p>
          <a:r>
            <a:rPr lang="ru-RU" dirty="0" smtClean="0">
              <a:latin typeface="Times New Roman" charset="0"/>
              <a:ea typeface="Times New Roman" charset="0"/>
              <a:cs typeface="Times New Roman" charset="0"/>
            </a:rPr>
            <a:t>Передача </a:t>
          </a:r>
          <a:r>
            <a:rPr lang="ru-RU" smtClean="0">
              <a:latin typeface="Times New Roman" charset="0"/>
              <a:ea typeface="Times New Roman" charset="0"/>
              <a:cs typeface="Times New Roman" charset="0"/>
            </a:rPr>
            <a:t>/ получение</a:t>
          </a:r>
          <a:endParaRPr lang="ru-RU" dirty="0">
            <a:latin typeface="Times New Roman" charset="0"/>
            <a:ea typeface="Times New Roman" charset="0"/>
            <a:cs typeface="Times New Roman" charset="0"/>
          </a:endParaRPr>
        </a:p>
      </dgm:t>
    </dgm:pt>
    <dgm:pt modelId="{A153F71F-5EDE-D044-ABDE-E79AC52E1E09}" type="parTrans" cxnId="{B60656E1-3EC6-9A4E-80EC-5A0044F84004}">
      <dgm:prSet/>
      <dgm:spPr/>
      <dgm:t>
        <a:bodyPr/>
        <a:lstStyle/>
        <a:p>
          <a:endParaRPr lang="ru-RU">
            <a:latin typeface="Times New Roman" charset="0"/>
            <a:ea typeface="Times New Roman" charset="0"/>
            <a:cs typeface="Times New Roman" charset="0"/>
          </a:endParaRPr>
        </a:p>
      </dgm:t>
    </dgm:pt>
    <dgm:pt modelId="{B87B819A-8568-C54D-BAEE-70B3BCE19B50}" type="sibTrans" cxnId="{B60656E1-3EC6-9A4E-80EC-5A0044F84004}">
      <dgm:prSet/>
      <dgm:spPr/>
      <dgm:t>
        <a:bodyPr/>
        <a:lstStyle/>
        <a:p>
          <a:endParaRPr lang="ru-RU">
            <a:latin typeface="Times New Roman" charset="0"/>
            <a:ea typeface="Times New Roman" charset="0"/>
            <a:cs typeface="Times New Roman" charset="0"/>
          </a:endParaRPr>
        </a:p>
      </dgm:t>
    </dgm:pt>
    <dgm:pt modelId="{88BC0644-4710-B14A-BFA0-C003F29E1FAA}">
      <dgm:prSet phldrT="[Текст]"/>
      <dgm:spPr/>
      <dgm:t>
        <a:bodyPr/>
        <a:lstStyle/>
        <a:p>
          <a:r>
            <a:rPr lang="ru-RU" dirty="0" smtClean="0">
              <a:latin typeface="Times New Roman" charset="0"/>
              <a:ea typeface="Times New Roman" charset="0"/>
              <a:cs typeface="Times New Roman" charset="0"/>
            </a:rPr>
            <a:t>Внутри ППО</a:t>
          </a:r>
          <a:endParaRPr lang="ru-RU" dirty="0">
            <a:latin typeface="Times New Roman" charset="0"/>
            <a:ea typeface="Times New Roman" charset="0"/>
            <a:cs typeface="Times New Roman" charset="0"/>
          </a:endParaRPr>
        </a:p>
      </dgm:t>
    </dgm:pt>
    <dgm:pt modelId="{69C8FBE9-5921-D440-878D-8CAE9D6E8E1C}" type="parTrans" cxnId="{99F0BC18-2408-D045-A8DE-E12BC82A4F2C}">
      <dgm:prSet/>
      <dgm:spPr/>
      <dgm:t>
        <a:bodyPr/>
        <a:lstStyle/>
        <a:p>
          <a:endParaRPr lang="ru-RU">
            <a:latin typeface="Times New Roman" charset="0"/>
            <a:ea typeface="Times New Roman" charset="0"/>
            <a:cs typeface="Times New Roman" charset="0"/>
          </a:endParaRPr>
        </a:p>
      </dgm:t>
    </dgm:pt>
    <dgm:pt modelId="{89EEA505-CE07-4C45-B58D-DA1980B9638A}" type="sibTrans" cxnId="{99F0BC18-2408-D045-A8DE-E12BC82A4F2C}">
      <dgm:prSet/>
      <dgm:spPr/>
      <dgm:t>
        <a:bodyPr/>
        <a:lstStyle/>
        <a:p>
          <a:endParaRPr lang="ru-RU">
            <a:latin typeface="Times New Roman" charset="0"/>
            <a:ea typeface="Times New Roman" charset="0"/>
            <a:cs typeface="Times New Roman" charset="0"/>
          </a:endParaRPr>
        </a:p>
      </dgm:t>
    </dgm:pt>
    <dgm:pt modelId="{B4476A7F-10B2-BD4D-9159-ACDDEF32BFDC}">
      <dgm:prSet phldrT="[Текст]"/>
      <dgm:spPr/>
      <dgm:t>
        <a:bodyPr/>
        <a:lstStyle/>
        <a:p>
          <a:r>
            <a:rPr lang="ru-RU" dirty="0" smtClean="0">
              <a:latin typeface="Times New Roman" charset="0"/>
              <a:ea typeface="Times New Roman" charset="0"/>
              <a:cs typeface="Times New Roman" charset="0"/>
            </a:rPr>
            <a:t>передает</a:t>
          </a:r>
          <a:endParaRPr lang="ru-RU" dirty="0">
            <a:latin typeface="Times New Roman" charset="0"/>
            <a:ea typeface="Times New Roman" charset="0"/>
            <a:cs typeface="Times New Roman" charset="0"/>
          </a:endParaRPr>
        </a:p>
      </dgm:t>
    </dgm:pt>
    <dgm:pt modelId="{1C186DFF-12A7-2B4C-A403-BEF8BF637AD4}" type="parTrans" cxnId="{12AC6547-9EAA-1544-B206-43A18DB26313}">
      <dgm:prSet/>
      <dgm:spPr/>
      <dgm:t>
        <a:bodyPr/>
        <a:lstStyle/>
        <a:p>
          <a:endParaRPr lang="ru-RU">
            <a:latin typeface="Times New Roman" charset="0"/>
            <a:ea typeface="Times New Roman" charset="0"/>
            <a:cs typeface="Times New Roman" charset="0"/>
          </a:endParaRPr>
        </a:p>
      </dgm:t>
    </dgm:pt>
    <dgm:pt modelId="{5C4012AC-EDD5-9646-B289-ACD2121EE9C3}" type="sibTrans" cxnId="{12AC6547-9EAA-1544-B206-43A18DB26313}">
      <dgm:prSet/>
      <dgm:spPr/>
      <dgm:t>
        <a:bodyPr/>
        <a:lstStyle/>
        <a:p>
          <a:endParaRPr lang="ru-RU">
            <a:latin typeface="Times New Roman" charset="0"/>
            <a:ea typeface="Times New Roman" charset="0"/>
            <a:cs typeface="Times New Roman" charset="0"/>
          </a:endParaRPr>
        </a:p>
      </dgm:t>
    </dgm:pt>
    <dgm:pt modelId="{A128DC2A-EE76-9045-90EE-3A1227014EA6}">
      <dgm:prSet/>
      <dgm:spPr/>
      <dgm:t>
        <a:bodyPr/>
        <a:lstStyle/>
        <a:p>
          <a:r>
            <a:rPr lang="ru-RU" dirty="0" smtClean="0">
              <a:latin typeface="Times New Roman" charset="0"/>
              <a:ea typeface="Times New Roman" charset="0"/>
              <a:cs typeface="Times New Roman" charset="0"/>
            </a:rPr>
            <a:t>получает</a:t>
          </a:r>
          <a:endParaRPr lang="ru-RU" dirty="0">
            <a:latin typeface="Times New Roman" charset="0"/>
            <a:ea typeface="Times New Roman" charset="0"/>
            <a:cs typeface="Times New Roman" charset="0"/>
          </a:endParaRPr>
        </a:p>
      </dgm:t>
    </dgm:pt>
    <dgm:pt modelId="{47CE7B35-F350-0E48-A8A5-9D249D732447}" type="parTrans" cxnId="{029F2D9E-4AAB-7C41-8B5F-8727BF08AF92}">
      <dgm:prSet/>
      <dgm:spPr/>
      <dgm:t>
        <a:bodyPr/>
        <a:lstStyle/>
        <a:p>
          <a:endParaRPr lang="ru-RU">
            <a:latin typeface="Times New Roman" charset="0"/>
            <a:ea typeface="Times New Roman" charset="0"/>
            <a:cs typeface="Times New Roman" charset="0"/>
          </a:endParaRPr>
        </a:p>
      </dgm:t>
    </dgm:pt>
    <dgm:pt modelId="{BC8F75C0-5405-BC4B-A197-2380C9755E68}" type="sibTrans" cxnId="{029F2D9E-4AAB-7C41-8B5F-8727BF08AF92}">
      <dgm:prSet/>
      <dgm:spPr/>
      <dgm:t>
        <a:bodyPr/>
        <a:lstStyle/>
        <a:p>
          <a:endParaRPr lang="ru-RU">
            <a:latin typeface="Times New Roman" charset="0"/>
            <a:ea typeface="Times New Roman" charset="0"/>
            <a:cs typeface="Times New Roman" charset="0"/>
          </a:endParaRPr>
        </a:p>
      </dgm:t>
    </dgm:pt>
    <dgm:pt modelId="{08CE568D-8D8C-864E-895C-6D528928B2C7}">
      <dgm:prSet phldrT="[Текст]"/>
      <dgm:spPr>
        <a:gradFill flip="none" rotWithShape="0">
          <a:gsLst>
            <a:gs pos="0">
              <a:schemeClr val="accent2">
                <a:lumMod val="0"/>
                <a:lumOff val="100000"/>
              </a:schemeClr>
            </a:gs>
            <a:gs pos="35000">
              <a:schemeClr val="accent2">
                <a:lumMod val="0"/>
                <a:lumOff val="100000"/>
              </a:schemeClr>
            </a:gs>
            <a:gs pos="100000">
              <a:srgbClr val="F66B88"/>
            </a:gs>
          </a:gsLst>
          <a:path path="circle">
            <a:fillToRect l="50000" t="-80000" r="50000" b="180000"/>
          </a:path>
          <a:tileRect/>
        </a:gradFill>
      </dgm:spPr>
      <dgm:t>
        <a:bodyPr/>
        <a:lstStyle/>
        <a:p>
          <a:r>
            <a:rPr lang="ru-RU" dirty="0" smtClean="0">
              <a:latin typeface="Times New Roman" charset="0"/>
              <a:ea typeface="Times New Roman" charset="0"/>
              <a:cs typeface="Times New Roman" charset="0"/>
            </a:rPr>
            <a:t>Между ППО</a:t>
          </a:r>
          <a:endParaRPr lang="ru-RU" dirty="0">
            <a:latin typeface="Times New Roman" charset="0"/>
            <a:ea typeface="Times New Roman" charset="0"/>
            <a:cs typeface="Times New Roman" charset="0"/>
          </a:endParaRPr>
        </a:p>
      </dgm:t>
    </dgm:pt>
    <dgm:pt modelId="{0880A59D-91E1-864B-9690-99FB663CE076}" type="parTrans" cxnId="{3A38ED74-B905-0040-85EB-D8F077A47DF2}">
      <dgm:prSet/>
      <dgm:spPr/>
      <dgm:t>
        <a:bodyPr/>
        <a:lstStyle/>
        <a:p>
          <a:endParaRPr lang="ru-RU">
            <a:latin typeface="Times New Roman" charset="0"/>
            <a:ea typeface="Times New Roman" charset="0"/>
            <a:cs typeface="Times New Roman" charset="0"/>
          </a:endParaRPr>
        </a:p>
      </dgm:t>
    </dgm:pt>
    <dgm:pt modelId="{9FCD9D91-FC68-DF45-922C-AFE8156AD79A}" type="sibTrans" cxnId="{3A38ED74-B905-0040-85EB-D8F077A47DF2}">
      <dgm:prSet/>
      <dgm:spPr/>
      <dgm:t>
        <a:bodyPr/>
        <a:lstStyle/>
        <a:p>
          <a:endParaRPr lang="ru-RU">
            <a:latin typeface="Times New Roman" charset="0"/>
            <a:ea typeface="Times New Roman" charset="0"/>
            <a:cs typeface="Times New Roman" charset="0"/>
          </a:endParaRPr>
        </a:p>
      </dgm:t>
    </dgm:pt>
    <dgm:pt modelId="{428CFA9F-E0A1-CB43-8C02-C1D8C17BBFC2}">
      <dgm:prSet phldrT="[Текст]"/>
      <dgm:spPr>
        <a:gradFill flip="none" rotWithShape="0">
          <a:gsLst>
            <a:gs pos="0">
              <a:schemeClr val="accent2">
                <a:lumMod val="0"/>
                <a:lumOff val="100000"/>
              </a:schemeClr>
            </a:gs>
            <a:gs pos="35000">
              <a:schemeClr val="accent2">
                <a:lumMod val="0"/>
                <a:lumOff val="100000"/>
              </a:schemeClr>
            </a:gs>
            <a:gs pos="100000">
              <a:srgbClr val="F66B88"/>
            </a:gs>
          </a:gsLst>
          <a:path path="circle">
            <a:fillToRect l="50000" t="-80000" r="50000" b="180000"/>
          </a:path>
          <a:tileRect/>
        </a:gradFill>
      </dgm:spPr>
      <dgm:t>
        <a:bodyPr/>
        <a:lstStyle/>
        <a:p>
          <a:r>
            <a:rPr lang="ru-RU" dirty="0" smtClean="0">
              <a:latin typeface="Times New Roman" charset="0"/>
              <a:ea typeface="Times New Roman" charset="0"/>
              <a:cs typeface="Times New Roman" charset="0"/>
            </a:rPr>
            <a:t>передает</a:t>
          </a:r>
          <a:endParaRPr lang="ru-RU" dirty="0">
            <a:latin typeface="Times New Roman" charset="0"/>
            <a:ea typeface="Times New Roman" charset="0"/>
            <a:cs typeface="Times New Roman" charset="0"/>
          </a:endParaRPr>
        </a:p>
      </dgm:t>
    </dgm:pt>
    <dgm:pt modelId="{BD607909-8326-8A49-AB3B-D0211E967D38}" type="parTrans" cxnId="{1817E6E0-F200-4D47-9A66-FAF32EC3FB57}">
      <dgm:prSet/>
      <dgm:spPr/>
      <dgm:t>
        <a:bodyPr/>
        <a:lstStyle/>
        <a:p>
          <a:endParaRPr lang="ru-RU">
            <a:latin typeface="Times New Roman" charset="0"/>
            <a:ea typeface="Times New Roman" charset="0"/>
            <a:cs typeface="Times New Roman" charset="0"/>
          </a:endParaRPr>
        </a:p>
      </dgm:t>
    </dgm:pt>
    <dgm:pt modelId="{75577723-620B-9548-8FA2-A3A857943535}" type="sibTrans" cxnId="{1817E6E0-F200-4D47-9A66-FAF32EC3FB57}">
      <dgm:prSet/>
      <dgm:spPr/>
      <dgm:t>
        <a:bodyPr/>
        <a:lstStyle/>
        <a:p>
          <a:endParaRPr lang="ru-RU">
            <a:latin typeface="Times New Roman" charset="0"/>
            <a:ea typeface="Times New Roman" charset="0"/>
            <a:cs typeface="Times New Roman" charset="0"/>
          </a:endParaRPr>
        </a:p>
      </dgm:t>
    </dgm:pt>
    <dgm:pt modelId="{51D35C75-F587-D64F-A6A2-A54D8DC11968}">
      <dgm:prSet/>
      <dgm:spPr>
        <a:gradFill flip="none" rotWithShape="0">
          <a:gsLst>
            <a:gs pos="0">
              <a:schemeClr val="accent2">
                <a:lumMod val="0"/>
                <a:lumOff val="100000"/>
              </a:schemeClr>
            </a:gs>
            <a:gs pos="35000">
              <a:schemeClr val="accent2">
                <a:lumMod val="0"/>
                <a:lumOff val="100000"/>
              </a:schemeClr>
            </a:gs>
            <a:gs pos="100000">
              <a:srgbClr val="F66B88"/>
            </a:gs>
          </a:gsLst>
          <a:path path="circle">
            <a:fillToRect l="50000" t="-80000" r="50000" b="180000"/>
          </a:path>
          <a:tileRect/>
        </a:gradFill>
      </dgm:spPr>
      <dgm:t>
        <a:bodyPr/>
        <a:lstStyle/>
        <a:p>
          <a:r>
            <a:rPr lang="ru-RU" dirty="0" smtClean="0">
              <a:latin typeface="Times New Roman" charset="0"/>
              <a:ea typeface="Times New Roman" charset="0"/>
              <a:cs typeface="Times New Roman" charset="0"/>
            </a:rPr>
            <a:t>получает</a:t>
          </a:r>
          <a:endParaRPr lang="ru-RU" dirty="0">
            <a:latin typeface="Times New Roman" charset="0"/>
            <a:ea typeface="Times New Roman" charset="0"/>
            <a:cs typeface="Times New Roman" charset="0"/>
          </a:endParaRPr>
        </a:p>
      </dgm:t>
    </dgm:pt>
    <dgm:pt modelId="{B89F5DF8-75F0-C14C-8907-D8FBF4E171A5}" type="parTrans" cxnId="{D7EE2304-2426-4B4F-96AC-09A48EA68BEA}">
      <dgm:prSet/>
      <dgm:spPr/>
      <dgm:t>
        <a:bodyPr/>
        <a:lstStyle/>
        <a:p>
          <a:endParaRPr lang="ru-RU">
            <a:latin typeface="Times New Roman" charset="0"/>
            <a:ea typeface="Times New Roman" charset="0"/>
            <a:cs typeface="Times New Roman" charset="0"/>
          </a:endParaRPr>
        </a:p>
      </dgm:t>
    </dgm:pt>
    <dgm:pt modelId="{AD88239A-3A5E-3742-9E43-BD672C2D0C62}" type="sibTrans" cxnId="{D7EE2304-2426-4B4F-96AC-09A48EA68BEA}">
      <dgm:prSet/>
      <dgm:spPr/>
      <dgm:t>
        <a:bodyPr/>
        <a:lstStyle/>
        <a:p>
          <a:endParaRPr lang="ru-RU">
            <a:latin typeface="Times New Roman" charset="0"/>
            <a:ea typeface="Times New Roman" charset="0"/>
            <a:cs typeface="Times New Roman" charset="0"/>
          </a:endParaRPr>
        </a:p>
      </dgm:t>
    </dgm:pt>
    <dgm:pt modelId="{98B5E812-FEEC-B44C-9ED6-6B1525A60144}">
      <dgm:prSet custT="1"/>
      <dgm:spPr/>
      <dgm:t>
        <a:bodyPr/>
        <a:lstStyle/>
        <a:p>
          <a:r>
            <a:rPr lang="ru-RU" sz="2400" b="1" dirty="0" smtClean="0">
              <a:latin typeface="Times New Roman" charset="0"/>
              <a:ea typeface="Times New Roman" charset="0"/>
              <a:cs typeface="Times New Roman" charset="0"/>
            </a:rPr>
            <a:t>241</a:t>
          </a:r>
          <a:endParaRPr lang="ru-RU" sz="2400" b="1" dirty="0">
            <a:latin typeface="Times New Roman" charset="0"/>
            <a:ea typeface="Times New Roman" charset="0"/>
            <a:cs typeface="Times New Roman" charset="0"/>
          </a:endParaRPr>
        </a:p>
      </dgm:t>
    </dgm:pt>
    <dgm:pt modelId="{A53886D9-F415-7D41-8599-E955975AA3A7}" type="parTrans" cxnId="{E8A27D5B-F383-1F47-A272-581F95F33A48}">
      <dgm:prSet/>
      <dgm:spPr/>
      <dgm:t>
        <a:bodyPr/>
        <a:lstStyle/>
        <a:p>
          <a:endParaRPr lang="ru-RU">
            <a:latin typeface="Times New Roman" charset="0"/>
            <a:ea typeface="Times New Roman" charset="0"/>
            <a:cs typeface="Times New Roman" charset="0"/>
          </a:endParaRPr>
        </a:p>
      </dgm:t>
    </dgm:pt>
    <dgm:pt modelId="{7A737765-AD17-ED43-9E74-2E7080CFFC5B}" type="sibTrans" cxnId="{E8A27D5B-F383-1F47-A272-581F95F33A48}">
      <dgm:prSet/>
      <dgm:spPr/>
      <dgm:t>
        <a:bodyPr/>
        <a:lstStyle/>
        <a:p>
          <a:endParaRPr lang="ru-RU">
            <a:latin typeface="Times New Roman" charset="0"/>
            <a:ea typeface="Times New Roman" charset="0"/>
            <a:cs typeface="Times New Roman" charset="0"/>
          </a:endParaRPr>
        </a:p>
      </dgm:t>
    </dgm:pt>
    <dgm:pt modelId="{962964E3-1E6C-704F-851F-EC2CA81EB219}">
      <dgm:prSet custT="1"/>
      <dgm:spPr/>
      <dgm:t>
        <a:bodyPr/>
        <a:lstStyle/>
        <a:p>
          <a:r>
            <a:rPr lang="ru-RU" sz="2400" b="1" dirty="0" smtClean="0">
              <a:latin typeface="Times New Roman" charset="0"/>
              <a:ea typeface="Times New Roman" charset="0"/>
              <a:cs typeface="Times New Roman" charset="0"/>
            </a:rPr>
            <a:t>191</a:t>
          </a:r>
          <a:endParaRPr lang="ru-RU" sz="2400" b="1" dirty="0">
            <a:latin typeface="Times New Roman" charset="0"/>
            <a:ea typeface="Times New Roman" charset="0"/>
            <a:cs typeface="Times New Roman" charset="0"/>
          </a:endParaRPr>
        </a:p>
      </dgm:t>
    </dgm:pt>
    <dgm:pt modelId="{DF388D25-800B-024D-8F5D-86AE836247CA}" type="parTrans" cxnId="{5DBB65B4-B98C-3349-A5EA-A907174CB3C1}">
      <dgm:prSet/>
      <dgm:spPr/>
      <dgm:t>
        <a:bodyPr/>
        <a:lstStyle/>
        <a:p>
          <a:endParaRPr lang="ru-RU">
            <a:latin typeface="Times New Roman" charset="0"/>
            <a:ea typeface="Times New Roman" charset="0"/>
            <a:cs typeface="Times New Roman" charset="0"/>
          </a:endParaRPr>
        </a:p>
      </dgm:t>
    </dgm:pt>
    <dgm:pt modelId="{3FBDCE94-F867-654F-A32D-35AD282407DE}" type="sibTrans" cxnId="{5DBB65B4-B98C-3349-A5EA-A907174CB3C1}">
      <dgm:prSet/>
      <dgm:spPr/>
      <dgm:t>
        <a:bodyPr/>
        <a:lstStyle/>
        <a:p>
          <a:endParaRPr lang="ru-RU">
            <a:latin typeface="Times New Roman" charset="0"/>
            <a:ea typeface="Times New Roman" charset="0"/>
            <a:cs typeface="Times New Roman" charset="0"/>
          </a:endParaRPr>
        </a:p>
      </dgm:t>
    </dgm:pt>
    <dgm:pt modelId="{2BA49399-CD97-EF48-B2E5-FFA62CDAA213}">
      <dgm:prSet custT="1"/>
      <dgm:spPr/>
      <dgm:t>
        <a:bodyPr/>
        <a:lstStyle/>
        <a:p>
          <a:r>
            <a:rPr lang="ru-RU" sz="2400" b="1" dirty="0" smtClean="0">
              <a:latin typeface="Times New Roman" charset="0"/>
              <a:ea typeface="Times New Roman" charset="0"/>
              <a:cs typeface="Times New Roman" charset="0"/>
            </a:rPr>
            <a:t>281</a:t>
          </a:r>
          <a:endParaRPr lang="ru-RU" sz="2400" b="1" dirty="0">
            <a:latin typeface="Times New Roman" charset="0"/>
            <a:ea typeface="Times New Roman" charset="0"/>
            <a:cs typeface="Times New Roman" charset="0"/>
          </a:endParaRPr>
        </a:p>
      </dgm:t>
    </dgm:pt>
    <dgm:pt modelId="{30E76EA6-DF60-0944-ABB0-D927C958CA41}" type="parTrans" cxnId="{2B2FFE9B-1982-4F44-BBBB-F5C483883AB8}">
      <dgm:prSet/>
      <dgm:spPr/>
      <dgm:t>
        <a:bodyPr/>
        <a:lstStyle/>
        <a:p>
          <a:endParaRPr lang="ru-RU">
            <a:latin typeface="Times New Roman" charset="0"/>
            <a:ea typeface="Times New Roman" charset="0"/>
            <a:cs typeface="Times New Roman" charset="0"/>
          </a:endParaRPr>
        </a:p>
      </dgm:t>
    </dgm:pt>
    <dgm:pt modelId="{DFA058E9-ECD6-204C-AEA4-423698FC3BF9}" type="sibTrans" cxnId="{2B2FFE9B-1982-4F44-BBBB-F5C483883AB8}">
      <dgm:prSet/>
      <dgm:spPr/>
      <dgm:t>
        <a:bodyPr/>
        <a:lstStyle/>
        <a:p>
          <a:endParaRPr lang="ru-RU">
            <a:latin typeface="Times New Roman" charset="0"/>
            <a:ea typeface="Times New Roman" charset="0"/>
            <a:cs typeface="Times New Roman" charset="0"/>
          </a:endParaRPr>
        </a:p>
      </dgm:t>
    </dgm:pt>
    <dgm:pt modelId="{5C5EB9A3-9DC1-9341-ADB4-45418616B576}">
      <dgm:prSet custT="1"/>
      <dgm:spPr/>
      <dgm:t>
        <a:bodyPr/>
        <a:lstStyle/>
        <a:p>
          <a:r>
            <a:rPr lang="ru-RU" sz="2400" b="1" dirty="0" smtClean="0">
              <a:latin typeface="Times New Roman" charset="0"/>
              <a:ea typeface="Times New Roman" charset="0"/>
              <a:cs typeface="Times New Roman" charset="0"/>
            </a:rPr>
            <a:t>195</a:t>
          </a:r>
          <a:endParaRPr lang="ru-RU" sz="2400" b="1" dirty="0">
            <a:latin typeface="Times New Roman" charset="0"/>
            <a:ea typeface="Times New Roman" charset="0"/>
            <a:cs typeface="Times New Roman" charset="0"/>
          </a:endParaRPr>
        </a:p>
      </dgm:t>
    </dgm:pt>
    <dgm:pt modelId="{6C30E1B4-7DFC-E344-ADDE-C732A532F866}" type="parTrans" cxnId="{245831F4-E5E4-6048-95A2-B5524E3170EA}">
      <dgm:prSet/>
      <dgm:spPr/>
      <dgm:t>
        <a:bodyPr/>
        <a:lstStyle/>
        <a:p>
          <a:endParaRPr lang="ru-RU">
            <a:latin typeface="Times New Roman" charset="0"/>
            <a:ea typeface="Times New Roman" charset="0"/>
            <a:cs typeface="Times New Roman" charset="0"/>
          </a:endParaRPr>
        </a:p>
      </dgm:t>
    </dgm:pt>
    <dgm:pt modelId="{97E474CC-F1B3-2548-9DC9-136CFDDDAF0A}" type="sibTrans" cxnId="{245831F4-E5E4-6048-95A2-B5524E3170EA}">
      <dgm:prSet/>
      <dgm:spPr/>
      <dgm:t>
        <a:bodyPr/>
        <a:lstStyle/>
        <a:p>
          <a:endParaRPr lang="ru-RU">
            <a:latin typeface="Times New Roman" charset="0"/>
            <a:ea typeface="Times New Roman" charset="0"/>
            <a:cs typeface="Times New Roman" charset="0"/>
          </a:endParaRPr>
        </a:p>
      </dgm:t>
    </dgm:pt>
    <dgm:pt modelId="{6191E9FF-0B34-B84A-8BAC-6ACDE8B6419A}">
      <dgm:prSet custT="1"/>
      <dgm:spPr>
        <a:gradFill flip="none" rotWithShape="0">
          <a:gsLst>
            <a:gs pos="0">
              <a:schemeClr val="accent2">
                <a:lumMod val="0"/>
                <a:lumOff val="100000"/>
              </a:schemeClr>
            </a:gs>
            <a:gs pos="35000">
              <a:schemeClr val="accent2">
                <a:lumMod val="0"/>
                <a:lumOff val="100000"/>
              </a:schemeClr>
            </a:gs>
            <a:gs pos="100000">
              <a:srgbClr val="F66B88"/>
            </a:gs>
          </a:gsLst>
          <a:path path="circle">
            <a:fillToRect l="50000" t="-80000" r="50000" b="180000"/>
          </a:path>
          <a:tileRect/>
        </a:gradFill>
      </dgm:spPr>
      <dgm:t>
        <a:bodyPr/>
        <a:lstStyle/>
        <a:p>
          <a:r>
            <a:rPr lang="ru-RU" sz="2400" b="1" dirty="0" smtClean="0">
              <a:latin typeface="Times New Roman" charset="0"/>
              <a:ea typeface="Times New Roman" charset="0"/>
              <a:cs typeface="Times New Roman" charset="0"/>
            </a:rPr>
            <a:t>251</a:t>
          </a:r>
          <a:endParaRPr lang="ru-RU" sz="2400" b="1" dirty="0">
            <a:latin typeface="Times New Roman" charset="0"/>
            <a:ea typeface="Times New Roman" charset="0"/>
            <a:cs typeface="Times New Roman" charset="0"/>
          </a:endParaRPr>
        </a:p>
      </dgm:t>
    </dgm:pt>
    <dgm:pt modelId="{3FF95BA1-50EF-7346-8716-74787CFA0D9F}" type="parTrans" cxnId="{A242CF7B-66C8-4D47-B217-8B90064A603D}">
      <dgm:prSet/>
      <dgm:spPr/>
      <dgm:t>
        <a:bodyPr/>
        <a:lstStyle/>
        <a:p>
          <a:endParaRPr lang="ru-RU">
            <a:latin typeface="Times New Roman" charset="0"/>
            <a:ea typeface="Times New Roman" charset="0"/>
            <a:cs typeface="Times New Roman" charset="0"/>
          </a:endParaRPr>
        </a:p>
      </dgm:t>
    </dgm:pt>
    <dgm:pt modelId="{6BE8A82B-8888-2E41-AA1F-906373119127}" type="sibTrans" cxnId="{A242CF7B-66C8-4D47-B217-8B90064A603D}">
      <dgm:prSet/>
      <dgm:spPr/>
      <dgm:t>
        <a:bodyPr/>
        <a:lstStyle/>
        <a:p>
          <a:endParaRPr lang="ru-RU">
            <a:latin typeface="Times New Roman" charset="0"/>
            <a:ea typeface="Times New Roman" charset="0"/>
            <a:cs typeface="Times New Roman" charset="0"/>
          </a:endParaRPr>
        </a:p>
      </dgm:t>
    </dgm:pt>
    <dgm:pt modelId="{7E8AE02A-96B8-A945-87CB-E0D77EC3B619}">
      <dgm:prSet custT="1"/>
      <dgm:spPr>
        <a:gradFill flip="none" rotWithShape="0">
          <a:gsLst>
            <a:gs pos="0">
              <a:schemeClr val="accent2">
                <a:lumMod val="0"/>
                <a:lumOff val="100000"/>
              </a:schemeClr>
            </a:gs>
            <a:gs pos="35000">
              <a:schemeClr val="accent2">
                <a:lumMod val="0"/>
                <a:lumOff val="100000"/>
              </a:schemeClr>
            </a:gs>
            <a:gs pos="100000">
              <a:srgbClr val="F66B88"/>
            </a:gs>
          </a:gsLst>
          <a:path path="circle">
            <a:fillToRect l="50000" t="-80000" r="50000" b="180000"/>
          </a:path>
          <a:tileRect/>
        </a:gradFill>
      </dgm:spPr>
      <dgm:t>
        <a:bodyPr/>
        <a:lstStyle/>
        <a:p>
          <a:r>
            <a:rPr lang="ru-RU" sz="2400" b="1" dirty="0" smtClean="0">
              <a:latin typeface="Times New Roman" charset="0"/>
              <a:ea typeface="Times New Roman" charset="0"/>
              <a:cs typeface="Times New Roman" charset="0"/>
            </a:rPr>
            <a:t>191</a:t>
          </a:r>
          <a:endParaRPr lang="ru-RU" sz="2400" b="1" dirty="0">
            <a:latin typeface="Times New Roman" charset="0"/>
            <a:ea typeface="Times New Roman" charset="0"/>
            <a:cs typeface="Times New Roman" charset="0"/>
          </a:endParaRPr>
        </a:p>
      </dgm:t>
    </dgm:pt>
    <dgm:pt modelId="{A7E34F02-9F33-3145-BAA4-8A4FA7F79CAB}" type="parTrans" cxnId="{B5864404-9254-434B-982E-B1331F3E91BE}">
      <dgm:prSet/>
      <dgm:spPr/>
      <dgm:t>
        <a:bodyPr/>
        <a:lstStyle/>
        <a:p>
          <a:endParaRPr lang="ru-RU">
            <a:latin typeface="Times New Roman" charset="0"/>
            <a:ea typeface="Times New Roman" charset="0"/>
            <a:cs typeface="Times New Roman" charset="0"/>
          </a:endParaRPr>
        </a:p>
      </dgm:t>
    </dgm:pt>
    <dgm:pt modelId="{327519FB-10BC-A947-ABA5-BFF064A98575}" type="sibTrans" cxnId="{B5864404-9254-434B-982E-B1331F3E91BE}">
      <dgm:prSet/>
      <dgm:spPr/>
      <dgm:t>
        <a:bodyPr/>
        <a:lstStyle/>
        <a:p>
          <a:endParaRPr lang="ru-RU">
            <a:latin typeface="Times New Roman" charset="0"/>
            <a:ea typeface="Times New Roman" charset="0"/>
            <a:cs typeface="Times New Roman" charset="0"/>
          </a:endParaRPr>
        </a:p>
      </dgm:t>
    </dgm:pt>
    <dgm:pt modelId="{B70AA824-F2EC-3840-8EE8-195E88D3AA25}">
      <dgm:prSet custT="1"/>
      <dgm:spPr>
        <a:gradFill flip="none" rotWithShape="0">
          <a:gsLst>
            <a:gs pos="0">
              <a:schemeClr val="accent2">
                <a:lumMod val="0"/>
                <a:lumOff val="100000"/>
              </a:schemeClr>
            </a:gs>
            <a:gs pos="35000">
              <a:schemeClr val="accent2">
                <a:lumMod val="0"/>
                <a:lumOff val="100000"/>
              </a:schemeClr>
            </a:gs>
            <a:gs pos="100000">
              <a:srgbClr val="F66B88"/>
            </a:gs>
          </a:gsLst>
          <a:path path="circle">
            <a:fillToRect l="50000" t="-80000" r="50000" b="180000"/>
          </a:path>
          <a:tileRect/>
        </a:gradFill>
      </dgm:spPr>
      <dgm:t>
        <a:bodyPr/>
        <a:lstStyle/>
        <a:p>
          <a:r>
            <a:rPr lang="ru-RU" sz="2400" b="1" dirty="0" smtClean="0">
              <a:latin typeface="Times New Roman" charset="0"/>
              <a:ea typeface="Times New Roman" charset="0"/>
              <a:cs typeface="Times New Roman" charset="0"/>
            </a:rPr>
            <a:t>195</a:t>
          </a:r>
          <a:endParaRPr lang="ru-RU" sz="2400" b="1" dirty="0">
            <a:latin typeface="Times New Roman" charset="0"/>
            <a:ea typeface="Times New Roman" charset="0"/>
            <a:cs typeface="Times New Roman" charset="0"/>
          </a:endParaRPr>
        </a:p>
      </dgm:t>
    </dgm:pt>
    <dgm:pt modelId="{FAF41894-5DD9-0F41-AFF2-AF1AE620649C}" type="parTrans" cxnId="{32630F48-E711-794B-AAE4-48874AC428D5}">
      <dgm:prSet/>
      <dgm:spPr/>
      <dgm:t>
        <a:bodyPr/>
        <a:lstStyle/>
        <a:p>
          <a:endParaRPr lang="ru-RU">
            <a:latin typeface="Times New Roman" charset="0"/>
            <a:ea typeface="Times New Roman" charset="0"/>
            <a:cs typeface="Times New Roman" charset="0"/>
          </a:endParaRPr>
        </a:p>
      </dgm:t>
    </dgm:pt>
    <dgm:pt modelId="{51AB1700-7554-7C4D-AA5D-468B8CFFCFFA}" type="sibTrans" cxnId="{32630F48-E711-794B-AAE4-48874AC428D5}">
      <dgm:prSet/>
      <dgm:spPr/>
      <dgm:t>
        <a:bodyPr/>
        <a:lstStyle/>
        <a:p>
          <a:endParaRPr lang="ru-RU">
            <a:latin typeface="Times New Roman" charset="0"/>
            <a:ea typeface="Times New Roman" charset="0"/>
            <a:cs typeface="Times New Roman" charset="0"/>
          </a:endParaRPr>
        </a:p>
      </dgm:t>
    </dgm:pt>
    <dgm:pt modelId="{E21ADD12-14E1-5F41-9E73-64A32ECDF61A}">
      <dgm:prSet custT="1"/>
      <dgm:spPr>
        <a:gradFill flip="none" rotWithShape="0">
          <a:gsLst>
            <a:gs pos="0">
              <a:schemeClr val="accent2">
                <a:lumMod val="0"/>
                <a:lumOff val="100000"/>
              </a:schemeClr>
            </a:gs>
            <a:gs pos="35000">
              <a:schemeClr val="accent2">
                <a:lumMod val="0"/>
                <a:lumOff val="100000"/>
              </a:schemeClr>
            </a:gs>
            <a:gs pos="100000">
              <a:srgbClr val="F66B88"/>
            </a:gs>
          </a:gsLst>
          <a:path path="circle">
            <a:fillToRect l="50000" t="-80000" r="50000" b="180000"/>
          </a:path>
          <a:tileRect/>
        </a:gradFill>
      </dgm:spPr>
      <dgm:t>
        <a:bodyPr/>
        <a:lstStyle/>
        <a:p>
          <a:r>
            <a:rPr lang="ru-RU" sz="2400" b="1" dirty="0" smtClean="0">
              <a:latin typeface="Times New Roman" charset="0"/>
              <a:ea typeface="Times New Roman" charset="0"/>
              <a:cs typeface="Times New Roman" charset="0"/>
            </a:rPr>
            <a:t>251</a:t>
          </a:r>
          <a:endParaRPr lang="ru-RU" sz="2400" b="1" dirty="0">
            <a:latin typeface="Times New Roman" charset="0"/>
            <a:ea typeface="Times New Roman" charset="0"/>
            <a:cs typeface="Times New Roman" charset="0"/>
          </a:endParaRPr>
        </a:p>
      </dgm:t>
    </dgm:pt>
    <dgm:pt modelId="{5EB34FD7-E3BD-074A-81F9-D0A55A7D15AC}" type="parTrans" cxnId="{48A8FD99-EC09-0D48-88C4-B623F615C6EA}">
      <dgm:prSet/>
      <dgm:spPr/>
      <dgm:t>
        <a:bodyPr/>
        <a:lstStyle/>
        <a:p>
          <a:endParaRPr lang="ru-RU">
            <a:latin typeface="Times New Roman" charset="0"/>
            <a:ea typeface="Times New Roman" charset="0"/>
            <a:cs typeface="Times New Roman" charset="0"/>
          </a:endParaRPr>
        </a:p>
      </dgm:t>
    </dgm:pt>
    <dgm:pt modelId="{23CAAE4D-B8EF-B84F-B59F-22CA577986AA}" type="sibTrans" cxnId="{48A8FD99-EC09-0D48-88C4-B623F615C6EA}">
      <dgm:prSet/>
      <dgm:spPr/>
      <dgm:t>
        <a:bodyPr/>
        <a:lstStyle/>
        <a:p>
          <a:endParaRPr lang="ru-RU">
            <a:latin typeface="Times New Roman" charset="0"/>
            <a:ea typeface="Times New Roman" charset="0"/>
            <a:cs typeface="Times New Roman" charset="0"/>
          </a:endParaRPr>
        </a:p>
      </dgm:t>
    </dgm:pt>
    <dgm:pt modelId="{50C463E2-8BA2-2F4B-912C-9E76F96A33F3}" type="pres">
      <dgm:prSet presAssocID="{1D4580A8-99FC-7941-A20D-77C78917EAEC}" presName="diagram" presStyleCnt="0">
        <dgm:presLayoutVars>
          <dgm:chPref val="1"/>
          <dgm:dir/>
          <dgm:animOne val="branch"/>
          <dgm:animLvl val="lvl"/>
          <dgm:resizeHandles val="exact"/>
        </dgm:presLayoutVars>
      </dgm:prSet>
      <dgm:spPr/>
      <dgm:t>
        <a:bodyPr/>
        <a:lstStyle/>
        <a:p>
          <a:endParaRPr lang="ru-RU"/>
        </a:p>
      </dgm:t>
    </dgm:pt>
    <dgm:pt modelId="{74023435-D7EC-234C-A135-4ABBB45AB57E}" type="pres">
      <dgm:prSet presAssocID="{3D3D4D99-2720-9E42-A43C-EA87F7806E0C}" presName="root1" presStyleCnt="0"/>
      <dgm:spPr/>
    </dgm:pt>
    <dgm:pt modelId="{AFD70BCF-B738-AD44-BF36-7600B8F3007E}" type="pres">
      <dgm:prSet presAssocID="{3D3D4D99-2720-9E42-A43C-EA87F7806E0C}" presName="LevelOneTextNode" presStyleLbl="node0" presStyleIdx="0" presStyleCnt="1">
        <dgm:presLayoutVars>
          <dgm:chPref val="3"/>
        </dgm:presLayoutVars>
      </dgm:prSet>
      <dgm:spPr/>
      <dgm:t>
        <a:bodyPr/>
        <a:lstStyle/>
        <a:p>
          <a:endParaRPr lang="ru-RU"/>
        </a:p>
      </dgm:t>
    </dgm:pt>
    <dgm:pt modelId="{853C4F97-A73B-434C-8730-D68C4BF38B60}" type="pres">
      <dgm:prSet presAssocID="{3D3D4D99-2720-9E42-A43C-EA87F7806E0C}" presName="level2hierChild" presStyleCnt="0"/>
      <dgm:spPr/>
    </dgm:pt>
    <dgm:pt modelId="{47D77141-C67C-BD48-87DE-BD8509D8E027}" type="pres">
      <dgm:prSet presAssocID="{69C8FBE9-5921-D440-878D-8CAE9D6E8E1C}" presName="conn2-1" presStyleLbl="parChTrans1D2" presStyleIdx="0" presStyleCnt="2"/>
      <dgm:spPr/>
      <dgm:t>
        <a:bodyPr/>
        <a:lstStyle/>
        <a:p>
          <a:endParaRPr lang="ru-RU"/>
        </a:p>
      </dgm:t>
    </dgm:pt>
    <dgm:pt modelId="{09F74516-FE44-6646-9AA2-5A2A288DC9CA}" type="pres">
      <dgm:prSet presAssocID="{69C8FBE9-5921-D440-878D-8CAE9D6E8E1C}" presName="connTx" presStyleLbl="parChTrans1D2" presStyleIdx="0" presStyleCnt="2"/>
      <dgm:spPr/>
      <dgm:t>
        <a:bodyPr/>
        <a:lstStyle/>
        <a:p>
          <a:endParaRPr lang="ru-RU"/>
        </a:p>
      </dgm:t>
    </dgm:pt>
    <dgm:pt modelId="{B4A47EB7-DF40-214C-9F99-CCA1EAF8C5E7}" type="pres">
      <dgm:prSet presAssocID="{88BC0644-4710-B14A-BFA0-C003F29E1FAA}" presName="root2" presStyleCnt="0"/>
      <dgm:spPr/>
    </dgm:pt>
    <dgm:pt modelId="{7B6DA366-F440-C743-A332-C2B56D2018EC}" type="pres">
      <dgm:prSet presAssocID="{88BC0644-4710-B14A-BFA0-C003F29E1FAA}" presName="LevelTwoTextNode" presStyleLbl="node2" presStyleIdx="0" presStyleCnt="2">
        <dgm:presLayoutVars>
          <dgm:chPref val="3"/>
        </dgm:presLayoutVars>
      </dgm:prSet>
      <dgm:spPr/>
      <dgm:t>
        <a:bodyPr/>
        <a:lstStyle/>
        <a:p>
          <a:endParaRPr lang="ru-RU"/>
        </a:p>
      </dgm:t>
    </dgm:pt>
    <dgm:pt modelId="{9970FA2A-C9EF-7945-A7B8-072AB30F07FF}" type="pres">
      <dgm:prSet presAssocID="{88BC0644-4710-B14A-BFA0-C003F29E1FAA}" presName="level3hierChild" presStyleCnt="0"/>
      <dgm:spPr/>
    </dgm:pt>
    <dgm:pt modelId="{33A4127A-FDB5-4340-A1BC-DC0F6DAC0CE2}" type="pres">
      <dgm:prSet presAssocID="{1C186DFF-12A7-2B4C-A403-BEF8BF637AD4}" presName="conn2-1" presStyleLbl="parChTrans1D3" presStyleIdx="0" presStyleCnt="4"/>
      <dgm:spPr/>
      <dgm:t>
        <a:bodyPr/>
        <a:lstStyle/>
        <a:p>
          <a:endParaRPr lang="ru-RU"/>
        </a:p>
      </dgm:t>
    </dgm:pt>
    <dgm:pt modelId="{BA433AA5-E754-FC4C-A787-9023AE89E650}" type="pres">
      <dgm:prSet presAssocID="{1C186DFF-12A7-2B4C-A403-BEF8BF637AD4}" presName="connTx" presStyleLbl="parChTrans1D3" presStyleIdx="0" presStyleCnt="4"/>
      <dgm:spPr/>
      <dgm:t>
        <a:bodyPr/>
        <a:lstStyle/>
        <a:p>
          <a:endParaRPr lang="ru-RU"/>
        </a:p>
      </dgm:t>
    </dgm:pt>
    <dgm:pt modelId="{CF022FC0-5839-734D-A142-09181A5E9FA2}" type="pres">
      <dgm:prSet presAssocID="{B4476A7F-10B2-BD4D-9159-ACDDEF32BFDC}" presName="root2" presStyleCnt="0"/>
      <dgm:spPr/>
    </dgm:pt>
    <dgm:pt modelId="{8A8047B4-01B1-5248-8241-CEFA6ACEF31E}" type="pres">
      <dgm:prSet presAssocID="{B4476A7F-10B2-BD4D-9159-ACDDEF32BFDC}" presName="LevelTwoTextNode" presStyleLbl="node3" presStyleIdx="0" presStyleCnt="4">
        <dgm:presLayoutVars>
          <dgm:chPref val="3"/>
        </dgm:presLayoutVars>
      </dgm:prSet>
      <dgm:spPr/>
      <dgm:t>
        <a:bodyPr/>
        <a:lstStyle/>
        <a:p>
          <a:endParaRPr lang="ru-RU"/>
        </a:p>
      </dgm:t>
    </dgm:pt>
    <dgm:pt modelId="{A1617DFF-D8A7-0943-ACC4-14FC3DD0CBF2}" type="pres">
      <dgm:prSet presAssocID="{B4476A7F-10B2-BD4D-9159-ACDDEF32BFDC}" presName="level3hierChild" presStyleCnt="0"/>
      <dgm:spPr/>
    </dgm:pt>
    <dgm:pt modelId="{A5074600-DF33-854C-96F1-11C9B4DADCEC}" type="pres">
      <dgm:prSet presAssocID="{A53886D9-F415-7D41-8599-E955975AA3A7}" presName="conn2-1" presStyleLbl="parChTrans1D4" presStyleIdx="0" presStyleCnt="8"/>
      <dgm:spPr/>
      <dgm:t>
        <a:bodyPr/>
        <a:lstStyle/>
        <a:p>
          <a:endParaRPr lang="ru-RU"/>
        </a:p>
      </dgm:t>
    </dgm:pt>
    <dgm:pt modelId="{6C562E50-2606-7049-8708-A5923F186296}" type="pres">
      <dgm:prSet presAssocID="{A53886D9-F415-7D41-8599-E955975AA3A7}" presName="connTx" presStyleLbl="parChTrans1D4" presStyleIdx="0" presStyleCnt="8"/>
      <dgm:spPr/>
      <dgm:t>
        <a:bodyPr/>
        <a:lstStyle/>
        <a:p>
          <a:endParaRPr lang="ru-RU"/>
        </a:p>
      </dgm:t>
    </dgm:pt>
    <dgm:pt modelId="{94F51BC5-1DA7-7D47-BDEF-274974D0FCDC}" type="pres">
      <dgm:prSet presAssocID="{98B5E812-FEEC-B44C-9ED6-6B1525A60144}" presName="root2" presStyleCnt="0"/>
      <dgm:spPr/>
    </dgm:pt>
    <dgm:pt modelId="{F4E02F4E-FF22-6C4C-B950-B3E52B40145E}" type="pres">
      <dgm:prSet presAssocID="{98B5E812-FEEC-B44C-9ED6-6B1525A60144}" presName="LevelTwoTextNode" presStyleLbl="node4" presStyleIdx="0" presStyleCnt="8">
        <dgm:presLayoutVars>
          <dgm:chPref val="3"/>
        </dgm:presLayoutVars>
      </dgm:prSet>
      <dgm:spPr/>
      <dgm:t>
        <a:bodyPr/>
        <a:lstStyle/>
        <a:p>
          <a:endParaRPr lang="ru-RU"/>
        </a:p>
      </dgm:t>
    </dgm:pt>
    <dgm:pt modelId="{E4ACA515-F641-3341-86B5-E67A2BF4A98A}" type="pres">
      <dgm:prSet presAssocID="{98B5E812-FEEC-B44C-9ED6-6B1525A60144}" presName="level3hierChild" presStyleCnt="0"/>
      <dgm:spPr/>
    </dgm:pt>
    <dgm:pt modelId="{7099B9BF-2F55-A142-93B1-478555E98D43}" type="pres">
      <dgm:prSet presAssocID="{30E76EA6-DF60-0944-ABB0-D927C958CA41}" presName="conn2-1" presStyleLbl="parChTrans1D4" presStyleIdx="1" presStyleCnt="8"/>
      <dgm:spPr/>
      <dgm:t>
        <a:bodyPr/>
        <a:lstStyle/>
        <a:p>
          <a:endParaRPr lang="ru-RU"/>
        </a:p>
      </dgm:t>
    </dgm:pt>
    <dgm:pt modelId="{AD562240-75B4-5D45-8714-30AFC661BBE1}" type="pres">
      <dgm:prSet presAssocID="{30E76EA6-DF60-0944-ABB0-D927C958CA41}" presName="connTx" presStyleLbl="parChTrans1D4" presStyleIdx="1" presStyleCnt="8"/>
      <dgm:spPr/>
      <dgm:t>
        <a:bodyPr/>
        <a:lstStyle/>
        <a:p>
          <a:endParaRPr lang="ru-RU"/>
        </a:p>
      </dgm:t>
    </dgm:pt>
    <dgm:pt modelId="{B48B9155-59B7-9848-A898-1A8C75806353}" type="pres">
      <dgm:prSet presAssocID="{2BA49399-CD97-EF48-B2E5-FFA62CDAA213}" presName="root2" presStyleCnt="0"/>
      <dgm:spPr/>
    </dgm:pt>
    <dgm:pt modelId="{3102D46C-6F40-4746-AA2B-14C3FD88FFF0}" type="pres">
      <dgm:prSet presAssocID="{2BA49399-CD97-EF48-B2E5-FFA62CDAA213}" presName="LevelTwoTextNode" presStyleLbl="node4" presStyleIdx="1" presStyleCnt="8">
        <dgm:presLayoutVars>
          <dgm:chPref val="3"/>
        </dgm:presLayoutVars>
      </dgm:prSet>
      <dgm:spPr/>
      <dgm:t>
        <a:bodyPr/>
        <a:lstStyle/>
        <a:p>
          <a:endParaRPr lang="ru-RU"/>
        </a:p>
      </dgm:t>
    </dgm:pt>
    <dgm:pt modelId="{2C556E8A-23E7-B94E-8A52-DB9905BD605E}" type="pres">
      <dgm:prSet presAssocID="{2BA49399-CD97-EF48-B2E5-FFA62CDAA213}" presName="level3hierChild" presStyleCnt="0"/>
      <dgm:spPr/>
    </dgm:pt>
    <dgm:pt modelId="{51E78CE8-32FC-374E-973F-4FE6D6807CD0}" type="pres">
      <dgm:prSet presAssocID="{47CE7B35-F350-0E48-A8A5-9D249D732447}" presName="conn2-1" presStyleLbl="parChTrans1D3" presStyleIdx="1" presStyleCnt="4"/>
      <dgm:spPr/>
      <dgm:t>
        <a:bodyPr/>
        <a:lstStyle/>
        <a:p>
          <a:endParaRPr lang="ru-RU"/>
        </a:p>
      </dgm:t>
    </dgm:pt>
    <dgm:pt modelId="{79288B04-1C0D-2F4D-9B01-16CB738EC58E}" type="pres">
      <dgm:prSet presAssocID="{47CE7B35-F350-0E48-A8A5-9D249D732447}" presName="connTx" presStyleLbl="parChTrans1D3" presStyleIdx="1" presStyleCnt="4"/>
      <dgm:spPr/>
      <dgm:t>
        <a:bodyPr/>
        <a:lstStyle/>
        <a:p>
          <a:endParaRPr lang="ru-RU"/>
        </a:p>
      </dgm:t>
    </dgm:pt>
    <dgm:pt modelId="{CD27FBCE-FE47-744E-8601-90B42534413B}" type="pres">
      <dgm:prSet presAssocID="{A128DC2A-EE76-9045-90EE-3A1227014EA6}" presName="root2" presStyleCnt="0"/>
      <dgm:spPr/>
    </dgm:pt>
    <dgm:pt modelId="{6A270B9A-391C-3246-A9EF-4B392A2E263B}" type="pres">
      <dgm:prSet presAssocID="{A128DC2A-EE76-9045-90EE-3A1227014EA6}" presName="LevelTwoTextNode" presStyleLbl="node3" presStyleIdx="1" presStyleCnt="4">
        <dgm:presLayoutVars>
          <dgm:chPref val="3"/>
        </dgm:presLayoutVars>
      </dgm:prSet>
      <dgm:spPr/>
      <dgm:t>
        <a:bodyPr/>
        <a:lstStyle/>
        <a:p>
          <a:endParaRPr lang="ru-RU"/>
        </a:p>
      </dgm:t>
    </dgm:pt>
    <dgm:pt modelId="{B6B06404-7D31-4F4C-8B88-95952CC5C4D6}" type="pres">
      <dgm:prSet presAssocID="{A128DC2A-EE76-9045-90EE-3A1227014EA6}" presName="level3hierChild" presStyleCnt="0"/>
      <dgm:spPr/>
    </dgm:pt>
    <dgm:pt modelId="{AC49A770-C1D7-E140-A9CF-C4BC4614E3BC}" type="pres">
      <dgm:prSet presAssocID="{DF388D25-800B-024D-8F5D-86AE836247CA}" presName="conn2-1" presStyleLbl="parChTrans1D4" presStyleIdx="2" presStyleCnt="8"/>
      <dgm:spPr/>
      <dgm:t>
        <a:bodyPr/>
        <a:lstStyle/>
        <a:p>
          <a:endParaRPr lang="ru-RU"/>
        </a:p>
      </dgm:t>
    </dgm:pt>
    <dgm:pt modelId="{319C6574-8253-6047-888E-21183EBFA23F}" type="pres">
      <dgm:prSet presAssocID="{DF388D25-800B-024D-8F5D-86AE836247CA}" presName="connTx" presStyleLbl="parChTrans1D4" presStyleIdx="2" presStyleCnt="8"/>
      <dgm:spPr/>
      <dgm:t>
        <a:bodyPr/>
        <a:lstStyle/>
        <a:p>
          <a:endParaRPr lang="ru-RU"/>
        </a:p>
      </dgm:t>
    </dgm:pt>
    <dgm:pt modelId="{455B6C2D-B920-2C4E-A475-9F5CE01F9DD6}" type="pres">
      <dgm:prSet presAssocID="{962964E3-1E6C-704F-851F-EC2CA81EB219}" presName="root2" presStyleCnt="0"/>
      <dgm:spPr/>
    </dgm:pt>
    <dgm:pt modelId="{FC9AAAE5-FCD9-A243-B697-6521284270DE}" type="pres">
      <dgm:prSet presAssocID="{962964E3-1E6C-704F-851F-EC2CA81EB219}" presName="LevelTwoTextNode" presStyleLbl="node4" presStyleIdx="2" presStyleCnt="8">
        <dgm:presLayoutVars>
          <dgm:chPref val="3"/>
        </dgm:presLayoutVars>
      </dgm:prSet>
      <dgm:spPr/>
      <dgm:t>
        <a:bodyPr/>
        <a:lstStyle/>
        <a:p>
          <a:endParaRPr lang="ru-RU"/>
        </a:p>
      </dgm:t>
    </dgm:pt>
    <dgm:pt modelId="{519B87D9-133E-F944-9472-A883BAB3ED65}" type="pres">
      <dgm:prSet presAssocID="{962964E3-1E6C-704F-851F-EC2CA81EB219}" presName="level3hierChild" presStyleCnt="0"/>
      <dgm:spPr/>
    </dgm:pt>
    <dgm:pt modelId="{19FCF3DB-BC46-4D44-AF52-2EB59308C4C0}" type="pres">
      <dgm:prSet presAssocID="{6C30E1B4-7DFC-E344-ADDE-C732A532F866}" presName="conn2-1" presStyleLbl="parChTrans1D4" presStyleIdx="3" presStyleCnt="8"/>
      <dgm:spPr/>
      <dgm:t>
        <a:bodyPr/>
        <a:lstStyle/>
        <a:p>
          <a:endParaRPr lang="ru-RU"/>
        </a:p>
      </dgm:t>
    </dgm:pt>
    <dgm:pt modelId="{8AF485DD-4832-7046-A160-8A868DD3CAEE}" type="pres">
      <dgm:prSet presAssocID="{6C30E1B4-7DFC-E344-ADDE-C732A532F866}" presName="connTx" presStyleLbl="parChTrans1D4" presStyleIdx="3" presStyleCnt="8"/>
      <dgm:spPr/>
      <dgm:t>
        <a:bodyPr/>
        <a:lstStyle/>
        <a:p>
          <a:endParaRPr lang="ru-RU"/>
        </a:p>
      </dgm:t>
    </dgm:pt>
    <dgm:pt modelId="{9ADEA8C8-04AB-6046-AB04-0D5F359C40EC}" type="pres">
      <dgm:prSet presAssocID="{5C5EB9A3-9DC1-9341-ADB4-45418616B576}" presName="root2" presStyleCnt="0"/>
      <dgm:spPr/>
    </dgm:pt>
    <dgm:pt modelId="{240A99EC-7C41-B24E-B5A1-BBF13CBD0262}" type="pres">
      <dgm:prSet presAssocID="{5C5EB9A3-9DC1-9341-ADB4-45418616B576}" presName="LevelTwoTextNode" presStyleLbl="node4" presStyleIdx="3" presStyleCnt="8">
        <dgm:presLayoutVars>
          <dgm:chPref val="3"/>
        </dgm:presLayoutVars>
      </dgm:prSet>
      <dgm:spPr/>
      <dgm:t>
        <a:bodyPr/>
        <a:lstStyle/>
        <a:p>
          <a:endParaRPr lang="ru-RU"/>
        </a:p>
      </dgm:t>
    </dgm:pt>
    <dgm:pt modelId="{F96DB6BB-90C6-2945-AB7C-5C3BB51CEB14}" type="pres">
      <dgm:prSet presAssocID="{5C5EB9A3-9DC1-9341-ADB4-45418616B576}" presName="level3hierChild" presStyleCnt="0"/>
      <dgm:spPr/>
    </dgm:pt>
    <dgm:pt modelId="{77CB688C-2EAA-E140-B3C1-42FF5DB8140A}" type="pres">
      <dgm:prSet presAssocID="{0880A59D-91E1-864B-9690-99FB663CE076}" presName="conn2-1" presStyleLbl="parChTrans1D2" presStyleIdx="1" presStyleCnt="2"/>
      <dgm:spPr/>
      <dgm:t>
        <a:bodyPr/>
        <a:lstStyle/>
        <a:p>
          <a:endParaRPr lang="ru-RU"/>
        </a:p>
      </dgm:t>
    </dgm:pt>
    <dgm:pt modelId="{DC9BF7A6-435B-9E46-A125-B42AB9A299FA}" type="pres">
      <dgm:prSet presAssocID="{0880A59D-91E1-864B-9690-99FB663CE076}" presName="connTx" presStyleLbl="parChTrans1D2" presStyleIdx="1" presStyleCnt="2"/>
      <dgm:spPr/>
      <dgm:t>
        <a:bodyPr/>
        <a:lstStyle/>
        <a:p>
          <a:endParaRPr lang="ru-RU"/>
        </a:p>
      </dgm:t>
    </dgm:pt>
    <dgm:pt modelId="{C7D96C4D-B379-AE4F-95C3-7A8B770BB6B2}" type="pres">
      <dgm:prSet presAssocID="{08CE568D-8D8C-864E-895C-6D528928B2C7}" presName="root2" presStyleCnt="0"/>
      <dgm:spPr/>
    </dgm:pt>
    <dgm:pt modelId="{043F985C-17DF-6C47-8D39-78E2FA978EA4}" type="pres">
      <dgm:prSet presAssocID="{08CE568D-8D8C-864E-895C-6D528928B2C7}" presName="LevelTwoTextNode" presStyleLbl="node2" presStyleIdx="1" presStyleCnt="2">
        <dgm:presLayoutVars>
          <dgm:chPref val="3"/>
        </dgm:presLayoutVars>
      </dgm:prSet>
      <dgm:spPr/>
      <dgm:t>
        <a:bodyPr/>
        <a:lstStyle/>
        <a:p>
          <a:endParaRPr lang="ru-RU"/>
        </a:p>
      </dgm:t>
    </dgm:pt>
    <dgm:pt modelId="{D877714F-650C-4943-8FA4-7E4FE908374E}" type="pres">
      <dgm:prSet presAssocID="{08CE568D-8D8C-864E-895C-6D528928B2C7}" presName="level3hierChild" presStyleCnt="0"/>
      <dgm:spPr/>
    </dgm:pt>
    <dgm:pt modelId="{8EAAE8BA-8A05-4E4C-BDD4-AE72EB43C0B7}" type="pres">
      <dgm:prSet presAssocID="{BD607909-8326-8A49-AB3B-D0211E967D38}" presName="conn2-1" presStyleLbl="parChTrans1D3" presStyleIdx="2" presStyleCnt="4"/>
      <dgm:spPr/>
      <dgm:t>
        <a:bodyPr/>
        <a:lstStyle/>
        <a:p>
          <a:endParaRPr lang="ru-RU"/>
        </a:p>
      </dgm:t>
    </dgm:pt>
    <dgm:pt modelId="{07CB6F62-FC46-8C44-9E0A-DE62EA8551D8}" type="pres">
      <dgm:prSet presAssocID="{BD607909-8326-8A49-AB3B-D0211E967D38}" presName="connTx" presStyleLbl="parChTrans1D3" presStyleIdx="2" presStyleCnt="4"/>
      <dgm:spPr/>
      <dgm:t>
        <a:bodyPr/>
        <a:lstStyle/>
        <a:p>
          <a:endParaRPr lang="ru-RU"/>
        </a:p>
      </dgm:t>
    </dgm:pt>
    <dgm:pt modelId="{6A18E743-BE28-7547-8805-D37CA15D7076}" type="pres">
      <dgm:prSet presAssocID="{428CFA9F-E0A1-CB43-8C02-C1D8C17BBFC2}" presName="root2" presStyleCnt="0"/>
      <dgm:spPr/>
    </dgm:pt>
    <dgm:pt modelId="{3C4EE06B-C4F9-0248-8CB6-DF4AC82A5259}" type="pres">
      <dgm:prSet presAssocID="{428CFA9F-E0A1-CB43-8C02-C1D8C17BBFC2}" presName="LevelTwoTextNode" presStyleLbl="node3" presStyleIdx="2" presStyleCnt="4">
        <dgm:presLayoutVars>
          <dgm:chPref val="3"/>
        </dgm:presLayoutVars>
      </dgm:prSet>
      <dgm:spPr/>
      <dgm:t>
        <a:bodyPr/>
        <a:lstStyle/>
        <a:p>
          <a:endParaRPr lang="ru-RU"/>
        </a:p>
      </dgm:t>
    </dgm:pt>
    <dgm:pt modelId="{EA04FD20-E552-0448-9CAC-A613064ECBF4}" type="pres">
      <dgm:prSet presAssocID="{428CFA9F-E0A1-CB43-8C02-C1D8C17BBFC2}" presName="level3hierChild" presStyleCnt="0"/>
      <dgm:spPr/>
    </dgm:pt>
    <dgm:pt modelId="{209C86CE-88C4-5942-A6AF-08BDFE993C31}" type="pres">
      <dgm:prSet presAssocID="{3FF95BA1-50EF-7346-8716-74787CFA0D9F}" presName="conn2-1" presStyleLbl="parChTrans1D4" presStyleIdx="4" presStyleCnt="8"/>
      <dgm:spPr/>
      <dgm:t>
        <a:bodyPr/>
        <a:lstStyle/>
        <a:p>
          <a:endParaRPr lang="ru-RU"/>
        </a:p>
      </dgm:t>
    </dgm:pt>
    <dgm:pt modelId="{AD9932B7-F7FD-D041-945C-C6699F490F0A}" type="pres">
      <dgm:prSet presAssocID="{3FF95BA1-50EF-7346-8716-74787CFA0D9F}" presName="connTx" presStyleLbl="parChTrans1D4" presStyleIdx="4" presStyleCnt="8"/>
      <dgm:spPr/>
      <dgm:t>
        <a:bodyPr/>
        <a:lstStyle/>
        <a:p>
          <a:endParaRPr lang="ru-RU"/>
        </a:p>
      </dgm:t>
    </dgm:pt>
    <dgm:pt modelId="{FA0758E6-6693-304D-AE37-10FD90DE1372}" type="pres">
      <dgm:prSet presAssocID="{6191E9FF-0B34-B84A-8BAC-6ACDE8B6419A}" presName="root2" presStyleCnt="0"/>
      <dgm:spPr/>
    </dgm:pt>
    <dgm:pt modelId="{6302BD1A-A022-6847-B030-1162CE8E7C34}" type="pres">
      <dgm:prSet presAssocID="{6191E9FF-0B34-B84A-8BAC-6ACDE8B6419A}" presName="LevelTwoTextNode" presStyleLbl="node4" presStyleIdx="4" presStyleCnt="8">
        <dgm:presLayoutVars>
          <dgm:chPref val="3"/>
        </dgm:presLayoutVars>
      </dgm:prSet>
      <dgm:spPr/>
      <dgm:t>
        <a:bodyPr/>
        <a:lstStyle/>
        <a:p>
          <a:endParaRPr lang="ru-RU"/>
        </a:p>
      </dgm:t>
    </dgm:pt>
    <dgm:pt modelId="{1F3477B1-8412-3644-8ABF-0B3A7D6486E7}" type="pres">
      <dgm:prSet presAssocID="{6191E9FF-0B34-B84A-8BAC-6ACDE8B6419A}" presName="level3hierChild" presStyleCnt="0"/>
      <dgm:spPr/>
    </dgm:pt>
    <dgm:pt modelId="{EBC37F26-C80A-1845-9271-91B8C7BAB5A9}" type="pres">
      <dgm:prSet presAssocID="{5EB34FD7-E3BD-074A-81F9-D0A55A7D15AC}" presName="conn2-1" presStyleLbl="parChTrans1D4" presStyleIdx="5" presStyleCnt="8"/>
      <dgm:spPr/>
      <dgm:t>
        <a:bodyPr/>
        <a:lstStyle/>
        <a:p>
          <a:endParaRPr lang="ru-RU"/>
        </a:p>
      </dgm:t>
    </dgm:pt>
    <dgm:pt modelId="{FD7AB0B8-7EEE-E344-A38F-D35B3C59DEA9}" type="pres">
      <dgm:prSet presAssocID="{5EB34FD7-E3BD-074A-81F9-D0A55A7D15AC}" presName="connTx" presStyleLbl="parChTrans1D4" presStyleIdx="5" presStyleCnt="8"/>
      <dgm:spPr/>
      <dgm:t>
        <a:bodyPr/>
        <a:lstStyle/>
        <a:p>
          <a:endParaRPr lang="ru-RU"/>
        </a:p>
      </dgm:t>
    </dgm:pt>
    <dgm:pt modelId="{C28C4361-39BE-884A-8B97-DF2996D42D38}" type="pres">
      <dgm:prSet presAssocID="{E21ADD12-14E1-5F41-9E73-64A32ECDF61A}" presName="root2" presStyleCnt="0"/>
      <dgm:spPr/>
    </dgm:pt>
    <dgm:pt modelId="{BDB76C4D-D562-1347-857D-1D5DFF6F679C}" type="pres">
      <dgm:prSet presAssocID="{E21ADD12-14E1-5F41-9E73-64A32ECDF61A}" presName="LevelTwoTextNode" presStyleLbl="node4" presStyleIdx="5" presStyleCnt="8">
        <dgm:presLayoutVars>
          <dgm:chPref val="3"/>
        </dgm:presLayoutVars>
      </dgm:prSet>
      <dgm:spPr/>
      <dgm:t>
        <a:bodyPr/>
        <a:lstStyle/>
        <a:p>
          <a:endParaRPr lang="ru-RU"/>
        </a:p>
      </dgm:t>
    </dgm:pt>
    <dgm:pt modelId="{6749E189-902F-7B4C-ABE7-403761ECDDC7}" type="pres">
      <dgm:prSet presAssocID="{E21ADD12-14E1-5F41-9E73-64A32ECDF61A}" presName="level3hierChild" presStyleCnt="0"/>
      <dgm:spPr/>
    </dgm:pt>
    <dgm:pt modelId="{BD6BDB26-341B-4043-90BF-E9A0106962BD}" type="pres">
      <dgm:prSet presAssocID="{B89F5DF8-75F0-C14C-8907-D8FBF4E171A5}" presName="conn2-1" presStyleLbl="parChTrans1D3" presStyleIdx="3" presStyleCnt="4"/>
      <dgm:spPr/>
      <dgm:t>
        <a:bodyPr/>
        <a:lstStyle/>
        <a:p>
          <a:endParaRPr lang="ru-RU"/>
        </a:p>
      </dgm:t>
    </dgm:pt>
    <dgm:pt modelId="{EAEAC617-939F-AB49-A183-04CD28A9C53B}" type="pres">
      <dgm:prSet presAssocID="{B89F5DF8-75F0-C14C-8907-D8FBF4E171A5}" presName="connTx" presStyleLbl="parChTrans1D3" presStyleIdx="3" presStyleCnt="4"/>
      <dgm:spPr/>
      <dgm:t>
        <a:bodyPr/>
        <a:lstStyle/>
        <a:p>
          <a:endParaRPr lang="ru-RU"/>
        </a:p>
      </dgm:t>
    </dgm:pt>
    <dgm:pt modelId="{0FC7CEF2-ACC0-B84B-8334-F555EB8DB3B9}" type="pres">
      <dgm:prSet presAssocID="{51D35C75-F587-D64F-A6A2-A54D8DC11968}" presName="root2" presStyleCnt="0"/>
      <dgm:spPr/>
    </dgm:pt>
    <dgm:pt modelId="{3C73D5BE-63E0-3F45-9BFB-A5C2D02BEDB5}" type="pres">
      <dgm:prSet presAssocID="{51D35C75-F587-D64F-A6A2-A54D8DC11968}" presName="LevelTwoTextNode" presStyleLbl="node3" presStyleIdx="3" presStyleCnt="4">
        <dgm:presLayoutVars>
          <dgm:chPref val="3"/>
        </dgm:presLayoutVars>
      </dgm:prSet>
      <dgm:spPr/>
      <dgm:t>
        <a:bodyPr/>
        <a:lstStyle/>
        <a:p>
          <a:endParaRPr lang="ru-RU"/>
        </a:p>
      </dgm:t>
    </dgm:pt>
    <dgm:pt modelId="{B1DAC018-AFA7-614B-9FFA-3B8274832F9B}" type="pres">
      <dgm:prSet presAssocID="{51D35C75-F587-D64F-A6A2-A54D8DC11968}" presName="level3hierChild" presStyleCnt="0"/>
      <dgm:spPr/>
    </dgm:pt>
    <dgm:pt modelId="{9D49343A-F35C-DD49-9F3C-1C67BC973F62}" type="pres">
      <dgm:prSet presAssocID="{A7E34F02-9F33-3145-BAA4-8A4FA7F79CAB}" presName="conn2-1" presStyleLbl="parChTrans1D4" presStyleIdx="6" presStyleCnt="8"/>
      <dgm:spPr/>
      <dgm:t>
        <a:bodyPr/>
        <a:lstStyle/>
        <a:p>
          <a:endParaRPr lang="ru-RU"/>
        </a:p>
      </dgm:t>
    </dgm:pt>
    <dgm:pt modelId="{123C8800-9DD9-2740-9EF7-133DAC6EAAD0}" type="pres">
      <dgm:prSet presAssocID="{A7E34F02-9F33-3145-BAA4-8A4FA7F79CAB}" presName="connTx" presStyleLbl="parChTrans1D4" presStyleIdx="6" presStyleCnt="8"/>
      <dgm:spPr/>
      <dgm:t>
        <a:bodyPr/>
        <a:lstStyle/>
        <a:p>
          <a:endParaRPr lang="ru-RU"/>
        </a:p>
      </dgm:t>
    </dgm:pt>
    <dgm:pt modelId="{83866C13-D19A-8845-833F-9B40C9EF5C29}" type="pres">
      <dgm:prSet presAssocID="{7E8AE02A-96B8-A945-87CB-E0D77EC3B619}" presName="root2" presStyleCnt="0"/>
      <dgm:spPr/>
    </dgm:pt>
    <dgm:pt modelId="{E47B6E1D-A62F-344C-AE1C-D00631ADE1A1}" type="pres">
      <dgm:prSet presAssocID="{7E8AE02A-96B8-A945-87CB-E0D77EC3B619}" presName="LevelTwoTextNode" presStyleLbl="node4" presStyleIdx="6" presStyleCnt="8">
        <dgm:presLayoutVars>
          <dgm:chPref val="3"/>
        </dgm:presLayoutVars>
      </dgm:prSet>
      <dgm:spPr/>
      <dgm:t>
        <a:bodyPr/>
        <a:lstStyle/>
        <a:p>
          <a:endParaRPr lang="ru-RU"/>
        </a:p>
      </dgm:t>
    </dgm:pt>
    <dgm:pt modelId="{2D214C33-AB42-AA4B-86EA-F2B4FC1B0806}" type="pres">
      <dgm:prSet presAssocID="{7E8AE02A-96B8-A945-87CB-E0D77EC3B619}" presName="level3hierChild" presStyleCnt="0"/>
      <dgm:spPr/>
    </dgm:pt>
    <dgm:pt modelId="{9781405C-999B-EA4B-A99C-FB5836752C42}" type="pres">
      <dgm:prSet presAssocID="{FAF41894-5DD9-0F41-AFF2-AF1AE620649C}" presName="conn2-1" presStyleLbl="parChTrans1D4" presStyleIdx="7" presStyleCnt="8"/>
      <dgm:spPr/>
      <dgm:t>
        <a:bodyPr/>
        <a:lstStyle/>
        <a:p>
          <a:endParaRPr lang="ru-RU"/>
        </a:p>
      </dgm:t>
    </dgm:pt>
    <dgm:pt modelId="{9191E3F3-C832-F64D-9B30-61C31A264188}" type="pres">
      <dgm:prSet presAssocID="{FAF41894-5DD9-0F41-AFF2-AF1AE620649C}" presName="connTx" presStyleLbl="parChTrans1D4" presStyleIdx="7" presStyleCnt="8"/>
      <dgm:spPr/>
      <dgm:t>
        <a:bodyPr/>
        <a:lstStyle/>
        <a:p>
          <a:endParaRPr lang="ru-RU"/>
        </a:p>
      </dgm:t>
    </dgm:pt>
    <dgm:pt modelId="{271CF252-57F4-3C48-9C78-8BA0D1AFAE0E}" type="pres">
      <dgm:prSet presAssocID="{B70AA824-F2EC-3840-8EE8-195E88D3AA25}" presName="root2" presStyleCnt="0"/>
      <dgm:spPr/>
    </dgm:pt>
    <dgm:pt modelId="{579B3AFC-C6F1-2248-A6FE-643804B03858}" type="pres">
      <dgm:prSet presAssocID="{B70AA824-F2EC-3840-8EE8-195E88D3AA25}" presName="LevelTwoTextNode" presStyleLbl="node4" presStyleIdx="7" presStyleCnt="8">
        <dgm:presLayoutVars>
          <dgm:chPref val="3"/>
        </dgm:presLayoutVars>
      </dgm:prSet>
      <dgm:spPr/>
      <dgm:t>
        <a:bodyPr/>
        <a:lstStyle/>
        <a:p>
          <a:endParaRPr lang="ru-RU"/>
        </a:p>
      </dgm:t>
    </dgm:pt>
    <dgm:pt modelId="{7C70B5B9-E4F7-E74C-982B-E5BDD853B6DA}" type="pres">
      <dgm:prSet presAssocID="{B70AA824-F2EC-3840-8EE8-195E88D3AA25}" presName="level3hierChild" presStyleCnt="0"/>
      <dgm:spPr/>
    </dgm:pt>
  </dgm:ptLst>
  <dgm:cxnLst>
    <dgm:cxn modelId="{12AC6547-9EAA-1544-B206-43A18DB26313}" srcId="{88BC0644-4710-B14A-BFA0-C003F29E1FAA}" destId="{B4476A7F-10B2-BD4D-9159-ACDDEF32BFDC}" srcOrd="0" destOrd="0" parTransId="{1C186DFF-12A7-2B4C-A403-BEF8BF637AD4}" sibTransId="{5C4012AC-EDD5-9646-B289-ACD2121EE9C3}"/>
    <dgm:cxn modelId="{AA234190-022A-4320-B16F-A03646AAFBF0}" type="presOf" srcId="{3FF95BA1-50EF-7346-8716-74787CFA0D9F}" destId="{AD9932B7-F7FD-D041-945C-C6699F490F0A}" srcOrd="1" destOrd="0" presId="urn:microsoft.com/office/officeart/2005/8/layout/hierarchy2"/>
    <dgm:cxn modelId="{3D344EC2-DBEE-4E01-BAD7-0BFC5FFDD68C}" type="presOf" srcId="{2BA49399-CD97-EF48-B2E5-FFA62CDAA213}" destId="{3102D46C-6F40-4746-AA2B-14C3FD88FFF0}" srcOrd="0" destOrd="0" presId="urn:microsoft.com/office/officeart/2005/8/layout/hierarchy2"/>
    <dgm:cxn modelId="{291955F1-B918-4DCD-8A41-F39EB2BFC972}" type="presOf" srcId="{3D3D4D99-2720-9E42-A43C-EA87F7806E0C}" destId="{AFD70BCF-B738-AD44-BF36-7600B8F3007E}" srcOrd="0" destOrd="0" presId="urn:microsoft.com/office/officeart/2005/8/layout/hierarchy2"/>
    <dgm:cxn modelId="{BEF4AD2C-EAD8-49D7-885F-64622B5F68AA}" type="presOf" srcId="{962964E3-1E6C-704F-851F-EC2CA81EB219}" destId="{FC9AAAE5-FCD9-A243-B697-6521284270DE}" srcOrd="0" destOrd="0" presId="urn:microsoft.com/office/officeart/2005/8/layout/hierarchy2"/>
    <dgm:cxn modelId="{516DC33A-C5CA-49D5-A18A-D0A6B09F7795}" type="presOf" srcId="{BD607909-8326-8A49-AB3B-D0211E967D38}" destId="{07CB6F62-FC46-8C44-9E0A-DE62EA8551D8}" srcOrd="1" destOrd="0" presId="urn:microsoft.com/office/officeart/2005/8/layout/hierarchy2"/>
    <dgm:cxn modelId="{2B2FFE9B-1982-4F44-BBBB-F5C483883AB8}" srcId="{98B5E812-FEEC-B44C-9ED6-6B1525A60144}" destId="{2BA49399-CD97-EF48-B2E5-FFA62CDAA213}" srcOrd="0" destOrd="0" parTransId="{30E76EA6-DF60-0944-ABB0-D927C958CA41}" sibTransId="{DFA058E9-ECD6-204C-AEA4-423698FC3BF9}"/>
    <dgm:cxn modelId="{1817E6E0-F200-4D47-9A66-FAF32EC3FB57}" srcId="{08CE568D-8D8C-864E-895C-6D528928B2C7}" destId="{428CFA9F-E0A1-CB43-8C02-C1D8C17BBFC2}" srcOrd="0" destOrd="0" parTransId="{BD607909-8326-8A49-AB3B-D0211E967D38}" sibTransId="{75577723-620B-9548-8FA2-A3A857943535}"/>
    <dgm:cxn modelId="{7643A40B-018E-4352-BBAC-A2F2C5582E9F}" type="presOf" srcId="{6191E9FF-0B34-B84A-8BAC-6ACDE8B6419A}" destId="{6302BD1A-A022-6847-B030-1162CE8E7C34}" srcOrd="0" destOrd="0" presId="urn:microsoft.com/office/officeart/2005/8/layout/hierarchy2"/>
    <dgm:cxn modelId="{030D41F4-F070-400A-A700-490247AFE944}" type="presOf" srcId="{E21ADD12-14E1-5F41-9E73-64A32ECDF61A}" destId="{BDB76C4D-D562-1347-857D-1D5DFF6F679C}" srcOrd="0" destOrd="0" presId="urn:microsoft.com/office/officeart/2005/8/layout/hierarchy2"/>
    <dgm:cxn modelId="{8003F6A5-EE70-468D-A127-08C0E86CB43B}" type="presOf" srcId="{FAF41894-5DD9-0F41-AFF2-AF1AE620649C}" destId="{9191E3F3-C832-F64D-9B30-61C31A264188}" srcOrd="1" destOrd="0" presId="urn:microsoft.com/office/officeart/2005/8/layout/hierarchy2"/>
    <dgm:cxn modelId="{029F2D9E-4AAB-7C41-8B5F-8727BF08AF92}" srcId="{88BC0644-4710-B14A-BFA0-C003F29E1FAA}" destId="{A128DC2A-EE76-9045-90EE-3A1227014EA6}" srcOrd="1" destOrd="0" parTransId="{47CE7B35-F350-0E48-A8A5-9D249D732447}" sibTransId="{BC8F75C0-5405-BC4B-A197-2380C9755E68}"/>
    <dgm:cxn modelId="{5DBB65B4-B98C-3349-A5EA-A907174CB3C1}" srcId="{A128DC2A-EE76-9045-90EE-3A1227014EA6}" destId="{962964E3-1E6C-704F-851F-EC2CA81EB219}" srcOrd="0" destOrd="0" parTransId="{DF388D25-800B-024D-8F5D-86AE836247CA}" sibTransId="{3FBDCE94-F867-654F-A32D-35AD282407DE}"/>
    <dgm:cxn modelId="{10F50E9B-170D-445E-B98E-D1A5094F9630}" type="presOf" srcId="{0880A59D-91E1-864B-9690-99FB663CE076}" destId="{DC9BF7A6-435B-9E46-A125-B42AB9A299FA}" srcOrd="1" destOrd="0" presId="urn:microsoft.com/office/officeart/2005/8/layout/hierarchy2"/>
    <dgm:cxn modelId="{F923EC3C-B48C-467E-9463-5E8DF1C49F73}" type="presOf" srcId="{B89F5DF8-75F0-C14C-8907-D8FBF4E171A5}" destId="{EAEAC617-939F-AB49-A183-04CD28A9C53B}" srcOrd="1" destOrd="0" presId="urn:microsoft.com/office/officeart/2005/8/layout/hierarchy2"/>
    <dgm:cxn modelId="{A4F1BDEE-9A90-493B-9872-3A58D52FCE0A}" type="presOf" srcId="{6C30E1B4-7DFC-E344-ADDE-C732A532F866}" destId="{19FCF3DB-BC46-4D44-AF52-2EB59308C4C0}" srcOrd="0" destOrd="0" presId="urn:microsoft.com/office/officeart/2005/8/layout/hierarchy2"/>
    <dgm:cxn modelId="{5100E669-BE53-40EB-BE94-EEBC3E8A19A8}" type="presOf" srcId="{47CE7B35-F350-0E48-A8A5-9D249D732447}" destId="{79288B04-1C0D-2F4D-9B01-16CB738EC58E}" srcOrd="1" destOrd="0" presId="urn:microsoft.com/office/officeart/2005/8/layout/hierarchy2"/>
    <dgm:cxn modelId="{48A8FD99-EC09-0D48-88C4-B623F615C6EA}" srcId="{6191E9FF-0B34-B84A-8BAC-6ACDE8B6419A}" destId="{E21ADD12-14E1-5F41-9E73-64A32ECDF61A}" srcOrd="0" destOrd="0" parTransId="{5EB34FD7-E3BD-074A-81F9-D0A55A7D15AC}" sibTransId="{23CAAE4D-B8EF-B84F-B59F-22CA577986AA}"/>
    <dgm:cxn modelId="{BF4B7B17-1D20-41A5-81DB-F54FD3C0D620}" type="presOf" srcId="{0880A59D-91E1-864B-9690-99FB663CE076}" destId="{77CB688C-2EAA-E140-B3C1-42FF5DB8140A}" srcOrd="0" destOrd="0" presId="urn:microsoft.com/office/officeart/2005/8/layout/hierarchy2"/>
    <dgm:cxn modelId="{E8A27D5B-F383-1F47-A272-581F95F33A48}" srcId="{B4476A7F-10B2-BD4D-9159-ACDDEF32BFDC}" destId="{98B5E812-FEEC-B44C-9ED6-6B1525A60144}" srcOrd="0" destOrd="0" parTransId="{A53886D9-F415-7D41-8599-E955975AA3A7}" sibTransId="{7A737765-AD17-ED43-9E74-2E7080CFFC5B}"/>
    <dgm:cxn modelId="{4755F2B3-ECE8-4031-949E-9BF1E93598FE}" type="presOf" srcId="{5EB34FD7-E3BD-074A-81F9-D0A55A7D15AC}" destId="{EBC37F26-C80A-1845-9271-91B8C7BAB5A9}" srcOrd="0" destOrd="0" presId="urn:microsoft.com/office/officeart/2005/8/layout/hierarchy2"/>
    <dgm:cxn modelId="{C44D5B47-9D7C-4685-B394-614E5499C987}" type="presOf" srcId="{08CE568D-8D8C-864E-895C-6D528928B2C7}" destId="{043F985C-17DF-6C47-8D39-78E2FA978EA4}" srcOrd="0" destOrd="0" presId="urn:microsoft.com/office/officeart/2005/8/layout/hierarchy2"/>
    <dgm:cxn modelId="{89E77088-4C33-4F35-B46F-3F8B239B9C2C}" type="presOf" srcId="{A7E34F02-9F33-3145-BAA4-8A4FA7F79CAB}" destId="{123C8800-9DD9-2740-9EF7-133DAC6EAAD0}" srcOrd="1" destOrd="0" presId="urn:microsoft.com/office/officeart/2005/8/layout/hierarchy2"/>
    <dgm:cxn modelId="{3F4B6009-13D3-45DC-9768-1310BA8AEB13}" type="presOf" srcId="{1C186DFF-12A7-2B4C-A403-BEF8BF637AD4}" destId="{BA433AA5-E754-FC4C-A787-9023AE89E650}" srcOrd="1" destOrd="0" presId="urn:microsoft.com/office/officeart/2005/8/layout/hierarchy2"/>
    <dgm:cxn modelId="{4E52A18B-509B-41D5-9FE4-FCAC1627B854}" type="presOf" srcId="{BD607909-8326-8A49-AB3B-D0211E967D38}" destId="{8EAAE8BA-8A05-4E4C-BDD4-AE72EB43C0B7}" srcOrd="0" destOrd="0" presId="urn:microsoft.com/office/officeart/2005/8/layout/hierarchy2"/>
    <dgm:cxn modelId="{266A1A13-673C-47F7-81D2-7564501ADDAD}" type="presOf" srcId="{69C8FBE9-5921-D440-878D-8CAE9D6E8E1C}" destId="{09F74516-FE44-6646-9AA2-5A2A288DC9CA}" srcOrd="1" destOrd="0" presId="urn:microsoft.com/office/officeart/2005/8/layout/hierarchy2"/>
    <dgm:cxn modelId="{B60656E1-3EC6-9A4E-80EC-5A0044F84004}" srcId="{1D4580A8-99FC-7941-A20D-77C78917EAEC}" destId="{3D3D4D99-2720-9E42-A43C-EA87F7806E0C}" srcOrd="0" destOrd="0" parTransId="{A153F71F-5EDE-D044-ABDE-E79AC52E1E09}" sibTransId="{B87B819A-8568-C54D-BAEE-70B3BCE19B50}"/>
    <dgm:cxn modelId="{5DB503FD-D5A0-40CB-A41A-2CEEA4017CD4}" type="presOf" srcId="{FAF41894-5DD9-0F41-AFF2-AF1AE620649C}" destId="{9781405C-999B-EA4B-A99C-FB5836752C42}" srcOrd="0" destOrd="0" presId="urn:microsoft.com/office/officeart/2005/8/layout/hierarchy2"/>
    <dgm:cxn modelId="{D7EE2304-2426-4B4F-96AC-09A48EA68BEA}" srcId="{08CE568D-8D8C-864E-895C-6D528928B2C7}" destId="{51D35C75-F587-D64F-A6A2-A54D8DC11968}" srcOrd="1" destOrd="0" parTransId="{B89F5DF8-75F0-C14C-8907-D8FBF4E171A5}" sibTransId="{AD88239A-3A5E-3742-9E43-BD672C2D0C62}"/>
    <dgm:cxn modelId="{63E69810-4845-4AF1-A2EF-7EFA43C0F514}" type="presOf" srcId="{30E76EA6-DF60-0944-ABB0-D927C958CA41}" destId="{7099B9BF-2F55-A142-93B1-478555E98D43}" srcOrd="0" destOrd="0" presId="urn:microsoft.com/office/officeart/2005/8/layout/hierarchy2"/>
    <dgm:cxn modelId="{45115780-B786-460F-9308-27E287EEA7AD}" type="presOf" srcId="{30E76EA6-DF60-0944-ABB0-D927C958CA41}" destId="{AD562240-75B4-5D45-8714-30AFC661BBE1}" srcOrd="1" destOrd="0" presId="urn:microsoft.com/office/officeart/2005/8/layout/hierarchy2"/>
    <dgm:cxn modelId="{C7DAB7FA-6E7A-45CF-B38D-D16CBFA9648C}" type="presOf" srcId="{A53886D9-F415-7D41-8599-E955975AA3A7}" destId="{6C562E50-2606-7049-8708-A5923F186296}" srcOrd="1" destOrd="0" presId="urn:microsoft.com/office/officeart/2005/8/layout/hierarchy2"/>
    <dgm:cxn modelId="{7D64746E-3F93-4525-BC3F-FC1B4CDB1954}" type="presOf" srcId="{69C8FBE9-5921-D440-878D-8CAE9D6E8E1C}" destId="{47D77141-C67C-BD48-87DE-BD8509D8E027}" srcOrd="0" destOrd="0" presId="urn:microsoft.com/office/officeart/2005/8/layout/hierarchy2"/>
    <dgm:cxn modelId="{D38C9E42-5339-4905-A3F7-F1414101FE96}" type="presOf" srcId="{B70AA824-F2EC-3840-8EE8-195E88D3AA25}" destId="{579B3AFC-C6F1-2248-A6FE-643804B03858}" srcOrd="0" destOrd="0" presId="urn:microsoft.com/office/officeart/2005/8/layout/hierarchy2"/>
    <dgm:cxn modelId="{7C46926D-B350-46D2-8387-9826965D8C7A}" type="presOf" srcId="{5EB34FD7-E3BD-074A-81F9-D0A55A7D15AC}" destId="{FD7AB0B8-7EEE-E344-A38F-D35B3C59DEA9}" srcOrd="1" destOrd="0" presId="urn:microsoft.com/office/officeart/2005/8/layout/hierarchy2"/>
    <dgm:cxn modelId="{78606F2E-1B3E-45B5-819A-0630A131C1EC}" type="presOf" srcId="{6C30E1B4-7DFC-E344-ADDE-C732A532F866}" destId="{8AF485DD-4832-7046-A160-8A868DD3CAEE}" srcOrd="1" destOrd="0" presId="urn:microsoft.com/office/officeart/2005/8/layout/hierarchy2"/>
    <dgm:cxn modelId="{35D7D2A2-9ACE-4EA4-80A4-80389BF30BE8}" type="presOf" srcId="{51D35C75-F587-D64F-A6A2-A54D8DC11968}" destId="{3C73D5BE-63E0-3F45-9BFB-A5C2D02BEDB5}" srcOrd="0" destOrd="0" presId="urn:microsoft.com/office/officeart/2005/8/layout/hierarchy2"/>
    <dgm:cxn modelId="{9FEDFAEA-80AE-4962-B4A1-C239AC24D6C3}" type="presOf" srcId="{47CE7B35-F350-0E48-A8A5-9D249D732447}" destId="{51E78CE8-32FC-374E-973F-4FE6D6807CD0}" srcOrd="0" destOrd="0" presId="urn:microsoft.com/office/officeart/2005/8/layout/hierarchy2"/>
    <dgm:cxn modelId="{DF869482-58E4-476A-8949-67BBAD2CCE85}" type="presOf" srcId="{7E8AE02A-96B8-A945-87CB-E0D77EC3B619}" destId="{E47B6E1D-A62F-344C-AE1C-D00631ADE1A1}" srcOrd="0" destOrd="0" presId="urn:microsoft.com/office/officeart/2005/8/layout/hierarchy2"/>
    <dgm:cxn modelId="{8D4EC7B4-FED9-4619-B626-9EA7B5B6E820}" type="presOf" srcId="{428CFA9F-E0A1-CB43-8C02-C1D8C17BBFC2}" destId="{3C4EE06B-C4F9-0248-8CB6-DF4AC82A5259}" srcOrd="0" destOrd="0" presId="urn:microsoft.com/office/officeart/2005/8/layout/hierarchy2"/>
    <dgm:cxn modelId="{76986FD9-9901-4FA3-8290-03FD4DF1C2BE}" type="presOf" srcId="{A128DC2A-EE76-9045-90EE-3A1227014EA6}" destId="{6A270B9A-391C-3246-A9EF-4B392A2E263B}" srcOrd="0" destOrd="0" presId="urn:microsoft.com/office/officeart/2005/8/layout/hierarchy2"/>
    <dgm:cxn modelId="{C7108E05-B92D-4F34-91A4-748FE3DB505F}" type="presOf" srcId="{1C186DFF-12A7-2B4C-A403-BEF8BF637AD4}" destId="{33A4127A-FDB5-4340-A1BC-DC0F6DAC0CE2}" srcOrd="0" destOrd="0" presId="urn:microsoft.com/office/officeart/2005/8/layout/hierarchy2"/>
    <dgm:cxn modelId="{32630F48-E711-794B-AAE4-48874AC428D5}" srcId="{7E8AE02A-96B8-A945-87CB-E0D77EC3B619}" destId="{B70AA824-F2EC-3840-8EE8-195E88D3AA25}" srcOrd="0" destOrd="0" parTransId="{FAF41894-5DD9-0F41-AFF2-AF1AE620649C}" sibTransId="{51AB1700-7554-7C4D-AA5D-468B8CFFCFFA}"/>
    <dgm:cxn modelId="{EA2A3D38-D87F-46CB-AAB3-8317A668E79E}" type="presOf" srcId="{DF388D25-800B-024D-8F5D-86AE836247CA}" destId="{AC49A770-C1D7-E140-A9CF-C4BC4614E3BC}" srcOrd="0" destOrd="0" presId="urn:microsoft.com/office/officeart/2005/8/layout/hierarchy2"/>
    <dgm:cxn modelId="{2826988F-14B7-44A7-9F09-4FF5672B4F88}" type="presOf" srcId="{A53886D9-F415-7D41-8599-E955975AA3A7}" destId="{A5074600-DF33-854C-96F1-11C9B4DADCEC}" srcOrd="0" destOrd="0" presId="urn:microsoft.com/office/officeart/2005/8/layout/hierarchy2"/>
    <dgm:cxn modelId="{62BA84BC-DC55-4E4D-AB04-D6510635528B}" type="presOf" srcId="{3FF95BA1-50EF-7346-8716-74787CFA0D9F}" destId="{209C86CE-88C4-5942-A6AF-08BDFE993C31}" srcOrd="0" destOrd="0" presId="urn:microsoft.com/office/officeart/2005/8/layout/hierarchy2"/>
    <dgm:cxn modelId="{3A3458BD-12FE-4D08-A66D-32A2ED56061A}" type="presOf" srcId="{1D4580A8-99FC-7941-A20D-77C78917EAEC}" destId="{50C463E2-8BA2-2F4B-912C-9E76F96A33F3}" srcOrd="0" destOrd="0" presId="urn:microsoft.com/office/officeart/2005/8/layout/hierarchy2"/>
    <dgm:cxn modelId="{31445433-05E5-4675-9EF9-F00D47B242EC}" type="presOf" srcId="{DF388D25-800B-024D-8F5D-86AE836247CA}" destId="{319C6574-8253-6047-888E-21183EBFA23F}" srcOrd="1" destOrd="0" presId="urn:microsoft.com/office/officeart/2005/8/layout/hierarchy2"/>
    <dgm:cxn modelId="{B5864404-9254-434B-982E-B1331F3E91BE}" srcId="{51D35C75-F587-D64F-A6A2-A54D8DC11968}" destId="{7E8AE02A-96B8-A945-87CB-E0D77EC3B619}" srcOrd="0" destOrd="0" parTransId="{A7E34F02-9F33-3145-BAA4-8A4FA7F79CAB}" sibTransId="{327519FB-10BC-A947-ABA5-BFF064A98575}"/>
    <dgm:cxn modelId="{4CC17650-619D-4FC4-8B8A-90700AC28A64}" type="presOf" srcId="{98B5E812-FEEC-B44C-9ED6-6B1525A60144}" destId="{F4E02F4E-FF22-6C4C-B950-B3E52B40145E}" srcOrd="0" destOrd="0" presId="urn:microsoft.com/office/officeart/2005/8/layout/hierarchy2"/>
    <dgm:cxn modelId="{AB82758E-94AA-46A3-9639-3A17E1D53212}" type="presOf" srcId="{88BC0644-4710-B14A-BFA0-C003F29E1FAA}" destId="{7B6DA366-F440-C743-A332-C2B56D2018EC}" srcOrd="0" destOrd="0" presId="urn:microsoft.com/office/officeart/2005/8/layout/hierarchy2"/>
    <dgm:cxn modelId="{BA4B464C-AF71-4A67-82DB-2180FD858940}" type="presOf" srcId="{B89F5DF8-75F0-C14C-8907-D8FBF4E171A5}" destId="{BD6BDB26-341B-4043-90BF-E9A0106962BD}" srcOrd="0" destOrd="0" presId="urn:microsoft.com/office/officeart/2005/8/layout/hierarchy2"/>
    <dgm:cxn modelId="{99F0BC18-2408-D045-A8DE-E12BC82A4F2C}" srcId="{3D3D4D99-2720-9E42-A43C-EA87F7806E0C}" destId="{88BC0644-4710-B14A-BFA0-C003F29E1FAA}" srcOrd="0" destOrd="0" parTransId="{69C8FBE9-5921-D440-878D-8CAE9D6E8E1C}" sibTransId="{89EEA505-CE07-4C45-B58D-DA1980B9638A}"/>
    <dgm:cxn modelId="{1B5AAD7C-35D5-401F-8CFE-ED9EFF477BFA}" type="presOf" srcId="{B4476A7F-10B2-BD4D-9159-ACDDEF32BFDC}" destId="{8A8047B4-01B1-5248-8241-CEFA6ACEF31E}" srcOrd="0" destOrd="0" presId="urn:microsoft.com/office/officeart/2005/8/layout/hierarchy2"/>
    <dgm:cxn modelId="{6D5DD4FD-4176-4CC5-8E6E-711AB1AF7E0E}" type="presOf" srcId="{A7E34F02-9F33-3145-BAA4-8A4FA7F79CAB}" destId="{9D49343A-F35C-DD49-9F3C-1C67BC973F62}" srcOrd="0" destOrd="0" presId="urn:microsoft.com/office/officeart/2005/8/layout/hierarchy2"/>
    <dgm:cxn modelId="{245831F4-E5E4-6048-95A2-B5524E3170EA}" srcId="{962964E3-1E6C-704F-851F-EC2CA81EB219}" destId="{5C5EB9A3-9DC1-9341-ADB4-45418616B576}" srcOrd="0" destOrd="0" parTransId="{6C30E1B4-7DFC-E344-ADDE-C732A532F866}" sibTransId="{97E474CC-F1B3-2548-9DC9-136CFDDDAF0A}"/>
    <dgm:cxn modelId="{A242CF7B-66C8-4D47-B217-8B90064A603D}" srcId="{428CFA9F-E0A1-CB43-8C02-C1D8C17BBFC2}" destId="{6191E9FF-0B34-B84A-8BAC-6ACDE8B6419A}" srcOrd="0" destOrd="0" parTransId="{3FF95BA1-50EF-7346-8716-74787CFA0D9F}" sibTransId="{6BE8A82B-8888-2E41-AA1F-906373119127}"/>
    <dgm:cxn modelId="{C0FE5418-ABB7-45D0-B169-D380F16E7558}" type="presOf" srcId="{5C5EB9A3-9DC1-9341-ADB4-45418616B576}" destId="{240A99EC-7C41-B24E-B5A1-BBF13CBD0262}" srcOrd="0" destOrd="0" presId="urn:microsoft.com/office/officeart/2005/8/layout/hierarchy2"/>
    <dgm:cxn modelId="{3A38ED74-B905-0040-85EB-D8F077A47DF2}" srcId="{3D3D4D99-2720-9E42-A43C-EA87F7806E0C}" destId="{08CE568D-8D8C-864E-895C-6D528928B2C7}" srcOrd="1" destOrd="0" parTransId="{0880A59D-91E1-864B-9690-99FB663CE076}" sibTransId="{9FCD9D91-FC68-DF45-922C-AFE8156AD79A}"/>
    <dgm:cxn modelId="{C15933A6-AE06-4F03-B160-43CEB32F4135}" type="presParOf" srcId="{50C463E2-8BA2-2F4B-912C-9E76F96A33F3}" destId="{74023435-D7EC-234C-A135-4ABBB45AB57E}" srcOrd="0" destOrd="0" presId="urn:microsoft.com/office/officeart/2005/8/layout/hierarchy2"/>
    <dgm:cxn modelId="{55039878-44D2-4F6D-8C0D-B13ED6745A73}" type="presParOf" srcId="{74023435-D7EC-234C-A135-4ABBB45AB57E}" destId="{AFD70BCF-B738-AD44-BF36-7600B8F3007E}" srcOrd="0" destOrd="0" presId="urn:microsoft.com/office/officeart/2005/8/layout/hierarchy2"/>
    <dgm:cxn modelId="{9270E670-6F5E-44DC-BDA0-37075594E611}" type="presParOf" srcId="{74023435-D7EC-234C-A135-4ABBB45AB57E}" destId="{853C4F97-A73B-434C-8730-D68C4BF38B60}" srcOrd="1" destOrd="0" presId="urn:microsoft.com/office/officeart/2005/8/layout/hierarchy2"/>
    <dgm:cxn modelId="{A3D5143B-2A0D-425D-9623-E5B1A5B19401}" type="presParOf" srcId="{853C4F97-A73B-434C-8730-D68C4BF38B60}" destId="{47D77141-C67C-BD48-87DE-BD8509D8E027}" srcOrd="0" destOrd="0" presId="urn:microsoft.com/office/officeart/2005/8/layout/hierarchy2"/>
    <dgm:cxn modelId="{5A4003B8-18D8-4BB2-BB62-1DB9D95194C1}" type="presParOf" srcId="{47D77141-C67C-BD48-87DE-BD8509D8E027}" destId="{09F74516-FE44-6646-9AA2-5A2A288DC9CA}" srcOrd="0" destOrd="0" presId="urn:microsoft.com/office/officeart/2005/8/layout/hierarchy2"/>
    <dgm:cxn modelId="{CF483B38-C462-435D-A41F-2C1DF2627087}" type="presParOf" srcId="{853C4F97-A73B-434C-8730-D68C4BF38B60}" destId="{B4A47EB7-DF40-214C-9F99-CCA1EAF8C5E7}" srcOrd="1" destOrd="0" presId="urn:microsoft.com/office/officeart/2005/8/layout/hierarchy2"/>
    <dgm:cxn modelId="{E34EA27D-F263-4719-A7DB-DD66EBF02014}" type="presParOf" srcId="{B4A47EB7-DF40-214C-9F99-CCA1EAF8C5E7}" destId="{7B6DA366-F440-C743-A332-C2B56D2018EC}" srcOrd="0" destOrd="0" presId="urn:microsoft.com/office/officeart/2005/8/layout/hierarchy2"/>
    <dgm:cxn modelId="{D7696B32-216F-46AE-9A72-3D1BF7155A41}" type="presParOf" srcId="{B4A47EB7-DF40-214C-9F99-CCA1EAF8C5E7}" destId="{9970FA2A-C9EF-7945-A7B8-072AB30F07FF}" srcOrd="1" destOrd="0" presId="urn:microsoft.com/office/officeart/2005/8/layout/hierarchy2"/>
    <dgm:cxn modelId="{030D6DA6-2641-45AB-B618-D78C14C0A49F}" type="presParOf" srcId="{9970FA2A-C9EF-7945-A7B8-072AB30F07FF}" destId="{33A4127A-FDB5-4340-A1BC-DC0F6DAC0CE2}" srcOrd="0" destOrd="0" presId="urn:microsoft.com/office/officeart/2005/8/layout/hierarchy2"/>
    <dgm:cxn modelId="{A9D1870F-E554-4750-880A-737A0451C604}" type="presParOf" srcId="{33A4127A-FDB5-4340-A1BC-DC0F6DAC0CE2}" destId="{BA433AA5-E754-FC4C-A787-9023AE89E650}" srcOrd="0" destOrd="0" presId="urn:microsoft.com/office/officeart/2005/8/layout/hierarchy2"/>
    <dgm:cxn modelId="{BD1EF9CD-0742-4684-BF80-364BD794D6D6}" type="presParOf" srcId="{9970FA2A-C9EF-7945-A7B8-072AB30F07FF}" destId="{CF022FC0-5839-734D-A142-09181A5E9FA2}" srcOrd="1" destOrd="0" presId="urn:microsoft.com/office/officeart/2005/8/layout/hierarchy2"/>
    <dgm:cxn modelId="{ACDE6EE3-5512-46BE-852D-B76EF59FAB98}" type="presParOf" srcId="{CF022FC0-5839-734D-A142-09181A5E9FA2}" destId="{8A8047B4-01B1-5248-8241-CEFA6ACEF31E}" srcOrd="0" destOrd="0" presId="urn:microsoft.com/office/officeart/2005/8/layout/hierarchy2"/>
    <dgm:cxn modelId="{1806D725-EB9B-4B5D-AF12-27D876CD0EA4}" type="presParOf" srcId="{CF022FC0-5839-734D-A142-09181A5E9FA2}" destId="{A1617DFF-D8A7-0943-ACC4-14FC3DD0CBF2}" srcOrd="1" destOrd="0" presId="urn:microsoft.com/office/officeart/2005/8/layout/hierarchy2"/>
    <dgm:cxn modelId="{8204455C-208D-41DF-AA77-1529619A7E5C}" type="presParOf" srcId="{A1617DFF-D8A7-0943-ACC4-14FC3DD0CBF2}" destId="{A5074600-DF33-854C-96F1-11C9B4DADCEC}" srcOrd="0" destOrd="0" presId="urn:microsoft.com/office/officeart/2005/8/layout/hierarchy2"/>
    <dgm:cxn modelId="{BBDC59CD-6D4A-4EE3-A191-1846A17AB138}" type="presParOf" srcId="{A5074600-DF33-854C-96F1-11C9B4DADCEC}" destId="{6C562E50-2606-7049-8708-A5923F186296}" srcOrd="0" destOrd="0" presId="urn:microsoft.com/office/officeart/2005/8/layout/hierarchy2"/>
    <dgm:cxn modelId="{D2BDD83D-8603-4A41-84BF-F5D074E1DE0A}" type="presParOf" srcId="{A1617DFF-D8A7-0943-ACC4-14FC3DD0CBF2}" destId="{94F51BC5-1DA7-7D47-BDEF-274974D0FCDC}" srcOrd="1" destOrd="0" presId="urn:microsoft.com/office/officeart/2005/8/layout/hierarchy2"/>
    <dgm:cxn modelId="{736C685C-C9D7-4C3B-AFE7-94F823A552FA}" type="presParOf" srcId="{94F51BC5-1DA7-7D47-BDEF-274974D0FCDC}" destId="{F4E02F4E-FF22-6C4C-B950-B3E52B40145E}" srcOrd="0" destOrd="0" presId="urn:microsoft.com/office/officeart/2005/8/layout/hierarchy2"/>
    <dgm:cxn modelId="{1815071E-AC3E-410D-ABB0-EB8F26C946F8}" type="presParOf" srcId="{94F51BC5-1DA7-7D47-BDEF-274974D0FCDC}" destId="{E4ACA515-F641-3341-86B5-E67A2BF4A98A}" srcOrd="1" destOrd="0" presId="urn:microsoft.com/office/officeart/2005/8/layout/hierarchy2"/>
    <dgm:cxn modelId="{EC2ED7CE-BF55-4504-AA77-A2C37834C8A5}" type="presParOf" srcId="{E4ACA515-F641-3341-86B5-E67A2BF4A98A}" destId="{7099B9BF-2F55-A142-93B1-478555E98D43}" srcOrd="0" destOrd="0" presId="urn:microsoft.com/office/officeart/2005/8/layout/hierarchy2"/>
    <dgm:cxn modelId="{96B01A0D-359A-4EC9-9E8C-BE03B41F90E7}" type="presParOf" srcId="{7099B9BF-2F55-A142-93B1-478555E98D43}" destId="{AD562240-75B4-5D45-8714-30AFC661BBE1}" srcOrd="0" destOrd="0" presId="urn:microsoft.com/office/officeart/2005/8/layout/hierarchy2"/>
    <dgm:cxn modelId="{C82DFCAF-3C1D-439B-A80A-5727DCB36213}" type="presParOf" srcId="{E4ACA515-F641-3341-86B5-E67A2BF4A98A}" destId="{B48B9155-59B7-9848-A898-1A8C75806353}" srcOrd="1" destOrd="0" presId="urn:microsoft.com/office/officeart/2005/8/layout/hierarchy2"/>
    <dgm:cxn modelId="{CE1C7993-D4CF-4FD2-8FBB-B03AA684FD0F}" type="presParOf" srcId="{B48B9155-59B7-9848-A898-1A8C75806353}" destId="{3102D46C-6F40-4746-AA2B-14C3FD88FFF0}" srcOrd="0" destOrd="0" presId="urn:microsoft.com/office/officeart/2005/8/layout/hierarchy2"/>
    <dgm:cxn modelId="{E14EF217-296C-46BD-925A-44FAC324E74B}" type="presParOf" srcId="{B48B9155-59B7-9848-A898-1A8C75806353}" destId="{2C556E8A-23E7-B94E-8A52-DB9905BD605E}" srcOrd="1" destOrd="0" presId="urn:microsoft.com/office/officeart/2005/8/layout/hierarchy2"/>
    <dgm:cxn modelId="{B800CEFB-572C-4ED1-94CD-8D0B8B1C8F29}" type="presParOf" srcId="{9970FA2A-C9EF-7945-A7B8-072AB30F07FF}" destId="{51E78CE8-32FC-374E-973F-4FE6D6807CD0}" srcOrd="2" destOrd="0" presId="urn:microsoft.com/office/officeart/2005/8/layout/hierarchy2"/>
    <dgm:cxn modelId="{C268AA50-1F61-423B-A686-0D1CD94A2D08}" type="presParOf" srcId="{51E78CE8-32FC-374E-973F-4FE6D6807CD0}" destId="{79288B04-1C0D-2F4D-9B01-16CB738EC58E}" srcOrd="0" destOrd="0" presId="urn:microsoft.com/office/officeart/2005/8/layout/hierarchy2"/>
    <dgm:cxn modelId="{E25BCF38-784A-4109-8733-0193F471B849}" type="presParOf" srcId="{9970FA2A-C9EF-7945-A7B8-072AB30F07FF}" destId="{CD27FBCE-FE47-744E-8601-90B42534413B}" srcOrd="3" destOrd="0" presId="urn:microsoft.com/office/officeart/2005/8/layout/hierarchy2"/>
    <dgm:cxn modelId="{557DD05F-76E2-4905-A796-799AB7E29FEF}" type="presParOf" srcId="{CD27FBCE-FE47-744E-8601-90B42534413B}" destId="{6A270B9A-391C-3246-A9EF-4B392A2E263B}" srcOrd="0" destOrd="0" presId="urn:microsoft.com/office/officeart/2005/8/layout/hierarchy2"/>
    <dgm:cxn modelId="{7BEE40A0-B26E-4029-A354-F2BF3A3F1FD9}" type="presParOf" srcId="{CD27FBCE-FE47-744E-8601-90B42534413B}" destId="{B6B06404-7D31-4F4C-8B88-95952CC5C4D6}" srcOrd="1" destOrd="0" presId="urn:microsoft.com/office/officeart/2005/8/layout/hierarchy2"/>
    <dgm:cxn modelId="{E898433C-861A-4FDB-B90A-36CB1E8E6CDA}" type="presParOf" srcId="{B6B06404-7D31-4F4C-8B88-95952CC5C4D6}" destId="{AC49A770-C1D7-E140-A9CF-C4BC4614E3BC}" srcOrd="0" destOrd="0" presId="urn:microsoft.com/office/officeart/2005/8/layout/hierarchy2"/>
    <dgm:cxn modelId="{3E69C980-BAA8-4C6C-8047-E59BC8EDAC0F}" type="presParOf" srcId="{AC49A770-C1D7-E140-A9CF-C4BC4614E3BC}" destId="{319C6574-8253-6047-888E-21183EBFA23F}" srcOrd="0" destOrd="0" presId="urn:microsoft.com/office/officeart/2005/8/layout/hierarchy2"/>
    <dgm:cxn modelId="{602115C4-2F98-4A64-8C12-FB6F6BA717E6}" type="presParOf" srcId="{B6B06404-7D31-4F4C-8B88-95952CC5C4D6}" destId="{455B6C2D-B920-2C4E-A475-9F5CE01F9DD6}" srcOrd="1" destOrd="0" presId="urn:microsoft.com/office/officeart/2005/8/layout/hierarchy2"/>
    <dgm:cxn modelId="{9AE8944A-DB95-4D9C-B60A-4C0574685743}" type="presParOf" srcId="{455B6C2D-B920-2C4E-A475-9F5CE01F9DD6}" destId="{FC9AAAE5-FCD9-A243-B697-6521284270DE}" srcOrd="0" destOrd="0" presId="urn:microsoft.com/office/officeart/2005/8/layout/hierarchy2"/>
    <dgm:cxn modelId="{842A8A8A-4244-41E1-AD5E-055A09D340A8}" type="presParOf" srcId="{455B6C2D-B920-2C4E-A475-9F5CE01F9DD6}" destId="{519B87D9-133E-F944-9472-A883BAB3ED65}" srcOrd="1" destOrd="0" presId="urn:microsoft.com/office/officeart/2005/8/layout/hierarchy2"/>
    <dgm:cxn modelId="{5ACF9D55-B3E8-429F-942C-EB0E8EC553AE}" type="presParOf" srcId="{519B87D9-133E-F944-9472-A883BAB3ED65}" destId="{19FCF3DB-BC46-4D44-AF52-2EB59308C4C0}" srcOrd="0" destOrd="0" presId="urn:microsoft.com/office/officeart/2005/8/layout/hierarchy2"/>
    <dgm:cxn modelId="{DB5DA368-B492-4A19-936F-F99E2D153356}" type="presParOf" srcId="{19FCF3DB-BC46-4D44-AF52-2EB59308C4C0}" destId="{8AF485DD-4832-7046-A160-8A868DD3CAEE}" srcOrd="0" destOrd="0" presId="urn:microsoft.com/office/officeart/2005/8/layout/hierarchy2"/>
    <dgm:cxn modelId="{77F01100-98D6-4F37-A081-28AEA7F9FD4D}" type="presParOf" srcId="{519B87D9-133E-F944-9472-A883BAB3ED65}" destId="{9ADEA8C8-04AB-6046-AB04-0D5F359C40EC}" srcOrd="1" destOrd="0" presId="urn:microsoft.com/office/officeart/2005/8/layout/hierarchy2"/>
    <dgm:cxn modelId="{63624DBE-A821-4ACE-98A9-41C27A8004E3}" type="presParOf" srcId="{9ADEA8C8-04AB-6046-AB04-0D5F359C40EC}" destId="{240A99EC-7C41-B24E-B5A1-BBF13CBD0262}" srcOrd="0" destOrd="0" presId="urn:microsoft.com/office/officeart/2005/8/layout/hierarchy2"/>
    <dgm:cxn modelId="{871939CF-380A-4B1E-AD14-25067260014E}" type="presParOf" srcId="{9ADEA8C8-04AB-6046-AB04-0D5F359C40EC}" destId="{F96DB6BB-90C6-2945-AB7C-5C3BB51CEB14}" srcOrd="1" destOrd="0" presId="urn:microsoft.com/office/officeart/2005/8/layout/hierarchy2"/>
    <dgm:cxn modelId="{50FE3934-73AA-4E5D-BEA6-48FD9DE04C14}" type="presParOf" srcId="{853C4F97-A73B-434C-8730-D68C4BF38B60}" destId="{77CB688C-2EAA-E140-B3C1-42FF5DB8140A}" srcOrd="2" destOrd="0" presId="urn:microsoft.com/office/officeart/2005/8/layout/hierarchy2"/>
    <dgm:cxn modelId="{7653E64F-48C8-4DF7-A10A-A78EAE8E7FF1}" type="presParOf" srcId="{77CB688C-2EAA-E140-B3C1-42FF5DB8140A}" destId="{DC9BF7A6-435B-9E46-A125-B42AB9A299FA}" srcOrd="0" destOrd="0" presId="urn:microsoft.com/office/officeart/2005/8/layout/hierarchy2"/>
    <dgm:cxn modelId="{C0163088-2AA8-4F9A-B869-CBDABCF097C0}" type="presParOf" srcId="{853C4F97-A73B-434C-8730-D68C4BF38B60}" destId="{C7D96C4D-B379-AE4F-95C3-7A8B770BB6B2}" srcOrd="3" destOrd="0" presId="urn:microsoft.com/office/officeart/2005/8/layout/hierarchy2"/>
    <dgm:cxn modelId="{06E96439-610B-4856-9460-43C325C21C99}" type="presParOf" srcId="{C7D96C4D-B379-AE4F-95C3-7A8B770BB6B2}" destId="{043F985C-17DF-6C47-8D39-78E2FA978EA4}" srcOrd="0" destOrd="0" presId="urn:microsoft.com/office/officeart/2005/8/layout/hierarchy2"/>
    <dgm:cxn modelId="{970BFD8E-B6AE-404F-8F4F-4DD6EFB0B9AE}" type="presParOf" srcId="{C7D96C4D-B379-AE4F-95C3-7A8B770BB6B2}" destId="{D877714F-650C-4943-8FA4-7E4FE908374E}" srcOrd="1" destOrd="0" presId="urn:microsoft.com/office/officeart/2005/8/layout/hierarchy2"/>
    <dgm:cxn modelId="{2019AB14-9794-4713-8231-C8665DF7AE37}" type="presParOf" srcId="{D877714F-650C-4943-8FA4-7E4FE908374E}" destId="{8EAAE8BA-8A05-4E4C-BDD4-AE72EB43C0B7}" srcOrd="0" destOrd="0" presId="urn:microsoft.com/office/officeart/2005/8/layout/hierarchy2"/>
    <dgm:cxn modelId="{4549DBF2-DC7D-4229-80DF-0D12F95B542D}" type="presParOf" srcId="{8EAAE8BA-8A05-4E4C-BDD4-AE72EB43C0B7}" destId="{07CB6F62-FC46-8C44-9E0A-DE62EA8551D8}" srcOrd="0" destOrd="0" presId="urn:microsoft.com/office/officeart/2005/8/layout/hierarchy2"/>
    <dgm:cxn modelId="{87E4487A-F113-47F4-B77E-CE5CB51006C2}" type="presParOf" srcId="{D877714F-650C-4943-8FA4-7E4FE908374E}" destId="{6A18E743-BE28-7547-8805-D37CA15D7076}" srcOrd="1" destOrd="0" presId="urn:microsoft.com/office/officeart/2005/8/layout/hierarchy2"/>
    <dgm:cxn modelId="{0B250C19-CE2C-4369-843C-6D75647C995A}" type="presParOf" srcId="{6A18E743-BE28-7547-8805-D37CA15D7076}" destId="{3C4EE06B-C4F9-0248-8CB6-DF4AC82A5259}" srcOrd="0" destOrd="0" presId="urn:microsoft.com/office/officeart/2005/8/layout/hierarchy2"/>
    <dgm:cxn modelId="{4F39297B-4D3E-4D32-983D-1EBB7E242A18}" type="presParOf" srcId="{6A18E743-BE28-7547-8805-D37CA15D7076}" destId="{EA04FD20-E552-0448-9CAC-A613064ECBF4}" srcOrd="1" destOrd="0" presId="urn:microsoft.com/office/officeart/2005/8/layout/hierarchy2"/>
    <dgm:cxn modelId="{0056E53C-6D86-43B3-BD1F-1A3544C4E8D5}" type="presParOf" srcId="{EA04FD20-E552-0448-9CAC-A613064ECBF4}" destId="{209C86CE-88C4-5942-A6AF-08BDFE993C31}" srcOrd="0" destOrd="0" presId="urn:microsoft.com/office/officeart/2005/8/layout/hierarchy2"/>
    <dgm:cxn modelId="{A592D826-C929-46B1-9EB5-FC1CCAB8DDA0}" type="presParOf" srcId="{209C86CE-88C4-5942-A6AF-08BDFE993C31}" destId="{AD9932B7-F7FD-D041-945C-C6699F490F0A}" srcOrd="0" destOrd="0" presId="urn:microsoft.com/office/officeart/2005/8/layout/hierarchy2"/>
    <dgm:cxn modelId="{0A5BAA38-227E-456A-85FE-D9D6472817F6}" type="presParOf" srcId="{EA04FD20-E552-0448-9CAC-A613064ECBF4}" destId="{FA0758E6-6693-304D-AE37-10FD90DE1372}" srcOrd="1" destOrd="0" presId="urn:microsoft.com/office/officeart/2005/8/layout/hierarchy2"/>
    <dgm:cxn modelId="{60FF9DD7-E2E7-407D-8A4B-D1A1134F930A}" type="presParOf" srcId="{FA0758E6-6693-304D-AE37-10FD90DE1372}" destId="{6302BD1A-A022-6847-B030-1162CE8E7C34}" srcOrd="0" destOrd="0" presId="urn:microsoft.com/office/officeart/2005/8/layout/hierarchy2"/>
    <dgm:cxn modelId="{941BE4C5-AD57-46D4-8574-2CCE0CEBAC71}" type="presParOf" srcId="{FA0758E6-6693-304D-AE37-10FD90DE1372}" destId="{1F3477B1-8412-3644-8ABF-0B3A7D6486E7}" srcOrd="1" destOrd="0" presId="urn:microsoft.com/office/officeart/2005/8/layout/hierarchy2"/>
    <dgm:cxn modelId="{714911F1-A21E-4B60-B6B5-BF255768F839}" type="presParOf" srcId="{1F3477B1-8412-3644-8ABF-0B3A7D6486E7}" destId="{EBC37F26-C80A-1845-9271-91B8C7BAB5A9}" srcOrd="0" destOrd="0" presId="urn:microsoft.com/office/officeart/2005/8/layout/hierarchy2"/>
    <dgm:cxn modelId="{55B9A646-4884-4AF2-A0AF-C9FCA3E6B427}" type="presParOf" srcId="{EBC37F26-C80A-1845-9271-91B8C7BAB5A9}" destId="{FD7AB0B8-7EEE-E344-A38F-D35B3C59DEA9}" srcOrd="0" destOrd="0" presId="urn:microsoft.com/office/officeart/2005/8/layout/hierarchy2"/>
    <dgm:cxn modelId="{2F9B3F26-59CC-4FE7-B837-CE331B066244}" type="presParOf" srcId="{1F3477B1-8412-3644-8ABF-0B3A7D6486E7}" destId="{C28C4361-39BE-884A-8B97-DF2996D42D38}" srcOrd="1" destOrd="0" presId="urn:microsoft.com/office/officeart/2005/8/layout/hierarchy2"/>
    <dgm:cxn modelId="{5FBF65B1-43A3-4A90-965E-F394D80702FF}" type="presParOf" srcId="{C28C4361-39BE-884A-8B97-DF2996D42D38}" destId="{BDB76C4D-D562-1347-857D-1D5DFF6F679C}" srcOrd="0" destOrd="0" presId="urn:microsoft.com/office/officeart/2005/8/layout/hierarchy2"/>
    <dgm:cxn modelId="{D46D1E6F-C6F4-4D8B-B414-070B1496F26C}" type="presParOf" srcId="{C28C4361-39BE-884A-8B97-DF2996D42D38}" destId="{6749E189-902F-7B4C-ABE7-403761ECDDC7}" srcOrd="1" destOrd="0" presId="urn:microsoft.com/office/officeart/2005/8/layout/hierarchy2"/>
    <dgm:cxn modelId="{F22B5FB3-0F9B-4B1A-A017-7121482F6D5C}" type="presParOf" srcId="{D877714F-650C-4943-8FA4-7E4FE908374E}" destId="{BD6BDB26-341B-4043-90BF-E9A0106962BD}" srcOrd="2" destOrd="0" presId="urn:microsoft.com/office/officeart/2005/8/layout/hierarchy2"/>
    <dgm:cxn modelId="{D727260C-3362-461B-82AA-476A6A65B0F8}" type="presParOf" srcId="{BD6BDB26-341B-4043-90BF-E9A0106962BD}" destId="{EAEAC617-939F-AB49-A183-04CD28A9C53B}" srcOrd="0" destOrd="0" presId="urn:microsoft.com/office/officeart/2005/8/layout/hierarchy2"/>
    <dgm:cxn modelId="{755F9152-8433-4618-B650-815588DA8AD0}" type="presParOf" srcId="{D877714F-650C-4943-8FA4-7E4FE908374E}" destId="{0FC7CEF2-ACC0-B84B-8334-F555EB8DB3B9}" srcOrd="3" destOrd="0" presId="urn:microsoft.com/office/officeart/2005/8/layout/hierarchy2"/>
    <dgm:cxn modelId="{0629BAE1-1B8E-48D0-8FD8-89281367DE97}" type="presParOf" srcId="{0FC7CEF2-ACC0-B84B-8334-F555EB8DB3B9}" destId="{3C73D5BE-63E0-3F45-9BFB-A5C2D02BEDB5}" srcOrd="0" destOrd="0" presId="urn:microsoft.com/office/officeart/2005/8/layout/hierarchy2"/>
    <dgm:cxn modelId="{14751FEF-AFEF-4507-99BB-1DE331E88674}" type="presParOf" srcId="{0FC7CEF2-ACC0-B84B-8334-F555EB8DB3B9}" destId="{B1DAC018-AFA7-614B-9FFA-3B8274832F9B}" srcOrd="1" destOrd="0" presId="urn:microsoft.com/office/officeart/2005/8/layout/hierarchy2"/>
    <dgm:cxn modelId="{FAF9FC12-7837-4766-B9AC-16B95A56C159}" type="presParOf" srcId="{B1DAC018-AFA7-614B-9FFA-3B8274832F9B}" destId="{9D49343A-F35C-DD49-9F3C-1C67BC973F62}" srcOrd="0" destOrd="0" presId="urn:microsoft.com/office/officeart/2005/8/layout/hierarchy2"/>
    <dgm:cxn modelId="{E09F5E01-AB96-4A27-8521-00155E84DD13}" type="presParOf" srcId="{9D49343A-F35C-DD49-9F3C-1C67BC973F62}" destId="{123C8800-9DD9-2740-9EF7-133DAC6EAAD0}" srcOrd="0" destOrd="0" presId="urn:microsoft.com/office/officeart/2005/8/layout/hierarchy2"/>
    <dgm:cxn modelId="{37068DB3-D5EF-4FA7-8476-5C2AB089CFD0}" type="presParOf" srcId="{B1DAC018-AFA7-614B-9FFA-3B8274832F9B}" destId="{83866C13-D19A-8845-833F-9B40C9EF5C29}" srcOrd="1" destOrd="0" presId="urn:microsoft.com/office/officeart/2005/8/layout/hierarchy2"/>
    <dgm:cxn modelId="{72CEC8EE-58BF-47C6-AF29-A207E8860070}" type="presParOf" srcId="{83866C13-D19A-8845-833F-9B40C9EF5C29}" destId="{E47B6E1D-A62F-344C-AE1C-D00631ADE1A1}" srcOrd="0" destOrd="0" presId="urn:microsoft.com/office/officeart/2005/8/layout/hierarchy2"/>
    <dgm:cxn modelId="{D6ACFDA1-6BC3-4EB8-992A-EBD427D95945}" type="presParOf" srcId="{83866C13-D19A-8845-833F-9B40C9EF5C29}" destId="{2D214C33-AB42-AA4B-86EA-F2B4FC1B0806}" srcOrd="1" destOrd="0" presId="urn:microsoft.com/office/officeart/2005/8/layout/hierarchy2"/>
    <dgm:cxn modelId="{4669E8FA-D3D2-4089-B85F-EC614FE5A32C}" type="presParOf" srcId="{2D214C33-AB42-AA4B-86EA-F2B4FC1B0806}" destId="{9781405C-999B-EA4B-A99C-FB5836752C42}" srcOrd="0" destOrd="0" presId="urn:microsoft.com/office/officeart/2005/8/layout/hierarchy2"/>
    <dgm:cxn modelId="{08F9EBED-16A2-430A-BAA6-7B90BBB0192C}" type="presParOf" srcId="{9781405C-999B-EA4B-A99C-FB5836752C42}" destId="{9191E3F3-C832-F64D-9B30-61C31A264188}" srcOrd="0" destOrd="0" presId="urn:microsoft.com/office/officeart/2005/8/layout/hierarchy2"/>
    <dgm:cxn modelId="{96233473-AC1A-4A5F-887D-794857C2912C}" type="presParOf" srcId="{2D214C33-AB42-AA4B-86EA-F2B4FC1B0806}" destId="{271CF252-57F4-3C48-9C78-8BA0D1AFAE0E}" srcOrd="1" destOrd="0" presId="urn:microsoft.com/office/officeart/2005/8/layout/hierarchy2"/>
    <dgm:cxn modelId="{4B6CD8BE-4465-49FD-A072-E84592AD8CEE}" type="presParOf" srcId="{271CF252-57F4-3C48-9C78-8BA0D1AFAE0E}" destId="{579B3AFC-C6F1-2248-A6FE-643804B03858}" srcOrd="0" destOrd="0" presId="urn:microsoft.com/office/officeart/2005/8/layout/hierarchy2"/>
    <dgm:cxn modelId="{093ABFC2-76B1-49E6-A502-738C051CDDBB}" type="presParOf" srcId="{271CF252-57F4-3C48-9C78-8BA0D1AFAE0E}" destId="{7C70B5B9-E4F7-E74C-982B-E5BDD853B6DA}"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D70BCF-B738-AD44-BF36-7600B8F3007E}">
      <dsp:nvSpPr>
        <dsp:cNvPr id="0" name=""/>
        <dsp:cNvSpPr/>
      </dsp:nvSpPr>
      <dsp:spPr>
        <a:xfrm>
          <a:off x="3932" y="2416261"/>
          <a:ext cx="1333155" cy="666577"/>
        </a:xfrm>
        <a:prstGeom prst="roundRect">
          <a:avLst>
            <a:gd name="adj" fmla="val 10000"/>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kern="1200" dirty="0" smtClean="0">
              <a:latin typeface="Times New Roman" charset="0"/>
              <a:ea typeface="Times New Roman" charset="0"/>
              <a:cs typeface="Times New Roman" charset="0"/>
            </a:rPr>
            <a:t>Передача </a:t>
          </a:r>
          <a:r>
            <a:rPr lang="ru-RU" sz="2200" kern="1200" smtClean="0">
              <a:latin typeface="Times New Roman" charset="0"/>
              <a:ea typeface="Times New Roman" charset="0"/>
              <a:cs typeface="Times New Roman" charset="0"/>
            </a:rPr>
            <a:t>/ получение</a:t>
          </a:r>
          <a:endParaRPr lang="ru-RU" sz="2200" kern="1200" dirty="0">
            <a:latin typeface="Times New Roman" charset="0"/>
            <a:ea typeface="Times New Roman" charset="0"/>
            <a:cs typeface="Times New Roman" charset="0"/>
          </a:endParaRPr>
        </a:p>
      </dsp:txBody>
      <dsp:txXfrm>
        <a:off x="23455" y="2435784"/>
        <a:ext cx="1294109" cy="627531"/>
      </dsp:txXfrm>
    </dsp:sp>
    <dsp:sp modelId="{47D77141-C67C-BD48-87DE-BD8509D8E027}">
      <dsp:nvSpPr>
        <dsp:cNvPr id="0" name=""/>
        <dsp:cNvSpPr/>
      </dsp:nvSpPr>
      <dsp:spPr>
        <a:xfrm rot="18289469">
          <a:off x="1136817" y="2355358"/>
          <a:ext cx="933804" cy="21818"/>
        </a:xfrm>
        <a:custGeom>
          <a:avLst/>
          <a:gdLst/>
          <a:ahLst/>
          <a:cxnLst/>
          <a:rect l="0" t="0" r="0" b="0"/>
          <a:pathLst>
            <a:path>
              <a:moveTo>
                <a:pt x="0" y="10909"/>
              </a:moveTo>
              <a:lnTo>
                <a:pt x="933804" y="10909"/>
              </a:lnTo>
            </a:path>
          </a:pathLst>
        </a:cu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latin typeface="Times New Roman" charset="0"/>
            <a:ea typeface="Times New Roman" charset="0"/>
            <a:cs typeface="Times New Roman" charset="0"/>
          </a:endParaRPr>
        </a:p>
      </dsp:txBody>
      <dsp:txXfrm>
        <a:off x="1580374" y="2342922"/>
        <a:ext cx="46690" cy="46690"/>
      </dsp:txXfrm>
    </dsp:sp>
    <dsp:sp modelId="{7B6DA366-F440-C743-A332-C2B56D2018EC}">
      <dsp:nvSpPr>
        <dsp:cNvPr id="0" name=""/>
        <dsp:cNvSpPr/>
      </dsp:nvSpPr>
      <dsp:spPr>
        <a:xfrm>
          <a:off x="1870350" y="1649696"/>
          <a:ext cx="1333155" cy="666577"/>
        </a:xfrm>
        <a:prstGeom prst="roundRect">
          <a:avLst>
            <a:gd name="adj" fmla="val 10000"/>
          </a:avLst>
        </a:prstGeom>
        <a:gradFill rotWithShape="0">
          <a:gsLst>
            <a:gs pos="0">
              <a:schemeClr val="accent3">
                <a:tint val="99000"/>
                <a:hueOff val="0"/>
                <a:satOff val="0"/>
                <a:lumOff val="0"/>
                <a:alphaOff val="0"/>
                <a:tint val="50000"/>
                <a:satMod val="300000"/>
              </a:schemeClr>
            </a:gs>
            <a:gs pos="35000">
              <a:schemeClr val="accent3">
                <a:tint val="99000"/>
                <a:hueOff val="0"/>
                <a:satOff val="0"/>
                <a:lumOff val="0"/>
                <a:alphaOff val="0"/>
                <a:tint val="37000"/>
                <a:satMod val="300000"/>
              </a:schemeClr>
            </a:gs>
            <a:gs pos="100000">
              <a:schemeClr val="accent3">
                <a:tint val="99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kern="1200" dirty="0" smtClean="0">
              <a:latin typeface="Times New Roman" charset="0"/>
              <a:ea typeface="Times New Roman" charset="0"/>
              <a:cs typeface="Times New Roman" charset="0"/>
            </a:rPr>
            <a:t>Внутри ППО</a:t>
          </a:r>
          <a:endParaRPr lang="ru-RU" sz="2200" kern="1200" dirty="0">
            <a:latin typeface="Times New Roman" charset="0"/>
            <a:ea typeface="Times New Roman" charset="0"/>
            <a:cs typeface="Times New Roman" charset="0"/>
          </a:endParaRPr>
        </a:p>
      </dsp:txBody>
      <dsp:txXfrm>
        <a:off x="1889873" y="1669219"/>
        <a:ext cx="1294109" cy="627531"/>
      </dsp:txXfrm>
    </dsp:sp>
    <dsp:sp modelId="{33A4127A-FDB5-4340-A1BC-DC0F6DAC0CE2}">
      <dsp:nvSpPr>
        <dsp:cNvPr id="0" name=""/>
        <dsp:cNvSpPr/>
      </dsp:nvSpPr>
      <dsp:spPr>
        <a:xfrm rot="19457599">
          <a:off x="3141780" y="1780434"/>
          <a:ext cx="656714" cy="21818"/>
        </a:xfrm>
        <a:custGeom>
          <a:avLst/>
          <a:gdLst/>
          <a:ahLst/>
          <a:cxnLst/>
          <a:rect l="0" t="0" r="0" b="0"/>
          <a:pathLst>
            <a:path>
              <a:moveTo>
                <a:pt x="0" y="10909"/>
              </a:moveTo>
              <a:lnTo>
                <a:pt x="656714" y="10909"/>
              </a:lnTo>
            </a:path>
          </a:pathLst>
        </a:custGeom>
        <a:noFill/>
        <a:ln w="25400" cap="flat" cmpd="sng" algn="ctr">
          <a:solidFill>
            <a:schemeClr val="accent3">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latin typeface="Times New Roman" charset="0"/>
            <a:ea typeface="Times New Roman" charset="0"/>
            <a:cs typeface="Times New Roman" charset="0"/>
          </a:endParaRPr>
        </a:p>
      </dsp:txBody>
      <dsp:txXfrm>
        <a:off x="3453719" y="1774926"/>
        <a:ext cx="32835" cy="32835"/>
      </dsp:txXfrm>
    </dsp:sp>
    <dsp:sp modelId="{8A8047B4-01B1-5248-8241-CEFA6ACEF31E}">
      <dsp:nvSpPr>
        <dsp:cNvPr id="0" name=""/>
        <dsp:cNvSpPr/>
      </dsp:nvSpPr>
      <dsp:spPr>
        <a:xfrm>
          <a:off x="3736768" y="1266414"/>
          <a:ext cx="1333155" cy="666577"/>
        </a:xfrm>
        <a:prstGeom prst="roundRect">
          <a:avLst>
            <a:gd name="adj" fmla="val 10000"/>
          </a:avLst>
        </a:prstGeom>
        <a:gradFill rotWithShape="0">
          <a:gsLst>
            <a:gs pos="0">
              <a:schemeClr val="accent3">
                <a:tint val="80000"/>
                <a:hueOff val="0"/>
                <a:satOff val="0"/>
                <a:lumOff val="0"/>
                <a:alphaOff val="0"/>
                <a:tint val="50000"/>
                <a:satMod val="300000"/>
              </a:schemeClr>
            </a:gs>
            <a:gs pos="35000">
              <a:schemeClr val="accent3">
                <a:tint val="80000"/>
                <a:hueOff val="0"/>
                <a:satOff val="0"/>
                <a:lumOff val="0"/>
                <a:alphaOff val="0"/>
                <a:tint val="37000"/>
                <a:satMod val="300000"/>
              </a:schemeClr>
            </a:gs>
            <a:gs pos="100000">
              <a:schemeClr val="accent3">
                <a:tint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kern="1200" dirty="0" smtClean="0">
              <a:latin typeface="Times New Roman" charset="0"/>
              <a:ea typeface="Times New Roman" charset="0"/>
              <a:cs typeface="Times New Roman" charset="0"/>
            </a:rPr>
            <a:t>передает</a:t>
          </a:r>
          <a:endParaRPr lang="ru-RU" sz="2200" kern="1200" dirty="0">
            <a:latin typeface="Times New Roman" charset="0"/>
            <a:ea typeface="Times New Roman" charset="0"/>
            <a:cs typeface="Times New Roman" charset="0"/>
          </a:endParaRPr>
        </a:p>
      </dsp:txBody>
      <dsp:txXfrm>
        <a:off x="3756291" y="1285937"/>
        <a:ext cx="1294109" cy="627531"/>
      </dsp:txXfrm>
    </dsp:sp>
    <dsp:sp modelId="{A5074600-DF33-854C-96F1-11C9B4DADCEC}">
      <dsp:nvSpPr>
        <dsp:cNvPr id="0" name=""/>
        <dsp:cNvSpPr/>
      </dsp:nvSpPr>
      <dsp:spPr>
        <a:xfrm>
          <a:off x="5069924" y="1588793"/>
          <a:ext cx="533262" cy="21818"/>
        </a:xfrm>
        <a:custGeom>
          <a:avLst/>
          <a:gdLst/>
          <a:ahLst/>
          <a:cxnLst/>
          <a:rect l="0" t="0" r="0" b="0"/>
          <a:pathLst>
            <a:path>
              <a:moveTo>
                <a:pt x="0" y="10909"/>
              </a:moveTo>
              <a:lnTo>
                <a:pt x="533262" y="10909"/>
              </a:lnTo>
            </a:path>
          </a:pathLst>
        </a:custGeom>
        <a:noFill/>
        <a:ln w="25400" cap="flat" cmpd="sng" algn="ctr">
          <a:solidFill>
            <a:schemeClr val="accent3">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latin typeface="Times New Roman" charset="0"/>
            <a:ea typeface="Times New Roman" charset="0"/>
            <a:cs typeface="Times New Roman" charset="0"/>
          </a:endParaRPr>
        </a:p>
      </dsp:txBody>
      <dsp:txXfrm>
        <a:off x="5323224" y="1586371"/>
        <a:ext cx="26663" cy="26663"/>
      </dsp:txXfrm>
    </dsp:sp>
    <dsp:sp modelId="{F4E02F4E-FF22-6C4C-B950-B3E52B40145E}">
      <dsp:nvSpPr>
        <dsp:cNvPr id="0" name=""/>
        <dsp:cNvSpPr/>
      </dsp:nvSpPr>
      <dsp:spPr>
        <a:xfrm>
          <a:off x="5603186" y="1266414"/>
          <a:ext cx="1333155" cy="666577"/>
        </a:xfrm>
        <a:prstGeom prst="roundRect">
          <a:avLst>
            <a:gd name="adj" fmla="val 10000"/>
          </a:avLst>
        </a:prstGeom>
        <a:gradFill rotWithShape="0">
          <a:gsLst>
            <a:gs pos="0">
              <a:schemeClr val="accent3">
                <a:tint val="70000"/>
                <a:hueOff val="0"/>
                <a:satOff val="0"/>
                <a:lumOff val="0"/>
                <a:alphaOff val="0"/>
                <a:tint val="50000"/>
                <a:satMod val="300000"/>
              </a:schemeClr>
            </a:gs>
            <a:gs pos="35000">
              <a:schemeClr val="accent3">
                <a:tint val="70000"/>
                <a:hueOff val="0"/>
                <a:satOff val="0"/>
                <a:lumOff val="0"/>
                <a:alphaOff val="0"/>
                <a:tint val="37000"/>
                <a:satMod val="300000"/>
              </a:schemeClr>
            </a:gs>
            <a:gs pos="100000">
              <a:schemeClr val="accent3">
                <a:tint val="7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b="1" kern="1200" dirty="0" smtClean="0">
              <a:latin typeface="Times New Roman" charset="0"/>
              <a:ea typeface="Times New Roman" charset="0"/>
              <a:cs typeface="Times New Roman" charset="0"/>
            </a:rPr>
            <a:t>241</a:t>
          </a:r>
          <a:endParaRPr lang="ru-RU" sz="2400" b="1" kern="1200" dirty="0">
            <a:latin typeface="Times New Roman" charset="0"/>
            <a:ea typeface="Times New Roman" charset="0"/>
            <a:cs typeface="Times New Roman" charset="0"/>
          </a:endParaRPr>
        </a:p>
      </dsp:txBody>
      <dsp:txXfrm>
        <a:off x="5622709" y="1285937"/>
        <a:ext cx="1294109" cy="627531"/>
      </dsp:txXfrm>
    </dsp:sp>
    <dsp:sp modelId="{7099B9BF-2F55-A142-93B1-478555E98D43}">
      <dsp:nvSpPr>
        <dsp:cNvPr id="0" name=""/>
        <dsp:cNvSpPr/>
      </dsp:nvSpPr>
      <dsp:spPr>
        <a:xfrm>
          <a:off x="6936342" y="1588793"/>
          <a:ext cx="533262" cy="21818"/>
        </a:xfrm>
        <a:custGeom>
          <a:avLst/>
          <a:gdLst/>
          <a:ahLst/>
          <a:cxnLst/>
          <a:rect l="0" t="0" r="0" b="0"/>
          <a:pathLst>
            <a:path>
              <a:moveTo>
                <a:pt x="0" y="10909"/>
              </a:moveTo>
              <a:lnTo>
                <a:pt x="533262" y="10909"/>
              </a:lnTo>
            </a:path>
          </a:pathLst>
        </a:custGeom>
        <a:noFill/>
        <a:ln w="25400" cap="flat" cmpd="sng" algn="ctr">
          <a:solidFill>
            <a:schemeClr val="accent3">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latin typeface="Times New Roman" charset="0"/>
            <a:ea typeface="Times New Roman" charset="0"/>
            <a:cs typeface="Times New Roman" charset="0"/>
          </a:endParaRPr>
        </a:p>
      </dsp:txBody>
      <dsp:txXfrm>
        <a:off x="7189642" y="1586371"/>
        <a:ext cx="26663" cy="26663"/>
      </dsp:txXfrm>
    </dsp:sp>
    <dsp:sp modelId="{3102D46C-6F40-4746-AA2B-14C3FD88FFF0}">
      <dsp:nvSpPr>
        <dsp:cNvPr id="0" name=""/>
        <dsp:cNvSpPr/>
      </dsp:nvSpPr>
      <dsp:spPr>
        <a:xfrm>
          <a:off x="7469604" y="1266414"/>
          <a:ext cx="1333155" cy="666577"/>
        </a:xfrm>
        <a:prstGeom prst="roundRect">
          <a:avLst>
            <a:gd name="adj" fmla="val 10000"/>
          </a:avLst>
        </a:prstGeom>
        <a:gradFill rotWithShape="0">
          <a:gsLst>
            <a:gs pos="0">
              <a:schemeClr val="accent3">
                <a:tint val="70000"/>
                <a:hueOff val="0"/>
                <a:satOff val="0"/>
                <a:lumOff val="0"/>
                <a:alphaOff val="0"/>
                <a:tint val="50000"/>
                <a:satMod val="300000"/>
              </a:schemeClr>
            </a:gs>
            <a:gs pos="35000">
              <a:schemeClr val="accent3">
                <a:tint val="70000"/>
                <a:hueOff val="0"/>
                <a:satOff val="0"/>
                <a:lumOff val="0"/>
                <a:alphaOff val="0"/>
                <a:tint val="37000"/>
                <a:satMod val="300000"/>
              </a:schemeClr>
            </a:gs>
            <a:gs pos="100000">
              <a:schemeClr val="accent3">
                <a:tint val="7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b="1" kern="1200" dirty="0" smtClean="0">
              <a:latin typeface="Times New Roman" charset="0"/>
              <a:ea typeface="Times New Roman" charset="0"/>
              <a:cs typeface="Times New Roman" charset="0"/>
            </a:rPr>
            <a:t>281</a:t>
          </a:r>
          <a:endParaRPr lang="ru-RU" sz="2400" b="1" kern="1200" dirty="0">
            <a:latin typeface="Times New Roman" charset="0"/>
            <a:ea typeface="Times New Roman" charset="0"/>
            <a:cs typeface="Times New Roman" charset="0"/>
          </a:endParaRPr>
        </a:p>
      </dsp:txBody>
      <dsp:txXfrm>
        <a:off x="7489127" y="1285937"/>
        <a:ext cx="1294109" cy="627531"/>
      </dsp:txXfrm>
    </dsp:sp>
    <dsp:sp modelId="{51E78CE8-32FC-374E-973F-4FE6D6807CD0}">
      <dsp:nvSpPr>
        <dsp:cNvPr id="0" name=""/>
        <dsp:cNvSpPr/>
      </dsp:nvSpPr>
      <dsp:spPr>
        <a:xfrm rot="2142401">
          <a:off x="3141780" y="2163717"/>
          <a:ext cx="656714" cy="21818"/>
        </a:xfrm>
        <a:custGeom>
          <a:avLst/>
          <a:gdLst/>
          <a:ahLst/>
          <a:cxnLst/>
          <a:rect l="0" t="0" r="0" b="0"/>
          <a:pathLst>
            <a:path>
              <a:moveTo>
                <a:pt x="0" y="10909"/>
              </a:moveTo>
              <a:lnTo>
                <a:pt x="656714" y="10909"/>
              </a:lnTo>
            </a:path>
          </a:pathLst>
        </a:custGeom>
        <a:noFill/>
        <a:ln w="25400" cap="flat" cmpd="sng" algn="ctr">
          <a:solidFill>
            <a:schemeClr val="accent3">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latin typeface="Times New Roman" charset="0"/>
            <a:ea typeface="Times New Roman" charset="0"/>
            <a:cs typeface="Times New Roman" charset="0"/>
          </a:endParaRPr>
        </a:p>
      </dsp:txBody>
      <dsp:txXfrm>
        <a:off x="3453719" y="2158208"/>
        <a:ext cx="32835" cy="32835"/>
      </dsp:txXfrm>
    </dsp:sp>
    <dsp:sp modelId="{6A270B9A-391C-3246-A9EF-4B392A2E263B}">
      <dsp:nvSpPr>
        <dsp:cNvPr id="0" name=""/>
        <dsp:cNvSpPr/>
      </dsp:nvSpPr>
      <dsp:spPr>
        <a:xfrm>
          <a:off x="3736768" y="2032978"/>
          <a:ext cx="1333155" cy="666577"/>
        </a:xfrm>
        <a:prstGeom prst="roundRect">
          <a:avLst>
            <a:gd name="adj" fmla="val 10000"/>
          </a:avLst>
        </a:prstGeom>
        <a:gradFill rotWithShape="0">
          <a:gsLst>
            <a:gs pos="0">
              <a:schemeClr val="accent3">
                <a:tint val="80000"/>
                <a:hueOff val="0"/>
                <a:satOff val="0"/>
                <a:lumOff val="0"/>
                <a:alphaOff val="0"/>
                <a:tint val="50000"/>
                <a:satMod val="300000"/>
              </a:schemeClr>
            </a:gs>
            <a:gs pos="35000">
              <a:schemeClr val="accent3">
                <a:tint val="80000"/>
                <a:hueOff val="0"/>
                <a:satOff val="0"/>
                <a:lumOff val="0"/>
                <a:alphaOff val="0"/>
                <a:tint val="37000"/>
                <a:satMod val="300000"/>
              </a:schemeClr>
            </a:gs>
            <a:gs pos="100000">
              <a:schemeClr val="accent3">
                <a:tint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kern="1200" dirty="0" smtClean="0">
              <a:latin typeface="Times New Roman" charset="0"/>
              <a:ea typeface="Times New Roman" charset="0"/>
              <a:cs typeface="Times New Roman" charset="0"/>
            </a:rPr>
            <a:t>получает</a:t>
          </a:r>
          <a:endParaRPr lang="ru-RU" sz="2200" kern="1200" dirty="0">
            <a:latin typeface="Times New Roman" charset="0"/>
            <a:ea typeface="Times New Roman" charset="0"/>
            <a:cs typeface="Times New Roman" charset="0"/>
          </a:endParaRPr>
        </a:p>
      </dsp:txBody>
      <dsp:txXfrm>
        <a:off x="3756291" y="2052501"/>
        <a:ext cx="1294109" cy="627531"/>
      </dsp:txXfrm>
    </dsp:sp>
    <dsp:sp modelId="{AC49A770-C1D7-E140-A9CF-C4BC4614E3BC}">
      <dsp:nvSpPr>
        <dsp:cNvPr id="0" name=""/>
        <dsp:cNvSpPr/>
      </dsp:nvSpPr>
      <dsp:spPr>
        <a:xfrm>
          <a:off x="5069924" y="2355358"/>
          <a:ext cx="533262" cy="21818"/>
        </a:xfrm>
        <a:custGeom>
          <a:avLst/>
          <a:gdLst/>
          <a:ahLst/>
          <a:cxnLst/>
          <a:rect l="0" t="0" r="0" b="0"/>
          <a:pathLst>
            <a:path>
              <a:moveTo>
                <a:pt x="0" y="10909"/>
              </a:moveTo>
              <a:lnTo>
                <a:pt x="533262" y="10909"/>
              </a:lnTo>
            </a:path>
          </a:pathLst>
        </a:custGeom>
        <a:noFill/>
        <a:ln w="25400" cap="flat" cmpd="sng" algn="ctr">
          <a:solidFill>
            <a:schemeClr val="accent3">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latin typeface="Times New Roman" charset="0"/>
            <a:ea typeface="Times New Roman" charset="0"/>
            <a:cs typeface="Times New Roman" charset="0"/>
          </a:endParaRPr>
        </a:p>
      </dsp:txBody>
      <dsp:txXfrm>
        <a:off x="5323224" y="2352936"/>
        <a:ext cx="26663" cy="26663"/>
      </dsp:txXfrm>
    </dsp:sp>
    <dsp:sp modelId="{FC9AAAE5-FCD9-A243-B697-6521284270DE}">
      <dsp:nvSpPr>
        <dsp:cNvPr id="0" name=""/>
        <dsp:cNvSpPr/>
      </dsp:nvSpPr>
      <dsp:spPr>
        <a:xfrm>
          <a:off x="5603186" y="2032978"/>
          <a:ext cx="1333155" cy="666577"/>
        </a:xfrm>
        <a:prstGeom prst="roundRect">
          <a:avLst>
            <a:gd name="adj" fmla="val 10000"/>
          </a:avLst>
        </a:prstGeom>
        <a:gradFill rotWithShape="0">
          <a:gsLst>
            <a:gs pos="0">
              <a:schemeClr val="accent3">
                <a:tint val="70000"/>
                <a:hueOff val="0"/>
                <a:satOff val="0"/>
                <a:lumOff val="0"/>
                <a:alphaOff val="0"/>
                <a:tint val="50000"/>
                <a:satMod val="300000"/>
              </a:schemeClr>
            </a:gs>
            <a:gs pos="35000">
              <a:schemeClr val="accent3">
                <a:tint val="70000"/>
                <a:hueOff val="0"/>
                <a:satOff val="0"/>
                <a:lumOff val="0"/>
                <a:alphaOff val="0"/>
                <a:tint val="37000"/>
                <a:satMod val="300000"/>
              </a:schemeClr>
            </a:gs>
            <a:gs pos="100000">
              <a:schemeClr val="accent3">
                <a:tint val="7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b="1" kern="1200" dirty="0" smtClean="0">
              <a:latin typeface="Times New Roman" charset="0"/>
              <a:ea typeface="Times New Roman" charset="0"/>
              <a:cs typeface="Times New Roman" charset="0"/>
            </a:rPr>
            <a:t>191</a:t>
          </a:r>
          <a:endParaRPr lang="ru-RU" sz="2400" b="1" kern="1200" dirty="0">
            <a:latin typeface="Times New Roman" charset="0"/>
            <a:ea typeface="Times New Roman" charset="0"/>
            <a:cs typeface="Times New Roman" charset="0"/>
          </a:endParaRPr>
        </a:p>
      </dsp:txBody>
      <dsp:txXfrm>
        <a:off x="5622709" y="2052501"/>
        <a:ext cx="1294109" cy="627531"/>
      </dsp:txXfrm>
    </dsp:sp>
    <dsp:sp modelId="{19FCF3DB-BC46-4D44-AF52-2EB59308C4C0}">
      <dsp:nvSpPr>
        <dsp:cNvPr id="0" name=""/>
        <dsp:cNvSpPr/>
      </dsp:nvSpPr>
      <dsp:spPr>
        <a:xfrm>
          <a:off x="6936342" y="2355358"/>
          <a:ext cx="533262" cy="21818"/>
        </a:xfrm>
        <a:custGeom>
          <a:avLst/>
          <a:gdLst/>
          <a:ahLst/>
          <a:cxnLst/>
          <a:rect l="0" t="0" r="0" b="0"/>
          <a:pathLst>
            <a:path>
              <a:moveTo>
                <a:pt x="0" y="10909"/>
              </a:moveTo>
              <a:lnTo>
                <a:pt x="533262" y="10909"/>
              </a:lnTo>
            </a:path>
          </a:pathLst>
        </a:custGeom>
        <a:noFill/>
        <a:ln w="25400" cap="flat" cmpd="sng" algn="ctr">
          <a:solidFill>
            <a:schemeClr val="accent3">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latin typeface="Times New Roman" charset="0"/>
            <a:ea typeface="Times New Roman" charset="0"/>
            <a:cs typeface="Times New Roman" charset="0"/>
          </a:endParaRPr>
        </a:p>
      </dsp:txBody>
      <dsp:txXfrm>
        <a:off x="7189642" y="2352936"/>
        <a:ext cx="26663" cy="26663"/>
      </dsp:txXfrm>
    </dsp:sp>
    <dsp:sp modelId="{240A99EC-7C41-B24E-B5A1-BBF13CBD0262}">
      <dsp:nvSpPr>
        <dsp:cNvPr id="0" name=""/>
        <dsp:cNvSpPr/>
      </dsp:nvSpPr>
      <dsp:spPr>
        <a:xfrm>
          <a:off x="7469604" y="2032978"/>
          <a:ext cx="1333155" cy="666577"/>
        </a:xfrm>
        <a:prstGeom prst="roundRect">
          <a:avLst>
            <a:gd name="adj" fmla="val 10000"/>
          </a:avLst>
        </a:prstGeom>
        <a:gradFill rotWithShape="0">
          <a:gsLst>
            <a:gs pos="0">
              <a:schemeClr val="accent3">
                <a:tint val="70000"/>
                <a:hueOff val="0"/>
                <a:satOff val="0"/>
                <a:lumOff val="0"/>
                <a:alphaOff val="0"/>
                <a:tint val="50000"/>
                <a:satMod val="300000"/>
              </a:schemeClr>
            </a:gs>
            <a:gs pos="35000">
              <a:schemeClr val="accent3">
                <a:tint val="70000"/>
                <a:hueOff val="0"/>
                <a:satOff val="0"/>
                <a:lumOff val="0"/>
                <a:alphaOff val="0"/>
                <a:tint val="37000"/>
                <a:satMod val="300000"/>
              </a:schemeClr>
            </a:gs>
            <a:gs pos="100000">
              <a:schemeClr val="accent3">
                <a:tint val="7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b="1" kern="1200" dirty="0" smtClean="0">
              <a:latin typeface="Times New Roman" charset="0"/>
              <a:ea typeface="Times New Roman" charset="0"/>
              <a:cs typeface="Times New Roman" charset="0"/>
            </a:rPr>
            <a:t>195</a:t>
          </a:r>
          <a:endParaRPr lang="ru-RU" sz="2400" b="1" kern="1200" dirty="0">
            <a:latin typeface="Times New Roman" charset="0"/>
            <a:ea typeface="Times New Roman" charset="0"/>
            <a:cs typeface="Times New Roman" charset="0"/>
          </a:endParaRPr>
        </a:p>
      </dsp:txBody>
      <dsp:txXfrm>
        <a:off x="7489127" y="2052501"/>
        <a:ext cx="1294109" cy="627531"/>
      </dsp:txXfrm>
    </dsp:sp>
    <dsp:sp modelId="{77CB688C-2EAA-E140-B3C1-42FF5DB8140A}">
      <dsp:nvSpPr>
        <dsp:cNvPr id="0" name=""/>
        <dsp:cNvSpPr/>
      </dsp:nvSpPr>
      <dsp:spPr>
        <a:xfrm rot="3310531">
          <a:off x="1136817" y="3121922"/>
          <a:ext cx="933804" cy="21818"/>
        </a:xfrm>
        <a:custGeom>
          <a:avLst/>
          <a:gdLst/>
          <a:ahLst/>
          <a:cxnLst/>
          <a:rect l="0" t="0" r="0" b="0"/>
          <a:pathLst>
            <a:path>
              <a:moveTo>
                <a:pt x="0" y="10909"/>
              </a:moveTo>
              <a:lnTo>
                <a:pt x="933804" y="10909"/>
              </a:lnTo>
            </a:path>
          </a:pathLst>
        </a:cu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latin typeface="Times New Roman" charset="0"/>
            <a:ea typeface="Times New Roman" charset="0"/>
            <a:cs typeface="Times New Roman" charset="0"/>
          </a:endParaRPr>
        </a:p>
      </dsp:txBody>
      <dsp:txXfrm>
        <a:off x="1580374" y="3109487"/>
        <a:ext cx="46690" cy="46690"/>
      </dsp:txXfrm>
    </dsp:sp>
    <dsp:sp modelId="{043F985C-17DF-6C47-8D39-78E2FA978EA4}">
      <dsp:nvSpPr>
        <dsp:cNvPr id="0" name=""/>
        <dsp:cNvSpPr/>
      </dsp:nvSpPr>
      <dsp:spPr>
        <a:xfrm>
          <a:off x="1870350" y="3182825"/>
          <a:ext cx="1333155" cy="666577"/>
        </a:xfrm>
        <a:prstGeom prst="roundRect">
          <a:avLst>
            <a:gd name="adj" fmla="val 10000"/>
          </a:avLst>
        </a:prstGeom>
        <a:gradFill flip="none" rotWithShape="0">
          <a:gsLst>
            <a:gs pos="0">
              <a:schemeClr val="accent2">
                <a:lumMod val="0"/>
                <a:lumOff val="100000"/>
              </a:schemeClr>
            </a:gs>
            <a:gs pos="35000">
              <a:schemeClr val="accent2">
                <a:lumMod val="0"/>
                <a:lumOff val="100000"/>
              </a:schemeClr>
            </a:gs>
            <a:gs pos="100000">
              <a:srgbClr val="F66B88"/>
            </a:gs>
          </a:gsLst>
          <a:path path="circle">
            <a:fillToRect l="50000" t="-80000" r="50000" b="180000"/>
          </a:path>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kern="1200" dirty="0" smtClean="0">
              <a:latin typeface="Times New Roman" charset="0"/>
              <a:ea typeface="Times New Roman" charset="0"/>
              <a:cs typeface="Times New Roman" charset="0"/>
            </a:rPr>
            <a:t>Между ППО</a:t>
          </a:r>
          <a:endParaRPr lang="ru-RU" sz="2200" kern="1200" dirty="0">
            <a:latin typeface="Times New Roman" charset="0"/>
            <a:ea typeface="Times New Roman" charset="0"/>
            <a:cs typeface="Times New Roman" charset="0"/>
          </a:endParaRPr>
        </a:p>
      </dsp:txBody>
      <dsp:txXfrm>
        <a:off x="1889873" y="3202348"/>
        <a:ext cx="1294109" cy="627531"/>
      </dsp:txXfrm>
    </dsp:sp>
    <dsp:sp modelId="{8EAAE8BA-8A05-4E4C-BDD4-AE72EB43C0B7}">
      <dsp:nvSpPr>
        <dsp:cNvPr id="0" name=""/>
        <dsp:cNvSpPr/>
      </dsp:nvSpPr>
      <dsp:spPr>
        <a:xfrm rot="19457599">
          <a:off x="3141780" y="3313564"/>
          <a:ext cx="656714" cy="21818"/>
        </a:xfrm>
        <a:custGeom>
          <a:avLst/>
          <a:gdLst/>
          <a:ahLst/>
          <a:cxnLst/>
          <a:rect l="0" t="0" r="0" b="0"/>
          <a:pathLst>
            <a:path>
              <a:moveTo>
                <a:pt x="0" y="10909"/>
              </a:moveTo>
              <a:lnTo>
                <a:pt x="656714" y="10909"/>
              </a:lnTo>
            </a:path>
          </a:pathLst>
        </a:custGeom>
        <a:noFill/>
        <a:ln w="25400" cap="flat" cmpd="sng" algn="ctr">
          <a:solidFill>
            <a:schemeClr val="accent3">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latin typeface="Times New Roman" charset="0"/>
            <a:ea typeface="Times New Roman" charset="0"/>
            <a:cs typeface="Times New Roman" charset="0"/>
          </a:endParaRPr>
        </a:p>
      </dsp:txBody>
      <dsp:txXfrm>
        <a:off x="3453719" y="3308055"/>
        <a:ext cx="32835" cy="32835"/>
      </dsp:txXfrm>
    </dsp:sp>
    <dsp:sp modelId="{3C4EE06B-C4F9-0248-8CB6-DF4AC82A5259}">
      <dsp:nvSpPr>
        <dsp:cNvPr id="0" name=""/>
        <dsp:cNvSpPr/>
      </dsp:nvSpPr>
      <dsp:spPr>
        <a:xfrm>
          <a:off x="3736768" y="2799543"/>
          <a:ext cx="1333155" cy="666577"/>
        </a:xfrm>
        <a:prstGeom prst="roundRect">
          <a:avLst>
            <a:gd name="adj" fmla="val 10000"/>
          </a:avLst>
        </a:prstGeom>
        <a:gradFill flip="none" rotWithShape="0">
          <a:gsLst>
            <a:gs pos="0">
              <a:schemeClr val="accent2">
                <a:lumMod val="0"/>
                <a:lumOff val="100000"/>
              </a:schemeClr>
            </a:gs>
            <a:gs pos="35000">
              <a:schemeClr val="accent2">
                <a:lumMod val="0"/>
                <a:lumOff val="100000"/>
              </a:schemeClr>
            </a:gs>
            <a:gs pos="100000">
              <a:srgbClr val="F66B88"/>
            </a:gs>
          </a:gsLst>
          <a:path path="circle">
            <a:fillToRect l="50000" t="-80000" r="50000" b="180000"/>
          </a:path>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kern="1200" dirty="0" smtClean="0">
              <a:latin typeface="Times New Roman" charset="0"/>
              <a:ea typeface="Times New Roman" charset="0"/>
              <a:cs typeface="Times New Roman" charset="0"/>
            </a:rPr>
            <a:t>передает</a:t>
          </a:r>
          <a:endParaRPr lang="ru-RU" sz="2200" kern="1200" dirty="0">
            <a:latin typeface="Times New Roman" charset="0"/>
            <a:ea typeface="Times New Roman" charset="0"/>
            <a:cs typeface="Times New Roman" charset="0"/>
          </a:endParaRPr>
        </a:p>
      </dsp:txBody>
      <dsp:txXfrm>
        <a:off x="3756291" y="2819066"/>
        <a:ext cx="1294109" cy="627531"/>
      </dsp:txXfrm>
    </dsp:sp>
    <dsp:sp modelId="{209C86CE-88C4-5942-A6AF-08BDFE993C31}">
      <dsp:nvSpPr>
        <dsp:cNvPr id="0" name=""/>
        <dsp:cNvSpPr/>
      </dsp:nvSpPr>
      <dsp:spPr>
        <a:xfrm>
          <a:off x="5069924" y="3121922"/>
          <a:ext cx="533262" cy="21818"/>
        </a:xfrm>
        <a:custGeom>
          <a:avLst/>
          <a:gdLst/>
          <a:ahLst/>
          <a:cxnLst/>
          <a:rect l="0" t="0" r="0" b="0"/>
          <a:pathLst>
            <a:path>
              <a:moveTo>
                <a:pt x="0" y="10909"/>
              </a:moveTo>
              <a:lnTo>
                <a:pt x="533262" y="10909"/>
              </a:lnTo>
            </a:path>
          </a:pathLst>
        </a:custGeom>
        <a:noFill/>
        <a:ln w="25400" cap="flat" cmpd="sng" algn="ctr">
          <a:solidFill>
            <a:schemeClr val="accent3">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latin typeface="Times New Roman" charset="0"/>
            <a:ea typeface="Times New Roman" charset="0"/>
            <a:cs typeface="Times New Roman" charset="0"/>
          </a:endParaRPr>
        </a:p>
      </dsp:txBody>
      <dsp:txXfrm>
        <a:off x="5323224" y="3119500"/>
        <a:ext cx="26663" cy="26663"/>
      </dsp:txXfrm>
    </dsp:sp>
    <dsp:sp modelId="{6302BD1A-A022-6847-B030-1162CE8E7C34}">
      <dsp:nvSpPr>
        <dsp:cNvPr id="0" name=""/>
        <dsp:cNvSpPr/>
      </dsp:nvSpPr>
      <dsp:spPr>
        <a:xfrm>
          <a:off x="5603186" y="2799543"/>
          <a:ext cx="1333155" cy="666577"/>
        </a:xfrm>
        <a:prstGeom prst="roundRect">
          <a:avLst>
            <a:gd name="adj" fmla="val 10000"/>
          </a:avLst>
        </a:prstGeom>
        <a:gradFill flip="none" rotWithShape="0">
          <a:gsLst>
            <a:gs pos="0">
              <a:schemeClr val="accent2">
                <a:lumMod val="0"/>
                <a:lumOff val="100000"/>
              </a:schemeClr>
            </a:gs>
            <a:gs pos="35000">
              <a:schemeClr val="accent2">
                <a:lumMod val="0"/>
                <a:lumOff val="100000"/>
              </a:schemeClr>
            </a:gs>
            <a:gs pos="100000">
              <a:srgbClr val="F66B88"/>
            </a:gs>
          </a:gsLst>
          <a:path path="circle">
            <a:fillToRect l="50000" t="-80000" r="50000" b="180000"/>
          </a:path>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b="1" kern="1200" dirty="0" smtClean="0">
              <a:latin typeface="Times New Roman" charset="0"/>
              <a:ea typeface="Times New Roman" charset="0"/>
              <a:cs typeface="Times New Roman" charset="0"/>
            </a:rPr>
            <a:t>251</a:t>
          </a:r>
          <a:endParaRPr lang="ru-RU" sz="2400" b="1" kern="1200" dirty="0">
            <a:latin typeface="Times New Roman" charset="0"/>
            <a:ea typeface="Times New Roman" charset="0"/>
            <a:cs typeface="Times New Roman" charset="0"/>
          </a:endParaRPr>
        </a:p>
      </dsp:txBody>
      <dsp:txXfrm>
        <a:off x="5622709" y="2819066"/>
        <a:ext cx="1294109" cy="627531"/>
      </dsp:txXfrm>
    </dsp:sp>
    <dsp:sp modelId="{EBC37F26-C80A-1845-9271-91B8C7BAB5A9}">
      <dsp:nvSpPr>
        <dsp:cNvPr id="0" name=""/>
        <dsp:cNvSpPr/>
      </dsp:nvSpPr>
      <dsp:spPr>
        <a:xfrm>
          <a:off x="6936342" y="3121922"/>
          <a:ext cx="533262" cy="21818"/>
        </a:xfrm>
        <a:custGeom>
          <a:avLst/>
          <a:gdLst/>
          <a:ahLst/>
          <a:cxnLst/>
          <a:rect l="0" t="0" r="0" b="0"/>
          <a:pathLst>
            <a:path>
              <a:moveTo>
                <a:pt x="0" y="10909"/>
              </a:moveTo>
              <a:lnTo>
                <a:pt x="533262" y="10909"/>
              </a:lnTo>
            </a:path>
          </a:pathLst>
        </a:custGeom>
        <a:noFill/>
        <a:ln w="25400" cap="flat" cmpd="sng" algn="ctr">
          <a:solidFill>
            <a:schemeClr val="accent3">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latin typeface="Times New Roman" charset="0"/>
            <a:ea typeface="Times New Roman" charset="0"/>
            <a:cs typeface="Times New Roman" charset="0"/>
          </a:endParaRPr>
        </a:p>
      </dsp:txBody>
      <dsp:txXfrm>
        <a:off x="7189642" y="3119500"/>
        <a:ext cx="26663" cy="26663"/>
      </dsp:txXfrm>
    </dsp:sp>
    <dsp:sp modelId="{BDB76C4D-D562-1347-857D-1D5DFF6F679C}">
      <dsp:nvSpPr>
        <dsp:cNvPr id="0" name=""/>
        <dsp:cNvSpPr/>
      </dsp:nvSpPr>
      <dsp:spPr>
        <a:xfrm>
          <a:off x="7469604" y="2799543"/>
          <a:ext cx="1333155" cy="666577"/>
        </a:xfrm>
        <a:prstGeom prst="roundRect">
          <a:avLst>
            <a:gd name="adj" fmla="val 10000"/>
          </a:avLst>
        </a:prstGeom>
        <a:gradFill flip="none" rotWithShape="0">
          <a:gsLst>
            <a:gs pos="0">
              <a:schemeClr val="accent2">
                <a:lumMod val="0"/>
                <a:lumOff val="100000"/>
              </a:schemeClr>
            </a:gs>
            <a:gs pos="35000">
              <a:schemeClr val="accent2">
                <a:lumMod val="0"/>
                <a:lumOff val="100000"/>
              </a:schemeClr>
            </a:gs>
            <a:gs pos="100000">
              <a:srgbClr val="F66B88"/>
            </a:gs>
          </a:gsLst>
          <a:path path="circle">
            <a:fillToRect l="50000" t="-80000" r="50000" b="180000"/>
          </a:path>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b="1" kern="1200" dirty="0" smtClean="0">
              <a:latin typeface="Times New Roman" charset="0"/>
              <a:ea typeface="Times New Roman" charset="0"/>
              <a:cs typeface="Times New Roman" charset="0"/>
            </a:rPr>
            <a:t>251</a:t>
          </a:r>
          <a:endParaRPr lang="ru-RU" sz="2400" b="1" kern="1200" dirty="0">
            <a:latin typeface="Times New Roman" charset="0"/>
            <a:ea typeface="Times New Roman" charset="0"/>
            <a:cs typeface="Times New Roman" charset="0"/>
          </a:endParaRPr>
        </a:p>
      </dsp:txBody>
      <dsp:txXfrm>
        <a:off x="7489127" y="2819066"/>
        <a:ext cx="1294109" cy="627531"/>
      </dsp:txXfrm>
    </dsp:sp>
    <dsp:sp modelId="{BD6BDB26-341B-4043-90BF-E9A0106962BD}">
      <dsp:nvSpPr>
        <dsp:cNvPr id="0" name=""/>
        <dsp:cNvSpPr/>
      </dsp:nvSpPr>
      <dsp:spPr>
        <a:xfrm rot="2142401">
          <a:off x="3141780" y="3696846"/>
          <a:ext cx="656714" cy="21818"/>
        </a:xfrm>
        <a:custGeom>
          <a:avLst/>
          <a:gdLst/>
          <a:ahLst/>
          <a:cxnLst/>
          <a:rect l="0" t="0" r="0" b="0"/>
          <a:pathLst>
            <a:path>
              <a:moveTo>
                <a:pt x="0" y="10909"/>
              </a:moveTo>
              <a:lnTo>
                <a:pt x="656714" y="10909"/>
              </a:lnTo>
            </a:path>
          </a:pathLst>
        </a:custGeom>
        <a:noFill/>
        <a:ln w="25400" cap="flat" cmpd="sng" algn="ctr">
          <a:solidFill>
            <a:schemeClr val="accent3">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latin typeface="Times New Roman" charset="0"/>
            <a:ea typeface="Times New Roman" charset="0"/>
            <a:cs typeface="Times New Roman" charset="0"/>
          </a:endParaRPr>
        </a:p>
      </dsp:txBody>
      <dsp:txXfrm>
        <a:off x="3453719" y="3691337"/>
        <a:ext cx="32835" cy="32835"/>
      </dsp:txXfrm>
    </dsp:sp>
    <dsp:sp modelId="{3C73D5BE-63E0-3F45-9BFB-A5C2D02BEDB5}">
      <dsp:nvSpPr>
        <dsp:cNvPr id="0" name=""/>
        <dsp:cNvSpPr/>
      </dsp:nvSpPr>
      <dsp:spPr>
        <a:xfrm>
          <a:off x="3736768" y="3566107"/>
          <a:ext cx="1333155" cy="666577"/>
        </a:xfrm>
        <a:prstGeom prst="roundRect">
          <a:avLst>
            <a:gd name="adj" fmla="val 10000"/>
          </a:avLst>
        </a:prstGeom>
        <a:gradFill flip="none" rotWithShape="0">
          <a:gsLst>
            <a:gs pos="0">
              <a:schemeClr val="accent2">
                <a:lumMod val="0"/>
                <a:lumOff val="100000"/>
              </a:schemeClr>
            </a:gs>
            <a:gs pos="35000">
              <a:schemeClr val="accent2">
                <a:lumMod val="0"/>
                <a:lumOff val="100000"/>
              </a:schemeClr>
            </a:gs>
            <a:gs pos="100000">
              <a:srgbClr val="F66B88"/>
            </a:gs>
          </a:gsLst>
          <a:path path="circle">
            <a:fillToRect l="50000" t="-80000" r="50000" b="180000"/>
          </a:path>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kern="1200" dirty="0" smtClean="0">
              <a:latin typeface="Times New Roman" charset="0"/>
              <a:ea typeface="Times New Roman" charset="0"/>
              <a:cs typeface="Times New Roman" charset="0"/>
            </a:rPr>
            <a:t>получает</a:t>
          </a:r>
          <a:endParaRPr lang="ru-RU" sz="2200" kern="1200" dirty="0">
            <a:latin typeface="Times New Roman" charset="0"/>
            <a:ea typeface="Times New Roman" charset="0"/>
            <a:cs typeface="Times New Roman" charset="0"/>
          </a:endParaRPr>
        </a:p>
      </dsp:txBody>
      <dsp:txXfrm>
        <a:off x="3756291" y="3585630"/>
        <a:ext cx="1294109" cy="627531"/>
      </dsp:txXfrm>
    </dsp:sp>
    <dsp:sp modelId="{9D49343A-F35C-DD49-9F3C-1C67BC973F62}">
      <dsp:nvSpPr>
        <dsp:cNvPr id="0" name=""/>
        <dsp:cNvSpPr/>
      </dsp:nvSpPr>
      <dsp:spPr>
        <a:xfrm>
          <a:off x="5069924" y="3888487"/>
          <a:ext cx="533262" cy="21818"/>
        </a:xfrm>
        <a:custGeom>
          <a:avLst/>
          <a:gdLst/>
          <a:ahLst/>
          <a:cxnLst/>
          <a:rect l="0" t="0" r="0" b="0"/>
          <a:pathLst>
            <a:path>
              <a:moveTo>
                <a:pt x="0" y="10909"/>
              </a:moveTo>
              <a:lnTo>
                <a:pt x="533262" y="10909"/>
              </a:lnTo>
            </a:path>
          </a:pathLst>
        </a:custGeom>
        <a:noFill/>
        <a:ln w="25400" cap="flat" cmpd="sng" algn="ctr">
          <a:solidFill>
            <a:schemeClr val="accent3">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latin typeface="Times New Roman" charset="0"/>
            <a:ea typeface="Times New Roman" charset="0"/>
            <a:cs typeface="Times New Roman" charset="0"/>
          </a:endParaRPr>
        </a:p>
      </dsp:txBody>
      <dsp:txXfrm>
        <a:off x="5323224" y="3886065"/>
        <a:ext cx="26663" cy="26663"/>
      </dsp:txXfrm>
    </dsp:sp>
    <dsp:sp modelId="{E47B6E1D-A62F-344C-AE1C-D00631ADE1A1}">
      <dsp:nvSpPr>
        <dsp:cNvPr id="0" name=""/>
        <dsp:cNvSpPr/>
      </dsp:nvSpPr>
      <dsp:spPr>
        <a:xfrm>
          <a:off x="5603186" y="3566107"/>
          <a:ext cx="1333155" cy="666577"/>
        </a:xfrm>
        <a:prstGeom prst="roundRect">
          <a:avLst>
            <a:gd name="adj" fmla="val 10000"/>
          </a:avLst>
        </a:prstGeom>
        <a:gradFill flip="none" rotWithShape="0">
          <a:gsLst>
            <a:gs pos="0">
              <a:schemeClr val="accent2">
                <a:lumMod val="0"/>
                <a:lumOff val="100000"/>
              </a:schemeClr>
            </a:gs>
            <a:gs pos="35000">
              <a:schemeClr val="accent2">
                <a:lumMod val="0"/>
                <a:lumOff val="100000"/>
              </a:schemeClr>
            </a:gs>
            <a:gs pos="100000">
              <a:srgbClr val="F66B88"/>
            </a:gs>
          </a:gsLst>
          <a:path path="circle">
            <a:fillToRect l="50000" t="-80000" r="50000" b="180000"/>
          </a:path>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b="1" kern="1200" dirty="0" smtClean="0">
              <a:latin typeface="Times New Roman" charset="0"/>
              <a:ea typeface="Times New Roman" charset="0"/>
              <a:cs typeface="Times New Roman" charset="0"/>
            </a:rPr>
            <a:t>191</a:t>
          </a:r>
          <a:endParaRPr lang="ru-RU" sz="2400" b="1" kern="1200" dirty="0">
            <a:latin typeface="Times New Roman" charset="0"/>
            <a:ea typeface="Times New Roman" charset="0"/>
            <a:cs typeface="Times New Roman" charset="0"/>
          </a:endParaRPr>
        </a:p>
      </dsp:txBody>
      <dsp:txXfrm>
        <a:off x="5622709" y="3585630"/>
        <a:ext cx="1294109" cy="627531"/>
      </dsp:txXfrm>
    </dsp:sp>
    <dsp:sp modelId="{9781405C-999B-EA4B-A99C-FB5836752C42}">
      <dsp:nvSpPr>
        <dsp:cNvPr id="0" name=""/>
        <dsp:cNvSpPr/>
      </dsp:nvSpPr>
      <dsp:spPr>
        <a:xfrm>
          <a:off x="6936342" y="3888487"/>
          <a:ext cx="533262" cy="21818"/>
        </a:xfrm>
        <a:custGeom>
          <a:avLst/>
          <a:gdLst/>
          <a:ahLst/>
          <a:cxnLst/>
          <a:rect l="0" t="0" r="0" b="0"/>
          <a:pathLst>
            <a:path>
              <a:moveTo>
                <a:pt x="0" y="10909"/>
              </a:moveTo>
              <a:lnTo>
                <a:pt x="533262" y="10909"/>
              </a:lnTo>
            </a:path>
          </a:pathLst>
        </a:custGeom>
        <a:noFill/>
        <a:ln w="25400" cap="flat" cmpd="sng" algn="ctr">
          <a:solidFill>
            <a:schemeClr val="accent3">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latin typeface="Times New Roman" charset="0"/>
            <a:ea typeface="Times New Roman" charset="0"/>
            <a:cs typeface="Times New Roman" charset="0"/>
          </a:endParaRPr>
        </a:p>
      </dsp:txBody>
      <dsp:txXfrm>
        <a:off x="7189642" y="3886065"/>
        <a:ext cx="26663" cy="26663"/>
      </dsp:txXfrm>
    </dsp:sp>
    <dsp:sp modelId="{579B3AFC-C6F1-2248-A6FE-643804B03858}">
      <dsp:nvSpPr>
        <dsp:cNvPr id="0" name=""/>
        <dsp:cNvSpPr/>
      </dsp:nvSpPr>
      <dsp:spPr>
        <a:xfrm>
          <a:off x="7469604" y="3566107"/>
          <a:ext cx="1333155" cy="666577"/>
        </a:xfrm>
        <a:prstGeom prst="roundRect">
          <a:avLst>
            <a:gd name="adj" fmla="val 10000"/>
          </a:avLst>
        </a:prstGeom>
        <a:gradFill flip="none" rotWithShape="0">
          <a:gsLst>
            <a:gs pos="0">
              <a:schemeClr val="accent2">
                <a:lumMod val="0"/>
                <a:lumOff val="100000"/>
              </a:schemeClr>
            </a:gs>
            <a:gs pos="35000">
              <a:schemeClr val="accent2">
                <a:lumMod val="0"/>
                <a:lumOff val="100000"/>
              </a:schemeClr>
            </a:gs>
            <a:gs pos="100000">
              <a:srgbClr val="F66B88"/>
            </a:gs>
          </a:gsLst>
          <a:path path="circle">
            <a:fillToRect l="50000" t="-80000" r="50000" b="180000"/>
          </a:path>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b="1" kern="1200" dirty="0" smtClean="0">
              <a:latin typeface="Times New Roman" charset="0"/>
              <a:ea typeface="Times New Roman" charset="0"/>
              <a:cs typeface="Times New Roman" charset="0"/>
            </a:rPr>
            <a:t>195</a:t>
          </a:r>
          <a:endParaRPr lang="ru-RU" sz="2400" b="1" kern="1200" dirty="0">
            <a:latin typeface="Times New Roman" charset="0"/>
            <a:ea typeface="Times New Roman" charset="0"/>
            <a:cs typeface="Times New Roman" charset="0"/>
          </a:endParaRPr>
        </a:p>
      </dsp:txBody>
      <dsp:txXfrm>
        <a:off x="7489127" y="3585630"/>
        <a:ext cx="1294109" cy="62753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50449" y="2"/>
            <a:ext cx="2945659" cy="496332"/>
          </a:xfrm>
          <a:prstGeom prst="rect">
            <a:avLst/>
          </a:prstGeom>
        </p:spPr>
        <p:txBody>
          <a:bodyPr vert="horz" lIns="91440" tIns="45720" rIns="91440" bIns="45720" rtlCol="0"/>
          <a:lstStyle>
            <a:lvl1pPr algn="r">
              <a:defRPr sz="1200"/>
            </a:lvl1pPr>
          </a:lstStyle>
          <a:p>
            <a:fld id="{082487D5-B714-7E4A-B570-3D34B091A04A}" type="datetimeFigureOut">
              <a:rPr lang="en-US" smtClean="0"/>
              <a:pPr/>
              <a:t>8/13/2019</a:t>
            </a:fld>
            <a:endParaRPr lang="en-US" dirty="0"/>
          </a:p>
        </p:txBody>
      </p:sp>
      <p:sp>
        <p:nvSpPr>
          <p:cNvPr id="4" name="Footer Placeholder 3"/>
          <p:cNvSpPr>
            <a:spLocks noGrp="1"/>
          </p:cNvSpPr>
          <p:nvPr>
            <p:ph type="ftr" sz="quarter" idx="2"/>
          </p:nvPr>
        </p:nvSpPr>
        <p:spPr>
          <a:xfrm>
            <a:off x="3" y="9428584"/>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50449" y="9428584"/>
            <a:ext cx="2945659" cy="496332"/>
          </a:xfrm>
          <a:prstGeom prst="rect">
            <a:avLst/>
          </a:prstGeom>
        </p:spPr>
        <p:txBody>
          <a:bodyPr vert="horz" lIns="91440" tIns="45720" rIns="91440" bIns="45720" rtlCol="0" anchor="b"/>
          <a:lstStyle>
            <a:lvl1pPr algn="r">
              <a:defRPr sz="1200"/>
            </a:lvl1pPr>
          </a:lstStyle>
          <a:p>
            <a:fld id="{0E35AF29-335D-A348-BBFE-1B6F99F3EC63}" type="slidenum">
              <a:rPr lang="en-US" smtClean="0"/>
              <a:pPr/>
              <a:t>‹#›</a:t>
            </a:fld>
            <a:endParaRPr lang="en-US" dirty="0"/>
          </a:p>
        </p:txBody>
      </p:sp>
    </p:spTree>
    <p:extLst>
      <p:ext uri="{BB962C8B-B14F-4D97-AF65-F5344CB8AC3E}">
        <p14:creationId xmlns:p14="http://schemas.microsoft.com/office/powerpoint/2010/main" val="238994377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9" y="2"/>
            <a:ext cx="2945659" cy="496332"/>
          </a:xfrm>
          <a:prstGeom prst="rect">
            <a:avLst/>
          </a:prstGeom>
        </p:spPr>
        <p:txBody>
          <a:bodyPr vert="horz" lIns="91440" tIns="45720" rIns="91440" bIns="45720" rtlCol="0"/>
          <a:lstStyle>
            <a:lvl1pPr algn="r">
              <a:defRPr sz="1200"/>
            </a:lvl1pPr>
          </a:lstStyle>
          <a:p>
            <a:fld id="{74DA8CF0-9288-6E43-8350-3311193DC481}" type="datetimeFigureOut">
              <a:rPr lang="en-US" smtClean="0"/>
              <a:pPr/>
              <a:t>8/13/2019</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8"/>
            <a:ext cx="5438140" cy="44669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9428584"/>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9" y="9428584"/>
            <a:ext cx="2945659" cy="496332"/>
          </a:xfrm>
          <a:prstGeom prst="rect">
            <a:avLst/>
          </a:prstGeom>
        </p:spPr>
        <p:txBody>
          <a:bodyPr vert="horz" lIns="91440" tIns="45720" rIns="91440" bIns="45720" rtlCol="0" anchor="b"/>
          <a:lstStyle>
            <a:lvl1pPr algn="r">
              <a:defRPr sz="1200"/>
            </a:lvl1pPr>
          </a:lstStyle>
          <a:p>
            <a:fld id="{553E209D-CC24-404D-BA45-4E524A116977}" type="slidenum">
              <a:rPr lang="en-US" smtClean="0"/>
              <a:pPr/>
              <a:t>‹#›</a:t>
            </a:fld>
            <a:endParaRPr lang="en-US" dirty="0"/>
          </a:p>
        </p:txBody>
      </p:sp>
    </p:spTree>
    <p:extLst>
      <p:ext uri="{BB962C8B-B14F-4D97-AF65-F5344CB8AC3E}">
        <p14:creationId xmlns:p14="http://schemas.microsoft.com/office/powerpoint/2010/main" val="1188083800"/>
      </p:ext>
    </p:extLst>
  </p:cSld>
  <p:clrMap bg1="lt1" tx1="dk1" bg2="lt2" tx2="dk2" accent1="accent1" accent2="accent2" accent3="accent3" accent4="accent4" accent5="accent5" accent6="accent6" hlink="hlink" folHlink="folHlink"/>
  <p:hf sldNum="0"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a:solidFill>
                <a:schemeClr val="tx1"/>
              </a:solidFill>
              <a:latin typeface="+mn-lt"/>
              <a:ea typeface="+mn-ea"/>
              <a:cs typeface="+mn-cs"/>
            </a:endParaRPr>
          </a:p>
        </p:txBody>
      </p:sp>
    </p:spTree>
    <p:extLst>
      <p:ext uri="{BB962C8B-B14F-4D97-AF65-F5344CB8AC3E}">
        <p14:creationId xmlns:p14="http://schemas.microsoft.com/office/powerpoint/2010/main" val="778395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a:solidFill>
                <a:schemeClr val="tx1"/>
              </a:solidFill>
              <a:latin typeface="+mn-lt"/>
              <a:ea typeface="+mn-ea"/>
              <a:cs typeface="+mn-cs"/>
            </a:endParaRPr>
          </a:p>
        </p:txBody>
      </p:sp>
    </p:spTree>
    <p:extLst>
      <p:ext uri="{BB962C8B-B14F-4D97-AF65-F5344CB8AC3E}">
        <p14:creationId xmlns:p14="http://schemas.microsoft.com/office/powerpoint/2010/main" val="1176957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a:solidFill>
                <a:schemeClr val="tx1"/>
              </a:solidFill>
              <a:latin typeface="+mn-lt"/>
              <a:ea typeface="+mn-ea"/>
              <a:cs typeface="+mn-cs"/>
            </a:endParaRPr>
          </a:p>
        </p:txBody>
      </p:sp>
    </p:spTree>
    <p:extLst>
      <p:ext uri="{BB962C8B-B14F-4D97-AF65-F5344CB8AC3E}">
        <p14:creationId xmlns:p14="http://schemas.microsoft.com/office/powerpoint/2010/main" val="778395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a:solidFill>
                <a:schemeClr val="tx1"/>
              </a:solidFill>
              <a:latin typeface="+mn-lt"/>
              <a:ea typeface="+mn-ea"/>
              <a:cs typeface="+mn-cs"/>
            </a:endParaRPr>
          </a:p>
        </p:txBody>
      </p:sp>
    </p:spTree>
    <p:extLst>
      <p:ext uri="{BB962C8B-B14F-4D97-AF65-F5344CB8AC3E}">
        <p14:creationId xmlns:p14="http://schemas.microsoft.com/office/powerpoint/2010/main" val="1466395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a:solidFill>
                <a:schemeClr val="tx1"/>
              </a:solidFill>
              <a:latin typeface="+mn-lt"/>
              <a:ea typeface="+mn-ea"/>
              <a:cs typeface="+mn-cs"/>
            </a:endParaRPr>
          </a:p>
        </p:txBody>
      </p:sp>
    </p:spTree>
    <p:extLst>
      <p:ext uri="{BB962C8B-B14F-4D97-AF65-F5344CB8AC3E}">
        <p14:creationId xmlns:p14="http://schemas.microsoft.com/office/powerpoint/2010/main" val="1047565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endParaRPr lang="ru-RU" b="0" dirty="0" smtClean="0">
              <a:solidFill>
                <a:srgbClr val="00206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1527142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a:solidFill>
                <a:schemeClr val="tx1"/>
              </a:solidFill>
              <a:latin typeface="+mn-lt"/>
              <a:ea typeface="+mn-ea"/>
              <a:cs typeface="+mn-cs"/>
            </a:endParaRPr>
          </a:p>
        </p:txBody>
      </p:sp>
    </p:spTree>
    <p:extLst>
      <p:ext uri="{BB962C8B-B14F-4D97-AF65-F5344CB8AC3E}">
        <p14:creationId xmlns:p14="http://schemas.microsoft.com/office/powerpoint/2010/main" val="14933497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2D350B4-811D-9C49-8D4A-B431FFD45952}" type="slidenum">
              <a:rPr lang="en-US" smtClean="0"/>
              <a:pPr/>
              <a:t>‹#›</a:t>
            </a:fld>
            <a:endParaRPr lang="en-US" dirty="0"/>
          </a:p>
        </p:txBody>
      </p:sp>
      <p:pic>
        <p:nvPicPr>
          <p:cNvPr id="7" name="Picture 6"/>
          <p:cNvPicPr>
            <a:picLocks noChangeAspect="1"/>
          </p:cNvPicPr>
          <p:nvPr userDrawn="1"/>
        </p:nvPicPr>
        <p:blipFill>
          <a:blip r:embed="rId2"/>
          <a:stretch>
            <a:fillRect/>
          </a:stretch>
        </p:blipFill>
        <p:spPr>
          <a:xfrm>
            <a:off x="3537914" y="273554"/>
            <a:ext cx="4981978" cy="234446"/>
          </a:xfrm>
          <a:prstGeom prst="rect">
            <a:avLst/>
          </a:prstGeom>
        </p:spPr>
      </p:pic>
      <p:sp>
        <p:nvSpPr>
          <p:cNvPr id="8" name="Slide Number Placeholder 12"/>
          <p:cNvSpPr txBox="1">
            <a:spLocks/>
          </p:cNvSpPr>
          <p:nvPr userDrawn="1"/>
        </p:nvSpPr>
        <p:spPr>
          <a:xfrm>
            <a:off x="8516509" y="97634"/>
            <a:ext cx="848799" cy="537466"/>
          </a:xfrm>
          <a:prstGeom prst="rect">
            <a:avLst/>
          </a:prstGeom>
        </p:spPr>
        <p:txBody>
          <a:bodyPr vert="horz" lIns="91440" tIns="45720" rIns="91440" bIns="45720" rtlCol="0" anchor="ctr"/>
          <a:lstStyle>
            <a:defPPr>
              <a:defRPr lang="en-US"/>
            </a:defPPr>
            <a:lvl1pPr marL="0" algn="l" defTabSz="457200" rtl="0" eaLnBrk="1" latinLnBrk="0" hangingPunct="1">
              <a:defRPr sz="2200" kern="1200">
                <a:solidFill>
                  <a:srgbClr val="DEAA46"/>
                </a:solidFill>
                <a:latin typeface="DINPro-Light"/>
                <a:ea typeface="+mn-ea"/>
                <a:cs typeface="DINPro-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2D350B4-811D-9C49-8D4A-B431FFD45952}" type="slidenum">
              <a:rPr lang="en-US" smtClean="0"/>
              <a:pPr/>
              <a:t>‹#›</a:t>
            </a:fld>
            <a:endParaRPr lang="en-US" dirty="0"/>
          </a:p>
        </p:txBody>
      </p:sp>
    </p:spTree>
    <p:extLst>
      <p:ext uri="{BB962C8B-B14F-4D97-AF65-F5344CB8AC3E}">
        <p14:creationId xmlns:p14="http://schemas.microsoft.com/office/powerpoint/2010/main" val="2364878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Slide Number Placeholder 12"/>
          <p:cNvSpPr txBox="1">
            <a:spLocks/>
          </p:cNvSpPr>
          <p:nvPr userDrawn="1"/>
        </p:nvSpPr>
        <p:spPr>
          <a:xfrm>
            <a:off x="8516509" y="97634"/>
            <a:ext cx="848799" cy="537466"/>
          </a:xfrm>
          <a:prstGeom prst="rect">
            <a:avLst/>
          </a:prstGeom>
        </p:spPr>
        <p:txBody>
          <a:bodyPr vert="horz" lIns="91440" tIns="45720" rIns="91440" bIns="45720" rtlCol="0" anchor="ctr"/>
          <a:lstStyle>
            <a:defPPr>
              <a:defRPr lang="en-US"/>
            </a:defPPr>
            <a:lvl1pPr marL="0" algn="l" defTabSz="457200" rtl="0" eaLnBrk="1" latinLnBrk="0" hangingPunct="1">
              <a:defRPr sz="2200" kern="1200">
                <a:solidFill>
                  <a:srgbClr val="DEAA46"/>
                </a:solidFill>
                <a:latin typeface="DINPro-Light"/>
                <a:ea typeface="+mn-ea"/>
                <a:cs typeface="DINPro-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2D350B4-811D-9C49-8D4A-B431FFD45952}" type="slidenum">
              <a:rPr lang="en-US" smtClean="0"/>
              <a:pPr/>
              <a:t>‹#›</a:t>
            </a:fld>
            <a:endParaRPr lang="en-US" dirty="0"/>
          </a:p>
        </p:txBody>
      </p:sp>
    </p:spTree>
    <p:extLst>
      <p:ext uri="{BB962C8B-B14F-4D97-AF65-F5344CB8AC3E}">
        <p14:creationId xmlns:p14="http://schemas.microsoft.com/office/powerpoint/2010/main" val="2409539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4258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2D350B4-811D-9C49-8D4A-B431FFD45952}" type="slidenum">
              <a:rPr lang="en-US" smtClean="0"/>
              <a:pPr/>
              <a:t>‹#›</a:t>
            </a:fld>
            <a:endParaRPr lang="en-US" dirty="0"/>
          </a:p>
        </p:txBody>
      </p:sp>
    </p:spTree>
    <p:extLst>
      <p:ext uri="{BB962C8B-B14F-4D97-AF65-F5344CB8AC3E}">
        <p14:creationId xmlns:p14="http://schemas.microsoft.com/office/powerpoint/2010/main" val="1317414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2D350B4-811D-9C49-8D4A-B431FFD45952}" type="slidenum">
              <a:rPr lang="en-US" smtClean="0"/>
              <a:pPr/>
              <a:t>‹#›</a:t>
            </a:fld>
            <a:endParaRPr lang="en-US" dirty="0"/>
          </a:p>
        </p:txBody>
      </p:sp>
    </p:spTree>
    <p:extLst>
      <p:ext uri="{BB962C8B-B14F-4D97-AF65-F5344CB8AC3E}">
        <p14:creationId xmlns:p14="http://schemas.microsoft.com/office/powerpoint/2010/main" val="3407469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2D350B4-811D-9C49-8D4A-B431FFD45952}" type="slidenum">
              <a:rPr lang="en-US" smtClean="0"/>
              <a:pPr/>
              <a:t>‹#›</a:t>
            </a:fld>
            <a:endParaRPr lang="en-US" dirty="0"/>
          </a:p>
        </p:txBody>
      </p:sp>
    </p:spTree>
    <p:extLst>
      <p:ext uri="{BB962C8B-B14F-4D97-AF65-F5344CB8AC3E}">
        <p14:creationId xmlns:p14="http://schemas.microsoft.com/office/powerpoint/2010/main" val="3267228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2D350B4-811D-9C49-8D4A-B431FFD45952}" type="slidenum">
              <a:rPr lang="en-US" smtClean="0"/>
              <a:pPr/>
              <a:t>‹#›</a:t>
            </a:fld>
            <a:endParaRPr lang="en-US" dirty="0"/>
          </a:p>
        </p:txBody>
      </p:sp>
    </p:spTree>
    <p:extLst>
      <p:ext uri="{BB962C8B-B14F-4D97-AF65-F5344CB8AC3E}">
        <p14:creationId xmlns:p14="http://schemas.microsoft.com/office/powerpoint/2010/main" val="2553582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2D350B4-811D-9C49-8D4A-B431FFD45952}" type="slidenum">
              <a:rPr lang="en-US" smtClean="0"/>
              <a:pPr/>
              <a:t>‹#›</a:t>
            </a:fld>
            <a:endParaRPr lang="en-US" dirty="0"/>
          </a:p>
        </p:txBody>
      </p:sp>
    </p:spTree>
    <p:extLst>
      <p:ext uri="{BB962C8B-B14F-4D97-AF65-F5344CB8AC3E}">
        <p14:creationId xmlns:p14="http://schemas.microsoft.com/office/powerpoint/2010/main" val="74823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2D350B4-811D-9C49-8D4A-B431FFD45952}" type="slidenum">
              <a:rPr lang="en-US" smtClean="0"/>
              <a:pPr/>
              <a:t>‹#›</a:t>
            </a:fld>
            <a:endParaRPr lang="en-US" dirty="0"/>
          </a:p>
        </p:txBody>
      </p:sp>
    </p:spTree>
    <p:extLst>
      <p:ext uri="{BB962C8B-B14F-4D97-AF65-F5344CB8AC3E}">
        <p14:creationId xmlns:p14="http://schemas.microsoft.com/office/powerpoint/2010/main" val="109317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2D350B4-811D-9C49-8D4A-B431FFD45952}" type="slidenum">
              <a:rPr lang="en-US" smtClean="0"/>
              <a:pPr/>
              <a:t>‹#›</a:t>
            </a:fld>
            <a:endParaRPr lang="en-US" dirty="0"/>
          </a:p>
        </p:txBody>
      </p:sp>
    </p:spTree>
    <p:extLst>
      <p:ext uri="{BB962C8B-B14F-4D97-AF65-F5344CB8AC3E}">
        <p14:creationId xmlns:p14="http://schemas.microsoft.com/office/powerpoint/2010/main" val="2117854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2D350B4-811D-9C49-8D4A-B431FFD45952}" type="slidenum">
              <a:rPr lang="en-US" smtClean="0"/>
              <a:pPr/>
              <a:t>‹#›</a:t>
            </a:fld>
            <a:endParaRPr lang="en-US" dirty="0"/>
          </a:p>
        </p:txBody>
      </p:sp>
    </p:spTree>
    <p:extLst>
      <p:ext uri="{BB962C8B-B14F-4D97-AF65-F5344CB8AC3E}">
        <p14:creationId xmlns:p14="http://schemas.microsoft.com/office/powerpoint/2010/main" val="4260082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9724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hyperlink" Target="consultantplus://offline/ref=E748B945480BE85D623404EF9603743ECBE133DB2571422F71097624699CA31F3740F816AC4E2B426D8EE530476BA5B052E530C4BE44F0C3pBJ7I" TargetMode="External"/><Relationship Id="rId2" Type="http://schemas.openxmlformats.org/officeDocument/2006/relationships/hyperlink" Target="consultantplus://offline/ref=E748B945480BE85D623404EF9603743ECBE133DB2571422F71097624699CA31F3740F816AC4E2B426C8EE530476BA5B052E530C4BE44F0C3pBJ7I" TargetMode="Externa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Номер слайда 14"/>
          <p:cNvSpPr>
            <a:spLocks noGrp="1"/>
          </p:cNvSpPr>
          <p:nvPr>
            <p:ph type="sldNum" sz="quarter" idx="12"/>
          </p:nvPr>
        </p:nvSpPr>
        <p:spPr>
          <a:xfrm>
            <a:off x="8529851" y="171806"/>
            <a:ext cx="536511" cy="365125"/>
          </a:xfrm>
        </p:spPr>
        <p:txBody>
          <a:bodyPr/>
          <a:lstStyle/>
          <a:p>
            <a:fld id="{B2D350B4-811D-9C49-8D4A-B431FFD45952}" type="slidenum">
              <a:rPr lang="en-US" b="1" smtClean="0">
                <a:solidFill>
                  <a:srgbClr val="C79023"/>
                </a:solidFill>
              </a:rPr>
              <a:pPr/>
              <a:t>1</a:t>
            </a:fld>
            <a:endParaRPr lang="en-US" b="1" dirty="0">
              <a:solidFill>
                <a:srgbClr val="C79023"/>
              </a:solidFill>
            </a:endParaRPr>
          </a:p>
        </p:txBody>
      </p:sp>
      <p:sp>
        <p:nvSpPr>
          <p:cNvPr id="8" name="Прямоугольник 7"/>
          <p:cNvSpPr/>
          <p:nvPr/>
        </p:nvSpPr>
        <p:spPr>
          <a:xfrm>
            <a:off x="424938" y="2008680"/>
            <a:ext cx="3718437" cy="1320308"/>
          </a:xfrm>
          <a:prstGeom prst="rect">
            <a:avLst/>
          </a:prstGeom>
          <a:gradFill>
            <a:gsLst>
              <a:gs pos="0">
                <a:schemeClr val="accent5">
                  <a:lumMod val="25000"/>
                  <a:lumOff val="75000"/>
                </a:schemeClr>
              </a:gs>
              <a:gs pos="100000">
                <a:schemeClr val="accent3">
                  <a:lumMod val="20000"/>
                  <a:lumOff val="80000"/>
                </a:schemeClr>
              </a:gs>
            </a:gsLst>
            <a:lin ang="16200000" scaled="0"/>
          </a:gradFill>
          <a:ln w="44450">
            <a:solidFill>
              <a:srgbClr val="002060"/>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r>
              <a:rPr lang="ru-RU" sz="3200" b="1" dirty="0">
                <a:solidFill>
                  <a:srgbClr val="002060"/>
                </a:solidFill>
                <a:latin typeface="Times New Roman" panose="02020603050405020304" pitchFamily="18" charset="0"/>
                <a:cs typeface="Times New Roman" panose="02020603050405020304" pitchFamily="18" charset="0"/>
              </a:rPr>
              <a:t>Инструкция 191н</a:t>
            </a:r>
          </a:p>
        </p:txBody>
      </p:sp>
      <p:sp>
        <p:nvSpPr>
          <p:cNvPr id="7" name="Выноска со стрелкой влево 6"/>
          <p:cNvSpPr/>
          <p:nvPr/>
        </p:nvSpPr>
        <p:spPr>
          <a:xfrm>
            <a:off x="4143375" y="2008680"/>
            <a:ext cx="4500276" cy="1320308"/>
          </a:xfrm>
          <a:prstGeom prst="leftArrowCallout">
            <a:avLst>
              <a:gd name="adj1" fmla="val 25000"/>
              <a:gd name="adj2" fmla="val 33657"/>
              <a:gd name="adj3" fmla="val 39068"/>
              <a:gd name="adj4" fmla="val 76888"/>
            </a:avLst>
          </a:prstGeom>
          <a:gradFill flip="none" rotWithShape="1">
            <a:gsLst>
              <a:gs pos="0">
                <a:schemeClr val="accent5">
                  <a:lumMod val="25000"/>
                  <a:lumOff val="75000"/>
                </a:schemeClr>
              </a:gs>
              <a:gs pos="100000">
                <a:schemeClr val="accent3">
                  <a:lumMod val="20000"/>
                  <a:lumOff val="80000"/>
                </a:schemeClr>
              </a:gs>
            </a:gsLst>
            <a:lin ang="5400000" scaled="1"/>
            <a:tileRect/>
          </a:gradFill>
          <a:ln w="44450">
            <a:solidFill>
              <a:srgbClr val="C00000"/>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r>
              <a:rPr lang="ru-RU" sz="3600" b="1" dirty="0" smtClean="0">
                <a:solidFill>
                  <a:srgbClr val="C00000"/>
                </a:solidFill>
                <a:latin typeface="Times New Roman" panose="02020603050405020304" pitchFamily="18" charset="0"/>
                <a:cs typeface="Times New Roman" panose="02020603050405020304" pitchFamily="18" charset="0"/>
              </a:rPr>
              <a:t>Приказ 31н</a:t>
            </a:r>
            <a:endParaRPr lang="ru-RU" sz="3600" b="1" dirty="0">
              <a:solidFill>
                <a:srgbClr val="C00000"/>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424938" y="4223243"/>
            <a:ext cx="3718437" cy="1320308"/>
          </a:xfrm>
          <a:prstGeom prst="rect">
            <a:avLst/>
          </a:prstGeom>
          <a:gradFill>
            <a:gsLst>
              <a:gs pos="0">
                <a:schemeClr val="accent5">
                  <a:lumMod val="25000"/>
                  <a:lumOff val="75000"/>
                </a:schemeClr>
              </a:gs>
              <a:gs pos="100000">
                <a:schemeClr val="accent3">
                  <a:lumMod val="20000"/>
                  <a:lumOff val="80000"/>
                </a:schemeClr>
              </a:gs>
            </a:gsLst>
            <a:lin ang="16200000" scaled="0"/>
          </a:gradFill>
          <a:ln w="44450">
            <a:solidFill>
              <a:srgbClr val="002060"/>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r>
              <a:rPr lang="ru-RU" sz="3200" b="1" dirty="0">
                <a:solidFill>
                  <a:srgbClr val="002060"/>
                </a:solidFill>
                <a:latin typeface="Times New Roman" panose="02020603050405020304" pitchFamily="18" charset="0"/>
                <a:cs typeface="Times New Roman" panose="02020603050405020304" pitchFamily="18" charset="0"/>
              </a:rPr>
              <a:t>Инструкция </a:t>
            </a:r>
            <a:r>
              <a:rPr lang="ru-RU" sz="3200" b="1" dirty="0" smtClean="0">
                <a:solidFill>
                  <a:srgbClr val="002060"/>
                </a:solidFill>
                <a:latin typeface="Times New Roman" panose="02020603050405020304" pitchFamily="18" charset="0"/>
                <a:cs typeface="Times New Roman" panose="02020603050405020304" pitchFamily="18" charset="0"/>
              </a:rPr>
              <a:t>33н</a:t>
            </a:r>
            <a:endParaRPr lang="ru-RU" sz="3200" b="1" dirty="0">
              <a:solidFill>
                <a:srgbClr val="002060"/>
              </a:solidFill>
              <a:latin typeface="Times New Roman" panose="02020603050405020304" pitchFamily="18" charset="0"/>
              <a:cs typeface="Times New Roman" panose="02020603050405020304" pitchFamily="18" charset="0"/>
            </a:endParaRPr>
          </a:p>
        </p:txBody>
      </p:sp>
      <p:sp>
        <p:nvSpPr>
          <p:cNvPr id="10" name="Выноска со стрелкой влево 9"/>
          <p:cNvSpPr/>
          <p:nvPr/>
        </p:nvSpPr>
        <p:spPr>
          <a:xfrm>
            <a:off x="4143375" y="4223243"/>
            <a:ext cx="4500276" cy="1320308"/>
          </a:xfrm>
          <a:prstGeom prst="leftArrowCallout">
            <a:avLst>
              <a:gd name="adj1" fmla="val 25000"/>
              <a:gd name="adj2" fmla="val 33657"/>
              <a:gd name="adj3" fmla="val 39068"/>
              <a:gd name="adj4" fmla="val 76888"/>
            </a:avLst>
          </a:prstGeom>
          <a:gradFill flip="none" rotWithShape="1">
            <a:gsLst>
              <a:gs pos="0">
                <a:schemeClr val="accent5">
                  <a:lumMod val="25000"/>
                  <a:lumOff val="75000"/>
                </a:schemeClr>
              </a:gs>
              <a:gs pos="100000">
                <a:schemeClr val="accent3">
                  <a:lumMod val="20000"/>
                  <a:lumOff val="80000"/>
                </a:schemeClr>
              </a:gs>
            </a:gsLst>
            <a:lin ang="5400000" scaled="1"/>
            <a:tileRect/>
          </a:gradFill>
          <a:ln w="44450">
            <a:solidFill>
              <a:srgbClr val="C00000"/>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r>
              <a:rPr lang="ru-RU" sz="3600" b="1" dirty="0" smtClean="0">
                <a:solidFill>
                  <a:srgbClr val="C00000"/>
                </a:solidFill>
                <a:latin typeface="Times New Roman" panose="02020603050405020304" pitchFamily="18" charset="0"/>
                <a:cs typeface="Times New Roman" panose="02020603050405020304" pitchFamily="18" charset="0"/>
              </a:rPr>
              <a:t>Приказ 32н</a:t>
            </a:r>
            <a:endParaRPr lang="ru-RU" sz="3600" b="1" dirty="0">
              <a:solidFill>
                <a:srgbClr val="C00000"/>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800100" y="471048"/>
            <a:ext cx="7500938" cy="60110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ru-RU" sz="3600" b="1" dirty="0" smtClean="0">
                <a:solidFill>
                  <a:srgbClr val="077A3E"/>
                </a:solidFill>
                <a:latin typeface="Times New Roman" panose="02020603050405020304" pitchFamily="18" charset="0"/>
                <a:cs typeface="Times New Roman" panose="02020603050405020304" pitchFamily="18" charset="0"/>
              </a:rPr>
              <a:t>Приказы Минфина от 28.02.2019</a:t>
            </a:r>
            <a:endParaRPr lang="ru-RU" sz="3600" b="1" dirty="0">
              <a:solidFill>
                <a:srgbClr val="077A3E"/>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81967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Номер слайда 14"/>
          <p:cNvSpPr>
            <a:spLocks noGrp="1"/>
          </p:cNvSpPr>
          <p:nvPr>
            <p:ph type="sldNum" sz="quarter" idx="12"/>
          </p:nvPr>
        </p:nvSpPr>
        <p:spPr>
          <a:xfrm>
            <a:off x="8529851" y="171806"/>
            <a:ext cx="536511" cy="365125"/>
          </a:xfrm>
        </p:spPr>
        <p:txBody>
          <a:bodyPr/>
          <a:lstStyle/>
          <a:p>
            <a:fld id="{B2D350B4-811D-9C49-8D4A-B431FFD45952}" type="slidenum">
              <a:rPr lang="en-US" b="1" smtClean="0">
                <a:solidFill>
                  <a:srgbClr val="C79023"/>
                </a:solidFill>
              </a:rPr>
              <a:pPr/>
              <a:t>2</a:t>
            </a:fld>
            <a:endParaRPr lang="en-US" b="1" dirty="0">
              <a:solidFill>
                <a:srgbClr val="C79023"/>
              </a:solidFill>
            </a:endParaRPr>
          </a:p>
        </p:txBody>
      </p:sp>
      <p:sp>
        <p:nvSpPr>
          <p:cNvPr id="8" name="Прямоугольник 7"/>
          <p:cNvSpPr/>
          <p:nvPr/>
        </p:nvSpPr>
        <p:spPr>
          <a:xfrm>
            <a:off x="424938" y="1999155"/>
            <a:ext cx="3718437" cy="1320308"/>
          </a:xfrm>
          <a:prstGeom prst="rect">
            <a:avLst/>
          </a:prstGeom>
          <a:gradFill>
            <a:gsLst>
              <a:gs pos="0">
                <a:schemeClr val="accent5">
                  <a:lumMod val="25000"/>
                  <a:lumOff val="75000"/>
                </a:schemeClr>
              </a:gs>
              <a:gs pos="100000">
                <a:schemeClr val="accent3">
                  <a:lumMod val="20000"/>
                  <a:lumOff val="80000"/>
                </a:schemeClr>
              </a:gs>
            </a:gsLst>
            <a:lin ang="16200000" scaled="0"/>
          </a:gradFill>
          <a:ln w="44450">
            <a:solidFill>
              <a:srgbClr val="002060"/>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r>
              <a:rPr lang="ru-RU" sz="3200" b="1" dirty="0">
                <a:solidFill>
                  <a:srgbClr val="002060"/>
                </a:solidFill>
                <a:latin typeface="Times New Roman" panose="02020603050405020304" pitchFamily="18" charset="0"/>
                <a:cs typeface="Times New Roman" panose="02020603050405020304" pitchFamily="18" charset="0"/>
              </a:rPr>
              <a:t>Инструкция 191н</a:t>
            </a:r>
          </a:p>
        </p:txBody>
      </p:sp>
      <p:sp>
        <p:nvSpPr>
          <p:cNvPr id="7" name="Выноска со стрелкой влево 6"/>
          <p:cNvSpPr/>
          <p:nvPr/>
        </p:nvSpPr>
        <p:spPr>
          <a:xfrm>
            <a:off x="4143375" y="1999155"/>
            <a:ext cx="4500276" cy="1320308"/>
          </a:xfrm>
          <a:prstGeom prst="leftArrowCallout">
            <a:avLst>
              <a:gd name="adj1" fmla="val 25000"/>
              <a:gd name="adj2" fmla="val 33657"/>
              <a:gd name="adj3" fmla="val 39068"/>
              <a:gd name="adj4" fmla="val 76888"/>
            </a:avLst>
          </a:prstGeom>
          <a:gradFill flip="none" rotWithShape="1">
            <a:gsLst>
              <a:gs pos="0">
                <a:schemeClr val="accent5">
                  <a:lumMod val="25000"/>
                  <a:lumOff val="75000"/>
                </a:schemeClr>
              </a:gs>
              <a:gs pos="100000">
                <a:schemeClr val="accent3">
                  <a:lumMod val="20000"/>
                  <a:lumOff val="80000"/>
                </a:schemeClr>
              </a:gs>
            </a:gsLst>
            <a:lin ang="5400000" scaled="1"/>
            <a:tileRect/>
          </a:gradFill>
          <a:ln w="44450">
            <a:solidFill>
              <a:srgbClr val="C00000"/>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r>
              <a:rPr lang="ru-RU" sz="3600" b="1" dirty="0" smtClean="0">
                <a:solidFill>
                  <a:srgbClr val="C00000"/>
                </a:solidFill>
                <a:latin typeface="Times New Roman" panose="02020603050405020304" pitchFamily="18" charset="0"/>
                <a:cs typeface="Times New Roman" panose="02020603050405020304" pitchFamily="18" charset="0"/>
              </a:rPr>
              <a:t>Приказ 72н</a:t>
            </a:r>
            <a:endParaRPr lang="ru-RU" sz="3600" b="1" dirty="0">
              <a:solidFill>
                <a:srgbClr val="C00000"/>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424938" y="4213718"/>
            <a:ext cx="3718437" cy="1320308"/>
          </a:xfrm>
          <a:prstGeom prst="rect">
            <a:avLst/>
          </a:prstGeom>
          <a:gradFill>
            <a:gsLst>
              <a:gs pos="0">
                <a:schemeClr val="accent5">
                  <a:lumMod val="25000"/>
                  <a:lumOff val="75000"/>
                </a:schemeClr>
              </a:gs>
              <a:gs pos="100000">
                <a:schemeClr val="accent3">
                  <a:lumMod val="20000"/>
                  <a:lumOff val="80000"/>
                </a:schemeClr>
              </a:gs>
            </a:gsLst>
            <a:lin ang="16200000" scaled="0"/>
          </a:gradFill>
          <a:ln w="44450">
            <a:solidFill>
              <a:srgbClr val="002060"/>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r>
              <a:rPr lang="ru-RU" sz="3200" b="1" dirty="0">
                <a:solidFill>
                  <a:srgbClr val="002060"/>
                </a:solidFill>
                <a:latin typeface="Times New Roman" panose="02020603050405020304" pitchFamily="18" charset="0"/>
                <a:cs typeface="Times New Roman" panose="02020603050405020304" pitchFamily="18" charset="0"/>
              </a:rPr>
              <a:t>Инструкция </a:t>
            </a:r>
            <a:r>
              <a:rPr lang="ru-RU" sz="3200" b="1" dirty="0" smtClean="0">
                <a:solidFill>
                  <a:srgbClr val="002060"/>
                </a:solidFill>
                <a:latin typeface="Times New Roman" panose="02020603050405020304" pitchFamily="18" charset="0"/>
                <a:cs typeface="Times New Roman" panose="02020603050405020304" pitchFamily="18" charset="0"/>
              </a:rPr>
              <a:t>33н</a:t>
            </a:r>
            <a:endParaRPr lang="ru-RU" sz="3200" b="1" dirty="0">
              <a:solidFill>
                <a:srgbClr val="002060"/>
              </a:solidFill>
              <a:latin typeface="Times New Roman" panose="02020603050405020304" pitchFamily="18" charset="0"/>
              <a:cs typeface="Times New Roman" panose="02020603050405020304" pitchFamily="18" charset="0"/>
            </a:endParaRPr>
          </a:p>
        </p:txBody>
      </p:sp>
      <p:sp>
        <p:nvSpPr>
          <p:cNvPr id="10" name="Выноска со стрелкой влево 9"/>
          <p:cNvSpPr/>
          <p:nvPr/>
        </p:nvSpPr>
        <p:spPr>
          <a:xfrm>
            <a:off x="4143375" y="4213718"/>
            <a:ext cx="4500276" cy="1320308"/>
          </a:xfrm>
          <a:prstGeom prst="leftArrowCallout">
            <a:avLst>
              <a:gd name="adj1" fmla="val 25000"/>
              <a:gd name="adj2" fmla="val 33657"/>
              <a:gd name="adj3" fmla="val 39068"/>
              <a:gd name="adj4" fmla="val 76888"/>
            </a:avLst>
          </a:prstGeom>
          <a:gradFill flip="none" rotWithShape="1">
            <a:gsLst>
              <a:gs pos="0">
                <a:schemeClr val="accent5">
                  <a:lumMod val="25000"/>
                  <a:lumOff val="75000"/>
                </a:schemeClr>
              </a:gs>
              <a:gs pos="100000">
                <a:schemeClr val="accent3">
                  <a:lumMod val="20000"/>
                  <a:lumOff val="80000"/>
                </a:schemeClr>
              </a:gs>
            </a:gsLst>
            <a:lin ang="5400000" scaled="1"/>
            <a:tileRect/>
          </a:gradFill>
          <a:ln w="44450">
            <a:solidFill>
              <a:srgbClr val="C00000"/>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r>
              <a:rPr lang="ru-RU" sz="3600" b="1" smtClean="0">
                <a:solidFill>
                  <a:srgbClr val="C00000"/>
                </a:solidFill>
                <a:latin typeface="Times New Roman" panose="02020603050405020304" pitchFamily="18" charset="0"/>
                <a:cs typeface="Times New Roman" panose="02020603050405020304" pitchFamily="18" charset="0"/>
              </a:rPr>
              <a:t>Приказ 73н</a:t>
            </a:r>
            <a:endParaRPr lang="ru-RU" sz="3600" b="1" dirty="0">
              <a:solidFill>
                <a:srgbClr val="C00000"/>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800100" y="650375"/>
            <a:ext cx="7500938" cy="60110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ru-RU" sz="3600" b="1" dirty="0" smtClean="0">
                <a:solidFill>
                  <a:srgbClr val="077A3E"/>
                </a:solidFill>
                <a:latin typeface="Times New Roman" panose="02020603050405020304" pitchFamily="18" charset="0"/>
                <a:cs typeface="Times New Roman" panose="02020603050405020304" pitchFamily="18" charset="0"/>
              </a:rPr>
              <a:t>Приказы Минфина от 16.05.2019</a:t>
            </a:r>
            <a:endParaRPr lang="ru-RU" sz="3600" b="1" dirty="0">
              <a:solidFill>
                <a:srgbClr val="077A3E"/>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93918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Номер слайда 14"/>
          <p:cNvSpPr>
            <a:spLocks noGrp="1"/>
          </p:cNvSpPr>
          <p:nvPr>
            <p:ph type="sldNum" sz="quarter" idx="12"/>
          </p:nvPr>
        </p:nvSpPr>
        <p:spPr>
          <a:xfrm>
            <a:off x="8529851" y="171806"/>
            <a:ext cx="536511" cy="365125"/>
          </a:xfrm>
        </p:spPr>
        <p:txBody>
          <a:bodyPr/>
          <a:lstStyle/>
          <a:p>
            <a:fld id="{B2D350B4-811D-9C49-8D4A-B431FFD45952}" type="slidenum">
              <a:rPr lang="en-US" b="1" smtClean="0">
                <a:solidFill>
                  <a:srgbClr val="C79023"/>
                </a:solidFill>
              </a:rPr>
              <a:pPr/>
              <a:t>3</a:t>
            </a:fld>
            <a:endParaRPr lang="en-US" b="1" dirty="0">
              <a:solidFill>
                <a:srgbClr val="C79023"/>
              </a:solidFill>
            </a:endParaRPr>
          </a:p>
        </p:txBody>
      </p:sp>
      <p:sp>
        <p:nvSpPr>
          <p:cNvPr id="8" name="Прямоугольник 7"/>
          <p:cNvSpPr/>
          <p:nvPr/>
        </p:nvSpPr>
        <p:spPr>
          <a:xfrm>
            <a:off x="424939" y="1562100"/>
            <a:ext cx="3718437" cy="1881188"/>
          </a:xfrm>
          <a:prstGeom prst="rect">
            <a:avLst/>
          </a:prstGeom>
          <a:gradFill>
            <a:gsLst>
              <a:gs pos="0">
                <a:schemeClr val="accent5">
                  <a:lumMod val="25000"/>
                  <a:lumOff val="75000"/>
                </a:schemeClr>
              </a:gs>
              <a:gs pos="100000">
                <a:schemeClr val="accent3">
                  <a:lumMod val="20000"/>
                  <a:lumOff val="80000"/>
                </a:schemeClr>
              </a:gs>
            </a:gsLst>
            <a:lin ang="16200000" scaled="0"/>
          </a:gradFill>
          <a:ln w="44450">
            <a:solidFill>
              <a:srgbClr val="002060"/>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r>
              <a:rPr lang="ru-RU" sz="3200" b="1" dirty="0" smtClean="0">
                <a:solidFill>
                  <a:srgbClr val="002060"/>
                </a:solidFill>
                <a:latin typeface="Times New Roman" panose="02020603050405020304" pitchFamily="18" charset="0"/>
                <a:cs typeface="Times New Roman" panose="02020603050405020304" pitchFamily="18" charset="0"/>
              </a:rPr>
              <a:t>от 29.11.2017 №209н</a:t>
            </a:r>
            <a:endParaRPr lang="ru-RU" sz="3200" b="1" dirty="0">
              <a:solidFill>
                <a:srgbClr val="002060"/>
              </a:solidFill>
              <a:latin typeface="Times New Roman" panose="02020603050405020304" pitchFamily="18" charset="0"/>
              <a:cs typeface="Times New Roman" panose="02020603050405020304" pitchFamily="18" charset="0"/>
            </a:endParaRPr>
          </a:p>
        </p:txBody>
      </p:sp>
      <p:sp>
        <p:nvSpPr>
          <p:cNvPr id="7" name="Выноска со стрелкой влево 6"/>
          <p:cNvSpPr/>
          <p:nvPr/>
        </p:nvSpPr>
        <p:spPr>
          <a:xfrm>
            <a:off x="4143375" y="1562100"/>
            <a:ext cx="4581525" cy="1881188"/>
          </a:xfrm>
          <a:prstGeom prst="leftArrowCallout">
            <a:avLst>
              <a:gd name="adj1" fmla="val 25000"/>
              <a:gd name="adj2" fmla="val 33657"/>
              <a:gd name="adj3" fmla="val 39068"/>
              <a:gd name="adj4" fmla="val 76888"/>
            </a:avLst>
          </a:prstGeom>
          <a:gradFill flip="none" rotWithShape="1">
            <a:gsLst>
              <a:gs pos="0">
                <a:schemeClr val="accent5">
                  <a:lumMod val="25000"/>
                  <a:lumOff val="75000"/>
                </a:schemeClr>
              </a:gs>
              <a:gs pos="100000">
                <a:schemeClr val="accent3">
                  <a:lumMod val="20000"/>
                  <a:lumOff val="80000"/>
                </a:schemeClr>
              </a:gs>
            </a:gsLst>
            <a:lin ang="5400000" scaled="1"/>
            <a:tileRect/>
          </a:gradFill>
          <a:ln w="44450">
            <a:solidFill>
              <a:srgbClr val="C00000"/>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r>
              <a:rPr lang="ru-RU" sz="2000" b="1" dirty="0" smtClean="0">
                <a:solidFill>
                  <a:srgbClr val="C00000"/>
                </a:solidFill>
                <a:latin typeface="Times New Roman" panose="02020603050405020304" pitchFamily="18" charset="0"/>
                <a:cs typeface="Times New Roman" panose="02020603050405020304" pitchFamily="18" charset="0"/>
              </a:rPr>
              <a:t>«Об утверждении Порядка применения классификации операций сектора государственного управления»</a:t>
            </a:r>
            <a:endParaRPr lang="ru-RU" sz="2000" b="1" dirty="0">
              <a:solidFill>
                <a:srgbClr val="C00000"/>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424939" y="4142281"/>
            <a:ext cx="3718437" cy="1710832"/>
          </a:xfrm>
          <a:prstGeom prst="rect">
            <a:avLst/>
          </a:prstGeom>
          <a:gradFill>
            <a:gsLst>
              <a:gs pos="0">
                <a:schemeClr val="accent5">
                  <a:lumMod val="25000"/>
                  <a:lumOff val="75000"/>
                </a:schemeClr>
              </a:gs>
              <a:gs pos="100000">
                <a:schemeClr val="accent3">
                  <a:lumMod val="20000"/>
                  <a:lumOff val="80000"/>
                </a:schemeClr>
              </a:gs>
            </a:gsLst>
            <a:lin ang="16200000" scaled="0"/>
          </a:gradFill>
          <a:ln w="44450">
            <a:solidFill>
              <a:srgbClr val="002060"/>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r>
              <a:rPr lang="ru-RU" sz="3200" b="1" dirty="0">
                <a:solidFill>
                  <a:srgbClr val="002060"/>
                </a:solidFill>
                <a:latin typeface="Times New Roman" panose="02020603050405020304" pitchFamily="18" charset="0"/>
                <a:cs typeface="Times New Roman" panose="02020603050405020304" pitchFamily="18" charset="0"/>
              </a:rPr>
              <a:t>от </a:t>
            </a:r>
            <a:r>
              <a:rPr lang="ru-RU" sz="3200" b="1" dirty="0" smtClean="0">
                <a:solidFill>
                  <a:srgbClr val="002060"/>
                </a:solidFill>
                <a:latin typeface="Times New Roman" panose="02020603050405020304" pitchFamily="18" charset="0"/>
                <a:cs typeface="Times New Roman" panose="02020603050405020304" pitchFamily="18" charset="0"/>
              </a:rPr>
              <a:t>08.06.2018 №132н</a:t>
            </a:r>
            <a:endParaRPr lang="ru-RU" sz="3200" b="1" dirty="0">
              <a:solidFill>
                <a:srgbClr val="002060"/>
              </a:solidFill>
              <a:latin typeface="Times New Roman" panose="02020603050405020304" pitchFamily="18" charset="0"/>
              <a:cs typeface="Times New Roman" panose="02020603050405020304" pitchFamily="18" charset="0"/>
            </a:endParaRPr>
          </a:p>
        </p:txBody>
      </p:sp>
      <p:sp>
        <p:nvSpPr>
          <p:cNvPr id="10" name="Выноска со стрелкой влево 9"/>
          <p:cNvSpPr/>
          <p:nvPr/>
        </p:nvSpPr>
        <p:spPr>
          <a:xfrm>
            <a:off x="4143376" y="4142281"/>
            <a:ext cx="4500276" cy="1710832"/>
          </a:xfrm>
          <a:prstGeom prst="leftArrowCallout">
            <a:avLst>
              <a:gd name="adj1" fmla="val 25000"/>
              <a:gd name="adj2" fmla="val 33657"/>
              <a:gd name="adj3" fmla="val 39068"/>
              <a:gd name="adj4" fmla="val 76888"/>
            </a:avLst>
          </a:prstGeom>
          <a:gradFill flip="none" rotWithShape="1">
            <a:gsLst>
              <a:gs pos="0">
                <a:schemeClr val="accent5">
                  <a:lumMod val="25000"/>
                  <a:lumOff val="75000"/>
                </a:schemeClr>
              </a:gs>
              <a:gs pos="100000">
                <a:schemeClr val="accent3">
                  <a:lumMod val="20000"/>
                  <a:lumOff val="80000"/>
                </a:schemeClr>
              </a:gs>
            </a:gsLst>
            <a:lin ang="5400000" scaled="1"/>
            <a:tileRect/>
          </a:gradFill>
          <a:ln w="44450">
            <a:solidFill>
              <a:srgbClr val="C00000"/>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r>
              <a:rPr lang="ru-RU" sz="2000" b="1" dirty="0" smtClean="0">
                <a:solidFill>
                  <a:srgbClr val="C00000"/>
                </a:solidFill>
                <a:latin typeface="Times New Roman" panose="02020603050405020304" pitchFamily="18" charset="0"/>
                <a:cs typeface="Times New Roman" panose="02020603050405020304" pitchFamily="18" charset="0"/>
              </a:rPr>
              <a:t>«О порядке формирования и применения кодов бюджетной классификации РФ, их структуре и принципах назначения»</a:t>
            </a:r>
            <a:endParaRPr lang="ru-RU" sz="2000" b="1" dirty="0">
              <a:solidFill>
                <a:srgbClr val="C00000"/>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800100" y="536931"/>
            <a:ext cx="7500938" cy="60110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ru-RU" sz="3600" b="1" dirty="0" smtClean="0">
                <a:solidFill>
                  <a:srgbClr val="077A3E"/>
                </a:solidFill>
                <a:latin typeface="Times New Roman" panose="02020603050405020304" pitchFamily="18" charset="0"/>
                <a:cs typeface="Times New Roman" panose="02020603050405020304" pitchFamily="18" charset="0"/>
              </a:rPr>
              <a:t>Приказы Минфина</a:t>
            </a:r>
            <a:endParaRPr lang="ru-RU" sz="3600" b="1" dirty="0">
              <a:solidFill>
                <a:srgbClr val="077A3E"/>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31518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p:nvPr/>
        </p:nvSpPr>
        <p:spPr>
          <a:xfrm>
            <a:off x="314325" y="700116"/>
            <a:ext cx="8600744" cy="584775"/>
          </a:xfrm>
          <a:prstGeom prst="rect">
            <a:avLst/>
          </a:prstGeom>
        </p:spPr>
        <p:txBody>
          <a:bodyPr wrap="square">
            <a:spAutoFit/>
          </a:bodyPr>
          <a:lstStyle/>
          <a:p>
            <a:pPr algn="ctr"/>
            <a:r>
              <a:rPr lang="ru-RU" sz="3200" b="1" dirty="0" smtClean="0">
                <a:solidFill>
                  <a:srgbClr val="077A3E"/>
                </a:solidFill>
              </a:rPr>
              <a:t>Изменения форм отчетности </a:t>
            </a:r>
            <a:r>
              <a:rPr lang="mr-IN" sz="3200" b="1" dirty="0" smtClean="0">
                <a:solidFill>
                  <a:srgbClr val="077A3E"/>
                </a:solidFill>
              </a:rPr>
              <a:t>–</a:t>
            </a:r>
            <a:r>
              <a:rPr lang="ru-RU" sz="3200" b="1" dirty="0" smtClean="0">
                <a:solidFill>
                  <a:srgbClr val="077A3E"/>
                </a:solidFill>
              </a:rPr>
              <a:t> основания</a:t>
            </a:r>
            <a:endParaRPr lang="ru-RU" sz="3200" b="1" dirty="0">
              <a:solidFill>
                <a:srgbClr val="077A3E"/>
              </a:solidFill>
            </a:endParaRPr>
          </a:p>
        </p:txBody>
      </p:sp>
      <p:sp>
        <p:nvSpPr>
          <p:cNvPr id="2" name="Прямоугольник 1"/>
          <p:cNvSpPr/>
          <p:nvPr/>
        </p:nvSpPr>
        <p:spPr>
          <a:xfrm>
            <a:off x="240183" y="1782432"/>
            <a:ext cx="2245112" cy="1355371"/>
          </a:xfrm>
          <a:prstGeom prst="rect">
            <a:avLst/>
          </a:prstGeom>
        </p:spPr>
        <p:txBody>
          <a:bodyPr wrap="square">
            <a:spAutoFit/>
          </a:bodyPr>
          <a:lstStyle/>
          <a:p>
            <a:pPr algn="ctr">
              <a:lnSpc>
                <a:spcPct val="114000"/>
              </a:lnSpc>
              <a:buSzPct val="130000"/>
            </a:pPr>
            <a:r>
              <a:rPr lang="ru-RU" sz="2400" b="1" dirty="0" smtClean="0">
                <a:solidFill>
                  <a:srgbClr val="C00000"/>
                </a:solidFill>
                <a:latin typeface="Times New Roman" panose="02020603050405020304" pitchFamily="18" charset="0"/>
                <a:cs typeface="Times New Roman" panose="02020603050405020304" pitchFamily="18" charset="0"/>
              </a:rPr>
              <a:t>Внедрение СГС 2019 года</a:t>
            </a:r>
          </a:p>
          <a:p>
            <a:pPr marL="365125" lvl="1" indent="-280988" algn="ctr">
              <a:lnSpc>
                <a:spcPct val="114000"/>
              </a:lnSpc>
              <a:buSzPct val="130000"/>
              <a:buFont typeface="Arial" panose="020B0604020202020204" pitchFamily="34" charset="0"/>
              <a:buChar char="•"/>
            </a:pPr>
            <a:r>
              <a:rPr lang="ru-RU" sz="2400" b="1" dirty="0" smtClean="0">
                <a:solidFill>
                  <a:srgbClr val="077A3E"/>
                </a:solidFill>
                <a:latin typeface="Times New Roman" panose="02020603050405020304" pitchFamily="18" charset="0"/>
                <a:cs typeface="Times New Roman" panose="02020603050405020304" pitchFamily="18" charset="0"/>
              </a:rPr>
              <a:t>278н, 32н</a:t>
            </a:r>
            <a:endParaRPr lang="ru-RU" sz="2400" b="1" dirty="0">
              <a:solidFill>
                <a:srgbClr val="077A3E"/>
              </a:solidFill>
              <a:latin typeface="Times New Roman" panose="02020603050405020304" pitchFamily="18" charset="0"/>
              <a:cs typeface="Times New Roman" panose="02020603050405020304" pitchFamily="18" charset="0"/>
            </a:endParaRPr>
          </a:p>
        </p:txBody>
      </p:sp>
      <p:sp>
        <p:nvSpPr>
          <p:cNvPr id="7" name="Номер слайда 14"/>
          <p:cNvSpPr>
            <a:spLocks noGrp="1"/>
          </p:cNvSpPr>
          <p:nvPr>
            <p:ph type="sldNum" sz="quarter" idx="12"/>
          </p:nvPr>
        </p:nvSpPr>
        <p:spPr>
          <a:xfrm>
            <a:off x="8472488" y="179386"/>
            <a:ext cx="512005" cy="365125"/>
          </a:xfrm>
        </p:spPr>
        <p:txBody>
          <a:bodyPr/>
          <a:lstStyle/>
          <a:p>
            <a:fld id="{D81B3B79-DEF0-4346-A5D2-0443081EFB3D}" type="slidenum">
              <a:rPr lang="ru-RU" b="1" smtClean="0">
                <a:solidFill>
                  <a:srgbClr val="C79023"/>
                </a:solidFill>
              </a:rPr>
              <a:pPr/>
              <a:t>4</a:t>
            </a:fld>
            <a:endParaRPr lang="en-US" b="1" dirty="0">
              <a:solidFill>
                <a:srgbClr val="C79023"/>
              </a:solidFill>
            </a:endParaRPr>
          </a:p>
        </p:txBody>
      </p:sp>
      <p:sp>
        <p:nvSpPr>
          <p:cNvPr id="3" name="TextBox 2"/>
          <p:cNvSpPr txBox="1"/>
          <p:nvPr/>
        </p:nvSpPr>
        <p:spPr>
          <a:xfrm>
            <a:off x="2918601" y="1727398"/>
            <a:ext cx="2869862" cy="3039422"/>
          </a:xfrm>
          <a:prstGeom prst="rect">
            <a:avLst/>
          </a:prstGeom>
          <a:noFill/>
        </p:spPr>
        <p:txBody>
          <a:bodyPr wrap="square" rtlCol="0">
            <a:spAutoFit/>
          </a:bodyPr>
          <a:lstStyle/>
          <a:p>
            <a:pPr algn="ctr">
              <a:lnSpc>
                <a:spcPct val="114000"/>
              </a:lnSpc>
              <a:spcBef>
                <a:spcPts val="1200"/>
              </a:spcBef>
              <a:buSzPct val="130000"/>
            </a:pPr>
            <a:r>
              <a:rPr lang="ru-RU" sz="2400" b="1" dirty="0">
                <a:solidFill>
                  <a:srgbClr val="C00000"/>
                </a:solidFill>
                <a:latin typeface="Times New Roman" panose="02020603050405020304" pitchFamily="18" charset="0"/>
                <a:cs typeface="Times New Roman" panose="02020603050405020304" pitchFamily="18" charset="0"/>
              </a:rPr>
              <a:t>Приказы Минфина России от 28.12.2019</a:t>
            </a:r>
          </a:p>
          <a:p>
            <a:pPr marL="742950" lvl="1" indent="-285750" algn="just">
              <a:lnSpc>
                <a:spcPct val="114000"/>
              </a:lnSpc>
              <a:buSzPct val="130000"/>
              <a:buFont typeface="Arial" panose="020B0604020202020204" pitchFamily="34" charset="0"/>
              <a:buChar char="•"/>
            </a:pPr>
            <a:r>
              <a:rPr lang="ru-RU" sz="2400" b="1" dirty="0" smtClean="0">
                <a:solidFill>
                  <a:srgbClr val="077A3E"/>
                </a:solidFill>
                <a:latin typeface="Times New Roman" panose="02020603050405020304" pitchFamily="18" charset="0"/>
                <a:cs typeface="Times New Roman" panose="02020603050405020304" pitchFamily="18" charset="0"/>
              </a:rPr>
              <a:t>298н </a:t>
            </a:r>
            <a:r>
              <a:rPr lang="ru-RU" sz="2400" b="1" dirty="0">
                <a:solidFill>
                  <a:srgbClr val="C79023"/>
                </a:solidFill>
                <a:latin typeface="Times New Roman" panose="02020603050405020304" pitchFamily="18" charset="0"/>
                <a:cs typeface="Times New Roman" panose="02020603050405020304" pitchFamily="18" charset="0"/>
              </a:rPr>
              <a:t>☛</a:t>
            </a:r>
            <a:r>
              <a:rPr lang="ru-RU" sz="2400" b="1" dirty="0">
                <a:solidFill>
                  <a:srgbClr val="077A3E"/>
                </a:solidFill>
                <a:latin typeface="Times New Roman" panose="02020603050405020304" pitchFamily="18" charset="0"/>
                <a:cs typeface="Times New Roman" panose="02020603050405020304" pitchFamily="18" charset="0"/>
              </a:rPr>
              <a:t> 157н</a:t>
            </a:r>
          </a:p>
          <a:p>
            <a:pPr marL="742950" lvl="1" indent="-285750" algn="just">
              <a:lnSpc>
                <a:spcPct val="114000"/>
              </a:lnSpc>
              <a:buSzPct val="130000"/>
              <a:buFont typeface="Arial" panose="020B0604020202020204" pitchFamily="34" charset="0"/>
              <a:buChar char="•"/>
            </a:pPr>
            <a:r>
              <a:rPr lang="ru-RU" sz="2400" b="1" dirty="0" smtClean="0">
                <a:solidFill>
                  <a:srgbClr val="077A3E"/>
                </a:solidFill>
                <a:latin typeface="Times New Roman" panose="02020603050405020304" pitchFamily="18" charset="0"/>
                <a:cs typeface="Times New Roman" panose="02020603050405020304" pitchFamily="18" charset="0"/>
              </a:rPr>
              <a:t>297н </a:t>
            </a:r>
            <a:r>
              <a:rPr lang="ru-RU" sz="2400" b="1" dirty="0">
                <a:solidFill>
                  <a:srgbClr val="C79023"/>
                </a:solidFill>
                <a:latin typeface="Times New Roman" panose="02020603050405020304" pitchFamily="18" charset="0"/>
                <a:cs typeface="Times New Roman" panose="02020603050405020304" pitchFamily="18" charset="0"/>
              </a:rPr>
              <a:t>☛</a:t>
            </a:r>
            <a:r>
              <a:rPr lang="ru-RU" sz="2400" b="1" dirty="0">
                <a:solidFill>
                  <a:srgbClr val="077A3E"/>
                </a:solidFill>
                <a:latin typeface="Times New Roman" panose="02020603050405020304" pitchFamily="18" charset="0"/>
                <a:cs typeface="Times New Roman" panose="02020603050405020304" pitchFamily="18" charset="0"/>
              </a:rPr>
              <a:t> 162н</a:t>
            </a:r>
          </a:p>
          <a:p>
            <a:pPr marL="742950" lvl="1" indent="-285750" algn="just">
              <a:lnSpc>
                <a:spcPct val="114000"/>
              </a:lnSpc>
              <a:buSzPct val="130000"/>
              <a:buFont typeface="Arial" panose="020B0604020202020204" pitchFamily="34" charset="0"/>
              <a:buChar char="•"/>
            </a:pPr>
            <a:r>
              <a:rPr lang="ru-RU" sz="2400" b="1" dirty="0" smtClean="0">
                <a:solidFill>
                  <a:srgbClr val="077A3E"/>
                </a:solidFill>
                <a:latin typeface="Times New Roman" panose="02020603050405020304" pitchFamily="18" charset="0"/>
                <a:cs typeface="Times New Roman" panose="02020603050405020304" pitchFamily="18" charset="0"/>
              </a:rPr>
              <a:t>299н </a:t>
            </a:r>
            <a:r>
              <a:rPr lang="ru-RU" sz="2400" b="1" dirty="0">
                <a:solidFill>
                  <a:srgbClr val="C79023"/>
                </a:solidFill>
                <a:latin typeface="Times New Roman" panose="02020603050405020304" pitchFamily="18" charset="0"/>
                <a:cs typeface="Times New Roman" panose="02020603050405020304" pitchFamily="18" charset="0"/>
              </a:rPr>
              <a:t>☛</a:t>
            </a:r>
            <a:r>
              <a:rPr lang="ru-RU" sz="2400" b="1" dirty="0">
                <a:solidFill>
                  <a:srgbClr val="077A3E"/>
                </a:solidFill>
                <a:latin typeface="Times New Roman" panose="02020603050405020304" pitchFamily="18" charset="0"/>
                <a:cs typeface="Times New Roman" panose="02020603050405020304" pitchFamily="18" charset="0"/>
              </a:rPr>
              <a:t> 174н</a:t>
            </a:r>
          </a:p>
          <a:p>
            <a:pPr marL="742950" lvl="1" indent="-285750" algn="just">
              <a:lnSpc>
                <a:spcPct val="114000"/>
              </a:lnSpc>
              <a:buSzPct val="130000"/>
              <a:buFont typeface="Arial" panose="020B0604020202020204" pitchFamily="34" charset="0"/>
              <a:buChar char="•"/>
            </a:pPr>
            <a:r>
              <a:rPr lang="ru-RU" sz="2400" b="1" dirty="0" smtClean="0">
                <a:solidFill>
                  <a:srgbClr val="077A3E"/>
                </a:solidFill>
                <a:latin typeface="Times New Roman" panose="02020603050405020304" pitchFamily="18" charset="0"/>
                <a:cs typeface="Times New Roman" panose="02020603050405020304" pitchFamily="18" charset="0"/>
              </a:rPr>
              <a:t>300н </a:t>
            </a:r>
            <a:r>
              <a:rPr lang="ru-RU" sz="2400" b="1" dirty="0">
                <a:solidFill>
                  <a:srgbClr val="C79023"/>
                </a:solidFill>
                <a:latin typeface="Times New Roman" panose="02020603050405020304" pitchFamily="18" charset="0"/>
                <a:cs typeface="Times New Roman" panose="02020603050405020304" pitchFamily="18" charset="0"/>
              </a:rPr>
              <a:t>☛</a:t>
            </a:r>
            <a:r>
              <a:rPr lang="ru-RU" sz="2400" b="1" dirty="0">
                <a:solidFill>
                  <a:srgbClr val="077A3E"/>
                </a:solidFill>
                <a:latin typeface="Times New Roman" panose="02020603050405020304" pitchFamily="18" charset="0"/>
                <a:cs typeface="Times New Roman" panose="02020603050405020304" pitchFamily="18" charset="0"/>
              </a:rPr>
              <a:t> 183н</a:t>
            </a:r>
            <a:endParaRPr lang="ru-RU" sz="1600" b="1" dirty="0">
              <a:solidFill>
                <a:srgbClr val="077A3E"/>
              </a:solidFill>
              <a:latin typeface="Times New Roman" panose="02020603050405020304" pitchFamily="18" charset="0"/>
              <a:cs typeface="Times New Roman" panose="02020603050405020304" pitchFamily="18" charset="0"/>
            </a:endParaRPr>
          </a:p>
        </p:txBody>
      </p:sp>
      <p:sp>
        <p:nvSpPr>
          <p:cNvPr id="4" name="Стрелка вниз 3"/>
          <p:cNvSpPr/>
          <p:nvPr/>
        </p:nvSpPr>
        <p:spPr>
          <a:xfrm rot="16200000">
            <a:off x="5803579" y="2868619"/>
            <a:ext cx="580768" cy="756979"/>
          </a:xfrm>
          <a:prstGeom prst="downArrow">
            <a:avLst/>
          </a:prstGeom>
          <a:gradFill>
            <a:gsLst>
              <a:gs pos="0">
                <a:srgbClr val="C79023"/>
              </a:gs>
              <a:gs pos="100000">
                <a:schemeClr val="accent6">
                  <a:lumMod val="40000"/>
                  <a:lumOff val="60000"/>
                </a:schemeClr>
              </a:gs>
            </a:gsLst>
          </a:gradFill>
          <a:ln>
            <a:solidFill>
              <a:srgbClr val="C7902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solidFill>
                <a:prstClr val="white"/>
              </a:solidFill>
            </a:endParaRPr>
          </a:p>
        </p:txBody>
      </p:sp>
      <p:sp>
        <p:nvSpPr>
          <p:cNvPr id="9" name="Стрелка вниз 8"/>
          <p:cNvSpPr/>
          <p:nvPr/>
        </p:nvSpPr>
        <p:spPr>
          <a:xfrm rot="16200000" flipH="1">
            <a:off x="2554075" y="2799000"/>
            <a:ext cx="580768" cy="792088"/>
          </a:xfrm>
          <a:prstGeom prst="downArrow">
            <a:avLst/>
          </a:prstGeom>
          <a:gradFill>
            <a:gsLst>
              <a:gs pos="0">
                <a:srgbClr val="C79023"/>
              </a:gs>
              <a:gs pos="100000">
                <a:schemeClr val="accent6">
                  <a:lumMod val="40000"/>
                  <a:lumOff val="60000"/>
                </a:schemeClr>
              </a:gs>
            </a:gsLst>
          </a:gradFill>
          <a:ln>
            <a:solidFill>
              <a:srgbClr val="C7902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80801" y="3485428"/>
            <a:ext cx="2614226" cy="1509259"/>
          </a:xfrm>
          <a:prstGeom prst="rect">
            <a:avLst/>
          </a:prstGeom>
          <a:noFill/>
        </p:spPr>
        <p:txBody>
          <a:bodyPr wrap="square" rtlCol="0">
            <a:spAutoFit/>
          </a:bodyPr>
          <a:lstStyle/>
          <a:p>
            <a:pPr marL="84137" lvl="1" algn="ctr">
              <a:lnSpc>
                <a:spcPct val="114000"/>
              </a:lnSpc>
              <a:spcBef>
                <a:spcPts val="1200"/>
              </a:spcBef>
              <a:buSzPct val="130000"/>
            </a:pPr>
            <a:r>
              <a:rPr lang="ru-RU" sz="2400" b="1" dirty="0" smtClean="0">
                <a:solidFill>
                  <a:srgbClr val="C00000"/>
                </a:solidFill>
                <a:latin typeface="Times New Roman" panose="02020603050405020304" pitchFamily="18" charset="0"/>
                <a:cs typeface="Times New Roman" panose="02020603050405020304" pitchFamily="18" charset="0"/>
              </a:rPr>
              <a:t>БК: бюджетная классификация </a:t>
            </a:r>
          </a:p>
          <a:p>
            <a:pPr marL="365125" lvl="1" indent="-280988" algn="ctr">
              <a:lnSpc>
                <a:spcPct val="114000"/>
              </a:lnSpc>
              <a:spcBef>
                <a:spcPts val="1200"/>
              </a:spcBef>
              <a:buSzPct val="130000"/>
              <a:buFont typeface="Arial" panose="020B0604020202020204" pitchFamily="34" charset="0"/>
              <a:buChar char="•"/>
            </a:pPr>
            <a:r>
              <a:rPr lang="ru-RU" sz="2400" b="1" dirty="0" smtClean="0">
                <a:solidFill>
                  <a:srgbClr val="077A3E"/>
                </a:solidFill>
                <a:latin typeface="Times New Roman" panose="02020603050405020304" pitchFamily="18" charset="0"/>
                <a:cs typeface="Times New Roman" panose="02020603050405020304" pitchFamily="18" charset="0"/>
              </a:rPr>
              <a:t>132н</a:t>
            </a:r>
            <a:r>
              <a:rPr lang="ru-RU" sz="2400" b="1" dirty="0">
                <a:solidFill>
                  <a:srgbClr val="077A3E"/>
                </a:solidFill>
                <a:latin typeface="Times New Roman" panose="02020603050405020304" pitchFamily="18" charset="0"/>
                <a:cs typeface="Times New Roman" panose="02020603050405020304" pitchFamily="18" charset="0"/>
              </a:rPr>
              <a:t>, 209н</a:t>
            </a:r>
          </a:p>
        </p:txBody>
      </p:sp>
      <p:sp>
        <p:nvSpPr>
          <p:cNvPr id="11" name="TextBox 10"/>
          <p:cNvSpPr txBox="1"/>
          <p:nvPr/>
        </p:nvSpPr>
        <p:spPr>
          <a:xfrm>
            <a:off x="6221769" y="2114747"/>
            <a:ext cx="2869862" cy="2197396"/>
          </a:xfrm>
          <a:prstGeom prst="rect">
            <a:avLst/>
          </a:prstGeom>
          <a:noFill/>
        </p:spPr>
        <p:txBody>
          <a:bodyPr wrap="square" rtlCol="0">
            <a:spAutoFit/>
          </a:bodyPr>
          <a:lstStyle/>
          <a:p>
            <a:pPr algn="ctr">
              <a:lnSpc>
                <a:spcPct val="114000"/>
              </a:lnSpc>
              <a:spcBef>
                <a:spcPts val="1200"/>
              </a:spcBef>
              <a:buSzPct val="130000"/>
            </a:pPr>
            <a:r>
              <a:rPr lang="ru-RU" sz="2400" b="1" dirty="0">
                <a:solidFill>
                  <a:srgbClr val="C00000"/>
                </a:solidFill>
                <a:latin typeface="Times New Roman" panose="02020603050405020304" pitchFamily="18" charset="0"/>
                <a:cs typeface="Times New Roman" panose="02020603050405020304" pitchFamily="18" charset="0"/>
              </a:rPr>
              <a:t>Приказы Минфина России от </a:t>
            </a:r>
            <a:r>
              <a:rPr lang="ru-RU" sz="2400" b="1" dirty="0" smtClean="0">
                <a:solidFill>
                  <a:srgbClr val="C00000"/>
                </a:solidFill>
                <a:latin typeface="Times New Roman" panose="02020603050405020304" pitchFamily="18" charset="0"/>
                <a:cs typeface="Times New Roman" panose="02020603050405020304" pitchFamily="18" charset="0"/>
              </a:rPr>
              <a:t>мая 2019</a:t>
            </a:r>
            <a:endParaRPr lang="ru-RU" sz="2400" b="1" dirty="0">
              <a:solidFill>
                <a:srgbClr val="C00000"/>
              </a:solidFill>
              <a:latin typeface="Times New Roman" panose="02020603050405020304" pitchFamily="18" charset="0"/>
              <a:cs typeface="Times New Roman" panose="02020603050405020304" pitchFamily="18" charset="0"/>
            </a:endParaRPr>
          </a:p>
          <a:p>
            <a:pPr marL="742950" lvl="1" indent="-285750" algn="just">
              <a:lnSpc>
                <a:spcPct val="114000"/>
              </a:lnSpc>
              <a:buSzPct val="130000"/>
              <a:buFont typeface="Arial" panose="020B0604020202020204" pitchFamily="34" charset="0"/>
              <a:buChar char="•"/>
            </a:pPr>
            <a:r>
              <a:rPr lang="ru-RU" sz="2400" b="1" dirty="0" smtClean="0">
                <a:solidFill>
                  <a:srgbClr val="077A3E"/>
                </a:solidFill>
                <a:latin typeface="Times New Roman" panose="02020603050405020304" pitchFamily="18" charset="0"/>
                <a:cs typeface="Times New Roman" panose="02020603050405020304" pitchFamily="18" charset="0"/>
              </a:rPr>
              <a:t>72н </a:t>
            </a:r>
            <a:r>
              <a:rPr lang="ru-RU" sz="2400" b="1" dirty="0">
                <a:solidFill>
                  <a:srgbClr val="C79023"/>
                </a:solidFill>
                <a:latin typeface="Times New Roman" panose="02020603050405020304" pitchFamily="18" charset="0"/>
                <a:cs typeface="Times New Roman" panose="02020603050405020304" pitchFamily="18" charset="0"/>
              </a:rPr>
              <a:t>☛</a:t>
            </a:r>
            <a:r>
              <a:rPr lang="ru-RU" sz="2400" b="1" dirty="0">
                <a:solidFill>
                  <a:srgbClr val="077A3E"/>
                </a:solidFill>
                <a:latin typeface="Times New Roman" panose="02020603050405020304" pitchFamily="18" charset="0"/>
                <a:cs typeface="Times New Roman" panose="02020603050405020304" pitchFamily="18" charset="0"/>
              </a:rPr>
              <a:t> </a:t>
            </a:r>
            <a:r>
              <a:rPr lang="ru-RU" sz="2400" b="1" dirty="0" smtClean="0">
                <a:solidFill>
                  <a:srgbClr val="077A3E"/>
                </a:solidFill>
                <a:latin typeface="Times New Roman" panose="02020603050405020304" pitchFamily="18" charset="0"/>
                <a:cs typeface="Times New Roman" panose="02020603050405020304" pitchFamily="18" charset="0"/>
              </a:rPr>
              <a:t>191н</a:t>
            </a:r>
            <a:endParaRPr lang="ru-RU" sz="2400" b="1" dirty="0">
              <a:solidFill>
                <a:srgbClr val="077A3E"/>
              </a:solidFill>
              <a:latin typeface="Times New Roman" panose="02020603050405020304" pitchFamily="18" charset="0"/>
              <a:cs typeface="Times New Roman" panose="02020603050405020304" pitchFamily="18" charset="0"/>
            </a:endParaRPr>
          </a:p>
          <a:p>
            <a:pPr marL="742950" lvl="1" indent="-285750" algn="just">
              <a:lnSpc>
                <a:spcPct val="114000"/>
              </a:lnSpc>
              <a:buSzPct val="130000"/>
              <a:buFont typeface="Arial" panose="020B0604020202020204" pitchFamily="34" charset="0"/>
              <a:buChar char="•"/>
            </a:pPr>
            <a:r>
              <a:rPr lang="ru-RU" sz="2400" b="1" dirty="0" smtClean="0">
                <a:solidFill>
                  <a:srgbClr val="077A3E"/>
                </a:solidFill>
                <a:latin typeface="Times New Roman" panose="02020603050405020304" pitchFamily="18" charset="0"/>
                <a:cs typeface="Times New Roman" panose="02020603050405020304" pitchFamily="18" charset="0"/>
              </a:rPr>
              <a:t>73 </a:t>
            </a:r>
            <a:r>
              <a:rPr lang="ru-RU" sz="2400" b="1" dirty="0">
                <a:solidFill>
                  <a:srgbClr val="C79023"/>
                </a:solidFill>
                <a:latin typeface="Times New Roman" panose="02020603050405020304" pitchFamily="18" charset="0"/>
                <a:cs typeface="Times New Roman" panose="02020603050405020304" pitchFamily="18" charset="0"/>
              </a:rPr>
              <a:t>☛</a:t>
            </a:r>
            <a:r>
              <a:rPr lang="ru-RU" sz="2400" b="1" dirty="0">
                <a:solidFill>
                  <a:srgbClr val="077A3E"/>
                </a:solidFill>
                <a:latin typeface="Times New Roman" panose="02020603050405020304" pitchFamily="18" charset="0"/>
                <a:cs typeface="Times New Roman" panose="02020603050405020304" pitchFamily="18" charset="0"/>
              </a:rPr>
              <a:t> </a:t>
            </a:r>
            <a:r>
              <a:rPr lang="ru-RU" sz="2400" b="1" dirty="0" smtClean="0">
                <a:solidFill>
                  <a:srgbClr val="077A3E"/>
                </a:solidFill>
                <a:latin typeface="Times New Roman" panose="02020603050405020304" pitchFamily="18" charset="0"/>
                <a:cs typeface="Times New Roman" panose="02020603050405020304" pitchFamily="18" charset="0"/>
              </a:rPr>
              <a:t>33н</a:t>
            </a:r>
            <a:endParaRPr lang="ru-RU" sz="2400" b="1" dirty="0">
              <a:solidFill>
                <a:srgbClr val="077A3E"/>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06150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p:cNvSpPr>
            <a:spLocks noGrp="1"/>
          </p:cNvSpPr>
          <p:nvPr>
            <p:ph type="title"/>
          </p:nvPr>
        </p:nvSpPr>
        <p:spPr>
          <a:xfrm>
            <a:off x="457200" y="112713"/>
            <a:ext cx="8229600" cy="1143000"/>
          </a:xfrm>
        </p:spPr>
        <p:txBody>
          <a:bodyPr/>
          <a:lstStyle/>
          <a:p>
            <a:r>
              <a:rPr lang="ru-RU" sz="2000" dirty="0"/>
              <a:t>Мониторинг соблюдения сроков представления отчетности за 1 полугодие 2019 года на </a:t>
            </a:r>
            <a:r>
              <a:rPr lang="ru-RU" sz="2000" dirty="0" smtClean="0"/>
              <a:t>примере </a:t>
            </a:r>
            <a:r>
              <a:rPr lang="ru-RU" sz="2000" dirty="0"/>
              <a:t>форм 0503369  и  0503769, срок представления которых 22 июля 2019 года</a:t>
            </a:r>
            <a:br>
              <a:rPr lang="ru-RU" sz="2000" dirty="0"/>
            </a:br>
            <a:endParaRPr lang="ru-RU" sz="2000" dirty="0"/>
          </a:p>
        </p:txBody>
      </p:sp>
      <p:sp>
        <p:nvSpPr>
          <p:cNvPr id="4" name="Номер слайда 14"/>
          <p:cNvSpPr>
            <a:spLocks noGrp="1"/>
          </p:cNvSpPr>
          <p:nvPr>
            <p:ph type="sldNum" sz="quarter" idx="12"/>
          </p:nvPr>
        </p:nvSpPr>
        <p:spPr>
          <a:xfrm>
            <a:off x="8481391" y="49076"/>
            <a:ext cx="503102" cy="365125"/>
          </a:xfrm>
        </p:spPr>
        <p:txBody>
          <a:bodyPr/>
          <a:lstStyle/>
          <a:p>
            <a:fld id="{A9DAC724-3E02-49ED-B828-609FBC575841}" type="slidenum">
              <a:rPr lang="ru-RU" b="1" smtClean="0">
                <a:solidFill>
                  <a:srgbClr val="C79023"/>
                </a:solidFill>
              </a:rPr>
              <a:pPr/>
              <a:t>5</a:t>
            </a:fld>
            <a:endParaRPr lang="en-US" b="1" dirty="0">
              <a:solidFill>
                <a:srgbClr val="C79023"/>
              </a:solidFill>
            </a:endParaRPr>
          </a:p>
        </p:txBody>
      </p:sp>
      <p:pic>
        <p:nvPicPr>
          <p:cNvPr id="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539" y="1102526"/>
            <a:ext cx="8808954" cy="5443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9455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p:cNvSpPr>
            <a:spLocks noGrp="1"/>
          </p:cNvSpPr>
          <p:nvPr>
            <p:ph type="title"/>
          </p:nvPr>
        </p:nvSpPr>
        <p:spPr>
          <a:xfrm>
            <a:off x="457200" y="112712"/>
            <a:ext cx="8382000" cy="1373187"/>
          </a:xfrm>
        </p:spPr>
        <p:txBody>
          <a:bodyPr/>
          <a:lstStyle/>
          <a:p>
            <a:r>
              <a:rPr lang="ru-RU" sz="2000" b="1" dirty="0"/>
              <a:t>Статья 15.15.6. Нарушение требований к бюджетному (бухгалтерскому) учету, в том числе к составлению, представлению бюджетной, бухгалтерской (финансовой) отчетности Кодекса Российской Федерации об административных правонарушениях</a:t>
            </a:r>
          </a:p>
        </p:txBody>
      </p:sp>
      <p:sp>
        <p:nvSpPr>
          <p:cNvPr id="2" name="Прямоугольник 1"/>
          <p:cNvSpPr/>
          <p:nvPr/>
        </p:nvSpPr>
        <p:spPr>
          <a:xfrm>
            <a:off x="457200" y="1410860"/>
            <a:ext cx="8134350" cy="5262979"/>
          </a:xfrm>
          <a:prstGeom prst="rect">
            <a:avLst/>
          </a:prstGeom>
        </p:spPr>
        <p:txBody>
          <a:bodyPr wrap="square">
            <a:spAutoFit/>
          </a:bodyPr>
          <a:lstStyle/>
          <a:p>
            <a:pPr algn="just"/>
            <a:r>
              <a:rPr lang="ru-RU" sz="2800" dirty="0"/>
              <a:t>1. Непредставление или представление с нарушением сроков, установленных законодательством Российской Федерации о бухгалтерском учете, бюджетным законодательством Российской Федерации и иными нормативными правовыми актами, регулирующими бюджетные правоотношения, бюджетной или бухгалтерской (финансовой) отчетности -</a:t>
            </a:r>
          </a:p>
          <a:p>
            <a:pPr algn="just"/>
            <a:r>
              <a:rPr lang="ru-RU" sz="2800" dirty="0"/>
              <a:t>влечет наложение административного штрафа на должностных лиц в размере от десяти тысяч до тридцати тысяч рублей.</a:t>
            </a:r>
          </a:p>
        </p:txBody>
      </p:sp>
      <p:sp>
        <p:nvSpPr>
          <p:cNvPr id="4" name="Номер слайда 14"/>
          <p:cNvSpPr>
            <a:spLocks noGrp="1"/>
          </p:cNvSpPr>
          <p:nvPr>
            <p:ph type="sldNum" sz="quarter" idx="12"/>
          </p:nvPr>
        </p:nvSpPr>
        <p:spPr>
          <a:xfrm>
            <a:off x="8481391" y="49076"/>
            <a:ext cx="503102" cy="365125"/>
          </a:xfrm>
        </p:spPr>
        <p:txBody>
          <a:bodyPr/>
          <a:lstStyle/>
          <a:p>
            <a:fld id="{A9DAC724-3E02-49ED-B828-609FBC575841}" type="slidenum">
              <a:rPr lang="ru-RU" b="1" smtClean="0">
                <a:solidFill>
                  <a:srgbClr val="C79023"/>
                </a:solidFill>
              </a:rPr>
              <a:pPr/>
              <a:t>6</a:t>
            </a:fld>
            <a:endParaRPr lang="en-US" b="1" dirty="0">
              <a:solidFill>
                <a:srgbClr val="C79023"/>
              </a:solidFill>
            </a:endParaRPr>
          </a:p>
        </p:txBody>
      </p:sp>
    </p:spTree>
    <p:extLst>
      <p:ext uri="{BB962C8B-B14F-4D97-AF65-F5344CB8AC3E}">
        <p14:creationId xmlns:p14="http://schemas.microsoft.com/office/powerpoint/2010/main" val="2876200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2"/>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28075" y="179386"/>
            <a:ext cx="578856" cy="365125"/>
          </a:xfrm>
        </p:spPr>
        <p:txBody>
          <a:bodyPr/>
          <a:lstStyle/>
          <a:p>
            <a:fld id="{B2D350B4-811D-9C49-8D4A-B431FFD45952}" type="slidenum">
              <a:rPr lang="en-US" b="1" smtClean="0">
                <a:solidFill>
                  <a:srgbClr val="C79023"/>
                </a:solidFill>
              </a:rPr>
              <a:pPr/>
              <a:t>7</a:t>
            </a:fld>
            <a:endParaRPr lang="en-US" b="1" dirty="0">
              <a:solidFill>
                <a:srgbClr val="C79023"/>
              </a:solidFill>
            </a:endParaRPr>
          </a:p>
        </p:txBody>
      </p:sp>
      <p:sp>
        <p:nvSpPr>
          <p:cNvPr id="41" name="Title 1">
            <a:extLst>
              <a:ext uri="{FF2B5EF4-FFF2-40B4-BE49-F238E27FC236}">
                <a16:creationId xmlns="" xmlns:a16="http://schemas.microsoft.com/office/drawing/2014/main" id="{D2BE57DE-FA7A-44BC-B8D6-F3B300F4C69D}"/>
              </a:ext>
            </a:extLst>
          </p:cNvPr>
          <p:cNvSpPr txBox="1">
            <a:spLocks/>
          </p:cNvSpPr>
          <p:nvPr/>
        </p:nvSpPr>
        <p:spPr>
          <a:xfrm>
            <a:off x="441511" y="697611"/>
            <a:ext cx="8175991" cy="566850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altLang="ru-RU" sz="4000" b="1" dirty="0">
                <a:solidFill>
                  <a:srgbClr val="077A3E"/>
                </a:solidFill>
                <a:latin typeface="Times New Roman" panose="02020603050405020304" pitchFamily="18" charset="0"/>
                <a:cs typeface="Times New Roman" panose="02020603050405020304" pitchFamily="18" charset="0"/>
              </a:rPr>
              <a:t>СГС "Отчет о движении денежных средств"</a:t>
            </a:r>
          </a:p>
          <a:p>
            <a:endParaRPr lang="ru-RU" altLang="ru-RU" sz="4000" b="1" dirty="0">
              <a:solidFill>
                <a:srgbClr val="077A3E"/>
              </a:solidFill>
              <a:latin typeface="Times New Roman" panose="02020603050405020304" pitchFamily="18" charset="0"/>
              <a:cs typeface="Times New Roman" panose="02020603050405020304" pitchFamily="18" charset="0"/>
            </a:endParaRPr>
          </a:p>
          <a:p>
            <a:r>
              <a:rPr lang="ru-RU" altLang="ru-RU" sz="4000" b="1" dirty="0">
                <a:solidFill>
                  <a:srgbClr val="077A3E"/>
                </a:solidFill>
                <a:latin typeface="Times New Roman" panose="02020603050405020304" pitchFamily="18" charset="0"/>
                <a:cs typeface="Times New Roman" panose="02020603050405020304" pitchFamily="18" charset="0"/>
              </a:rPr>
              <a:t> утвержден приказом Минфина России № 278н от 30.12.2017г. </a:t>
            </a:r>
          </a:p>
          <a:p>
            <a:r>
              <a:rPr lang="ru-RU" sz="2800" dirty="0">
                <a:solidFill>
                  <a:prstClr val="black"/>
                </a:solidFill>
                <a:latin typeface="Times New Roman" panose="02020603050405020304" pitchFamily="18" charset="0"/>
                <a:cs typeface="Times New Roman" panose="02020603050405020304" pitchFamily="18" charset="0"/>
              </a:rPr>
              <a:t>Зарегистрирован в Минюсте 26.03.2018, рег.№50501</a:t>
            </a:r>
          </a:p>
          <a:p>
            <a:endParaRPr lang="ru-RU" sz="2000" i="1" dirty="0">
              <a:solidFill>
                <a:prstClr val="black"/>
              </a:solidFill>
              <a:latin typeface="Times New Roman" panose="02020603050405020304" pitchFamily="18" charset="0"/>
              <a:cs typeface="Times New Roman" panose="02020603050405020304" pitchFamily="18" charset="0"/>
            </a:endParaRPr>
          </a:p>
          <a:p>
            <a:endParaRPr lang="ru-RU" sz="2000" i="1" dirty="0">
              <a:solidFill>
                <a:prstClr val="black"/>
              </a:solidFill>
              <a:latin typeface="Times New Roman" panose="02020603050405020304" pitchFamily="18" charset="0"/>
              <a:cs typeface="Times New Roman" panose="02020603050405020304" pitchFamily="18" charset="0"/>
            </a:endParaRPr>
          </a:p>
          <a:p>
            <a:r>
              <a:rPr lang="ru-RU" sz="4000" b="1" dirty="0">
                <a:solidFill>
                  <a:srgbClr val="077A3E"/>
                </a:solidFill>
                <a:latin typeface="Times New Roman" panose="02020603050405020304" pitchFamily="18" charset="0"/>
                <a:cs typeface="Times New Roman" panose="02020603050405020304" pitchFamily="18" charset="0"/>
              </a:rPr>
              <a:t>Обязательное применение</a:t>
            </a:r>
          </a:p>
          <a:p>
            <a:r>
              <a:rPr lang="ru-RU" sz="4000" b="1" dirty="0">
                <a:solidFill>
                  <a:srgbClr val="077A3E"/>
                </a:solidFill>
                <a:latin typeface="Times New Roman" panose="02020603050405020304" pitchFamily="18" charset="0"/>
                <a:cs typeface="Times New Roman" panose="02020603050405020304" pitchFamily="18" charset="0"/>
              </a:rPr>
              <a:t>с 1 января 2019 года</a:t>
            </a:r>
          </a:p>
        </p:txBody>
      </p:sp>
    </p:spTree>
    <p:extLst>
      <p:ext uri="{BB962C8B-B14F-4D97-AF65-F5344CB8AC3E}">
        <p14:creationId xmlns:p14="http://schemas.microsoft.com/office/powerpoint/2010/main" val="26113506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2"/>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28075" y="179386"/>
            <a:ext cx="578856" cy="365125"/>
          </a:xfrm>
        </p:spPr>
        <p:txBody>
          <a:bodyPr/>
          <a:lstStyle/>
          <a:p>
            <a:fld id="{B2D350B4-811D-9C49-8D4A-B431FFD45952}" type="slidenum">
              <a:rPr lang="en-US" b="1" smtClean="0">
                <a:solidFill>
                  <a:srgbClr val="C79023"/>
                </a:solidFill>
              </a:rPr>
              <a:pPr/>
              <a:t>8</a:t>
            </a:fld>
            <a:endParaRPr lang="en-US" b="1" dirty="0">
              <a:solidFill>
                <a:srgbClr val="C79023"/>
              </a:solidFill>
            </a:endParaRPr>
          </a:p>
        </p:txBody>
      </p:sp>
      <p:sp>
        <p:nvSpPr>
          <p:cNvPr id="41" name="Title 1">
            <a:extLst>
              <a:ext uri="{FF2B5EF4-FFF2-40B4-BE49-F238E27FC236}">
                <a16:creationId xmlns="" xmlns:a16="http://schemas.microsoft.com/office/drawing/2014/main" id="{D2BE57DE-FA7A-44BC-B8D6-F3B300F4C69D}"/>
              </a:ext>
            </a:extLst>
          </p:cNvPr>
          <p:cNvSpPr txBox="1">
            <a:spLocks/>
          </p:cNvSpPr>
          <p:nvPr/>
        </p:nvSpPr>
        <p:spPr>
          <a:xfrm>
            <a:off x="370936" y="1200148"/>
            <a:ext cx="8535995" cy="53483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457200" indent="-457200" algn="just">
              <a:spcBef>
                <a:spcPts val="600"/>
              </a:spcBef>
              <a:buFont typeface="Wingdings" panose="05000000000000000000" pitchFamily="2" charset="2"/>
              <a:buChar char="ü"/>
            </a:pPr>
            <a:r>
              <a:rPr lang="ru-RU" sz="2600" dirty="0">
                <a:solidFill>
                  <a:prstClr val="black"/>
                </a:solidFill>
                <a:latin typeface="Times New Roman" panose="02020603050405020304" pitchFamily="18" charset="0"/>
                <a:cs typeface="Times New Roman" panose="02020603050405020304" pitchFamily="18" charset="0"/>
              </a:rPr>
              <a:t>операции по управлению остатками денежных средств;</a:t>
            </a:r>
          </a:p>
          <a:p>
            <a:pPr marL="457200" indent="-457200" algn="just">
              <a:spcBef>
                <a:spcPts val="600"/>
              </a:spcBef>
              <a:buFont typeface="Wingdings" panose="05000000000000000000" pitchFamily="2" charset="2"/>
              <a:buChar char="ü"/>
            </a:pPr>
            <a:r>
              <a:rPr lang="ru-RU" sz="2600" dirty="0">
                <a:solidFill>
                  <a:prstClr val="black"/>
                </a:solidFill>
                <a:latin typeface="Times New Roman" panose="02020603050405020304" pitchFamily="18" charset="0"/>
                <a:cs typeface="Times New Roman" panose="02020603050405020304" pitchFamily="18" charset="0"/>
              </a:rPr>
              <a:t>валютно-обменные операции;</a:t>
            </a:r>
          </a:p>
          <a:p>
            <a:pPr marL="457200" indent="-457200" algn="just">
              <a:spcBef>
                <a:spcPts val="600"/>
              </a:spcBef>
              <a:buFont typeface="Wingdings" panose="05000000000000000000" pitchFamily="2" charset="2"/>
              <a:buChar char="ü"/>
            </a:pPr>
            <a:r>
              <a:rPr lang="ru-RU" sz="2600" dirty="0">
                <a:solidFill>
                  <a:prstClr val="black"/>
                </a:solidFill>
                <a:latin typeface="Times New Roman" panose="02020603050405020304" pitchFamily="18" charset="0"/>
                <a:cs typeface="Times New Roman" panose="02020603050405020304" pitchFamily="18" charset="0"/>
              </a:rPr>
              <a:t>операции по возврату дебиторской задолженности прошлых лет;</a:t>
            </a:r>
          </a:p>
          <a:p>
            <a:pPr marL="457200" indent="-457200" algn="just">
              <a:spcBef>
                <a:spcPts val="600"/>
              </a:spcBef>
              <a:buFont typeface="Wingdings" panose="05000000000000000000" pitchFamily="2" charset="2"/>
              <a:buChar char="ü"/>
            </a:pPr>
            <a:r>
              <a:rPr lang="ru-RU" sz="2600" dirty="0">
                <a:solidFill>
                  <a:prstClr val="black"/>
                </a:solidFill>
                <a:latin typeface="Times New Roman" panose="02020603050405020304" pitchFamily="18" charset="0"/>
                <a:cs typeface="Times New Roman" panose="02020603050405020304" pitchFamily="18" charset="0"/>
              </a:rPr>
              <a:t>операции с денежными обеспечениями;</a:t>
            </a:r>
          </a:p>
          <a:p>
            <a:pPr marL="457200" indent="-457200" algn="just">
              <a:spcBef>
                <a:spcPts val="600"/>
              </a:spcBef>
              <a:buFont typeface="Wingdings" panose="05000000000000000000" pitchFamily="2" charset="2"/>
              <a:buChar char="ü"/>
            </a:pPr>
            <a:r>
              <a:rPr lang="ru-RU" sz="2600" dirty="0">
                <a:solidFill>
                  <a:prstClr val="black"/>
                </a:solidFill>
                <a:latin typeface="Times New Roman" panose="02020603050405020304" pitchFamily="18" charset="0"/>
                <a:cs typeface="Times New Roman" panose="02020603050405020304" pitchFamily="18" charset="0"/>
              </a:rPr>
              <a:t>операции по средствам во временном распоряжении;</a:t>
            </a:r>
          </a:p>
          <a:p>
            <a:pPr marL="457200" indent="-457200" algn="just">
              <a:spcBef>
                <a:spcPts val="600"/>
              </a:spcBef>
              <a:buFont typeface="Wingdings" panose="05000000000000000000" pitchFamily="2" charset="2"/>
              <a:buChar char="ü"/>
            </a:pPr>
            <a:r>
              <a:rPr lang="ru-RU" sz="2600" dirty="0">
                <a:solidFill>
                  <a:prstClr val="black"/>
                </a:solidFill>
                <a:latin typeface="Times New Roman" panose="02020603050405020304" pitchFamily="18" charset="0"/>
                <a:cs typeface="Times New Roman" panose="02020603050405020304" pitchFamily="18" charset="0"/>
              </a:rPr>
              <a:t>операции по расчетам с филиалами и обособленными структурными подразделениями;</a:t>
            </a:r>
          </a:p>
          <a:p>
            <a:pPr marL="457200" indent="-457200" algn="just">
              <a:spcBef>
                <a:spcPts val="600"/>
              </a:spcBef>
              <a:buFont typeface="Wingdings" panose="05000000000000000000" pitchFamily="2" charset="2"/>
              <a:buChar char="ü"/>
            </a:pPr>
            <a:r>
              <a:rPr lang="ru-RU" sz="2600" dirty="0">
                <a:solidFill>
                  <a:prstClr val="black"/>
                </a:solidFill>
                <a:latin typeface="Times New Roman" panose="02020603050405020304" pitchFamily="18" charset="0"/>
                <a:cs typeface="Times New Roman" panose="02020603050405020304" pitchFamily="18" charset="0"/>
              </a:rPr>
              <a:t>иные аналогичные платежи и поступления, изменяющие состав денежных средств или эквивалентов денежных средств, но не изменяющие их общую сумму</a:t>
            </a:r>
          </a:p>
        </p:txBody>
      </p:sp>
      <p:sp>
        <p:nvSpPr>
          <p:cNvPr id="5" name="Title 1">
            <a:extLst>
              <a:ext uri="{FF2B5EF4-FFF2-40B4-BE49-F238E27FC236}">
                <a16:creationId xmlns="" xmlns:a16="http://schemas.microsoft.com/office/drawing/2014/main" id="{D2BE57DE-FA7A-44BC-B8D6-F3B300F4C69D}"/>
              </a:ext>
            </a:extLst>
          </p:cNvPr>
          <p:cNvSpPr txBox="1">
            <a:spLocks/>
          </p:cNvSpPr>
          <p:nvPr/>
        </p:nvSpPr>
        <p:spPr>
          <a:xfrm>
            <a:off x="242464" y="552060"/>
            <a:ext cx="8175991" cy="51758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508250" indent="-2508250"/>
            <a:r>
              <a:rPr lang="ru-RU" altLang="ru-RU" sz="2600" b="1" dirty="0">
                <a:solidFill>
                  <a:srgbClr val="077A3E"/>
                </a:solidFill>
                <a:latin typeface="Times New Roman" panose="02020603050405020304" pitchFamily="18" charset="0"/>
                <a:cs typeface="Times New Roman" panose="02020603050405020304" pitchFamily="18" charset="0"/>
              </a:rPr>
              <a:t>Поступлениями и выбытиями </a:t>
            </a:r>
            <a:r>
              <a:rPr lang="ru-RU" altLang="ru-RU" sz="2600" b="1" dirty="0">
                <a:solidFill>
                  <a:srgbClr val="FF0000"/>
                </a:solidFill>
                <a:latin typeface="Times New Roman" panose="02020603050405020304" pitchFamily="18" charset="0"/>
                <a:cs typeface="Times New Roman" panose="02020603050405020304" pitchFamily="18" charset="0"/>
              </a:rPr>
              <a:t>НЕ</a:t>
            </a:r>
            <a:r>
              <a:rPr lang="ru-RU" altLang="ru-RU" sz="2600" b="1" dirty="0">
                <a:solidFill>
                  <a:srgbClr val="077A3E"/>
                </a:solidFill>
                <a:latin typeface="Times New Roman" panose="02020603050405020304" pitchFamily="18" charset="0"/>
                <a:cs typeface="Times New Roman" panose="02020603050405020304" pitchFamily="18" charset="0"/>
              </a:rPr>
              <a:t> являются:</a:t>
            </a:r>
            <a:endParaRPr lang="ru-RU" sz="26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8693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2"/>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28075" y="179386"/>
            <a:ext cx="578856" cy="365125"/>
          </a:xfrm>
        </p:spPr>
        <p:txBody>
          <a:bodyPr/>
          <a:lstStyle/>
          <a:p>
            <a:fld id="{B2D350B4-811D-9C49-8D4A-B431FFD45952}" type="slidenum">
              <a:rPr lang="en-US" b="1" smtClean="0">
                <a:solidFill>
                  <a:srgbClr val="C79023"/>
                </a:solidFill>
              </a:rPr>
              <a:pPr/>
              <a:t>9</a:t>
            </a:fld>
            <a:endParaRPr lang="en-US" b="1" dirty="0">
              <a:solidFill>
                <a:srgbClr val="C79023"/>
              </a:solidFill>
            </a:endParaRPr>
          </a:p>
        </p:txBody>
      </p:sp>
      <p:sp>
        <p:nvSpPr>
          <p:cNvPr id="41" name="Title 1">
            <a:extLst>
              <a:ext uri="{FF2B5EF4-FFF2-40B4-BE49-F238E27FC236}">
                <a16:creationId xmlns="" xmlns:a16="http://schemas.microsoft.com/office/drawing/2014/main" id="{D2BE57DE-FA7A-44BC-B8D6-F3B300F4C69D}"/>
              </a:ext>
            </a:extLst>
          </p:cNvPr>
          <p:cNvSpPr txBox="1">
            <a:spLocks/>
          </p:cNvSpPr>
          <p:nvPr/>
        </p:nvSpPr>
        <p:spPr>
          <a:xfrm>
            <a:off x="370936" y="1371598"/>
            <a:ext cx="8535995" cy="53483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457200" indent="-457200" algn="just">
              <a:spcBef>
                <a:spcPts val="600"/>
              </a:spcBef>
              <a:buFont typeface="Wingdings" panose="05000000000000000000" pitchFamily="2" charset="2"/>
              <a:buChar char="ü"/>
            </a:pPr>
            <a:endParaRPr lang="ru-RU" sz="2600" dirty="0">
              <a:solidFill>
                <a:prstClr val="black"/>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 xmlns:a16="http://schemas.microsoft.com/office/drawing/2014/main" id="{D2BE57DE-FA7A-44BC-B8D6-F3B300F4C69D}"/>
              </a:ext>
            </a:extLst>
          </p:cNvPr>
          <p:cNvSpPr txBox="1">
            <a:spLocks/>
          </p:cNvSpPr>
          <p:nvPr/>
        </p:nvSpPr>
        <p:spPr>
          <a:xfrm>
            <a:off x="242464" y="378883"/>
            <a:ext cx="8175991" cy="51758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508250" indent="-2508250"/>
            <a:r>
              <a:rPr lang="ru-RU" altLang="ru-RU" sz="2600" b="1" dirty="0">
                <a:solidFill>
                  <a:srgbClr val="077A3E"/>
                </a:solidFill>
                <a:latin typeface="Times New Roman" panose="02020603050405020304" pitchFamily="18" charset="0"/>
                <a:cs typeface="Times New Roman" panose="02020603050405020304" pitchFamily="18" charset="0"/>
              </a:rPr>
              <a:t>Структура Отчета о ДДС:</a:t>
            </a:r>
            <a:endParaRPr lang="ru-RU" sz="2600" dirty="0">
              <a:solidFill>
                <a:prstClr val="black"/>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862642" y="1318311"/>
            <a:ext cx="2708694" cy="646649"/>
          </a:xfrm>
          <a:prstGeom prst="rect">
            <a:avLst/>
          </a:prstGeom>
          <a:noFill/>
          <a:ln w="22225">
            <a:solidFill>
              <a:schemeClr val="accent1"/>
            </a:solidFill>
          </a:ln>
        </p:spPr>
        <p:txBody>
          <a:bodyPr wrap="square" rtlCol="0" anchor="ctr" anchorCtr="0">
            <a:noAutofit/>
          </a:bodyPr>
          <a:lstStyle/>
          <a:p>
            <a:pPr marL="176213"/>
            <a:r>
              <a:rPr lang="ru-RU" sz="2400" dirty="0">
                <a:solidFill>
                  <a:prstClr val="black"/>
                </a:solidFill>
                <a:latin typeface="Times New Roman" panose="02020603050405020304" pitchFamily="18" charset="0"/>
                <a:cs typeface="Times New Roman" panose="02020603050405020304" pitchFamily="18" charset="0"/>
              </a:rPr>
              <a:t>1. Поступления</a:t>
            </a:r>
          </a:p>
        </p:txBody>
      </p:sp>
      <p:sp>
        <p:nvSpPr>
          <p:cNvPr id="8" name="TextBox 7"/>
          <p:cNvSpPr txBox="1"/>
          <p:nvPr/>
        </p:nvSpPr>
        <p:spPr>
          <a:xfrm>
            <a:off x="862642" y="2846245"/>
            <a:ext cx="2708694" cy="671920"/>
          </a:xfrm>
          <a:prstGeom prst="rect">
            <a:avLst/>
          </a:prstGeom>
          <a:noFill/>
          <a:ln w="22225">
            <a:solidFill>
              <a:schemeClr val="accent1"/>
            </a:solidFill>
          </a:ln>
        </p:spPr>
        <p:txBody>
          <a:bodyPr wrap="square" rtlCol="0" anchor="ctr" anchorCtr="0">
            <a:noAutofit/>
          </a:bodyPr>
          <a:lstStyle>
            <a:defPPr>
              <a:defRPr lang="en-US"/>
            </a:defPPr>
            <a:lvl1pPr marL="176213">
              <a:defRPr sz="2400">
                <a:latin typeface="Times New Roman" panose="02020603050405020304" pitchFamily="18" charset="0"/>
                <a:cs typeface="Times New Roman" panose="02020603050405020304" pitchFamily="18" charset="0"/>
              </a:defRPr>
            </a:lvl1pPr>
          </a:lstStyle>
          <a:p>
            <a:r>
              <a:rPr lang="ru-RU" dirty="0">
                <a:solidFill>
                  <a:prstClr val="black"/>
                </a:solidFill>
              </a:rPr>
              <a:t>2. Выбытия</a:t>
            </a:r>
          </a:p>
        </p:txBody>
      </p:sp>
      <p:sp>
        <p:nvSpPr>
          <p:cNvPr id="9" name="TextBox 8"/>
          <p:cNvSpPr txBox="1"/>
          <p:nvPr/>
        </p:nvSpPr>
        <p:spPr>
          <a:xfrm>
            <a:off x="862642" y="4374237"/>
            <a:ext cx="2708694" cy="849358"/>
          </a:xfrm>
          <a:prstGeom prst="rect">
            <a:avLst/>
          </a:prstGeom>
          <a:noFill/>
          <a:ln w="22225">
            <a:solidFill>
              <a:schemeClr val="accent1"/>
            </a:solidFill>
          </a:ln>
        </p:spPr>
        <p:txBody>
          <a:bodyPr wrap="square" rtlCol="0">
            <a:noAutofit/>
          </a:bodyPr>
          <a:lstStyle>
            <a:defPPr>
              <a:defRPr lang="en-US"/>
            </a:defPPr>
            <a:lvl1pPr marL="176213">
              <a:defRPr sz="2400">
                <a:latin typeface="Times New Roman" panose="02020603050405020304" pitchFamily="18" charset="0"/>
                <a:cs typeface="Times New Roman" panose="02020603050405020304" pitchFamily="18" charset="0"/>
              </a:defRPr>
            </a:lvl1pPr>
          </a:lstStyle>
          <a:p>
            <a:r>
              <a:rPr lang="ru-RU" dirty="0">
                <a:solidFill>
                  <a:prstClr val="black"/>
                </a:solidFill>
              </a:rPr>
              <a:t>3. Изменения остатков средств</a:t>
            </a:r>
          </a:p>
        </p:txBody>
      </p:sp>
      <p:sp>
        <p:nvSpPr>
          <p:cNvPr id="10" name="TextBox 9"/>
          <p:cNvSpPr txBox="1"/>
          <p:nvPr/>
        </p:nvSpPr>
        <p:spPr>
          <a:xfrm>
            <a:off x="862641" y="5455627"/>
            <a:ext cx="2708695" cy="864300"/>
          </a:xfrm>
          <a:prstGeom prst="rect">
            <a:avLst/>
          </a:prstGeom>
          <a:noFill/>
          <a:ln w="22225">
            <a:solidFill>
              <a:schemeClr val="accent1"/>
            </a:solidFill>
          </a:ln>
        </p:spPr>
        <p:txBody>
          <a:bodyPr wrap="square" rtlCol="0">
            <a:noAutofit/>
          </a:bodyPr>
          <a:lstStyle>
            <a:defPPr>
              <a:defRPr lang="en-US"/>
            </a:defPPr>
            <a:lvl1pPr marL="176213">
              <a:defRPr sz="2400">
                <a:latin typeface="Times New Roman" panose="02020603050405020304" pitchFamily="18" charset="0"/>
                <a:cs typeface="Times New Roman" panose="02020603050405020304" pitchFamily="18" charset="0"/>
              </a:defRPr>
            </a:lvl1pPr>
          </a:lstStyle>
          <a:p>
            <a:r>
              <a:rPr lang="ru-RU" sz="1800" dirty="0">
                <a:solidFill>
                  <a:prstClr val="black"/>
                </a:solidFill>
              </a:rPr>
              <a:t>4. Аналитическая информация по выбытиям</a:t>
            </a:r>
          </a:p>
        </p:txBody>
      </p:sp>
      <p:sp>
        <p:nvSpPr>
          <p:cNvPr id="4" name="TextBox 3"/>
          <p:cNvSpPr txBox="1"/>
          <p:nvPr/>
        </p:nvSpPr>
        <p:spPr>
          <a:xfrm>
            <a:off x="4475285" y="971548"/>
            <a:ext cx="4431646" cy="369332"/>
          </a:xfrm>
          <a:prstGeom prst="rect">
            <a:avLst/>
          </a:prstGeom>
          <a:noFill/>
          <a:ln w="19050">
            <a:solidFill>
              <a:schemeClr val="accent1"/>
            </a:solidFill>
          </a:ln>
        </p:spPr>
        <p:txBody>
          <a:bodyPr wrap="square" rtlCol="0">
            <a:spAutoFit/>
          </a:bodyPr>
          <a:lstStyle/>
          <a:p>
            <a:r>
              <a:rPr lang="ru-RU" dirty="0">
                <a:solidFill>
                  <a:prstClr val="black"/>
                </a:solidFill>
                <a:latin typeface="Times New Roman" panose="02020603050405020304" pitchFamily="18" charset="0"/>
                <a:cs typeface="Times New Roman" panose="02020603050405020304" pitchFamily="18" charset="0"/>
              </a:rPr>
              <a:t>Поступления по текущим операциям</a:t>
            </a:r>
          </a:p>
        </p:txBody>
      </p:sp>
      <p:sp>
        <p:nvSpPr>
          <p:cNvPr id="12" name="TextBox 11"/>
          <p:cNvSpPr txBox="1"/>
          <p:nvPr/>
        </p:nvSpPr>
        <p:spPr>
          <a:xfrm>
            <a:off x="4475285" y="1468254"/>
            <a:ext cx="4431646" cy="369332"/>
          </a:xfrm>
          <a:prstGeom prst="rect">
            <a:avLst/>
          </a:prstGeom>
          <a:noFill/>
          <a:ln w="19050">
            <a:solidFill>
              <a:schemeClr val="accent1"/>
            </a:solidFill>
          </a:ln>
        </p:spPr>
        <p:txBody>
          <a:bodyPr wrap="square" rtlCol="0">
            <a:spAutoFit/>
          </a:bodyPr>
          <a:lstStyle/>
          <a:p>
            <a:r>
              <a:rPr lang="ru-RU" dirty="0">
                <a:solidFill>
                  <a:prstClr val="black"/>
                </a:solidFill>
                <a:latin typeface="Times New Roman" panose="02020603050405020304" pitchFamily="18" charset="0"/>
                <a:cs typeface="Times New Roman" panose="02020603050405020304" pitchFamily="18" charset="0"/>
              </a:rPr>
              <a:t>Поступления от инвестиционных операций</a:t>
            </a:r>
          </a:p>
        </p:txBody>
      </p:sp>
      <p:sp>
        <p:nvSpPr>
          <p:cNvPr id="13" name="TextBox 12"/>
          <p:cNvSpPr txBox="1"/>
          <p:nvPr/>
        </p:nvSpPr>
        <p:spPr>
          <a:xfrm>
            <a:off x="4475285" y="1964960"/>
            <a:ext cx="4431646" cy="369332"/>
          </a:xfrm>
          <a:prstGeom prst="rect">
            <a:avLst/>
          </a:prstGeom>
          <a:noFill/>
          <a:ln w="19050">
            <a:solidFill>
              <a:schemeClr val="accent1"/>
            </a:solidFill>
          </a:ln>
        </p:spPr>
        <p:txBody>
          <a:bodyPr wrap="square" rtlCol="0">
            <a:spAutoFit/>
          </a:bodyPr>
          <a:lstStyle/>
          <a:p>
            <a:r>
              <a:rPr lang="ru-RU" dirty="0">
                <a:solidFill>
                  <a:prstClr val="black"/>
                </a:solidFill>
                <a:latin typeface="Times New Roman" panose="02020603050405020304" pitchFamily="18" charset="0"/>
                <a:cs typeface="Times New Roman" panose="02020603050405020304" pitchFamily="18" charset="0"/>
              </a:rPr>
              <a:t>Поступления от финансовых операций</a:t>
            </a:r>
          </a:p>
        </p:txBody>
      </p:sp>
      <p:cxnSp>
        <p:nvCxnSpPr>
          <p:cNvPr id="14" name="Прямая соединительная линия 13"/>
          <p:cNvCxnSpPr>
            <a:stCxn id="3" idx="3"/>
          </p:cNvCxnSpPr>
          <p:nvPr/>
        </p:nvCxnSpPr>
        <p:spPr>
          <a:xfrm flipV="1">
            <a:off x="3571336" y="1641635"/>
            <a:ext cx="332449" cy="1"/>
          </a:xfrm>
          <a:prstGeom prst="line">
            <a:avLst/>
          </a:prstGeom>
          <a:ln w="15875"/>
        </p:spPr>
        <p:style>
          <a:lnRef idx="2">
            <a:schemeClr val="accent1"/>
          </a:lnRef>
          <a:fillRef idx="0">
            <a:schemeClr val="accent1"/>
          </a:fillRef>
          <a:effectRef idx="1">
            <a:schemeClr val="accent1"/>
          </a:effectRef>
          <a:fontRef idx="minor">
            <a:schemeClr val="tx1"/>
          </a:fontRef>
        </p:style>
      </p:cxnSp>
      <p:cxnSp>
        <p:nvCxnSpPr>
          <p:cNvPr id="16" name="Прямая соединительная линия 15"/>
          <p:cNvCxnSpPr/>
          <p:nvPr/>
        </p:nvCxnSpPr>
        <p:spPr>
          <a:xfrm>
            <a:off x="3903785" y="1156214"/>
            <a:ext cx="0" cy="993412"/>
          </a:xfrm>
          <a:prstGeom prst="line">
            <a:avLst/>
          </a:prstGeom>
          <a:ln w="15875"/>
        </p:spPr>
        <p:style>
          <a:lnRef idx="2">
            <a:schemeClr val="accent1"/>
          </a:lnRef>
          <a:fillRef idx="0">
            <a:schemeClr val="accent1"/>
          </a:fillRef>
          <a:effectRef idx="1">
            <a:schemeClr val="accent1"/>
          </a:effectRef>
          <a:fontRef idx="minor">
            <a:schemeClr val="tx1"/>
          </a:fontRef>
        </p:style>
      </p:cxnSp>
      <p:cxnSp>
        <p:nvCxnSpPr>
          <p:cNvPr id="19" name="Прямая со стрелкой 18"/>
          <p:cNvCxnSpPr>
            <a:endCxn id="4" idx="1"/>
          </p:cNvCxnSpPr>
          <p:nvPr/>
        </p:nvCxnSpPr>
        <p:spPr>
          <a:xfrm>
            <a:off x="3903785" y="1156214"/>
            <a:ext cx="571500" cy="0"/>
          </a:xfrm>
          <a:prstGeom prst="straightConnector1">
            <a:avLst/>
          </a:prstGeom>
          <a:ln w="15875">
            <a:tailEnd type="triangle"/>
          </a:ln>
        </p:spPr>
        <p:style>
          <a:lnRef idx="2">
            <a:schemeClr val="accent1"/>
          </a:lnRef>
          <a:fillRef idx="0">
            <a:schemeClr val="accent1"/>
          </a:fillRef>
          <a:effectRef idx="1">
            <a:schemeClr val="accent1"/>
          </a:effectRef>
          <a:fontRef idx="minor">
            <a:schemeClr val="tx1"/>
          </a:fontRef>
        </p:style>
      </p:cxnSp>
      <p:cxnSp>
        <p:nvCxnSpPr>
          <p:cNvPr id="23" name="Прямая со стрелкой 22"/>
          <p:cNvCxnSpPr>
            <a:endCxn id="13" idx="1"/>
          </p:cNvCxnSpPr>
          <p:nvPr/>
        </p:nvCxnSpPr>
        <p:spPr>
          <a:xfrm>
            <a:off x="3903785" y="2149626"/>
            <a:ext cx="571500" cy="0"/>
          </a:xfrm>
          <a:prstGeom prst="straightConnector1">
            <a:avLst/>
          </a:prstGeom>
          <a:ln w="15875">
            <a:tailEnd type="triangle"/>
          </a:ln>
        </p:spPr>
        <p:style>
          <a:lnRef idx="2">
            <a:schemeClr val="accent1"/>
          </a:lnRef>
          <a:fillRef idx="0">
            <a:schemeClr val="accent1"/>
          </a:fillRef>
          <a:effectRef idx="1">
            <a:schemeClr val="accent1"/>
          </a:effectRef>
          <a:fontRef idx="minor">
            <a:schemeClr val="tx1"/>
          </a:fontRef>
        </p:style>
      </p:cxnSp>
      <p:cxnSp>
        <p:nvCxnSpPr>
          <p:cNvPr id="27" name="Прямая со стрелкой 26"/>
          <p:cNvCxnSpPr>
            <a:endCxn id="12" idx="1"/>
          </p:cNvCxnSpPr>
          <p:nvPr/>
        </p:nvCxnSpPr>
        <p:spPr>
          <a:xfrm>
            <a:off x="3903785" y="1641636"/>
            <a:ext cx="571500" cy="11284"/>
          </a:xfrm>
          <a:prstGeom prst="straightConnector1">
            <a:avLst/>
          </a:prstGeom>
          <a:ln w="15875">
            <a:tailEnd type="triangle"/>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4475285" y="2524753"/>
            <a:ext cx="4431646" cy="369332"/>
          </a:xfrm>
          <a:prstGeom prst="rect">
            <a:avLst/>
          </a:prstGeom>
          <a:noFill/>
          <a:ln w="19050">
            <a:solidFill>
              <a:schemeClr val="accent1"/>
            </a:solidFill>
          </a:ln>
        </p:spPr>
        <p:txBody>
          <a:bodyPr wrap="square" rtlCol="0">
            <a:spAutoFit/>
          </a:bodyPr>
          <a:lstStyle/>
          <a:p>
            <a:r>
              <a:rPr lang="ru-RU" dirty="0">
                <a:solidFill>
                  <a:prstClr val="black"/>
                </a:solidFill>
                <a:latin typeface="Times New Roman" panose="02020603050405020304" pitchFamily="18" charset="0"/>
                <a:cs typeface="Times New Roman" panose="02020603050405020304" pitchFamily="18" charset="0"/>
              </a:rPr>
              <a:t>Выбытия по текущим операциям</a:t>
            </a:r>
          </a:p>
        </p:txBody>
      </p:sp>
      <p:sp>
        <p:nvSpPr>
          <p:cNvPr id="32" name="TextBox 31"/>
          <p:cNvSpPr txBox="1"/>
          <p:nvPr/>
        </p:nvSpPr>
        <p:spPr>
          <a:xfrm>
            <a:off x="4475285" y="3021459"/>
            <a:ext cx="4431646" cy="369332"/>
          </a:xfrm>
          <a:prstGeom prst="rect">
            <a:avLst/>
          </a:prstGeom>
          <a:noFill/>
          <a:ln w="19050">
            <a:solidFill>
              <a:schemeClr val="accent1"/>
            </a:solidFill>
          </a:ln>
        </p:spPr>
        <p:txBody>
          <a:bodyPr wrap="square" rtlCol="0">
            <a:spAutoFit/>
          </a:bodyPr>
          <a:lstStyle/>
          <a:p>
            <a:r>
              <a:rPr lang="ru-RU" dirty="0">
                <a:solidFill>
                  <a:prstClr val="black"/>
                </a:solidFill>
                <a:latin typeface="Times New Roman" panose="02020603050405020304" pitchFamily="18" charset="0"/>
                <a:cs typeface="Times New Roman" panose="02020603050405020304" pitchFamily="18" charset="0"/>
              </a:rPr>
              <a:t>Выбытия по инвестиционным операциям</a:t>
            </a:r>
          </a:p>
        </p:txBody>
      </p:sp>
      <p:sp>
        <p:nvSpPr>
          <p:cNvPr id="33" name="TextBox 32"/>
          <p:cNvSpPr txBox="1"/>
          <p:nvPr/>
        </p:nvSpPr>
        <p:spPr>
          <a:xfrm>
            <a:off x="4475285" y="3518165"/>
            <a:ext cx="4431646" cy="369332"/>
          </a:xfrm>
          <a:prstGeom prst="rect">
            <a:avLst/>
          </a:prstGeom>
          <a:noFill/>
          <a:ln w="19050">
            <a:solidFill>
              <a:schemeClr val="accent1"/>
            </a:solidFill>
          </a:ln>
        </p:spPr>
        <p:txBody>
          <a:bodyPr wrap="square" rtlCol="0">
            <a:spAutoFit/>
          </a:bodyPr>
          <a:lstStyle/>
          <a:p>
            <a:r>
              <a:rPr lang="ru-RU" dirty="0">
                <a:solidFill>
                  <a:prstClr val="black"/>
                </a:solidFill>
                <a:latin typeface="Times New Roman" panose="02020603050405020304" pitchFamily="18" charset="0"/>
                <a:cs typeface="Times New Roman" panose="02020603050405020304" pitchFamily="18" charset="0"/>
              </a:rPr>
              <a:t>Выбытия по финансовым операциям</a:t>
            </a:r>
          </a:p>
        </p:txBody>
      </p:sp>
      <p:cxnSp>
        <p:nvCxnSpPr>
          <p:cNvPr id="34" name="Прямая соединительная линия 33"/>
          <p:cNvCxnSpPr/>
          <p:nvPr/>
        </p:nvCxnSpPr>
        <p:spPr>
          <a:xfrm flipV="1">
            <a:off x="3571336" y="3194840"/>
            <a:ext cx="332449" cy="1"/>
          </a:xfrm>
          <a:prstGeom prst="line">
            <a:avLst/>
          </a:prstGeom>
          <a:ln w="15875"/>
        </p:spPr>
        <p:style>
          <a:lnRef idx="2">
            <a:schemeClr val="accent1"/>
          </a:lnRef>
          <a:fillRef idx="0">
            <a:schemeClr val="accent1"/>
          </a:fillRef>
          <a:effectRef idx="1">
            <a:schemeClr val="accent1"/>
          </a:effectRef>
          <a:fontRef idx="minor">
            <a:schemeClr val="tx1"/>
          </a:fontRef>
        </p:style>
      </p:cxnSp>
      <p:cxnSp>
        <p:nvCxnSpPr>
          <p:cNvPr id="37" name="Прямая со стрелкой 36"/>
          <p:cNvCxnSpPr>
            <a:endCxn id="31" idx="1"/>
          </p:cNvCxnSpPr>
          <p:nvPr/>
        </p:nvCxnSpPr>
        <p:spPr>
          <a:xfrm>
            <a:off x="3903785" y="2709419"/>
            <a:ext cx="571500" cy="0"/>
          </a:xfrm>
          <a:prstGeom prst="straightConnector1">
            <a:avLst/>
          </a:prstGeom>
          <a:ln w="15875">
            <a:tailEnd type="triangle"/>
          </a:ln>
        </p:spPr>
        <p:style>
          <a:lnRef idx="2">
            <a:schemeClr val="accent1"/>
          </a:lnRef>
          <a:fillRef idx="0">
            <a:schemeClr val="accent1"/>
          </a:fillRef>
          <a:effectRef idx="1">
            <a:schemeClr val="accent1"/>
          </a:effectRef>
          <a:fontRef idx="minor">
            <a:schemeClr val="tx1"/>
          </a:fontRef>
        </p:style>
      </p:cxnSp>
      <p:cxnSp>
        <p:nvCxnSpPr>
          <p:cNvPr id="38" name="Прямая со стрелкой 37"/>
          <p:cNvCxnSpPr>
            <a:endCxn id="33" idx="1"/>
          </p:cNvCxnSpPr>
          <p:nvPr/>
        </p:nvCxnSpPr>
        <p:spPr>
          <a:xfrm>
            <a:off x="3903785" y="3702831"/>
            <a:ext cx="571500" cy="0"/>
          </a:xfrm>
          <a:prstGeom prst="straightConnector1">
            <a:avLst/>
          </a:prstGeom>
          <a:ln w="15875">
            <a:tailEnd type="triangle"/>
          </a:ln>
        </p:spPr>
        <p:style>
          <a:lnRef idx="2">
            <a:schemeClr val="accent1"/>
          </a:lnRef>
          <a:fillRef idx="0">
            <a:schemeClr val="accent1"/>
          </a:fillRef>
          <a:effectRef idx="1">
            <a:schemeClr val="accent1"/>
          </a:effectRef>
          <a:fontRef idx="minor">
            <a:schemeClr val="tx1"/>
          </a:fontRef>
        </p:style>
      </p:cxnSp>
      <p:cxnSp>
        <p:nvCxnSpPr>
          <p:cNvPr id="39" name="Прямая со стрелкой 38"/>
          <p:cNvCxnSpPr>
            <a:endCxn id="32" idx="1"/>
          </p:cNvCxnSpPr>
          <p:nvPr/>
        </p:nvCxnSpPr>
        <p:spPr>
          <a:xfrm>
            <a:off x="3903785" y="3194841"/>
            <a:ext cx="571500" cy="11284"/>
          </a:xfrm>
          <a:prstGeom prst="straightConnector1">
            <a:avLst/>
          </a:prstGeom>
          <a:ln w="15875">
            <a:tailEnd type="triangle"/>
          </a:ln>
        </p:spPr>
        <p:style>
          <a:lnRef idx="2">
            <a:schemeClr val="accent1"/>
          </a:lnRef>
          <a:fillRef idx="0">
            <a:schemeClr val="accent1"/>
          </a:fillRef>
          <a:effectRef idx="1">
            <a:schemeClr val="accent1"/>
          </a:effectRef>
          <a:fontRef idx="minor">
            <a:schemeClr val="tx1"/>
          </a:fontRef>
        </p:style>
      </p:cxnSp>
      <p:cxnSp>
        <p:nvCxnSpPr>
          <p:cNvPr id="40" name="Прямая соединительная линия 39"/>
          <p:cNvCxnSpPr/>
          <p:nvPr/>
        </p:nvCxnSpPr>
        <p:spPr>
          <a:xfrm>
            <a:off x="3903785" y="2706927"/>
            <a:ext cx="0" cy="993412"/>
          </a:xfrm>
          <a:prstGeom prst="line">
            <a:avLst/>
          </a:prstGeom>
          <a:ln w="15875"/>
        </p:spPr>
        <p:style>
          <a:lnRef idx="2">
            <a:schemeClr val="accent1"/>
          </a:lnRef>
          <a:fillRef idx="0">
            <a:schemeClr val="accent1"/>
          </a:fillRef>
          <a:effectRef idx="1">
            <a:schemeClr val="accent1"/>
          </a:effectRef>
          <a:fontRef idx="minor">
            <a:schemeClr val="tx1"/>
          </a:fontRef>
        </p:style>
      </p:cxnSp>
      <p:cxnSp>
        <p:nvCxnSpPr>
          <p:cNvPr id="29" name="Прямая соединительная линия 28"/>
          <p:cNvCxnSpPr/>
          <p:nvPr/>
        </p:nvCxnSpPr>
        <p:spPr>
          <a:xfrm>
            <a:off x="862642" y="2404696"/>
            <a:ext cx="8044289" cy="8792"/>
          </a:xfrm>
          <a:prstGeom prst="line">
            <a:avLst/>
          </a:prstGeom>
          <a:ln w="15875">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42" name="Прямая соединительная линия 41"/>
          <p:cNvCxnSpPr/>
          <p:nvPr/>
        </p:nvCxnSpPr>
        <p:spPr>
          <a:xfrm>
            <a:off x="862642" y="3963037"/>
            <a:ext cx="8044289" cy="8792"/>
          </a:xfrm>
          <a:prstGeom prst="line">
            <a:avLst/>
          </a:prstGeom>
          <a:ln w="15875">
            <a:solidFill>
              <a:srgbClr val="FF0000"/>
            </a:solidFill>
            <a:prstDash val="sysDot"/>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4475285" y="4130772"/>
            <a:ext cx="4431646" cy="646331"/>
          </a:xfrm>
          <a:prstGeom prst="rect">
            <a:avLst/>
          </a:prstGeom>
          <a:noFill/>
          <a:ln w="19050">
            <a:solidFill>
              <a:schemeClr val="accent1"/>
            </a:solidFill>
          </a:ln>
        </p:spPr>
        <p:txBody>
          <a:bodyPr wrap="square" rtlCol="0">
            <a:spAutoFit/>
          </a:bodyPr>
          <a:lstStyle/>
          <a:p>
            <a:r>
              <a:rPr lang="ru-RU" dirty="0">
                <a:solidFill>
                  <a:prstClr val="black"/>
                </a:solidFill>
                <a:latin typeface="Times New Roman" panose="02020603050405020304" pitchFamily="18" charset="0"/>
                <a:cs typeface="Times New Roman" panose="02020603050405020304" pitchFamily="18" charset="0"/>
              </a:rPr>
              <a:t>Операции с денежными средствами, не отраженные в поступлениях и выбытиях</a:t>
            </a:r>
          </a:p>
        </p:txBody>
      </p:sp>
      <p:sp>
        <p:nvSpPr>
          <p:cNvPr id="44" name="TextBox 43"/>
          <p:cNvSpPr txBox="1"/>
          <p:nvPr/>
        </p:nvSpPr>
        <p:spPr>
          <a:xfrm>
            <a:off x="4475285" y="4931978"/>
            <a:ext cx="4431646" cy="369332"/>
          </a:xfrm>
          <a:prstGeom prst="rect">
            <a:avLst/>
          </a:prstGeom>
          <a:noFill/>
          <a:ln w="19050">
            <a:solidFill>
              <a:schemeClr val="accent1"/>
            </a:solidFill>
          </a:ln>
        </p:spPr>
        <p:txBody>
          <a:bodyPr wrap="square" rtlCol="0">
            <a:spAutoFit/>
          </a:bodyPr>
          <a:lstStyle/>
          <a:p>
            <a:r>
              <a:rPr lang="ru-RU" dirty="0">
                <a:solidFill>
                  <a:prstClr val="black"/>
                </a:solidFill>
                <a:latin typeface="Times New Roman" panose="02020603050405020304" pitchFamily="18" charset="0"/>
                <a:cs typeface="Times New Roman" panose="02020603050405020304" pitchFamily="18" charset="0"/>
              </a:rPr>
              <a:t>Изменение остатков средств</a:t>
            </a:r>
          </a:p>
        </p:txBody>
      </p:sp>
      <p:sp>
        <p:nvSpPr>
          <p:cNvPr id="45" name="TextBox 44"/>
          <p:cNvSpPr txBox="1"/>
          <p:nvPr/>
        </p:nvSpPr>
        <p:spPr>
          <a:xfrm>
            <a:off x="4475285" y="5487027"/>
            <a:ext cx="4431646" cy="646331"/>
          </a:xfrm>
          <a:prstGeom prst="rect">
            <a:avLst/>
          </a:prstGeom>
          <a:noFill/>
          <a:ln w="19050">
            <a:solidFill>
              <a:schemeClr val="accent1"/>
            </a:solidFill>
          </a:ln>
        </p:spPr>
        <p:txBody>
          <a:bodyPr wrap="square" rtlCol="0">
            <a:spAutoFit/>
          </a:bodyPr>
          <a:lstStyle/>
          <a:p>
            <a:r>
              <a:rPr lang="ru-RU" dirty="0">
                <a:solidFill>
                  <a:prstClr val="black"/>
                </a:solidFill>
                <a:latin typeface="Times New Roman" panose="02020603050405020304" pitchFamily="18" charset="0"/>
                <a:cs typeface="Times New Roman" panose="02020603050405020304" pitchFamily="18" charset="0"/>
              </a:rPr>
              <a:t>Изменение остатков средств при управлении остатками</a:t>
            </a:r>
          </a:p>
        </p:txBody>
      </p:sp>
      <p:cxnSp>
        <p:nvCxnSpPr>
          <p:cNvPr id="46" name="Прямая соединительная линия 45"/>
          <p:cNvCxnSpPr/>
          <p:nvPr/>
        </p:nvCxnSpPr>
        <p:spPr>
          <a:xfrm>
            <a:off x="3982916" y="4374237"/>
            <a:ext cx="0" cy="1435956"/>
          </a:xfrm>
          <a:prstGeom prst="line">
            <a:avLst/>
          </a:prstGeom>
          <a:ln w="15875"/>
        </p:spPr>
        <p:style>
          <a:lnRef idx="2">
            <a:schemeClr val="accent1"/>
          </a:lnRef>
          <a:fillRef idx="0">
            <a:schemeClr val="accent1"/>
          </a:fillRef>
          <a:effectRef idx="1">
            <a:schemeClr val="accent1"/>
          </a:effectRef>
          <a:fontRef idx="minor">
            <a:schemeClr val="tx1"/>
          </a:fontRef>
        </p:style>
      </p:cxnSp>
      <p:cxnSp>
        <p:nvCxnSpPr>
          <p:cNvPr id="48" name="Прямая со стрелкой 47"/>
          <p:cNvCxnSpPr/>
          <p:nvPr/>
        </p:nvCxnSpPr>
        <p:spPr>
          <a:xfrm>
            <a:off x="3982916" y="4374237"/>
            <a:ext cx="492369" cy="0"/>
          </a:xfrm>
          <a:prstGeom prst="straightConnector1">
            <a:avLst/>
          </a:prstGeom>
          <a:ln w="15875">
            <a:tailEnd type="triangle"/>
          </a:ln>
        </p:spPr>
        <p:style>
          <a:lnRef idx="2">
            <a:schemeClr val="accent1"/>
          </a:lnRef>
          <a:fillRef idx="0">
            <a:schemeClr val="accent1"/>
          </a:fillRef>
          <a:effectRef idx="1">
            <a:schemeClr val="accent1"/>
          </a:effectRef>
          <a:fontRef idx="minor">
            <a:schemeClr val="tx1"/>
          </a:fontRef>
        </p:style>
      </p:cxnSp>
      <p:cxnSp>
        <p:nvCxnSpPr>
          <p:cNvPr id="50" name="Прямая со стрелкой 49"/>
          <p:cNvCxnSpPr>
            <a:endCxn id="44" idx="1"/>
          </p:cNvCxnSpPr>
          <p:nvPr/>
        </p:nvCxnSpPr>
        <p:spPr>
          <a:xfrm>
            <a:off x="3982916" y="5116644"/>
            <a:ext cx="492369" cy="0"/>
          </a:xfrm>
          <a:prstGeom prst="straightConnector1">
            <a:avLst/>
          </a:prstGeom>
          <a:ln w="15875">
            <a:tailEnd type="triangle"/>
          </a:ln>
        </p:spPr>
        <p:style>
          <a:lnRef idx="2">
            <a:schemeClr val="accent1"/>
          </a:lnRef>
          <a:fillRef idx="0">
            <a:schemeClr val="accent1"/>
          </a:fillRef>
          <a:effectRef idx="1">
            <a:schemeClr val="accent1"/>
          </a:effectRef>
          <a:fontRef idx="minor">
            <a:schemeClr val="tx1"/>
          </a:fontRef>
        </p:style>
      </p:cxnSp>
      <p:cxnSp>
        <p:nvCxnSpPr>
          <p:cNvPr id="52" name="Прямая со стрелкой 51"/>
          <p:cNvCxnSpPr>
            <a:endCxn id="45" idx="1"/>
          </p:cNvCxnSpPr>
          <p:nvPr/>
        </p:nvCxnSpPr>
        <p:spPr>
          <a:xfrm>
            <a:off x="3982916" y="5810192"/>
            <a:ext cx="492369" cy="1"/>
          </a:xfrm>
          <a:prstGeom prst="straightConnector1">
            <a:avLst/>
          </a:prstGeom>
          <a:ln w="15875">
            <a:tailEnd type="triangle"/>
          </a:ln>
        </p:spPr>
        <p:style>
          <a:lnRef idx="2">
            <a:schemeClr val="accent1"/>
          </a:lnRef>
          <a:fillRef idx="0">
            <a:schemeClr val="accent1"/>
          </a:fillRef>
          <a:effectRef idx="1">
            <a:schemeClr val="accent1"/>
          </a:effectRef>
          <a:fontRef idx="minor">
            <a:schemeClr val="tx1"/>
          </a:fontRef>
        </p:style>
      </p:cxnSp>
      <p:cxnSp>
        <p:nvCxnSpPr>
          <p:cNvPr id="57" name="Прямая соединительная линия 56"/>
          <p:cNvCxnSpPr/>
          <p:nvPr/>
        </p:nvCxnSpPr>
        <p:spPr>
          <a:xfrm flipV="1">
            <a:off x="3571336" y="4769910"/>
            <a:ext cx="411580" cy="2"/>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1455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2"/>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28075" y="179386"/>
            <a:ext cx="578856" cy="365125"/>
          </a:xfrm>
        </p:spPr>
        <p:txBody>
          <a:bodyPr/>
          <a:lstStyle/>
          <a:p>
            <a:fld id="{B2D350B4-811D-9C49-8D4A-B431FFD45952}" type="slidenum">
              <a:rPr lang="en-US" b="1" smtClean="0">
                <a:solidFill>
                  <a:srgbClr val="C79023"/>
                </a:solidFill>
              </a:rPr>
              <a:pPr/>
              <a:t>10</a:t>
            </a:fld>
            <a:endParaRPr lang="en-US" b="1" dirty="0">
              <a:solidFill>
                <a:srgbClr val="C79023"/>
              </a:solidFill>
            </a:endParaRPr>
          </a:p>
        </p:txBody>
      </p:sp>
      <p:sp>
        <p:nvSpPr>
          <p:cNvPr id="41" name="Title 1">
            <a:extLst>
              <a:ext uri="{FF2B5EF4-FFF2-40B4-BE49-F238E27FC236}">
                <a16:creationId xmlns="" xmlns:a16="http://schemas.microsoft.com/office/drawing/2014/main" id="{D2BE57DE-FA7A-44BC-B8D6-F3B300F4C69D}"/>
              </a:ext>
            </a:extLst>
          </p:cNvPr>
          <p:cNvSpPr txBox="1">
            <a:spLocks/>
          </p:cNvSpPr>
          <p:nvPr/>
        </p:nvSpPr>
        <p:spPr>
          <a:xfrm>
            <a:off x="370936" y="1371598"/>
            <a:ext cx="8535995" cy="53483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457200" indent="-457200" algn="just">
              <a:spcBef>
                <a:spcPts val="600"/>
              </a:spcBef>
              <a:buFont typeface="Wingdings" panose="05000000000000000000" pitchFamily="2" charset="2"/>
              <a:buChar char="ü"/>
            </a:pPr>
            <a:endParaRPr lang="ru-RU" sz="2600" dirty="0">
              <a:solidFill>
                <a:prstClr val="black"/>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 xmlns:a16="http://schemas.microsoft.com/office/drawing/2014/main" id="{D2BE57DE-FA7A-44BC-B8D6-F3B300F4C69D}"/>
              </a:ext>
            </a:extLst>
          </p:cNvPr>
          <p:cNvSpPr txBox="1">
            <a:spLocks/>
          </p:cNvSpPr>
          <p:nvPr/>
        </p:nvSpPr>
        <p:spPr>
          <a:xfrm>
            <a:off x="242464" y="480981"/>
            <a:ext cx="8175991" cy="768748"/>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508250" indent="-2508250"/>
            <a:r>
              <a:rPr lang="ru-RU" altLang="ru-RU" sz="3400" b="1" dirty="0">
                <a:solidFill>
                  <a:srgbClr val="077A3E"/>
                </a:solidFill>
                <a:latin typeface="Times New Roman" panose="02020603050405020304" pitchFamily="18" charset="0"/>
                <a:cs typeface="Times New Roman" panose="02020603050405020304" pitchFamily="18" charset="0"/>
              </a:rPr>
              <a:t>Текущие операции</a:t>
            </a:r>
            <a:endParaRPr lang="ru-RU" sz="3400" dirty="0">
              <a:solidFill>
                <a:prstClr val="black"/>
              </a:solidFill>
              <a:latin typeface="Times New Roman" panose="02020603050405020304" pitchFamily="18" charset="0"/>
              <a:cs typeface="Times New Roman" panose="02020603050405020304" pitchFamily="18" charset="0"/>
            </a:endParaRPr>
          </a:p>
        </p:txBody>
      </p:sp>
      <p:sp>
        <p:nvSpPr>
          <p:cNvPr id="47" name="Title 1">
            <a:extLst>
              <a:ext uri="{FF2B5EF4-FFF2-40B4-BE49-F238E27FC236}">
                <a16:creationId xmlns="" xmlns:a16="http://schemas.microsoft.com/office/drawing/2014/main" id="{D2BE57DE-FA7A-44BC-B8D6-F3B300F4C69D}"/>
              </a:ext>
            </a:extLst>
          </p:cNvPr>
          <p:cNvSpPr txBox="1">
            <a:spLocks/>
          </p:cNvSpPr>
          <p:nvPr/>
        </p:nvSpPr>
        <p:spPr>
          <a:xfrm>
            <a:off x="370936" y="2048171"/>
            <a:ext cx="8175991" cy="318325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508250" indent="-2508250" algn="just"/>
            <a:r>
              <a:rPr lang="ru-RU" altLang="ru-RU" sz="3000" b="1" dirty="0">
                <a:solidFill>
                  <a:srgbClr val="C79023"/>
                </a:solidFill>
                <a:latin typeface="Times New Roman" panose="02020603050405020304" pitchFamily="18" charset="0"/>
                <a:cs typeface="Times New Roman" panose="02020603050405020304" pitchFamily="18" charset="0"/>
              </a:rPr>
              <a:t>Текущие операции </a:t>
            </a:r>
            <a:r>
              <a:rPr lang="ru-RU" sz="3000" dirty="0">
                <a:solidFill>
                  <a:prstClr val="black"/>
                </a:solidFill>
                <a:latin typeface="Times New Roman" panose="02020603050405020304" pitchFamily="18" charset="0"/>
                <a:cs typeface="Times New Roman" panose="02020603050405020304" pitchFamily="18" charset="0"/>
              </a:rPr>
              <a:t>- операции, связанные с реализацией субъектом отчетности возложенных на него полномочий или функций, и не являющиеся инвестиционными или финансовыми операциями</a:t>
            </a:r>
          </a:p>
        </p:txBody>
      </p:sp>
    </p:spTree>
    <p:extLst>
      <p:ext uri="{BB962C8B-B14F-4D97-AF65-F5344CB8AC3E}">
        <p14:creationId xmlns:p14="http://schemas.microsoft.com/office/powerpoint/2010/main" val="823721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2"/>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28075" y="179386"/>
            <a:ext cx="578856" cy="365125"/>
          </a:xfrm>
        </p:spPr>
        <p:txBody>
          <a:bodyPr/>
          <a:lstStyle/>
          <a:p>
            <a:fld id="{B2D350B4-811D-9C49-8D4A-B431FFD45952}" type="slidenum">
              <a:rPr lang="en-US" b="1" smtClean="0">
                <a:solidFill>
                  <a:srgbClr val="C79023"/>
                </a:solidFill>
              </a:rPr>
              <a:pPr/>
              <a:t>11</a:t>
            </a:fld>
            <a:endParaRPr lang="en-US" b="1" dirty="0">
              <a:solidFill>
                <a:srgbClr val="C79023"/>
              </a:solidFill>
            </a:endParaRPr>
          </a:p>
        </p:txBody>
      </p:sp>
      <p:sp>
        <p:nvSpPr>
          <p:cNvPr id="41" name="Title 1">
            <a:extLst>
              <a:ext uri="{FF2B5EF4-FFF2-40B4-BE49-F238E27FC236}">
                <a16:creationId xmlns="" xmlns:a16="http://schemas.microsoft.com/office/drawing/2014/main" id="{D2BE57DE-FA7A-44BC-B8D6-F3B300F4C69D}"/>
              </a:ext>
            </a:extLst>
          </p:cNvPr>
          <p:cNvSpPr txBox="1">
            <a:spLocks/>
          </p:cNvSpPr>
          <p:nvPr/>
        </p:nvSpPr>
        <p:spPr>
          <a:xfrm>
            <a:off x="370936" y="1371598"/>
            <a:ext cx="8535995" cy="53483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457200" indent="-457200" algn="just">
              <a:spcBef>
                <a:spcPts val="600"/>
              </a:spcBef>
              <a:buFont typeface="Wingdings" panose="05000000000000000000" pitchFamily="2" charset="2"/>
              <a:buChar char="ü"/>
            </a:pPr>
            <a:endParaRPr lang="ru-RU" sz="2600" dirty="0">
              <a:solidFill>
                <a:prstClr val="black"/>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 xmlns:a16="http://schemas.microsoft.com/office/drawing/2014/main" id="{D2BE57DE-FA7A-44BC-B8D6-F3B300F4C69D}"/>
              </a:ext>
            </a:extLst>
          </p:cNvPr>
          <p:cNvSpPr txBox="1">
            <a:spLocks/>
          </p:cNvSpPr>
          <p:nvPr/>
        </p:nvSpPr>
        <p:spPr>
          <a:xfrm>
            <a:off x="131885" y="528332"/>
            <a:ext cx="8775046" cy="5049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altLang="ru-RU" sz="2700" b="1" dirty="0">
                <a:solidFill>
                  <a:srgbClr val="077A3E"/>
                </a:solidFill>
                <a:latin typeface="Times New Roman" panose="02020603050405020304" pitchFamily="18" charset="0"/>
                <a:cs typeface="Times New Roman" panose="02020603050405020304" pitchFamily="18" charset="0"/>
              </a:rPr>
              <a:t>Текущие операции: </a:t>
            </a:r>
            <a:r>
              <a:rPr lang="ru-RU" sz="2700" b="1" dirty="0">
                <a:solidFill>
                  <a:srgbClr val="C79023"/>
                </a:solidFill>
                <a:latin typeface="Times New Roman" panose="02020603050405020304" pitchFamily="18" charset="0"/>
                <a:cs typeface="Times New Roman" panose="02020603050405020304" pitchFamily="18" charset="0"/>
              </a:rPr>
              <a:t>Денежные потоки по поступлению</a:t>
            </a:r>
          </a:p>
        </p:txBody>
      </p:sp>
      <p:sp>
        <p:nvSpPr>
          <p:cNvPr id="47" name="Title 1">
            <a:extLst>
              <a:ext uri="{FF2B5EF4-FFF2-40B4-BE49-F238E27FC236}">
                <a16:creationId xmlns="" xmlns:a16="http://schemas.microsoft.com/office/drawing/2014/main" id="{D2BE57DE-FA7A-44BC-B8D6-F3B300F4C69D}"/>
              </a:ext>
            </a:extLst>
          </p:cNvPr>
          <p:cNvSpPr txBox="1">
            <a:spLocks/>
          </p:cNvSpPr>
          <p:nvPr/>
        </p:nvSpPr>
        <p:spPr>
          <a:xfrm>
            <a:off x="299929" y="1033311"/>
            <a:ext cx="8678008" cy="53483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85750" indent="-285750" algn="l">
              <a:lnSpc>
                <a:spcPct val="114000"/>
              </a:lnSpc>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налоговых доходов;</a:t>
            </a:r>
          </a:p>
          <a:p>
            <a:pPr marL="285750" indent="-285750" algn="l">
              <a:lnSpc>
                <a:spcPct val="114000"/>
              </a:lnSpc>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доходов от использования имущества (аренды), доходы от имущества, переданного в управление, проценты по финансовым инструментам и дивиденды, полученные от объектов инвестирования; </a:t>
            </a:r>
          </a:p>
          <a:p>
            <a:pPr marL="285750" indent="-285750" algn="l">
              <a:lnSpc>
                <a:spcPct val="114000"/>
              </a:lnSpc>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доходов от оказания платных услуг (работ), в том числе субсидии на выполнение государственного (муниципального) задания;</a:t>
            </a:r>
          </a:p>
          <a:p>
            <a:pPr marL="285750" indent="-285750" algn="l">
              <a:lnSpc>
                <a:spcPct val="114000"/>
              </a:lnSpc>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доходов от выбытия готовой продукции, биологической продукции и товаров;</a:t>
            </a:r>
          </a:p>
          <a:p>
            <a:pPr marL="285750" indent="-285750" algn="l">
              <a:lnSpc>
                <a:spcPct val="114000"/>
              </a:lnSpc>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доходов в виде компенсации затрат отчетного периода;</a:t>
            </a:r>
          </a:p>
          <a:p>
            <a:pPr marL="285750" indent="-285750" algn="l">
              <a:lnSpc>
                <a:spcPct val="114000"/>
              </a:lnSpc>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доходов от штрафов, пеней, неустоек, возмещения ущерба;</a:t>
            </a:r>
          </a:p>
          <a:p>
            <a:pPr marL="285750" indent="-285750" algn="l">
              <a:lnSpc>
                <a:spcPct val="114000"/>
              </a:lnSpc>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доходов в виде субсидий на иные цели и на осуществление капитальных вложений, а также в виде грантов из бюджетов бюджетной системы Российской Федерации;</a:t>
            </a:r>
          </a:p>
          <a:p>
            <a:pPr marL="285750" indent="-285750" algn="l">
              <a:lnSpc>
                <a:spcPct val="114000"/>
              </a:lnSpc>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доходов в виде безвозмездных поступлений из бюджетов бюджетной системы Российской Федерации, от наднациональных организаций, правительств иностранных государств и международных финансовых организаций;</a:t>
            </a:r>
          </a:p>
          <a:p>
            <a:pPr marL="285750" indent="-285750" algn="l">
              <a:lnSpc>
                <a:spcPct val="114000"/>
              </a:lnSpc>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доходов в виде прочих грантов, пожертвований и безвозмездных поступлений;</a:t>
            </a:r>
          </a:p>
          <a:p>
            <a:pPr marL="285750" indent="-285750" algn="l">
              <a:lnSpc>
                <a:spcPct val="114000"/>
              </a:lnSpc>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иных доходов, не относящиеся к поступлениям от инвестиционных и финансовых операций</a:t>
            </a:r>
          </a:p>
        </p:txBody>
      </p:sp>
    </p:spTree>
    <p:extLst>
      <p:ext uri="{BB962C8B-B14F-4D97-AF65-F5344CB8AC3E}">
        <p14:creationId xmlns:p14="http://schemas.microsoft.com/office/powerpoint/2010/main" val="2961620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2"/>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28075" y="179386"/>
            <a:ext cx="578856" cy="365125"/>
          </a:xfrm>
        </p:spPr>
        <p:txBody>
          <a:bodyPr/>
          <a:lstStyle/>
          <a:p>
            <a:fld id="{B2D350B4-811D-9C49-8D4A-B431FFD45952}" type="slidenum">
              <a:rPr lang="en-US" b="1" smtClean="0">
                <a:solidFill>
                  <a:srgbClr val="C79023"/>
                </a:solidFill>
              </a:rPr>
              <a:pPr/>
              <a:t>12</a:t>
            </a:fld>
            <a:endParaRPr lang="en-US" b="1" dirty="0">
              <a:solidFill>
                <a:srgbClr val="C79023"/>
              </a:solidFill>
            </a:endParaRPr>
          </a:p>
        </p:txBody>
      </p:sp>
      <p:sp>
        <p:nvSpPr>
          <p:cNvPr id="41" name="Title 1">
            <a:extLst>
              <a:ext uri="{FF2B5EF4-FFF2-40B4-BE49-F238E27FC236}">
                <a16:creationId xmlns="" xmlns:a16="http://schemas.microsoft.com/office/drawing/2014/main" id="{D2BE57DE-FA7A-44BC-B8D6-F3B300F4C69D}"/>
              </a:ext>
            </a:extLst>
          </p:cNvPr>
          <p:cNvSpPr txBox="1">
            <a:spLocks/>
          </p:cNvSpPr>
          <p:nvPr/>
        </p:nvSpPr>
        <p:spPr>
          <a:xfrm>
            <a:off x="370936" y="1371598"/>
            <a:ext cx="8535995" cy="53483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457200" indent="-457200" algn="just">
              <a:spcBef>
                <a:spcPts val="600"/>
              </a:spcBef>
              <a:buFont typeface="Wingdings" panose="05000000000000000000" pitchFamily="2" charset="2"/>
              <a:buChar char="ü"/>
            </a:pPr>
            <a:endParaRPr lang="ru-RU" sz="2600" dirty="0">
              <a:solidFill>
                <a:prstClr val="black"/>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 xmlns:a16="http://schemas.microsoft.com/office/drawing/2014/main" id="{D2BE57DE-FA7A-44BC-B8D6-F3B300F4C69D}"/>
              </a:ext>
            </a:extLst>
          </p:cNvPr>
          <p:cNvSpPr txBox="1">
            <a:spLocks/>
          </p:cNvSpPr>
          <p:nvPr/>
        </p:nvSpPr>
        <p:spPr>
          <a:xfrm>
            <a:off x="131885" y="378883"/>
            <a:ext cx="8775046" cy="5049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altLang="ru-RU" sz="2700" b="1" dirty="0">
                <a:solidFill>
                  <a:srgbClr val="077A3E"/>
                </a:solidFill>
                <a:latin typeface="Times New Roman" panose="02020603050405020304" pitchFamily="18" charset="0"/>
                <a:cs typeface="Times New Roman" panose="02020603050405020304" pitchFamily="18" charset="0"/>
              </a:rPr>
              <a:t>Текущие операции: </a:t>
            </a:r>
            <a:r>
              <a:rPr lang="ru-RU" sz="2700" b="1" dirty="0">
                <a:solidFill>
                  <a:srgbClr val="C79023"/>
                </a:solidFill>
                <a:latin typeface="Times New Roman" panose="02020603050405020304" pitchFamily="18" charset="0"/>
                <a:cs typeface="Times New Roman" panose="02020603050405020304" pitchFamily="18" charset="0"/>
              </a:rPr>
              <a:t>Денежные потоки по оплате</a:t>
            </a:r>
          </a:p>
        </p:txBody>
      </p:sp>
      <p:sp>
        <p:nvSpPr>
          <p:cNvPr id="47" name="Title 1">
            <a:extLst>
              <a:ext uri="{FF2B5EF4-FFF2-40B4-BE49-F238E27FC236}">
                <a16:creationId xmlns="" xmlns:a16="http://schemas.microsoft.com/office/drawing/2014/main" id="{D2BE57DE-FA7A-44BC-B8D6-F3B300F4C69D}"/>
              </a:ext>
            </a:extLst>
          </p:cNvPr>
          <p:cNvSpPr txBox="1">
            <a:spLocks/>
          </p:cNvSpPr>
          <p:nvPr/>
        </p:nvSpPr>
        <p:spPr>
          <a:xfrm>
            <a:off x="431412" y="990598"/>
            <a:ext cx="8175991" cy="53483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85750" indent="-285750" algn="just">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расходов по оплате труда и начислениям на выплаты по оплате труда;</a:t>
            </a:r>
          </a:p>
          <a:p>
            <a:pPr marL="285750" indent="-285750" algn="just">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расходов на приобретение работ, услуг, на приобретение товаров и материальных запасов </a:t>
            </a:r>
            <a:r>
              <a:rPr lang="ru-RU" sz="1800" b="1" dirty="0">
                <a:solidFill>
                  <a:srgbClr val="FF0000"/>
                </a:solidFill>
                <a:latin typeface="Times New Roman" panose="02020603050405020304" pitchFamily="18" charset="0"/>
                <a:cs typeface="Times New Roman" panose="02020603050405020304" pitchFamily="18" charset="0"/>
              </a:rPr>
              <a:t>за исключением расходов, относящихся к инвестиционным операциям;</a:t>
            </a:r>
          </a:p>
          <a:p>
            <a:pPr marL="285750" indent="-285750" algn="just">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расходов по обслуживанию долговых обязательств (уплате процентов по заемным средствам);</a:t>
            </a:r>
          </a:p>
          <a:p>
            <a:pPr marL="285750" indent="-285750" algn="just">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расходов в виде целевых трансфертов; </a:t>
            </a:r>
          </a:p>
          <a:p>
            <a:pPr marL="285750" indent="-285750" algn="just">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расходов в виде безвозмездных перечислений другим бюджетам бюджетной системы Российской Федерации;</a:t>
            </a:r>
          </a:p>
          <a:p>
            <a:pPr marL="285750" indent="-285750" algn="just">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расходов по выплате пенсий, пособий по социальному страхованию;</a:t>
            </a:r>
          </a:p>
          <a:p>
            <a:pPr marL="285750" indent="-285750" algn="just">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расходов по уплате налогов и сборов;</a:t>
            </a:r>
          </a:p>
          <a:p>
            <a:pPr marL="285750" indent="-285750" algn="just">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расходов по выплатам физическим лицам, в том числе по выплатам стипендий, премий, грантов, компенсаций;</a:t>
            </a:r>
          </a:p>
          <a:p>
            <a:pPr marL="285750" indent="-285750" algn="just">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расходов по выплатам, связанным с возмещением убытков и вреда;</a:t>
            </a:r>
          </a:p>
          <a:p>
            <a:pPr marL="285750" indent="-285750" algn="just">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расходов, связанных с безвозмездными перечислениями и грантами, предоставленными юридическим лицам и физическим </a:t>
            </a:r>
            <a:br>
              <a:rPr lang="ru-RU" sz="1800" dirty="0">
                <a:solidFill>
                  <a:prstClr val="black"/>
                </a:solidFill>
                <a:latin typeface="Times New Roman" panose="02020603050405020304" pitchFamily="18" charset="0"/>
                <a:cs typeface="Times New Roman" panose="02020603050405020304" pitchFamily="18" charset="0"/>
              </a:rPr>
            </a:br>
            <a:r>
              <a:rPr lang="ru-RU" sz="1800" dirty="0">
                <a:solidFill>
                  <a:prstClr val="black"/>
                </a:solidFill>
                <a:latin typeface="Times New Roman" panose="02020603050405020304" pitchFamily="18" charset="0"/>
                <a:cs typeface="Times New Roman" panose="02020603050405020304" pitchFamily="18" charset="0"/>
              </a:rPr>
              <a:t>лицам – производителям товаров, работ, услуг;  </a:t>
            </a:r>
          </a:p>
          <a:p>
            <a:pPr marL="285750" indent="-285750" algn="just">
              <a:buFont typeface="Wingdings" panose="05000000000000000000" pitchFamily="2" charset="2"/>
              <a:buChar char="ü"/>
            </a:pPr>
            <a:r>
              <a:rPr lang="ru-RU" sz="1800" dirty="0">
                <a:solidFill>
                  <a:prstClr val="black"/>
                </a:solidFill>
                <a:latin typeface="Times New Roman" panose="02020603050405020304" pitchFamily="18" charset="0"/>
                <a:cs typeface="Times New Roman" panose="02020603050405020304" pitchFamily="18" charset="0"/>
              </a:rPr>
              <a:t>иных расходов, не относящиеся к выбытиям по инвестиционным и финансовым операциям</a:t>
            </a:r>
          </a:p>
        </p:txBody>
      </p:sp>
    </p:spTree>
    <p:extLst>
      <p:ext uri="{BB962C8B-B14F-4D97-AF65-F5344CB8AC3E}">
        <p14:creationId xmlns:p14="http://schemas.microsoft.com/office/powerpoint/2010/main" val="3358042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2"/>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28075" y="179386"/>
            <a:ext cx="578856" cy="365125"/>
          </a:xfrm>
        </p:spPr>
        <p:txBody>
          <a:bodyPr/>
          <a:lstStyle/>
          <a:p>
            <a:fld id="{B2D350B4-811D-9C49-8D4A-B431FFD45952}" type="slidenum">
              <a:rPr lang="en-US" b="1" smtClean="0">
                <a:solidFill>
                  <a:srgbClr val="C79023"/>
                </a:solidFill>
              </a:rPr>
              <a:pPr/>
              <a:t>13</a:t>
            </a:fld>
            <a:endParaRPr lang="en-US" b="1" dirty="0">
              <a:solidFill>
                <a:srgbClr val="C79023"/>
              </a:solidFill>
            </a:endParaRPr>
          </a:p>
        </p:txBody>
      </p:sp>
      <p:sp>
        <p:nvSpPr>
          <p:cNvPr id="41" name="Title 1">
            <a:extLst>
              <a:ext uri="{FF2B5EF4-FFF2-40B4-BE49-F238E27FC236}">
                <a16:creationId xmlns="" xmlns:a16="http://schemas.microsoft.com/office/drawing/2014/main" id="{D2BE57DE-FA7A-44BC-B8D6-F3B300F4C69D}"/>
              </a:ext>
            </a:extLst>
          </p:cNvPr>
          <p:cNvSpPr txBox="1">
            <a:spLocks/>
          </p:cNvSpPr>
          <p:nvPr/>
        </p:nvSpPr>
        <p:spPr>
          <a:xfrm>
            <a:off x="370936" y="1371598"/>
            <a:ext cx="8535995" cy="53483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457200" indent="-457200" algn="just">
              <a:spcBef>
                <a:spcPts val="600"/>
              </a:spcBef>
              <a:buFont typeface="Wingdings" panose="05000000000000000000" pitchFamily="2" charset="2"/>
              <a:buChar char="ü"/>
            </a:pPr>
            <a:endParaRPr lang="ru-RU" sz="2600" dirty="0">
              <a:solidFill>
                <a:prstClr val="black"/>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 xmlns:a16="http://schemas.microsoft.com/office/drawing/2014/main" id="{D2BE57DE-FA7A-44BC-B8D6-F3B300F4C69D}"/>
              </a:ext>
            </a:extLst>
          </p:cNvPr>
          <p:cNvSpPr txBox="1">
            <a:spLocks/>
          </p:cNvSpPr>
          <p:nvPr/>
        </p:nvSpPr>
        <p:spPr>
          <a:xfrm>
            <a:off x="242464" y="378883"/>
            <a:ext cx="8175991" cy="534888"/>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508250" indent="-2508250"/>
            <a:r>
              <a:rPr lang="ru-RU" altLang="ru-RU" sz="3400" b="1" dirty="0">
                <a:solidFill>
                  <a:srgbClr val="077A3E"/>
                </a:solidFill>
                <a:latin typeface="Times New Roman" panose="02020603050405020304" pitchFamily="18" charset="0"/>
                <a:cs typeface="Times New Roman" panose="02020603050405020304" pitchFamily="18" charset="0"/>
              </a:rPr>
              <a:t>Инвестиционные операции</a:t>
            </a:r>
            <a:endParaRPr lang="ru-RU" sz="3400" dirty="0">
              <a:solidFill>
                <a:prstClr val="black"/>
              </a:solidFill>
              <a:latin typeface="Times New Roman" panose="02020603050405020304" pitchFamily="18" charset="0"/>
              <a:cs typeface="Times New Roman" panose="02020603050405020304" pitchFamily="18" charset="0"/>
            </a:endParaRPr>
          </a:p>
        </p:txBody>
      </p:sp>
      <p:sp>
        <p:nvSpPr>
          <p:cNvPr id="47" name="Title 1">
            <a:extLst>
              <a:ext uri="{FF2B5EF4-FFF2-40B4-BE49-F238E27FC236}">
                <a16:creationId xmlns="" xmlns:a16="http://schemas.microsoft.com/office/drawing/2014/main" id="{D2BE57DE-FA7A-44BC-B8D6-F3B300F4C69D}"/>
              </a:ext>
            </a:extLst>
          </p:cNvPr>
          <p:cNvSpPr txBox="1">
            <a:spLocks/>
          </p:cNvSpPr>
          <p:nvPr/>
        </p:nvSpPr>
        <p:spPr>
          <a:xfrm>
            <a:off x="370936" y="1201851"/>
            <a:ext cx="8535995" cy="487290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1793875" indent="-1793875" algn="just"/>
            <a:r>
              <a:rPr lang="ru-RU" altLang="ru-RU" sz="2800" b="1" dirty="0">
                <a:solidFill>
                  <a:srgbClr val="C79023"/>
                </a:solidFill>
                <a:latin typeface="Times New Roman" panose="02020603050405020304" pitchFamily="18" charset="0"/>
                <a:cs typeface="Times New Roman" panose="02020603050405020304" pitchFamily="18" charset="0"/>
              </a:rPr>
              <a:t>Инвестиционные операции </a:t>
            </a:r>
            <a:r>
              <a:rPr lang="ru-RU" sz="2800" dirty="0">
                <a:solidFill>
                  <a:prstClr val="black"/>
                </a:solidFill>
                <a:latin typeface="Times New Roman" panose="02020603050405020304" pitchFamily="18" charset="0"/>
                <a:cs typeface="Times New Roman" panose="02020603050405020304" pitchFamily="18" charset="0"/>
              </a:rPr>
              <a:t>- операции, связанные с:</a:t>
            </a:r>
          </a:p>
          <a:p>
            <a:pPr marL="1881188" indent="-360363" algn="just">
              <a:buFont typeface="Wingdings" panose="05000000000000000000" pitchFamily="2" charset="2"/>
              <a:buChar char="ü"/>
            </a:pPr>
            <a:r>
              <a:rPr lang="ru-RU" sz="2800" dirty="0">
                <a:solidFill>
                  <a:prstClr val="black"/>
                </a:solidFill>
                <a:latin typeface="Times New Roman" panose="02020603050405020304" pitchFamily="18" charset="0"/>
                <a:cs typeface="Times New Roman" panose="02020603050405020304" pitchFamily="18" charset="0"/>
              </a:rPr>
              <a:t>приобретением (созданием) и реализацией основных средств и нематериальных активов, приобретением и реализацией непроизведенных активов;</a:t>
            </a:r>
          </a:p>
          <a:p>
            <a:pPr marL="1881188" indent="-360363" algn="just">
              <a:buFont typeface="Wingdings" panose="05000000000000000000" pitchFamily="2" charset="2"/>
              <a:buChar char="ü"/>
            </a:pPr>
            <a:r>
              <a:rPr lang="ru-RU" sz="2800" dirty="0">
                <a:solidFill>
                  <a:prstClr val="black"/>
                </a:solidFill>
                <a:latin typeface="Times New Roman" panose="02020603050405020304" pitchFamily="18" charset="0"/>
                <a:cs typeface="Times New Roman" panose="02020603050405020304" pitchFamily="18" charset="0"/>
              </a:rPr>
              <a:t>приобретением и реализацией финансовых инструментов, не относящихся к эквивалентам денежных средств;</a:t>
            </a:r>
          </a:p>
          <a:p>
            <a:pPr marL="1881188" indent="-360363" algn="just">
              <a:buFont typeface="Wingdings" panose="05000000000000000000" pitchFamily="2" charset="2"/>
              <a:buChar char="ü"/>
            </a:pPr>
            <a:r>
              <a:rPr lang="ru-RU" sz="2800" dirty="0">
                <a:solidFill>
                  <a:prstClr val="black"/>
                </a:solidFill>
                <a:latin typeface="Times New Roman" panose="02020603050405020304" pitchFamily="18" charset="0"/>
                <a:cs typeface="Times New Roman" panose="02020603050405020304" pitchFamily="18" charset="0"/>
              </a:rPr>
              <a:t>предоставлением заимствований и их погашением</a:t>
            </a:r>
          </a:p>
        </p:txBody>
      </p:sp>
    </p:spTree>
    <p:extLst>
      <p:ext uri="{BB962C8B-B14F-4D97-AF65-F5344CB8AC3E}">
        <p14:creationId xmlns:p14="http://schemas.microsoft.com/office/powerpoint/2010/main" val="1255394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2"/>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28075" y="179386"/>
            <a:ext cx="578856" cy="365125"/>
          </a:xfrm>
        </p:spPr>
        <p:txBody>
          <a:bodyPr/>
          <a:lstStyle/>
          <a:p>
            <a:fld id="{B2D350B4-811D-9C49-8D4A-B431FFD45952}" type="slidenum">
              <a:rPr lang="en-US" b="1" smtClean="0">
                <a:solidFill>
                  <a:srgbClr val="C79023"/>
                </a:solidFill>
              </a:rPr>
              <a:pPr/>
              <a:t>14</a:t>
            </a:fld>
            <a:endParaRPr lang="en-US" b="1" dirty="0">
              <a:solidFill>
                <a:srgbClr val="C79023"/>
              </a:solidFill>
            </a:endParaRPr>
          </a:p>
        </p:txBody>
      </p:sp>
      <p:sp>
        <p:nvSpPr>
          <p:cNvPr id="41" name="Title 1">
            <a:extLst>
              <a:ext uri="{FF2B5EF4-FFF2-40B4-BE49-F238E27FC236}">
                <a16:creationId xmlns="" xmlns:a16="http://schemas.microsoft.com/office/drawing/2014/main" id="{D2BE57DE-FA7A-44BC-B8D6-F3B300F4C69D}"/>
              </a:ext>
            </a:extLst>
          </p:cNvPr>
          <p:cNvSpPr txBox="1">
            <a:spLocks/>
          </p:cNvSpPr>
          <p:nvPr/>
        </p:nvSpPr>
        <p:spPr>
          <a:xfrm>
            <a:off x="370936" y="1371598"/>
            <a:ext cx="8535995" cy="53483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457200" indent="-457200" algn="just">
              <a:spcBef>
                <a:spcPts val="600"/>
              </a:spcBef>
              <a:buFont typeface="Wingdings" panose="05000000000000000000" pitchFamily="2" charset="2"/>
              <a:buChar char="ü"/>
            </a:pPr>
            <a:endParaRPr lang="ru-RU" sz="2600" dirty="0">
              <a:solidFill>
                <a:prstClr val="black"/>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 xmlns:a16="http://schemas.microsoft.com/office/drawing/2014/main" id="{D2BE57DE-FA7A-44BC-B8D6-F3B300F4C69D}"/>
              </a:ext>
            </a:extLst>
          </p:cNvPr>
          <p:cNvSpPr txBox="1">
            <a:spLocks/>
          </p:cNvSpPr>
          <p:nvPr/>
        </p:nvSpPr>
        <p:spPr>
          <a:xfrm>
            <a:off x="131885" y="528332"/>
            <a:ext cx="8845061" cy="5049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altLang="ru-RU" sz="2300" b="1" dirty="0">
                <a:solidFill>
                  <a:srgbClr val="077A3E"/>
                </a:solidFill>
                <a:latin typeface="Times New Roman" panose="02020603050405020304" pitchFamily="18" charset="0"/>
                <a:cs typeface="Times New Roman" panose="02020603050405020304" pitchFamily="18" charset="0"/>
              </a:rPr>
              <a:t>Инвестиционные операции: </a:t>
            </a:r>
            <a:r>
              <a:rPr lang="ru-RU" sz="2300" b="1" dirty="0">
                <a:solidFill>
                  <a:srgbClr val="C79023"/>
                </a:solidFill>
                <a:latin typeface="Times New Roman" panose="02020603050405020304" pitchFamily="18" charset="0"/>
                <a:cs typeface="Times New Roman" panose="02020603050405020304" pitchFamily="18" charset="0"/>
              </a:rPr>
              <a:t>Денежные потоки по поступлению</a:t>
            </a:r>
          </a:p>
        </p:txBody>
      </p:sp>
      <p:sp>
        <p:nvSpPr>
          <p:cNvPr id="47" name="Title 1">
            <a:extLst>
              <a:ext uri="{FF2B5EF4-FFF2-40B4-BE49-F238E27FC236}">
                <a16:creationId xmlns="" xmlns:a16="http://schemas.microsoft.com/office/drawing/2014/main" id="{D2BE57DE-FA7A-44BC-B8D6-F3B300F4C69D}"/>
              </a:ext>
            </a:extLst>
          </p:cNvPr>
          <p:cNvSpPr txBox="1">
            <a:spLocks/>
          </p:cNvSpPr>
          <p:nvPr/>
        </p:nvSpPr>
        <p:spPr>
          <a:xfrm>
            <a:off x="298938" y="1033311"/>
            <a:ext cx="8678008" cy="53483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42900" indent="-342900" algn="just">
              <a:buFont typeface="Wingdings" panose="05000000000000000000" pitchFamily="2" charset="2"/>
              <a:buChar char="ü"/>
            </a:pPr>
            <a:r>
              <a:rPr lang="ru-RU" sz="2400" dirty="0">
                <a:solidFill>
                  <a:prstClr val="black"/>
                </a:solidFill>
                <a:latin typeface="Times New Roman" panose="02020603050405020304" pitchFamily="18" charset="0"/>
                <a:cs typeface="Times New Roman" panose="02020603050405020304" pitchFamily="18" charset="0"/>
              </a:rPr>
              <a:t>от реализации основных средств, нематериальных активов, непроизведенных активов, биологических активов и от реализации материальных запасов, за исключением готовой продукции, биологической продукции и товаров;</a:t>
            </a:r>
          </a:p>
          <a:p>
            <a:pPr marL="342900" indent="-342900" algn="just">
              <a:buFont typeface="Wingdings" panose="05000000000000000000" pitchFamily="2" charset="2"/>
              <a:buChar char="ü"/>
            </a:pPr>
            <a:r>
              <a:rPr lang="ru-RU" sz="2400" dirty="0">
                <a:solidFill>
                  <a:prstClr val="black"/>
                </a:solidFill>
                <a:latin typeface="Times New Roman" panose="02020603050405020304" pitchFamily="18" charset="0"/>
                <a:cs typeface="Times New Roman" panose="02020603050405020304" pitchFamily="18" charset="0"/>
              </a:rPr>
              <a:t>от реализации ценных бумаг и иных долевых и долговых финансовых инструментов, за исключением поступлений, связанных с размещением субъектом отчетности государственных (муниципальных) ценных бумаг и погашением эквивалентов денежных средств;</a:t>
            </a:r>
          </a:p>
          <a:p>
            <a:pPr marL="342900" indent="-342900" algn="just">
              <a:buFont typeface="Wingdings" panose="05000000000000000000" pitchFamily="2" charset="2"/>
              <a:buChar char="ü"/>
            </a:pPr>
            <a:r>
              <a:rPr lang="ru-RU" sz="2400" dirty="0">
                <a:solidFill>
                  <a:prstClr val="black"/>
                </a:solidFill>
                <a:latin typeface="Times New Roman" panose="02020603050405020304" pitchFamily="18" charset="0"/>
                <a:cs typeface="Times New Roman" panose="02020603050405020304" pitchFamily="18" charset="0"/>
              </a:rPr>
              <a:t>от возврата сумм основного долга по предоставленным заимствованиям;</a:t>
            </a:r>
          </a:p>
          <a:p>
            <a:pPr marL="342900" indent="-342900" algn="just">
              <a:buFont typeface="Wingdings" panose="05000000000000000000" pitchFamily="2" charset="2"/>
              <a:buChar char="ü"/>
            </a:pPr>
            <a:r>
              <a:rPr lang="ru-RU" sz="2400" dirty="0">
                <a:solidFill>
                  <a:prstClr val="black"/>
                </a:solidFill>
                <a:latin typeface="Times New Roman" panose="02020603050405020304" pitchFamily="18" charset="0"/>
                <a:cs typeface="Times New Roman" panose="02020603050405020304" pitchFamily="18" charset="0"/>
              </a:rPr>
              <a:t>по операциям с производными финансовыми инструментами;</a:t>
            </a:r>
          </a:p>
          <a:p>
            <a:pPr marL="342900" indent="-342900" algn="just">
              <a:buFont typeface="Wingdings" panose="05000000000000000000" pitchFamily="2" charset="2"/>
              <a:buChar char="ü"/>
            </a:pPr>
            <a:r>
              <a:rPr lang="ru-RU" sz="2400" dirty="0">
                <a:solidFill>
                  <a:prstClr val="black"/>
                </a:solidFill>
                <a:latin typeface="Times New Roman" panose="02020603050405020304" pitchFamily="18" charset="0"/>
                <a:cs typeface="Times New Roman" panose="02020603050405020304" pitchFamily="18" charset="0"/>
              </a:rPr>
              <a:t>по операциям с иными активами, не относящиеся к текущим и финансовым операциям</a:t>
            </a:r>
          </a:p>
        </p:txBody>
      </p:sp>
    </p:spTree>
    <p:extLst>
      <p:ext uri="{BB962C8B-B14F-4D97-AF65-F5344CB8AC3E}">
        <p14:creationId xmlns:p14="http://schemas.microsoft.com/office/powerpoint/2010/main" val="438752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2"/>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28075" y="179386"/>
            <a:ext cx="578856" cy="365125"/>
          </a:xfrm>
        </p:spPr>
        <p:txBody>
          <a:bodyPr/>
          <a:lstStyle/>
          <a:p>
            <a:fld id="{B2D350B4-811D-9C49-8D4A-B431FFD45952}" type="slidenum">
              <a:rPr lang="en-US" b="1" smtClean="0">
                <a:solidFill>
                  <a:srgbClr val="C79023"/>
                </a:solidFill>
              </a:rPr>
              <a:pPr/>
              <a:t>15</a:t>
            </a:fld>
            <a:endParaRPr lang="en-US" b="1" dirty="0">
              <a:solidFill>
                <a:srgbClr val="C79023"/>
              </a:solidFill>
            </a:endParaRPr>
          </a:p>
        </p:txBody>
      </p:sp>
      <p:sp>
        <p:nvSpPr>
          <p:cNvPr id="41" name="Title 1">
            <a:extLst>
              <a:ext uri="{FF2B5EF4-FFF2-40B4-BE49-F238E27FC236}">
                <a16:creationId xmlns="" xmlns:a16="http://schemas.microsoft.com/office/drawing/2014/main" id="{D2BE57DE-FA7A-44BC-B8D6-F3B300F4C69D}"/>
              </a:ext>
            </a:extLst>
          </p:cNvPr>
          <p:cNvSpPr txBox="1">
            <a:spLocks/>
          </p:cNvSpPr>
          <p:nvPr/>
        </p:nvSpPr>
        <p:spPr>
          <a:xfrm>
            <a:off x="370936" y="997104"/>
            <a:ext cx="8535995" cy="53483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457200" indent="-457200" algn="just">
              <a:spcBef>
                <a:spcPts val="600"/>
              </a:spcBef>
              <a:buFont typeface="Wingdings" panose="05000000000000000000" pitchFamily="2" charset="2"/>
              <a:buChar char="ü"/>
            </a:pPr>
            <a:endParaRPr lang="ru-RU" sz="2600" dirty="0">
              <a:solidFill>
                <a:prstClr val="black"/>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 xmlns:a16="http://schemas.microsoft.com/office/drawing/2014/main" id="{D2BE57DE-FA7A-44BC-B8D6-F3B300F4C69D}"/>
              </a:ext>
            </a:extLst>
          </p:cNvPr>
          <p:cNvSpPr txBox="1">
            <a:spLocks/>
          </p:cNvSpPr>
          <p:nvPr/>
        </p:nvSpPr>
        <p:spPr>
          <a:xfrm>
            <a:off x="131883" y="492125"/>
            <a:ext cx="8845061" cy="5049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altLang="ru-RU" sz="2300" b="1" dirty="0">
                <a:solidFill>
                  <a:srgbClr val="077A3E"/>
                </a:solidFill>
                <a:latin typeface="Times New Roman" panose="02020603050405020304" pitchFamily="18" charset="0"/>
                <a:cs typeface="Times New Roman" panose="02020603050405020304" pitchFamily="18" charset="0"/>
              </a:rPr>
              <a:t>Инвестиционные операции: </a:t>
            </a:r>
            <a:r>
              <a:rPr lang="ru-RU" sz="2300" b="1" dirty="0">
                <a:solidFill>
                  <a:srgbClr val="C79023"/>
                </a:solidFill>
                <a:latin typeface="Times New Roman" panose="02020603050405020304" pitchFamily="18" charset="0"/>
                <a:cs typeface="Times New Roman" panose="02020603050405020304" pitchFamily="18" charset="0"/>
              </a:rPr>
              <a:t>Денежные потоки по выбытию</a:t>
            </a:r>
          </a:p>
        </p:txBody>
      </p:sp>
      <p:sp>
        <p:nvSpPr>
          <p:cNvPr id="47" name="Title 1">
            <a:extLst>
              <a:ext uri="{FF2B5EF4-FFF2-40B4-BE49-F238E27FC236}">
                <a16:creationId xmlns="" xmlns:a16="http://schemas.microsoft.com/office/drawing/2014/main" id="{D2BE57DE-FA7A-44BC-B8D6-F3B300F4C69D}"/>
              </a:ext>
            </a:extLst>
          </p:cNvPr>
          <p:cNvSpPr txBox="1">
            <a:spLocks/>
          </p:cNvSpPr>
          <p:nvPr/>
        </p:nvSpPr>
        <p:spPr>
          <a:xfrm>
            <a:off x="298936" y="1035202"/>
            <a:ext cx="8678008" cy="53483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42900" indent="-342900" algn="just">
              <a:buFont typeface="Wingdings" panose="05000000000000000000" pitchFamily="2" charset="2"/>
              <a:buChar char="ü"/>
            </a:pPr>
            <a:r>
              <a:rPr lang="ru-RU" sz="2400" dirty="0">
                <a:solidFill>
                  <a:prstClr val="black"/>
                </a:solidFill>
                <a:latin typeface="Times New Roman" panose="02020603050405020304" pitchFamily="18" charset="0"/>
                <a:cs typeface="Times New Roman" panose="02020603050405020304" pitchFamily="18" charset="0"/>
              </a:rPr>
              <a:t>на приобретение основных средств, нематериальных активов, непроизведенных активов, биологических активов и материальных запасов, предназначенных для создания (увеличения стоимости) основных средств и создания нематериальных активов;</a:t>
            </a:r>
          </a:p>
          <a:p>
            <a:pPr marL="342900" indent="-342900" algn="just">
              <a:buFont typeface="Wingdings" panose="05000000000000000000" pitchFamily="2" charset="2"/>
              <a:buChar char="ü"/>
            </a:pPr>
            <a:r>
              <a:rPr lang="ru-RU" sz="2400" dirty="0">
                <a:solidFill>
                  <a:prstClr val="black"/>
                </a:solidFill>
                <a:latin typeface="Times New Roman" panose="02020603050405020304" pitchFamily="18" charset="0"/>
                <a:cs typeface="Times New Roman" panose="02020603050405020304" pitchFamily="18" charset="0"/>
              </a:rPr>
              <a:t>на приобретение ценных бумаг и иных долевых и долговых финансовых инструментов, за исключением выбытий, связанных с погашением субъектом отчетности государственных (муниципальных) ценных бумаг и приобретением эквивалентов денежных средств;</a:t>
            </a:r>
          </a:p>
          <a:p>
            <a:pPr marL="342900" indent="-342900" algn="just">
              <a:buFont typeface="Wingdings" panose="05000000000000000000" pitchFamily="2" charset="2"/>
              <a:buChar char="ü"/>
            </a:pPr>
            <a:r>
              <a:rPr lang="ru-RU" sz="2400" dirty="0">
                <a:solidFill>
                  <a:prstClr val="black"/>
                </a:solidFill>
                <a:latin typeface="Times New Roman" panose="02020603050405020304" pitchFamily="18" charset="0"/>
                <a:cs typeface="Times New Roman" panose="02020603050405020304" pitchFamily="18" charset="0"/>
              </a:rPr>
              <a:t>по предоставлению заимствований;</a:t>
            </a:r>
          </a:p>
          <a:p>
            <a:pPr marL="342900" indent="-342900" algn="just">
              <a:buFont typeface="Wingdings" panose="05000000000000000000" pitchFamily="2" charset="2"/>
              <a:buChar char="ü"/>
            </a:pPr>
            <a:r>
              <a:rPr lang="ru-RU" sz="2400" dirty="0">
                <a:solidFill>
                  <a:prstClr val="black"/>
                </a:solidFill>
                <a:latin typeface="Times New Roman" panose="02020603050405020304" pitchFamily="18" charset="0"/>
                <a:cs typeface="Times New Roman" panose="02020603050405020304" pitchFamily="18" charset="0"/>
              </a:rPr>
              <a:t>по операциям с производными финансовыми инструментами;</a:t>
            </a:r>
          </a:p>
          <a:p>
            <a:pPr marL="342900" indent="-342900" algn="just">
              <a:buFont typeface="Wingdings" panose="05000000000000000000" pitchFamily="2" charset="2"/>
              <a:buChar char="ü"/>
            </a:pPr>
            <a:r>
              <a:rPr lang="ru-RU" sz="2400" dirty="0">
                <a:solidFill>
                  <a:prstClr val="black"/>
                </a:solidFill>
                <a:latin typeface="Times New Roman" panose="02020603050405020304" pitchFamily="18" charset="0"/>
                <a:cs typeface="Times New Roman" panose="02020603050405020304" pitchFamily="18" charset="0"/>
              </a:rPr>
              <a:t>по операциям с иными активами, не относящиеся к текущим и финансовым операциям</a:t>
            </a:r>
          </a:p>
        </p:txBody>
      </p:sp>
    </p:spTree>
    <p:extLst>
      <p:ext uri="{BB962C8B-B14F-4D97-AF65-F5344CB8AC3E}">
        <p14:creationId xmlns:p14="http://schemas.microsoft.com/office/powerpoint/2010/main" val="810244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2"/>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28075" y="179386"/>
            <a:ext cx="578856" cy="365125"/>
          </a:xfrm>
        </p:spPr>
        <p:txBody>
          <a:bodyPr/>
          <a:lstStyle/>
          <a:p>
            <a:fld id="{B2D350B4-811D-9C49-8D4A-B431FFD45952}" type="slidenum">
              <a:rPr lang="en-US" b="1" smtClean="0">
                <a:solidFill>
                  <a:srgbClr val="C79023"/>
                </a:solidFill>
              </a:rPr>
              <a:pPr/>
              <a:t>16</a:t>
            </a:fld>
            <a:endParaRPr lang="en-US" b="1" dirty="0">
              <a:solidFill>
                <a:srgbClr val="C79023"/>
              </a:solidFill>
            </a:endParaRPr>
          </a:p>
        </p:txBody>
      </p:sp>
      <p:sp>
        <p:nvSpPr>
          <p:cNvPr id="41" name="Title 1">
            <a:extLst>
              <a:ext uri="{FF2B5EF4-FFF2-40B4-BE49-F238E27FC236}">
                <a16:creationId xmlns="" xmlns:a16="http://schemas.microsoft.com/office/drawing/2014/main" id="{D2BE57DE-FA7A-44BC-B8D6-F3B300F4C69D}"/>
              </a:ext>
            </a:extLst>
          </p:cNvPr>
          <p:cNvSpPr txBox="1">
            <a:spLocks/>
          </p:cNvSpPr>
          <p:nvPr/>
        </p:nvSpPr>
        <p:spPr>
          <a:xfrm>
            <a:off x="370936" y="1371598"/>
            <a:ext cx="8535995" cy="53483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457200" indent="-457200" algn="just">
              <a:spcBef>
                <a:spcPts val="600"/>
              </a:spcBef>
              <a:buFont typeface="Wingdings" panose="05000000000000000000" pitchFamily="2" charset="2"/>
              <a:buChar char="ü"/>
            </a:pPr>
            <a:endParaRPr lang="ru-RU" sz="2600" dirty="0">
              <a:solidFill>
                <a:prstClr val="black"/>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 xmlns:a16="http://schemas.microsoft.com/office/drawing/2014/main" id="{D2BE57DE-FA7A-44BC-B8D6-F3B300F4C69D}"/>
              </a:ext>
            </a:extLst>
          </p:cNvPr>
          <p:cNvSpPr txBox="1">
            <a:spLocks/>
          </p:cNvSpPr>
          <p:nvPr/>
        </p:nvSpPr>
        <p:spPr>
          <a:xfrm>
            <a:off x="242465" y="544735"/>
            <a:ext cx="8175991" cy="710298"/>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2508250" indent="-2508250"/>
            <a:r>
              <a:rPr lang="ru-RU" altLang="ru-RU" sz="4000" b="1" dirty="0">
                <a:solidFill>
                  <a:srgbClr val="077A3E"/>
                </a:solidFill>
                <a:latin typeface="Times New Roman" panose="02020603050405020304" pitchFamily="18" charset="0"/>
                <a:cs typeface="Times New Roman" panose="02020603050405020304" pitchFamily="18" charset="0"/>
              </a:rPr>
              <a:t>Финансовые операции</a:t>
            </a:r>
            <a:endParaRPr lang="ru-RU" sz="4000" dirty="0">
              <a:solidFill>
                <a:prstClr val="black"/>
              </a:solidFill>
              <a:latin typeface="Times New Roman" panose="02020603050405020304" pitchFamily="18" charset="0"/>
              <a:cs typeface="Times New Roman" panose="02020603050405020304" pitchFamily="18" charset="0"/>
            </a:endParaRPr>
          </a:p>
        </p:txBody>
      </p:sp>
      <p:sp>
        <p:nvSpPr>
          <p:cNvPr id="47" name="Title 1">
            <a:extLst>
              <a:ext uri="{FF2B5EF4-FFF2-40B4-BE49-F238E27FC236}">
                <a16:creationId xmlns="" xmlns:a16="http://schemas.microsoft.com/office/drawing/2014/main" id="{D2BE57DE-FA7A-44BC-B8D6-F3B300F4C69D}"/>
              </a:ext>
            </a:extLst>
          </p:cNvPr>
          <p:cNvSpPr txBox="1">
            <a:spLocks/>
          </p:cNvSpPr>
          <p:nvPr/>
        </p:nvSpPr>
        <p:spPr>
          <a:xfrm>
            <a:off x="242465" y="1868323"/>
            <a:ext cx="8535995" cy="333672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1793875" indent="-1793875" algn="just">
              <a:lnSpc>
                <a:spcPct val="150000"/>
              </a:lnSpc>
            </a:pPr>
            <a:r>
              <a:rPr lang="ru-RU" altLang="ru-RU" sz="3400" b="1" dirty="0">
                <a:solidFill>
                  <a:srgbClr val="C79023"/>
                </a:solidFill>
                <a:latin typeface="Times New Roman" panose="02020603050405020304" pitchFamily="18" charset="0"/>
                <a:cs typeface="Times New Roman" panose="02020603050405020304" pitchFamily="18" charset="0"/>
              </a:rPr>
              <a:t>Финансовые операции </a:t>
            </a:r>
            <a:r>
              <a:rPr lang="ru-RU" sz="3400" dirty="0">
                <a:solidFill>
                  <a:prstClr val="black"/>
                </a:solidFill>
                <a:latin typeface="Times New Roman" panose="02020603050405020304" pitchFamily="18" charset="0"/>
                <a:cs typeface="Times New Roman" panose="02020603050405020304" pitchFamily="18" charset="0"/>
              </a:rPr>
              <a:t>- операции, которые приводят к изменениям в размере и составе заемных средств субъекта отчетности</a:t>
            </a:r>
          </a:p>
        </p:txBody>
      </p:sp>
    </p:spTree>
    <p:extLst>
      <p:ext uri="{BB962C8B-B14F-4D97-AF65-F5344CB8AC3E}">
        <p14:creationId xmlns:p14="http://schemas.microsoft.com/office/powerpoint/2010/main" val="3507823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2"/>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28075" y="179386"/>
            <a:ext cx="578856" cy="365125"/>
          </a:xfrm>
        </p:spPr>
        <p:txBody>
          <a:bodyPr/>
          <a:lstStyle/>
          <a:p>
            <a:fld id="{B2D350B4-811D-9C49-8D4A-B431FFD45952}" type="slidenum">
              <a:rPr lang="en-US" b="1" smtClean="0">
                <a:solidFill>
                  <a:srgbClr val="C79023"/>
                </a:solidFill>
              </a:rPr>
              <a:pPr/>
              <a:t>17</a:t>
            </a:fld>
            <a:endParaRPr lang="en-US" b="1" dirty="0">
              <a:solidFill>
                <a:srgbClr val="C79023"/>
              </a:solidFill>
            </a:endParaRPr>
          </a:p>
        </p:txBody>
      </p:sp>
      <p:sp>
        <p:nvSpPr>
          <p:cNvPr id="41" name="Title 1">
            <a:extLst>
              <a:ext uri="{FF2B5EF4-FFF2-40B4-BE49-F238E27FC236}">
                <a16:creationId xmlns="" xmlns:a16="http://schemas.microsoft.com/office/drawing/2014/main" id="{D2BE57DE-FA7A-44BC-B8D6-F3B300F4C69D}"/>
              </a:ext>
            </a:extLst>
          </p:cNvPr>
          <p:cNvSpPr txBox="1">
            <a:spLocks/>
          </p:cNvSpPr>
          <p:nvPr/>
        </p:nvSpPr>
        <p:spPr>
          <a:xfrm>
            <a:off x="370936" y="1371598"/>
            <a:ext cx="8535995" cy="53483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457200" indent="-457200" algn="just">
              <a:spcBef>
                <a:spcPts val="600"/>
              </a:spcBef>
              <a:buFont typeface="Wingdings" panose="05000000000000000000" pitchFamily="2" charset="2"/>
              <a:buChar char="ü"/>
            </a:pPr>
            <a:endParaRPr lang="ru-RU" sz="2600" dirty="0">
              <a:solidFill>
                <a:prstClr val="black"/>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 xmlns:a16="http://schemas.microsoft.com/office/drawing/2014/main" id="{D2BE57DE-FA7A-44BC-B8D6-F3B300F4C69D}"/>
              </a:ext>
            </a:extLst>
          </p:cNvPr>
          <p:cNvSpPr txBox="1">
            <a:spLocks/>
          </p:cNvSpPr>
          <p:nvPr/>
        </p:nvSpPr>
        <p:spPr>
          <a:xfrm>
            <a:off x="131883" y="822697"/>
            <a:ext cx="8845061" cy="67870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altLang="ru-RU" sz="3000" b="1" dirty="0">
                <a:solidFill>
                  <a:srgbClr val="077A3E"/>
                </a:solidFill>
                <a:latin typeface="Times New Roman" panose="02020603050405020304" pitchFamily="18" charset="0"/>
                <a:cs typeface="Times New Roman" panose="02020603050405020304" pitchFamily="18" charset="0"/>
              </a:rPr>
              <a:t>Финансовые операции: </a:t>
            </a:r>
            <a:r>
              <a:rPr lang="ru-RU" altLang="ru-RU" sz="3000" b="1" dirty="0">
                <a:solidFill>
                  <a:srgbClr val="C79023"/>
                </a:solidFill>
                <a:latin typeface="Times New Roman" panose="02020603050405020304" pitchFamily="18" charset="0"/>
                <a:cs typeface="Times New Roman" panose="02020603050405020304" pitchFamily="18" charset="0"/>
              </a:rPr>
              <a:t>П</a:t>
            </a:r>
            <a:r>
              <a:rPr lang="ru-RU" sz="3000" b="1" dirty="0">
                <a:solidFill>
                  <a:srgbClr val="C79023"/>
                </a:solidFill>
                <a:latin typeface="Times New Roman" panose="02020603050405020304" pitchFamily="18" charset="0"/>
                <a:cs typeface="Times New Roman" panose="02020603050405020304" pitchFamily="18" charset="0"/>
              </a:rPr>
              <a:t>отоки по поступлению</a:t>
            </a:r>
          </a:p>
        </p:txBody>
      </p:sp>
      <p:sp>
        <p:nvSpPr>
          <p:cNvPr id="47" name="Title 1">
            <a:extLst>
              <a:ext uri="{FF2B5EF4-FFF2-40B4-BE49-F238E27FC236}">
                <a16:creationId xmlns="" xmlns:a16="http://schemas.microsoft.com/office/drawing/2014/main" id="{D2BE57DE-FA7A-44BC-B8D6-F3B300F4C69D}"/>
              </a:ext>
            </a:extLst>
          </p:cNvPr>
          <p:cNvSpPr txBox="1">
            <a:spLocks/>
          </p:cNvSpPr>
          <p:nvPr/>
        </p:nvSpPr>
        <p:spPr>
          <a:xfrm>
            <a:off x="215410" y="2067881"/>
            <a:ext cx="8678008" cy="3367456"/>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42900" indent="-342900" algn="just">
              <a:lnSpc>
                <a:spcPct val="150000"/>
              </a:lnSpc>
              <a:buFont typeface="Wingdings" panose="05000000000000000000" pitchFamily="2" charset="2"/>
              <a:buChar char="ü"/>
            </a:pPr>
            <a:r>
              <a:rPr lang="ru-RU" sz="3400" dirty="0">
                <a:solidFill>
                  <a:prstClr val="black"/>
                </a:solidFill>
                <a:latin typeface="Times New Roman" panose="02020603050405020304" pitchFamily="18" charset="0"/>
                <a:cs typeface="Times New Roman" panose="02020603050405020304" pitchFamily="18" charset="0"/>
              </a:rPr>
              <a:t>денежные потоки по поступлениям от осуществления заимствований, в том числе путем размещения государственных (муниципальных) ценных бумаг</a:t>
            </a:r>
          </a:p>
        </p:txBody>
      </p:sp>
    </p:spTree>
    <p:extLst>
      <p:ext uri="{BB962C8B-B14F-4D97-AF65-F5344CB8AC3E}">
        <p14:creationId xmlns:p14="http://schemas.microsoft.com/office/powerpoint/2010/main" val="30136202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2"/>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28075" y="179386"/>
            <a:ext cx="578856" cy="365125"/>
          </a:xfrm>
        </p:spPr>
        <p:txBody>
          <a:bodyPr/>
          <a:lstStyle/>
          <a:p>
            <a:fld id="{B2D350B4-811D-9C49-8D4A-B431FFD45952}" type="slidenum">
              <a:rPr lang="en-US" b="1" smtClean="0">
                <a:solidFill>
                  <a:srgbClr val="C79023"/>
                </a:solidFill>
              </a:rPr>
              <a:pPr/>
              <a:t>18</a:t>
            </a:fld>
            <a:endParaRPr lang="en-US" b="1" dirty="0">
              <a:solidFill>
                <a:srgbClr val="C79023"/>
              </a:solidFill>
            </a:endParaRPr>
          </a:p>
        </p:txBody>
      </p:sp>
      <p:sp>
        <p:nvSpPr>
          <p:cNvPr id="41" name="Title 1">
            <a:extLst>
              <a:ext uri="{FF2B5EF4-FFF2-40B4-BE49-F238E27FC236}">
                <a16:creationId xmlns="" xmlns:a16="http://schemas.microsoft.com/office/drawing/2014/main" id="{D2BE57DE-FA7A-44BC-B8D6-F3B300F4C69D}"/>
              </a:ext>
            </a:extLst>
          </p:cNvPr>
          <p:cNvSpPr txBox="1">
            <a:spLocks/>
          </p:cNvSpPr>
          <p:nvPr/>
        </p:nvSpPr>
        <p:spPr>
          <a:xfrm>
            <a:off x="370936" y="1371598"/>
            <a:ext cx="8535995" cy="53483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457200" indent="-457200" algn="just">
              <a:spcBef>
                <a:spcPts val="600"/>
              </a:spcBef>
              <a:buFont typeface="Wingdings" panose="05000000000000000000" pitchFamily="2" charset="2"/>
              <a:buChar char="ü"/>
            </a:pPr>
            <a:endParaRPr lang="ru-RU" sz="2600" dirty="0">
              <a:solidFill>
                <a:prstClr val="black"/>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 xmlns:a16="http://schemas.microsoft.com/office/drawing/2014/main" id="{D2BE57DE-FA7A-44BC-B8D6-F3B300F4C69D}"/>
              </a:ext>
            </a:extLst>
          </p:cNvPr>
          <p:cNvSpPr txBox="1">
            <a:spLocks/>
          </p:cNvSpPr>
          <p:nvPr/>
        </p:nvSpPr>
        <p:spPr>
          <a:xfrm>
            <a:off x="131884" y="765547"/>
            <a:ext cx="8845061" cy="67870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altLang="ru-RU" sz="3000" b="1" dirty="0">
                <a:solidFill>
                  <a:srgbClr val="077A3E"/>
                </a:solidFill>
                <a:latin typeface="Times New Roman" panose="02020603050405020304" pitchFamily="18" charset="0"/>
                <a:cs typeface="Times New Roman" panose="02020603050405020304" pitchFamily="18" charset="0"/>
              </a:rPr>
              <a:t>Финансовые операции: </a:t>
            </a:r>
            <a:r>
              <a:rPr lang="ru-RU" altLang="ru-RU" sz="3000" b="1" dirty="0">
                <a:solidFill>
                  <a:srgbClr val="C79023"/>
                </a:solidFill>
                <a:latin typeface="Times New Roman" panose="02020603050405020304" pitchFamily="18" charset="0"/>
                <a:cs typeface="Times New Roman" panose="02020603050405020304" pitchFamily="18" charset="0"/>
              </a:rPr>
              <a:t>П</a:t>
            </a:r>
            <a:r>
              <a:rPr lang="ru-RU" sz="3000" b="1" dirty="0">
                <a:solidFill>
                  <a:srgbClr val="C79023"/>
                </a:solidFill>
                <a:latin typeface="Times New Roman" panose="02020603050405020304" pitchFamily="18" charset="0"/>
                <a:cs typeface="Times New Roman" panose="02020603050405020304" pitchFamily="18" charset="0"/>
              </a:rPr>
              <a:t>отоки по выбытию</a:t>
            </a:r>
          </a:p>
        </p:txBody>
      </p:sp>
      <p:sp>
        <p:nvSpPr>
          <p:cNvPr id="47" name="Title 1">
            <a:extLst>
              <a:ext uri="{FF2B5EF4-FFF2-40B4-BE49-F238E27FC236}">
                <a16:creationId xmlns="" xmlns:a16="http://schemas.microsoft.com/office/drawing/2014/main" id="{D2BE57DE-FA7A-44BC-B8D6-F3B300F4C69D}"/>
              </a:ext>
            </a:extLst>
          </p:cNvPr>
          <p:cNvSpPr txBox="1">
            <a:spLocks/>
          </p:cNvSpPr>
          <p:nvPr/>
        </p:nvSpPr>
        <p:spPr>
          <a:xfrm>
            <a:off x="215410" y="2067881"/>
            <a:ext cx="8678008" cy="3367456"/>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42900" indent="-342900" algn="just">
              <a:lnSpc>
                <a:spcPct val="150000"/>
              </a:lnSpc>
              <a:buFont typeface="Wingdings" panose="05000000000000000000" pitchFamily="2" charset="2"/>
              <a:buChar char="ü"/>
            </a:pPr>
            <a:r>
              <a:rPr lang="ru-RU" sz="3400" dirty="0">
                <a:solidFill>
                  <a:prstClr val="black"/>
                </a:solidFill>
                <a:latin typeface="Times New Roman" panose="02020603050405020304" pitchFamily="18" charset="0"/>
                <a:cs typeface="Times New Roman" panose="02020603050405020304" pitchFamily="18" charset="0"/>
              </a:rPr>
              <a:t>выбытия на погашение сумм основного долга, в том числе путем погашения государственных (муниципальных) ценных бумаг</a:t>
            </a:r>
          </a:p>
        </p:txBody>
      </p:sp>
    </p:spTree>
    <p:extLst>
      <p:ext uri="{BB962C8B-B14F-4D97-AF65-F5344CB8AC3E}">
        <p14:creationId xmlns:p14="http://schemas.microsoft.com/office/powerpoint/2010/main" val="433714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2"/>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28075" y="179386"/>
            <a:ext cx="578856" cy="365125"/>
          </a:xfrm>
        </p:spPr>
        <p:txBody>
          <a:bodyPr/>
          <a:lstStyle/>
          <a:p>
            <a:fld id="{B2D350B4-811D-9C49-8D4A-B431FFD45952}" type="slidenum">
              <a:rPr lang="en-US" b="1" smtClean="0">
                <a:solidFill>
                  <a:srgbClr val="C79023"/>
                </a:solidFill>
              </a:rPr>
              <a:pPr/>
              <a:t>19</a:t>
            </a:fld>
            <a:endParaRPr lang="en-US" b="1" dirty="0">
              <a:solidFill>
                <a:srgbClr val="C79023"/>
              </a:solidFill>
            </a:endParaRPr>
          </a:p>
        </p:txBody>
      </p:sp>
      <p:sp>
        <p:nvSpPr>
          <p:cNvPr id="41" name="Title 1">
            <a:extLst>
              <a:ext uri="{FF2B5EF4-FFF2-40B4-BE49-F238E27FC236}">
                <a16:creationId xmlns="" xmlns:a16="http://schemas.microsoft.com/office/drawing/2014/main" id="{D2BE57DE-FA7A-44BC-B8D6-F3B300F4C69D}"/>
              </a:ext>
            </a:extLst>
          </p:cNvPr>
          <p:cNvSpPr txBox="1">
            <a:spLocks/>
          </p:cNvSpPr>
          <p:nvPr/>
        </p:nvSpPr>
        <p:spPr>
          <a:xfrm>
            <a:off x="370936" y="1371598"/>
            <a:ext cx="8535995" cy="534837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457200" indent="-457200" algn="just">
              <a:spcBef>
                <a:spcPts val="600"/>
              </a:spcBef>
              <a:buFont typeface="Wingdings" panose="05000000000000000000" pitchFamily="2" charset="2"/>
              <a:buChar char="ü"/>
            </a:pPr>
            <a:endParaRPr lang="ru-RU" sz="2600" dirty="0">
              <a:solidFill>
                <a:prstClr val="black"/>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 xmlns:a16="http://schemas.microsoft.com/office/drawing/2014/main" id="{D2BE57DE-FA7A-44BC-B8D6-F3B300F4C69D}"/>
              </a:ext>
            </a:extLst>
          </p:cNvPr>
          <p:cNvSpPr txBox="1">
            <a:spLocks/>
          </p:cNvSpPr>
          <p:nvPr/>
        </p:nvSpPr>
        <p:spPr>
          <a:xfrm>
            <a:off x="132876" y="454028"/>
            <a:ext cx="8845061" cy="47123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altLang="ru-RU" sz="2900" b="1" dirty="0">
                <a:solidFill>
                  <a:srgbClr val="077A3E"/>
                </a:solidFill>
                <a:latin typeface="Times New Roman" panose="02020603050405020304" pitchFamily="18" charset="0"/>
                <a:cs typeface="Times New Roman" panose="02020603050405020304" pitchFamily="18" charset="0"/>
              </a:rPr>
              <a:t>Раскрытие информации</a:t>
            </a:r>
            <a:endParaRPr lang="ru-RU" sz="2900" b="1" dirty="0">
              <a:solidFill>
                <a:srgbClr val="C79023"/>
              </a:solidFill>
              <a:latin typeface="Times New Roman" panose="02020603050405020304" pitchFamily="18" charset="0"/>
              <a:cs typeface="Times New Roman" panose="02020603050405020304" pitchFamily="18" charset="0"/>
            </a:endParaRPr>
          </a:p>
        </p:txBody>
      </p:sp>
      <p:sp>
        <p:nvSpPr>
          <p:cNvPr id="47" name="Title 1">
            <a:extLst>
              <a:ext uri="{FF2B5EF4-FFF2-40B4-BE49-F238E27FC236}">
                <a16:creationId xmlns="" xmlns:a16="http://schemas.microsoft.com/office/drawing/2014/main" id="{D2BE57DE-FA7A-44BC-B8D6-F3B300F4C69D}"/>
              </a:ext>
            </a:extLst>
          </p:cNvPr>
          <p:cNvSpPr txBox="1">
            <a:spLocks/>
          </p:cNvSpPr>
          <p:nvPr/>
        </p:nvSpPr>
        <p:spPr>
          <a:xfrm>
            <a:off x="299929" y="1079253"/>
            <a:ext cx="8678008" cy="538354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457200" indent="-457200" algn="just">
              <a:buFont typeface="Wingdings" panose="05000000000000000000" pitchFamily="2" charset="2"/>
              <a:buChar char="ü"/>
            </a:pPr>
            <a:r>
              <a:rPr lang="ru-RU" sz="3400" dirty="0">
                <a:solidFill>
                  <a:prstClr val="black"/>
                </a:solidFill>
                <a:latin typeface="Times New Roman" panose="02020603050405020304" pitchFamily="18" charset="0"/>
                <a:cs typeface="Times New Roman" panose="02020603050405020304" pitchFamily="18" charset="0"/>
              </a:rPr>
              <a:t>составляется в разрезе кодов классификации операций сектора государственного управления (КОСГУ);</a:t>
            </a:r>
          </a:p>
          <a:p>
            <a:pPr marL="457200" indent="-457200" algn="just">
              <a:buFont typeface="Wingdings" panose="05000000000000000000" pitchFamily="2" charset="2"/>
              <a:buChar char="ü"/>
            </a:pPr>
            <a:r>
              <a:rPr lang="ru-RU" sz="3400" dirty="0">
                <a:solidFill>
                  <a:prstClr val="black"/>
                </a:solidFill>
                <a:latin typeface="Times New Roman" panose="02020603050405020304" pitchFamily="18" charset="0"/>
                <a:cs typeface="Times New Roman" panose="02020603050405020304" pitchFamily="18" charset="0"/>
              </a:rPr>
              <a:t>денежные потоки отражаются как чистые поступления или выбытия денежных средств (с учетом возвратов);</a:t>
            </a:r>
          </a:p>
          <a:p>
            <a:pPr marL="457200" indent="-457200" algn="just">
              <a:buFont typeface="Wingdings" panose="05000000000000000000" pitchFamily="2" charset="2"/>
              <a:buChar char="ü"/>
            </a:pPr>
            <a:r>
              <a:rPr lang="ru-RU" sz="3400" dirty="0">
                <a:solidFill>
                  <a:prstClr val="black"/>
                </a:solidFill>
                <a:latin typeface="Times New Roman" panose="02020603050405020304" pitchFamily="18" charset="0"/>
                <a:cs typeface="Times New Roman" panose="02020603050405020304" pitchFamily="18" charset="0"/>
              </a:rPr>
              <a:t>в пояснениях – учетная политика, сверка сумм отчета с другими отчетами, состав денежных средств и эквивалентов денежных средств</a:t>
            </a:r>
          </a:p>
        </p:txBody>
      </p:sp>
    </p:spTree>
    <p:extLst>
      <p:ext uri="{BB962C8B-B14F-4D97-AF65-F5344CB8AC3E}">
        <p14:creationId xmlns:p14="http://schemas.microsoft.com/office/powerpoint/2010/main" val="34299629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2"/>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28075" y="179386"/>
            <a:ext cx="578856" cy="365125"/>
          </a:xfrm>
        </p:spPr>
        <p:txBody>
          <a:bodyPr/>
          <a:lstStyle/>
          <a:p>
            <a:fld id="{B2D350B4-811D-9C49-8D4A-B431FFD45952}" type="slidenum">
              <a:rPr lang="en-US" b="1" smtClean="0">
                <a:solidFill>
                  <a:srgbClr val="C79023"/>
                </a:solidFill>
              </a:rPr>
              <a:pPr/>
              <a:t>20</a:t>
            </a:fld>
            <a:endParaRPr lang="en-US" b="1" dirty="0">
              <a:solidFill>
                <a:srgbClr val="C79023"/>
              </a:solidFill>
            </a:endParaRPr>
          </a:p>
        </p:txBody>
      </p:sp>
      <p:sp>
        <p:nvSpPr>
          <p:cNvPr id="41" name="Title 1">
            <a:extLst>
              <a:ext uri="{FF2B5EF4-FFF2-40B4-BE49-F238E27FC236}">
                <a16:creationId xmlns="" xmlns:a16="http://schemas.microsoft.com/office/drawing/2014/main" id="{D2BE57DE-FA7A-44BC-B8D6-F3B300F4C69D}"/>
              </a:ext>
            </a:extLst>
          </p:cNvPr>
          <p:cNvSpPr txBox="1">
            <a:spLocks/>
          </p:cNvSpPr>
          <p:nvPr/>
        </p:nvSpPr>
        <p:spPr>
          <a:xfrm>
            <a:off x="336085" y="798255"/>
            <a:ext cx="8535995" cy="6060826"/>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457200" indent="-457200" algn="just">
              <a:spcBef>
                <a:spcPts val="600"/>
              </a:spcBef>
              <a:buFont typeface="Wingdings" panose="05000000000000000000" pitchFamily="2" charset="2"/>
              <a:buChar char="ü"/>
            </a:pPr>
            <a:endParaRPr lang="ru-RU" sz="2600" dirty="0">
              <a:solidFill>
                <a:prstClr val="black"/>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 xmlns:a16="http://schemas.microsoft.com/office/drawing/2014/main" id="{D2BE57DE-FA7A-44BC-B8D6-F3B300F4C69D}"/>
              </a:ext>
            </a:extLst>
          </p:cNvPr>
          <p:cNvSpPr txBox="1">
            <a:spLocks/>
          </p:cNvSpPr>
          <p:nvPr/>
        </p:nvSpPr>
        <p:spPr>
          <a:xfrm>
            <a:off x="2397608" y="193725"/>
            <a:ext cx="5535326" cy="47123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altLang="ru-RU" sz="2200" b="1" dirty="0">
                <a:solidFill>
                  <a:srgbClr val="077A3E"/>
                </a:solidFill>
                <a:latin typeface="Times New Roman" panose="02020603050405020304" pitchFamily="18" charset="0"/>
                <a:cs typeface="Times New Roman" panose="02020603050405020304" pitchFamily="18" charset="0"/>
              </a:rPr>
              <a:t>Отчет о движении денежных средств</a:t>
            </a:r>
            <a:endParaRPr lang="ru-RU" sz="2200" b="1" dirty="0">
              <a:solidFill>
                <a:srgbClr val="C79023"/>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t="16127" r="34557" b="12582"/>
          <a:stretch/>
        </p:blipFill>
        <p:spPr>
          <a:xfrm>
            <a:off x="428263" y="918702"/>
            <a:ext cx="8374836" cy="5702017"/>
          </a:xfrm>
          <a:prstGeom prst="rect">
            <a:avLst/>
          </a:prstGeom>
        </p:spPr>
      </p:pic>
      <p:sp>
        <p:nvSpPr>
          <p:cNvPr id="3" name="Овал 2"/>
          <p:cNvSpPr/>
          <p:nvPr/>
        </p:nvSpPr>
        <p:spPr>
          <a:xfrm>
            <a:off x="4421529" y="3599727"/>
            <a:ext cx="833377" cy="868101"/>
          </a:xfrm>
          <a:prstGeom prst="ellipse">
            <a:avLst/>
          </a:prstGeom>
          <a:noFill/>
          <a:ln w="38100">
            <a:solidFill>
              <a:srgbClr val="077A3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n w="38100">
                <a:solidFill>
                  <a:srgbClr val="077A3E"/>
                </a:solidFill>
              </a:ln>
              <a:solidFill>
                <a:prstClr val="white"/>
              </a:solidFill>
            </a:endParaRPr>
          </a:p>
        </p:txBody>
      </p:sp>
      <p:sp>
        <p:nvSpPr>
          <p:cNvPr id="4" name="TextBox 3"/>
          <p:cNvSpPr txBox="1"/>
          <p:nvPr/>
        </p:nvSpPr>
        <p:spPr>
          <a:xfrm>
            <a:off x="5382529" y="2345302"/>
            <a:ext cx="1944546" cy="956038"/>
          </a:xfrm>
          <a:prstGeom prst="wedgeRoundRectCallout">
            <a:avLst>
              <a:gd name="adj1" fmla="val -57514"/>
              <a:gd name="adj2" fmla="val 108288"/>
              <a:gd name="adj3" fmla="val 16667"/>
            </a:avLst>
          </a:prstGeom>
          <a:solidFill>
            <a:schemeClr val="bg1"/>
          </a:solidFill>
          <a:ln w="38100">
            <a:solidFill>
              <a:srgbClr val="077A3E"/>
            </a:solidFill>
          </a:ln>
        </p:spPr>
        <p:txBody>
          <a:bodyPr wrap="square" rtlCol="0" anchor="ctr" anchorCtr="0">
            <a:noAutofit/>
          </a:bodyPr>
          <a:lstStyle/>
          <a:p>
            <a:pPr algn="ctr"/>
            <a:r>
              <a:rPr lang="ru-RU" sz="2400" b="1" smtClean="0">
                <a:solidFill>
                  <a:srgbClr val="002060"/>
                </a:solidFill>
                <a:latin typeface="Times New Roman" charset="0"/>
                <a:ea typeface="Times New Roman" charset="0"/>
                <a:cs typeface="Times New Roman" charset="0"/>
              </a:rPr>
              <a:t>Нет КОСГУ 228</a:t>
            </a:r>
            <a:endParaRPr lang="ru-RU" sz="2400" b="1">
              <a:solidFill>
                <a:srgbClr val="002060"/>
              </a:solidFill>
              <a:latin typeface="Times New Roman" charset="0"/>
              <a:ea typeface="Times New Roman" charset="0"/>
              <a:cs typeface="Times New Roman" charset="0"/>
            </a:endParaRPr>
          </a:p>
        </p:txBody>
      </p:sp>
      <p:sp>
        <p:nvSpPr>
          <p:cNvPr id="9" name="Овал 8"/>
          <p:cNvSpPr/>
          <p:nvPr/>
        </p:nvSpPr>
        <p:spPr>
          <a:xfrm>
            <a:off x="336085" y="1472541"/>
            <a:ext cx="2407115" cy="537096"/>
          </a:xfrm>
          <a:prstGeom prst="ellipse">
            <a:avLst/>
          </a:prstGeom>
          <a:noFill/>
          <a:ln w="38100">
            <a:solidFill>
              <a:srgbClr val="077A3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n w="38100">
                <a:solidFill>
                  <a:srgbClr val="077A3E"/>
                </a:solidFill>
              </a:ln>
              <a:solidFill>
                <a:prstClr val="white"/>
              </a:solidFill>
            </a:endParaRPr>
          </a:p>
        </p:txBody>
      </p:sp>
    </p:spTree>
    <p:extLst>
      <p:ext uri="{BB962C8B-B14F-4D97-AF65-F5344CB8AC3E}">
        <p14:creationId xmlns:p14="http://schemas.microsoft.com/office/powerpoint/2010/main" val="31983286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Номер слайда 14"/>
          <p:cNvSpPr>
            <a:spLocks noGrp="1"/>
          </p:cNvSpPr>
          <p:nvPr>
            <p:ph type="sldNum" sz="quarter" idx="12"/>
          </p:nvPr>
        </p:nvSpPr>
        <p:spPr>
          <a:xfrm>
            <a:off x="8388742" y="106076"/>
            <a:ext cx="578856" cy="365125"/>
          </a:xfrm>
        </p:spPr>
        <p:txBody>
          <a:bodyPr/>
          <a:lstStyle/>
          <a:p>
            <a:fld id="{B2D350B4-811D-9C49-8D4A-B431FFD45952}" type="slidenum">
              <a:rPr lang="en-US" b="1" smtClean="0">
                <a:solidFill>
                  <a:srgbClr val="C79023"/>
                </a:solidFill>
              </a:rPr>
              <a:pPr/>
              <a:t>21</a:t>
            </a:fld>
            <a:endParaRPr lang="en-US" b="1" dirty="0">
              <a:solidFill>
                <a:srgbClr val="C79023"/>
              </a:solidFill>
            </a:endParaRPr>
          </a:p>
        </p:txBody>
      </p:sp>
      <p:sp>
        <p:nvSpPr>
          <p:cNvPr id="41" name="Title 1">
            <a:extLst>
              <a:ext uri="{FF2B5EF4-FFF2-40B4-BE49-F238E27FC236}">
                <a16:creationId xmlns="" xmlns:a16="http://schemas.microsoft.com/office/drawing/2014/main" id="{D2BE57DE-FA7A-44BC-B8D6-F3B300F4C69D}"/>
              </a:ext>
            </a:extLst>
          </p:cNvPr>
          <p:cNvSpPr txBox="1">
            <a:spLocks/>
          </p:cNvSpPr>
          <p:nvPr/>
        </p:nvSpPr>
        <p:spPr>
          <a:xfrm>
            <a:off x="336085" y="798255"/>
            <a:ext cx="8535995" cy="6060826"/>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457200" indent="-457200" algn="just">
              <a:spcBef>
                <a:spcPts val="600"/>
              </a:spcBef>
              <a:buFont typeface="Wingdings" panose="05000000000000000000" pitchFamily="2" charset="2"/>
              <a:buChar char="ü"/>
            </a:pPr>
            <a:endParaRPr lang="ru-RU" sz="2600" dirty="0">
              <a:solidFill>
                <a:prstClr val="black"/>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 xmlns:a16="http://schemas.microsoft.com/office/drawing/2014/main" id="{D2BE57DE-FA7A-44BC-B8D6-F3B300F4C69D}"/>
              </a:ext>
            </a:extLst>
          </p:cNvPr>
          <p:cNvSpPr txBox="1">
            <a:spLocks/>
          </p:cNvSpPr>
          <p:nvPr/>
        </p:nvSpPr>
        <p:spPr>
          <a:xfrm>
            <a:off x="2397608" y="193725"/>
            <a:ext cx="5535326" cy="47123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altLang="ru-RU" sz="2200" b="1" dirty="0">
                <a:solidFill>
                  <a:srgbClr val="077A3E"/>
                </a:solidFill>
                <a:latin typeface="Times New Roman" panose="02020603050405020304" pitchFamily="18" charset="0"/>
                <a:cs typeface="Times New Roman" panose="02020603050405020304" pitchFamily="18" charset="0"/>
              </a:rPr>
              <a:t>Отчет о движении денежных средств</a:t>
            </a:r>
            <a:endParaRPr lang="ru-RU" sz="2200" b="1" dirty="0">
              <a:solidFill>
                <a:srgbClr val="C79023"/>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t="17012" r="34416" b="27299"/>
          <a:stretch/>
        </p:blipFill>
        <p:spPr>
          <a:xfrm>
            <a:off x="240565" y="1284039"/>
            <a:ext cx="8727033" cy="4631376"/>
          </a:xfrm>
          <a:prstGeom prst="rect">
            <a:avLst/>
          </a:prstGeom>
        </p:spPr>
      </p:pic>
      <p:sp>
        <p:nvSpPr>
          <p:cNvPr id="7" name="Овал 6"/>
          <p:cNvSpPr/>
          <p:nvPr/>
        </p:nvSpPr>
        <p:spPr>
          <a:xfrm>
            <a:off x="4421529" y="3599727"/>
            <a:ext cx="833377" cy="868101"/>
          </a:xfrm>
          <a:prstGeom prst="ellipse">
            <a:avLst/>
          </a:prstGeom>
          <a:noFill/>
          <a:ln w="38100">
            <a:solidFill>
              <a:srgbClr val="077A3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n w="38100">
                <a:solidFill>
                  <a:srgbClr val="077A3E"/>
                </a:solidFill>
              </a:ln>
              <a:solidFill>
                <a:prstClr val="white"/>
              </a:solidFill>
            </a:endParaRPr>
          </a:p>
        </p:txBody>
      </p:sp>
      <p:sp>
        <p:nvSpPr>
          <p:cNvPr id="8" name="TextBox 7"/>
          <p:cNvSpPr txBox="1"/>
          <p:nvPr/>
        </p:nvSpPr>
        <p:spPr>
          <a:xfrm>
            <a:off x="5382529" y="2345302"/>
            <a:ext cx="1944546" cy="956038"/>
          </a:xfrm>
          <a:prstGeom prst="wedgeRoundRectCallout">
            <a:avLst>
              <a:gd name="adj1" fmla="val -57514"/>
              <a:gd name="adj2" fmla="val 108288"/>
              <a:gd name="adj3" fmla="val 16667"/>
            </a:avLst>
          </a:prstGeom>
          <a:solidFill>
            <a:schemeClr val="bg1"/>
          </a:solidFill>
          <a:ln w="38100">
            <a:solidFill>
              <a:srgbClr val="077A3E"/>
            </a:solidFill>
          </a:ln>
        </p:spPr>
        <p:txBody>
          <a:bodyPr wrap="square" rtlCol="0" anchor="ctr" anchorCtr="0">
            <a:noAutofit/>
          </a:bodyPr>
          <a:lstStyle/>
          <a:p>
            <a:pPr algn="ctr"/>
            <a:r>
              <a:rPr lang="ru-RU" sz="2400" b="1" dirty="0" smtClean="0">
                <a:solidFill>
                  <a:srgbClr val="002060"/>
                </a:solidFill>
                <a:latin typeface="Times New Roman" charset="0"/>
                <a:ea typeface="Times New Roman" charset="0"/>
                <a:cs typeface="Times New Roman" charset="0"/>
              </a:rPr>
              <a:t>КОСГУ 228</a:t>
            </a:r>
            <a:endParaRPr lang="ru-RU" sz="2400" b="1" dirty="0">
              <a:solidFill>
                <a:srgbClr val="002060"/>
              </a:solidFill>
              <a:latin typeface="Times New Roman" charset="0"/>
              <a:ea typeface="Times New Roman" charset="0"/>
              <a:cs typeface="Times New Roman" charset="0"/>
            </a:endParaRPr>
          </a:p>
        </p:txBody>
      </p:sp>
      <p:sp>
        <p:nvSpPr>
          <p:cNvPr id="9" name="Овал 8"/>
          <p:cNvSpPr/>
          <p:nvPr/>
        </p:nvSpPr>
        <p:spPr>
          <a:xfrm>
            <a:off x="146412" y="1513298"/>
            <a:ext cx="2513661" cy="650475"/>
          </a:xfrm>
          <a:prstGeom prst="ellipse">
            <a:avLst/>
          </a:prstGeom>
          <a:noFill/>
          <a:ln w="38100">
            <a:solidFill>
              <a:srgbClr val="077A3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ln w="38100">
                <a:solidFill>
                  <a:srgbClr val="077A3E"/>
                </a:solidFill>
              </a:ln>
              <a:solidFill>
                <a:prstClr val="white"/>
              </a:solidFill>
            </a:endParaRPr>
          </a:p>
        </p:txBody>
      </p:sp>
    </p:spTree>
    <p:extLst>
      <p:ext uri="{BB962C8B-B14F-4D97-AF65-F5344CB8AC3E}">
        <p14:creationId xmlns:p14="http://schemas.microsoft.com/office/powerpoint/2010/main" val="7733919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Номер слайда 14"/>
          <p:cNvSpPr>
            <a:spLocks noGrp="1"/>
          </p:cNvSpPr>
          <p:nvPr>
            <p:ph type="sldNum" sz="quarter" idx="12"/>
          </p:nvPr>
        </p:nvSpPr>
        <p:spPr>
          <a:xfrm>
            <a:off x="8540151" y="179386"/>
            <a:ext cx="445437" cy="365125"/>
          </a:xfrm>
        </p:spPr>
        <p:txBody>
          <a:bodyPr/>
          <a:lstStyle/>
          <a:p>
            <a:fld id="{B2D350B4-811D-9C49-8D4A-B431FFD45952}" type="slidenum">
              <a:rPr lang="en-US" b="1" smtClean="0">
                <a:solidFill>
                  <a:srgbClr val="C79023"/>
                </a:solidFill>
              </a:rPr>
              <a:pPr/>
              <a:t>22</a:t>
            </a:fld>
            <a:endParaRPr lang="en-US" b="1" dirty="0">
              <a:solidFill>
                <a:srgbClr val="C79023"/>
              </a:solidFill>
            </a:endParaRPr>
          </a:p>
        </p:txBody>
      </p:sp>
      <p:sp>
        <p:nvSpPr>
          <p:cNvPr id="2" name="TextBox 1"/>
          <p:cNvSpPr txBox="1"/>
          <p:nvPr/>
        </p:nvSpPr>
        <p:spPr>
          <a:xfrm>
            <a:off x="2199736" y="251249"/>
            <a:ext cx="6785852" cy="400110"/>
          </a:xfrm>
          <a:prstGeom prst="rect">
            <a:avLst/>
          </a:prstGeom>
          <a:noFill/>
        </p:spPr>
        <p:txBody>
          <a:bodyPr wrap="square" rtlCol="0">
            <a:spAutoFit/>
          </a:bodyPr>
          <a:lstStyle/>
          <a:p>
            <a:pPr algn="ctr"/>
            <a:r>
              <a:rPr lang="ru-RU" sz="2000" b="1" dirty="0">
                <a:solidFill>
                  <a:srgbClr val="077A3E"/>
                </a:solidFill>
                <a:latin typeface="Times New Roman" panose="02020603050405020304" pitchFamily="18" charset="0"/>
                <a:cs typeface="Times New Roman" panose="02020603050405020304" pitchFamily="18" charset="0"/>
              </a:rPr>
              <a:t>Отчет о </a:t>
            </a:r>
            <a:r>
              <a:rPr lang="ru-RU" sz="2000" b="1" dirty="0" smtClean="0">
                <a:solidFill>
                  <a:srgbClr val="077A3E"/>
                </a:solidFill>
                <a:latin typeface="Times New Roman" panose="02020603050405020304" pitchFamily="18" charset="0"/>
                <a:cs typeface="Times New Roman" panose="02020603050405020304" pitchFamily="18" charset="0"/>
              </a:rPr>
              <a:t>движении денежных средств (ф.0503123)</a:t>
            </a:r>
            <a:endParaRPr lang="ru-RU" sz="2000" b="1" dirty="0">
              <a:solidFill>
                <a:srgbClr val="077A3E"/>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1204179" y="5780582"/>
            <a:ext cx="6972667" cy="651359"/>
          </a:xfrm>
          <a:prstGeom prst="rect">
            <a:avLst/>
          </a:prstGeom>
          <a:solidFill>
            <a:schemeClr val="bg1"/>
          </a:solidFill>
          <a:ln w="38100">
            <a:solidFill>
              <a:srgbClr val="077A3E"/>
            </a:solidFill>
          </a:ln>
        </p:spPr>
        <p:txBody>
          <a:bodyPr wrap="square" rtlCol="0" anchor="ctr">
            <a:noAutofit/>
          </a:bodyPr>
          <a:lstStyle/>
          <a:p>
            <a:pPr algn="ctr"/>
            <a:r>
              <a:rPr lang="ru-RU" sz="2600" b="1" dirty="0" smtClean="0">
                <a:solidFill>
                  <a:srgbClr val="C00000"/>
                </a:solidFill>
                <a:latin typeface="Times New Roman" panose="02020603050405020304" pitchFamily="18" charset="0"/>
                <a:cs typeface="Times New Roman" panose="02020603050405020304" pitchFamily="18" charset="0"/>
              </a:rPr>
              <a:t>Новации </a:t>
            </a:r>
            <a:r>
              <a:rPr lang="ru-RU" sz="2600" b="1" dirty="0">
                <a:solidFill>
                  <a:srgbClr val="C00000"/>
                </a:solidFill>
                <a:latin typeface="Times New Roman" panose="02020603050405020304" pitchFamily="18" charset="0"/>
                <a:cs typeface="Times New Roman" panose="02020603050405020304" pitchFamily="18" charset="0"/>
              </a:rPr>
              <a:t>в части КОСГУ</a:t>
            </a:r>
            <a:endParaRPr lang="ru-RU" sz="2600" b="1" u="sng" dirty="0">
              <a:solidFill>
                <a:srgbClr val="C00000"/>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813" y="651359"/>
            <a:ext cx="8932127" cy="4963521"/>
          </a:xfrm>
          <a:prstGeom prst="rect">
            <a:avLst/>
          </a:prstGeom>
        </p:spPr>
      </p:pic>
      <p:sp>
        <p:nvSpPr>
          <p:cNvPr id="6" name="Овал 5"/>
          <p:cNvSpPr/>
          <p:nvPr/>
        </p:nvSpPr>
        <p:spPr>
          <a:xfrm>
            <a:off x="5720576" y="2263698"/>
            <a:ext cx="579863" cy="680224"/>
          </a:xfrm>
          <a:prstGeom prst="ellipse">
            <a:avLst/>
          </a:prstGeom>
          <a:noFill/>
          <a:ln w="476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solidFill>
                <a:prstClr val="white"/>
              </a:solidFill>
            </a:endParaRPr>
          </a:p>
        </p:txBody>
      </p:sp>
    </p:spTree>
    <p:extLst>
      <p:ext uri="{BB962C8B-B14F-4D97-AF65-F5344CB8AC3E}">
        <p14:creationId xmlns:p14="http://schemas.microsoft.com/office/powerpoint/2010/main" val="33439870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Номер слайда 14"/>
          <p:cNvSpPr>
            <a:spLocks noGrp="1"/>
          </p:cNvSpPr>
          <p:nvPr>
            <p:ph type="sldNum" sz="quarter" idx="12"/>
          </p:nvPr>
        </p:nvSpPr>
        <p:spPr>
          <a:xfrm>
            <a:off x="8540151" y="179386"/>
            <a:ext cx="445437" cy="365125"/>
          </a:xfrm>
        </p:spPr>
        <p:txBody>
          <a:bodyPr/>
          <a:lstStyle/>
          <a:p>
            <a:fld id="{B2D350B4-811D-9C49-8D4A-B431FFD45952}" type="slidenum">
              <a:rPr lang="en-US" b="1" smtClean="0">
                <a:solidFill>
                  <a:srgbClr val="C79023"/>
                </a:solidFill>
              </a:rPr>
              <a:pPr/>
              <a:t>23</a:t>
            </a:fld>
            <a:endParaRPr lang="en-US" b="1" dirty="0">
              <a:solidFill>
                <a:srgbClr val="C79023"/>
              </a:solidFill>
            </a:endParaRPr>
          </a:p>
        </p:txBody>
      </p:sp>
      <p:sp>
        <p:nvSpPr>
          <p:cNvPr id="2" name="TextBox 1"/>
          <p:cNvSpPr txBox="1"/>
          <p:nvPr/>
        </p:nvSpPr>
        <p:spPr>
          <a:xfrm>
            <a:off x="2199736" y="344456"/>
            <a:ext cx="6785852" cy="400110"/>
          </a:xfrm>
          <a:prstGeom prst="rect">
            <a:avLst/>
          </a:prstGeom>
          <a:noFill/>
        </p:spPr>
        <p:txBody>
          <a:bodyPr wrap="square" rtlCol="0">
            <a:spAutoFit/>
          </a:bodyPr>
          <a:lstStyle/>
          <a:p>
            <a:pPr algn="ctr"/>
            <a:r>
              <a:rPr lang="ru-RU" sz="2000" b="1" dirty="0">
                <a:solidFill>
                  <a:srgbClr val="077A3E"/>
                </a:solidFill>
                <a:latin typeface="Times New Roman" panose="02020603050405020304" pitchFamily="18" charset="0"/>
                <a:cs typeface="Times New Roman" panose="02020603050405020304" pitchFamily="18" charset="0"/>
              </a:rPr>
              <a:t>Отчет о </a:t>
            </a:r>
            <a:r>
              <a:rPr lang="ru-RU" sz="2000" b="1" dirty="0" smtClean="0">
                <a:solidFill>
                  <a:srgbClr val="077A3E"/>
                </a:solidFill>
                <a:latin typeface="Times New Roman" panose="02020603050405020304" pitchFamily="18" charset="0"/>
                <a:cs typeface="Times New Roman" panose="02020603050405020304" pitchFamily="18" charset="0"/>
              </a:rPr>
              <a:t>движении денежных средств (ф.0503123) </a:t>
            </a:r>
            <a:r>
              <a:rPr lang="ru-RU" sz="2000" b="1" dirty="0" smtClean="0">
                <a:solidFill>
                  <a:srgbClr val="C00000"/>
                </a:solidFill>
                <a:latin typeface="Times New Roman" panose="02020603050405020304" pitchFamily="18" charset="0"/>
                <a:cs typeface="Times New Roman" panose="02020603050405020304" pitchFamily="18" charset="0"/>
              </a:rPr>
              <a:t>- новая</a:t>
            </a:r>
            <a:endParaRPr lang="ru-RU" sz="2000" b="1" dirty="0">
              <a:solidFill>
                <a:srgbClr val="C0000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111511" y="5717965"/>
            <a:ext cx="8874077" cy="901910"/>
          </a:xfrm>
          <a:prstGeom prst="rect">
            <a:avLst/>
          </a:prstGeom>
          <a:solidFill>
            <a:schemeClr val="bg1"/>
          </a:solidFill>
          <a:ln w="38100">
            <a:solidFill>
              <a:srgbClr val="077A3E"/>
            </a:solidFill>
          </a:ln>
        </p:spPr>
        <p:txBody>
          <a:bodyPr wrap="square" rtlCol="0" anchor="ctr">
            <a:noAutofit/>
          </a:bodyPr>
          <a:lstStyle/>
          <a:p>
            <a:pPr algn="ctr"/>
            <a:r>
              <a:rPr lang="ru-RU" sz="2600" b="1" dirty="0" smtClean="0">
                <a:solidFill>
                  <a:srgbClr val="C00000"/>
                </a:solidFill>
                <a:latin typeface="Times New Roman" panose="02020603050405020304" pitchFamily="18" charset="0"/>
                <a:cs typeface="Times New Roman" panose="02020603050405020304" pitchFamily="18" charset="0"/>
              </a:rPr>
              <a:t>Новации </a:t>
            </a:r>
            <a:r>
              <a:rPr lang="ru-RU" sz="2600" b="1" dirty="0">
                <a:solidFill>
                  <a:srgbClr val="C00000"/>
                </a:solidFill>
                <a:latin typeface="Times New Roman" panose="02020603050405020304" pitchFamily="18" charset="0"/>
                <a:cs typeface="Times New Roman" panose="02020603050405020304" pitchFamily="18" charset="0"/>
              </a:rPr>
              <a:t>в части </a:t>
            </a:r>
            <a:r>
              <a:rPr lang="ru-RU" sz="2600" b="1" dirty="0" smtClean="0">
                <a:solidFill>
                  <a:srgbClr val="C00000"/>
                </a:solidFill>
                <a:latin typeface="Times New Roman" panose="02020603050405020304" pitchFamily="18" charset="0"/>
                <a:cs typeface="Times New Roman" panose="02020603050405020304" pitchFamily="18" charset="0"/>
              </a:rPr>
              <a:t>КОСГУ </a:t>
            </a:r>
            <a:r>
              <a:rPr lang="ru-RU" sz="2600" b="1" smtClean="0">
                <a:solidFill>
                  <a:srgbClr val="C00000"/>
                </a:solidFill>
                <a:latin typeface="Times New Roman" panose="02020603050405020304" pitchFamily="18" charset="0"/>
                <a:cs typeface="Times New Roman" panose="02020603050405020304" pitchFamily="18" charset="0"/>
              </a:rPr>
              <a:t>+ СГС</a:t>
            </a:r>
            <a:endParaRPr lang="ru-RU" sz="2600" b="1" dirty="0" smtClean="0">
              <a:solidFill>
                <a:srgbClr val="C0000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rotWithShape="1">
          <a:blip r:embed="rId3">
            <a:extLst>
              <a:ext uri="{28A0092B-C50C-407E-A947-70E740481C1C}">
                <a14:useLocalDpi xmlns:a14="http://schemas.microsoft.com/office/drawing/2010/main" val="0"/>
              </a:ext>
            </a:extLst>
          </a:blip>
          <a:srcRect l="4375" t="19814" r="33593" b="10908"/>
          <a:stretch/>
        </p:blipFill>
        <p:spPr>
          <a:xfrm>
            <a:off x="757237" y="781043"/>
            <a:ext cx="7386637" cy="4893413"/>
          </a:xfrm>
          <a:prstGeom prst="rect">
            <a:avLst/>
          </a:prstGeom>
        </p:spPr>
      </p:pic>
    </p:spTree>
    <p:extLst>
      <p:ext uri="{BB962C8B-B14F-4D97-AF65-F5344CB8AC3E}">
        <p14:creationId xmlns:p14="http://schemas.microsoft.com/office/powerpoint/2010/main" val="27567193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ая выноска 9"/>
          <p:cNvSpPr/>
          <p:nvPr/>
        </p:nvSpPr>
        <p:spPr>
          <a:xfrm>
            <a:off x="5610226" y="5276850"/>
            <a:ext cx="3371850" cy="894159"/>
          </a:xfrm>
          <a:prstGeom prst="wedgeRectCallout">
            <a:avLst>
              <a:gd name="adj1" fmla="val -45731"/>
              <a:gd name="adj2" fmla="val -194974"/>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1400" dirty="0" smtClean="0">
                <a:solidFill>
                  <a:schemeClr val="tx1"/>
                </a:solidFill>
              </a:rPr>
              <a:t>Соответствует ф.0503369 гр. 4</a:t>
            </a:r>
          </a:p>
          <a:p>
            <a:pPr algn="ctr"/>
            <a:r>
              <a:rPr lang="ru-RU" sz="1400" dirty="0" smtClean="0">
                <a:solidFill>
                  <a:schemeClr val="tx1"/>
                </a:solidFill>
              </a:rPr>
              <a:t>по </a:t>
            </a:r>
            <a:r>
              <a:rPr lang="ru-RU" sz="1400" dirty="0" err="1" smtClean="0">
                <a:solidFill>
                  <a:schemeClr val="tx1"/>
                </a:solidFill>
              </a:rPr>
              <a:t>сч</a:t>
            </a:r>
            <a:r>
              <a:rPr lang="ru-RU" sz="1400" dirty="0" smtClean="0">
                <a:solidFill>
                  <a:schemeClr val="tx1"/>
                </a:solidFill>
              </a:rPr>
              <a:t>. 140140151</a:t>
            </a:r>
          </a:p>
          <a:p>
            <a:pPr algn="ctr"/>
            <a:r>
              <a:rPr lang="ru-RU" sz="1400" dirty="0" smtClean="0">
                <a:solidFill>
                  <a:schemeClr val="tx1"/>
                </a:solidFill>
              </a:rPr>
              <a:t>(кредиторская задолженность)</a:t>
            </a:r>
            <a:endParaRPr lang="ru-RU" sz="1400" dirty="0">
              <a:solidFill>
                <a:schemeClr val="tx1"/>
              </a:solidFill>
            </a:endParaRPr>
          </a:p>
        </p:txBody>
      </p:sp>
      <p:pic>
        <p:nvPicPr>
          <p:cNvPr id="512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94" y="157163"/>
            <a:ext cx="8889682" cy="4866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Номер слайда 14"/>
          <p:cNvSpPr>
            <a:spLocks noGrp="1"/>
          </p:cNvSpPr>
          <p:nvPr>
            <p:ph type="sldNum" sz="quarter" idx="12"/>
          </p:nvPr>
        </p:nvSpPr>
        <p:spPr>
          <a:xfrm>
            <a:off x="8481391" y="49076"/>
            <a:ext cx="503102" cy="365125"/>
          </a:xfrm>
        </p:spPr>
        <p:txBody>
          <a:bodyPr/>
          <a:lstStyle/>
          <a:p>
            <a:fld id="{A9DAC724-3E02-49ED-B828-609FBC575841}" type="slidenum">
              <a:rPr lang="ru-RU" b="1" smtClean="0">
                <a:solidFill>
                  <a:srgbClr val="C79023"/>
                </a:solidFill>
              </a:rPr>
              <a:pPr/>
              <a:t>24</a:t>
            </a:fld>
            <a:endParaRPr lang="en-US" b="1" dirty="0">
              <a:solidFill>
                <a:srgbClr val="C79023"/>
              </a:solidFill>
            </a:endParaRPr>
          </a:p>
        </p:txBody>
      </p:sp>
    </p:spTree>
    <p:extLst>
      <p:ext uri="{BB962C8B-B14F-4D97-AF65-F5344CB8AC3E}">
        <p14:creationId xmlns:p14="http://schemas.microsoft.com/office/powerpoint/2010/main" val="34389417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ая выноска 9"/>
          <p:cNvSpPr/>
          <p:nvPr/>
        </p:nvSpPr>
        <p:spPr>
          <a:xfrm>
            <a:off x="5610226" y="5276850"/>
            <a:ext cx="3371850" cy="894159"/>
          </a:xfrm>
          <a:prstGeom prst="wedgeRectCallout">
            <a:avLst>
              <a:gd name="adj1" fmla="val -45731"/>
              <a:gd name="adj2" fmla="val -194974"/>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1400" dirty="0" smtClean="0">
                <a:solidFill>
                  <a:schemeClr val="tx1"/>
                </a:solidFill>
              </a:rPr>
              <a:t>Соответствует ф.0503369 гр. 4</a:t>
            </a:r>
          </a:p>
          <a:p>
            <a:pPr algn="ctr"/>
            <a:r>
              <a:rPr lang="ru-RU" sz="1400" dirty="0" smtClean="0">
                <a:solidFill>
                  <a:schemeClr val="tx1"/>
                </a:solidFill>
              </a:rPr>
              <a:t>по </a:t>
            </a:r>
            <a:r>
              <a:rPr lang="ru-RU" sz="1400" dirty="0" err="1" smtClean="0">
                <a:solidFill>
                  <a:schemeClr val="tx1"/>
                </a:solidFill>
              </a:rPr>
              <a:t>сч</a:t>
            </a:r>
            <a:r>
              <a:rPr lang="ru-RU" sz="1400" dirty="0" smtClean="0">
                <a:solidFill>
                  <a:schemeClr val="tx1"/>
                </a:solidFill>
              </a:rPr>
              <a:t>. 140140161</a:t>
            </a:r>
          </a:p>
          <a:p>
            <a:pPr algn="ctr"/>
            <a:r>
              <a:rPr lang="ru-RU" sz="1400" dirty="0" smtClean="0">
                <a:solidFill>
                  <a:schemeClr val="tx1"/>
                </a:solidFill>
              </a:rPr>
              <a:t>(кредиторская задолженность)</a:t>
            </a:r>
            <a:endParaRPr lang="ru-RU" sz="1400" dirty="0">
              <a:solidFill>
                <a:schemeClr val="tx1"/>
              </a:solidFill>
            </a:endParaRPr>
          </a:p>
        </p:txBody>
      </p:sp>
      <p:pic>
        <p:nvPicPr>
          <p:cNvPr id="307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72" y="189309"/>
            <a:ext cx="8953528" cy="5087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Номер слайда 14"/>
          <p:cNvSpPr>
            <a:spLocks noGrp="1"/>
          </p:cNvSpPr>
          <p:nvPr>
            <p:ph type="sldNum" sz="quarter" idx="12"/>
          </p:nvPr>
        </p:nvSpPr>
        <p:spPr>
          <a:xfrm>
            <a:off x="8481391" y="49076"/>
            <a:ext cx="503102" cy="365125"/>
          </a:xfrm>
        </p:spPr>
        <p:txBody>
          <a:bodyPr/>
          <a:lstStyle/>
          <a:p>
            <a:fld id="{A9DAC724-3E02-49ED-B828-609FBC575841}" type="slidenum">
              <a:rPr lang="ru-RU" b="1" smtClean="0">
                <a:solidFill>
                  <a:srgbClr val="C79023"/>
                </a:solidFill>
              </a:rPr>
              <a:pPr/>
              <a:t>25</a:t>
            </a:fld>
            <a:endParaRPr lang="en-US" b="1" dirty="0">
              <a:solidFill>
                <a:srgbClr val="C79023"/>
              </a:solidFill>
            </a:endParaRPr>
          </a:p>
        </p:txBody>
      </p:sp>
    </p:spTree>
    <p:extLst>
      <p:ext uri="{BB962C8B-B14F-4D97-AF65-F5344CB8AC3E}">
        <p14:creationId xmlns:p14="http://schemas.microsoft.com/office/powerpoint/2010/main" val="30003082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Овал 10"/>
          <p:cNvSpPr/>
          <p:nvPr/>
        </p:nvSpPr>
        <p:spPr>
          <a:xfrm>
            <a:off x="5248270" y="3462442"/>
            <a:ext cx="381002" cy="409505"/>
          </a:xfrm>
          <a:prstGeom prst="ellipse">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820" y="266771"/>
            <a:ext cx="6991350" cy="645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Правая фигурная скобка 8"/>
          <p:cNvSpPr/>
          <p:nvPr/>
        </p:nvSpPr>
        <p:spPr>
          <a:xfrm>
            <a:off x="7169459" y="5276850"/>
            <a:ext cx="126691" cy="809625"/>
          </a:xfrm>
          <a:prstGeom prst="rightBrace">
            <a:avLst/>
          </a:prstGeom>
          <a:noFill/>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ru-RU"/>
          </a:p>
        </p:txBody>
      </p:sp>
      <p:sp>
        <p:nvSpPr>
          <p:cNvPr id="10" name="Прямоугольная выноска 9"/>
          <p:cNvSpPr/>
          <p:nvPr/>
        </p:nvSpPr>
        <p:spPr>
          <a:xfrm>
            <a:off x="7296150" y="3600450"/>
            <a:ext cx="1771650" cy="1554956"/>
          </a:xfrm>
          <a:prstGeom prst="wedgeRectCallout">
            <a:avLst>
              <a:gd name="adj1" fmla="val -49859"/>
              <a:gd name="adj2" fmla="val 84001"/>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1400" dirty="0" smtClean="0">
                <a:solidFill>
                  <a:schemeClr val="tx1"/>
                </a:solidFill>
              </a:rPr>
              <a:t>Показатель гр. 4. соответствует гр. 8 ф.0503125</a:t>
            </a:r>
          </a:p>
          <a:p>
            <a:pPr algn="ctr"/>
            <a:r>
              <a:rPr lang="ru-RU" sz="1400" dirty="0" smtClean="0">
                <a:solidFill>
                  <a:schemeClr val="tx1"/>
                </a:solidFill>
              </a:rPr>
              <a:t>По </a:t>
            </a:r>
            <a:r>
              <a:rPr lang="ru-RU" sz="1400" dirty="0" err="1" smtClean="0">
                <a:solidFill>
                  <a:schemeClr val="tx1"/>
                </a:solidFill>
              </a:rPr>
              <a:t>сч</a:t>
            </a:r>
            <a:r>
              <a:rPr lang="ru-RU" sz="1400" dirty="0" smtClean="0">
                <a:solidFill>
                  <a:schemeClr val="tx1"/>
                </a:solidFill>
              </a:rPr>
              <a:t>. 120551000</a:t>
            </a:r>
          </a:p>
          <a:p>
            <a:pPr algn="ctr"/>
            <a:r>
              <a:rPr lang="ru-RU" sz="1400" dirty="0" err="1" smtClean="0">
                <a:solidFill>
                  <a:schemeClr val="tx1"/>
                </a:solidFill>
              </a:rPr>
              <a:t>Сч</a:t>
            </a:r>
            <a:r>
              <a:rPr lang="ru-RU" sz="1400" dirty="0" smtClean="0">
                <a:solidFill>
                  <a:schemeClr val="tx1"/>
                </a:solidFill>
              </a:rPr>
              <a:t>. 140140151</a:t>
            </a:r>
          </a:p>
          <a:p>
            <a:pPr algn="ctr"/>
            <a:r>
              <a:rPr lang="ru-RU" sz="1400" dirty="0" err="1" smtClean="0">
                <a:solidFill>
                  <a:schemeClr val="tx1"/>
                </a:solidFill>
              </a:rPr>
              <a:t>Сч</a:t>
            </a:r>
            <a:r>
              <a:rPr lang="ru-RU" sz="1400" dirty="0" smtClean="0">
                <a:solidFill>
                  <a:schemeClr val="tx1"/>
                </a:solidFill>
              </a:rPr>
              <a:t>. 140140161</a:t>
            </a:r>
            <a:endParaRPr lang="ru-RU" sz="1400" dirty="0">
              <a:solidFill>
                <a:schemeClr val="tx1"/>
              </a:solidFill>
            </a:endParaRPr>
          </a:p>
        </p:txBody>
      </p:sp>
      <p:sp>
        <p:nvSpPr>
          <p:cNvPr id="6" name="Номер слайда 14"/>
          <p:cNvSpPr>
            <a:spLocks noGrp="1"/>
          </p:cNvSpPr>
          <p:nvPr>
            <p:ph type="sldNum" sz="quarter" idx="12"/>
          </p:nvPr>
        </p:nvSpPr>
        <p:spPr>
          <a:xfrm>
            <a:off x="8481391" y="49076"/>
            <a:ext cx="503102" cy="365125"/>
          </a:xfrm>
        </p:spPr>
        <p:txBody>
          <a:bodyPr/>
          <a:lstStyle/>
          <a:p>
            <a:fld id="{A9DAC724-3E02-49ED-B828-609FBC575841}" type="slidenum">
              <a:rPr lang="ru-RU" b="1" smtClean="0">
                <a:solidFill>
                  <a:srgbClr val="C79023"/>
                </a:solidFill>
              </a:rPr>
              <a:pPr/>
              <a:t>26</a:t>
            </a:fld>
            <a:endParaRPr lang="en-US" b="1" dirty="0">
              <a:solidFill>
                <a:srgbClr val="C79023"/>
              </a:solidFill>
            </a:endParaRPr>
          </a:p>
        </p:txBody>
      </p:sp>
    </p:spTree>
    <p:extLst>
      <p:ext uri="{BB962C8B-B14F-4D97-AF65-F5344CB8AC3E}">
        <p14:creationId xmlns:p14="http://schemas.microsoft.com/office/powerpoint/2010/main" val="19803297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ая выноска 9"/>
          <p:cNvSpPr/>
          <p:nvPr/>
        </p:nvSpPr>
        <p:spPr>
          <a:xfrm>
            <a:off x="5610227" y="5486400"/>
            <a:ext cx="3371850" cy="894159"/>
          </a:xfrm>
          <a:prstGeom prst="wedgeRectCallout">
            <a:avLst>
              <a:gd name="adj1" fmla="val -41494"/>
              <a:gd name="adj2" fmla="val -234388"/>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1400" dirty="0" smtClean="0">
                <a:solidFill>
                  <a:schemeClr val="tx1"/>
                </a:solidFill>
              </a:rPr>
              <a:t>оборот по гр. 8 соответствует показателю гр. 4 ф.0503369</a:t>
            </a:r>
          </a:p>
          <a:p>
            <a:pPr algn="ctr"/>
            <a:r>
              <a:rPr lang="ru-RU" sz="1400" dirty="0" smtClean="0">
                <a:solidFill>
                  <a:schemeClr val="tx1"/>
                </a:solidFill>
              </a:rPr>
              <a:t>по </a:t>
            </a:r>
            <a:r>
              <a:rPr lang="ru-RU" sz="1400" dirty="0" err="1" smtClean="0">
                <a:solidFill>
                  <a:schemeClr val="tx1"/>
                </a:solidFill>
              </a:rPr>
              <a:t>сч</a:t>
            </a:r>
            <a:r>
              <a:rPr lang="ru-RU" sz="1400" dirty="0" smtClean="0">
                <a:solidFill>
                  <a:schemeClr val="tx1"/>
                </a:solidFill>
              </a:rPr>
              <a:t>. 120551000</a:t>
            </a:r>
          </a:p>
          <a:p>
            <a:pPr algn="ctr"/>
            <a:r>
              <a:rPr lang="ru-RU" sz="1400" dirty="0" smtClean="0">
                <a:solidFill>
                  <a:schemeClr val="tx1"/>
                </a:solidFill>
              </a:rPr>
              <a:t>(кредиторская задолженность)</a:t>
            </a:r>
            <a:endParaRPr lang="ru-RU" sz="1400" dirty="0">
              <a:solidFill>
                <a:schemeClr val="tx1"/>
              </a:solidFill>
            </a:endParaRPr>
          </a:p>
        </p:txBody>
      </p:sp>
      <p:pic>
        <p:nvPicPr>
          <p:cNvPr id="614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65" y="157162"/>
            <a:ext cx="8863012" cy="5186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ая выноска 5"/>
          <p:cNvSpPr/>
          <p:nvPr/>
        </p:nvSpPr>
        <p:spPr>
          <a:xfrm>
            <a:off x="1743077" y="5486399"/>
            <a:ext cx="3371850" cy="894159"/>
          </a:xfrm>
          <a:prstGeom prst="wedgeRectCallout">
            <a:avLst>
              <a:gd name="adj1" fmla="val 52856"/>
              <a:gd name="adj2" fmla="val -218409"/>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1400" dirty="0">
                <a:solidFill>
                  <a:schemeClr val="tx1"/>
                </a:solidFill>
              </a:rPr>
              <a:t>оборот по гр. </a:t>
            </a:r>
            <a:r>
              <a:rPr lang="ru-RU" sz="1400" dirty="0" smtClean="0">
                <a:solidFill>
                  <a:schemeClr val="tx1"/>
                </a:solidFill>
              </a:rPr>
              <a:t>7 </a:t>
            </a:r>
            <a:r>
              <a:rPr lang="ru-RU" sz="1400" dirty="0">
                <a:solidFill>
                  <a:schemeClr val="tx1"/>
                </a:solidFill>
              </a:rPr>
              <a:t>соответствует показателю гр. 4 ф.0503369</a:t>
            </a:r>
          </a:p>
          <a:p>
            <a:pPr algn="ctr"/>
            <a:r>
              <a:rPr lang="ru-RU" sz="1400" dirty="0">
                <a:solidFill>
                  <a:schemeClr val="tx1"/>
                </a:solidFill>
              </a:rPr>
              <a:t>по </a:t>
            </a:r>
            <a:r>
              <a:rPr lang="ru-RU" sz="1400" dirty="0" err="1">
                <a:solidFill>
                  <a:schemeClr val="tx1"/>
                </a:solidFill>
              </a:rPr>
              <a:t>сч</a:t>
            </a:r>
            <a:r>
              <a:rPr lang="ru-RU" sz="1400" dirty="0">
                <a:solidFill>
                  <a:schemeClr val="tx1"/>
                </a:solidFill>
              </a:rPr>
              <a:t>. 120551000</a:t>
            </a:r>
          </a:p>
          <a:p>
            <a:pPr algn="ctr"/>
            <a:r>
              <a:rPr lang="ru-RU" sz="1400" dirty="0" smtClean="0">
                <a:solidFill>
                  <a:schemeClr val="tx1"/>
                </a:solidFill>
              </a:rPr>
              <a:t>(дебиторская </a:t>
            </a:r>
            <a:r>
              <a:rPr lang="ru-RU" sz="1400" dirty="0">
                <a:solidFill>
                  <a:schemeClr val="tx1"/>
                </a:solidFill>
              </a:rPr>
              <a:t>задолженность)</a:t>
            </a:r>
          </a:p>
        </p:txBody>
      </p:sp>
      <p:sp>
        <p:nvSpPr>
          <p:cNvPr id="7" name="Прямоугольная выноска 6"/>
          <p:cNvSpPr/>
          <p:nvPr/>
        </p:nvSpPr>
        <p:spPr>
          <a:xfrm>
            <a:off x="3676653" y="1046556"/>
            <a:ext cx="2876548" cy="447080"/>
          </a:xfrm>
          <a:prstGeom prst="wedgeRectCallout">
            <a:avLst>
              <a:gd name="adj1" fmla="val 26400"/>
              <a:gd name="adj2" fmla="val 364280"/>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1400" dirty="0" smtClean="0">
                <a:solidFill>
                  <a:schemeClr val="tx1"/>
                </a:solidFill>
              </a:rPr>
              <a:t>возврат возврата отражается по кредиту (гр.8) по КД202*</a:t>
            </a:r>
            <a:endParaRPr lang="ru-RU" sz="1400" dirty="0">
              <a:solidFill>
                <a:schemeClr val="tx1"/>
              </a:solidFill>
            </a:endParaRPr>
          </a:p>
        </p:txBody>
      </p:sp>
      <p:sp>
        <p:nvSpPr>
          <p:cNvPr id="8" name="Номер слайда 14"/>
          <p:cNvSpPr>
            <a:spLocks noGrp="1"/>
          </p:cNvSpPr>
          <p:nvPr>
            <p:ph type="sldNum" sz="quarter" idx="12"/>
          </p:nvPr>
        </p:nvSpPr>
        <p:spPr>
          <a:xfrm>
            <a:off x="8481391" y="49076"/>
            <a:ext cx="503102" cy="365125"/>
          </a:xfrm>
        </p:spPr>
        <p:txBody>
          <a:bodyPr/>
          <a:lstStyle/>
          <a:p>
            <a:fld id="{A9DAC724-3E02-49ED-B828-609FBC575841}" type="slidenum">
              <a:rPr lang="ru-RU" b="1" smtClean="0">
                <a:solidFill>
                  <a:srgbClr val="C79023"/>
                </a:solidFill>
              </a:rPr>
              <a:pPr/>
              <a:t>27</a:t>
            </a:fld>
            <a:endParaRPr lang="en-US" b="1" dirty="0">
              <a:solidFill>
                <a:srgbClr val="C79023"/>
              </a:solidFill>
            </a:endParaRPr>
          </a:p>
        </p:txBody>
      </p:sp>
    </p:spTree>
    <p:extLst>
      <p:ext uri="{BB962C8B-B14F-4D97-AF65-F5344CB8AC3E}">
        <p14:creationId xmlns:p14="http://schemas.microsoft.com/office/powerpoint/2010/main" val="14664505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Овал 11"/>
          <p:cNvSpPr/>
          <p:nvPr/>
        </p:nvSpPr>
        <p:spPr>
          <a:xfrm>
            <a:off x="4876795" y="3348071"/>
            <a:ext cx="381002" cy="409505"/>
          </a:xfrm>
          <a:prstGeom prst="ellipse">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9" name="Правая фигурная скобка 8"/>
          <p:cNvSpPr/>
          <p:nvPr/>
        </p:nvSpPr>
        <p:spPr>
          <a:xfrm>
            <a:off x="6953250" y="4750593"/>
            <a:ext cx="126691" cy="404813"/>
          </a:xfrm>
          <a:prstGeom prst="rightBrace">
            <a:avLst/>
          </a:prstGeom>
          <a:noFill/>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ru-RU"/>
          </a:p>
        </p:txBody>
      </p:sp>
      <p:sp>
        <p:nvSpPr>
          <p:cNvPr id="10" name="Прямоугольная выноска 9"/>
          <p:cNvSpPr/>
          <p:nvPr/>
        </p:nvSpPr>
        <p:spPr>
          <a:xfrm>
            <a:off x="7079941" y="3348071"/>
            <a:ext cx="1771650" cy="1112010"/>
          </a:xfrm>
          <a:prstGeom prst="wedgeRectCallout">
            <a:avLst>
              <a:gd name="adj1" fmla="val -49859"/>
              <a:gd name="adj2" fmla="val 84001"/>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1400" dirty="0" smtClean="0">
                <a:solidFill>
                  <a:schemeClr val="tx1"/>
                </a:solidFill>
              </a:rPr>
              <a:t>Показатель гр. 4. соответствует гр. 7 ф.0503125</a:t>
            </a:r>
          </a:p>
          <a:p>
            <a:pPr algn="ctr"/>
            <a:r>
              <a:rPr lang="ru-RU" sz="1400" dirty="0" smtClean="0">
                <a:solidFill>
                  <a:schemeClr val="tx1"/>
                </a:solidFill>
              </a:rPr>
              <a:t>По </a:t>
            </a:r>
            <a:r>
              <a:rPr lang="ru-RU" sz="1400" dirty="0" err="1" smtClean="0">
                <a:solidFill>
                  <a:schemeClr val="tx1"/>
                </a:solidFill>
              </a:rPr>
              <a:t>сч</a:t>
            </a:r>
            <a:r>
              <a:rPr lang="ru-RU" sz="1400" dirty="0" smtClean="0">
                <a:solidFill>
                  <a:schemeClr val="tx1"/>
                </a:solidFill>
              </a:rPr>
              <a:t>. 120551000</a:t>
            </a:r>
          </a:p>
        </p:txBody>
      </p:sp>
      <p:pic>
        <p:nvPicPr>
          <p:cNvPr id="204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57184"/>
            <a:ext cx="6838950" cy="667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Номер слайда 14"/>
          <p:cNvSpPr>
            <a:spLocks noGrp="1"/>
          </p:cNvSpPr>
          <p:nvPr>
            <p:ph type="sldNum" sz="quarter" idx="12"/>
          </p:nvPr>
        </p:nvSpPr>
        <p:spPr>
          <a:xfrm>
            <a:off x="8481391" y="49076"/>
            <a:ext cx="503102" cy="365125"/>
          </a:xfrm>
        </p:spPr>
        <p:txBody>
          <a:bodyPr/>
          <a:lstStyle/>
          <a:p>
            <a:fld id="{A9DAC724-3E02-49ED-B828-609FBC575841}" type="slidenum">
              <a:rPr lang="ru-RU" b="1" smtClean="0">
                <a:solidFill>
                  <a:srgbClr val="C79023"/>
                </a:solidFill>
              </a:rPr>
              <a:pPr/>
              <a:t>28</a:t>
            </a:fld>
            <a:endParaRPr lang="en-US" b="1" dirty="0">
              <a:solidFill>
                <a:srgbClr val="C79023"/>
              </a:solidFill>
            </a:endParaRPr>
          </a:p>
        </p:txBody>
      </p:sp>
    </p:spTree>
    <p:extLst>
      <p:ext uri="{BB962C8B-B14F-4D97-AF65-F5344CB8AC3E}">
        <p14:creationId xmlns:p14="http://schemas.microsoft.com/office/powerpoint/2010/main" val="9673972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49" y="207536"/>
            <a:ext cx="8925317" cy="5402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Прямоугольная выноска 9"/>
          <p:cNvSpPr/>
          <p:nvPr/>
        </p:nvSpPr>
        <p:spPr>
          <a:xfrm>
            <a:off x="5334000" y="5000028"/>
            <a:ext cx="3810000" cy="894159"/>
          </a:xfrm>
          <a:prstGeom prst="wedgeRectCallout">
            <a:avLst>
              <a:gd name="adj1" fmla="val -51862"/>
              <a:gd name="adj2" fmla="val -171539"/>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1400" dirty="0" smtClean="0">
                <a:solidFill>
                  <a:schemeClr val="tx1"/>
                </a:solidFill>
              </a:rPr>
              <a:t>поступила субсидия</a:t>
            </a:r>
          </a:p>
          <a:p>
            <a:pPr algn="ctr"/>
            <a:r>
              <a:rPr lang="ru-RU" sz="1400" dirty="0" smtClean="0">
                <a:solidFill>
                  <a:schemeClr val="tx1"/>
                </a:solidFill>
              </a:rPr>
              <a:t>Д 520111510   К </a:t>
            </a:r>
            <a:r>
              <a:rPr lang="ru-RU" sz="1400" dirty="0">
                <a:solidFill>
                  <a:schemeClr val="tx1"/>
                </a:solidFill>
              </a:rPr>
              <a:t>520562661, 520552661</a:t>
            </a:r>
            <a:endParaRPr lang="ru-RU" sz="1400" dirty="0" smtClean="0">
              <a:solidFill>
                <a:schemeClr val="tx1"/>
              </a:solidFill>
            </a:endParaRPr>
          </a:p>
          <a:p>
            <a:pPr algn="ctr"/>
            <a:r>
              <a:rPr lang="ru-RU" sz="1400" dirty="0" smtClean="0">
                <a:solidFill>
                  <a:schemeClr val="tx1"/>
                </a:solidFill>
              </a:rPr>
              <a:t>- соответствие ф.0503737(раздел доходы)</a:t>
            </a:r>
            <a:endParaRPr lang="ru-RU" sz="1400" dirty="0">
              <a:solidFill>
                <a:schemeClr val="tx1"/>
              </a:solidFill>
            </a:endParaRPr>
          </a:p>
        </p:txBody>
      </p:sp>
      <p:sp>
        <p:nvSpPr>
          <p:cNvPr id="8" name="Прямоугольная выноска 7"/>
          <p:cNvSpPr/>
          <p:nvPr/>
        </p:nvSpPr>
        <p:spPr>
          <a:xfrm>
            <a:off x="95249" y="5800724"/>
            <a:ext cx="4714876" cy="894159"/>
          </a:xfrm>
          <a:prstGeom prst="wedgeRectCallout">
            <a:avLst>
              <a:gd name="adj1" fmla="val 28176"/>
              <a:gd name="adj2" fmla="val -262085"/>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1400" dirty="0">
                <a:solidFill>
                  <a:schemeClr val="tx1"/>
                </a:solidFill>
              </a:rPr>
              <a:t>Д </a:t>
            </a:r>
            <a:r>
              <a:rPr lang="ru-RU" sz="1400" dirty="0" smtClean="0">
                <a:solidFill>
                  <a:schemeClr val="tx1"/>
                </a:solidFill>
              </a:rPr>
              <a:t>520562561   </a:t>
            </a:r>
            <a:r>
              <a:rPr lang="ru-RU" sz="1400" dirty="0">
                <a:solidFill>
                  <a:schemeClr val="tx1"/>
                </a:solidFill>
              </a:rPr>
              <a:t>К </a:t>
            </a:r>
            <a:r>
              <a:rPr lang="ru-RU" sz="1400" dirty="0" smtClean="0">
                <a:solidFill>
                  <a:schemeClr val="tx1"/>
                </a:solidFill>
              </a:rPr>
              <a:t>540140152 </a:t>
            </a:r>
          </a:p>
          <a:p>
            <a:pPr algn="ctr"/>
            <a:r>
              <a:rPr lang="ru-RU" sz="1400" dirty="0" smtClean="0">
                <a:solidFill>
                  <a:schemeClr val="tx1"/>
                </a:solidFill>
              </a:rPr>
              <a:t>				(162) </a:t>
            </a:r>
            <a:endParaRPr lang="ru-RU" sz="1400" dirty="0">
              <a:solidFill>
                <a:schemeClr val="tx1"/>
              </a:solidFill>
            </a:endParaRPr>
          </a:p>
          <a:p>
            <a:pPr algn="ctr"/>
            <a:r>
              <a:rPr lang="ru-RU" sz="1400" dirty="0" smtClean="0">
                <a:solidFill>
                  <a:schemeClr val="tx1"/>
                </a:solidFill>
              </a:rPr>
              <a:t>- соответствие ф.0503737- (ПФХД доходов)</a:t>
            </a:r>
            <a:endParaRPr lang="ru-RU" sz="1400" dirty="0">
              <a:solidFill>
                <a:schemeClr val="tx1"/>
              </a:solidFill>
            </a:endParaRPr>
          </a:p>
        </p:txBody>
      </p:sp>
      <p:sp>
        <p:nvSpPr>
          <p:cNvPr id="5" name="Номер слайда 14"/>
          <p:cNvSpPr>
            <a:spLocks noGrp="1"/>
          </p:cNvSpPr>
          <p:nvPr>
            <p:ph type="sldNum" sz="quarter" idx="12"/>
          </p:nvPr>
        </p:nvSpPr>
        <p:spPr>
          <a:xfrm>
            <a:off x="8481391" y="49076"/>
            <a:ext cx="503102" cy="365125"/>
          </a:xfrm>
        </p:spPr>
        <p:txBody>
          <a:bodyPr/>
          <a:lstStyle/>
          <a:p>
            <a:fld id="{A9DAC724-3E02-49ED-B828-609FBC575841}" type="slidenum">
              <a:rPr lang="ru-RU" b="1" smtClean="0">
                <a:solidFill>
                  <a:srgbClr val="C79023"/>
                </a:solidFill>
              </a:rPr>
              <a:pPr/>
              <a:t>29</a:t>
            </a:fld>
            <a:endParaRPr lang="en-US" b="1" dirty="0">
              <a:solidFill>
                <a:srgbClr val="C79023"/>
              </a:solidFill>
            </a:endParaRPr>
          </a:p>
        </p:txBody>
      </p:sp>
    </p:spTree>
    <p:extLst>
      <p:ext uri="{BB962C8B-B14F-4D97-AF65-F5344CB8AC3E}">
        <p14:creationId xmlns:p14="http://schemas.microsoft.com/office/powerpoint/2010/main" val="20355458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 y="118791"/>
            <a:ext cx="8886826" cy="6415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Прямоугольная выноска 9"/>
          <p:cNvSpPr/>
          <p:nvPr/>
        </p:nvSpPr>
        <p:spPr>
          <a:xfrm>
            <a:off x="5257800" y="5276849"/>
            <a:ext cx="3810000" cy="894159"/>
          </a:xfrm>
          <a:prstGeom prst="wedgeRectCallout">
            <a:avLst>
              <a:gd name="adj1" fmla="val -68612"/>
              <a:gd name="adj2" fmla="val -98037"/>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1400" dirty="0" smtClean="0">
                <a:solidFill>
                  <a:schemeClr val="tx1"/>
                </a:solidFill>
              </a:rPr>
              <a:t>Д 540140152   К 540110152 </a:t>
            </a:r>
          </a:p>
          <a:p>
            <a:pPr algn="ctr"/>
            <a:r>
              <a:rPr lang="ru-RU" sz="1400" dirty="0">
                <a:solidFill>
                  <a:schemeClr val="tx1"/>
                </a:solidFill>
              </a:rPr>
              <a:t>Д </a:t>
            </a:r>
            <a:r>
              <a:rPr lang="ru-RU" sz="1400" dirty="0" smtClean="0">
                <a:solidFill>
                  <a:schemeClr val="tx1"/>
                </a:solidFill>
              </a:rPr>
              <a:t>540140162   </a:t>
            </a:r>
            <a:r>
              <a:rPr lang="ru-RU" sz="1400" dirty="0">
                <a:solidFill>
                  <a:schemeClr val="tx1"/>
                </a:solidFill>
              </a:rPr>
              <a:t>К </a:t>
            </a:r>
            <a:r>
              <a:rPr lang="ru-RU" sz="1400" dirty="0" smtClean="0">
                <a:solidFill>
                  <a:schemeClr val="tx1"/>
                </a:solidFill>
              </a:rPr>
              <a:t>540110162 </a:t>
            </a:r>
          </a:p>
          <a:p>
            <a:pPr algn="ctr"/>
            <a:r>
              <a:rPr lang="ru-RU" sz="1400" dirty="0" smtClean="0">
                <a:solidFill>
                  <a:schemeClr val="tx1"/>
                </a:solidFill>
              </a:rPr>
              <a:t>-отнесение ДБП на доходы тек. года</a:t>
            </a:r>
          </a:p>
          <a:p>
            <a:pPr algn="ctr"/>
            <a:r>
              <a:rPr lang="ru-RU" sz="1400" dirty="0" smtClean="0">
                <a:solidFill>
                  <a:schemeClr val="tx1"/>
                </a:solidFill>
              </a:rPr>
              <a:t>- соответствие ф.0503737(раздел расходы) гр. 9</a:t>
            </a:r>
            <a:endParaRPr lang="ru-RU" sz="1400" dirty="0">
              <a:solidFill>
                <a:schemeClr val="tx1"/>
              </a:solidFill>
            </a:endParaRPr>
          </a:p>
        </p:txBody>
      </p:sp>
      <p:sp>
        <p:nvSpPr>
          <p:cNvPr id="8" name="Прямоугольная выноска 7"/>
          <p:cNvSpPr/>
          <p:nvPr/>
        </p:nvSpPr>
        <p:spPr>
          <a:xfrm>
            <a:off x="95249" y="5800724"/>
            <a:ext cx="4714876" cy="894159"/>
          </a:xfrm>
          <a:prstGeom prst="wedgeRectCallout">
            <a:avLst>
              <a:gd name="adj1" fmla="val 27368"/>
              <a:gd name="adj2" fmla="val -157691"/>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1400" dirty="0" smtClean="0">
                <a:solidFill>
                  <a:schemeClr val="tx1"/>
                </a:solidFill>
              </a:rPr>
              <a:t>сумма заключенного соглашения</a:t>
            </a:r>
          </a:p>
          <a:p>
            <a:pPr algn="ctr"/>
            <a:r>
              <a:rPr lang="ru-RU" sz="1400" dirty="0" smtClean="0">
                <a:solidFill>
                  <a:schemeClr val="tx1"/>
                </a:solidFill>
              </a:rPr>
              <a:t>- </a:t>
            </a:r>
            <a:r>
              <a:rPr lang="ru-RU" sz="1400" dirty="0">
                <a:solidFill>
                  <a:schemeClr val="tx1"/>
                </a:solidFill>
              </a:rPr>
              <a:t>соответствие </a:t>
            </a:r>
            <a:r>
              <a:rPr lang="ru-RU" sz="1400" dirty="0" smtClean="0">
                <a:solidFill>
                  <a:schemeClr val="tx1"/>
                </a:solidFill>
              </a:rPr>
              <a:t>ф.0503769(Д) </a:t>
            </a:r>
            <a:r>
              <a:rPr lang="ru-RU" sz="1400" dirty="0">
                <a:solidFill>
                  <a:schemeClr val="tx1"/>
                </a:solidFill>
              </a:rPr>
              <a:t>гр. </a:t>
            </a:r>
            <a:r>
              <a:rPr lang="ru-RU" sz="1400" dirty="0" smtClean="0">
                <a:solidFill>
                  <a:schemeClr val="tx1"/>
                </a:solidFill>
              </a:rPr>
              <a:t>5 по </a:t>
            </a:r>
            <a:r>
              <a:rPr lang="ru-RU" sz="1400" dirty="0" err="1" smtClean="0">
                <a:solidFill>
                  <a:schemeClr val="tx1"/>
                </a:solidFill>
              </a:rPr>
              <a:t>сч</a:t>
            </a:r>
            <a:r>
              <a:rPr lang="ru-RU" sz="1400" dirty="0" smtClean="0">
                <a:solidFill>
                  <a:schemeClr val="tx1"/>
                </a:solidFill>
              </a:rPr>
              <a:t>. 20500000</a:t>
            </a:r>
            <a:endParaRPr lang="ru-RU" sz="1400" dirty="0">
              <a:solidFill>
                <a:schemeClr val="tx1"/>
              </a:solidFill>
            </a:endParaRPr>
          </a:p>
          <a:p>
            <a:pPr algn="ctr"/>
            <a:r>
              <a:rPr lang="ru-RU" sz="1400" dirty="0" smtClean="0">
                <a:solidFill>
                  <a:schemeClr val="tx1"/>
                </a:solidFill>
              </a:rPr>
              <a:t>- соответствие ф.0503737- ПФХД доходов (раздел доходы)</a:t>
            </a:r>
            <a:endParaRPr lang="ru-RU" sz="1400" dirty="0">
              <a:solidFill>
                <a:schemeClr val="tx1"/>
              </a:solidFill>
            </a:endParaRPr>
          </a:p>
        </p:txBody>
      </p:sp>
      <p:sp>
        <p:nvSpPr>
          <p:cNvPr id="5" name="Номер слайда 14"/>
          <p:cNvSpPr>
            <a:spLocks noGrp="1"/>
          </p:cNvSpPr>
          <p:nvPr>
            <p:ph type="sldNum" sz="quarter" idx="12"/>
          </p:nvPr>
        </p:nvSpPr>
        <p:spPr>
          <a:xfrm>
            <a:off x="8481391" y="49076"/>
            <a:ext cx="503102" cy="365125"/>
          </a:xfrm>
        </p:spPr>
        <p:txBody>
          <a:bodyPr/>
          <a:lstStyle/>
          <a:p>
            <a:fld id="{A9DAC724-3E02-49ED-B828-609FBC575841}" type="slidenum">
              <a:rPr lang="ru-RU" b="1" smtClean="0">
                <a:solidFill>
                  <a:srgbClr val="C79023"/>
                </a:solidFill>
              </a:rPr>
              <a:pPr/>
              <a:t>30</a:t>
            </a:fld>
            <a:endParaRPr lang="en-US" b="1" dirty="0">
              <a:solidFill>
                <a:srgbClr val="C79023"/>
              </a:solidFill>
            </a:endParaRPr>
          </a:p>
        </p:txBody>
      </p:sp>
    </p:spTree>
    <p:extLst>
      <p:ext uri="{BB962C8B-B14F-4D97-AF65-F5344CB8AC3E}">
        <p14:creationId xmlns:p14="http://schemas.microsoft.com/office/powerpoint/2010/main" val="39121758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14"/>
          <p:cNvSpPr>
            <a:spLocks noGrp="1"/>
          </p:cNvSpPr>
          <p:nvPr>
            <p:ph type="sldNum" sz="quarter" idx="12"/>
          </p:nvPr>
        </p:nvSpPr>
        <p:spPr>
          <a:xfrm>
            <a:off x="8481391" y="49076"/>
            <a:ext cx="503102" cy="365125"/>
          </a:xfrm>
        </p:spPr>
        <p:txBody>
          <a:bodyPr/>
          <a:lstStyle/>
          <a:p>
            <a:fld id="{A9DAC724-3E02-49ED-B828-609FBC575841}" type="slidenum">
              <a:rPr lang="ru-RU" b="1" smtClean="0">
                <a:solidFill>
                  <a:srgbClr val="C79023"/>
                </a:solidFill>
              </a:rPr>
              <a:pPr/>
              <a:t>31</a:t>
            </a:fld>
            <a:endParaRPr lang="en-US" b="1" dirty="0">
              <a:solidFill>
                <a:srgbClr val="C79023"/>
              </a:solidFill>
            </a:endParaRPr>
          </a:p>
        </p:txBody>
      </p:sp>
      <p:sp>
        <p:nvSpPr>
          <p:cNvPr id="24" name="Прямоугольник 23">
            <a:extLst>
              <a:ext uri="{FF2B5EF4-FFF2-40B4-BE49-F238E27FC236}">
                <a16:creationId xmlns="" xmlns:a16="http://schemas.microsoft.com/office/drawing/2014/main" id="{A33DAC7D-2902-43C4-80FC-A26A6CDFC3A5}"/>
              </a:ext>
            </a:extLst>
          </p:cNvPr>
          <p:cNvSpPr/>
          <p:nvPr/>
        </p:nvSpPr>
        <p:spPr>
          <a:xfrm>
            <a:off x="2689680" y="175674"/>
            <a:ext cx="5479146" cy="477054"/>
          </a:xfrm>
          <a:prstGeom prst="rect">
            <a:avLst/>
          </a:prstGeom>
        </p:spPr>
        <p:txBody>
          <a:bodyPr wrap="square">
            <a:spAutoFit/>
          </a:bodyPr>
          <a:lstStyle/>
          <a:p>
            <a:pPr algn="ctr">
              <a:spcBef>
                <a:spcPct val="0"/>
              </a:spcBef>
            </a:pPr>
            <a:r>
              <a:rPr lang="ru-RU" sz="2500" b="1" smtClean="0">
                <a:solidFill>
                  <a:srgbClr val="077A3E"/>
                </a:solidFill>
                <a:latin typeface="Times New Roman" panose="02020603050405020304" pitchFamily="18" charset="0"/>
                <a:ea typeface="+mj-ea"/>
                <a:cs typeface="Times New Roman" panose="02020603050405020304" pitchFamily="18" charset="0"/>
              </a:rPr>
              <a:t>Порядок применения КОСГУ</a:t>
            </a:r>
            <a:endParaRPr lang="ru-RU" sz="2500" b="1" dirty="0">
              <a:solidFill>
                <a:srgbClr val="C00000"/>
              </a:solidFill>
              <a:latin typeface="Times New Roman" panose="02020603050405020304" pitchFamily="18" charset="0"/>
              <a:ea typeface="+mj-ea"/>
              <a:cs typeface="Times New Roman" panose="02020603050405020304" pitchFamily="18" charset="0"/>
            </a:endParaRPr>
          </a:p>
        </p:txBody>
      </p:sp>
      <p:sp>
        <p:nvSpPr>
          <p:cNvPr id="6" name="TextBox 5"/>
          <p:cNvSpPr txBox="1"/>
          <p:nvPr/>
        </p:nvSpPr>
        <p:spPr>
          <a:xfrm>
            <a:off x="2438401" y="563088"/>
            <a:ext cx="6546092" cy="770412"/>
          </a:xfrm>
          <a:prstGeom prst="rect">
            <a:avLst/>
          </a:prstGeom>
          <a:noFill/>
        </p:spPr>
        <p:txBody>
          <a:bodyPr wrap="square" rtlCol="0" anchor="ctr" anchorCtr="0">
            <a:noAutofit/>
          </a:bodyPr>
          <a:lstStyle/>
          <a:p>
            <a:pPr algn="ctr"/>
            <a:r>
              <a:rPr lang="ru-RU" sz="2400" b="1" dirty="0" smtClean="0">
                <a:solidFill>
                  <a:srgbClr val="C79023"/>
                </a:solidFill>
                <a:latin typeface="Times New Roman" charset="0"/>
                <a:ea typeface="Times New Roman" charset="0"/>
                <a:cs typeface="Times New Roman" charset="0"/>
              </a:rPr>
              <a:t>Дополнено (уточнено): передача </a:t>
            </a:r>
            <a:r>
              <a:rPr lang="ru-RU" sz="2400" b="1" smtClean="0">
                <a:solidFill>
                  <a:srgbClr val="C79023"/>
                </a:solidFill>
                <a:latin typeface="Times New Roman" charset="0"/>
                <a:ea typeface="Times New Roman" charset="0"/>
                <a:cs typeface="Times New Roman" charset="0"/>
              </a:rPr>
              <a:t>и получение</a:t>
            </a:r>
            <a:endParaRPr lang="ru-RU" sz="2400" b="1" dirty="0">
              <a:solidFill>
                <a:srgbClr val="C79023"/>
              </a:solidFill>
              <a:latin typeface="Times New Roman" charset="0"/>
              <a:ea typeface="Times New Roman" charset="0"/>
              <a:cs typeface="Times New Roman" charset="0"/>
            </a:endParaRPr>
          </a:p>
        </p:txBody>
      </p:sp>
      <p:graphicFrame>
        <p:nvGraphicFramePr>
          <p:cNvPr id="2" name="Схема 1"/>
          <p:cNvGraphicFramePr/>
          <p:nvPr>
            <p:extLst>
              <p:ext uri="{D42A27DB-BD31-4B8C-83A1-F6EECF244321}">
                <p14:modId xmlns:p14="http://schemas.microsoft.com/office/powerpoint/2010/main" val="93320894"/>
              </p:ext>
            </p:extLst>
          </p:nvPr>
        </p:nvGraphicFramePr>
        <p:xfrm>
          <a:off x="177799" y="1333500"/>
          <a:ext cx="8806693" cy="5499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5778500" y="1498600"/>
            <a:ext cx="1358900" cy="863600"/>
          </a:xfrm>
          <a:prstGeom prst="round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a:solidFill>
              <a:srgbClr val="002060"/>
            </a:solidFill>
          </a:ln>
        </p:spPr>
        <p:txBody>
          <a:bodyPr wrap="square" rtlCol="0" anchor="ctr" anchorCtr="0">
            <a:noAutofit/>
          </a:bodyPr>
          <a:lstStyle/>
          <a:p>
            <a:pPr algn="ctr"/>
            <a:r>
              <a:rPr lang="ru-RU" b="1" smtClean="0">
                <a:solidFill>
                  <a:prstClr val="black"/>
                </a:solidFill>
                <a:latin typeface="Times New Roman" charset="0"/>
                <a:ea typeface="Times New Roman" charset="0"/>
                <a:cs typeface="Times New Roman" charset="0"/>
              </a:rPr>
              <a:t>Текущего характера</a:t>
            </a:r>
            <a:endParaRPr lang="ru-RU" b="1">
              <a:solidFill>
                <a:prstClr val="black"/>
              </a:solidFill>
              <a:latin typeface="Times New Roman" charset="0"/>
              <a:ea typeface="Times New Roman" charset="0"/>
              <a:cs typeface="Times New Roman" charset="0"/>
            </a:endParaRPr>
          </a:p>
        </p:txBody>
      </p:sp>
      <p:sp>
        <p:nvSpPr>
          <p:cNvPr id="8" name="TextBox 7"/>
          <p:cNvSpPr txBox="1"/>
          <p:nvPr/>
        </p:nvSpPr>
        <p:spPr>
          <a:xfrm>
            <a:off x="7625593" y="1498600"/>
            <a:ext cx="1358900" cy="863600"/>
          </a:xfrm>
          <a:prstGeom prst="round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a:solidFill>
              <a:srgbClr val="002060"/>
            </a:solidFill>
          </a:ln>
        </p:spPr>
        <p:txBody>
          <a:bodyPr wrap="square" rtlCol="0" anchor="ctr" anchorCtr="0">
            <a:noAutofit/>
          </a:bodyPr>
          <a:lstStyle/>
          <a:p>
            <a:pPr algn="ctr"/>
            <a:r>
              <a:rPr lang="ru-RU" sz="1600" b="1" dirty="0" smtClean="0">
                <a:solidFill>
                  <a:prstClr val="black"/>
                </a:solidFill>
                <a:latin typeface="Times New Roman" charset="0"/>
                <a:ea typeface="Times New Roman" charset="0"/>
                <a:cs typeface="Times New Roman" charset="0"/>
              </a:rPr>
              <a:t>Капиталь-</a:t>
            </a:r>
            <a:r>
              <a:rPr lang="ru-RU" sz="1600" b="1" dirty="0" err="1" smtClean="0">
                <a:solidFill>
                  <a:prstClr val="black"/>
                </a:solidFill>
                <a:latin typeface="Times New Roman" charset="0"/>
                <a:ea typeface="Times New Roman" charset="0"/>
                <a:cs typeface="Times New Roman" charset="0"/>
              </a:rPr>
              <a:t>ного</a:t>
            </a:r>
            <a:r>
              <a:rPr lang="ru-RU" sz="1600" b="1" dirty="0" smtClean="0">
                <a:solidFill>
                  <a:prstClr val="black"/>
                </a:solidFill>
                <a:latin typeface="Times New Roman" charset="0"/>
                <a:ea typeface="Times New Roman" charset="0"/>
                <a:cs typeface="Times New Roman" charset="0"/>
              </a:rPr>
              <a:t> характера</a:t>
            </a:r>
            <a:endParaRPr lang="ru-RU" sz="1600" b="1" dirty="0">
              <a:solidFill>
                <a:prstClr val="black"/>
              </a:solidFill>
              <a:latin typeface="Times New Roman" charset="0"/>
              <a:ea typeface="Times New Roman" charset="0"/>
              <a:cs typeface="Times New Roman" charset="0"/>
            </a:endParaRPr>
          </a:p>
        </p:txBody>
      </p:sp>
      <p:sp>
        <p:nvSpPr>
          <p:cNvPr id="5" name="TextBox 4"/>
          <p:cNvSpPr txBox="1"/>
          <p:nvPr/>
        </p:nvSpPr>
        <p:spPr>
          <a:xfrm>
            <a:off x="342900" y="6184900"/>
            <a:ext cx="2755900" cy="369332"/>
          </a:xfrm>
          <a:prstGeom prst="rect">
            <a:avLst/>
          </a:prstGeom>
          <a:noFill/>
        </p:spPr>
        <p:txBody>
          <a:bodyPr wrap="square" rtlCol="0" anchor="ctr" anchorCtr="0">
            <a:noAutofit/>
          </a:bodyPr>
          <a:lstStyle/>
          <a:p>
            <a:r>
              <a:rPr lang="ru-RU" i="1" dirty="0" smtClean="0">
                <a:solidFill>
                  <a:srgbClr val="002060"/>
                </a:solidFill>
                <a:latin typeface="Times New Roman" charset="0"/>
                <a:ea typeface="Times New Roman" charset="0"/>
                <a:cs typeface="Times New Roman" charset="0"/>
              </a:rPr>
              <a:t>Текущие </a:t>
            </a:r>
            <a:r>
              <a:rPr lang="mr-IN" i="1" dirty="0" smtClean="0">
                <a:solidFill>
                  <a:srgbClr val="002060"/>
                </a:solidFill>
                <a:latin typeface="Times New Roman" charset="0"/>
                <a:ea typeface="Times New Roman" charset="0"/>
                <a:cs typeface="Times New Roman" charset="0"/>
              </a:rPr>
              <a:t>–</a:t>
            </a:r>
            <a:r>
              <a:rPr lang="ru-RU" i="1" dirty="0" smtClean="0">
                <a:solidFill>
                  <a:srgbClr val="002060"/>
                </a:solidFill>
                <a:latin typeface="Times New Roman" charset="0"/>
                <a:ea typeface="Times New Roman" charset="0"/>
                <a:cs typeface="Times New Roman" charset="0"/>
              </a:rPr>
              <a:t> КОСГУ 340</a:t>
            </a:r>
            <a:endParaRPr lang="ru-RU" i="1" dirty="0">
              <a:solidFill>
                <a:srgbClr val="002060"/>
              </a:solidFill>
              <a:latin typeface="Times New Roman" charset="0"/>
              <a:ea typeface="Times New Roman" charset="0"/>
              <a:cs typeface="Times New Roman" charset="0"/>
            </a:endParaRPr>
          </a:p>
        </p:txBody>
      </p:sp>
      <p:sp>
        <p:nvSpPr>
          <p:cNvPr id="10" name="TextBox 9"/>
          <p:cNvSpPr txBox="1"/>
          <p:nvPr/>
        </p:nvSpPr>
        <p:spPr>
          <a:xfrm>
            <a:off x="4581144" y="6184900"/>
            <a:ext cx="4403347" cy="369332"/>
          </a:xfrm>
          <a:prstGeom prst="rect">
            <a:avLst/>
          </a:prstGeom>
          <a:noFill/>
        </p:spPr>
        <p:txBody>
          <a:bodyPr wrap="square" rtlCol="0" anchor="ctr" anchorCtr="0">
            <a:noAutofit/>
          </a:bodyPr>
          <a:lstStyle/>
          <a:p>
            <a:r>
              <a:rPr lang="ru-RU" i="1" dirty="0" smtClean="0">
                <a:solidFill>
                  <a:srgbClr val="002060"/>
                </a:solidFill>
                <a:latin typeface="Times New Roman" charset="0"/>
                <a:ea typeface="Times New Roman" charset="0"/>
                <a:cs typeface="Times New Roman" charset="0"/>
              </a:rPr>
              <a:t>Капитальные </a:t>
            </a:r>
            <a:r>
              <a:rPr lang="mr-IN" i="1" dirty="0" smtClean="0">
                <a:solidFill>
                  <a:srgbClr val="002060"/>
                </a:solidFill>
                <a:latin typeface="Times New Roman" charset="0"/>
                <a:ea typeface="Times New Roman" charset="0"/>
                <a:cs typeface="Times New Roman" charset="0"/>
              </a:rPr>
              <a:t>–</a:t>
            </a:r>
            <a:r>
              <a:rPr lang="ru-RU" i="1" dirty="0" smtClean="0">
                <a:solidFill>
                  <a:srgbClr val="002060"/>
                </a:solidFill>
                <a:latin typeface="Times New Roman" charset="0"/>
                <a:ea typeface="Times New Roman" charset="0"/>
                <a:cs typeface="Times New Roman" charset="0"/>
              </a:rPr>
              <a:t> КОСГУ 310, 320, 330</a:t>
            </a:r>
            <a:endParaRPr lang="ru-RU" i="1" dirty="0">
              <a:solidFill>
                <a:srgbClr val="00206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3411473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Номер слайда 14"/>
          <p:cNvSpPr>
            <a:spLocks noGrp="1"/>
          </p:cNvSpPr>
          <p:nvPr>
            <p:ph type="sldNum" sz="quarter" idx="12"/>
          </p:nvPr>
        </p:nvSpPr>
        <p:spPr>
          <a:xfrm>
            <a:off x="8540151" y="179386"/>
            <a:ext cx="445437" cy="365125"/>
          </a:xfrm>
        </p:spPr>
        <p:txBody>
          <a:bodyPr/>
          <a:lstStyle/>
          <a:p>
            <a:fld id="{B2D350B4-811D-9C49-8D4A-B431FFD45952}" type="slidenum">
              <a:rPr lang="en-US" b="1" smtClean="0">
                <a:solidFill>
                  <a:srgbClr val="C79023"/>
                </a:solidFill>
              </a:rPr>
              <a:pPr/>
              <a:t>32</a:t>
            </a:fld>
            <a:endParaRPr lang="en-US" b="1" dirty="0">
              <a:solidFill>
                <a:srgbClr val="C79023"/>
              </a:solidFill>
            </a:endParaRPr>
          </a:p>
        </p:txBody>
      </p:sp>
      <p:sp>
        <p:nvSpPr>
          <p:cNvPr id="7" name="Прямоугольник 6"/>
          <p:cNvSpPr/>
          <p:nvPr/>
        </p:nvSpPr>
        <p:spPr>
          <a:xfrm>
            <a:off x="1603077" y="115884"/>
            <a:ext cx="7022802" cy="492443"/>
          </a:xfrm>
          <a:prstGeom prst="rect">
            <a:avLst/>
          </a:prstGeom>
        </p:spPr>
        <p:txBody>
          <a:bodyPr wrap="square">
            <a:spAutoFit/>
          </a:bodyPr>
          <a:lstStyle/>
          <a:p>
            <a:pPr lvl="1" algn="ctr">
              <a:buSzPct val="130000"/>
            </a:pPr>
            <a:r>
              <a:rPr lang="ru-RU" sz="2600" b="1" dirty="0" smtClean="0">
                <a:solidFill>
                  <a:srgbClr val="077A3E"/>
                </a:solidFill>
                <a:latin typeface="Bookman Old Style" charset="0"/>
                <a:ea typeface="Bookman Old Style" charset="0"/>
                <a:cs typeface="Bookman Old Style" charset="0"/>
              </a:rPr>
              <a:t>Изменения </a:t>
            </a:r>
            <a:r>
              <a:rPr lang="ru-RU" sz="2600" b="1" smtClean="0">
                <a:solidFill>
                  <a:srgbClr val="077A3E"/>
                </a:solidFill>
                <a:latin typeface="Bookman Old Style" charset="0"/>
                <a:ea typeface="Bookman Old Style" charset="0"/>
                <a:cs typeface="Bookman Old Style" charset="0"/>
              </a:rPr>
              <a:t>в Справке </a:t>
            </a:r>
            <a:r>
              <a:rPr lang="ru-RU" sz="2600" b="1" dirty="0" smtClean="0">
                <a:solidFill>
                  <a:srgbClr val="077A3E"/>
                </a:solidFill>
                <a:latin typeface="Bookman Old Style" charset="0"/>
                <a:ea typeface="Bookman Old Style" charset="0"/>
                <a:cs typeface="Bookman Old Style" charset="0"/>
              </a:rPr>
              <a:t>(ф. 0503125)</a:t>
            </a:r>
          </a:p>
        </p:txBody>
      </p:sp>
      <p:grpSp>
        <p:nvGrpSpPr>
          <p:cNvPr id="45" name="Группа 44"/>
          <p:cNvGrpSpPr/>
          <p:nvPr/>
        </p:nvGrpSpPr>
        <p:grpSpPr>
          <a:xfrm>
            <a:off x="142875" y="736914"/>
            <a:ext cx="8814138" cy="5990146"/>
            <a:chOff x="142875" y="736914"/>
            <a:chExt cx="8814138" cy="5990146"/>
          </a:xfrm>
        </p:grpSpPr>
        <p:sp>
          <p:nvSpPr>
            <p:cNvPr id="3" name="TextBox 2"/>
            <p:cNvSpPr txBox="1"/>
            <p:nvPr/>
          </p:nvSpPr>
          <p:spPr>
            <a:xfrm>
              <a:off x="2990291" y="736914"/>
              <a:ext cx="3296209" cy="803787"/>
            </a:xfrm>
            <a:prstGeom prst="rect">
              <a:avLst/>
            </a:prstGeom>
            <a:gradFill>
              <a:gsLst>
                <a:gs pos="0">
                  <a:schemeClr val="accent3">
                    <a:alpha val="90000"/>
                    <a:hueOff val="0"/>
                    <a:satOff val="0"/>
                    <a:lumOff val="0"/>
                    <a:alphaOff val="-40000"/>
                    <a:tint val="100000"/>
                    <a:shade val="100000"/>
                    <a:satMod val="130000"/>
                  </a:schemeClr>
                </a:gs>
                <a:gs pos="100000">
                  <a:schemeClr val="accent3">
                    <a:alpha val="90000"/>
                    <a:hueOff val="0"/>
                    <a:satOff val="0"/>
                    <a:lumOff val="0"/>
                    <a:alphaOff val="-40000"/>
                    <a:tint val="50000"/>
                    <a:shade val="100000"/>
                    <a:satMod val="350000"/>
                  </a:schemeClr>
                </a:gs>
              </a:gsLst>
              <a:lin ang="16200000" scaled="0"/>
            </a:gradFill>
            <a:ln>
              <a:solidFill>
                <a:srgbClr val="077A3E"/>
              </a:solidFill>
            </a:ln>
          </p:spPr>
          <p:txBody>
            <a:bodyPr wrap="square" rtlCol="0" anchor="ctr" anchorCtr="0">
              <a:noAutofit/>
            </a:bodyPr>
            <a:lstStyle/>
            <a:p>
              <a:pPr algn="ctr"/>
              <a:r>
                <a:rPr lang="ru-RU" sz="2400" b="1" smtClean="0">
                  <a:solidFill>
                    <a:prstClr val="black"/>
                  </a:solidFill>
                  <a:latin typeface="Times New Roman" charset="0"/>
                  <a:ea typeface="Times New Roman" charset="0"/>
                  <a:cs typeface="Times New Roman" charset="0"/>
                </a:rPr>
                <a:t>Безвозмездная передача</a:t>
              </a:r>
              <a:endParaRPr lang="ru-RU" sz="2400" b="1" dirty="0">
                <a:solidFill>
                  <a:srgbClr val="C00000"/>
                </a:solidFill>
                <a:latin typeface="Times New Roman" charset="0"/>
                <a:ea typeface="Times New Roman" charset="0"/>
                <a:cs typeface="Times New Roman" charset="0"/>
              </a:endParaRPr>
            </a:p>
          </p:txBody>
        </p:sp>
        <p:sp>
          <p:nvSpPr>
            <p:cNvPr id="5" name="TextBox 4"/>
            <p:cNvSpPr txBox="1"/>
            <p:nvPr/>
          </p:nvSpPr>
          <p:spPr>
            <a:xfrm>
              <a:off x="747154" y="2037076"/>
              <a:ext cx="3296209" cy="803787"/>
            </a:xfrm>
            <a:prstGeom prst="rect">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solidFill>
                <a:srgbClr val="077A3E"/>
              </a:solidFill>
            </a:ln>
          </p:spPr>
          <p:txBody>
            <a:bodyPr wrap="square" rtlCol="0" anchor="ctr" anchorCtr="0">
              <a:noAutofit/>
            </a:bodyPr>
            <a:lstStyle/>
            <a:p>
              <a:pPr algn="ctr"/>
              <a:r>
                <a:rPr lang="ru-RU" sz="2400" b="1" smtClean="0">
                  <a:solidFill>
                    <a:prstClr val="black"/>
                  </a:solidFill>
                  <a:latin typeface="Times New Roman" charset="0"/>
                  <a:ea typeface="Times New Roman" charset="0"/>
                  <a:cs typeface="Times New Roman" charset="0"/>
                </a:rPr>
                <a:t>Внутри ППО</a:t>
              </a:r>
              <a:endParaRPr lang="ru-RU" sz="2400" b="1" dirty="0">
                <a:solidFill>
                  <a:srgbClr val="C00000"/>
                </a:solidFill>
                <a:latin typeface="Times New Roman" charset="0"/>
                <a:ea typeface="Times New Roman" charset="0"/>
                <a:cs typeface="Times New Roman" charset="0"/>
              </a:endParaRPr>
            </a:p>
          </p:txBody>
        </p:sp>
        <p:sp>
          <p:nvSpPr>
            <p:cNvPr id="6" name="TextBox 5"/>
            <p:cNvSpPr txBox="1"/>
            <p:nvPr/>
          </p:nvSpPr>
          <p:spPr>
            <a:xfrm>
              <a:off x="5015335" y="2037076"/>
              <a:ext cx="3296209" cy="803787"/>
            </a:xfrm>
            <a:prstGeom prst="rect">
              <a:avLst/>
            </a:pr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a:solidFill>
                <a:srgbClr val="077A3E"/>
              </a:solidFill>
            </a:ln>
          </p:spPr>
          <p:txBody>
            <a:bodyPr wrap="square" rtlCol="0" anchor="ctr" anchorCtr="0">
              <a:noAutofit/>
            </a:bodyPr>
            <a:lstStyle/>
            <a:p>
              <a:pPr algn="ctr"/>
              <a:r>
                <a:rPr lang="ru-RU" sz="2400" b="1" dirty="0" smtClean="0">
                  <a:solidFill>
                    <a:prstClr val="black"/>
                  </a:solidFill>
                  <a:latin typeface="Times New Roman" charset="0"/>
                  <a:ea typeface="Times New Roman" charset="0"/>
                  <a:cs typeface="Times New Roman" charset="0"/>
                </a:rPr>
                <a:t>Между ППО</a:t>
              </a:r>
              <a:endParaRPr lang="ru-RU" sz="2400" b="1" dirty="0">
                <a:solidFill>
                  <a:srgbClr val="C00000"/>
                </a:solidFill>
                <a:latin typeface="Times New Roman" charset="0"/>
                <a:ea typeface="Times New Roman" charset="0"/>
                <a:cs typeface="Times New Roman" charset="0"/>
              </a:endParaRPr>
            </a:p>
          </p:txBody>
        </p:sp>
        <p:cxnSp>
          <p:nvCxnSpPr>
            <p:cNvPr id="4" name="Прямая соединительная линия 3"/>
            <p:cNvCxnSpPr>
              <a:stCxn id="3" idx="1"/>
            </p:cNvCxnSpPr>
            <p:nvPr/>
          </p:nvCxnSpPr>
          <p:spPr>
            <a:xfrm flipH="1" flipV="1">
              <a:off x="2043113" y="1138807"/>
              <a:ext cx="947178"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a:off x="2057400" y="1138807"/>
              <a:ext cx="14288" cy="8982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Прямая соединительная линия 10"/>
            <p:cNvCxnSpPr/>
            <p:nvPr/>
          </p:nvCxnSpPr>
          <p:spPr>
            <a:xfrm flipH="1" flipV="1">
              <a:off x="6286500" y="1148901"/>
              <a:ext cx="947178"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Прямая соединительная линия 11"/>
            <p:cNvCxnSpPr/>
            <p:nvPr/>
          </p:nvCxnSpPr>
          <p:spPr>
            <a:xfrm>
              <a:off x="7233678" y="1136457"/>
              <a:ext cx="14288" cy="898269"/>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933446" y="3106795"/>
              <a:ext cx="2109917" cy="803787"/>
            </a:xfrm>
            <a:prstGeom prst="rect">
              <a:avLst/>
            </a:prstGeom>
            <a:gradFill>
              <a:gsLst>
                <a:gs pos="0">
                  <a:schemeClr val="accent3">
                    <a:alpha val="90000"/>
                    <a:hueOff val="0"/>
                    <a:satOff val="0"/>
                    <a:lumOff val="0"/>
                    <a:alphaOff val="-40000"/>
                    <a:tint val="100000"/>
                    <a:shade val="100000"/>
                    <a:satMod val="130000"/>
                  </a:schemeClr>
                </a:gs>
                <a:gs pos="100000">
                  <a:schemeClr val="accent3">
                    <a:alpha val="90000"/>
                    <a:hueOff val="0"/>
                    <a:satOff val="0"/>
                    <a:lumOff val="0"/>
                    <a:alphaOff val="-40000"/>
                    <a:tint val="50000"/>
                    <a:shade val="100000"/>
                    <a:satMod val="350000"/>
                  </a:schemeClr>
                </a:gs>
              </a:gsLst>
              <a:lin ang="16200000" scaled="0"/>
            </a:gradFill>
            <a:ln>
              <a:solidFill>
                <a:srgbClr val="077A3E"/>
              </a:solidFill>
            </a:ln>
          </p:spPr>
          <p:txBody>
            <a:bodyPr wrap="square" rtlCol="0" anchor="ctr" anchorCtr="0">
              <a:noAutofit/>
            </a:bodyPr>
            <a:lstStyle>
              <a:defPPr>
                <a:defRPr lang="en-US"/>
              </a:defPPr>
              <a:lvl1pPr algn="ctr">
                <a:defRPr sz="2400" b="1">
                  <a:latin typeface="Times New Roman" charset="0"/>
                  <a:ea typeface="Times New Roman" charset="0"/>
                  <a:cs typeface="Times New Roman" charset="0"/>
                </a:defRPr>
              </a:lvl1pPr>
            </a:lstStyle>
            <a:p>
              <a:r>
                <a:rPr lang="ru-RU" dirty="0" smtClean="0">
                  <a:solidFill>
                    <a:prstClr val="black"/>
                  </a:solidFill>
                </a:rPr>
                <a:t>140120241</a:t>
              </a:r>
            </a:p>
            <a:p>
              <a:r>
                <a:rPr lang="ru-RU" dirty="0" smtClean="0">
                  <a:solidFill>
                    <a:prstClr val="black"/>
                  </a:solidFill>
                </a:rPr>
                <a:t>140120281</a:t>
              </a:r>
              <a:endParaRPr lang="ru-RU" dirty="0">
                <a:solidFill>
                  <a:prstClr val="black"/>
                </a:solidFill>
              </a:endParaRPr>
            </a:p>
          </p:txBody>
        </p:sp>
        <p:sp>
          <p:nvSpPr>
            <p:cNvPr id="15" name="TextBox 14"/>
            <p:cNvSpPr txBox="1"/>
            <p:nvPr/>
          </p:nvSpPr>
          <p:spPr>
            <a:xfrm>
              <a:off x="1933446" y="3933618"/>
              <a:ext cx="2109917" cy="803787"/>
            </a:xfrm>
            <a:prstGeom prst="rect">
              <a:avLst/>
            </a:prstGeom>
            <a:gradFill>
              <a:gsLst>
                <a:gs pos="0">
                  <a:schemeClr val="accent3">
                    <a:alpha val="90000"/>
                    <a:hueOff val="0"/>
                    <a:satOff val="0"/>
                    <a:lumOff val="0"/>
                    <a:alphaOff val="-40000"/>
                    <a:tint val="100000"/>
                    <a:shade val="100000"/>
                    <a:satMod val="130000"/>
                  </a:schemeClr>
                </a:gs>
                <a:gs pos="100000">
                  <a:schemeClr val="accent3">
                    <a:alpha val="90000"/>
                    <a:hueOff val="0"/>
                    <a:satOff val="0"/>
                    <a:lumOff val="0"/>
                    <a:alphaOff val="-40000"/>
                    <a:tint val="50000"/>
                    <a:shade val="100000"/>
                    <a:satMod val="350000"/>
                  </a:schemeClr>
                </a:gs>
              </a:gsLst>
              <a:lin ang="16200000" scaled="0"/>
            </a:gradFill>
            <a:ln>
              <a:solidFill>
                <a:srgbClr val="077A3E"/>
              </a:solidFill>
            </a:ln>
          </p:spPr>
          <p:txBody>
            <a:bodyPr wrap="square" rtlCol="0" anchor="ctr" anchorCtr="0">
              <a:noAutofit/>
            </a:bodyPr>
            <a:lstStyle>
              <a:defPPr>
                <a:defRPr lang="en-US"/>
              </a:defPPr>
              <a:lvl1pPr algn="ctr">
                <a:defRPr sz="2400" b="1">
                  <a:latin typeface="Times New Roman" charset="0"/>
                  <a:ea typeface="Times New Roman" charset="0"/>
                  <a:cs typeface="Times New Roman" charset="0"/>
                </a:defRPr>
              </a:lvl1pPr>
            </a:lstStyle>
            <a:p>
              <a:r>
                <a:rPr lang="ru-RU" sz="1600" dirty="0" smtClean="0">
                  <a:solidFill>
                    <a:prstClr val="black"/>
                  </a:solidFill>
                </a:rPr>
                <a:t>Справка по коду счета </a:t>
              </a:r>
              <a:r>
                <a:rPr lang="ru-RU" sz="1600" dirty="0">
                  <a:solidFill>
                    <a:prstClr val="black"/>
                  </a:solidFill>
                </a:rPr>
                <a:t>140120241</a:t>
              </a:r>
            </a:p>
            <a:p>
              <a:r>
                <a:rPr lang="ru-RU" sz="1600" dirty="0" smtClean="0">
                  <a:solidFill>
                    <a:prstClr val="black"/>
                  </a:solidFill>
                </a:rPr>
                <a:t>140120281</a:t>
              </a:r>
              <a:endParaRPr lang="ru-RU" sz="1600" dirty="0">
                <a:solidFill>
                  <a:prstClr val="black"/>
                </a:solidFill>
              </a:endParaRPr>
            </a:p>
          </p:txBody>
        </p:sp>
        <p:sp>
          <p:nvSpPr>
            <p:cNvPr id="16" name="TextBox 15"/>
            <p:cNvSpPr txBox="1"/>
            <p:nvPr/>
          </p:nvSpPr>
          <p:spPr>
            <a:xfrm>
              <a:off x="1919159" y="5110738"/>
              <a:ext cx="2109917" cy="803787"/>
            </a:xfrm>
            <a:prstGeom prst="rect">
              <a:avLst/>
            </a:prstGeom>
            <a:gradFill>
              <a:gsLst>
                <a:gs pos="0">
                  <a:schemeClr val="accent3">
                    <a:alpha val="90000"/>
                    <a:hueOff val="0"/>
                    <a:satOff val="0"/>
                    <a:lumOff val="0"/>
                    <a:alphaOff val="-40000"/>
                    <a:tint val="100000"/>
                    <a:shade val="100000"/>
                    <a:satMod val="130000"/>
                  </a:schemeClr>
                </a:gs>
                <a:gs pos="100000">
                  <a:schemeClr val="accent3">
                    <a:alpha val="90000"/>
                    <a:hueOff val="0"/>
                    <a:satOff val="0"/>
                    <a:lumOff val="0"/>
                    <a:alphaOff val="-40000"/>
                    <a:tint val="50000"/>
                    <a:shade val="100000"/>
                    <a:satMod val="350000"/>
                  </a:schemeClr>
                </a:gs>
              </a:gsLst>
              <a:lin ang="16200000" scaled="0"/>
            </a:gradFill>
            <a:ln>
              <a:solidFill>
                <a:srgbClr val="077A3E"/>
              </a:solidFill>
            </a:ln>
          </p:spPr>
          <p:txBody>
            <a:bodyPr wrap="square" rtlCol="0" anchor="ctr" anchorCtr="0">
              <a:noAutofit/>
            </a:bodyPr>
            <a:lstStyle>
              <a:defPPr>
                <a:defRPr lang="en-US"/>
              </a:defPPr>
              <a:lvl1pPr algn="ctr">
                <a:defRPr sz="2400" b="1">
                  <a:latin typeface="Times New Roman" charset="0"/>
                  <a:ea typeface="Times New Roman" charset="0"/>
                  <a:cs typeface="Times New Roman" charset="0"/>
                </a:defRPr>
              </a:lvl1pPr>
            </a:lstStyle>
            <a:p>
              <a:r>
                <a:rPr lang="ru-RU" sz="2200" dirty="0" smtClean="0">
                  <a:solidFill>
                    <a:prstClr val="black"/>
                  </a:solidFill>
                </a:rPr>
                <a:t>140110191(195)</a:t>
              </a:r>
              <a:endParaRPr lang="ru-RU" sz="2200" dirty="0">
                <a:solidFill>
                  <a:prstClr val="black"/>
                </a:solidFill>
              </a:endParaRPr>
            </a:p>
          </p:txBody>
        </p:sp>
        <p:sp>
          <p:nvSpPr>
            <p:cNvPr id="18" name="TextBox 17"/>
            <p:cNvSpPr txBox="1"/>
            <p:nvPr/>
          </p:nvSpPr>
          <p:spPr>
            <a:xfrm>
              <a:off x="1919159" y="5923273"/>
              <a:ext cx="2109917" cy="803787"/>
            </a:xfrm>
            <a:prstGeom prst="rect">
              <a:avLst/>
            </a:prstGeom>
            <a:gradFill>
              <a:gsLst>
                <a:gs pos="0">
                  <a:schemeClr val="accent3">
                    <a:alpha val="90000"/>
                    <a:hueOff val="0"/>
                    <a:satOff val="0"/>
                    <a:lumOff val="0"/>
                    <a:alphaOff val="-40000"/>
                    <a:tint val="100000"/>
                    <a:shade val="100000"/>
                    <a:satMod val="130000"/>
                  </a:schemeClr>
                </a:gs>
                <a:gs pos="100000">
                  <a:schemeClr val="accent3">
                    <a:alpha val="90000"/>
                    <a:hueOff val="0"/>
                    <a:satOff val="0"/>
                    <a:lumOff val="0"/>
                    <a:alphaOff val="-40000"/>
                    <a:tint val="50000"/>
                    <a:shade val="100000"/>
                    <a:satMod val="350000"/>
                  </a:schemeClr>
                </a:gs>
              </a:gsLst>
              <a:lin ang="16200000" scaled="0"/>
            </a:gradFill>
            <a:ln>
              <a:solidFill>
                <a:srgbClr val="077A3E"/>
              </a:solidFill>
            </a:ln>
          </p:spPr>
          <p:txBody>
            <a:bodyPr wrap="square" rtlCol="0" anchor="ctr" anchorCtr="0">
              <a:noAutofit/>
            </a:bodyPr>
            <a:lstStyle>
              <a:defPPr>
                <a:defRPr lang="en-US"/>
              </a:defPPr>
              <a:lvl1pPr algn="ctr">
                <a:defRPr sz="2400" b="1">
                  <a:latin typeface="Times New Roman" charset="0"/>
                  <a:ea typeface="Times New Roman" charset="0"/>
                  <a:cs typeface="Times New Roman" charset="0"/>
                </a:defRPr>
              </a:lvl1pPr>
            </a:lstStyle>
            <a:p>
              <a:r>
                <a:rPr lang="ru-RU" sz="1600" dirty="0" smtClean="0">
                  <a:solidFill>
                    <a:prstClr val="black"/>
                  </a:solidFill>
                </a:rPr>
                <a:t>Справка по коду счета 140110191(195)</a:t>
              </a:r>
              <a:endParaRPr lang="ru-RU" sz="1600" dirty="0">
                <a:solidFill>
                  <a:prstClr val="black"/>
                </a:solidFill>
              </a:endParaRPr>
            </a:p>
          </p:txBody>
        </p:sp>
        <p:cxnSp>
          <p:nvCxnSpPr>
            <p:cNvPr id="19" name="Прямая соединительная линия 18"/>
            <p:cNvCxnSpPr>
              <a:stCxn id="5" idx="1"/>
            </p:cNvCxnSpPr>
            <p:nvPr/>
          </p:nvCxnSpPr>
          <p:spPr>
            <a:xfrm flipH="1">
              <a:off x="142875" y="2438970"/>
              <a:ext cx="604279" cy="4193"/>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Прямая соединительная линия 20"/>
            <p:cNvCxnSpPr/>
            <p:nvPr/>
          </p:nvCxnSpPr>
          <p:spPr>
            <a:xfrm>
              <a:off x="142875" y="2455765"/>
              <a:ext cx="0" cy="3508687"/>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Прямая соединительная линия 26"/>
            <p:cNvCxnSpPr/>
            <p:nvPr/>
          </p:nvCxnSpPr>
          <p:spPr>
            <a:xfrm>
              <a:off x="142875" y="5966137"/>
              <a:ext cx="177628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Прямая соединительная линия 28"/>
            <p:cNvCxnSpPr/>
            <p:nvPr/>
          </p:nvCxnSpPr>
          <p:spPr>
            <a:xfrm>
              <a:off x="157162" y="3999019"/>
              <a:ext cx="1761997" cy="0"/>
            </a:xfrm>
            <a:prstGeom prst="line">
              <a:avLst/>
            </a:prstGeom>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5029622" y="3104445"/>
              <a:ext cx="2109917" cy="803787"/>
            </a:xfrm>
            <a:prstGeom prst="rect">
              <a:avLst/>
            </a:prstGeom>
            <a:gradFill>
              <a:gsLst>
                <a:gs pos="0">
                  <a:schemeClr val="accent3">
                    <a:alpha val="90000"/>
                    <a:hueOff val="0"/>
                    <a:satOff val="0"/>
                    <a:lumOff val="0"/>
                    <a:alphaOff val="-40000"/>
                    <a:tint val="100000"/>
                    <a:shade val="100000"/>
                    <a:satMod val="130000"/>
                  </a:schemeClr>
                </a:gs>
                <a:gs pos="100000">
                  <a:schemeClr val="accent3">
                    <a:alpha val="90000"/>
                    <a:hueOff val="0"/>
                    <a:satOff val="0"/>
                    <a:lumOff val="0"/>
                    <a:alphaOff val="-40000"/>
                    <a:tint val="50000"/>
                    <a:shade val="100000"/>
                    <a:satMod val="350000"/>
                  </a:schemeClr>
                </a:gs>
              </a:gsLst>
              <a:lin ang="16200000" scaled="0"/>
            </a:gradFill>
            <a:ln>
              <a:solidFill>
                <a:srgbClr val="077A3E"/>
              </a:solidFill>
            </a:ln>
          </p:spPr>
          <p:txBody>
            <a:bodyPr wrap="square" rtlCol="0" anchor="ctr" anchorCtr="0">
              <a:noAutofit/>
            </a:bodyPr>
            <a:lstStyle>
              <a:defPPr>
                <a:defRPr lang="en-US"/>
              </a:defPPr>
              <a:lvl1pPr algn="ctr">
                <a:defRPr sz="2400" b="1">
                  <a:latin typeface="Times New Roman" charset="0"/>
                  <a:ea typeface="Times New Roman" charset="0"/>
                  <a:cs typeface="Times New Roman" charset="0"/>
                </a:defRPr>
              </a:lvl1pPr>
            </a:lstStyle>
            <a:p>
              <a:r>
                <a:rPr lang="ru-RU" dirty="0" smtClean="0">
                  <a:solidFill>
                    <a:prstClr val="black"/>
                  </a:solidFill>
                </a:rPr>
                <a:t>140120251</a:t>
              </a:r>
            </a:p>
          </p:txBody>
        </p:sp>
        <p:sp>
          <p:nvSpPr>
            <p:cNvPr id="31" name="TextBox 30"/>
            <p:cNvSpPr txBox="1"/>
            <p:nvPr/>
          </p:nvSpPr>
          <p:spPr>
            <a:xfrm>
              <a:off x="5029622" y="3931268"/>
              <a:ext cx="2109917" cy="803787"/>
            </a:xfrm>
            <a:prstGeom prst="rect">
              <a:avLst/>
            </a:prstGeom>
            <a:gradFill>
              <a:gsLst>
                <a:gs pos="0">
                  <a:schemeClr val="accent3">
                    <a:alpha val="90000"/>
                    <a:hueOff val="0"/>
                    <a:satOff val="0"/>
                    <a:lumOff val="0"/>
                    <a:alphaOff val="-40000"/>
                    <a:tint val="100000"/>
                    <a:shade val="100000"/>
                    <a:satMod val="130000"/>
                  </a:schemeClr>
                </a:gs>
                <a:gs pos="100000">
                  <a:schemeClr val="accent3">
                    <a:alpha val="90000"/>
                    <a:hueOff val="0"/>
                    <a:satOff val="0"/>
                    <a:lumOff val="0"/>
                    <a:alphaOff val="-40000"/>
                    <a:tint val="50000"/>
                    <a:shade val="100000"/>
                    <a:satMod val="350000"/>
                  </a:schemeClr>
                </a:gs>
              </a:gsLst>
              <a:lin ang="16200000" scaled="0"/>
            </a:gradFill>
            <a:ln>
              <a:solidFill>
                <a:srgbClr val="077A3E"/>
              </a:solidFill>
            </a:ln>
          </p:spPr>
          <p:txBody>
            <a:bodyPr wrap="square" rtlCol="0" anchor="ctr" anchorCtr="0">
              <a:noAutofit/>
            </a:bodyPr>
            <a:lstStyle>
              <a:defPPr>
                <a:defRPr lang="en-US"/>
              </a:defPPr>
              <a:lvl1pPr algn="ctr">
                <a:defRPr sz="2400" b="1">
                  <a:latin typeface="Times New Roman" charset="0"/>
                  <a:ea typeface="Times New Roman" charset="0"/>
                  <a:cs typeface="Times New Roman" charset="0"/>
                </a:defRPr>
              </a:lvl1pPr>
            </a:lstStyle>
            <a:p>
              <a:r>
                <a:rPr lang="ru-RU" sz="1600" smtClean="0">
                  <a:solidFill>
                    <a:prstClr val="black"/>
                  </a:solidFill>
                </a:rPr>
                <a:t>Справка по</a:t>
              </a:r>
            </a:p>
            <a:p>
              <a:r>
                <a:rPr lang="ru-RU" sz="1600" dirty="0" smtClean="0">
                  <a:solidFill>
                    <a:prstClr val="black"/>
                  </a:solidFill>
                </a:rPr>
                <a:t>КОСГУ 251</a:t>
              </a:r>
              <a:endParaRPr lang="ru-RU" sz="1600" dirty="0">
                <a:solidFill>
                  <a:prstClr val="black"/>
                </a:solidFill>
              </a:endParaRPr>
            </a:p>
          </p:txBody>
        </p:sp>
        <p:sp>
          <p:nvSpPr>
            <p:cNvPr id="32" name="TextBox 31"/>
            <p:cNvSpPr txBox="1"/>
            <p:nvPr/>
          </p:nvSpPr>
          <p:spPr>
            <a:xfrm>
              <a:off x="5015335" y="5094100"/>
              <a:ext cx="2109917" cy="803787"/>
            </a:xfrm>
            <a:prstGeom prst="rect">
              <a:avLst/>
            </a:prstGeom>
            <a:gradFill>
              <a:gsLst>
                <a:gs pos="0">
                  <a:schemeClr val="accent3">
                    <a:alpha val="90000"/>
                    <a:hueOff val="0"/>
                    <a:satOff val="0"/>
                    <a:lumOff val="0"/>
                    <a:alphaOff val="-40000"/>
                    <a:tint val="100000"/>
                    <a:shade val="100000"/>
                    <a:satMod val="130000"/>
                  </a:schemeClr>
                </a:gs>
                <a:gs pos="100000">
                  <a:schemeClr val="accent3">
                    <a:alpha val="90000"/>
                    <a:hueOff val="0"/>
                    <a:satOff val="0"/>
                    <a:lumOff val="0"/>
                    <a:alphaOff val="-40000"/>
                    <a:tint val="50000"/>
                    <a:shade val="100000"/>
                    <a:satMod val="350000"/>
                  </a:schemeClr>
                </a:gs>
              </a:gsLst>
              <a:lin ang="16200000" scaled="0"/>
            </a:gradFill>
            <a:ln>
              <a:solidFill>
                <a:srgbClr val="077A3E"/>
              </a:solidFill>
            </a:ln>
          </p:spPr>
          <p:txBody>
            <a:bodyPr wrap="square" rtlCol="0" anchor="ctr" anchorCtr="0">
              <a:noAutofit/>
            </a:bodyPr>
            <a:lstStyle>
              <a:defPPr>
                <a:defRPr lang="en-US"/>
              </a:defPPr>
              <a:lvl1pPr algn="ctr">
                <a:defRPr sz="2400" b="1">
                  <a:latin typeface="Times New Roman" charset="0"/>
                  <a:ea typeface="Times New Roman" charset="0"/>
                  <a:cs typeface="Times New Roman" charset="0"/>
                </a:defRPr>
              </a:lvl1pPr>
            </a:lstStyle>
            <a:p>
              <a:r>
                <a:rPr lang="ru-RU" sz="2200" dirty="0" smtClean="0">
                  <a:solidFill>
                    <a:prstClr val="black"/>
                  </a:solidFill>
                </a:rPr>
                <a:t>140110191(195)</a:t>
              </a:r>
              <a:endParaRPr lang="ru-RU" sz="2200" dirty="0">
                <a:solidFill>
                  <a:prstClr val="black"/>
                </a:solidFill>
              </a:endParaRPr>
            </a:p>
          </p:txBody>
        </p:sp>
        <p:sp>
          <p:nvSpPr>
            <p:cNvPr id="33" name="TextBox 32"/>
            <p:cNvSpPr txBox="1"/>
            <p:nvPr/>
          </p:nvSpPr>
          <p:spPr>
            <a:xfrm>
              <a:off x="5015335" y="5920923"/>
              <a:ext cx="2109917" cy="803787"/>
            </a:xfrm>
            <a:prstGeom prst="rect">
              <a:avLst/>
            </a:prstGeom>
            <a:gradFill>
              <a:gsLst>
                <a:gs pos="0">
                  <a:schemeClr val="accent3">
                    <a:alpha val="90000"/>
                    <a:hueOff val="0"/>
                    <a:satOff val="0"/>
                    <a:lumOff val="0"/>
                    <a:alphaOff val="-40000"/>
                    <a:tint val="100000"/>
                    <a:shade val="100000"/>
                    <a:satMod val="130000"/>
                  </a:schemeClr>
                </a:gs>
                <a:gs pos="100000">
                  <a:schemeClr val="accent3">
                    <a:alpha val="90000"/>
                    <a:hueOff val="0"/>
                    <a:satOff val="0"/>
                    <a:lumOff val="0"/>
                    <a:alphaOff val="-40000"/>
                    <a:tint val="50000"/>
                    <a:shade val="100000"/>
                    <a:satMod val="350000"/>
                  </a:schemeClr>
                </a:gs>
              </a:gsLst>
              <a:lin ang="16200000" scaled="0"/>
            </a:gradFill>
            <a:ln>
              <a:solidFill>
                <a:srgbClr val="077A3E"/>
              </a:solidFill>
            </a:ln>
          </p:spPr>
          <p:txBody>
            <a:bodyPr wrap="square" rtlCol="0" anchor="ctr" anchorCtr="0">
              <a:noAutofit/>
            </a:bodyPr>
            <a:lstStyle>
              <a:defPPr>
                <a:defRPr lang="en-US"/>
              </a:defPPr>
              <a:lvl1pPr algn="ctr">
                <a:defRPr sz="2400" b="1">
                  <a:latin typeface="Times New Roman" charset="0"/>
                  <a:ea typeface="Times New Roman" charset="0"/>
                  <a:cs typeface="Times New Roman" charset="0"/>
                </a:defRPr>
              </a:lvl1pPr>
            </a:lstStyle>
            <a:p>
              <a:r>
                <a:rPr lang="ru-RU" sz="1600" dirty="0" smtClean="0">
                  <a:solidFill>
                    <a:prstClr val="black"/>
                  </a:solidFill>
                </a:rPr>
                <a:t>Справка по КОСГУ 191(195)</a:t>
              </a:r>
              <a:endParaRPr lang="ru-RU" sz="1600" dirty="0">
                <a:solidFill>
                  <a:prstClr val="black"/>
                </a:solidFill>
              </a:endParaRPr>
            </a:p>
          </p:txBody>
        </p:sp>
        <p:cxnSp>
          <p:nvCxnSpPr>
            <p:cNvPr id="37" name="Прямая соединительная линия 36"/>
            <p:cNvCxnSpPr/>
            <p:nvPr/>
          </p:nvCxnSpPr>
          <p:spPr>
            <a:xfrm>
              <a:off x="8957013" y="2470053"/>
              <a:ext cx="0" cy="3384970"/>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Прямая соединительная линия 37"/>
            <p:cNvCxnSpPr/>
            <p:nvPr/>
          </p:nvCxnSpPr>
          <p:spPr>
            <a:xfrm flipH="1">
              <a:off x="8332139" y="2466682"/>
              <a:ext cx="604279" cy="4193"/>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Прямая соединительная линия 38"/>
            <p:cNvCxnSpPr/>
            <p:nvPr/>
          </p:nvCxnSpPr>
          <p:spPr>
            <a:xfrm>
              <a:off x="7139539" y="5855023"/>
              <a:ext cx="181747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Прямая соединительная линия 39"/>
            <p:cNvCxnSpPr/>
            <p:nvPr/>
          </p:nvCxnSpPr>
          <p:spPr>
            <a:xfrm>
              <a:off x="7139539" y="3827563"/>
              <a:ext cx="1817474" cy="0"/>
            </a:xfrm>
            <a:prstGeom prst="line">
              <a:avLst/>
            </a:prstGeom>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601240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77862"/>
          </a:xfrm>
        </p:spPr>
        <p:txBody>
          <a:bodyPr/>
          <a:lstStyle/>
          <a:p>
            <a:r>
              <a:rPr lang="ru-RU" sz="2000" b="1" dirty="0">
                <a:latin typeface="Times New Roman" pitchFamily="18" charset="0"/>
                <a:cs typeface="Times New Roman" pitchFamily="18" charset="0"/>
              </a:rPr>
              <a:t>Отборы для проверки Справочной таблицы к отчету об исполнении консолидированного бюджета субъекта (ф.0503387</a:t>
            </a:r>
            <a:r>
              <a:rPr lang="ru-RU" sz="2000" b="1" dirty="0"/>
              <a:t>)</a:t>
            </a:r>
          </a:p>
        </p:txBody>
      </p:sp>
      <p:sp>
        <p:nvSpPr>
          <p:cNvPr id="8" name="Номер слайда 14"/>
          <p:cNvSpPr>
            <a:spLocks noGrp="1"/>
          </p:cNvSpPr>
          <p:nvPr>
            <p:ph type="sldNum" sz="quarter" idx="12"/>
          </p:nvPr>
        </p:nvSpPr>
        <p:spPr>
          <a:xfrm>
            <a:off x="8540151" y="179386"/>
            <a:ext cx="445437" cy="365125"/>
          </a:xfrm>
        </p:spPr>
        <p:txBody>
          <a:bodyPr/>
          <a:lstStyle/>
          <a:p>
            <a:fld id="{B2D350B4-811D-9C49-8D4A-B431FFD45952}" type="slidenum">
              <a:rPr lang="en-US" b="1" smtClean="0">
                <a:solidFill>
                  <a:srgbClr val="C79023"/>
                </a:solidFill>
              </a:rPr>
              <a:pPr/>
              <a:t>33</a:t>
            </a:fld>
            <a:endParaRPr lang="en-US" b="1" dirty="0">
              <a:solidFill>
                <a:srgbClr val="C79023"/>
              </a:solidFill>
            </a:endParaRPr>
          </a:p>
        </p:txBody>
      </p:sp>
      <p:sp>
        <p:nvSpPr>
          <p:cNvPr id="10" name="Прямоугольник 9"/>
          <p:cNvSpPr/>
          <p:nvPr/>
        </p:nvSpPr>
        <p:spPr>
          <a:xfrm>
            <a:off x="238124" y="1103501"/>
            <a:ext cx="8667751" cy="5078313"/>
          </a:xfrm>
          <a:prstGeom prst="rect">
            <a:avLst/>
          </a:prstGeom>
        </p:spPr>
        <p:txBody>
          <a:bodyPr wrap="square">
            <a:spAutoFit/>
          </a:bodyPr>
          <a:lstStyle/>
          <a:p>
            <a:r>
              <a:rPr lang="ru-RU" dirty="0" smtClean="0">
                <a:latin typeface="Times New Roman" pitchFamily="18" charset="0"/>
                <a:cs typeface="Times New Roman" pitchFamily="18" charset="0"/>
              </a:rPr>
              <a:t>1.</a:t>
            </a:r>
            <a:r>
              <a:rPr lang="ru-RU" dirty="0">
                <a:latin typeface="Times New Roman" pitchFamily="18" charset="0"/>
                <a:cs typeface="Times New Roman" pitchFamily="18" charset="0"/>
              </a:rPr>
              <a:t>	</a:t>
            </a:r>
            <a:r>
              <a:rPr lang="ru-RU" b="1" dirty="0">
                <a:latin typeface="Times New Roman" pitchFamily="18" charset="0"/>
                <a:cs typeface="Times New Roman" pitchFamily="18" charset="0"/>
              </a:rPr>
              <a:t>Строки :    </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00200</a:t>
            </a:r>
            <a:r>
              <a:rPr lang="ru-RU" dirty="0">
                <a:latin typeface="Times New Roman" pitchFamily="18" charset="0"/>
                <a:cs typeface="Times New Roman" pitchFamily="18" charset="0"/>
              </a:rPr>
              <a:t>= 00270(гр.6,26)</a:t>
            </a:r>
          </a:p>
          <a:p>
            <a:r>
              <a:rPr lang="ru-RU" dirty="0">
                <a:latin typeface="Times New Roman" pitchFamily="18" charset="0"/>
                <a:cs typeface="Times New Roman" pitchFamily="18" charset="0"/>
              </a:rPr>
              <a:t>                               00210=00240(гр.6,26)</a:t>
            </a:r>
          </a:p>
          <a:p>
            <a:r>
              <a:rPr lang="ru-RU" dirty="0">
                <a:latin typeface="Times New Roman" pitchFamily="18" charset="0"/>
                <a:cs typeface="Times New Roman" pitchFamily="18" charset="0"/>
              </a:rPr>
              <a:t>                               00220=00250(гр.6,26)</a:t>
            </a:r>
          </a:p>
          <a:p>
            <a:r>
              <a:rPr lang="ru-RU" dirty="0">
                <a:latin typeface="Times New Roman" pitchFamily="18" charset="0"/>
                <a:cs typeface="Times New Roman" pitchFamily="18" charset="0"/>
              </a:rPr>
              <a:t>                               00230=00260(гр.6,26)</a:t>
            </a:r>
          </a:p>
          <a:p>
            <a:r>
              <a:rPr lang="ru-RU" dirty="0" smtClean="0">
                <a:latin typeface="Times New Roman" pitchFamily="18" charset="0"/>
                <a:cs typeface="Times New Roman" pitchFamily="18" charset="0"/>
              </a:rPr>
              <a:t>2.</a:t>
            </a:r>
            <a:r>
              <a:rPr lang="ru-RU" dirty="0">
                <a:latin typeface="Times New Roman" pitchFamily="18" charset="0"/>
                <a:cs typeface="Times New Roman" pitchFamily="18" charset="0"/>
              </a:rPr>
              <a:t>	</a:t>
            </a:r>
            <a:r>
              <a:rPr lang="ru-RU" b="1" dirty="0">
                <a:latin typeface="Times New Roman" pitchFamily="18" charset="0"/>
                <a:cs typeface="Times New Roman" pitchFamily="18" charset="0"/>
              </a:rPr>
              <a:t>Стр.00800 гр.5,6 </a:t>
            </a:r>
            <a:r>
              <a:rPr lang="ru-RU" dirty="0">
                <a:latin typeface="Times New Roman" pitchFamily="18" charset="0"/>
                <a:cs typeface="Times New Roman" pitchFamily="18" charset="0"/>
              </a:rPr>
              <a:t>= проверочная таблица ц/статья 9990051180 (годовой план)</a:t>
            </a:r>
          </a:p>
          <a:p>
            <a:r>
              <a:rPr lang="ru-RU" dirty="0">
                <a:latin typeface="Times New Roman" pitchFamily="18" charset="0"/>
                <a:cs typeface="Times New Roman" pitchFamily="18" charset="0"/>
              </a:rPr>
              <a:t>3.	</a:t>
            </a:r>
            <a:r>
              <a:rPr lang="ru-RU" b="1" dirty="0" smtClean="0">
                <a:latin typeface="Times New Roman" pitchFamily="18" charset="0"/>
                <a:cs typeface="Times New Roman" pitchFamily="18" charset="0"/>
              </a:rPr>
              <a:t>Стр.00800 </a:t>
            </a:r>
            <a:r>
              <a:rPr lang="ru-RU" b="1" dirty="0">
                <a:latin typeface="Times New Roman" pitchFamily="18" charset="0"/>
                <a:cs typeface="Times New Roman" pitchFamily="18" charset="0"/>
              </a:rPr>
              <a:t>гр.25,26 </a:t>
            </a:r>
            <a:r>
              <a:rPr lang="ru-RU" dirty="0">
                <a:latin typeface="Times New Roman" pitchFamily="18" charset="0"/>
                <a:cs typeface="Times New Roman" pitchFamily="18" charset="0"/>
              </a:rPr>
              <a:t>= ф.0503324 гр.8 ц/статья 9990051180 (код главы 033)</a:t>
            </a:r>
          </a:p>
          <a:p>
            <a:r>
              <a:rPr lang="ru-RU" dirty="0">
                <a:latin typeface="Times New Roman" pitchFamily="18" charset="0"/>
                <a:cs typeface="Times New Roman" pitchFamily="18" charset="0"/>
              </a:rPr>
              <a:t>4.	</a:t>
            </a:r>
            <a:r>
              <a:rPr lang="ru-RU" b="1" dirty="0">
                <a:latin typeface="Times New Roman" pitchFamily="18" charset="0"/>
                <a:cs typeface="Times New Roman" pitchFamily="18" charset="0"/>
              </a:rPr>
              <a:t>Стр.01000 гр.5,6 </a:t>
            </a:r>
            <a:r>
              <a:rPr lang="ru-RU" dirty="0">
                <a:latin typeface="Times New Roman" pitchFamily="18" charset="0"/>
                <a:cs typeface="Times New Roman" pitchFamily="18" charset="0"/>
              </a:rPr>
              <a:t>= проверочная таблица – годовой план  по субвенции «Итого» и по субвенции за счет средств федерального бюджета «Итого»</a:t>
            </a:r>
          </a:p>
          <a:p>
            <a:r>
              <a:rPr lang="ru-RU" dirty="0">
                <a:latin typeface="Times New Roman" pitchFamily="18" charset="0"/>
                <a:cs typeface="Times New Roman" pitchFamily="18" charset="0"/>
              </a:rPr>
              <a:t>5.	</a:t>
            </a:r>
            <a:r>
              <a:rPr lang="ru-RU" b="1" dirty="0">
                <a:latin typeface="Times New Roman" pitchFamily="18" charset="0"/>
                <a:cs typeface="Times New Roman" pitchFamily="18" charset="0"/>
              </a:rPr>
              <a:t>Стр.01000 гр.26 </a:t>
            </a:r>
            <a:r>
              <a:rPr lang="ru-RU" dirty="0">
                <a:latin typeface="Times New Roman" pitchFamily="18" charset="0"/>
                <a:cs typeface="Times New Roman" pitchFamily="18" charset="0"/>
              </a:rPr>
              <a:t>= ф.0503324 гр.8 по коду дохода «2023***»- субвенции</a:t>
            </a:r>
          </a:p>
          <a:p>
            <a:r>
              <a:rPr lang="ru-RU" dirty="0">
                <a:latin typeface="Times New Roman" pitchFamily="18" charset="0"/>
                <a:cs typeface="Times New Roman" pitchFamily="18" charset="0"/>
              </a:rPr>
              <a:t>6.	</a:t>
            </a:r>
            <a:r>
              <a:rPr lang="ru-RU" b="1" dirty="0">
                <a:latin typeface="Times New Roman" pitchFamily="18" charset="0"/>
                <a:cs typeface="Times New Roman" pitchFamily="18" charset="0"/>
              </a:rPr>
              <a:t>Стр.02530 и в том числе (гр.5,6)  </a:t>
            </a:r>
            <a:r>
              <a:rPr lang="ru-RU" dirty="0">
                <a:latin typeface="Times New Roman" pitchFamily="18" charset="0"/>
                <a:cs typeface="Times New Roman" pitchFamily="18" charset="0"/>
              </a:rPr>
              <a:t>выверяются с управлением дорог  области , гр.26 сверяется с ф.0503324 гр.8 по главе 038</a:t>
            </a:r>
          </a:p>
          <a:p>
            <a:r>
              <a:rPr lang="ru-RU" dirty="0">
                <a:latin typeface="Times New Roman" pitchFamily="18" charset="0"/>
                <a:cs typeface="Times New Roman" pitchFamily="18" charset="0"/>
              </a:rPr>
              <a:t>7.	</a:t>
            </a:r>
            <a:r>
              <a:rPr lang="ru-RU" b="1" dirty="0">
                <a:latin typeface="Times New Roman" pitchFamily="18" charset="0"/>
                <a:cs typeface="Times New Roman" pitchFamily="18" charset="0"/>
              </a:rPr>
              <a:t>Стр.03000 гр.6 </a:t>
            </a:r>
            <a:r>
              <a:rPr lang="ru-RU" dirty="0">
                <a:latin typeface="Times New Roman" pitchFamily="18" charset="0"/>
                <a:cs typeface="Times New Roman" pitchFamily="18" charset="0"/>
              </a:rPr>
              <a:t>= проверочная таблица по средствам федерального бюджета ц/ ст.13707R5673</a:t>
            </a:r>
          </a:p>
          <a:p>
            <a:r>
              <a:rPr lang="ru-RU" dirty="0">
                <a:latin typeface="Times New Roman" pitchFamily="18" charset="0"/>
                <a:cs typeface="Times New Roman" pitchFamily="18" charset="0"/>
              </a:rPr>
              <a:t>8.	</a:t>
            </a:r>
            <a:r>
              <a:rPr lang="ru-RU" b="1" dirty="0">
                <a:latin typeface="Times New Roman" pitchFamily="18" charset="0"/>
                <a:cs typeface="Times New Roman" pitchFamily="18" charset="0"/>
              </a:rPr>
              <a:t>Стр.03000 гр.26 </a:t>
            </a:r>
            <a:r>
              <a:rPr lang="ru-RU" dirty="0">
                <a:latin typeface="Times New Roman" pitchFamily="18" charset="0"/>
                <a:cs typeface="Times New Roman" pitchFamily="18" charset="0"/>
              </a:rPr>
              <a:t>= ф.0503324 гр.8 ц/статья 13707R5673</a:t>
            </a:r>
          </a:p>
          <a:p>
            <a:r>
              <a:rPr lang="ru-RU" dirty="0">
                <a:latin typeface="Times New Roman" pitchFamily="18" charset="0"/>
                <a:cs typeface="Times New Roman" pitchFamily="18" charset="0"/>
              </a:rPr>
              <a:t>9.	</a:t>
            </a:r>
            <a:r>
              <a:rPr lang="ru-RU" b="1" dirty="0">
                <a:latin typeface="Times New Roman" pitchFamily="18" charset="0"/>
                <a:cs typeface="Times New Roman" pitchFamily="18" charset="0"/>
              </a:rPr>
              <a:t>Стр.03610 гр.6</a:t>
            </a:r>
            <a:r>
              <a:rPr lang="ru-RU" dirty="0">
                <a:latin typeface="Times New Roman" pitchFamily="18" charset="0"/>
                <a:cs typeface="Times New Roman" pitchFamily="18" charset="0"/>
              </a:rPr>
              <a:t>= проверочная таблица по средствам федерального бюджета  ц/статьи 051P252320,051Р251590,05131R1590,051Р25159F               </a:t>
            </a:r>
          </a:p>
          <a:p>
            <a:r>
              <a:rPr lang="ru-RU" dirty="0">
                <a:latin typeface="Times New Roman" pitchFamily="18" charset="0"/>
                <a:cs typeface="Times New Roman" pitchFamily="18" charset="0"/>
              </a:rPr>
              <a:t>10.	</a:t>
            </a:r>
            <a:r>
              <a:rPr lang="ru-RU" b="1" dirty="0">
                <a:latin typeface="Times New Roman" pitchFamily="18" charset="0"/>
                <a:cs typeface="Times New Roman" pitchFamily="18" charset="0"/>
              </a:rPr>
              <a:t>Стр.03620 гр.26 </a:t>
            </a:r>
            <a:r>
              <a:rPr lang="ru-RU" dirty="0">
                <a:latin typeface="Times New Roman" pitchFamily="18" charset="0"/>
                <a:cs typeface="Times New Roman" pitchFamily="18" charset="0"/>
              </a:rPr>
              <a:t>= ф.0503324 гр.8 </a:t>
            </a:r>
            <a:r>
              <a:rPr lang="ru-RU" dirty="0" err="1">
                <a:latin typeface="Times New Roman" pitchFamily="18" charset="0"/>
                <a:cs typeface="Times New Roman" pitchFamily="18" charset="0"/>
              </a:rPr>
              <a:t>ц</a:t>
            </a:r>
            <a:r>
              <a:rPr lang="ru-RU" dirty="0">
                <a:latin typeface="Times New Roman" pitchFamily="18" charset="0"/>
                <a:cs typeface="Times New Roman" pitchFamily="18" charset="0"/>
              </a:rPr>
              <a:t>/статья </a:t>
            </a:r>
            <a:r>
              <a:rPr lang="ru-RU" dirty="0" smtClean="0">
                <a:latin typeface="Times New Roman" pitchFamily="18" charset="0"/>
                <a:cs typeface="Times New Roman" pitchFamily="18" charset="0"/>
              </a:rPr>
              <a:t>-051Р252320,051Р251590,05131R1590,051Р25159F</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432932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77862"/>
          </a:xfrm>
        </p:spPr>
        <p:txBody>
          <a:bodyPr/>
          <a:lstStyle/>
          <a:p>
            <a:r>
              <a:rPr lang="ru-RU" sz="2000" b="1" dirty="0">
                <a:latin typeface="Times New Roman" pitchFamily="18" charset="0"/>
                <a:cs typeface="Times New Roman" pitchFamily="18" charset="0"/>
              </a:rPr>
              <a:t>Отборы для проверки Справочной таблицы к отчету об исполнении консолидированного бюджета субъекта (ф.0503387)</a:t>
            </a:r>
          </a:p>
        </p:txBody>
      </p:sp>
      <p:sp>
        <p:nvSpPr>
          <p:cNvPr id="8" name="Номер слайда 14"/>
          <p:cNvSpPr>
            <a:spLocks noGrp="1"/>
          </p:cNvSpPr>
          <p:nvPr>
            <p:ph type="sldNum" sz="quarter" idx="12"/>
          </p:nvPr>
        </p:nvSpPr>
        <p:spPr>
          <a:xfrm>
            <a:off x="8540151" y="179386"/>
            <a:ext cx="445437" cy="365125"/>
          </a:xfrm>
        </p:spPr>
        <p:txBody>
          <a:bodyPr/>
          <a:lstStyle/>
          <a:p>
            <a:fld id="{B2D350B4-811D-9C49-8D4A-B431FFD45952}" type="slidenum">
              <a:rPr lang="en-US" b="1" smtClean="0">
                <a:solidFill>
                  <a:srgbClr val="C79023"/>
                </a:solidFill>
              </a:rPr>
              <a:pPr/>
              <a:t>34</a:t>
            </a:fld>
            <a:endParaRPr lang="en-US" b="1" dirty="0">
              <a:solidFill>
                <a:srgbClr val="C79023"/>
              </a:solidFill>
            </a:endParaRPr>
          </a:p>
        </p:txBody>
      </p:sp>
      <p:sp>
        <p:nvSpPr>
          <p:cNvPr id="5" name="Прямоугольник 4"/>
          <p:cNvSpPr/>
          <p:nvPr/>
        </p:nvSpPr>
        <p:spPr>
          <a:xfrm>
            <a:off x="232228" y="1216271"/>
            <a:ext cx="8753359" cy="5747727"/>
          </a:xfrm>
          <a:prstGeom prst="rect">
            <a:avLst/>
          </a:prstGeom>
        </p:spPr>
        <p:txBody>
          <a:bodyPr wrap="square">
            <a:spAutoFit/>
          </a:bodyPr>
          <a:lstStyle/>
          <a:p>
            <a:r>
              <a:rPr lang="ru-RU" sz="1700" dirty="0">
                <a:latin typeface="Times New Roman" pitchFamily="18" charset="0"/>
                <a:cs typeface="Times New Roman" pitchFamily="18" charset="0"/>
              </a:rPr>
              <a:t>11.	</a:t>
            </a:r>
            <a:r>
              <a:rPr lang="ru-RU" sz="1700" b="1" dirty="0">
                <a:latin typeface="Times New Roman" pitchFamily="18" charset="0"/>
                <a:cs typeface="Times New Roman" pitchFamily="18" charset="0"/>
              </a:rPr>
              <a:t>Стр.03620 гр.6 </a:t>
            </a:r>
            <a:r>
              <a:rPr lang="ru-RU" sz="1700" dirty="0">
                <a:latin typeface="Times New Roman" pitchFamily="18" charset="0"/>
                <a:cs typeface="Times New Roman" pitchFamily="18" charset="0"/>
              </a:rPr>
              <a:t>= проверочная таблица  по средствам федерального бюджета по ц/статье  055Е155200,05501R5200      </a:t>
            </a:r>
          </a:p>
          <a:p>
            <a:r>
              <a:rPr lang="ru-RU" sz="1700" dirty="0">
                <a:latin typeface="Times New Roman" pitchFamily="18" charset="0"/>
                <a:cs typeface="Times New Roman" pitchFamily="18" charset="0"/>
              </a:rPr>
              <a:t>12.	</a:t>
            </a:r>
            <a:r>
              <a:rPr lang="ru-RU" sz="1700" b="1" dirty="0">
                <a:latin typeface="Times New Roman" pitchFamily="18" charset="0"/>
                <a:cs typeface="Times New Roman" pitchFamily="18" charset="0"/>
              </a:rPr>
              <a:t> Стр.03620гр.26 </a:t>
            </a:r>
            <a:r>
              <a:rPr lang="ru-RU" sz="1700" dirty="0">
                <a:latin typeface="Times New Roman" pitchFamily="18" charset="0"/>
                <a:cs typeface="Times New Roman" pitchFamily="18" charset="0"/>
              </a:rPr>
              <a:t>= ф.0503324 гр.8 ц/статья 055Е155200,05501R5200</a:t>
            </a:r>
          </a:p>
          <a:p>
            <a:r>
              <a:rPr lang="ru-RU" sz="1700" dirty="0">
                <a:latin typeface="Times New Roman" pitchFamily="18" charset="0"/>
                <a:cs typeface="Times New Roman" pitchFamily="18" charset="0"/>
              </a:rPr>
              <a:t>13.	 </a:t>
            </a:r>
            <a:r>
              <a:rPr lang="ru-RU" sz="1700" b="1" dirty="0">
                <a:latin typeface="Times New Roman" pitchFamily="18" charset="0"/>
                <a:cs typeface="Times New Roman" pitchFamily="18" charset="0"/>
              </a:rPr>
              <a:t>Стр.06100 гр.26 </a:t>
            </a:r>
            <a:r>
              <a:rPr lang="ru-RU" sz="1700" dirty="0">
                <a:latin typeface="Times New Roman" pitchFamily="18" charset="0"/>
                <a:cs typeface="Times New Roman" pitchFamily="18" charset="0"/>
              </a:rPr>
              <a:t>= ф.0503324(раздел 2) вид расхода 310,320       </a:t>
            </a:r>
          </a:p>
          <a:p>
            <a:r>
              <a:rPr lang="ru-RU" sz="1700" dirty="0">
                <a:latin typeface="Times New Roman" pitchFamily="18" charset="0"/>
                <a:cs typeface="Times New Roman" pitchFamily="18" charset="0"/>
              </a:rPr>
              <a:t>14.	</a:t>
            </a:r>
            <a:r>
              <a:rPr lang="ru-RU" sz="1700" b="1" dirty="0">
                <a:latin typeface="Times New Roman" pitchFamily="18" charset="0"/>
                <a:cs typeface="Times New Roman" pitchFamily="18" charset="0"/>
              </a:rPr>
              <a:t>Стр.06600 гр.5,6</a:t>
            </a:r>
            <a:r>
              <a:rPr lang="ru-RU" sz="1700" dirty="0">
                <a:latin typeface="Times New Roman" pitchFamily="18" charset="0"/>
                <a:cs typeface="Times New Roman" pitchFamily="18" charset="0"/>
              </a:rPr>
              <a:t>= проверочная таблица по средствам федерального бюджета – годовой план ц/статьи 0110151340,0110151350,011051760 </a:t>
            </a:r>
          </a:p>
          <a:p>
            <a:r>
              <a:rPr lang="ru-RU" sz="1700" dirty="0">
                <a:latin typeface="Times New Roman" pitchFamily="18" charset="0"/>
                <a:cs typeface="Times New Roman" pitchFamily="18" charset="0"/>
              </a:rPr>
              <a:t>15.	</a:t>
            </a:r>
            <a:r>
              <a:rPr lang="ru-RU" sz="1700" b="1" dirty="0">
                <a:latin typeface="Times New Roman" pitchFamily="18" charset="0"/>
                <a:cs typeface="Times New Roman" pitchFamily="18" charset="0"/>
              </a:rPr>
              <a:t>Стр.06600 гр.25,26 </a:t>
            </a:r>
            <a:r>
              <a:rPr lang="ru-RU" sz="1700" dirty="0">
                <a:latin typeface="Times New Roman" pitchFamily="18" charset="0"/>
                <a:cs typeface="Times New Roman" pitchFamily="18" charset="0"/>
              </a:rPr>
              <a:t>= ф.0503324 гр.8 ц/статьи 0110151340,0110151350,011051760</a:t>
            </a:r>
          </a:p>
          <a:p>
            <a:r>
              <a:rPr lang="ru-RU" sz="1700" dirty="0">
                <a:latin typeface="Times New Roman" pitchFamily="18" charset="0"/>
                <a:cs typeface="Times New Roman" pitchFamily="18" charset="0"/>
              </a:rPr>
              <a:t>16.	</a:t>
            </a:r>
            <a:r>
              <a:rPr lang="ru-RU" sz="1700" b="1" dirty="0">
                <a:latin typeface="Times New Roman" pitchFamily="18" charset="0"/>
                <a:cs typeface="Times New Roman" pitchFamily="18" charset="0"/>
              </a:rPr>
              <a:t>Стр.08100 гр.5 </a:t>
            </a:r>
            <a:r>
              <a:rPr lang="ru-RU" sz="1700" dirty="0">
                <a:latin typeface="Times New Roman" pitchFamily="18" charset="0"/>
                <a:cs typeface="Times New Roman" pitchFamily="18" charset="0"/>
              </a:rPr>
              <a:t>= проверочная таблица- годовой план - ц/статья 0140285040</a:t>
            </a:r>
          </a:p>
          <a:p>
            <a:r>
              <a:rPr lang="ru-RU" sz="1700" dirty="0">
                <a:latin typeface="Times New Roman" pitchFamily="18" charset="0"/>
                <a:cs typeface="Times New Roman" pitchFamily="18" charset="0"/>
              </a:rPr>
              <a:t>17.	</a:t>
            </a:r>
            <a:r>
              <a:rPr lang="ru-RU" sz="1700" b="1" dirty="0">
                <a:latin typeface="Times New Roman" pitchFamily="18" charset="0"/>
                <a:cs typeface="Times New Roman" pitchFamily="18" charset="0"/>
              </a:rPr>
              <a:t>Стр.08200 гр.5</a:t>
            </a:r>
            <a:r>
              <a:rPr lang="ru-RU" sz="1700" dirty="0">
                <a:latin typeface="Times New Roman" pitchFamily="18" charset="0"/>
                <a:cs typeface="Times New Roman" pitchFamily="18" charset="0"/>
              </a:rPr>
              <a:t>= проверочная таблица ц/статья 0170185050</a:t>
            </a:r>
          </a:p>
          <a:p>
            <a:r>
              <a:rPr lang="ru-RU" sz="1700" dirty="0">
                <a:latin typeface="Times New Roman" pitchFamily="18" charset="0"/>
                <a:cs typeface="Times New Roman" pitchFamily="18" charset="0"/>
              </a:rPr>
              <a:t>18.	</a:t>
            </a:r>
            <a:r>
              <a:rPr lang="ru-RU" sz="1700" b="1" dirty="0">
                <a:latin typeface="Times New Roman" pitchFamily="18" charset="0"/>
                <a:cs typeface="Times New Roman" pitchFamily="18" charset="0"/>
              </a:rPr>
              <a:t>Стр.10220 гр.6 </a:t>
            </a:r>
            <a:r>
              <a:rPr lang="ru-RU" sz="1700" dirty="0">
                <a:latin typeface="Times New Roman" pitchFamily="18" charset="0"/>
                <a:cs typeface="Times New Roman" pitchFamily="18" charset="0"/>
              </a:rPr>
              <a:t>= проверочная таблица по </a:t>
            </a:r>
            <a:r>
              <a:rPr lang="ru-RU" sz="1700" dirty="0" err="1">
                <a:latin typeface="Times New Roman" pitchFamily="18" charset="0"/>
                <a:cs typeface="Times New Roman" pitchFamily="18" charset="0"/>
              </a:rPr>
              <a:t>фед</a:t>
            </a:r>
            <a:r>
              <a:rPr lang="ru-RU" sz="1700" dirty="0">
                <a:latin typeface="Times New Roman" pitchFamily="18" charset="0"/>
                <a:cs typeface="Times New Roman" pitchFamily="18" charset="0"/>
              </a:rPr>
              <a:t>. средствам – годовой план  ц/статьи 051Р252320,05501R5200,055Е155200,051Е250970</a:t>
            </a:r>
          </a:p>
          <a:p>
            <a:r>
              <a:rPr lang="ru-RU" sz="1700" dirty="0">
                <a:latin typeface="Times New Roman" pitchFamily="18" charset="0"/>
                <a:cs typeface="Times New Roman" pitchFamily="18" charset="0"/>
              </a:rPr>
              <a:t>19.	 </a:t>
            </a:r>
            <a:r>
              <a:rPr lang="ru-RU" sz="1700" b="1" dirty="0">
                <a:latin typeface="Times New Roman" pitchFamily="18" charset="0"/>
                <a:cs typeface="Times New Roman" pitchFamily="18" charset="0"/>
              </a:rPr>
              <a:t>Стр.10220 гр.26</a:t>
            </a:r>
            <a:r>
              <a:rPr lang="ru-RU" sz="1700" dirty="0">
                <a:latin typeface="Times New Roman" pitchFamily="18" charset="0"/>
                <a:cs typeface="Times New Roman" pitchFamily="18" charset="0"/>
              </a:rPr>
              <a:t>= ф.05033214 гр.8 ц/статьи 051Р252320,05501R5200,055Е155200,051Е250970</a:t>
            </a:r>
          </a:p>
          <a:p>
            <a:r>
              <a:rPr lang="ru-RU" sz="1700" dirty="0">
                <a:latin typeface="Times New Roman" pitchFamily="18" charset="0"/>
                <a:cs typeface="Times New Roman" pitchFamily="18" charset="0"/>
              </a:rPr>
              <a:t>20.	</a:t>
            </a:r>
            <a:r>
              <a:rPr lang="ru-RU" sz="1700" b="1" dirty="0">
                <a:latin typeface="Times New Roman" pitchFamily="18" charset="0"/>
                <a:cs typeface="Times New Roman" pitchFamily="18" charset="0"/>
              </a:rPr>
              <a:t>Стр.10240 гр.6 </a:t>
            </a:r>
            <a:r>
              <a:rPr lang="ru-RU" sz="1700" dirty="0">
                <a:latin typeface="Times New Roman" pitchFamily="18" charset="0"/>
                <a:cs typeface="Times New Roman" pitchFamily="18" charset="0"/>
              </a:rPr>
              <a:t>= проверочная таблица по </a:t>
            </a:r>
            <a:r>
              <a:rPr lang="ru-RU" sz="1700" dirty="0" err="1">
                <a:latin typeface="Times New Roman" pitchFamily="18" charset="0"/>
                <a:cs typeface="Times New Roman" pitchFamily="18" charset="0"/>
              </a:rPr>
              <a:t>фед.средствам</a:t>
            </a:r>
            <a:r>
              <a:rPr lang="ru-RU" sz="1700" dirty="0">
                <a:latin typeface="Times New Roman" pitchFamily="18" charset="0"/>
                <a:cs typeface="Times New Roman" pitchFamily="18" charset="0"/>
              </a:rPr>
              <a:t> – годовой план ц/статьи 01604R0272,01605R0273</a:t>
            </a:r>
          </a:p>
          <a:p>
            <a:r>
              <a:rPr lang="ru-RU" sz="1700" dirty="0">
                <a:latin typeface="Times New Roman" pitchFamily="18" charset="0"/>
                <a:cs typeface="Times New Roman" pitchFamily="18" charset="0"/>
              </a:rPr>
              <a:t>21.	</a:t>
            </a:r>
            <a:r>
              <a:rPr lang="ru-RU" sz="1700" b="1" dirty="0">
                <a:latin typeface="Times New Roman" pitchFamily="18" charset="0"/>
                <a:cs typeface="Times New Roman" pitchFamily="18" charset="0"/>
              </a:rPr>
              <a:t>Стр.10240 гр.26</a:t>
            </a:r>
            <a:r>
              <a:rPr lang="ru-RU" sz="1700" dirty="0">
                <a:latin typeface="Times New Roman" pitchFamily="18" charset="0"/>
                <a:cs typeface="Times New Roman" pitchFamily="18" charset="0"/>
              </a:rPr>
              <a:t>= ф.05033214 гр.8 ц/статьи 01604R0272,01605R0273</a:t>
            </a:r>
          </a:p>
          <a:p>
            <a:r>
              <a:rPr lang="ru-RU" sz="1700" dirty="0">
                <a:latin typeface="Times New Roman" pitchFamily="18" charset="0"/>
                <a:cs typeface="Times New Roman" pitchFamily="18" charset="0"/>
              </a:rPr>
              <a:t>22.	</a:t>
            </a:r>
            <a:r>
              <a:rPr lang="ru-RU" sz="1700" b="1" dirty="0">
                <a:latin typeface="Times New Roman" pitchFamily="18" charset="0"/>
                <a:cs typeface="Times New Roman" pitchFamily="18" charset="0"/>
              </a:rPr>
              <a:t>Стр.10250-10251 гр.6 </a:t>
            </a:r>
            <a:r>
              <a:rPr lang="ru-RU" sz="1700" dirty="0">
                <a:latin typeface="Times New Roman" pitchFamily="18" charset="0"/>
                <a:cs typeface="Times New Roman" pitchFamily="18" charset="0"/>
              </a:rPr>
              <a:t>– проверочная таблица  по средствам федерального бюджета – годовой план – ц/статьи 201F255551,201F255552</a:t>
            </a:r>
          </a:p>
          <a:p>
            <a:r>
              <a:rPr lang="ru-RU" sz="1700" dirty="0">
                <a:latin typeface="Times New Roman" pitchFamily="18" charset="0"/>
                <a:cs typeface="Times New Roman" pitchFamily="18" charset="0"/>
              </a:rPr>
              <a:t>23.	 </a:t>
            </a:r>
            <a:r>
              <a:rPr lang="ru-RU" sz="1700" b="1" dirty="0">
                <a:latin typeface="Times New Roman" pitchFamily="18" charset="0"/>
                <a:cs typeface="Times New Roman" pitchFamily="18" charset="0"/>
              </a:rPr>
              <a:t>Стр.10250-10251 гр.26 </a:t>
            </a:r>
            <a:r>
              <a:rPr lang="ru-RU" sz="1700" dirty="0">
                <a:latin typeface="Times New Roman" pitchFamily="18" charset="0"/>
                <a:cs typeface="Times New Roman" pitchFamily="18" charset="0"/>
              </a:rPr>
              <a:t>– ф.0503324 гр.8– ц/статьи 201F255551,201F255552</a:t>
            </a:r>
          </a:p>
          <a:p>
            <a:r>
              <a:rPr lang="ru-RU" sz="1700" dirty="0">
                <a:latin typeface="Times New Roman" pitchFamily="18" charset="0"/>
                <a:cs typeface="Times New Roman" pitchFamily="18" charset="0"/>
              </a:rPr>
              <a:t>24.	 </a:t>
            </a:r>
            <a:r>
              <a:rPr lang="ru-RU" sz="1700" b="1" dirty="0">
                <a:latin typeface="Times New Roman" pitchFamily="18" charset="0"/>
                <a:cs typeface="Times New Roman" pitchFamily="18" charset="0"/>
              </a:rPr>
              <a:t>Стр.10251 гр.5,25 </a:t>
            </a:r>
            <a:r>
              <a:rPr lang="ru-RU" sz="1700" dirty="0">
                <a:latin typeface="Times New Roman" pitchFamily="18" charset="0"/>
                <a:cs typeface="Times New Roman" pitchFamily="18" charset="0"/>
              </a:rPr>
              <a:t>– проверочная таблица  годовой план и факт – ц/статьи 201F255551,201F255552</a:t>
            </a:r>
          </a:p>
        </p:txBody>
      </p:sp>
    </p:spTree>
    <p:extLst>
      <p:ext uri="{BB962C8B-B14F-4D97-AF65-F5344CB8AC3E}">
        <p14:creationId xmlns:p14="http://schemas.microsoft.com/office/powerpoint/2010/main" val="28418700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77862"/>
          </a:xfrm>
        </p:spPr>
        <p:txBody>
          <a:bodyPr/>
          <a:lstStyle/>
          <a:p>
            <a:r>
              <a:rPr lang="ru-RU" sz="2000" b="1" dirty="0">
                <a:latin typeface="Times New Roman" pitchFamily="18" charset="0"/>
                <a:cs typeface="Times New Roman" pitchFamily="18" charset="0"/>
              </a:rPr>
              <a:t>Отборы для проверки Справочной таблицы к отчету об исполнении консолидированного бюджета субъекта (ф.0503387)</a:t>
            </a:r>
          </a:p>
        </p:txBody>
      </p:sp>
      <p:sp>
        <p:nvSpPr>
          <p:cNvPr id="8" name="Номер слайда 14"/>
          <p:cNvSpPr>
            <a:spLocks noGrp="1"/>
          </p:cNvSpPr>
          <p:nvPr>
            <p:ph type="sldNum" sz="quarter" idx="12"/>
          </p:nvPr>
        </p:nvSpPr>
        <p:spPr>
          <a:xfrm>
            <a:off x="8540151" y="179386"/>
            <a:ext cx="445437" cy="365125"/>
          </a:xfrm>
        </p:spPr>
        <p:txBody>
          <a:bodyPr/>
          <a:lstStyle/>
          <a:p>
            <a:fld id="{B2D350B4-811D-9C49-8D4A-B431FFD45952}" type="slidenum">
              <a:rPr lang="en-US" b="1" smtClean="0">
                <a:solidFill>
                  <a:srgbClr val="C79023"/>
                </a:solidFill>
              </a:rPr>
              <a:pPr/>
              <a:t>35</a:t>
            </a:fld>
            <a:endParaRPr lang="en-US" b="1" dirty="0">
              <a:solidFill>
                <a:srgbClr val="C79023"/>
              </a:solidFill>
            </a:endParaRPr>
          </a:p>
        </p:txBody>
      </p:sp>
      <p:sp>
        <p:nvSpPr>
          <p:cNvPr id="4" name="Прямоугольник 3"/>
          <p:cNvSpPr/>
          <p:nvPr/>
        </p:nvSpPr>
        <p:spPr>
          <a:xfrm>
            <a:off x="232229" y="1240426"/>
            <a:ext cx="8650514" cy="5324535"/>
          </a:xfrm>
          <a:prstGeom prst="rect">
            <a:avLst/>
          </a:prstGeom>
        </p:spPr>
        <p:txBody>
          <a:bodyPr wrap="square">
            <a:spAutoFit/>
          </a:bodyPr>
          <a:lstStyle/>
          <a:p>
            <a:r>
              <a:rPr lang="ru-RU" sz="1700" dirty="0">
                <a:latin typeface="Times New Roman" pitchFamily="18" charset="0"/>
                <a:cs typeface="Times New Roman" pitchFamily="18" charset="0"/>
              </a:rPr>
              <a:t>25.	</a:t>
            </a:r>
            <a:r>
              <a:rPr lang="ru-RU" sz="1700" b="1" dirty="0">
                <a:latin typeface="Times New Roman" pitchFamily="18" charset="0"/>
                <a:cs typeface="Times New Roman" pitchFamily="18" charset="0"/>
              </a:rPr>
              <a:t>Стр.10280-10281 гр.6- </a:t>
            </a:r>
            <a:r>
              <a:rPr lang="ru-RU" sz="1700" dirty="0">
                <a:latin typeface="Times New Roman" pitchFamily="18" charset="0"/>
                <a:cs typeface="Times New Roman" pitchFamily="18" charset="0"/>
              </a:rPr>
              <a:t>проверочная таблица по средствам федерального бюджета – годовой план ц/статьи 06162R4670,061F155196,06114R5191,06115R5192,06164R5195,06163R4660</a:t>
            </a:r>
          </a:p>
          <a:p>
            <a:r>
              <a:rPr lang="ru-RU" sz="1700" dirty="0">
                <a:latin typeface="Times New Roman" pitchFamily="18" charset="0"/>
                <a:cs typeface="Times New Roman" pitchFamily="18" charset="0"/>
              </a:rPr>
              <a:t>26.	</a:t>
            </a:r>
            <a:r>
              <a:rPr lang="ru-RU" sz="1700" b="1" dirty="0">
                <a:latin typeface="Times New Roman" pitchFamily="18" charset="0"/>
                <a:cs typeface="Times New Roman" pitchFamily="18" charset="0"/>
              </a:rPr>
              <a:t>Cтр.10280-10281 гр.26- </a:t>
            </a:r>
            <a:r>
              <a:rPr lang="ru-RU" sz="1700" dirty="0">
                <a:latin typeface="Times New Roman" pitchFamily="18" charset="0"/>
                <a:cs typeface="Times New Roman" pitchFamily="18" charset="0"/>
              </a:rPr>
              <a:t>ф.0503324 гр.8 ц/статьи     06162R4670,061F155196,06114R5191,06115R5192,06164R5195,06163R4660</a:t>
            </a:r>
          </a:p>
          <a:p>
            <a:r>
              <a:rPr lang="ru-RU" sz="1700" dirty="0">
                <a:latin typeface="Times New Roman" pitchFamily="18" charset="0"/>
                <a:cs typeface="Times New Roman" pitchFamily="18" charset="0"/>
              </a:rPr>
              <a:t>27.	</a:t>
            </a:r>
            <a:r>
              <a:rPr lang="ru-RU" sz="1700" b="1" dirty="0">
                <a:latin typeface="Times New Roman" pitchFamily="18" charset="0"/>
                <a:cs typeface="Times New Roman" pitchFamily="18" charset="0"/>
              </a:rPr>
              <a:t>Стр.10281 гр.5,25 </a:t>
            </a:r>
            <a:r>
              <a:rPr lang="ru-RU" sz="1700" dirty="0">
                <a:latin typeface="Times New Roman" pitchFamily="18" charset="0"/>
                <a:cs typeface="Times New Roman" pitchFamily="18" charset="0"/>
              </a:rPr>
              <a:t>-  проверочная таблица – годовой план и факт ц/статьи 06162R4670,061F155196,06114R5191,06115R5192,06164R5195,06163R4660</a:t>
            </a:r>
          </a:p>
          <a:p>
            <a:r>
              <a:rPr lang="ru-RU" sz="1700" dirty="0">
                <a:latin typeface="Times New Roman" pitchFamily="18" charset="0"/>
                <a:cs typeface="Times New Roman" pitchFamily="18" charset="0"/>
              </a:rPr>
              <a:t>28.	</a:t>
            </a:r>
            <a:r>
              <a:rPr lang="ru-RU" sz="1700" b="1" dirty="0">
                <a:latin typeface="Times New Roman" pitchFamily="18" charset="0"/>
                <a:cs typeface="Times New Roman" pitchFamily="18" charset="0"/>
              </a:rPr>
              <a:t>Стр.10300 гр.6 </a:t>
            </a:r>
            <a:r>
              <a:rPr lang="ru-RU" sz="1700" dirty="0">
                <a:latin typeface="Times New Roman" pitchFamily="18" charset="0"/>
                <a:cs typeface="Times New Roman" pitchFamily="18" charset="0"/>
              </a:rPr>
              <a:t>– проверочная таблица по средствам </a:t>
            </a:r>
            <a:r>
              <a:rPr lang="ru-RU" sz="1700" dirty="0" err="1">
                <a:latin typeface="Times New Roman" pitchFamily="18" charset="0"/>
                <a:cs typeface="Times New Roman" pitchFamily="18" charset="0"/>
              </a:rPr>
              <a:t>фед.бюджета</a:t>
            </a:r>
            <a:r>
              <a:rPr lang="ru-RU" sz="1700" dirty="0">
                <a:latin typeface="Times New Roman" pitchFamily="18" charset="0"/>
                <a:cs typeface="Times New Roman" pitchFamily="18" charset="0"/>
              </a:rPr>
              <a:t> ц/статьи 041Р552281,041Р552282</a:t>
            </a:r>
          </a:p>
          <a:p>
            <a:r>
              <a:rPr lang="ru-RU" sz="1700" dirty="0">
                <a:latin typeface="Times New Roman" pitchFamily="18" charset="0"/>
                <a:cs typeface="Times New Roman" pitchFamily="18" charset="0"/>
              </a:rPr>
              <a:t>29.	</a:t>
            </a:r>
            <a:r>
              <a:rPr lang="ru-RU" sz="1700" b="1" dirty="0">
                <a:latin typeface="Times New Roman" pitchFamily="18" charset="0"/>
                <a:cs typeface="Times New Roman" pitchFamily="18" charset="0"/>
              </a:rPr>
              <a:t>Стр.10300 гр.26 </a:t>
            </a:r>
            <a:r>
              <a:rPr lang="ru-RU" sz="1700" dirty="0">
                <a:latin typeface="Times New Roman" pitchFamily="18" charset="0"/>
                <a:cs typeface="Times New Roman" pitchFamily="18" charset="0"/>
              </a:rPr>
              <a:t>– ф.0503324 гр.8 ц/статьи 041Р552281,041Р552282</a:t>
            </a:r>
          </a:p>
          <a:p>
            <a:r>
              <a:rPr lang="ru-RU" sz="1700" dirty="0">
                <a:latin typeface="Times New Roman" pitchFamily="18" charset="0"/>
                <a:cs typeface="Times New Roman" pitchFamily="18" charset="0"/>
              </a:rPr>
              <a:t>30.	</a:t>
            </a:r>
            <a:r>
              <a:rPr lang="ru-RU" sz="1700" b="1" dirty="0">
                <a:latin typeface="Times New Roman" pitchFamily="18" charset="0"/>
                <a:cs typeface="Times New Roman" pitchFamily="18" charset="0"/>
              </a:rPr>
              <a:t>Стр.10301 5,25 </a:t>
            </a:r>
            <a:r>
              <a:rPr lang="ru-RU" sz="1700" dirty="0">
                <a:latin typeface="Times New Roman" pitchFamily="18" charset="0"/>
                <a:cs typeface="Times New Roman" pitchFamily="18" charset="0"/>
              </a:rPr>
              <a:t>– проверочная таблица – годовой план и факт ц/статьи 041Р552281,041Р552282</a:t>
            </a:r>
          </a:p>
          <a:p>
            <a:r>
              <a:rPr lang="ru-RU" sz="1700" dirty="0">
                <a:latin typeface="Times New Roman" pitchFamily="18" charset="0"/>
                <a:cs typeface="Times New Roman" pitchFamily="18" charset="0"/>
              </a:rPr>
              <a:t>31.	</a:t>
            </a:r>
            <a:r>
              <a:rPr lang="ru-RU" sz="1700" b="1" dirty="0">
                <a:latin typeface="Times New Roman" pitchFamily="18" charset="0"/>
                <a:cs typeface="Times New Roman" pitchFamily="18" charset="0"/>
              </a:rPr>
              <a:t>Стр.10301 гр.6 </a:t>
            </a:r>
            <a:r>
              <a:rPr lang="ru-RU" sz="1700" dirty="0">
                <a:latin typeface="Times New Roman" pitchFamily="18" charset="0"/>
                <a:cs typeface="Times New Roman" pitchFamily="18" charset="0"/>
              </a:rPr>
              <a:t>- проверочная таблица по средствам </a:t>
            </a:r>
            <a:r>
              <a:rPr lang="ru-RU" sz="1700" dirty="0" err="1">
                <a:latin typeface="Times New Roman" pitchFamily="18" charset="0"/>
                <a:cs typeface="Times New Roman" pitchFamily="18" charset="0"/>
              </a:rPr>
              <a:t>фед.бюджета</a:t>
            </a:r>
            <a:r>
              <a:rPr lang="ru-RU" sz="1700" dirty="0">
                <a:latin typeface="Times New Roman" pitchFamily="18" charset="0"/>
                <a:cs typeface="Times New Roman" pitchFamily="18" charset="0"/>
              </a:rPr>
              <a:t>  ц/статьи 11407R527F, 114I555276</a:t>
            </a:r>
          </a:p>
          <a:p>
            <a:r>
              <a:rPr lang="ru-RU" sz="1700" dirty="0">
                <a:latin typeface="Times New Roman" pitchFamily="18" charset="0"/>
                <a:cs typeface="Times New Roman" pitchFamily="18" charset="0"/>
              </a:rPr>
              <a:t>32.	</a:t>
            </a:r>
            <a:r>
              <a:rPr lang="ru-RU" sz="1700" b="1" dirty="0">
                <a:latin typeface="Times New Roman" pitchFamily="18" charset="0"/>
                <a:cs typeface="Times New Roman" pitchFamily="18" charset="0"/>
              </a:rPr>
              <a:t>Стр.10301 гр.26 </a:t>
            </a:r>
            <a:r>
              <a:rPr lang="ru-RU" sz="1700" dirty="0">
                <a:latin typeface="Times New Roman" pitchFamily="18" charset="0"/>
                <a:cs typeface="Times New Roman" pitchFamily="18" charset="0"/>
              </a:rPr>
              <a:t>– ф.0503324 гр.8 ц/статьи 11407R527F, 114I555276</a:t>
            </a:r>
          </a:p>
          <a:p>
            <a:r>
              <a:rPr lang="ru-RU" sz="1700" dirty="0">
                <a:latin typeface="Times New Roman" pitchFamily="18" charset="0"/>
                <a:cs typeface="Times New Roman" pitchFamily="18" charset="0"/>
              </a:rPr>
              <a:t>33.	</a:t>
            </a:r>
            <a:r>
              <a:rPr lang="ru-RU" sz="1700" b="1" dirty="0">
                <a:latin typeface="Times New Roman" pitchFamily="18" charset="0"/>
                <a:cs typeface="Times New Roman" pitchFamily="18" charset="0"/>
              </a:rPr>
              <a:t>Стр.10350,10351 гр.6- </a:t>
            </a:r>
            <a:r>
              <a:rPr lang="ru-RU" sz="1700" dirty="0">
                <a:latin typeface="Times New Roman" pitchFamily="18" charset="0"/>
                <a:cs typeface="Times New Roman" pitchFamily="18" charset="0"/>
              </a:rPr>
              <a:t>проверочная таблица по средствам </a:t>
            </a:r>
            <a:r>
              <a:rPr lang="ru-RU" sz="1700" dirty="0" err="1">
                <a:latin typeface="Times New Roman" pitchFamily="18" charset="0"/>
                <a:cs typeface="Times New Roman" pitchFamily="18" charset="0"/>
              </a:rPr>
              <a:t>фед</a:t>
            </a:r>
            <a:r>
              <a:rPr lang="ru-RU" sz="1700" dirty="0">
                <a:latin typeface="Times New Roman" pitchFamily="18" charset="0"/>
                <a:cs typeface="Times New Roman" pitchFamily="18" charset="0"/>
              </a:rPr>
              <a:t>. бюджета ц/статьи 137*</a:t>
            </a:r>
          </a:p>
          <a:p>
            <a:r>
              <a:rPr lang="ru-RU" sz="1700" dirty="0">
                <a:latin typeface="Times New Roman" pitchFamily="18" charset="0"/>
                <a:cs typeface="Times New Roman" pitchFamily="18" charset="0"/>
              </a:rPr>
              <a:t>34.	</a:t>
            </a:r>
            <a:r>
              <a:rPr lang="ru-RU" sz="1700" b="1" dirty="0">
                <a:latin typeface="Times New Roman" pitchFamily="18" charset="0"/>
                <a:cs typeface="Times New Roman" pitchFamily="18" charset="0"/>
              </a:rPr>
              <a:t>Стр.10350,10351 гр.26 </a:t>
            </a:r>
            <a:r>
              <a:rPr lang="ru-RU" sz="1700" dirty="0">
                <a:latin typeface="Times New Roman" pitchFamily="18" charset="0"/>
                <a:cs typeface="Times New Roman" pitchFamily="18" charset="0"/>
              </a:rPr>
              <a:t>– ф.0503324 гр.8 ц/статьи 137*</a:t>
            </a:r>
          </a:p>
          <a:p>
            <a:r>
              <a:rPr lang="ru-RU" sz="1700" dirty="0">
                <a:latin typeface="Times New Roman" pitchFamily="18" charset="0"/>
                <a:cs typeface="Times New Roman" pitchFamily="18" charset="0"/>
              </a:rPr>
              <a:t>35.	</a:t>
            </a:r>
            <a:r>
              <a:rPr lang="ru-RU" sz="1700" b="1" dirty="0">
                <a:latin typeface="Times New Roman" pitchFamily="18" charset="0"/>
                <a:cs typeface="Times New Roman" pitchFamily="18" charset="0"/>
              </a:rPr>
              <a:t>Стр.10350,10351 гр.5,25- </a:t>
            </a:r>
            <a:r>
              <a:rPr lang="ru-RU" sz="1700" dirty="0">
                <a:latin typeface="Times New Roman" pitchFamily="18" charset="0"/>
                <a:cs typeface="Times New Roman" pitchFamily="18" charset="0"/>
              </a:rPr>
              <a:t>проверочная таблица – годовой план и факт ц/статьи 137*</a:t>
            </a:r>
          </a:p>
          <a:p>
            <a:r>
              <a:rPr lang="ru-RU" sz="1700" dirty="0">
                <a:latin typeface="Times New Roman" pitchFamily="18" charset="0"/>
                <a:cs typeface="Times New Roman" pitchFamily="18" charset="0"/>
              </a:rPr>
              <a:t>36.	</a:t>
            </a:r>
            <a:r>
              <a:rPr lang="ru-RU" sz="1700" b="1" dirty="0">
                <a:latin typeface="Times New Roman" pitchFamily="18" charset="0"/>
                <a:cs typeface="Times New Roman" pitchFamily="18" charset="0"/>
              </a:rPr>
              <a:t>Стр.10800 гр.25</a:t>
            </a:r>
            <a:r>
              <a:rPr lang="ru-RU" sz="1700" dirty="0">
                <a:latin typeface="Times New Roman" pitchFamily="18" charset="0"/>
                <a:cs typeface="Times New Roman" pitchFamily="18" charset="0"/>
              </a:rPr>
              <a:t>= сверяется с </a:t>
            </a:r>
            <a:r>
              <a:rPr lang="ru-RU" sz="1700" dirty="0" smtClean="0">
                <a:latin typeface="Times New Roman" pitchFamily="18" charset="0"/>
                <a:cs typeface="Times New Roman" pitchFamily="18" charset="0"/>
              </a:rPr>
              <a:t>ф.0503317,ф.0503320</a:t>
            </a:r>
            <a:endParaRPr lang="ru-RU" sz="1700" dirty="0">
              <a:latin typeface="Times New Roman" pitchFamily="18" charset="0"/>
              <a:cs typeface="Times New Roman" pitchFamily="18" charset="0"/>
            </a:endParaRPr>
          </a:p>
          <a:p>
            <a:r>
              <a:rPr lang="ru-RU" sz="1700" dirty="0">
                <a:latin typeface="Times New Roman" pitchFamily="18" charset="0"/>
                <a:cs typeface="Times New Roman" pitchFamily="18" charset="0"/>
              </a:rPr>
              <a:t>37.	</a:t>
            </a:r>
            <a:r>
              <a:rPr lang="ru-RU" sz="1700" b="1" dirty="0">
                <a:latin typeface="Times New Roman" pitchFamily="18" charset="0"/>
                <a:cs typeface="Times New Roman" pitchFamily="18" charset="0"/>
              </a:rPr>
              <a:t>Стр.10800 гр.26</a:t>
            </a:r>
            <a:r>
              <a:rPr lang="ru-RU" sz="1700" dirty="0">
                <a:latin typeface="Times New Roman" pitchFamily="18" charset="0"/>
                <a:cs typeface="Times New Roman" pitchFamily="18" charset="0"/>
              </a:rPr>
              <a:t>= сверяется с </a:t>
            </a:r>
            <a:r>
              <a:rPr lang="ru-RU" sz="1700" dirty="0" smtClean="0">
                <a:latin typeface="Times New Roman" pitchFamily="18" charset="0"/>
                <a:cs typeface="Times New Roman" pitchFamily="18" charset="0"/>
              </a:rPr>
              <a:t>ф.0503324 </a:t>
            </a:r>
            <a:r>
              <a:rPr lang="ru-RU" sz="1700" dirty="0">
                <a:latin typeface="Times New Roman" pitchFamily="18" charset="0"/>
                <a:cs typeface="Times New Roman" pitchFamily="18" charset="0"/>
              </a:rPr>
              <a:t>гр.12 «Итого»</a:t>
            </a:r>
          </a:p>
        </p:txBody>
      </p:sp>
    </p:spTree>
    <p:extLst>
      <p:ext uri="{BB962C8B-B14F-4D97-AF65-F5344CB8AC3E}">
        <p14:creationId xmlns:p14="http://schemas.microsoft.com/office/powerpoint/2010/main" val="28418700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7"/>
            <a:ext cx="8229600" cy="1295217"/>
          </a:xfrm>
        </p:spPr>
        <p:txBody>
          <a:bodyPr/>
          <a:lstStyle/>
          <a:p>
            <a:r>
              <a:rPr lang="ru-RU" sz="2000" b="1" dirty="0">
                <a:latin typeface="Times New Roman" pitchFamily="18" charset="0"/>
                <a:cs typeface="Times New Roman" pitchFamily="18" charset="0"/>
              </a:rPr>
              <a:t>Приказ от  13.05.2019  №69н  "О внесении изменений в приказ Министерства финансов Российской Федерации от 29 ноября 2017 г. N 209н "Об утверждении Порядка применения классификации операций сектора государственного управления"</a:t>
            </a:r>
          </a:p>
        </p:txBody>
      </p:sp>
      <p:sp>
        <p:nvSpPr>
          <p:cNvPr id="8" name="Номер слайда 14"/>
          <p:cNvSpPr>
            <a:spLocks noGrp="1"/>
          </p:cNvSpPr>
          <p:nvPr>
            <p:ph type="sldNum" sz="quarter" idx="12"/>
          </p:nvPr>
        </p:nvSpPr>
        <p:spPr>
          <a:xfrm>
            <a:off x="8540151" y="179386"/>
            <a:ext cx="445437" cy="365125"/>
          </a:xfrm>
        </p:spPr>
        <p:txBody>
          <a:bodyPr/>
          <a:lstStyle/>
          <a:p>
            <a:fld id="{B2D350B4-811D-9C49-8D4A-B431FFD45952}" type="slidenum">
              <a:rPr lang="en-US" b="1" smtClean="0">
                <a:solidFill>
                  <a:srgbClr val="C79023"/>
                </a:solidFill>
              </a:rPr>
              <a:pPr/>
              <a:t>36</a:t>
            </a:fld>
            <a:endParaRPr lang="en-US" b="1" dirty="0">
              <a:solidFill>
                <a:srgbClr val="C79023"/>
              </a:solidFill>
            </a:endParaRPr>
          </a:p>
        </p:txBody>
      </p:sp>
      <p:sp>
        <p:nvSpPr>
          <p:cNvPr id="3" name="Прямоугольник 2"/>
          <p:cNvSpPr/>
          <p:nvPr/>
        </p:nvSpPr>
        <p:spPr>
          <a:xfrm>
            <a:off x="186117" y="1569854"/>
            <a:ext cx="8799471" cy="5078313"/>
          </a:xfrm>
          <a:prstGeom prst="rect">
            <a:avLst/>
          </a:prstGeom>
        </p:spPr>
        <p:txBody>
          <a:bodyPr wrap="square">
            <a:spAutoFit/>
          </a:bodyPr>
          <a:lstStyle/>
          <a:p>
            <a:r>
              <a:rPr lang="ru-RU" sz="1600" dirty="0">
                <a:latin typeface="Times New Roman" pitchFamily="18" charset="0"/>
                <a:cs typeface="Times New Roman" pitchFamily="18" charset="0"/>
              </a:rPr>
              <a:t>27) в </a:t>
            </a:r>
            <a:r>
              <a:rPr lang="ru-RU" sz="1600" dirty="0">
                <a:latin typeface="Times New Roman" pitchFamily="18" charset="0"/>
                <a:cs typeface="Times New Roman" pitchFamily="18" charset="0"/>
                <a:hlinkClick r:id="rId2"/>
              </a:rPr>
              <a:t>пункте 13.6</a:t>
            </a:r>
            <a:r>
              <a:rPr lang="ru-RU" sz="1600" dirty="0" smtClean="0">
                <a:latin typeface="Times New Roman" pitchFamily="18" charset="0"/>
                <a:cs typeface="Times New Roman" pitchFamily="18" charset="0"/>
              </a:rPr>
              <a:t>:</a:t>
            </a:r>
          </a:p>
          <a:p>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hlinkClick r:id="rId3"/>
              </a:rPr>
              <a:t>абзац второй</a:t>
            </a:r>
            <a:r>
              <a:rPr lang="ru-RU" sz="1600" dirty="0">
                <a:latin typeface="Times New Roman" pitchFamily="18" charset="0"/>
                <a:cs typeface="Times New Roman" pitchFamily="18" charset="0"/>
              </a:rPr>
              <a:t> изложить в следующей редакции</a:t>
            </a:r>
            <a:r>
              <a:rPr lang="ru-RU" sz="1600" dirty="0" smtClean="0">
                <a:latin typeface="Times New Roman" pitchFamily="18" charset="0"/>
                <a:cs typeface="Times New Roman" pitchFamily="18" charset="0"/>
              </a:rPr>
              <a:t>:</a:t>
            </a:r>
          </a:p>
          <a:p>
            <a:endParaRPr lang="ru-RU" sz="1600" dirty="0">
              <a:latin typeface="Times New Roman" pitchFamily="18" charset="0"/>
              <a:cs typeface="Times New Roman" pitchFamily="18" charset="0"/>
            </a:endParaRPr>
          </a:p>
          <a:p>
            <a:pPr algn="just"/>
            <a:r>
              <a:rPr lang="ru-RU" sz="1600" dirty="0">
                <a:latin typeface="Times New Roman" pitchFamily="18" charset="0"/>
                <a:cs typeface="Times New Roman" pitchFamily="18" charset="0"/>
              </a:rPr>
              <a:t>"Данная статья КОСГУ в целях аналитического учета расчетов, </a:t>
            </a:r>
            <a:r>
              <a:rPr lang="ru-RU" sz="2400" b="1" dirty="0">
                <a:latin typeface="Times New Roman" pitchFamily="18" charset="0"/>
                <a:cs typeface="Times New Roman" pitchFamily="18" charset="0"/>
              </a:rPr>
              <a:t>за исключением</a:t>
            </a:r>
            <a:r>
              <a:rPr lang="ru-RU" sz="2400" dirty="0">
                <a:latin typeface="Times New Roman" pitchFamily="18" charset="0"/>
                <a:cs typeface="Times New Roman" pitchFamily="18" charset="0"/>
              </a:rPr>
              <a:t> </a:t>
            </a:r>
            <a:r>
              <a:rPr lang="ru-RU" sz="1600" dirty="0">
                <a:latin typeface="Times New Roman" pitchFamily="18" charset="0"/>
                <a:cs typeface="Times New Roman" pitchFamily="18" charset="0"/>
              </a:rPr>
              <a:t>расчетов по доходам (поступлениям) бюджетов бюджетной системы Российской Федерации от уплаты налогов, государственных пошлин, сборов в соответствии с законодательством Российской Федерации о налогах и сборах; таможенных пошлин, таможенных сборов, специальных, антидемпинговых и компенсационных пошлин, обязательных платежей, предусмотренных законодательством Российской Федерации о таможенном регулировании; платежей на обязательное пенсионное страхование, обязательное социальное страхование на случай временной нетрудоспособности и в связи с материнством, на обязательное медицинское страхование, обязательное социальное страхование от несчастных случаев на производстве и профессиональных заболеваний; взносов, взимаемых в целях дополнительного социального обеспечения отдельных категорий физических лиц; поступлений в погашение задолженности по отмененным страховым взносам в бюджеты государственных внебюджетных фондов; недоимки, пени и денежных взысканий (штрафов) по указанным платежам, </a:t>
            </a:r>
            <a:r>
              <a:rPr lang="ru-RU" sz="2000" b="1" dirty="0">
                <a:latin typeface="Times New Roman" pitchFamily="18" charset="0"/>
                <a:cs typeface="Times New Roman" pitchFamily="18" charset="0"/>
              </a:rPr>
              <a:t>иных денежных взысканий (штрафов) за нарушение законодательства Российской Федерации; невыясненных поступлений</a:t>
            </a:r>
            <a:r>
              <a:rPr lang="ru-RU" sz="2000" dirty="0">
                <a:latin typeface="Times New Roman" pitchFamily="18" charset="0"/>
                <a:cs typeface="Times New Roman" pitchFamily="18" charset="0"/>
              </a:rPr>
              <a:t>, </a:t>
            </a:r>
            <a:r>
              <a:rPr lang="ru-RU" sz="1600" dirty="0">
                <a:latin typeface="Times New Roman" pitchFamily="18" charset="0"/>
                <a:cs typeface="Times New Roman" pitchFamily="18" charset="0"/>
              </a:rPr>
              <a:t>детализируется подстатьями КОСГУ"</a:t>
            </a:r>
          </a:p>
        </p:txBody>
      </p:sp>
    </p:spTree>
    <p:extLst>
      <p:ext uri="{BB962C8B-B14F-4D97-AF65-F5344CB8AC3E}">
        <p14:creationId xmlns:p14="http://schemas.microsoft.com/office/powerpoint/2010/main" val="1010849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60338"/>
            <a:ext cx="8229600" cy="1143000"/>
          </a:xfrm>
        </p:spPr>
        <p:txBody>
          <a:bodyPr/>
          <a:lstStyle/>
          <a:p>
            <a:r>
              <a:rPr lang="ru-RU" sz="2800" b="1" dirty="0"/>
              <a:t>ст. 264.1, "Бюджетный кодекс Российской Федерации" от 31.07.1998 N 145-ФЗ (ред. от 02.08.2019) </a:t>
            </a:r>
          </a:p>
        </p:txBody>
      </p:sp>
      <p:sp>
        <p:nvSpPr>
          <p:cNvPr id="8" name="Прямоугольник 7"/>
          <p:cNvSpPr/>
          <p:nvPr/>
        </p:nvSpPr>
        <p:spPr>
          <a:xfrm>
            <a:off x="230623" y="1661798"/>
            <a:ext cx="8713352" cy="4801314"/>
          </a:xfrm>
          <a:prstGeom prst="rect">
            <a:avLst/>
          </a:prstGeom>
        </p:spPr>
        <p:txBody>
          <a:bodyPr wrap="square">
            <a:spAutoFit/>
          </a:bodyPr>
          <a:lstStyle/>
          <a:p>
            <a:pPr algn="just"/>
            <a:r>
              <a:rPr lang="ru-RU" dirty="0"/>
              <a:t>6. По решению Правительства Российской Федерации, высшего исполнительного органа государственной власти субъекта Российской Федерации, местной администрации полномочия соответственно федеральных органов исполнительной власти, органов исполнительной власти субъектов Российской Федерации, органов местной администрации (их территориальных органов, подведомственных казенных учреждений) по начислению физическим лицам выплат по оплате труда и иных выплат, а также связанных с ними обязательных платежей в бюджеты бюджетной системы Российской Федерации и их перечислению, по ведению бюджетного учета, включая составление и представление бюджетной отчетности, консолидированной отчетности бюджетных и автономных учреждений, иной обязательной отчетности, формируемой на основании данных бюджетного учета, по обеспечению представления такой отчетности в соответствующие государственные (муниципальные) органы могут быть переданы в соответствии с общими требованиями, установленными Правительством Российской Федерации, соответственно Федеральному казначейству, финансовому органу субъекта Российской Федерации, финансовому органу муниципального образования.</a:t>
            </a:r>
          </a:p>
          <a:p>
            <a:pPr algn="just"/>
            <a:r>
              <a:rPr lang="ru-RU" dirty="0"/>
              <a:t>(п. 6 введен Федеральным законом от 26.07.2019 N 199-ФЗ</a:t>
            </a:r>
            <a:r>
              <a:rPr lang="ru-RU" dirty="0" smtClean="0"/>
              <a:t>)</a:t>
            </a:r>
            <a:endParaRPr lang="ru-RU" dirty="0"/>
          </a:p>
        </p:txBody>
      </p:sp>
    </p:spTree>
    <p:extLst>
      <p:ext uri="{BB962C8B-B14F-4D97-AF65-F5344CB8AC3E}">
        <p14:creationId xmlns:p14="http://schemas.microsoft.com/office/powerpoint/2010/main" val="30557021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28930</TotalTime>
  <Words>1837</Words>
  <Application>Microsoft Office PowerPoint</Application>
  <PresentationFormat>Экран (4:3)</PresentationFormat>
  <Paragraphs>278</Paragraphs>
  <Slides>37</Slides>
  <Notes>7</Notes>
  <HiddenSlides>0</HiddenSlides>
  <MMClips>0</MMClips>
  <ScaleCrop>false</ScaleCrop>
  <HeadingPairs>
    <vt:vector size="4" baseType="variant">
      <vt:variant>
        <vt:lpstr>Тема</vt:lpstr>
      </vt:variant>
      <vt:variant>
        <vt:i4>1</vt:i4>
      </vt:variant>
      <vt:variant>
        <vt:lpstr>Заголовки слайдов</vt:lpstr>
      </vt:variant>
      <vt:variant>
        <vt:i4>37</vt:i4>
      </vt:variant>
    </vt:vector>
  </HeadingPairs>
  <TitlesOfParts>
    <vt:vector size="38" baseType="lpstr">
      <vt:lpstr>Office Theme</vt:lpstr>
      <vt:lpstr>Презентация PowerPoint</vt:lpstr>
      <vt:lpstr>Презентация PowerPoint</vt:lpstr>
      <vt:lpstr>Презентация PowerPoint</vt:lpstr>
      <vt:lpstr>Презентация PowerPoint</vt:lpstr>
      <vt:lpstr>Мониторинг соблюдения сроков представления отчетности за 1 полугодие 2019 года на примере форм 0503369  и  0503769, срок представления которых 22 июля 2019 года </vt:lpstr>
      <vt:lpstr>Статья 15.15.6. Нарушение требований к бюджетному (бухгалтерскому) учету, в том числе к составлению, представлению бюджетной, бухгалтерской (финансовой) отчетности Кодекса Российской Федерации об административных правонарушениях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Отборы для проверки Справочной таблицы к отчету об исполнении консолидированного бюджета субъекта (ф.0503387)</vt:lpstr>
      <vt:lpstr>Отборы для проверки Справочной таблицы к отчету об исполнении консолидированного бюджета субъекта (ф.0503387)</vt:lpstr>
      <vt:lpstr>Отборы для проверки Справочной таблицы к отчету об исполнении консолидированного бюджета субъекта (ф.0503387)</vt:lpstr>
      <vt:lpstr>Приказ от  13.05.2019  №69н  "О внесении изменений в приказ Министерства финансов Российской Федерации от 29 ноября 2017 г. N 209н "Об утверждении Порядка применения классификации операций сектора государственного управления"</vt:lpstr>
      <vt:lpstr>ст. 264.1, "Бюджетный кодекс Российской Федерации" от 31.07.1998 N 145-ФЗ (ред. от 02.08.2019) </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ОБЗ</dc:creator>
  <cp:lastModifiedBy>u2051n13</cp:lastModifiedBy>
  <cp:revision>1727</cp:revision>
  <cp:lastPrinted>2018-11-14T09:10:42Z</cp:lastPrinted>
  <dcterms:created xsi:type="dcterms:W3CDTF">2014-05-13T07:16:38Z</dcterms:created>
  <dcterms:modified xsi:type="dcterms:W3CDTF">2019-08-13T05:56:01Z</dcterms:modified>
</cp:coreProperties>
</file>