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 bookmarkIdSeed="2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375" r:id="rId2"/>
    <p:sldId id="918" r:id="rId3"/>
    <p:sldId id="962" r:id="rId4"/>
    <p:sldId id="948" r:id="rId5"/>
    <p:sldId id="920" r:id="rId6"/>
    <p:sldId id="947" r:id="rId7"/>
    <p:sldId id="921" r:id="rId8"/>
    <p:sldId id="946" r:id="rId9"/>
    <p:sldId id="922" r:id="rId10"/>
    <p:sldId id="949" r:id="rId11"/>
    <p:sldId id="923" r:id="rId12"/>
    <p:sldId id="956" r:id="rId13"/>
    <p:sldId id="957" r:id="rId14"/>
    <p:sldId id="958" r:id="rId15"/>
    <p:sldId id="959" r:id="rId16"/>
    <p:sldId id="960" r:id="rId17"/>
    <p:sldId id="951" r:id="rId18"/>
    <p:sldId id="963" r:id="rId19"/>
    <p:sldId id="964" r:id="rId20"/>
    <p:sldId id="952" r:id="rId21"/>
    <p:sldId id="961" r:id="rId22"/>
    <p:sldId id="953" r:id="rId23"/>
    <p:sldId id="955" r:id="rId24"/>
    <p:sldId id="965" r:id="rId25"/>
    <p:sldId id="601" r:id="rId26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1CBD2CCB-C8D1-463D-B9F8-2A0055E14390}">
          <p14:sldIdLst>
            <p14:sldId id="375"/>
            <p14:sldId id="918"/>
            <p14:sldId id="962"/>
            <p14:sldId id="948"/>
            <p14:sldId id="920"/>
            <p14:sldId id="947"/>
            <p14:sldId id="921"/>
            <p14:sldId id="946"/>
            <p14:sldId id="922"/>
            <p14:sldId id="949"/>
            <p14:sldId id="923"/>
            <p14:sldId id="956"/>
            <p14:sldId id="957"/>
            <p14:sldId id="958"/>
            <p14:sldId id="959"/>
            <p14:sldId id="960"/>
            <p14:sldId id="951"/>
            <p14:sldId id="963"/>
            <p14:sldId id="964"/>
            <p14:sldId id="952"/>
            <p14:sldId id="961"/>
            <p14:sldId id="953"/>
            <p14:sldId id="955"/>
            <p14:sldId id="965"/>
            <p14:sldId id="601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4319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7" userDrawn="1">
          <p15:clr>
            <a:srgbClr val="A4A3A4"/>
          </p15:clr>
        </p15:guide>
        <p15:guide id="2" pos="2160" userDrawn="1">
          <p15:clr>
            <a:srgbClr val="A4A3A4"/>
          </p15:clr>
        </p15:guide>
        <p15:guide id="3" orient="horz" pos="3144" userDrawn="1">
          <p15:clr>
            <a:srgbClr val="A4A3A4"/>
          </p15:clr>
        </p15:guide>
        <p15:guide id="4" pos="2141" userDrawn="1">
          <p15:clr>
            <a:srgbClr val="A4A3A4"/>
          </p15:clr>
        </p15:guide>
        <p15:guide id="5" orient="horz" pos="311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КАРПОВ АЛЕКСЕЙ СЕРГЕЕВИЧ" initials="КАС" lastIdx="4" clrIdx="0"/>
  <p:cmAuthor id="1" name="Панан А.Ю." initials="ПАЮ" lastIdx="0" clrIdx="1">
    <p:extLst/>
  </p:cmAuthor>
  <p:cmAuthor id="2" name="Юлия М" initials="ЮМ" lastIdx="3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9023"/>
    <a:srgbClr val="077A3E"/>
    <a:srgbClr val="66FFFF"/>
    <a:srgbClr val="FFFD78"/>
    <a:srgbClr val="FF99CC"/>
    <a:srgbClr val="DEAA46"/>
    <a:srgbClr val="FF9999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843" autoAdjust="0"/>
    <p:restoredTop sz="95324" autoAdjust="0"/>
  </p:normalViewPr>
  <p:slideViewPr>
    <p:cSldViewPr snapToGrid="0" snapToObjects="1" showGuides="1">
      <p:cViewPr varScale="1">
        <p:scale>
          <a:sx n="84" d="100"/>
          <a:sy n="84" d="100"/>
        </p:scale>
        <p:origin x="-1258" y="-77"/>
      </p:cViewPr>
      <p:guideLst>
        <p:guide orient="horz" pos="4319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>
        <p:scale>
          <a:sx n="300" d="100"/>
          <a:sy n="300" d="100"/>
        </p:scale>
        <p:origin x="798" y="-72"/>
      </p:cViewPr>
      <p:guideLst>
        <p:guide orient="horz" pos="3127"/>
        <p:guide orient="horz" pos="3144"/>
        <p:guide orient="horz" pos="3110"/>
        <p:guide pos="2160"/>
        <p:guide pos="2141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EBB452E-4EDF-C243-B796-1CAFBDEC9F81}" type="doc">
      <dgm:prSet loTypeId="urn:microsoft.com/office/officeart/2005/8/layout/chevron2" loCatId="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19E3A921-CD39-8342-91F4-FEC389A55BD7}">
      <dgm:prSet phldrT="[Текст]" custT="1"/>
      <dgm:spPr/>
      <dgm:t>
        <a:bodyPr/>
        <a:lstStyle/>
        <a:p>
          <a:r>
            <a:rPr lang="ru-RU" sz="4500" b="1" dirty="0" smtClean="0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</a:rPr>
            <a:t>1</a:t>
          </a:r>
          <a:endParaRPr lang="ru-RU" sz="4500" b="1" dirty="0">
            <a:solidFill>
              <a:srgbClr val="002060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C3121515-5E8B-E441-A8CF-05C902D50101}" type="parTrans" cxnId="{DD55A125-1628-FA4A-A59E-303C3B839790}">
      <dgm:prSet/>
      <dgm:spPr/>
      <dgm:t>
        <a:bodyPr/>
        <a:lstStyle/>
        <a:p>
          <a:endParaRPr lang="ru-RU"/>
        </a:p>
      </dgm:t>
    </dgm:pt>
    <dgm:pt modelId="{3EA10932-F2A9-2648-BDA4-63748AC5050F}" type="sibTrans" cxnId="{DD55A125-1628-FA4A-A59E-303C3B839790}">
      <dgm:prSet/>
      <dgm:spPr/>
      <dgm:t>
        <a:bodyPr/>
        <a:lstStyle/>
        <a:p>
          <a:endParaRPr lang="ru-RU"/>
        </a:p>
      </dgm:t>
    </dgm:pt>
    <dgm:pt modelId="{B1770792-A093-5B4E-8A83-C675FAA58CAC}">
      <dgm:prSet phldrT="[Текст]"/>
      <dgm:spPr/>
      <dgm:t>
        <a:bodyPr/>
        <a:lstStyle/>
        <a:p>
          <a:r>
            <a:rPr lang="ru-RU" dirty="0" smtClean="0"/>
            <a:t>По факту подписания договора </a:t>
          </a:r>
          <a:r>
            <a:rPr lang="mr-IN" dirty="0" smtClean="0"/>
            <a:t>–</a:t>
          </a:r>
          <a:r>
            <a:rPr lang="ru-RU" dirty="0" smtClean="0"/>
            <a:t> признание предстоящих доходов</a:t>
          </a:r>
          <a:endParaRPr lang="ru-RU" dirty="0"/>
        </a:p>
      </dgm:t>
    </dgm:pt>
    <dgm:pt modelId="{3D303447-17B4-064D-A6FD-3F986BF4CB04}" type="parTrans" cxnId="{DE6EAA56-1E66-3844-AE97-8E2680AFB8BA}">
      <dgm:prSet/>
      <dgm:spPr/>
      <dgm:t>
        <a:bodyPr/>
        <a:lstStyle/>
        <a:p>
          <a:endParaRPr lang="ru-RU"/>
        </a:p>
      </dgm:t>
    </dgm:pt>
    <dgm:pt modelId="{FE311600-83A8-BC4D-8CA0-0B4C7FA52F87}" type="sibTrans" cxnId="{DE6EAA56-1E66-3844-AE97-8E2680AFB8BA}">
      <dgm:prSet/>
      <dgm:spPr/>
      <dgm:t>
        <a:bodyPr/>
        <a:lstStyle/>
        <a:p>
          <a:endParaRPr lang="ru-RU"/>
        </a:p>
      </dgm:t>
    </dgm:pt>
    <dgm:pt modelId="{06D6DB72-3121-4946-8DC6-C27E487F902A}">
      <dgm:prSet phldrT="[Текст]" custT="1"/>
      <dgm:spPr/>
      <dgm:t>
        <a:bodyPr/>
        <a:lstStyle/>
        <a:p>
          <a:r>
            <a:rPr lang="ru-RU" sz="4500" b="1" dirty="0" smtClean="0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</a:rPr>
            <a:t>2</a:t>
          </a:r>
          <a:endParaRPr lang="ru-RU" sz="4500" b="1" dirty="0">
            <a:solidFill>
              <a:srgbClr val="002060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9D966F82-11F8-9A41-8F7A-829492187383}" type="parTrans" cxnId="{8CD84AFA-2562-B345-AFA7-E740FF974548}">
      <dgm:prSet/>
      <dgm:spPr/>
      <dgm:t>
        <a:bodyPr/>
        <a:lstStyle/>
        <a:p>
          <a:endParaRPr lang="ru-RU"/>
        </a:p>
      </dgm:t>
    </dgm:pt>
    <dgm:pt modelId="{C1D9BAC4-04DD-A94D-B034-A5CA3E981553}" type="sibTrans" cxnId="{8CD84AFA-2562-B345-AFA7-E740FF974548}">
      <dgm:prSet/>
      <dgm:spPr/>
      <dgm:t>
        <a:bodyPr/>
        <a:lstStyle/>
        <a:p>
          <a:endParaRPr lang="ru-RU"/>
        </a:p>
      </dgm:t>
    </dgm:pt>
    <dgm:pt modelId="{9E95E8D9-0A17-154D-8B65-649FAA8E30C7}">
      <dgm:prSet phldrT="[Текст]"/>
      <dgm:spPr/>
      <dgm:t>
        <a:bodyPr/>
        <a:lstStyle/>
        <a:p>
          <a:r>
            <a:rPr lang="ru-RU" dirty="0" smtClean="0"/>
            <a:t>Признание доходов от реализации текущего периода равномерно (ежемесячно)</a:t>
          </a:r>
          <a:endParaRPr lang="ru-RU" dirty="0"/>
        </a:p>
      </dgm:t>
    </dgm:pt>
    <dgm:pt modelId="{53EE3F25-ABDF-AE4E-917E-AAC1E133E563}" type="parTrans" cxnId="{89E1264C-74E1-E245-B907-B2E7EE52DE71}">
      <dgm:prSet/>
      <dgm:spPr/>
      <dgm:t>
        <a:bodyPr/>
        <a:lstStyle/>
        <a:p>
          <a:endParaRPr lang="ru-RU"/>
        </a:p>
      </dgm:t>
    </dgm:pt>
    <dgm:pt modelId="{DCEF1F93-7BE6-6D41-B210-F14DF43CDEAF}" type="sibTrans" cxnId="{89E1264C-74E1-E245-B907-B2E7EE52DE71}">
      <dgm:prSet/>
      <dgm:spPr/>
      <dgm:t>
        <a:bodyPr/>
        <a:lstStyle/>
        <a:p>
          <a:endParaRPr lang="ru-RU"/>
        </a:p>
      </dgm:t>
    </dgm:pt>
    <dgm:pt modelId="{E4B147D3-438D-C440-821D-E35D327F6702}">
      <dgm:prSet phldrT="[Текст]" custT="1"/>
      <dgm:spPr/>
      <dgm:t>
        <a:bodyPr/>
        <a:lstStyle/>
        <a:p>
          <a:r>
            <a:rPr lang="ru-RU" sz="4500" b="1" dirty="0" smtClean="0">
              <a:solidFill>
                <a:srgbClr val="002060"/>
              </a:solidFill>
            </a:rPr>
            <a:t>3</a:t>
          </a:r>
          <a:endParaRPr lang="ru-RU" sz="4500" b="1" dirty="0">
            <a:solidFill>
              <a:srgbClr val="002060"/>
            </a:solidFill>
          </a:endParaRPr>
        </a:p>
      </dgm:t>
    </dgm:pt>
    <dgm:pt modelId="{53409CA9-6491-A644-92A7-32E1FDC0D1A4}" type="parTrans" cxnId="{6A2A7D7F-5685-8648-97BD-D2B05AB89A89}">
      <dgm:prSet/>
      <dgm:spPr/>
      <dgm:t>
        <a:bodyPr/>
        <a:lstStyle/>
        <a:p>
          <a:endParaRPr lang="ru-RU"/>
        </a:p>
      </dgm:t>
    </dgm:pt>
    <dgm:pt modelId="{58B67036-5A35-8B49-BDFD-4947523F57F1}" type="sibTrans" cxnId="{6A2A7D7F-5685-8648-97BD-D2B05AB89A89}">
      <dgm:prSet/>
      <dgm:spPr/>
      <dgm:t>
        <a:bodyPr/>
        <a:lstStyle/>
        <a:p>
          <a:endParaRPr lang="ru-RU"/>
        </a:p>
      </dgm:t>
    </dgm:pt>
    <dgm:pt modelId="{8E150511-A3C8-B242-9944-7C4A4C2633E8}">
      <dgm:prSet phldrT="[Текст]"/>
      <dgm:spPr>
        <a:noFill/>
      </dgm:spPr>
      <dgm:t>
        <a:bodyPr/>
        <a:lstStyle/>
        <a:p>
          <a:r>
            <a:rPr lang="ru-RU" dirty="0" smtClean="0"/>
            <a:t>Право субъекта учета применить иной порядок расчета доходов от реализации при неравномерном выполнении работ*</a:t>
          </a:r>
          <a:endParaRPr lang="ru-RU" dirty="0"/>
        </a:p>
      </dgm:t>
    </dgm:pt>
    <dgm:pt modelId="{CDC51CE2-9F0C-A247-B28E-D11E963C8F86}" type="parTrans" cxnId="{8664F6C3-0C9C-4F4C-9C08-7AEA6BB24C4B}">
      <dgm:prSet/>
      <dgm:spPr/>
      <dgm:t>
        <a:bodyPr/>
        <a:lstStyle/>
        <a:p>
          <a:endParaRPr lang="ru-RU"/>
        </a:p>
      </dgm:t>
    </dgm:pt>
    <dgm:pt modelId="{163CD72E-6955-1843-9DA7-8A37242ED567}" type="sibTrans" cxnId="{8664F6C3-0C9C-4F4C-9C08-7AEA6BB24C4B}">
      <dgm:prSet/>
      <dgm:spPr/>
      <dgm:t>
        <a:bodyPr/>
        <a:lstStyle/>
        <a:p>
          <a:endParaRPr lang="ru-RU"/>
        </a:p>
      </dgm:t>
    </dgm:pt>
    <dgm:pt modelId="{316C62F8-8F79-0741-AC67-6D76DD533F22}" type="pres">
      <dgm:prSet presAssocID="{AEBB452E-4EDF-C243-B796-1CAFBDEC9F8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619CA55-33BC-EE4C-92E3-C667AEEED971}" type="pres">
      <dgm:prSet presAssocID="{19E3A921-CD39-8342-91F4-FEC389A55BD7}" presName="composite" presStyleCnt="0"/>
      <dgm:spPr/>
    </dgm:pt>
    <dgm:pt modelId="{5966CD6C-45D7-A94D-A42B-6F99737EB474}" type="pres">
      <dgm:prSet presAssocID="{19E3A921-CD39-8342-91F4-FEC389A55BD7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BC97EA-1B01-404A-8E0D-0D20E4BCB61B}" type="pres">
      <dgm:prSet presAssocID="{19E3A921-CD39-8342-91F4-FEC389A55BD7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E3E511-7B86-C94C-BAFB-CAC6882B7BB0}" type="pres">
      <dgm:prSet presAssocID="{3EA10932-F2A9-2648-BDA4-63748AC5050F}" presName="sp" presStyleCnt="0"/>
      <dgm:spPr/>
    </dgm:pt>
    <dgm:pt modelId="{BA820BE2-CE36-AF44-9015-B9580F676B84}" type="pres">
      <dgm:prSet presAssocID="{06D6DB72-3121-4946-8DC6-C27E487F902A}" presName="composite" presStyleCnt="0"/>
      <dgm:spPr/>
    </dgm:pt>
    <dgm:pt modelId="{F8A1440D-910E-754B-934E-EE9ED965394C}" type="pres">
      <dgm:prSet presAssocID="{06D6DB72-3121-4946-8DC6-C27E487F902A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21ABE3-4FAA-E344-B63E-F7140E013D1B}" type="pres">
      <dgm:prSet presAssocID="{06D6DB72-3121-4946-8DC6-C27E487F902A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BC7AF1-40B6-A642-871B-1638F09BFFF2}" type="pres">
      <dgm:prSet presAssocID="{C1D9BAC4-04DD-A94D-B034-A5CA3E981553}" presName="sp" presStyleCnt="0"/>
      <dgm:spPr/>
    </dgm:pt>
    <dgm:pt modelId="{41464E96-50D9-1047-8D87-C453B9270E16}" type="pres">
      <dgm:prSet presAssocID="{E4B147D3-438D-C440-821D-E35D327F6702}" presName="composite" presStyleCnt="0"/>
      <dgm:spPr/>
    </dgm:pt>
    <dgm:pt modelId="{ECE9862F-1F0C-0D4B-853D-4EBC6598C489}" type="pres">
      <dgm:prSet presAssocID="{E4B147D3-438D-C440-821D-E35D327F6702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44CE87-BBF8-B64E-BB39-C09A3FFEB19A}" type="pres">
      <dgm:prSet presAssocID="{E4B147D3-438D-C440-821D-E35D327F6702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E6EAA56-1E66-3844-AE97-8E2680AFB8BA}" srcId="{19E3A921-CD39-8342-91F4-FEC389A55BD7}" destId="{B1770792-A093-5B4E-8A83-C675FAA58CAC}" srcOrd="0" destOrd="0" parTransId="{3D303447-17B4-064D-A6FD-3F986BF4CB04}" sibTransId="{FE311600-83A8-BC4D-8CA0-0B4C7FA52F87}"/>
    <dgm:cxn modelId="{D49F17CE-104A-4D46-A88C-736EE14665B9}" type="presOf" srcId="{9E95E8D9-0A17-154D-8B65-649FAA8E30C7}" destId="{3621ABE3-4FAA-E344-B63E-F7140E013D1B}" srcOrd="0" destOrd="0" presId="urn:microsoft.com/office/officeart/2005/8/layout/chevron2"/>
    <dgm:cxn modelId="{DD55A125-1628-FA4A-A59E-303C3B839790}" srcId="{AEBB452E-4EDF-C243-B796-1CAFBDEC9F81}" destId="{19E3A921-CD39-8342-91F4-FEC389A55BD7}" srcOrd="0" destOrd="0" parTransId="{C3121515-5E8B-E441-A8CF-05C902D50101}" sibTransId="{3EA10932-F2A9-2648-BDA4-63748AC5050F}"/>
    <dgm:cxn modelId="{D6F0B9BA-7DB0-5E41-9CB6-C633B8762B36}" type="presOf" srcId="{19E3A921-CD39-8342-91F4-FEC389A55BD7}" destId="{5966CD6C-45D7-A94D-A42B-6F99737EB474}" srcOrd="0" destOrd="0" presId="urn:microsoft.com/office/officeart/2005/8/layout/chevron2"/>
    <dgm:cxn modelId="{6A2A7D7F-5685-8648-97BD-D2B05AB89A89}" srcId="{AEBB452E-4EDF-C243-B796-1CAFBDEC9F81}" destId="{E4B147D3-438D-C440-821D-E35D327F6702}" srcOrd="2" destOrd="0" parTransId="{53409CA9-6491-A644-92A7-32E1FDC0D1A4}" sibTransId="{58B67036-5A35-8B49-BDFD-4947523F57F1}"/>
    <dgm:cxn modelId="{8CD84AFA-2562-B345-AFA7-E740FF974548}" srcId="{AEBB452E-4EDF-C243-B796-1CAFBDEC9F81}" destId="{06D6DB72-3121-4946-8DC6-C27E487F902A}" srcOrd="1" destOrd="0" parTransId="{9D966F82-11F8-9A41-8F7A-829492187383}" sibTransId="{C1D9BAC4-04DD-A94D-B034-A5CA3E981553}"/>
    <dgm:cxn modelId="{89E1264C-74E1-E245-B907-B2E7EE52DE71}" srcId="{06D6DB72-3121-4946-8DC6-C27E487F902A}" destId="{9E95E8D9-0A17-154D-8B65-649FAA8E30C7}" srcOrd="0" destOrd="0" parTransId="{53EE3F25-ABDF-AE4E-917E-AAC1E133E563}" sibTransId="{DCEF1F93-7BE6-6D41-B210-F14DF43CDEAF}"/>
    <dgm:cxn modelId="{8664F6C3-0C9C-4F4C-9C08-7AEA6BB24C4B}" srcId="{E4B147D3-438D-C440-821D-E35D327F6702}" destId="{8E150511-A3C8-B242-9944-7C4A4C2633E8}" srcOrd="0" destOrd="0" parTransId="{CDC51CE2-9F0C-A247-B28E-D11E963C8F86}" sibTransId="{163CD72E-6955-1843-9DA7-8A37242ED567}"/>
    <dgm:cxn modelId="{5A4BA686-DFF6-0C45-AA93-0D013FD23352}" type="presOf" srcId="{8E150511-A3C8-B242-9944-7C4A4C2633E8}" destId="{5944CE87-BBF8-B64E-BB39-C09A3FFEB19A}" srcOrd="0" destOrd="0" presId="urn:microsoft.com/office/officeart/2005/8/layout/chevron2"/>
    <dgm:cxn modelId="{ADD6320C-4EF7-4F46-A65C-5A068D5C4181}" type="presOf" srcId="{B1770792-A093-5B4E-8A83-C675FAA58CAC}" destId="{76BC97EA-1B01-404A-8E0D-0D20E4BCB61B}" srcOrd="0" destOrd="0" presId="urn:microsoft.com/office/officeart/2005/8/layout/chevron2"/>
    <dgm:cxn modelId="{9CDC54E1-F628-2748-A7F7-1ABE0C777CFE}" type="presOf" srcId="{06D6DB72-3121-4946-8DC6-C27E487F902A}" destId="{F8A1440D-910E-754B-934E-EE9ED965394C}" srcOrd="0" destOrd="0" presId="urn:microsoft.com/office/officeart/2005/8/layout/chevron2"/>
    <dgm:cxn modelId="{61FD0E7E-FA71-BE4D-959C-C62AF165EC90}" type="presOf" srcId="{E4B147D3-438D-C440-821D-E35D327F6702}" destId="{ECE9862F-1F0C-0D4B-853D-4EBC6598C489}" srcOrd="0" destOrd="0" presId="urn:microsoft.com/office/officeart/2005/8/layout/chevron2"/>
    <dgm:cxn modelId="{6107E92F-AF04-E44C-95C2-2B9893F07B43}" type="presOf" srcId="{AEBB452E-4EDF-C243-B796-1CAFBDEC9F81}" destId="{316C62F8-8F79-0741-AC67-6D76DD533F22}" srcOrd="0" destOrd="0" presId="urn:microsoft.com/office/officeart/2005/8/layout/chevron2"/>
    <dgm:cxn modelId="{521600C0-3D0A-A249-A821-0EC2500D3BDC}" type="presParOf" srcId="{316C62F8-8F79-0741-AC67-6D76DD533F22}" destId="{4619CA55-33BC-EE4C-92E3-C667AEEED971}" srcOrd="0" destOrd="0" presId="urn:microsoft.com/office/officeart/2005/8/layout/chevron2"/>
    <dgm:cxn modelId="{79909117-387F-AA49-BE40-DA5FFDC5DF83}" type="presParOf" srcId="{4619CA55-33BC-EE4C-92E3-C667AEEED971}" destId="{5966CD6C-45D7-A94D-A42B-6F99737EB474}" srcOrd="0" destOrd="0" presId="urn:microsoft.com/office/officeart/2005/8/layout/chevron2"/>
    <dgm:cxn modelId="{EA381A41-8F5F-F147-9162-86F7FD944DF7}" type="presParOf" srcId="{4619CA55-33BC-EE4C-92E3-C667AEEED971}" destId="{76BC97EA-1B01-404A-8E0D-0D20E4BCB61B}" srcOrd="1" destOrd="0" presId="urn:microsoft.com/office/officeart/2005/8/layout/chevron2"/>
    <dgm:cxn modelId="{9FEEC7F9-148A-4C44-8BC7-98548A54C4B8}" type="presParOf" srcId="{316C62F8-8F79-0741-AC67-6D76DD533F22}" destId="{61E3E511-7B86-C94C-BAFB-CAC6882B7BB0}" srcOrd="1" destOrd="0" presId="urn:microsoft.com/office/officeart/2005/8/layout/chevron2"/>
    <dgm:cxn modelId="{A80F7E26-5740-6B4B-B5AB-C1279127001E}" type="presParOf" srcId="{316C62F8-8F79-0741-AC67-6D76DD533F22}" destId="{BA820BE2-CE36-AF44-9015-B9580F676B84}" srcOrd="2" destOrd="0" presId="urn:microsoft.com/office/officeart/2005/8/layout/chevron2"/>
    <dgm:cxn modelId="{8CA7EB81-3BDE-FC41-9ACE-CCE28D281653}" type="presParOf" srcId="{BA820BE2-CE36-AF44-9015-B9580F676B84}" destId="{F8A1440D-910E-754B-934E-EE9ED965394C}" srcOrd="0" destOrd="0" presId="urn:microsoft.com/office/officeart/2005/8/layout/chevron2"/>
    <dgm:cxn modelId="{5BC9B5A0-2834-0947-9EFE-F953AC3AD5B0}" type="presParOf" srcId="{BA820BE2-CE36-AF44-9015-B9580F676B84}" destId="{3621ABE3-4FAA-E344-B63E-F7140E013D1B}" srcOrd="1" destOrd="0" presId="urn:microsoft.com/office/officeart/2005/8/layout/chevron2"/>
    <dgm:cxn modelId="{24E35EFD-C8F8-ED42-96A9-A4D05086CE05}" type="presParOf" srcId="{316C62F8-8F79-0741-AC67-6D76DD533F22}" destId="{2ABC7AF1-40B6-A642-871B-1638F09BFFF2}" srcOrd="3" destOrd="0" presId="urn:microsoft.com/office/officeart/2005/8/layout/chevron2"/>
    <dgm:cxn modelId="{CB3D155D-E9BD-7843-9E79-56784EA60EC9}" type="presParOf" srcId="{316C62F8-8F79-0741-AC67-6D76DD533F22}" destId="{41464E96-50D9-1047-8D87-C453B9270E16}" srcOrd="4" destOrd="0" presId="urn:microsoft.com/office/officeart/2005/8/layout/chevron2"/>
    <dgm:cxn modelId="{535683EB-F404-4246-9E0E-B99A5764C4B1}" type="presParOf" srcId="{41464E96-50D9-1047-8D87-C453B9270E16}" destId="{ECE9862F-1F0C-0D4B-853D-4EBC6598C489}" srcOrd="0" destOrd="0" presId="urn:microsoft.com/office/officeart/2005/8/layout/chevron2"/>
    <dgm:cxn modelId="{2034BEF6-3BFC-2C4E-B555-FB26F06D67E1}" type="presParOf" srcId="{41464E96-50D9-1047-8D87-C453B9270E16}" destId="{5944CE87-BBF8-B64E-BB39-C09A3FFEB19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9" y="2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2487D5-B714-7E4A-B570-3D34B091A04A}" type="datetimeFigureOut">
              <a:rPr lang="en-US" smtClean="0"/>
              <a:pPr/>
              <a:t>4/1/2020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9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5AF29-335D-A348-BBFE-1B6F99F3EC6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994377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9" y="2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DA8CF0-9288-6E43-8350-3311193DC481}" type="datetimeFigureOut">
              <a:rPr lang="en-US" smtClean="0"/>
              <a:pPr/>
              <a:t>4/1/2020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8"/>
            <a:ext cx="5438140" cy="4466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9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3E209D-CC24-404D-BA45-4E524A1169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08380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824163" y="49213"/>
            <a:ext cx="4275137" cy="320833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>
          <a:xfrm>
            <a:off x="150959" y="3297327"/>
            <a:ext cx="9657173" cy="350035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indent="287463" algn="just">
              <a:spcAft>
                <a:spcPts val="300"/>
              </a:spcAft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185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80819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62969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28110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Без доходов будущих периодов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90050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37914" y="273554"/>
            <a:ext cx="4981978" cy="234446"/>
          </a:xfrm>
          <a:prstGeom prst="rect">
            <a:avLst/>
          </a:prstGeom>
        </p:spPr>
      </p:pic>
      <p:sp>
        <p:nvSpPr>
          <p:cNvPr id="8" name="Slide Number Placeholder 12"/>
          <p:cNvSpPr txBox="1">
            <a:spLocks/>
          </p:cNvSpPr>
          <p:nvPr userDrawn="1"/>
        </p:nvSpPr>
        <p:spPr>
          <a:xfrm>
            <a:off x="8516509" y="97634"/>
            <a:ext cx="848799" cy="5374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200" kern="1200">
                <a:solidFill>
                  <a:srgbClr val="DEAA46"/>
                </a:solidFill>
                <a:latin typeface="DINPro-Light"/>
                <a:ea typeface="+mn-ea"/>
                <a:cs typeface="DINPro-Ligh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878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12"/>
          <p:cNvSpPr txBox="1">
            <a:spLocks/>
          </p:cNvSpPr>
          <p:nvPr userDrawn="1"/>
        </p:nvSpPr>
        <p:spPr>
          <a:xfrm>
            <a:off x="8516509" y="97634"/>
            <a:ext cx="848799" cy="5374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200" kern="1200">
                <a:solidFill>
                  <a:srgbClr val="DEAA46"/>
                </a:solidFill>
                <a:latin typeface="DINPro-Light"/>
                <a:ea typeface="+mn-ea"/>
                <a:cs typeface="DINPro-Ligh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539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4258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414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469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7228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582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236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317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7854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082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alphaModFix amt="33000"/>
            <a:lum bright="20000"/>
          </a:blip>
          <a:stretch>
            <a:fillRect/>
          </a:stretch>
        </p:blipFill>
        <p:spPr>
          <a:xfrm>
            <a:off x="5334759" y="-451827"/>
            <a:ext cx="4584602" cy="5030792"/>
          </a:xfrm>
          <a:prstGeom prst="rect">
            <a:avLst/>
          </a:prstGeom>
        </p:spPr>
      </p:pic>
      <p:sp>
        <p:nvSpPr>
          <p:cNvPr id="982" name="AutoShape 981"/>
          <p:cNvSpPr>
            <a:spLocks noChangeAspect="1" noChangeArrowheads="1" noTextEdit="1"/>
          </p:cNvSpPr>
          <p:nvPr userDrawn="1"/>
        </p:nvSpPr>
        <p:spPr bwMode="auto">
          <a:xfrm>
            <a:off x="309563" y="247650"/>
            <a:ext cx="1787525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grpSp>
        <p:nvGrpSpPr>
          <p:cNvPr id="983" name="Group 1183"/>
          <p:cNvGrpSpPr>
            <a:grpSpLocks/>
          </p:cNvGrpSpPr>
          <p:nvPr userDrawn="1"/>
        </p:nvGrpSpPr>
        <p:grpSpPr bwMode="auto">
          <a:xfrm>
            <a:off x="309563" y="244475"/>
            <a:ext cx="250825" cy="481013"/>
            <a:chOff x="195" y="154"/>
            <a:chExt cx="158" cy="303"/>
          </a:xfrm>
        </p:grpSpPr>
        <p:sp>
          <p:nvSpPr>
            <p:cNvPr id="1758" name="Freeform 983"/>
            <p:cNvSpPr>
              <a:spLocks noEditPoints="1"/>
            </p:cNvSpPr>
            <p:nvPr userDrawn="1"/>
          </p:nvSpPr>
          <p:spPr bwMode="auto">
            <a:xfrm>
              <a:off x="195" y="196"/>
              <a:ext cx="136" cy="261"/>
            </a:xfrm>
            <a:custGeom>
              <a:avLst/>
              <a:gdLst>
                <a:gd name="T0" fmla="*/ 284 w 304"/>
                <a:gd name="T1" fmla="*/ 540 h 573"/>
                <a:gd name="T2" fmla="*/ 283 w 304"/>
                <a:gd name="T3" fmla="*/ 491 h 573"/>
                <a:gd name="T4" fmla="*/ 252 w 304"/>
                <a:gd name="T5" fmla="*/ 499 h 573"/>
                <a:gd name="T6" fmla="*/ 248 w 304"/>
                <a:gd name="T7" fmla="*/ 484 h 573"/>
                <a:gd name="T8" fmla="*/ 244 w 304"/>
                <a:gd name="T9" fmla="*/ 514 h 573"/>
                <a:gd name="T10" fmla="*/ 304 w 304"/>
                <a:gd name="T11" fmla="*/ 573 h 573"/>
                <a:gd name="T12" fmla="*/ 272 w 304"/>
                <a:gd name="T13" fmla="*/ 559 h 573"/>
                <a:gd name="T14" fmla="*/ 206 w 304"/>
                <a:gd name="T15" fmla="*/ 522 h 573"/>
                <a:gd name="T16" fmla="*/ 184 w 304"/>
                <a:gd name="T17" fmla="*/ 521 h 573"/>
                <a:gd name="T18" fmla="*/ 207 w 304"/>
                <a:gd name="T19" fmla="*/ 466 h 573"/>
                <a:gd name="T20" fmla="*/ 273 w 304"/>
                <a:gd name="T21" fmla="*/ 446 h 573"/>
                <a:gd name="T22" fmla="*/ 258 w 304"/>
                <a:gd name="T23" fmla="*/ 395 h 573"/>
                <a:gd name="T24" fmla="*/ 244 w 304"/>
                <a:gd name="T25" fmla="*/ 433 h 573"/>
                <a:gd name="T26" fmla="*/ 214 w 304"/>
                <a:gd name="T27" fmla="*/ 427 h 573"/>
                <a:gd name="T28" fmla="*/ 193 w 304"/>
                <a:gd name="T29" fmla="*/ 433 h 573"/>
                <a:gd name="T30" fmla="*/ 181 w 304"/>
                <a:gd name="T31" fmla="*/ 416 h 573"/>
                <a:gd name="T32" fmla="*/ 168 w 304"/>
                <a:gd name="T33" fmla="*/ 375 h 573"/>
                <a:gd name="T34" fmla="*/ 218 w 304"/>
                <a:gd name="T35" fmla="*/ 344 h 573"/>
                <a:gd name="T36" fmla="*/ 209 w 304"/>
                <a:gd name="T37" fmla="*/ 297 h 573"/>
                <a:gd name="T38" fmla="*/ 190 w 304"/>
                <a:gd name="T39" fmla="*/ 332 h 573"/>
                <a:gd name="T40" fmla="*/ 164 w 304"/>
                <a:gd name="T41" fmla="*/ 301 h 573"/>
                <a:gd name="T42" fmla="*/ 124 w 304"/>
                <a:gd name="T43" fmla="*/ 330 h 573"/>
                <a:gd name="T44" fmla="*/ 97 w 304"/>
                <a:gd name="T45" fmla="*/ 339 h 573"/>
                <a:gd name="T46" fmla="*/ 86 w 304"/>
                <a:gd name="T47" fmla="*/ 318 h 573"/>
                <a:gd name="T48" fmla="*/ 92 w 304"/>
                <a:gd name="T49" fmla="*/ 275 h 573"/>
                <a:gd name="T50" fmla="*/ 64 w 304"/>
                <a:gd name="T51" fmla="*/ 262 h 573"/>
                <a:gd name="T52" fmla="*/ 7 w 304"/>
                <a:gd name="T53" fmla="*/ 225 h 573"/>
                <a:gd name="T54" fmla="*/ 33 w 304"/>
                <a:gd name="T55" fmla="*/ 178 h 573"/>
                <a:gd name="T56" fmla="*/ 6 w 304"/>
                <a:gd name="T57" fmla="*/ 105 h 573"/>
                <a:gd name="T58" fmla="*/ 66 w 304"/>
                <a:gd name="T59" fmla="*/ 93 h 573"/>
                <a:gd name="T60" fmla="*/ 102 w 304"/>
                <a:gd name="T61" fmla="*/ 87 h 573"/>
                <a:gd name="T62" fmla="*/ 136 w 304"/>
                <a:gd name="T63" fmla="*/ 113 h 573"/>
                <a:gd name="T64" fmla="*/ 177 w 304"/>
                <a:gd name="T65" fmla="*/ 216 h 573"/>
                <a:gd name="T66" fmla="*/ 229 w 304"/>
                <a:gd name="T67" fmla="*/ 193 h 573"/>
                <a:gd name="T68" fmla="*/ 242 w 304"/>
                <a:gd name="T69" fmla="*/ 167 h 573"/>
                <a:gd name="T70" fmla="*/ 220 w 304"/>
                <a:gd name="T71" fmla="*/ 108 h 573"/>
                <a:gd name="T72" fmla="*/ 185 w 304"/>
                <a:gd name="T73" fmla="*/ 122 h 573"/>
                <a:gd name="T74" fmla="*/ 149 w 304"/>
                <a:gd name="T75" fmla="*/ 111 h 573"/>
                <a:gd name="T76" fmla="*/ 174 w 304"/>
                <a:gd name="T77" fmla="*/ 95 h 573"/>
                <a:gd name="T78" fmla="*/ 151 w 304"/>
                <a:gd name="T79" fmla="*/ 83 h 573"/>
                <a:gd name="T80" fmla="*/ 186 w 304"/>
                <a:gd name="T81" fmla="*/ 47 h 573"/>
                <a:gd name="T82" fmla="*/ 251 w 304"/>
                <a:gd name="T83" fmla="*/ 61 h 573"/>
                <a:gd name="T84" fmla="*/ 295 w 304"/>
                <a:gd name="T85" fmla="*/ 82 h 573"/>
                <a:gd name="T86" fmla="*/ 304 w 304"/>
                <a:gd name="T87" fmla="*/ 573 h 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04" h="573">
                  <a:moveTo>
                    <a:pt x="283" y="491"/>
                  </a:moveTo>
                  <a:lnTo>
                    <a:pt x="283" y="491"/>
                  </a:lnTo>
                  <a:cubicBezTo>
                    <a:pt x="278" y="504"/>
                    <a:pt x="269" y="533"/>
                    <a:pt x="284" y="540"/>
                  </a:cubicBezTo>
                  <a:cubicBezTo>
                    <a:pt x="283" y="530"/>
                    <a:pt x="285" y="505"/>
                    <a:pt x="290" y="489"/>
                  </a:cubicBezTo>
                  <a:cubicBezTo>
                    <a:pt x="292" y="480"/>
                    <a:pt x="301" y="445"/>
                    <a:pt x="298" y="439"/>
                  </a:cubicBezTo>
                  <a:cubicBezTo>
                    <a:pt x="297" y="452"/>
                    <a:pt x="291" y="474"/>
                    <a:pt x="283" y="491"/>
                  </a:cubicBezTo>
                  <a:close/>
                  <a:moveTo>
                    <a:pt x="248" y="484"/>
                  </a:moveTo>
                  <a:lnTo>
                    <a:pt x="248" y="484"/>
                  </a:lnTo>
                  <a:cubicBezTo>
                    <a:pt x="246" y="489"/>
                    <a:pt x="244" y="498"/>
                    <a:pt x="252" y="499"/>
                  </a:cubicBezTo>
                  <a:cubicBezTo>
                    <a:pt x="256" y="488"/>
                    <a:pt x="261" y="481"/>
                    <a:pt x="267" y="473"/>
                  </a:cubicBezTo>
                  <a:cubicBezTo>
                    <a:pt x="272" y="467"/>
                    <a:pt x="280" y="457"/>
                    <a:pt x="284" y="451"/>
                  </a:cubicBezTo>
                  <a:cubicBezTo>
                    <a:pt x="274" y="463"/>
                    <a:pt x="253" y="475"/>
                    <a:pt x="248" y="484"/>
                  </a:cubicBezTo>
                  <a:close/>
                  <a:moveTo>
                    <a:pt x="244" y="522"/>
                  </a:moveTo>
                  <a:lnTo>
                    <a:pt x="244" y="522"/>
                  </a:lnTo>
                  <a:cubicBezTo>
                    <a:pt x="244" y="519"/>
                    <a:pt x="244" y="518"/>
                    <a:pt x="244" y="514"/>
                  </a:cubicBezTo>
                  <a:cubicBezTo>
                    <a:pt x="241" y="514"/>
                    <a:pt x="236" y="513"/>
                    <a:pt x="233" y="509"/>
                  </a:cubicBezTo>
                  <a:cubicBezTo>
                    <a:pt x="229" y="517"/>
                    <a:pt x="235" y="522"/>
                    <a:pt x="244" y="522"/>
                  </a:cubicBezTo>
                  <a:close/>
                  <a:moveTo>
                    <a:pt x="304" y="573"/>
                  </a:moveTo>
                  <a:lnTo>
                    <a:pt x="304" y="573"/>
                  </a:lnTo>
                  <a:cubicBezTo>
                    <a:pt x="296" y="569"/>
                    <a:pt x="289" y="562"/>
                    <a:pt x="286" y="555"/>
                  </a:cubicBezTo>
                  <a:cubicBezTo>
                    <a:pt x="282" y="557"/>
                    <a:pt x="277" y="559"/>
                    <a:pt x="272" y="559"/>
                  </a:cubicBezTo>
                  <a:cubicBezTo>
                    <a:pt x="260" y="560"/>
                    <a:pt x="249" y="551"/>
                    <a:pt x="246" y="542"/>
                  </a:cubicBezTo>
                  <a:cubicBezTo>
                    <a:pt x="237" y="550"/>
                    <a:pt x="227" y="549"/>
                    <a:pt x="220" y="546"/>
                  </a:cubicBezTo>
                  <a:cubicBezTo>
                    <a:pt x="210" y="541"/>
                    <a:pt x="206" y="530"/>
                    <a:pt x="206" y="522"/>
                  </a:cubicBezTo>
                  <a:cubicBezTo>
                    <a:pt x="204" y="524"/>
                    <a:pt x="204" y="528"/>
                    <a:pt x="203" y="532"/>
                  </a:cubicBezTo>
                  <a:cubicBezTo>
                    <a:pt x="202" y="537"/>
                    <a:pt x="198" y="541"/>
                    <a:pt x="193" y="542"/>
                  </a:cubicBezTo>
                  <a:cubicBezTo>
                    <a:pt x="197" y="530"/>
                    <a:pt x="187" y="530"/>
                    <a:pt x="184" y="521"/>
                  </a:cubicBezTo>
                  <a:cubicBezTo>
                    <a:pt x="181" y="509"/>
                    <a:pt x="187" y="500"/>
                    <a:pt x="195" y="496"/>
                  </a:cubicBezTo>
                  <a:cubicBezTo>
                    <a:pt x="189" y="493"/>
                    <a:pt x="187" y="486"/>
                    <a:pt x="190" y="477"/>
                  </a:cubicBezTo>
                  <a:cubicBezTo>
                    <a:pt x="192" y="470"/>
                    <a:pt x="201" y="465"/>
                    <a:pt x="207" y="466"/>
                  </a:cubicBezTo>
                  <a:cubicBezTo>
                    <a:pt x="201" y="472"/>
                    <a:pt x="205" y="480"/>
                    <a:pt x="212" y="480"/>
                  </a:cubicBezTo>
                  <a:cubicBezTo>
                    <a:pt x="220" y="480"/>
                    <a:pt x="228" y="469"/>
                    <a:pt x="239" y="463"/>
                  </a:cubicBezTo>
                  <a:cubicBezTo>
                    <a:pt x="251" y="456"/>
                    <a:pt x="261" y="455"/>
                    <a:pt x="273" y="446"/>
                  </a:cubicBezTo>
                  <a:cubicBezTo>
                    <a:pt x="265" y="445"/>
                    <a:pt x="258" y="448"/>
                    <a:pt x="254" y="454"/>
                  </a:cubicBezTo>
                  <a:cubicBezTo>
                    <a:pt x="252" y="441"/>
                    <a:pt x="263" y="436"/>
                    <a:pt x="270" y="431"/>
                  </a:cubicBezTo>
                  <a:cubicBezTo>
                    <a:pt x="285" y="421"/>
                    <a:pt x="269" y="398"/>
                    <a:pt x="258" y="395"/>
                  </a:cubicBezTo>
                  <a:cubicBezTo>
                    <a:pt x="242" y="391"/>
                    <a:pt x="232" y="400"/>
                    <a:pt x="233" y="412"/>
                  </a:cubicBezTo>
                  <a:cubicBezTo>
                    <a:pt x="235" y="426"/>
                    <a:pt x="248" y="422"/>
                    <a:pt x="253" y="419"/>
                  </a:cubicBezTo>
                  <a:cubicBezTo>
                    <a:pt x="253" y="427"/>
                    <a:pt x="247" y="432"/>
                    <a:pt x="244" y="433"/>
                  </a:cubicBezTo>
                  <a:cubicBezTo>
                    <a:pt x="240" y="435"/>
                    <a:pt x="230" y="436"/>
                    <a:pt x="224" y="430"/>
                  </a:cubicBezTo>
                  <a:cubicBezTo>
                    <a:pt x="223" y="434"/>
                    <a:pt x="222" y="436"/>
                    <a:pt x="219" y="438"/>
                  </a:cubicBezTo>
                  <a:cubicBezTo>
                    <a:pt x="217" y="432"/>
                    <a:pt x="217" y="431"/>
                    <a:pt x="214" y="427"/>
                  </a:cubicBezTo>
                  <a:cubicBezTo>
                    <a:pt x="212" y="436"/>
                    <a:pt x="206" y="440"/>
                    <a:pt x="199" y="439"/>
                  </a:cubicBezTo>
                  <a:cubicBezTo>
                    <a:pt x="201" y="435"/>
                    <a:pt x="200" y="430"/>
                    <a:pt x="199" y="427"/>
                  </a:cubicBezTo>
                  <a:cubicBezTo>
                    <a:pt x="198" y="429"/>
                    <a:pt x="196" y="431"/>
                    <a:pt x="193" y="433"/>
                  </a:cubicBezTo>
                  <a:cubicBezTo>
                    <a:pt x="192" y="431"/>
                    <a:pt x="192" y="429"/>
                    <a:pt x="191" y="428"/>
                  </a:cubicBezTo>
                  <a:cubicBezTo>
                    <a:pt x="188" y="432"/>
                    <a:pt x="183" y="435"/>
                    <a:pt x="177" y="435"/>
                  </a:cubicBezTo>
                  <a:cubicBezTo>
                    <a:pt x="181" y="431"/>
                    <a:pt x="183" y="423"/>
                    <a:pt x="181" y="416"/>
                  </a:cubicBezTo>
                  <a:cubicBezTo>
                    <a:pt x="176" y="425"/>
                    <a:pt x="156" y="427"/>
                    <a:pt x="153" y="411"/>
                  </a:cubicBezTo>
                  <a:cubicBezTo>
                    <a:pt x="160" y="414"/>
                    <a:pt x="165" y="411"/>
                    <a:pt x="166" y="407"/>
                  </a:cubicBezTo>
                  <a:cubicBezTo>
                    <a:pt x="168" y="401"/>
                    <a:pt x="161" y="386"/>
                    <a:pt x="168" y="375"/>
                  </a:cubicBezTo>
                  <a:cubicBezTo>
                    <a:pt x="173" y="366"/>
                    <a:pt x="178" y="361"/>
                    <a:pt x="192" y="359"/>
                  </a:cubicBezTo>
                  <a:cubicBezTo>
                    <a:pt x="191" y="357"/>
                    <a:pt x="190" y="356"/>
                    <a:pt x="190" y="353"/>
                  </a:cubicBezTo>
                  <a:cubicBezTo>
                    <a:pt x="202" y="358"/>
                    <a:pt x="213" y="354"/>
                    <a:pt x="218" y="344"/>
                  </a:cubicBezTo>
                  <a:cubicBezTo>
                    <a:pt x="216" y="345"/>
                    <a:pt x="212" y="346"/>
                    <a:pt x="209" y="346"/>
                  </a:cubicBezTo>
                  <a:cubicBezTo>
                    <a:pt x="220" y="337"/>
                    <a:pt x="219" y="312"/>
                    <a:pt x="211" y="298"/>
                  </a:cubicBezTo>
                  <a:cubicBezTo>
                    <a:pt x="210" y="298"/>
                    <a:pt x="210" y="297"/>
                    <a:pt x="209" y="297"/>
                  </a:cubicBezTo>
                  <a:cubicBezTo>
                    <a:pt x="206" y="302"/>
                    <a:pt x="199" y="302"/>
                    <a:pt x="195" y="306"/>
                  </a:cubicBezTo>
                  <a:cubicBezTo>
                    <a:pt x="194" y="304"/>
                    <a:pt x="193" y="304"/>
                    <a:pt x="192" y="303"/>
                  </a:cubicBezTo>
                  <a:cubicBezTo>
                    <a:pt x="192" y="303"/>
                    <a:pt x="191" y="323"/>
                    <a:pt x="190" y="332"/>
                  </a:cubicBezTo>
                  <a:cubicBezTo>
                    <a:pt x="188" y="341"/>
                    <a:pt x="179" y="340"/>
                    <a:pt x="175" y="345"/>
                  </a:cubicBezTo>
                  <a:cubicBezTo>
                    <a:pt x="169" y="339"/>
                    <a:pt x="159" y="339"/>
                    <a:pt x="160" y="328"/>
                  </a:cubicBezTo>
                  <a:cubicBezTo>
                    <a:pt x="162" y="317"/>
                    <a:pt x="164" y="308"/>
                    <a:pt x="164" y="301"/>
                  </a:cubicBezTo>
                  <a:cubicBezTo>
                    <a:pt x="161" y="307"/>
                    <a:pt x="155" y="331"/>
                    <a:pt x="153" y="339"/>
                  </a:cubicBezTo>
                  <a:cubicBezTo>
                    <a:pt x="149" y="349"/>
                    <a:pt x="139" y="346"/>
                    <a:pt x="133" y="349"/>
                  </a:cubicBezTo>
                  <a:cubicBezTo>
                    <a:pt x="129" y="342"/>
                    <a:pt x="120" y="340"/>
                    <a:pt x="124" y="330"/>
                  </a:cubicBezTo>
                  <a:cubicBezTo>
                    <a:pt x="125" y="327"/>
                    <a:pt x="140" y="295"/>
                    <a:pt x="142" y="289"/>
                  </a:cubicBezTo>
                  <a:cubicBezTo>
                    <a:pt x="137" y="297"/>
                    <a:pt x="123" y="325"/>
                    <a:pt x="118" y="332"/>
                  </a:cubicBezTo>
                  <a:cubicBezTo>
                    <a:pt x="113" y="341"/>
                    <a:pt x="104" y="337"/>
                    <a:pt x="97" y="339"/>
                  </a:cubicBezTo>
                  <a:cubicBezTo>
                    <a:pt x="96" y="333"/>
                    <a:pt x="87" y="326"/>
                    <a:pt x="93" y="316"/>
                  </a:cubicBezTo>
                  <a:cubicBezTo>
                    <a:pt x="102" y="302"/>
                    <a:pt x="120" y="278"/>
                    <a:pt x="122" y="275"/>
                  </a:cubicBezTo>
                  <a:cubicBezTo>
                    <a:pt x="118" y="279"/>
                    <a:pt x="88" y="316"/>
                    <a:pt x="86" y="318"/>
                  </a:cubicBezTo>
                  <a:cubicBezTo>
                    <a:pt x="79" y="324"/>
                    <a:pt x="69" y="319"/>
                    <a:pt x="63" y="319"/>
                  </a:cubicBezTo>
                  <a:cubicBezTo>
                    <a:pt x="63" y="312"/>
                    <a:pt x="57" y="305"/>
                    <a:pt x="65" y="297"/>
                  </a:cubicBezTo>
                  <a:cubicBezTo>
                    <a:pt x="72" y="290"/>
                    <a:pt x="88" y="278"/>
                    <a:pt x="92" y="275"/>
                  </a:cubicBezTo>
                  <a:cubicBezTo>
                    <a:pt x="81" y="282"/>
                    <a:pt x="68" y="294"/>
                    <a:pt x="60" y="296"/>
                  </a:cubicBezTo>
                  <a:cubicBezTo>
                    <a:pt x="47" y="299"/>
                    <a:pt x="42" y="294"/>
                    <a:pt x="37" y="292"/>
                  </a:cubicBezTo>
                  <a:cubicBezTo>
                    <a:pt x="41" y="280"/>
                    <a:pt x="36" y="274"/>
                    <a:pt x="64" y="262"/>
                  </a:cubicBezTo>
                  <a:cubicBezTo>
                    <a:pt x="39" y="271"/>
                    <a:pt x="28" y="266"/>
                    <a:pt x="20" y="259"/>
                  </a:cubicBezTo>
                  <a:cubicBezTo>
                    <a:pt x="23" y="250"/>
                    <a:pt x="32" y="243"/>
                    <a:pt x="39" y="240"/>
                  </a:cubicBezTo>
                  <a:cubicBezTo>
                    <a:pt x="24" y="241"/>
                    <a:pt x="14" y="234"/>
                    <a:pt x="7" y="225"/>
                  </a:cubicBezTo>
                  <a:cubicBezTo>
                    <a:pt x="13" y="218"/>
                    <a:pt x="24" y="212"/>
                    <a:pt x="36" y="211"/>
                  </a:cubicBezTo>
                  <a:cubicBezTo>
                    <a:pt x="18" y="208"/>
                    <a:pt x="3" y="196"/>
                    <a:pt x="1" y="183"/>
                  </a:cubicBezTo>
                  <a:cubicBezTo>
                    <a:pt x="9" y="178"/>
                    <a:pt x="21" y="177"/>
                    <a:pt x="33" y="178"/>
                  </a:cubicBezTo>
                  <a:cubicBezTo>
                    <a:pt x="14" y="171"/>
                    <a:pt x="0" y="156"/>
                    <a:pt x="0" y="143"/>
                  </a:cubicBezTo>
                  <a:cubicBezTo>
                    <a:pt x="10" y="140"/>
                    <a:pt x="21" y="142"/>
                    <a:pt x="30" y="144"/>
                  </a:cubicBezTo>
                  <a:cubicBezTo>
                    <a:pt x="20" y="137"/>
                    <a:pt x="5" y="124"/>
                    <a:pt x="6" y="105"/>
                  </a:cubicBezTo>
                  <a:cubicBezTo>
                    <a:pt x="16" y="102"/>
                    <a:pt x="33" y="109"/>
                    <a:pt x="40" y="112"/>
                  </a:cubicBezTo>
                  <a:cubicBezTo>
                    <a:pt x="17" y="99"/>
                    <a:pt x="9" y="69"/>
                    <a:pt x="21" y="52"/>
                  </a:cubicBezTo>
                  <a:cubicBezTo>
                    <a:pt x="28" y="56"/>
                    <a:pt x="60" y="89"/>
                    <a:pt x="66" y="93"/>
                  </a:cubicBezTo>
                  <a:cubicBezTo>
                    <a:pt x="49" y="74"/>
                    <a:pt x="41" y="60"/>
                    <a:pt x="37" y="47"/>
                  </a:cubicBezTo>
                  <a:cubicBezTo>
                    <a:pt x="31" y="33"/>
                    <a:pt x="31" y="8"/>
                    <a:pt x="48" y="0"/>
                  </a:cubicBezTo>
                  <a:cubicBezTo>
                    <a:pt x="56" y="19"/>
                    <a:pt x="85" y="67"/>
                    <a:pt x="102" y="87"/>
                  </a:cubicBezTo>
                  <a:cubicBezTo>
                    <a:pt x="103" y="86"/>
                    <a:pt x="105" y="84"/>
                    <a:pt x="107" y="83"/>
                  </a:cubicBezTo>
                  <a:cubicBezTo>
                    <a:pt x="111" y="96"/>
                    <a:pt x="122" y="112"/>
                    <a:pt x="132" y="120"/>
                  </a:cubicBezTo>
                  <a:cubicBezTo>
                    <a:pt x="133" y="119"/>
                    <a:pt x="134" y="116"/>
                    <a:pt x="136" y="113"/>
                  </a:cubicBezTo>
                  <a:cubicBezTo>
                    <a:pt x="147" y="129"/>
                    <a:pt x="175" y="152"/>
                    <a:pt x="184" y="165"/>
                  </a:cubicBezTo>
                  <a:cubicBezTo>
                    <a:pt x="191" y="176"/>
                    <a:pt x="192" y="185"/>
                    <a:pt x="182" y="195"/>
                  </a:cubicBezTo>
                  <a:cubicBezTo>
                    <a:pt x="178" y="199"/>
                    <a:pt x="170" y="206"/>
                    <a:pt x="177" y="216"/>
                  </a:cubicBezTo>
                  <a:cubicBezTo>
                    <a:pt x="187" y="231"/>
                    <a:pt x="211" y="231"/>
                    <a:pt x="218" y="217"/>
                  </a:cubicBezTo>
                  <a:cubicBezTo>
                    <a:pt x="203" y="216"/>
                    <a:pt x="198" y="197"/>
                    <a:pt x="208" y="186"/>
                  </a:cubicBezTo>
                  <a:cubicBezTo>
                    <a:pt x="212" y="193"/>
                    <a:pt x="220" y="197"/>
                    <a:pt x="229" y="193"/>
                  </a:cubicBezTo>
                  <a:cubicBezTo>
                    <a:pt x="235" y="191"/>
                    <a:pt x="239" y="188"/>
                    <a:pt x="241" y="185"/>
                  </a:cubicBezTo>
                  <a:cubicBezTo>
                    <a:pt x="229" y="189"/>
                    <a:pt x="219" y="182"/>
                    <a:pt x="220" y="169"/>
                  </a:cubicBezTo>
                  <a:cubicBezTo>
                    <a:pt x="230" y="178"/>
                    <a:pt x="240" y="169"/>
                    <a:pt x="242" y="167"/>
                  </a:cubicBezTo>
                  <a:cubicBezTo>
                    <a:pt x="248" y="160"/>
                    <a:pt x="250" y="152"/>
                    <a:pt x="248" y="139"/>
                  </a:cubicBezTo>
                  <a:cubicBezTo>
                    <a:pt x="245" y="128"/>
                    <a:pt x="234" y="111"/>
                    <a:pt x="227" y="105"/>
                  </a:cubicBezTo>
                  <a:cubicBezTo>
                    <a:pt x="226" y="106"/>
                    <a:pt x="224" y="108"/>
                    <a:pt x="220" y="108"/>
                  </a:cubicBezTo>
                  <a:cubicBezTo>
                    <a:pt x="218" y="107"/>
                    <a:pt x="214" y="105"/>
                    <a:pt x="212" y="105"/>
                  </a:cubicBezTo>
                  <a:cubicBezTo>
                    <a:pt x="205" y="102"/>
                    <a:pt x="197" y="104"/>
                    <a:pt x="193" y="107"/>
                  </a:cubicBezTo>
                  <a:cubicBezTo>
                    <a:pt x="184" y="112"/>
                    <a:pt x="185" y="118"/>
                    <a:pt x="185" y="122"/>
                  </a:cubicBezTo>
                  <a:cubicBezTo>
                    <a:pt x="172" y="115"/>
                    <a:pt x="177" y="103"/>
                    <a:pt x="193" y="98"/>
                  </a:cubicBezTo>
                  <a:cubicBezTo>
                    <a:pt x="182" y="98"/>
                    <a:pt x="172" y="109"/>
                    <a:pt x="170" y="110"/>
                  </a:cubicBezTo>
                  <a:cubicBezTo>
                    <a:pt x="163" y="115"/>
                    <a:pt x="154" y="114"/>
                    <a:pt x="149" y="111"/>
                  </a:cubicBezTo>
                  <a:cubicBezTo>
                    <a:pt x="139" y="106"/>
                    <a:pt x="136" y="94"/>
                    <a:pt x="139" y="91"/>
                  </a:cubicBezTo>
                  <a:cubicBezTo>
                    <a:pt x="140" y="96"/>
                    <a:pt x="144" y="100"/>
                    <a:pt x="149" y="100"/>
                  </a:cubicBezTo>
                  <a:cubicBezTo>
                    <a:pt x="158" y="101"/>
                    <a:pt x="167" y="98"/>
                    <a:pt x="174" y="95"/>
                  </a:cubicBezTo>
                  <a:cubicBezTo>
                    <a:pt x="179" y="92"/>
                    <a:pt x="189" y="91"/>
                    <a:pt x="195" y="91"/>
                  </a:cubicBezTo>
                  <a:cubicBezTo>
                    <a:pt x="183" y="84"/>
                    <a:pt x="165" y="85"/>
                    <a:pt x="159" y="95"/>
                  </a:cubicBezTo>
                  <a:cubicBezTo>
                    <a:pt x="155" y="92"/>
                    <a:pt x="152" y="89"/>
                    <a:pt x="151" y="83"/>
                  </a:cubicBezTo>
                  <a:cubicBezTo>
                    <a:pt x="148" y="65"/>
                    <a:pt x="161" y="56"/>
                    <a:pt x="176" y="56"/>
                  </a:cubicBezTo>
                  <a:cubicBezTo>
                    <a:pt x="176" y="52"/>
                    <a:pt x="179" y="50"/>
                    <a:pt x="183" y="51"/>
                  </a:cubicBezTo>
                  <a:cubicBezTo>
                    <a:pt x="182" y="49"/>
                    <a:pt x="184" y="47"/>
                    <a:pt x="186" y="47"/>
                  </a:cubicBezTo>
                  <a:lnTo>
                    <a:pt x="243" y="47"/>
                  </a:lnTo>
                  <a:cubicBezTo>
                    <a:pt x="255" y="47"/>
                    <a:pt x="275" y="46"/>
                    <a:pt x="277" y="43"/>
                  </a:cubicBezTo>
                  <a:cubicBezTo>
                    <a:pt x="277" y="50"/>
                    <a:pt x="261" y="59"/>
                    <a:pt x="251" y="61"/>
                  </a:cubicBezTo>
                  <a:cubicBezTo>
                    <a:pt x="259" y="62"/>
                    <a:pt x="267" y="61"/>
                    <a:pt x="274" y="58"/>
                  </a:cubicBezTo>
                  <a:cubicBezTo>
                    <a:pt x="270" y="63"/>
                    <a:pt x="266" y="67"/>
                    <a:pt x="259" y="69"/>
                  </a:cubicBezTo>
                  <a:cubicBezTo>
                    <a:pt x="266" y="78"/>
                    <a:pt x="281" y="83"/>
                    <a:pt x="295" y="82"/>
                  </a:cubicBezTo>
                  <a:cubicBezTo>
                    <a:pt x="291" y="86"/>
                    <a:pt x="285" y="89"/>
                    <a:pt x="279" y="88"/>
                  </a:cubicBezTo>
                  <a:cubicBezTo>
                    <a:pt x="291" y="106"/>
                    <a:pt x="301" y="126"/>
                    <a:pt x="304" y="153"/>
                  </a:cubicBezTo>
                  <a:lnTo>
                    <a:pt x="304" y="573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59" name="Freeform 984"/>
            <p:cNvSpPr>
              <a:spLocks/>
            </p:cNvSpPr>
            <p:nvPr userDrawn="1"/>
          </p:nvSpPr>
          <p:spPr bwMode="auto">
            <a:xfrm>
              <a:off x="324" y="447"/>
              <a:ext cx="7" cy="7"/>
            </a:xfrm>
            <a:custGeom>
              <a:avLst/>
              <a:gdLst>
                <a:gd name="T0" fmla="*/ 15 w 15"/>
                <a:gd name="T1" fmla="*/ 13 h 17"/>
                <a:gd name="T2" fmla="*/ 15 w 15"/>
                <a:gd name="T3" fmla="*/ 13 h 17"/>
                <a:gd name="T4" fmla="*/ 15 w 15"/>
                <a:gd name="T5" fmla="*/ 17 h 17"/>
                <a:gd name="T6" fmla="*/ 0 w 15"/>
                <a:gd name="T7" fmla="*/ 2 h 17"/>
                <a:gd name="T8" fmla="*/ 1 w 15"/>
                <a:gd name="T9" fmla="*/ 0 h 17"/>
                <a:gd name="T10" fmla="*/ 15 w 15"/>
                <a:gd name="T11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7">
                  <a:moveTo>
                    <a:pt x="15" y="13"/>
                  </a:moveTo>
                  <a:lnTo>
                    <a:pt x="15" y="13"/>
                  </a:lnTo>
                  <a:lnTo>
                    <a:pt x="15" y="17"/>
                  </a:lnTo>
                  <a:cubicBezTo>
                    <a:pt x="10" y="16"/>
                    <a:pt x="1" y="8"/>
                    <a:pt x="0" y="2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3" y="5"/>
                    <a:pt x="9" y="13"/>
                    <a:pt x="15" y="1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0" name="Freeform 985"/>
            <p:cNvSpPr>
              <a:spLocks/>
            </p:cNvSpPr>
            <p:nvPr userDrawn="1"/>
          </p:nvSpPr>
          <p:spPr bwMode="auto">
            <a:xfrm>
              <a:off x="323" y="398"/>
              <a:ext cx="8" cy="53"/>
            </a:xfrm>
            <a:custGeom>
              <a:avLst/>
              <a:gdLst>
                <a:gd name="T0" fmla="*/ 19 w 19"/>
                <a:gd name="T1" fmla="*/ 108 h 116"/>
                <a:gd name="T2" fmla="*/ 19 w 19"/>
                <a:gd name="T3" fmla="*/ 108 h 116"/>
                <a:gd name="T4" fmla="*/ 19 w 19"/>
                <a:gd name="T5" fmla="*/ 116 h 116"/>
                <a:gd name="T6" fmla="*/ 7 w 19"/>
                <a:gd name="T7" fmla="*/ 104 h 116"/>
                <a:gd name="T8" fmla="*/ 12 w 19"/>
                <a:gd name="T9" fmla="*/ 94 h 116"/>
                <a:gd name="T10" fmla="*/ 6 w 19"/>
                <a:gd name="T11" fmla="*/ 96 h 116"/>
                <a:gd name="T12" fmla="*/ 7 w 19"/>
                <a:gd name="T13" fmla="*/ 71 h 116"/>
                <a:gd name="T14" fmla="*/ 4 w 19"/>
                <a:gd name="T15" fmla="*/ 96 h 116"/>
                <a:gd name="T16" fmla="*/ 2 w 19"/>
                <a:gd name="T17" fmla="*/ 96 h 116"/>
                <a:gd name="T18" fmla="*/ 7 w 19"/>
                <a:gd name="T19" fmla="*/ 45 h 116"/>
                <a:gd name="T20" fmla="*/ 16 w 19"/>
                <a:gd name="T21" fmla="*/ 0 h 116"/>
                <a:gd name="T22" fmla="*/ 18 w 19"/>
                <a:gd name="T23" fmla="*/ 54 h 116"/>
                <a:gd name="T24" fmla="*/ 19 w 19"/>
                <a:gd name="T25" fmla="*/ 108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" h="116">
                  <a:moveTo>
                    <a:pt x="19" y="108"/>
                  </a:moveTo>
                  <a:lnTo>
                    <a:pt x="19" y="108"/>
                  </a:lnTo>
                  <a:lnTo>
                    <a:pt x="19" y="116"/>
                  </a:lnTo>
                  <a:cubicBezTo>
                    <a:pt x="13" y="114"/>
                    <a:pt x="8" y="107"/>
                    <a:pt x="7" y="104"/>
                  </a:cubicBezTo>
                  <a:cubicBezTo>
                    <a:pt x="10" y="101"/>
                    <a:pt x="11" y="97"/>
                    <a:pt x="12" y="94"/>
                  </a:cubicBezTo>
                  <a:cubicBezTo>
                    <a:pt x="9" y="96"/>
                    <a:pt x="8" y="96"/>
                    <a:pt x="6" y="96"/>
                  </a:cubicBezTo>
                  <a:cubicBezTo>
                    <a:pt x="5" y="90"/>
                    <a:pt x="6" y="79"/>
                    <a:pt x="7" y="71"/>
                  </a:cubicBezTo>
                  <a:cubicBezTo>
                    <a:pt x="5" y="76"/>
                    <a:pt x="3" y="89"/>
                    <a:pt x="4" y="96"/>
                  </a:cubicBezTo>
                  <a:cubicBezTo>
                    <a:pt x="4" y="96"/>
                    <a:pt x="2" y="96"/>
                    <a:pt x="2" y="96"/>
                  </a:cubicBezTo>
                  <a:cubicBezTo>
                    <a:pt x="0" y="82"/>
                    <a:pt x="3" y="61"/>
                    <a:pt x="7" y="45"/>
                  </a:cubicBezTo>
                  <a:cubicBezTo>
                    <a:pt x="11" y="28"/>
                    <a:pt x="14" y="17"/>
                    <a:pt x="16" y="0"/>
                  </a:cubicBezTo>
                  <a:cubicBezTo>
                    <a:pt x="18" y="14"/>
                    <a:pt x="18" y="36"/>
                    <a:pt x="18" y="54"/>
                  </a:cubicBezTo>
                  <a:cubicBezTo>
                    <a:pt x="17" y="60"/>
                    <a:pt x="18" y="99"/>
                    <a:pt x="19" y="10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1" name="Freeform 986"/>
            <p:cNvSpPr>
              <a:spLocks/>
            </p:cNvSpPr>
            <p:nvPr userDrawn="1"/>
          </p:nvSpPr>
          <p:spPr bwMode="auto">
            <a:xfrm>
              <a:off x="306" y="393"/>
              <a:ext cx="22" cy="57"/>
            </a:xfrm>
            <a:custGeom>
              <a:avLst/>
              <a:gdLst>
                <a:gd name="T0" fmla="*/ 48 w 50"/>
                <a:gd name="T1" fmla="*/ 0 h 125"/>
                <a:gd name="T2" fmla="*/ 48 w 50"/>
                <a:gd name="T3" fmla="*/ 0 h 125"/>
                <a:gd name="T4" fmla="*/ 38 w 50"/>
                <a:gd name="T5" fmla="*/ 47 h 125"/>
                <a:gd name="T6" fmla="*/ 25 w 50"/>
                <a:gd name="T7" fmla="*/ 84 h 125"/>
                <a:gd name="T8" fmla="*/ 45 w 50"/>
                <a:gd name="T9" fmla="*/ 111 h 125"/>
                <a:gd name="T10" fmla="*/ 31 w 50"/>
                <a:gd name="T11" fmla="*/ 122 h 125"/>
                <a:gd name="T12" fmla="*/ 4 w 50"/>
                <a:gd name="T13" fmla="*/ 112 h 125"/>
                <a:gd name="T14" fmla="*/ 2 w 50"/>
                <a:gd name="T15" fmla="*/ 107 h 125"/>
                <a:gd name="T16" fmla="*/ 11 w 50"/>
                <a:gd name="T17" fmla="*/ 108 h 125"/>
                <a:gd name="T18" fmla="*/ 0 w 50"/>
                <a:gd name="T19" fmla="*/ 89 h 125"/>
                <a:gd name="T20" fmla="*/ 1 w 50"/>
                <a:gd name="T21" fmla="*/ 81 h 125"/>
                <a:gd name="T22" fmla="*/ 13 w 50"/>
                <a:gd name="T23" fmla="*/ 65 h 125"/>
                <a:gd name="T24" fmla="*/ 8 w 50"/>
                <a:gd name="T25" fmla="*/ 66 h 125"/>
                <a:gd name="T26" fmla="*/ 29 w 50"/>
                <a:gd name="T27" fmla="*/ 33 h 125"/>
                <a:gd name="T28" fmla="*/ 48 w 50"/>
                <a:gd name="T29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" h="125">
                  <a:moveTo>
                    <a:pt x="48" y="0"/>
                  </a:moveTo>
                  <a:lnTo>
                    <a:pt x="48" y="0"/>
                  </a:lnTo>
                  <a:cubicBezTo>
                    <a:pt x="50" y="12"/>
                    <a:pt x="42" y="34"/>
                    <a:pt x="38" y="47"/>
                  </a:cubicBezTo>
                  <a:cubicBezTo>
                    <a:pt x="33" y="59"/>
                    <a:pt x="26" y="69"/>
                    <a:pt x="25" y="84"/>
                  </a:cubicBezTo>
                  <a:cubicBezTo>
                    <a:pt x="24" y="101"/>
                    <a:pt x="30" y="113"/>
                    <a:pt x="45" y="111"/>
                  </a:cubicBezTo>
                  <a:cubicBezTo>
                    <a:pt x="43" y="117"/>
                    <a:pt x="38" y="120"/>
                    <a:pt x="31" y="122"/>
                  </a:cubicBezTo>
                  <a:cubicBezTo>
                    <a:pt x="19" y="125"/>
                    <a:pt x="9" y="119"/>
                    <a:pt x="4" y="112"/>
                  </a:cubicBezTo>
                  <a:cubicBezTo>
                    <a:pt x="3" y="110"/>
                    <a:pt x="3" y="109"/>
                    <a:pt x="2" y="107"/>
                  </a:cubicBezTo>
                  <a:cubicBezTo>
                    <a:pt x="5" y="104"/>
                    <a:pt x="10" y="106"/>
                    <a:pt x="11" y="108"/>
                  </a:cubicBezTo>
                  <a:cubicBezTo>
                    <a:pt x="16" y="97"/>
                    <a:pt x="10" y="91"/>
                    <a:pt x="0" y="89"/>
                  </a:cubicBezTo>
                  <a:cubicBezTo>
                    <a:pt x="0" y="86"/>
                    <a:pt x="0" y="83"/>
                    <a:pt x="1" y="81"/>
                  </a:cubicBezTo>
                  <a:cubicBezTo>
                    <a:pt x="10" y="80"/>
                    <a:pt x="13" y="70"/>
                    <a:pt x="13" y="65"/>
                  </a:cubicBezTo>
                  <a:cubicBezTo>
                    <a:pt x="11" y="66"/>
                    <a:pt x="9" y="66"/>
                    <a:pt x="8" y="66"/>
                  </a:cubicBezTo>
                  <a:cubicBezTo>
                    <a:pt x="11" y="56"/>
                    <a:pt x="21" y="43"/>
                    <a:pt x="29" y="33"/>
                  </a:cubicBezTo>
                  <a:cubicBezTo>
                    <a:pt x="36" y="25"/>
                    <a:pt x="45" y="13"/>
                    <a:pt x="4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2" name="Freeform 987"/>
            <p:cNvSpPr>
              <a:spLocks/>
            </p:cNvSpPr>
            <p:nvPr userDrawn="1"/>
          </p:nvSpPr>
          <p:spPr bwMode="auto">
            <a:xfrm>
              <a:off x="278" y="388"/>
              <a:ext cx="49" cy="58"/>
            </a:xfrm>
            <a:custGeom>
              <a:avLst/>
              <a:gdLst>
                <a:gd name="T0" fmla="*/ 105 w 110"/>
                <a:gd name="T1" fmla="*/ 0 h 127"/>
                <a:gd name="T2" fmla="*/ 105 w 110"/>
                <a:gd name="T3" fmla="*/ 0 h 127"/>
                <a:gd name="T4" fmla="*/ 102 w 110"/>
                <a:gd name="T5" fmla="*/ 20 h 127"/>
                <a:gd name="T6" fmla="*/ 73 w 110"/>
                <a:gd name="T7" fmla="*/ 48 h 127"/>
                <a:gd name="T8" fmla="*/ 60 w 110"/>
                <a:gd name="T9" fmla="*/ 61 h 127"/>
                <a:gd name="T10" fmla="*/ 66 w 110"/>
                <a:gd name="T11" fmla="*/ 81 h 127"/>
                <a:gd name="T12" fmla="*/ 71 w 110"/>
                <a:gd name="T13" fmla="*/ 80 h 127"/>
                <a:gd name="T14" fmla="*/ 66 w 110"/>
                <a:gd name="T15" fmla="*/ 87 h 127"/>
                <a:gd name="T16" fmla="*/ 48 w 110"/>
                <a:gd name="T17" fmla="*/ 82 h 127"/>
                <a:gd name="T18" fmla="*/ 52 w 110"/>
                <a:gd name="T19" fmla="*/ 103 h 127"/>
                <a:gd name="T20" fmla="*/ 72 w 110"/>
                <a:gd name="T21" fmla="*/ 114 h 127"/>
                <a:gd name="T22" fmla="*/ 57 w 110"/>
                <a:gd name="T23" fmla="*/ 118 h 127"/>
                <a:gd name="T24" fmla="*/ 27 w 110"/>
                <a:gd name="T25" fmla="*/ 110 h 127"/>
                <a:gd name="T26" fmla="*/ 25 w 110"/>
                <a:gd name="T27" fmla="*/ 93 h 127"/>
                <a:gd name="T28" fmla="*/ 12 w 110"/>
                <a:gd name="T29" fmla="*/ 114 h 127"/>
                <a:gd name="T30" fmla="*/ 3 w 110"/>
                <a:gd name="T31" fmla="*/ 97 h 127"/>
                <a:gd name="T32" fmla="*/ 22 w 110"/>
                <a:gd name="T33" fmla="*/ 74 h 127"/>
                <a:gd name="T34" fmla="*/ 8 w 110"/>
                <a:gd name="T35" fmla="*/ 65 h 127"/>
                <a:gd name="T36" fmla="*/ 16 w 110"/>
                <a:gd name="T37" fmla="*/ 48 h 127"/>
                <a:gd name="T38" fmla="*/ 34 w 110"/>
                <a:gd name="T39" fmla="*/ 60 h 127"/>
                <a:gd name="T40" fmla="*/ 56 w 110"/>
                <a:gd name="T41" fmla="*/ 43 h 127"/>
                <a:gd name="T42" fmla="*/ 90 w 110"/>
                <a:gd name="T43" fmla="*/ 26 h 127"/>
                <a:gd name="T44" fmla="*/ 105 w 110"/>
                <a:gd name="T45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0" h="127">
                  <a:moveTo>
                    <a:pt x="105" y="0"/>
                  </a:moveTo>
                  <a:lnTo>
                    <a:pt x="105" y="0"/>
                  </a:lnTo>
                  <a:cubicBezTo>
                    <a:pt x="110" y="8"/>
                    <a:pt x="106" y="15"/>
                    <a:pt x="102" y="20"/>
                  </a:cubicBezTo>
                  <a:cubicBezTo>
                    <a:pt x="94" y="31"/>
                    <a:pt x="84" y="40"/>
                    <a:pt x="73" y="48"/>
                  </a:cubicBezTo>
                  <a:cubicBezTo>
                    <a:pt x="69" y="52"/>
                    <a:pt x="63" y="55"/>
                    <a:pt x="60" y="61"/>
                  </a:cubicBezTo>
                  <a:cubicBezTo>
                    <a:pt x="56" y="68"/>
                    <a:pt x="57" y="80"/>
                    <a:pt x="66" y="81"/>
                  </a:cubicBezTo>
                  <a:cubicBezTo>
                    <a:pt x="68" y="81"/>
                    <a:pt x="70" y="80"/>
                    <a:pt x="71" y="80"/>
                  </a:cubicBezTo>
                  <a:cubicBezTo>
                    <a:pt x="71" y="82"/>
                    <a:pt x="69" y="86"/>
                    <a:pt x="66" y="87"/>
                  </a:cubicBezTo>
                  <a:cubicBezTo>
                    <a:pt x="59" y="92"/>
                    <a:pt x="51" y="86"/>
                    <a:pt x="48" y="82"/>
                  </a:cubicBezTo>
                  <a:cubicBezTo>
                    <a:pt x="39" y="90"/>
                    <a:pt x="44" y="101"/>
                    <a:pt x="52" y="103"/>
                  </a:cubicBezTo>
                  <a:cubicBezTo>
                    <a:pt x="61" y="104"/>
                    <a:pt x="73" y="104"/>
                    <a:pt x="72" y="114"/>
                  </a:cubicBezTo>
                  <a:cubicBezTo>
                    <a:pt x="65" y="111"/>
                    <a:pt x="61" y="115"/>
                    <a:pt x="57" y="118"/>
                  </a:cubicBezTo>
                  <a:cubicBezTo>
                    <a:pt x="45" y="127"/>
                    <a:pt x="32" y="121"/>
                    <a:pt x="27" y="110"/>
                  </a:cubicBezTo>
                  <a:cubicBezTo>
                    <a:pt x="26" y="107"/>
                    <a:pt x="24" y="97"/>
                    <a:pt x="25" y="93"/>
                  </a:cubicBezTo>
                  <a:cubicBezTo>
                    <a:pt x="13" y="98"/>
                    <a:pt x="17" y="109"/>
                    <a:pt x="12" y="114"/>
                  </a:cubicBezTo>
                  <a:cubicBezTo>
                    <a:pt x="12" y="106"/>
                    <a:pt x="4" y="103"/>
                    <a:pt x="3" y="97"/>
                  </a:cubicBezTo>
                  <a:cubicBezTo>
                    <a:pt x="0" y="87"/>
                    <a:pt x="8" y="74"/>
                    <a:pt x="22" y="74"/>
                  </a:cubicBezTo>
                  <a:cubicBezTo>
                    <a:pt x="14" y="74"/>
                    <a:pt x="9" y="71"/>
                    <a:pt x="8" y="65"/>
                  </a:cubicBezTo>
                  <a:cubicBezTo>
                    <a:pt x="6" y="55"/>
                    <a:pt x="11" y="50"/>
                    <a:pt x="16" y="48"/>
                  </a:cubicBezTo>
                  <a:cubicBezTo>
                    <a:pt x="12" y="56"/>
                    <a:pt x="21" y="67"/>
                    <a:pt x="34" y="60"/>
                  </a:cubicBezTo>
                  <a:cubicBezTo>
                    <a:pt x="40" y="57"/>
                    <a:pt x="48" y="47"/>
                    <a:pt x="56" y="43"/>
                  </a:cubicBezTo>
                  <a:cubicBezTo>
                    <a:pt x="68" y="37"/>
                    <a:pt x="77" y="35"/>
                    <a:pt x="90" y="26"/>
                  </a:cubicBezTo>
                  <a:cubicBezTo>
                    <a:pt x="98" y="21"/>
                    <a:pt x="105" y="12"/>
                    <a:pt x="10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3" name="Freeform 988"/>
            <p:cNvSpPr>
              <a:spLocks/>
            </p:cNvSpPr>
            <p:nvPr userDrawn="1"/>
          </p:nvSpPr>
          <p:spPr bwMode="auto">
            <a:xfrm>
              <a:off x="311" y="383"/>
              <a:ext cx="13" cy="16"/>
            </a:xfrm>
            <a:custGeom>
              <a:avLst/>
              <a:gdLst>
                <a:gd name="T0" fmla="*/ 20 w 30"/>
                <a:gd name="T1" fmla="*/ 0 h 34"/>
                <a:gd name="T2" fmla="*/ 20 w 30"/>
                <a:gd name="T3" fmla="*/ 0 h 34"/>
                <a:gd name="T4" fmla="*/ 15 w 30"/>
                <a:gd name="T5" fmla="*/ 30 h 34"/>
                <a:gd name="T6" fmla="*/ 0 w 30"/>
                <a:gd name="T7" fmla="*/ 34 h 34"/>
                <a:gd name="T8" fmla="*/ 14 w 30"/>
                <a:gd name="T9" fmla="*/ 22 h 34"/>
                <a:gd name="T10" fmla="*/ 20 w 30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4">
                  <a:moveTo>
                    <a:pt x="20" y="0"/>
                  </a:moveTo>
                  <a:lnTo>
                    <a:pt x="20" y="0"/>
                  </a:lnTo>
                  <a:cubicBezTo>
                    <a:pt x="30" y="15"/>
                    <a:pt x="24" y="31"/>
                    <a:pt x="15" y="30"/>
                  </a:cubicBezTo>
                  <a:cubicBezTo>
                    <a:pt x="8" y="30"/>
                    <a:pt x="5" y="30"/>
                    <a:pt x="0" y="34"/>
                  </a:cubicBezTo>
                  <a:cubicBezTo>
                    <a:pt x="2" y="27"/>
                    <a:pt x="11" y="24"/>
                    <a:pt x="14" y="22"/>
                  </a:cubicBezTo>
                  <a:cubicBezTo>
                    <a:pt x="19" y="18"/>
                    <a:pt x="22" y="14"/>
                    <a:pt x="2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4" name="Freeform 989"/>
            <p:cNvSpPr>
              <a:spLocks/>
            </p:cNvSpPr>
            <p:nvPr userDrawn="1"/>
          </p:nvSpPr>
          <p:spPr bwMode="auto">
            <a:xfrm>
              <a:off x="281" y="377"/>
              <a:ext cx="4" cy="14"/>
            </a:xfrm>
            <a:custGeom>
              <a:avLst/>
              <a:gdLst>
                <a:gd name="T0" fmla="*/ 4 w 9"/>
                <a:gd name="T1" fmla="*/ 0 h 31"/>
                <a:gd name="T2" fmla="*/ 4 w 9"/>
                <a:gd name="T3" fmla="*/ 0 h 31"/>
                <a:gd name="T4" fmla="*/ 4 w 9"/>
                <a:gd name="T5" fmla="*/ 12 h 31"/>
                <a:gd name="T6" fmla="*/ 9 w 9"/>
                <a:gd name="T7" fmla="*/ 8 h 31"/>
                <a:gd name="T8" fmla="*/ 8 w 9"/>
                <a:gd name="T9" fmla="*/ 25 h 31"/>
                <a:gd name="T10" fmla="*/ 3 w 9"/>
                <a:gd name="T11" fmla="*/ 31 h 31"/>
                <a:gd name="T12" fmla="*/ 2 w 9"/>
                <a:gd name="T13" fmla="*/ 26 h 31"/>
                <a:gd name="T14" fmla="*/ 0 w 9"/>
                <a:gd name="T15" fmla="*/ 9 h 31"/>
                <a:gd name="T16" fmla="*/ 4 w 9"/>
                <a:gd name="T1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31">
                  <a:moveTo>
                    <a:pt x="4" y="0"/>
                  </a:moveTo>
                  <a:lnTo>
                    <a:pt x="4" y="0"/>
                  </a:lnTo>
                  <a:cubicBezTo>
                    <a:pt x="3" y="5"/>
                    <a:pt x="3" y="8"/>
                    <a:pt x="4" y="12"/>
                  </a:cubicBezTo>
                  <a:cubicBezTo>
                    <a:pt x="6" y="11"/>
                    <a:pt x="8" y="9"/>
                    <a:pt x="9" y="8"/>
                  </a:cubicBezTo>
                  <a:cubicBezTo>
                    <a:pt x="8" y="12"/>
                    <a:pt x="8" y="20"/>
                    <a:pt x="8" y="25"/>
                  </a:cubicBezTo>
                  <a:cubicBezTo>
                    <a:pt x="7" y="26"/>
                    <a:pt x="5" y="29"/>
                    <a:pt x="3" y="31"/>
                  </a:cubicBezTo>
                  <a:cubicBezTo>
                    <a:pt x="3" y="31"/>
                    <a:pt x="2" y="28"/>
                    <a:pt x="2" y="26"/>
                  </a:cubicBezTo>
                  <a:cubicBezTo>
                    <a:pt x="4" y="20"/>
                    <a:pt x="3" y="14"/>
                    <a:pt x="0" y="9"/>
                  </a:cubicBezTo>
                  <a:cubicBezTo>
                    <a:pt x="0" y="8"/>
                    <a:pt x="3" y="2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5" name="Freeform 990"/>
            <p:cNvSpPr>
              <a:spLocks/>
            </p:cNvSpPr>
            <p:nvPr userDrawn="1"/>
          </p:nvSpPr>
          <p:spPr bwMode="auto">
            <a:xfrm>
              <a:off x="285" y="377"/>
              <a:ext cx="7" cy="17"/>
            </a:xfrm>
            <a:custGeom>
              <a:avLst/>
              <a:gdLst>
                <a:gd name="T0" fmla="*/ 10 w 15"/>
                <a:gd name="T1" fmla="*/ 1 h 37"/>
                <a:gd name="T2" fmla="*/ 10 w 15"/>
                <a:gd name="T3" fmla="*/ 1 h 37"/>
                <a:gd name="T4" fmla="*/ 15 w 15"/>
                <a:gd name="T5" fmla="*/ 0 h 37"/>
                <a:gd name="T6" fmla="*/ 10 w 15"/>
                <a:gd name="T7" fmla="*/ 12 h 37"/>
                <a:gd name="T8" fmla="*/ 2 w 15"/>
                <a:gd name="T9" fmla="*/ 37 h 37"/>
                <a:gd name="T10" fmla="*/ 2 w 15"/>
                <a:gd name="T11" fmla="*/ 31 h 37"/>
                <a:gd name="T12" fmla="*/ 2 w 15"/>
                <a:gd name="T13" fmla="*/ 6 h 37"/>
                <a:gd name="T14" fmla="*/ 7 w 15"/>
                <a:gd name="T15" fmla="*/ 2 h 37"/>
                <a:gd name="T16" fmla="*/ 5 w 15"/>
                <a:gd name="T17" fmla="*/ 19 h 37"/>
                <a:gd name="T18" fmla="*/ 10 w 15"/>
                <a:gd name="T19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37">
                  <a:moveTo>
                    <a:pt x="10" y="1"/>
                  </a:moveTo>
                  <a:lnTo>
                    <a:pt x="10" y="1"/>
                  </a:lnTo>
                  <a:cubicBezTo>
                    <a:pt x="11" y="0"/>
                    <a:pt x="13" y="0"/>
                    <a:pt x="15" y="0"/>
                  </a:cubicBezTo>
                  <a:cubicBezTo>
                    <a:pt x="12" y="4"/>
                    <a:pt x="11" y="8"/>
                    <a:pt x="10" y="12"/>
                  </a:cubicBezTo>
                  <a:cubicBezTo>
                    <a:pt x="9" y="23"/>
                    <a:pt x="12" y="33"/>
                    <a:pt x="2" y="37"/>
                  </a:cubicBezTo>
                  <a:cubicBezTo>
                    <a:pt x="2" y="37"/>
                    <a:pt x="2" y="32"/>
                    <a:pt x="2" y="31"/>
                  </a:cubicBezTo>
                  <a:cubicBezTo>
                    <a:pt x="0" y="21"/>
                    <a:pt x="1" y="12"/>
                    <a:pt x="2" y="6"/>
                  </a:cubicBezTo>
                  <a:cubicBezTo>
                    <a:pt x="3" y="5"/>
                    <a:pt x="5" y="3"/>
                    <a:pt x="7" y="2"/>
                  </a:cubicBezTo>
                  <a:cubicBezTo>
                    <a:pt x="5" y="7"/>
                    <a:pt x="4" y="14"/>
                    <a:pt x="5" y="19"/>
                  </a:cubicBezTo>
                  <a:cubicBezTo>
                    <a:pt x="6" y="12"/>
                    <a:pt x="6" y="7"/>
                    <a:pt x="1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6" name="Freeform 991"/>
            <p:cNvSpPr>
              <a:spLocks/>
            </p:cNvSpPr>
            <p:nvPr userDrawn="1"/>
          </p:nvSpPr>
          <p:spPr bwMode="auto">
            <a:xfrm>
              <a:off x="290" y="374"/>
              <a:ext cx="7" cy="19"/>
            </a:xfrm>
            <a:custGeom>
              <a:avLst/>
              <a:gdLst>
                <a:gd name="T0" fmla="*/ 16 w 16"/>
                <a:gd name="T1" fmla="*/ 0 h 42"/>
                <a:gd name="T2" fmla="*/ 16 w 16"/>
                <a:gd name="T3" fmla="*/ 0 h 42"/>
                <a:gd name="T4" fmla="*/ 8 w 16"/>
                <a:gd name="T5" fmla="*/ 24 h 42"/>
                <a:gd name="T6" fmla="*/ 9 w 16"/>
                <a:gd name="T7" fmla="*/ 42 h 42"/>
                <a:gd name="T8" fmla="*/ 2 w 16"/>
                <a:gd name="T9" fmla="*/ 27 h 42"/>
                <a:gd name="T10" fmla="*/ 16 w 16"/>
                <a:gd name="T1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42">
                  <a:moveTo>
                    <a:pt x="16" y="0"/>
                  </a:moveTo>
                  <a:lnTo>
                    <a:pt x="16" y="0"/>
                  </a:lnTo>
                  <a:cubicBezTo>
                    <a:pt x="9" y="7"/>
                    <a:pt x="6" y="15"/>
                    <a:pt x="8" y="24"/>
                  </a:cubicBezTo>
                  <a:cubicBezTo>
                    <a:pt x="8" y="31"/>
                    <a:pt x="12" y="33"/>
                    <a:pt x="9" y="42"/>
                  </a:cubicBezTo>
                  <a:cubicBezTo>
                    <a:pt x="9" y="37"/>
                    <a:pt x="3" y="34"/>
                    <a:pt x="2" y="27"/>
                  </a:cubicBezTo>
                  <a:cubicBezTo>
                    <a:pt x="0" y="14"/>
                    <a:pt x="8" y="4"/>
                    <a:pt x="16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7" name="Freeform 992"/>
            <p:cNvSpPr>
              <a:spLocks/>
            </p:cNvSpPr>
            <p:nvPr userDrawn="1"/>
          </p:nvSpPr>
          <p:spPr bwMode="auto">
            <a:xfrm>
              <a:off x="316" y="372"/>
              <a:ext cx="9" cy="21"/>
            </a:xfrm>
            <a:custGeom>
              <a:avLst/>
              <a:gdLst>
                <a:gd name="T0" fmla="*/ 0 w 21"/>
                <a:gd name="T1" fmla="*/ 0 h 46"/>
                <a:gd name="T2" fmla="*/ 0 w 21"/>
                <a:gd name="T3" fmla="*/ 0 h 46"/>
                <a:gd name="T4" fmla="*/ 13 w 21"/>
                <a:gd name="T5" fmla="*/ 16 h 46"/>
                <a:gd name="T6" fmla="*/ 16 w 21"/>
                <a:gd name="T7" fmla="*/ 46 h 46"/>
                <a:gd name="T8" fmla="*/ 6 w 21"/>
                <a:gd name="T9" fmla="*/ 21 h 46"/>
                <a:gd name="T10" fmla="*/ 0 w 21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46">
                  <a:moveTo>
                    <a:pt x="0" y="0"/>
                  </a:moveTo>
                  <a:lnTo>
                    <a:pt x="0" y="0"/>
                  </a:lnTo>
                  <a:cubicBezTo>
                    <a:pt x="4" y="9"/>
                    <a:pt x="11" y="15"/>
                    <a:pt x="13" y="16"/>
                  </a:cubicBezTo>
                  <a:cubicBezTo>
                    <a:pt x="18" y="30"/>
                    <a:pt x="21" y="37"/>
                    <a:pt x="16" y="46"/>
                  </a:cubicBezTo>
                  <a:cubicBezTo>
                    <a:pt x="16" y="33"/>
                    <a:pt x="12" y="27"/>
                    <a:pt x="6" y="21"/>
                  </a:cubicBezTo>
                  <a:cubicBezTo>
                    <a:pt x="5" y="18"/>
                    <a:pt x="1" y="5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8" name="Freeform 993"/>
            <p:cNvSpPr>
              <a:spLocks/>
            </p:cNvSpPr>
            <p:nvPr userDrawn="1"/>
          </p:nvSpPr>
          <p:spPr bwMode="auto">
            <a:xfrm>
              <a:off x="291" y="372"/>
              <a:ext cx="19" cy="21"/>
            </a:xfrm>
            <a:custGeom>
              <a:avLst/>
              <a:gdLst>
                <a:gd name="T0" fmla="*/ 26 w 43"/>
                <a:gd name="T1" fmla="*/ 0 h 47"/>
                <a:gd name="T2" fmla="*/ 26 w 43"/>
                <a:gd name="T3" fmla="*/ 0 h 47"/>
                <a:gd name="T4" fmla="*/ 43 w 43"/>
                <a:gd name="T5" fmla="*/ 4 h 47"/>
                <a:gd name="T6" fmla="*/ 16 w 43"/>
                <a:gd name="T7" fmla="*/ 21 h 47"/>
                <a:gd name="T8" fmla="*/ 31 w 43"/>
                <a:gd name="T9" fmla="*/ 38 h 47"/>
                <a:gd name="T10" fmla="*/ 21 w 43"/>
                <a:gd name="T11" fmla="*/ 40 h 47"/>
                <a:gd name="T12" fmla="*/ 35 w 43"/>
                <a:gd name="T13" fmla="*/ 37 h 47"/>
                <a:gd name="T14" fmla="*/ 11 w 43"/>
                <a:gd name="T15" fmla="*/ 38 h 47"/>
                <a:gd name="T16" fmla="*/ 26 w 43"/>
                <a:gd name="T1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47">
                  <a:moveTo>
                    <a:pt x="26" y="0"/>
                  </a:moveTo>
                  <a:lnTo>
                    <a:pt x="26" y="0"/>
                  </a:lnTo>
                  <a:cubicBezTo>
                    <a:pt x="31" y="0"/>
                    <a:pt x="38" y="1"/>
                    <a:pt x="43" y="4"/>
                  </a:cubicBezTo>
                  <a:cubicBezTo>
                    <a:pt x="27" y="2"/>
                    <a:pt x="17" y="9"/>
                    <a:pt x="16" y="21"/>
                  </a:cubicBezTo>
                  <a:cubicBezTo>
                    <a:pt x="14" y="29"/>
                    <a:pt x="19" y="39"/>
                    <a:pt x="31" y="38"/>
                  </a:cubicBezTo>
                  <a:cubicBezTo>
                    <a:pt x="30" y="39"/>
                    <a:pt x="26" y="41"/>
                    <a:pt x="21" y="40"/>
                  </a:cubicBezTo>
                  <a:cubicBezTo>
                    <a:pt x="27" y="43"/>
                    <a:pt x="31" y="40"/>
                    <a:pt x="35" y="37"/>
                  </a:cubicBezTo>
                  <a:cubicBezTo>
                    <a:pt x="31" y="45"/>
                    <a:pt x="17" y="47"/>
                    <a:pt x="11" y="38"/>
                  </a:cubicBezTo>
                  <a:cubicBezTo>
                    <a:pt x="0" y="24"/>
                    <a:pt x="10" y="2"/>
                    <a:pt x="26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9" name="Freeform 994"/>
            <p:cNvSpPr>
              <a:spLocks/>
            </p:cNvSpPr>
            <p:nvPr userDrawn="1"/>
          </p:nvSpPr>
          <p:spPr bwMode="auto">
            <a:xfrm>
              <a:off x="321" y="370"/>
              <a:ext cx="10" cy="27"/>
            </a:xfrm>
            <a:custGeom>
              <a:avLst/>
              <a:gdLst>
                <a:gd name="T0" fmla="*/ 22 w 22"/>
                <a:gd name="T1" fmla="*/ 50 h 60"/>
                <a:gd name="T2" fmla="*/ 22 w 22"/>
                <a:gd name="T3" fmla="*/ 50 h 60"/>
                <a:gd name="T4" fmla="*/ 22 w 22"/>
                <a:gd name="T5" fmla="*/ 60 h 60"/>
                <a:gd name="T6" fmla="*/ 0 w 22"/>
                <a:gd name="T7" fmla="*/ 0 h 60"/>
                <a:gd name="T8" fmla="*/ 11 w 22"/>
                <a:gd name="T9" fmla="*/ 26 h 60"/>
                <a:gd name="T10" fmla="*/ 21 w 22"/>
                <a:gd name="T11" fmla="*/ 41 h 60"/>
                <a:gd name="T12" fmla="*/ 22 w 22"/>
                <a:gd name="T13" fmla="*/ 5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60">
                  <a:moveTo>
                    <a:pt x="22" y="50"/>
                  </a:moveTo>
                  <a:lnTo>
                    <a:pt x="22" y="50"/>
                  </a:lnTo>
                  <a:lnTo>
                    <a:pt x="22" y="60"/>
                  </a:lnTo>
                  <a:cubicBezTo>
                    <a:pt x="13" y="44"/>
                    <a:pt x="1" y="27"/>
                    <a:pt x="0" y="0"/>
                  </a:cubicBezTo>
                  <a:cubicBezTo>
                    <a:pt x="2" y="10"/>
                    <a:pt x="6" y="18"/>
                    <a:pt x="11" y="26"/>
                  </a:cubicBezTo>
                  <a:cubicBezTo>
                    <a:pt x="14" y="30"/>
                    <a:pt x="20" y="35"/>
                    <a:pt x="21" y="41"/>
                  </a:cubicBezTo>
                  <a:cubicBezTo>
                    <a:pt x="21" y="44"/>
                    <a:pt x="20" y="47"/>
                    <a:pt x="22" y="5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0" name="Freeform 995"/>
            <p:cNvSpPr>
              <a:spLocks/>
            </p:cNvSpPr>
            <p:nvPr userDrawn="1"/>
          </p:nvSpPr>
          <p:spPr bwMode="auto">
            <a:xfrm>
              <a:off x="283" y="369"/>
              <a:ext cx="11" cy="11"/>
            </a:xfrm>
            <a:custGeom>
              <a:avLst/>
              <a:gdLst>
                <a:gd name="T0" fmla="*/ 20 w 25"/>
                <a:gd name="T1" fmla="*/ 0 h 24"/>
                <a:gd name="T2" fmla="*/ 20 w 25"/>
                <a:gd name="T3" fmla="*/ 0 h 24"/>
                <a:gd name="T4" fmla="*/ 8 w 25"/>
                <a:gd name="T5" fmla="*/ 12 h 24"/>
                <a:gd name="T6" fmla="*/ 25 w 25"/>
                <a:gd name="T7" fmla="*/ 3 h 24"/>
                <a:gd name="T8" fmla="*/ 17 w 25"/>
                <a:gd name="T9" fmla="*/ 15 h 24"/>
                <a:gd name="T10" fmla="*/ 0 w 25"/>
                <a:gd name="T11" fmla="*/ 24 h 24"/>
                <a:gd name="T12" fmla="*/ 20 w 25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4">
                  <a:moveTo>
                    <a:pt x="20" y="0"/>
                  </a:moveTo>
                  <a:lnTo>
                    <a:pt x="20" y="0"/>
                  </a:lnTo>
                  <a:cubicBezTo>
                    <a:pt x="19" y="2"/>
                    <a:pt x="12" y="8"/>
                    <a:pt x="8" y="12"/>
                  </a:cubicBezTo>
                  <a:cubicBezTo>
                    <a:pt x="13" y="10"/>
                    <a:pt x="19" y="5"/>
                    <a:pt x="25" y="3"/>
                  </a:cubicBezTo>
                  <a:cubicBezTo>
                    <a:pt x="24" y="4"/>
                    <a:pt x="18" y="14"/>
                    <a:pt x="17" y="15"/>
                  </a:cubicBezTo>
                  <a:cubicBezTo>
                    <a:pt x="10" y="17"/>
                    <a:pt x="5" y="20"/>
                    <a:pt x="0" y="24"/>
                  </a:cubicBezTo>
                  <a:cubicBezTo>
                    <a:pt x="0" y="7"/>
                    <a:pt x="8" y="2"/>
                    <a:pt x="2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1" name="Freeform 996"/>
            <p:cNvSpPr>
              <a:spLocks/>
            </p:cNvSpPr>
            <p:nvPr userDrawn="1"/>
          </p:nvSpPr>
          <p:spPr bwMode="auto">
            <a:xfrm>
              <a:off x="282" y="369"/>
              <a:ext cx="4" cy="3"/>
            </a:xfrm>
            <a:custGeom>
              <a:avLst/>
              <a:gdLst>
                <a:gd name="T0" fmla="*/ 4 w 9"/>
                <a:gd name="T1" fmla="*/ 1 h 6"/>
                <a:gd name="T2" fmla="*/ 4 w 9"/>
                <a:gd name="T3" fmla="*/ 1 h 6"/>
                <a:gd name="T4" fmla="*/ 9 w 9"/>
                <a:gd name="T5" fmla="*/ 0 h 6"/>
                <a:gd name="T6" fmla="*/ 0 w 9"/>
                <a:gd name="T7" fmla="*/ 6 h 6"/>
                <a:gd name="T8" fmla="*/ 4 w 9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6">
                  <a:moveTo>
                    <a:pt x="4" y="1"/>
                  </a:moveTo>
                  <a:lnTo>
                    <a:pt x="4" y="1"/>
                  </a:lnTo>
                  <a:lnTo>
                    <a:pt x="9" y="0"/>
                  </a:lnTo>
                  <a:lnTo>
                    <a:pt x="0" y="6"/>
                  </a:lnTo>
                  <a:lnTo>
                    <a:pt x="4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2" name="Freeform 997"/>
            <p:cNvSpPr>
              <a:spLocks/>
            </p:cNvSpPr>
            <p:nvPr userDrawn="1"/>
          </p:nvSpPr>
          <p:spPr bwMode="auto">
            <a:xfrm>
              <a:off x="277" y="370"/>
              <a:ext cx="10" cy="12"/>
            </a:xfrm>
            <a:custGeom>
              <a:avLst/>
              <a:gdLst>
                <a:gd name="T0" fmla="*/ 4 w 24"/>
                <a:gd name="T1" fmla="*/ 3 h 27"/>
                <a:gd name="T2" fmla="*/ 4 w 24"/>
                <a:gd name="T3" fmla="*/ 3 h 27"/>
                <a:gd name="T4" fmla="*/ 13 w 24"/>
                <a:gd name="T5" fmla="*/ 0 h 27"/>
                <a:gd name="T6" fmla="*/ 8 w 24"/>
                <a:gd name="T7" fmla="*/ 10 h 27"/>
                <a:gd name="T8" fmla="*/ 19 w 24"/>
                <a:gd name="T9" fmla="*/ 0 h 27"/>
                <a:gd name="T10" fmla="*/ 24 w 24"/>
                <a:gd name="T11" fmla="*/ 1 h 27"/>
                <a:gd name="T12" fmla="*/ 7 w 24"/>
                <a:gd name="T13" fmla="*/ 27 h 27"/>
                <a:gd name="T14" fmla="*/ 4 w 24"/>
                <a:gd name="T15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27">
                  <a:moveTo>
                    <a:pt x="4" y="3"/>
                  </a:moveTo>
                  <a:lnTo>
                    <a:pt x="4" y="3"/>
                  </a:lnTo>
                  <a:cubicBezTo>
                    <a:pt x="7" y="2"/>
                    <a:pt x="14" y="0"/>
                    <a:pt x="13" y="0"/>
                  </a:cubicBezTo>
                  <a:cubicBezTo>
                    <a:pt x="12" y="1"/>
                    <a:pt x="9" y="5"/>
                    <a:pt x="8" y="10"/>
                  </a:cubicBezTo>
                  <a:cubicBezTo>
                    <a:pt x="10" y="6"/>
                    <a:pt x="16" y="2"/>
                    <a:pt x="19" y="0"/>
                  </a:cubicBezTo>
                  <a:cubicBezTo>
                    <a:pt x="20" y="1"/>
                    <a:pt x="23" y="0"/>
                    <a:pt x="24" y="1"/>
                  </a:cubicBezTo>
                  <a:cubicBezTo>
                    <a:pt x="14" y="9"/>
                    <a:pt x="10" y="18"/>
                    <a:pt x="7" y="27"/>
                  </a:cubicBezTo>
                  <a:cubicBezTo>
                    <a:pt x="0" y="19"/>
                    <a:pt x="1" y="11"/>
                    <a:pt x="4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3" name="Freeform 998"/>
            <p:cNvSpPr>
              <a:spLocks/>
            </p:cNvSpPr>
            <p:nvPr userDrawn="1"/>
          </p:nvSpPr>
          <p:spPr bwMode="auto">
            <a:xfrm>
              <a:off x="272" y="368"/>
              <a:ext cx="10" cy="24"/>
            </a:xfrm>
            <a:custGeom>
              <a:avLst/>
              <a:gdLst>
                <a:gd name="T0" fmla="*/ 12 w 22"/>
                <a:gd name="T1" fmla="*/ 0 h 53"/>
                <a:gd name="T2" fmla="*/ 12 w 22"/>
                <a:gd name="T3" fmla="*/ 0 h 53"/>
                <a:gd name="T4" fmla="*/ 12 w 22"/>
                <a:gd name="T5" fmla="*/ 7 h 53"/>
                <a:gd name="T6" fmla="*/ 18 w 22"/>
                <a:gd name="T7" fmla="*/ 34 h 53"/>
                <a:gd name="T8" fmla="*/ 19 w 22"/>
                <a:gd name="T9" fmla="*/ 30 h 53"/>
                <a:gd name="T10" fmla="*/ 21 w 22"/>
                <a:gd name="T11" fmla="*/ 41 h 53"/>
                <a:gd name="T12" fmla="*/ 11 w 22"/>
                <a:gd name="T13" fmla="*/ 53 h 53"/>
                <a:gd name="T14" fmla="*/ 10 w 22"/>
                <a:gd name="T15" fmla="*/ 32 h 53"/>
                <a:gd name="T16" fmla="*/ 12 w 22"/>
                <a:gd name="T1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53">
                  <a:moveTo>
                    <a:pt x="12" y="0"/>
                  </a:moveTo>
                  <a:lnTo>
                    <a:pt x="12" y="0"/>
                  </a:lnTo>
                  <a:cubicBezTo>
                    <a:pt x="12" y="0"/>
                    <a:pt x="11" y="4"/>
                    <a:pt x="12" y="7"/>
                  </a:cubicBezTo>
                  <a:cubicBezTo>
                    <a:pt x="9" y="15"/>
                    <a:pt x="8" y="26"/>
                    <a:pt x="18" y="34"/>
                  </a:cubicBezTo>
                  <a:cubicBezTo>
                    <a:pt x="18" y="32"/>
                    <a:pt x="18" y="31"/>
                    <a:pt x="19" y="30"/>
                  </a:cubicBezTo>
                  <a:cubicBezTo>
                    <a:pt x="21" y="32"/>
                    <a:pt x="22" y="38"/>
                    <a:pt x="21" y="41"/>
                  </a:cubicBezTo>
                  <a:cubicBezTo>
                    <a:pt x="20" y="47"/>
                    <a:pt x="16" y="51"/>
                    <a:pt x="11" y="53"/>
                  </a:cubicBezTo>
                  <a:cubicBezTo>
                    <a:pt x="15" y="45"/>
                    <a:pt x="10" y="33"/>
                    <a:pt x="10" y="32"/>
                  </a:cubicBezTo>
                  <a:cubicBezTo>
                    <a:pt x="5" y="21"/>
                    <a:pt x="0" y="9"/>
                    <a:pt x="1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4" name="Freeform 999"/>
            <p:cNvSpPr>
              <a:spLocks/>
            </p:cNvSpPr>
            <p:nvPr userDrawn="1"/>
          </p:nvSpPr>
          <p:spPr bwMode="auto">
            <a:xfrm>
              <a:off x="322" y="368"/>
              <a:ext cx="9" cy="19"/>
            </a:xfrm>
            <a:custGeom>
              <a:avLst/>
              <a:gdLst>
                <a:gd name="T0" fmla="*/ 20 w 20"/>
                <a:gd name="T1" fmla="*/ 32 h 42"/>
                <a:gd name="T2" fmla="*/ 20 w 20"/>
                <a:gd name="T3" fmla="*/ 32 h 42"/>
                <a:gd name="T4" fmla="*/ 20 w 20"/>
                <a:gd name="T5" fmla="*/ 42 h 42"/>
                <a:gd name="T6" fmla="*/ 0 w 20"/>
                <a:gd name="T7" fmla="*/ 0 h 42"/>
                <a:gd name="T8" fmla="*/ 20 w 20"/>
                <a:gd name="T9" fmla="*/ 3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2">
                  <a:moveTo>
                    <a:pt x="20" y="32"/>
                  </a:moveTo>
                  <a:lnTo>
                    <a:pt x="20" y="32"/>
                  </a:lnTo>
                  <a:lnTo>
                    <a:pt x="20" y="42"/>
                  </a:lnTo>
                  <a:cubicBezTo>
                    <a:pt x="11" y="31"/>
                    <a:pt x="2" y="17"/>
                    <a:pt x="0" y="0"/>
                  </a:cubicBezTo>
                  <a:cubicBezTo>
                    <a:pt x="13" y="3"/>
                    <a:pt x="18" y="14"/>
                    <a:pt x="20" y="3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5" name="Freeform 1000"/>
            <p:cNvSpPr>
              <a:spLocks/>
            </p:cNvSpPr>
            <p:nvPr userDrawn="1"/>
          </p:nvSpPr>
          <p:spPr bwMode="auto">
            <a:xfrm>
              <a:off x="290" y="368"/>
              <a:ext cx="8" cy="5"/>
            </a:xfrm>
            <a:custGeom>
              <a:avLst/>
              <a:gdLst>
                <a:gd name="T0" fmla="*/ 8 w 17"/>
                <a:gd name="T1" fmla="*/ 4 h 11"/>
                <a:gd name="T2" fmla="*/ 8 w 17"/>
                <a:gd name="T3" fmla="*/ 4 h 11"/>
                <a:gd name="T4" fmla="*/ 17 w 17"/>
                <a:gd name="T5" fmla="*/ 0 h 11"/>
                <a:gd name="T6" fmla="*/ 12 w 17"/>
                <a:gd name="T7" fmla="*/ 5 h 11"/>
                <a:gd name="T8" fmla="*/ 0 w 17"/>
                <a:gd name="T9" fmla="*/ 11 h 11"/>
                <a:gd name="T10" fmla="*/ 8 w 17"/>
                <a:gd name="T11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1">
                  <a:moveTo>
                    <a:pt x="8" y="4"/>
                  </a:moveTo>
                  <a:lnTo>
                    <a:pt x="8" y="4"/>
                  </a:lnTo>
                  <a:cubicBezTo>
                    <a:pt x="10" y="3"/>
                    <a:pt x="13" y="2"/>
                    <a:pt x="17" y="0"/>
                  </a:cubicBezTo>
                  <a:cubicBezTo>
                    <a:pt x="15" y="2"/>
                    <a:pt x="13" y="4"/>
                    <a:pt x="12" y="5"/>
                  </a:cubicBezTo>
                  <a:cubicBezTo>
                    <a:pt x="8" y="6"/>
                    <a:pt x="3" y="9"/>
                    <a:pt x="0" y="11"/>
                  </a:cubicBezTo>
                  <a:cubicBezTo>
                    <a:pt x="0" y="10"/>
                    <a:pt x="6" y="5"/>
                    <a:pt x="8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6" name="Freeform 1001"/>
            <p:cNvSpPr>
              <a:spLocks/>
            </p:cNvSpPr>
            <p:nvPr userDrawn="1"/>
          </p:nvSpPr>
          <p:spPr bwMode="auto">
            <a:xfrm>
              <a:off x="317" y="368"/>
              <a:ext cx="1" cy="2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1 w 2"/>
                <a:gd name="T5" fmla="*/ 0 h 5"/>
                <a:gd name="T6" fmla="*/ 2 w 2"/>
                <a:gd name="T7" fmla="*/ 5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2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7" name="Freeform 1002"/>
            <p:cNvSpPr>
              <a:spLocks/>
            </p:cNvSpPr>
            <p:nvPr userDrawn="1"/>
          </p:nvSpPr>
          <p:spPr bwMode="auto">
            <a:xfrm>
              <a:off x="315" y="367"/>
              <a:ext cx="7" cy="11"/>
            </a:xfrm>
            <a:custGeom>
              <a:avLst/>
              <a:gdLst>
                <a:gd name="T0" fmla="*/ 0 w 16"/>
                <a:gd name="T1" fmla="*/ 1 h 23"/>
                <a:gd name="T2" fmla="*/ 0 w 16"/>
                <a:gd name="T3" fmla="*/ 1 h 23"/>
                <a:gd name="T4" fmla="*/ 4 w 16"/>
                <a:gd name="T5" fmla="*/ 1 h 23"/>
                <a:gd name="T6" fmla="*/ 10 w 16"/>
                <a:gd name="T7" fmla="*/ 12 h 23"/>
                <a:gd name="T8" fmla="*/ 9 w 16"/>
                <a:gd name="T9" fmla="*/ 1 h 23"/>
                <a:gd name="T10" fmla="*/ 14 w 16"/>
                <a:gd name="T11" fmla="*/ 1 h 23"/>
                <a:gd name="T12" fmla="*/ 16 w 16"/>
                <a:gd name="T13" fmla="*/ 23 h 23"/>
                <a:gd name="T14" fmla="*/ 8 w 16"/>
                <a:gd name="T15" fmla="*/ 15 h 23"/>
                <a:gd name="T16" fmla="*/ 0 w 16"/>
                <a:gd name="T17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3">
                  <a:moveTo>
                    <a:pt x="0" y="1"/>
                  </a:moveTo>
                  <a:lnTo>
                    <a:pt x="0" y="1"/>
                  </a:lnTo>
                  <a:lnTo>
                    <a:pt x="4" y="1"/>
                  </a:lnTo>
                  <a:cubicBezTo>
                    <a:pt x="5" y="3"/>
                    <a:pt x="6" y="6"/>
                    <a:pt x="10" y="12"/>
                  </a:cubicBezTo>
                  <a:cubicBezTo>
                    <a:pt x="10" y="6"/>
                    <a:pt x="9" y="1"/>
                    <a:pt x="9" y="1"/>
                  </a:cubicBezTo>
                  <a:cubicBezTo>
                    <a:pt x="9" y="1"/>
                    <a:pt x="13" y="0"/>
                    <a:pt x="14" y="1"/>
                  </a:cubicBezTo>
                  <a:cubicBezTo>
                    <a:pt x="13" y="10"/>
                    <a:pt x="15" y="16"/>
                    <a:pt x="16" y="23"/>
                  </a:cubicBezTo>
                  <a:cubicBezTo>
                    <a:pt x="13" y="22"/>
                    <a:pt x="8" y="16"/>
                    <a:pt x="8" y="15"/>
                  </a:cubicBezTo>
                  <a:cubicBezTo>
                    <a:pt x="5" y="11"/>
                    <a:pt x="2" y="5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8" name="Freeform 1003"/>
            <p:cNvSpPr>
              <a:spLocks/>
            </p:cNvSpPr>
            <p:nvPr userDrawn="1"/>
          </p:nvSpPr>
          <p:spPr bwMode="auto">
            <a:xfrm>
              <a:off x="308" y="367"/>
              <a:ext cx="9" cy="12"/>
            </a:xfrm>
            <a:custGeom>
              <a:avLst/>
              <a:gdLst>
                <a:gd name="T0" fmla="*/ 0 w 21"/>
                <a:gd name="T1" fmla="*/ 0 h 27"/>
                <a:gd name="T2" fmla="*/ 0 w 21"/>
                <a:gd name="T3" fmla="*/ 0 h 27"/>
                <a:gd name="T4" fmla="*/ 4 w 21"/>
                <a:gd name="T5" fmla="*/ 1 h 27"/>
                <a:gd name="T6" fmla="*/ 12 w 21"/>
                <a:gd name="T7" fmla="*/ 12 h 27"/>
                <a:gd name="T8" fmla="*/ 8 w 21"/>
                <a:gd name="T9" fmla="*/ 1 h 27"/>
                <a:gd name="T10" fmla="*/ 12 w 21"/>
                <a:gd name="T11" fmla="*/ 1 h 27"/>
                <a:gd name="T12" fmla="*/ 21 w 21"/>
                <a:gd name="T13" fmla="*/ 27 h 27"/>
                <a:gd name="T14" fmla="*/ 0 w 21"/>
                <a:gd name="T1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27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4" y="1"/>
                    <a:pt x="4" y="1"/>
                  </a:cubicBezTo>
                  <a:cubicBezTo>
                    <a:pt x="5" y="2"/>
                    <a:pt x="11" y="11"/>
                    <a:pt x="12" y="12"/>
                  </a:cubicBezTo>
                  <a:cubicBezTo>
                    <a:pt x="11" y="7"/>
                    <a:pt x="9" y="3"/>
                    <a:pt x="8" y="1"/>
                  </a:cubicBezTo>
                  <a:lnTo>
                    <a:pt x="12" y="1"/>
                  </a:lnTo>
                  <a:cubicBezTo>
                    <a:pt x="13" y="2"/>
                    <a:pt x="21" y="27"/>
                    <a:pt x="21" y="27"/>
                  </a:cubicBezTo>
                  <a:cubicBezTo>
                    <a:pt x="18" y="24"/>
                    <a:pt x="2" y="7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9" name="Freeform 1004"/>
            <p:cNvSpPr>
              <a:spLocks/>
            </p:cNvSpPr>
            <p:nvPr userDrawn="1"/>
          </p:nvSpPr>
          <p:spPr bwMode="auto">
            <a:xfrm>
              <a:off x="303" y="367"/>
              <a:ext cx="4" cy="1"/>
            </a:xfrm>
            <a:custGeom>
              <a:avLst/>
              <a:gdLst>
                <a:gd name="T0" fmla="*/ 7 w 10"/>
                <a:gd name="T1" fmla="*/ 0 h 3"/>
                <a:gd name="T2" fmla="*/ 7 w 10"/>
                <a:gd name="T3" fmla="*/ 0 h 3"/>
                <a:gd name="T4" fmla="*/ 9 w 10"/>
                <a:gd name="T5" fmla="*/ 0 h 3"/>
                <a:gd name="T6" fmla="*/ 10 w 10"/>
                <a:gd name="T7" fmla="*/ 1 h 3"/>
                <a:gd name="T8" fmla="*/ 0 w 10"/>
                <a:gd name="T9" fmla="*/ 3 h 3"/>
                <a:gd name="T10" fmla="*/ 7 w 10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3">
                  <a:moveTo>
                    <a:pt x="7" y="0"/>
                  </a:moveTo>
                  <a:lnTo>
                    <a:pt x="7" y="0"/>
                  </a:lnTo>
                  <a:lnTo>
                    <a:pt x="9" y="0"/>
                  </a:lnTo>
                  <a:lnTo>
                    <a:pt x="10" y="1"/>
                  </a:lnTo>
                  <a:lnTo>
                    <a:pt x="0" y="3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0" name="Freeform 1005"/>
            <p:cNvSpPr>
              <a:spLocks/>
            </p:cNvSpPr>
            <p:nvPr userDrawn="1"/>
          </p:nvSpPr>
          <p:spPr bwMode="auto">
            <a:xfrm>
              <a:off x="292" y="365"/>
              <a:ext cx="18" cy="11"/>
            </a:xfrm>
            <a:custGeom>
              <a:avLst/>
              <a:gdLst>
                <a:gd name="T0" fmla="*/ 22 w 41"/>
                <a:gd name="T1" fmla="*/ 0 h 24"/>
                <a:gd name="T2" fmla="*/ 22 w 41"/>
                <a:gd name="T3" fmla="*/ 0 h 24"/>
                <a:gd name="T4" fmla="*/ 30 w 41"/>
                <a:gd name="T5" fmla="*/ 4 h 24"/>
                <a:gd name="T6" fmla="*/ 17 w 41"/>
                <a:gd name="T7" fmla="*/ 10 h 24"/>
                <a:gd name="T8" fmla="*/ 35 w 41"/>
                <a:gd name="T9" fmla="*/ 7 h 24"/>
                <a:gd name="T10" fmla="*/ 41 w 41"/>
                <a:gd name="T11" fmla="*/ 17 h 24"/>
                <a:gd name="T12" fmla="*/ 0 w 41"/>
                <a:gd name="T13" fmla="*/ 24 h 24"/>
                <a:gd name="T14" fmla="*/ 22 w 41"/>
                <a:gd name="T1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24">
                  <a:moveTo>
                    <a:pt x="22" y="0"/>
                  </a:moveTo>
                  <a:lnTo>
                    <a:pt x="22" y="0"/>
                  </a:lnTo>
                  <a:cubicBezTo>
                    <a:pt x="24" y="1"/>
                    <a:pt x="27" y="3"/>
                    <a:pt x="30" y="4"/>
                  </a:cubicBezTo>
                  <a:cubicBezTo>
                    <a:pt x="27" y="5"/>
                    <a:pt x="20" y="7"/>
                    <a:pt x="17" y="10"/>
                  </a:cubicBezTo>
                  <a:cubicBezTo>
                    <a:pt x="19" y="10"/>
                    <a:pt x="30" y="7"/>
                    <a:pt x="35" y="7"/>
                  </a:cubicBezTo>
                  <a:cubicBezTo>
                    <a:pt x="37" y="10"/>
                    <a:pt x="41" y="16"/>
                    <a:pt x="41" y="17"/>
                  </a:cubicBezTo>
                  <a:cubicBezTo>
                    <a:pt x="30" y="10"/>
                    <a:pt x="13" y="12"/>
                    <a:pt x="0" y="24"/>
                  </a:cubicBezTo>
                  <a:cubicBezTo>
                    <a:pt x="4" y="15"/>
                    <a:pt x="19" y="1"/>
                    <a:pt x="2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1" name="Freeform 1006"/>
            <p:cNvSpPr>
              <a:spLocks/>
            </p:cNvSpPr>
            <p:nvPr userDrawn="1"/>
          </p:nvSpPr>
          <p:spPr bwMode="auto">
            <a:xfrm>
              <a:off x="287" y="362"/>
              <a:ext cx="7" cy="2"/>
            </a:xfrm>
            <a:custGeom>
              <a:avLst/>
              <a:gdLst>
                <a:gd name="T0" fmla="*/ 15 w 15"/>
                <a:gd name="T1" fmla="*/ 0 h 5"/>
                <a:gd name="T2" fmla="*/ 15 w 15"/>
                <a:gd name="T3" fmla="*/ 0 h 5"/>
                <a:gd name="T4" fmla="*/ 9 w 15"/>
                <a:gd name="T5" fmla="*/ 4 h 5"/>
                <a:gd name="T6" fmla="*/ 0 w 15"/>
                <a:gd name="T7" fmla="*/ 5 h 5"/>
                <a:gd name="T8" fmla="*/ 7 w 15"/>
                <a:gd name="T9" fmla="*/ 2 h 5"/>
                <a:gd name="T10" fmla="*/ 15 w 15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5">
                  <a:moveTo>
                    <a:pt x="15" y="0"/>
                  </a:moveTo>
                  <a:lnTo>
                    <a:pt x="15" y="0"/>
                  </a:lnTo>
                  <a:cubicBezTo>
                    <a:pt x="13" y="1"/>
                    <a:pt x="11" y="3"/>
                    <a:pt x="9" y="4"/>
                  </a:cubicBezTo>
                  <a:cubicBezTo>
                    <a:pt x="7" y="4"/>
                    <a:pt x="5" y="5"/>
                    <a:pt x="0" y="5"/>
                  </a:cubicBezTo>
                  <a:cubicBezTo>
                    <a:pt x="1" y="5"/>
                    <a:pt x="6" y="2"/>
                    <a:pt x="7" y="2"/>
                  </a:cubicBezTo>
                  <a:cubicBezTo>
                    <a:pt x="10" y="2"/>
                    <a:pt x="12" y="1"/>
                    <a:pt x="1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2" name="Freeform 1007"/>
            <p:cNvSpPr>
              <a:spLocks/>
            </p:cNvSpPr>
            <p:nvPr userDrawn="1"/>
          </p:nvSpPr>
          <p:spPr bwMode="auto">
            <a:xfrm>
              <a:off x="278" y="362"/>
              <a:ext cx="12" cy="8"/>
            </a:xfrm>
            <a:custGeom>
              <a:avLst/>
              <a:gdLst>
                <a:gd name="T0" fmla="*/ 13 w 28"/>
                <a:gd name="T1" fmla="*/ 0 h 18"/>
                <a:gd name="T2" fmla="*/ 13 w 28"/>
                <a:gd name="T3" fmla="*/ 0 h 18"/>
                <a:gd name="T4" fmla="*/ 24 w 28"/>
                <a:gd name="T5" fmla="*/ 2 h 18"/>
                <a:gd name="T6" fmla="*/ 10 w 28"/>
                <a:gd name="T7" fmla="*/ 9 h 18"/>
                <a:gd name="T8" fmla="*/ 28 w 28"/>
                <a:gd name="T9" fmla="*/ 5 h 18"/>
                <a:gd name="T10" fmla="*/ 21 w 28"/>
                <a:gd name="T11" fmla="*/ 11 h 18"/>
                <a:gd name="T12" fmla="*/ 0 w 28"/>
                <a:gd name="T13" fmla="*/ 18 h 18"/>
                <a:gd name="T14" fmla="*/ 13 w 28"/>
                <a:gd name="T1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18">
                  <a:moveTo>
                    <a:pt x="13" y="0"/>
                  </a:moveTo>
                  <a:lnTo>
                    <a:pt x="13" y="0"/>
                  </a:lnTo>
                  <a:cubicBezTo>
                    <a:pt x="17" y="1"/>
                    <a:pt x="20" y="2"/>
                    <a:pt x="24" y="2"/>
                  </a:cubicBezTo>
                  <a:cubicBezTo>
                    <a:pt x="19" y="4"/>
                    <a:pt x="15" y="5"/>
                    <a:pt x="10" y="9"/>
                  </a:cubicBezTo>
                  <a:cubicBezTo>
                    <a:pt x="17" y="6"/>
                    <a:pt x="23" y="6"/>
                    <a:pt x="28" y="5"/>
                  </a:cubicBezTo>
                  <a:cubicBezTo>
                    <a:pt x="26" y="7"/>
                    <a:pt x="22" y="10"/>
                    <a:pt x="21" y="11"/>
                  </a:cubicBezTo>
                  <a:cubicBezTo>
                    <a:pt x="14" y="15"/>
                    <a:pt x="6" y="17"/>
                    <a:pt x="0" y="18"/>
                  </a:cubicBezTo>
                  <a:cubicBezTo>
                    <a:pt x="0" y="10"/>
                    <a:pt x="4" y="3"/>
                    <a:pt x="1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3" name="Freeform 1008"/>
            <p:cNvSpPr>
              <a:spLocks/>
            </p:cNvSpPr>
            <p:nvPr userDrawn="1"/>
          </p:nvSpPr>
          <p:spPr bwMode="auto">
            <a:xfrm>
              <a:off x="267" y="360"/>
              <a:ext cx="16" cy="27"/>
            </a:xfrm>
            <a:custGeom>
              <a:avLst/>
              <a:gdLst>
                <a:gd name="T0" fmla="*/ 33 w 36"/>
                <a:gd name="T1" fmla="*/ 0 h 59"/>
                <a:gd name="T2" fmla="*/ 33 w 36"/>
                <a:gd name="T3" fmla="*/ 0 h 59"/>
                <a:gd name="T4" fmla="*/ 36 w 36"/>
                <a:gd name="T5" fmla="*/ 3 h 59"/>
                <a:gd name="T6" fmla="*/ 24 w 36"/>
                <a:gd name="T7" fmla="*/ 14 h 59"/>
                <a:gd name="T8" fmla="*/ 16 w 36"/>
                <a:gd name="T9" fmla="*/ 25 h 59"/>
                <a:gd name="T10" fmla="*/ 18 w 36"/>
                <a:gd name="T11" fmla="*/ 43 h 59"/>
                <a:gd name="T12" fmla="*/ 7 w 36"/>
                <a:gd name="T13" fmla="*/ 55 h 59"/>
                <a:gd name="T14" fmla="*/ 19 w 36"/>
                <a:gd name="T15" fmla="*/ 46 h 59"/>
                <a:gd name="T16" fmla="*/ 13 w 36"/>
                <a:gd name="T17" fmla="*/ 58 h 59"/>
                <a:gd name="T18" fmla="*/ 0 w 36"/>
                <a:gd name="T19" fmla="*/ 55 h 59"/>
                <a:gd name="T20" fmla="*/ 10 w 36"/>
                <a:gd name="T21" fmla="*/ 15 h 59"/>
                <a:gd name="T22" fmla="*/ 33 w 36"/>
                <a:gd name="T2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59">
                  <a:moveTo>
                    <a:pt x="33" y="0"/>
                  </a:moveTo>
                  <a:lnTo>
                    <a:pt x="33" y="0"/>
                  </a:lnTo>
                  <a:cubicBezTo>
                    <a:pt x="34" y="1"/>
                    <a:pt x="35" y="2"/>
                    <a:pt x="36" y="3"/>
                  </a:cubicBezTo>
                  <a:cubicBezTo>
                    <a:pt x="30" y="5"/>
                    <a:pt x="25" y="12"/>
                    <a:pt x="24" y="14"/>
                  </a:cubicBezTo>
                  <a:cubicBezTo>
                    <a:pt x="22" y="15"/>
                    <a:pt x="17" y="19"/>
                    <a:pt x="16" y="25"/>
                  </a:cubicBezTo>
                  <a:cubicBezTo>
                    <a:pt x="14" y="31"/>
                    <a:pt x="15" y="36"/>
                    <a:pt x="18" y="43"/>
                  </a:cubicBezTo>
                  <a:cubicBezTo>
                    <a:pt x="17" y="49"/>
                    <a:pt x="14" y="55"/>
                    <a:pt x="7" y="55"/>
                  </a:cubicBezTo>
                  <a:cubicBezTo>
                    <a:pt x="14" y="56"/>
                    <a:pt x="17" y="52"/>
                    <a:pt x="19" y="46"/>
                  </a:cubicBezTo>
                  <a:cubicBezTo>
                    <a:pt x="21" y="51"/>
                    <a:pt x="18" y="56"/>
                    <a:pt x="13" y="58"/>
                  </a:cubicBezTo>
                  <a:cubicBezTo>
                    <a:pt x="9" y="59"/>
                    <a:pt x="3" y="59"/>
                    <a:pt x="0" y="55"/>
                  </a:cubicBezTo>
                  <a:cubicBezTo>
                    <a:pt x="19" y="52"/>
                    <a:pt x="2" y="29"/>
                    <a:pt x="10" y="15"/>
                  </a:cubicBezTo>
                  <a:cubicBezTo>
                    <a:pt x="13" y="9"/>
                    <a:pt x="20" y="2"/>
                    <a:pt x="3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4" name="Freeform 1009"/>
            <p:cNvSpPr>
              <a:spLocks/>
            </p:cNvSpPr>
            <p:nvPr userDrawn="1"/>
          </p:nvSpPr>
          <p:spPr bwMode="auto">
            <a:xfrm>
              <a:off x="286" y="360"/>
              <a:ext cx="15" cy="9"/>
            </a:xfrm>
            <a:custGeom>
              <a:avLst/>
              <a:gdLst>
                <a:gd name="T0" fmla="*/ 26 w 33"/>
                <a:gd name="T1" fmla="*/ 0 h 20"/>
                <a:gd name="T2" fmla="*/ 26 w 33"/>
                <a:gd name="T3" fmla="*/ 0 h 20"/>
                <a:gd name="T4" fmla="*/ 28 w 33"/>
                <a:gd name="T5" fmla="*/ 4 h 20"/>
                <a:gd name="T6" fmla="*/ 15 w 33"/>
                <a:gd name="T7" fmla="*/ 13 h 20"/>
                <a:gd name="T8" fmla="*/ 30 w 33"/>
                <a:gd name="T9" fmla="*/ 7 h 20"/>
                <a:gd name="T10" fmla="*/ 33 w 33"/>
                <a:gd name="T11" fmla="*/ 10 h 20"/>
                <a:gd name="T12" fmla="*/ 0 w 33"/>
                <a:gd name="T13" fmla="*/ 20 h 20"/>
                <a:gd name="T14" fmla="*/ 26 w 33"/>
                <a:gd name="T1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" h="20">
                  <a:moveTo>
                    <a:pt x="26" y="0"/>
                  </a:moveTo>
                  <a:lnTo>
                    <a:pt x="26" y="0"/>
                  </a:lnTo>
                  <a:cubicBezTo>
                    <a:pt x="27" y="1"/>
                    <a:pt x="27" y="2"/>
                    <a:pt x="28" y="4"/>
                  </a:cubicBezTo>
                  <a:cubicBezTo>
                    <a:pt x="24" y="6"/>
                    <a:pt x="19" y="10"/>
                    <a:pt x="15" y="13"/>
                  </a:cubicBezTo>
                  <a:cubicBezTo>
                    <a:pt x="20" y="11"/>
                    <a:pt x="26" y="8"/>
                    <a:pt x="30" y="7"/>
                  </a:cubicBezTo>
                  <a:cubicBezTo>
                    <a:pt x="31" y="8"/>
                    <a:pt x="32" y="9"/>
                    <a:pt x="33" y="10"/>
                  </a:cubicBezTo>
                  <a:cubicBezTo>
                    <a:pt x="20" y="19"/>
                    <a:pt x="6" y="20"/>
                    <a:pt x="0" y="20"/>
                  </a:cubicBezTo>
                  <a:cubicBezTo>
                    <a:pt x="5" y="11"/>
                    <a:pt x="20" y="3"/>
                    <a:pt x="26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5" name="Freeform 1010"/>
            <p:cNvSpPr>
              <a:spLocks/>
            </p:cNvSpPr>
            <p:nvPr userDrawn="1"/>
          </p:nvSpPr>
          <p:spPr bwMode="auto">
            <a:xfrm>
              <a:off x="282" y="348"/>
              <a:ext cx="16" cy="16"/>
            </a:xfrm>
            <a:custGeom>
              <a:avLst/>
              <a:gdLst>
                <a:gd name="T0" fmla="*/ 33 w 35"/>
                <a:gd name="T1" fmla="*/ 0 h 35"/>
                <a:gd name="T2" fmla="*/ 33 w 35"/>
                <a:gd name="T3" fmla="*/ 0 h 35"/>
                <a:gd name="T4" fmla="*/ 33 w 35"/>
                <a:gd name="T5" fmla="*/ 7 h 35"/>
                <a:gd name="T6" fmla="*/ 25 w 35"/>
                <a:gd name="T7" fmla="*/ 19 h 35"/>
                <a:gd name="T8" fmla="*/ 33 w 35"/>
                <a:gd name="T9" fmla="*/ 11 h 35"/>
                <a:gd name="T10" fmla="*/ 35 w 35"/>
                <a:gd name="T11" fmla="*/ 25 h 35"/>
                <a:gd name="T12" fmla="*/ 27 w 35"/>
                <a:gd name="T13" fmla="*/ 29 h 35"/>
                <a:gd name="T14" fmla="*/ 0 w 35"/>
                <a:gd name="T15" fmla="*/ 23 h 35"/>
                <a:gd name="T16" fmla="*/ 26 w 35"/>
                <a:gd name="T17" fmla="*/ 26 h 35"/>
                <a:gd name="T18" fmla="*/ 4 w 35"/>
                <a:gd name="T19" fmla="*/ 24 h 35"/>
                <a:gd name="T20" fmla="*/ 26 w 35"/>
                <a:gd name="T21" fmla="*/ 8 h 35"/>
                <a:gd name="T22" fmla="*/ 33 w 35"/>
                <a:gd name="T2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35">
                  <a:moveTo>
                    <a:pt x="33" y="0"/>
                  </a:moveTo>
                  <a:lnTo>
                    <a:pt x="33" y="0"/>
                  </a:lnTo>
                  <a:lnTo>
                    <a:pt x="33" y="7"/>
                  </a:lnTo>
                  <a:cubicBezTo>
                    <a:pt x="32" y="12"/>
                    <a:pt x="27" y="17"/>
                    <a:pt x="25" y="19"/>
                  </a:cubicBezTo>
                  <a:cubicBezTo>
                    <a:pt x="28" y="18"/>
                    <a:pt x="32" y="13"/>
                    <a:pt x="33" y="11"/>
                  </a:cubicBezTo>
                  <a:cubicBezTo>
                    <a:pt x="33" y="18"/>
                    <a:pt x="34" y="21"/>
                    <a:pt x="35" y="25"/>
                  </a:cubicBezTo>
                  <a:cubicBezTo>
                    <a:pt x="34" y="26"/>
                    <a:pt x="30" y="28"/>
                    <a:pt x="27" y="29"/>
                  </a:cubicBezTo>
                  <a:cubicBezTo>
                    <a:pt x="15" y="35"/>
                    <a:pt x="3" y="30"/>
                    <a:pt x="0" y="23"/>
                  </a:cubicBezTo>
                  <a:cubicBezTo>
                    <a:pt x="4" y="27"/>
                    <a:pt x="16" y="32"/>
                    <a:pt x="26" y="26"/>
                  </a:cubicBezTo>
                  <a:cubicBezTo>
                    <a:pt x="18" y="29"/>
                    <a:pt x="9" y="28"/>
                    <a:pt x="4" y="24"/>
                  </a:cubicBezTo>
                  <a:cubicBezTo>
                    <a:pt x="11" y="24"/>
                    <a:pt x="23" y="21"/>
                    <a:pt x="26" y="8"/>
                  </a:cubicBezTo>
                  <a:cubicBezTo>
                    <a:pt x="29" y="6"/>
                    <a:pt x="32" y="3"/>
                    <a:pt x="3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6" name="Freeform 1011"/>
            <p:cNvSpPr>
              <a:spLocks/>
            </p:cNvSpPr>
            <p:nvPr userDrawn="1"/>
          </p:nvSpPr>
          <p:spPr bwMode="auto">
            <a:xfrm>
              <a:off x="291" y="332"/>
              <a:ext cx="6" cy="19"/>
            </a:xfrm>
            <a:custGeom>
              <a:avLst/>
              <a:gdLst>
                <a:gd name="T0" fmla="*/ 13 w 13"/>
                <a:gd name="T1" fmla="*/ 0 h 41"/>
                <a:gd name="T2" fmla="*/ 13 w 13"/>
                <a:gd name="T3" fmla="*/ 0 h 41"/>
                <a:gd name="T4" fmla="*/ 13 w 13"/>
                <a:gd name="T5" fmla="*/ 30 h 41"/>
                <a:gd name="T6" fmla="*/ 2 w 13"/>
                <a:gd name="T7" fmla="*/ 41 h 41"/>
                <a:gd name="T8" fmla="*/ 0 w 13"/>
                <a:gd name="T9" fmla="*/ 1 h 41"/>
                <a:gd name="T10" fmla="*/ 7 w 13"/>
                <a:gd name="T11" fmla="*/ 5 h 41"/>
                <a:gd name="T12" fmla="*/ 9 w 13"/>
                <a:gd name="T13" fmla="*/ 25 h 41"/>
                <a:gd name="T14" fmla="*/ 10 w 13"/>
                <a:gd name="T15" fmla="*/ 5 h 41"/>
                <a:gd name="T16" fmla="*/ 13 w 13"/>
                <a:gd name="T1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41">
                  <a:moveTo>
                    <a:pt x="13" y="0"/>
                  </a:moveTo>
                  <a:lnTo>
                    <a:pt x="13" y="0"/>
                  </a:lnTo>
                  <a:lnTo>
                    <a:pt x="13" y="30"/>
                  </a:lnTo>
                  <a:cubicBezTo>
                    <a:pt x="12" y="34"/>
                    <a:pt x="7" y="40"/>
                    <a:pt x="2" y="41"/>
                  </a:cubicBezTo>
                  <a:cubicBezTo>
                    <a:pt x="7" y="30"/>
                    <a:pt x="8" y="15"/>
                    <a:pt x="0" y="1"/>
                  </a:cubicBezTo>
                  <a:cubicBezTo>
                    <a:pt x="2" y="2"/>
                    <a:pt x="6" y="4"/>
                    <a:pt x="7" y="5"/>
                  </a:cubicBezTo>
                  <a:cubicBezTo>
                    <a:pt x="8" y="8"/>
                    <a:pt x="9" y="18"/>
                    <a:pt x="9" y="25"/>
                  </a:cubicBezTo>
                  <a:cubicBezTo>
                    <a:pt x="11" y="18"/>
                    <a:pt x="10" y="7"/>
                    <a:pt x="10" y="5"/>
                  </a:cubicBezTo>
                  <a:cubicBezTo>
                    <a:pt x="10" y="3"/>
                    <a:pt x="11" y="2"/>
                    <a:pt x="1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7" name="Freeform 1012"/>
            <p:cNvSpPr>
              <a:spLocks/>
            </p:cNvSpPr>
            <p:nvPr userDrawn="1"/>
          </p:nvSpPr>
          <p:spPr bwMode="auto">
            <a:xfrm>
              <a:off x="268" y="331"/>
              <a:ext cx="12" cy="20"/>
            </a:xfrm>
            <a:custGeom>
              <a:avLst/>
              <a:gdLst>
                <a:gd name="T0" fmla="*/ 15 w 27"/>
                <a:gd name="T1" fmla="*/ 1 h 44"/>
                <a:gd name="T2" fmla="*/ 15 w 27"/>
                <a:gd name="T3" fmla="*/ 1 h 44"/>
                <a:gd name="T4" fmla="*/ 14 w 27"/>
                <a:gd name="T5" fmla="*/ 28 h 44"/>
                <a:gd name="T6" fmla="*/ 21 w 27"/>
                <a:gd name="T7" fmla="*/ 0 h 44"/>
                <a:gd name="T8" fmla="*/ 27 w 27"/>
                <a:gd name="T9" fmla="*/ 5 h 44"/>
                <a:gd name="T10" fmla="*/ 26 w 27"/>
                <a:gd name="T11" fmla="*/ 32 h 44"/>
                <a:gd name="T12" fmla="*/ 13 w 27"/>
                <a:gd name="T13" fmla="*/ 44 h 44"/>
                <a:gd name="T14" fmla="*/ 1 w 27"/>
                <a:gd name="T15" fmla="*/ 33 h 44"/>
                <a:gd name="T16" fmla="*/ 6 w 27"/>
                <a:gd name="T17" fmla="*/ 4 h 44"/>
                <a:gd name="T18" fmla="*/ 15 w 27"/>
                <a:gd name="T19" fmla="*/ 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44">
                  <a:moveTo>
                    <a:pt x="15" y="1"/>
                  </a:moveTo>
                  <a:lnTo>
                    <a:pt x="15" y="1"/>
                  </a:lnTo>
                  <a:cubicBezTo>
                    <a:pt x="15" y="6"/>
                    <a:pt x="14" y="20"/>
                    <a:pt x="14" y="28"/>
                  </a:cubicBezTo>
                  <a:cubicBezTo>
                    <a:pt x="16" y="23"/>
                    <a:pt x="20" y="2"/>
                    <a:pt x="21" y="0"/>
                  </a:cubicBezTo>
                  <a:cubicBezTo>
                    <a:pt x="21" y="3"/>
                    <a:pt x="25" y="3"/>
                    <a:pt x="27" y="5"/>
                  </a:cubicBezTo>
                  <a:cubicBezTo>
                    <a:pt x="26" y="9"/>
                    <a:pt x="26" y="30"/>
                    <a:pt x="26" y="32"/>
                  </a:cubicBezTo>
                  <a:cubicBezTo>
                    <a:pt x="25" y="43"/>
                    <a:pt x="17" y="41"/>
                    <a:pt x="13" y="44"/>
                  </a:cubicBezTo>
                  <a:cubicBezTo>
                    <a:pt x="9" y="41"/>
                    <a:pt x="0" y="39"/>
                    <a:pt x="1" y="33"/>
                  </a:cubicBezTo>
                  <a:cubicBezTo>
                    <a:pt x="3" y="22"/>
                    <a:pt x="5" y="13"/>
                    <a:pt x="6" y="4"/>
                  </a:cubicBezTo>
                  <a:cubicBezTo>
                    <a:pt x="9" y="2"/>
                    <a:pt x="12" y="3"/>
                    <a:pt x="1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8" name="Freeform 1013"/>
            <p:cNvSpPr>
              <a:spLocks/>
            </p:cNvSpPr>
            <p:nvPr userDrawn="1"/>
          </p:nvSpPr>
          <p:spPr bwMode="auto">
            <a:xfrm>
              <a:off x="251" y="327"/>
              <a:ext cx="17" cy="26"/>
            </a:xfrm>
            <a:custGeom>
              <a:avLst/>
              <a:gdLst>
                <a:gd name="T0" fmla="*/ 28 w 38"/>
                <a:gd name="T1" fmla="*/ 0 h 57"/>
                <a:gd name="T2" fmla="*/ 28 w 38"/>
                <a:gd name="T3" fmla="*/ 0 h 57"/>
                <a:gd name="T4" fmla="*/ 18 w 38"/>
                <a:gd name="T5" fmla="*/ 36 h 57"/>
                <a:gd name="T6" fmla="*/ 34 w 38"/>
                <a:gd name="T7" fmla="*/ 1 h 57"/>
                <a:gd name="T8" fmla="*/ 38 w 38"/>
                <a:gd name="T9" fmla="*/ 8 h 57"/>
                <a:gd name="T10" fmla="*/ 25 w 38"/>
                <a:gd name="T11" fmla="*/ 50 h 57"/>
                <a:gd name="T12" fmla="*/ 11 w 38"/>
                <a:gd name="T13" fmla="*/ 57 h 57"/>
                <a:gd name="T14" fmla="*/ 2 w 38"/>
                <a:gd name="T15" fmla="*/ 43 h 57"/>
                <a:gd name="T16" fmla="*/ 21 w 38"/>
                <a:gd name="T17" fmla="*/ 1 h 57"/>
                <a:gd name="T18" fmla="*/ 28 w 38"/>
                <a:gd name="T1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57">
                  <a:moveTo>
                    <a:pt x="28" y="0"/>
                  </a:moveTo>
                  <a:lnTo>
                    <a:pt x="28" y="0"/>
                  </a:lnTo>
                  <a:cubicBezTo>
                    <a:pt x="26" y="8"/>
                    <a:pt x="19" y="32"/>
                    <a:pt x="18" y="36"/>
                  </a:cubicBezTo>
                  <a:cubicBezTo>
                    <a:pt x="23" y="29"/>
                    <a:pt x="31" y="8"/>
                    <a:pt x="34" y="1"/>
                  </a:cubicBezTo>
                  <a:cubicBezTo>
                    <a:pt x="35" y="4"/>
                    <a:pt x="37" y="6"/>
                    <a:pt x="38" y="8"/>
                  </a:cubicBezTo>
                  <a:cubicBezTo>
                    <a:pt x="35" y="19"/>
                    <a:pt x="27" y="46"/>
                    <a:pt x="25" y="50"/>
                  </a:cubicBezTo>
                  <a:cubicBezTo>
                    <a:pt x="23" y="56"/>
                    <a:pt x="14" y="54"/>
                    <a:pt x="11" y="57"/>
                  </a:cubicBezTo>
                  <a:cubicBezTo>
                    <a:pt x="8" y="54"/>
                    <a:pt x="0" y="50"/>
                    <a:pt x="2" y="43"/>
                  </a:cubicBezTo>
                  <a:cubicBezTo>
                    <a:pt x="5" y="34"/>
                    <a:pt x="17" y="9"/>
                    <a:pt x="21" y="1"/>
                  </a:cubicBezTo>
                  <a:cubicBezTo>
                    <a:pt x="23" y="1"/>
                    <a:pt x="26" y="1"/>
                    <a:pt x="2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9" name="Freeform 1014"/>
            <p:cNvSpPr>
              <a:spLocks/>
            </p:cNvSpPr>
            <p:nvPr userDrawn="1"/>
          </p:nvSpPr>
          <p:spPr bwMode="auto">
            <a:xfrm>
              <a:off x="237" y="320"/>
              <a:ext cx="20" cy="29"/>
            </a:xfrm>
            <a:custGeom>
              <a:avLst/>
              <a:gdLst>
                <a:gd name="T0" fmla="*/ 32 w 46"/>
                <a:gd name="T1" fmla="*/ 2 h 63"/>
                <a:gd name="T2" fmla="*/ 32 w 46"/>
                <a:gd name="T3" fmla="*/ 2 h 63"/>
                <a:gd name="T4" fmla="*/ 44 w 46"/>
                <a:gd name="T5" fmla="*/ 0 h 63"/>
                <a:gd name="T6" fmla="*/ 19 w 46"/>
                <a:gd name="T7" fmla="*/ 40 h 63"/>
                <a:gd name="T8" fmla="*/ 44 w 46"/>
                <a:gd name="T9" fmla="*/ 8 h 63"/>
                <a:gd name="T10" fmla="*/ 46 w 46"/>
                <a:gd name="T11" fmla="*/ 15 h 63"/>
                <a:gd name="T12" fmla="*/ 21 w 46"/>
                <a:gd name="T13" fmla="*/ 59 h 63"/>
                <a:gd name="T14" fmla="*/ 6 w 46"/>
                <a:gd name="T15" fmla="*/ 62 h 63"/>
                <a:gd name="T16" fmla="*/ 1 w 46"/>
                <a:gd name="T17" fmla="*/ 48 h 63"/>
                <a:gd name="T18" fmla="*/ 32 w 46"/>
                <a:gd name="T19" fmla="*/ 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63">
                  <a:moveTo>
                    <a:pt x="32" y="2"/>
                  </a:moveTo>
                  <a:lnTo>
                    <a:pt x="32" y="2"/>
                  </a:lnTo>
                  <a:cubicBezTo>
                    <a:pt x="35" y="2"/>
                    <a:pt x="40" y="2"/>
                    <a:pt x="44" y="0"/>
                  </a:cubicBezTo>
                  <a:cubicBezTo>
                    <a:pt x="43" y="1"/>
                    <a:pt x="23" y="31"/>
                    <a:pt x="19" y="40"/>
                  </a:cubicBezTo>
                  <a:cubicBezTo>
                    <a:pt x="24" y="36"/>
                    <a:pt x="39" y="14"/>
                    <a:pt x="44" y="8"/>
                  </a:cubicBezTo>
                  <a:cubicBezTo>
                    <a:pt x="45" y="10"/>
                    <a:pt x="46" y="12"/>
                    <a:pt x="46" y="15"/>
                  </a:cubicBezTo>
                  <a:cubicBezTo>
                    <a:pt x="43" y="21"/>
                    <a:pt x="24" y="57"/>
                    <a:pt x="21" y="59"/>
                  </a:cubicBezTo>
                  <a:cubicBezTo>
                    <a:pt x="17" y="63"/>
                    <a:pt x="11" y="60"/>
                    <a:pt x="6" y="62"/>
                  </a:cubicBezTo>
                  <a:cubicBezTo>
                    <a:pt x="4" y="58"/>
                    <a:pt x="0" y="55"/>
                    <a:pt x="1" y="48"/>
                  </a:cubicBezTo>
                  <a:cubicBezTo>
                    <a:pt x="2" y="42"/>
                    <a:pt x="29" y="7"/>
                    <a:pt x="32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0" name="Freeform 1015"/>
            <p:cNvSpPr>
              <a:spLocks/>
            </p:cNvSpPr>
            <p:nvPr userDrawn="1"/>
          </p:nvSpPr>
          <p:spPr bwMode="auto">
            <a:xfrm>
              <a:off x="288" y="314"/>
              <a:ext cx="10" cy="19"/>
            </a:xfrm>
            <a:custGeom>
              <a:avLst/>
              <a:gdLst>
                <a:gd name="T0" fmla="*/ 23 w 24"/>
                <a:gd name="T1" fmla="*/ 30 h 43"/>
                <a:gd name="T2" fmla="*/ 23 w 24"/>
                <a:gd name="T3" fmla="*/ 30 h 43"/>
                <a:gd name="T4" fmla="*/ 16 w 24"/>
                <a:gd name="T5" fmla="*/ 43 h 43"/>
                <a:gd name="T6" fmla="*/ 3 w 24"/>
                <a:gd name="T7" fmla="*/ 35 h 43"/>
                <a:gd name="T8" fmla="*/ 0 w 24"/>
                <a:gd name="T9" fmla="*/ 4 h 43"/>
                <a:gd name="T10" fmla="*/ 6 w 24"/>
                <a:gd name="T11" fmla="*/ 6 h 43"/>
                <a:gd name="T12" fmla="*/ 13 w 24"/>
                <a:gd name="T13" fmla="*/ 27 h 43"/>
                <a:gd name="T14" fmla="*/ 11 w 24"/>
                <a:gd name="T15" fmla="*/ 4 h 43"/>
                <a:gd name="T16" fmla="*/ 15 w 24"/>
                <a:gd name="T17" fmla="*/ 0 h 43"/>
                <a:gd name="T18" fmla="*/ 23 w 24"/>
                <a:gd name="T19" fmla="*/ 3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43">
                  <a:moveTo>
                    <a:pt x="23" y="30"/>
                  </a:moveTo>
                  <a:lnTo>
                    <a:pt x="23" y="30"/>
                  </a:lnTo>
                  <a:cubicBezTo>
                    <a:pt x="24" y="37"/>
                    <a:pt x="19" y="38"/>
                    <a:pt x="16" y="43"/>
                  </a:cubicBezTo>
                  <a:cubicBezTo>
                    <a:pt x="12" y="40"/>
                    <a:pt x="4" y="39"/>
                    <a:pt x="3" y="35"/>
                  </a:cubicBezTo>
                  <a:cubicBezTo>
                    <a:pt x="2" y="29"/>
                    <a:pt x="1" y="11"/>
                    <a:pt x="0" y="4"/>
                  </a:cubicBezTo>
                  <a:cubicBezTo>
                    <a:pt x="2" y="5"/>
                    <a:pt x="4" y="5"/>
                    <a:pt x="6" y="6"/>
                  </a:cubicBezTo>
                  <a:cubicBezTo>
                    <a:pt x="7" y="11"/>
                    <a:pt x="12" y="23"/>
                    <a:pt x="13" y="27"/>
                  </a:cubicBezTo>
                  <a:cubicBezTo>
                    <a:pt x="13" y="21"/>
                    <a:pt x="11" y="4"/>
                    <a:pt x="11" y="4"/>
                  </a:cubicBezTo>
                  <a:cubicBezTo>
                    <a:pt x="11" y="4"/>
                    <a:pt x="14" y="1"/>
                    <a:pt x="15" y="0"/>
                  </a:cubicBezTo>
                  <a:cubicBezTo>
                    <a:pt x="17" y="8"/>
                    <a:pt x="21" y="19"/>
                    <a:pt x="23" y="3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1" name="Freeform 1016"/>
            <p:cNvSpPr>
              <a:spLocks/>
            </p:cNvSpPr>
            <p:nvPr userDrawn="1"/>
          </p:nvSpPr>
          <p:spPr bwMode="auto">
            <a:xfrm>
              <a:off x="277" y="313"/>
              <a:ext cx="11" cy="20"/>
            </a:xfrm>
            <a:custGeom>
              <a:avLst/>
              <a:gdLst>
                <a:gd name="T0" fmla="*/ 14 w 23"/>
                <a:gd name="T1" fmla="*/ 3 h 46"/>
                <a:gd name="T2" fmla="*/ 14 w 23"/>
                <a:gd name="T3" fmla="*/ 3 h 46"/>
                <a:gd name="T4" fmla="*/ 16 w 23"/>
                <a:gd name="T5" fmla="*/ 0 h 46"/>
                <a:gd name="T6" fmla="*/ 21 w 23"/>
                <a:gd name="T7" fmla="*/ 6 h 46"/>
                <a:gd name="T8" fmla="*/ 22 w 23"/>
                <a:gd name="T9" fmla="*/ 36 h 46"/>
                <a:gd name="T10" fmla="*/ 12 w 23"/>
                <a:gd name="T11" fmla="*/ 46 h 46"/>
                <a:gd name="T12" fmla="*/ 0 w 23"/>
                <a:gd name="T13" fmla="*/ 35 h 46"/>
                <a:gd name="T14" fmla="*/ 3 w 23"/>
                <a:gd name="T15" fmla="*/ 8 h 46"/>
                <a:gd name="T16" fmla="*/ 5 w 23"/>
                <a:gd name="T17" fmla="*/ 10 h 46"/>
                <a:gd name="T18" fmla="*/ 10 w 23"/>
                <a:gd name="T19" fmla="*/ 6 h 46"/>
                <a:gd name="T20" fmla="*/ 12 w 23"/>
                <a:gd name="T21" fmla="*/ 29 h 46"/>
                <a:gd name="T22" fmla="*/ 14 w 23"/>
                <a:gd name="T23" fmla="*/ 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46">
                  <a:moveTo>
                    <a:pt x="14" y="3"/>
                  </a:moveTo>
                  <a:lnTo>
                    <a:pt x="14" y="3"/>
                  </a:lnTo>
                  <a:cubicBezTo>
                    <a:pt x="15" y="2"/>
                    <a:pt x="16" y="2"/>
                    <a:pt x="16" y="0"/>
                  </a:cubicBezTo>
                  <a:cubicBezTo>
                    <a:pt x="17" y="3"/>
                    <a:pt x="19" y="5"/>
                    <a:pt x="21" y="6"/>
                  </a:cubicBezTo>
                  <a:cubicBezTo>
                    <a:pt x="21" y="11"/>
                    <a:pt x="22" y="33"/>
                    <a:pt x="22" y="36"/>
                  </a:cubicBezTo>
                  <a:cubicBezTo>
                    <a:pt x="23" y="42"/>
                    <a:pt x="16" y="43"/>
                    <a:pt x="12" y="46"/>
                  </a:cubicBezTo>
                  <a:cubicBezTo>
                    <a:pt x="7" y="42"/>
                    <a:pt x="0" y="41"/>
                    <a:pt x="0" y="35"/>
                  </a:cubicBezTo>
                  <a:cubicBezTo>
                    <a:pt x="0" y="27"/>
                    <a:pt x="3" y="14"/>
                    <a:pt x="3" y="8"/>
                  </a:cubicBezTo>
                  <a:cubicBezTo>
                    <a:pt x="4" y="8"/>
                    <a:pt x="5" y="9"/>
                    <a:pt x="5" y="10"/>
                  </a:cubicBezTo>
                  <a:cubicBezTo>
                    <a:pt x="7" y="7"/>
                    <a:pt x="9" y="7"/>
                    <a:pt x="10" y="6"/>
                  </a:cubicBezTo>
                  <a:cubicBezTo>
                    <a:pt x="10" y="9"/>
                    <a:pt x="10" y="21"/>
                    <a:pt x="12" y="29"/>
                  </a:cubicBezTo>
                  <a:cubicBezTo>
                    <a:pt x="13" y="21"/>
                    <a:pt x="13" y="11"/>
                    <a:pt x="14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2" name="Freeform 1017"/>
            <p:cNvSpPr>
              <a:spLocks/>
            </p:cNvSpPr>
            <p:nvPr userDrawn="1"/>
          </p:nvSpPr>
          <p:spPr bwMode="auto">
            <a:xfrm>
              <a:off x="273" y="313"/>
              <a:ext cx="3" cy="6"/>
            </a:xfrm>
            <a:custGeom>
              <a:avLst/>
              <a:gdLst>
                <a:gd name="T0" fmla="*/ 3 w 5"/>
                <a:gd name="T1" fmla="*/ 0 h 12"/>
                <a:gd name="T2" fmla="*/ 3 w 5"/>
                <a:gd name="T3" fmla="*/ 0 h 12"/>
                <a:gd name="T4" fmla="*/ 5 w 5"/>
                <a:gd name="T5" fmla="*/ 1 h 12"/>
                <a:gd name="T6" fmla="*/ 0 w 5"/>
                <a:gd name="T7" fmla="*/ 12 h 12"/>
                <a:gd name="T8" fmla="*/ 3 w 5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2">
                  <a:moveTo>
                    <a:pt x="3" y="0"/>
                  </a:moveTo>
                  <a:lnTo>
                    <a:pt x="3" y="0"/>
                  </a:lnTo>
                  <a:lnTo>
                    <a:pt x="5" y="1"/>
                  </a:lnTo>
                  <a:lnTo>
                    <a:pt x="0" y="1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3" name="Freeform 1018"/>
            <p:cNvSpPr>
              <a:spLocks/>
            </p:cNvSpPr>
            <p:nvPr userDrawn="1"/>
          </p:nvSpPr>
          <p:spPr bwMode="auto">
            <a:xfrm>
              <a:off x="265" y="312"/>
              <a:ext cx="13" cy="19"/>
            </a:xfrm>
            <a:custGeom>
              <a:avLst/>
              <a:gdLst>
                <a:gd name="T0" fmla="*/ 20 w 28"/>
                <a:gd name="T1" fmla="*/ 0 h 42"/>
                <a:gd name="T2" fmla="*/ 20 w 28"/>
                <a:gd name="T3" fmla="*/ 0 h 42"/>
                <a:gd name="T4" fmla="*/ 15 w 28"/>
                <a:gd name="T5" fmla="*/ 24 h 42"/>
                <a:gd name="T6" fmla="*/ 24 w 28"/>
                <a:gd name="T7" fmla="*/ 4 h 42"/>
                <a:gd name="T8" fmla="*/ 28 w 28"/>
                <a:gd name="T9" fmla="*/ 7 h 42"/>
                <a:gd name="T10" fmla="*/ 23 w 28"/>
                <a:gd name="T11" fmla="*/ 35 h 42"/>
                <a:gd name="T12" fmla="*/ 9 w 28"/>
                <a:gd name="T13" fmla="*/ 42 h 42"/>
                <a:gd name="T14" fmla="*/ 4 w 28"/>
                <a:gd name="T15" fmla="*/ 25 h 42"/>
                <a:gd name="T16" fmla="*/ 14 w 28"/>
                <a:gd name="T17" fmla="*/ 3 h 42"/>
                <a:gd name="T18" fmla="*/ 20 w 28"/>
                <a:gd name="T1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42">
                  <a:moveTo>
                    <a:pt x="20" y="0"/>
                  </a:moveTo>
                  <a:lnTo>
                    <a:pt x="20" y="0"/>
                  </a:lnTo>
                  <a:cubicBezTo>
                    <a:pt x="19" y="7"/>
                    <a:pt x="16" y="19"/>
                    <a:pt x="15" y="24"/>
                  </a:cubicBezTo>
                  <a:cubicBezTo>
                    <a:pt x="19" y="18"/>
                    <a:pt x="22" y="9"/>
                    <a:pt x="24" y="4"/>
                  </a:cubicBezTo>
                  <a:lnTo>
                    <a:pt x="28" y="7"/>
                  </a:lnTo>
                  <a:cubicBezTo>
                    <a:pt x="27" y="14"/>
                    <a:pt x="24" y="31"/>
                    <a:pt x="23" y="35"/>
                  </a:cubicBezTo>
                  <a:cubicBezTo>
                    <a:pt x="21" y="41"/>
                    <a:pt x="15" y="40"/>
                    <a:pt x="9" y="42"/>
                  </a:cubicBezTo>
                  <a:cubicBezTo>
                    <a:pt x="6" y="37"/>
                    <a:pt x="0" y="34"/>
                    <a:pt x="4" y="25"/>
                  </a:cubicBezTo>
                  <a:cubicBezTo>
                    <a:pt x="6" y="20"/>
                    <a:pt x="12" y="6"/>
                    <a:pt x="14" y="3"/>
                  </a:cubicBezTo>
                  <a:cubicBezTo>
                    <a:pt x="16" y="2"/>
                    <a:pt x="18" y="3"/>
                    <a:pt x="2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4" name="Freeform 1019"/>
            <p:cNvSpPr>
              <a:spLocks/>
            </p:cNvSpPr>
            <p:nvPr userDrawn="1"/>
          </p:nvSpPr>
          <p:spPr bwMode="auto">
            <a:xfrm>
              <a:off x="295" y="311"/>
              <a:ext cx="2" cy="9"/>
            </a:xfrm>
            <a:custGeom>
              <a:avLst/>
              <a:gdLst>
                <a:gd name="T0" fmla="*/ 0 w 5"/>
                <a:gd name="T1" fmla="*/ 3 h 20"/>
                <a:gd name="T2" fmla="*/ 0 w 5"/>
                <a:gd name="T3" fmla="*/ 3 h 20"/>
                <a:gd name="T4" fmla="*/ 1 w 5"/>
                <a:gd name="T5" fmla="*/ 0 h 20"/>
                <a:gd name="T6" fmla="*/ 5 w 5"/>
                <a:gd name="T7" fmla="*/ 2 h 20"/>
                <a:gd name="T8" fmla="*/ 5 w 5"/>
                <a:gd name="T9" fmla="*/ 20 h 20"/>
                <a:gd name="T10" fmla="*/ 0 w 5"/>
                <a:gd name="T11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20">
                  <a:moveTo>
                    <a:pt x="0" y="3"/>
                  </a:moveTo>
                  <a:lnTo>
                    <a:pt x="0" y="3"/>
                  </a:lnTo>
                  <a:cubicBezTo>
                    <a:pt x="1" y="2"/>
                    <a:pt x="1" y="1"/>
                    <a:pt x="1" y="0"/>
                  </a:cubicBezTo>
                  <a:cubicBezTo>
                    <a:pt x="2" y="1"/>
                    <a:pt x="4" y="2"/>
                    <a:pt x="5" y="2"/>
                  </a:cubicBezTo>
                  <a:lnTo>
                    <a:pt x="5" y="2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5" name="Freeform 1020"/>
            <p:cNvSpPr>
              <a:spLocks/>
            </p:cNvSpPr>
            <p:nvPr userDrawn="1"/>
          </p:nvSpPr>
          <p:spPr bwMode="auto">
            <a:xfrm>
              <a:off x="256" y="309"/>
              <a:ext cx="15" cy="18"/>
            </a:xfrm>
            <a:custGeom>
              <a:avLst/>
              <a:gdLst>
                <a:gd name="T0" fmla="*/ 19 w 32"/>
                <a:gd name="T1" fmla="*/ 0 h 39"/>
                <a:gd name="T2" fmla="*/ 19 w 32"/>
                <a:gd name="T3" fmla="*/ 0 h 39"/>
                <a:gd name="T4" fmla="*/ 22 w 32"/>
                <a:gd name="T5" fmla="*/ 5 h 39"/>
                <a:gd name="T6" fmla="*/ 14 w 32"/>
                <a:gd name="T7" fmla="*/ 25 h 39"/>
                <a:gd name="T8" fmla="*/ 26 w 32"/>
                <a:gd name="T9" fmla="*/ 8 h 39"/>
                <a:gd name="T10" fmla="*/ 32 w 32"/>
                <a:gd name="T11" fmla="*/ 9 h 39"/>
                <a:gd name="T12" fmla="*/ 20 w 32"/>
                <a:gd name="T13" fmla="*/ 34 h 39"/>
                <a:gd name="T14" fmla="*/ 5 w 32"/>
                <a:gd name="T15" fmla="*/ 39 h 39"/>
                <a:gd name="T16" fmla="*/ 2 w 32"/>
                <a:gd name="T17" fmla="*/ 25 h 39"/>
                <a:gd name="T18" fmla="*/ 19 w 32"/>
                <a:gd name="T1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9">
                  <a:moveTo>
                    <a:pt x="19" y="0"/>
                  </a:moveTo>
                  <a:lnTo>
                    <a:pt x="19" y="0"/>
                  </a:lnTo>
                  <a:cubicBezTo>
                    <a:pt x="20" y="2"/>
                    <a:pt x="21" y="3"/>
                    <a:pt x="22" y="5"/>
                  </a:cubicBezTo>
                  <a:cubicBezTo>
                    <a:pt x="20" y="11"/>
                    <a:pt x="15" y="20"/>
                    <a:pt x="14" y="25"/>
                  </a:cubicBezTo>
                  <a:cubicBezTo>
                    <a:pt x="17" y="23"/>
                    <a:pt x="24" y="11"/>
                    <a:pt x="26" y="8"/>
                  </a:cubicBezTo>
                  <a:cubicBezTo>
                    <a:pt x="28" y="8"/>
                    <a:pt x="30" y="9"/>
                    <a:pt x="32" y="9"/>
                  </a:cubicBezTo>
                  <a:cubicBezTo>
                    <a:pt x="29" y="15"/>
                    <a:pt x="25" y="24"/>
                    <a:pt x="20" y="34"/>
                  </a:cubicBezTo>
                  <a:cubicBezTo>
                    <a:pt x="18" y="39"/>
                    <a:pt x="10" y="38"/>
                    <a:pt x="5" y="39"/>
                  </a:cubicBezTo>
                  <a:cubicBezTo>
                    <a:pt x="3" y="33"/>
                    <a:pt x="0" y="30"/>
                    <a:pt x="2" y="25"/>
                  </a:cubicBezTo>
                  <a:cubicBezTo>
                    <a:pt x="5" y="18"/>
                    <a:pt x="15" y="6"/>
                    <a:pt x="1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6" name="Freeform 1021"/>
            <p:cNvSpPr>
              <a:spLocks/>
            </p:cNvSpPr>
            <p:nvPr userDrawn="1"/>
          </p:nvSpPr>
          <p:spPr bwMode="auto">
            <a:xfrm>
              <a:off x="247" y="305"/>
              <a:ext cx="17" cy="15"/>
            </a:xfrm>
            <a:custGeom>
              <a:avLst/>
              <a:gdLst>
                <a:gd name="T0" fmla="*/ 26 w 40"/>
                <a:gd name="T1" fmla="*/ 0 h 33"/>
                <a:gd name="T2" fmla="*/ 26 w 40"/>
                <a:gd name="T3" fmla="*/ 0 h 33"/>
                <a:gd name="T4" fmla="*/ 30 w 40"/>
                <a:gd name="T5" fmla="*/ 2 h 33"/>
                <a:gd name="T6" fmla="*/ 17 w 40"/>
                <a:gd name="T7" fmla="*/ 19 h 33"/>
                <a:gd name="T8" fmla="*/ 36 w 40"/>
                <a:gd name="T9" fmla="*/ 3 h 33"/>
                <a:gd name="T10" fmla="*/ 40 w 40"/>
                <a:gd name="T11" fmla="*/ 1 h 33"/>
                <a:gd name="T12" fmla="*/ 40 w 40"/>
                <a:gd name="T13" fmla="*/ 6 h 33"/>
                <a:gd name="T14" fmla="*/ 23 w 40"/>
                <a:gd name="T15" fmla="*/ 28 h 33"/>
                <a:gd name="T16" fmla="*/ 5 w 40"/>
                <a:gd name="T17" fmla="*/ 33 h 33"/>
                <a:gd name="T18" fmla="*/ 6 w 40"/>
                <a:gd name="T19" fmla="*/ 15 h 33"/>
                <a:gd name="T20" fmla="*/ 26 w 40"/>
                <a:gd name="T2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0" h="33">
                  <a:moveTo>
                    <a:pt x="26" y="0"/>
                  </a:moveTo>
                  <a:lnTo>
                    <a:pt x="26" y="0"/>
                  </a:lnTo>
                  <a:cubicBezTo>
                    <a:pt x="28" y="1"/>
                    <a:pt x="29" y="1"/>
                    <a:pt x="30" y="2"/>
                  </a:cubicBezTo>
                  <a:cubicBezTo>
                    <a:pt x="26" y="6"/>
                    <a:pt x="21" y="13"/>
                    <a:pt x="17" y="19"/>
                  </a:cubicBezTo>
                  <a:cubicBezTo>
                    <a:pt x="22" y="15"/>
                    <a:pt x="34" y="4"/>
                    <a:pt x="36" y="3"/>
                  </a:cubicBezTo>
                  <a:cubicBezTo>
                    <a:pt x="38" y="3"/>
                    <a:pt x="39" y="2"/>
                    <a:pt x="40" y="1"/>
                  </a:cubicBezTo>
                  <a:cubicBezTo>
                    <a:pt x="40" y="3"/>
                    <a:pt x="40" y="5"/>
                    <a:pt x="40" y="6"/>
                  </a:cubicBezTo>
                  <a:cubicBezTo>
                    <a:pt x="37" y="11"/>
                    <a:pt x="26" y="24"/>
                    <a:pt x="23" y="28"/>
                  </a:cubicBezTo>
                  <a:cubicBezTo>
                    <a:pt x="18" y="32"/>
                    <a:pt x="12" y="32"/>
                    <a:pt x="5" y="33"/>
                  </a:cubicBezTo>
                  <a:cubicBezTo>
                    <a:pt x="4" y="26"/>
                    <a:pt x="0" y="20"/>
                    <a:pt x="6" y="15"/>
                  </a:cubicBezTo>
                  <a:cubicBezTo>
                    <a:pt x="9" y="11"/>
                    <a:pt x="24" y="1"/>
                    <a:pt x="26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7" name="Freeform 1022"/>
            <p:cNvSpPr>
              <a:spLocks/>
            </p:cNvSpPr>
            <p:nvPr userDrawn="1"/>
          </p:nvSpPr>
          <p:spPr bwMode="auto">
            <a:xfrm>
              <a:off x="239" y="299"/>
              <a:ext cx="18" cy="13"/>
            </a:xfrm>
            <a:custGeom>
              <a:avLst/>
              <a:gdLst>
                <a:gd name="T0" fmla="*/ 9 w 40"/>
                <a:gd name="T1" fmla="*/ 6 h 27"/>
                <a:gd name="T2" fmla="*/ 9 w 40"/>
                <a:gd name="T3" fmla="*/ 6 h 27"/>
                <a:gd name="T4" fmla="*/ 36 w 40"/>
                <a:gd name="T5" fmla="*/ 0 h 27"/>
                <a:gd name="T6" fmla="*/ 36 w 40"/>
                <a:gd name="T7" fmla="*/ 5 h 27"/>
                <a:gd name="T8" fmla="*/ 15 w 40"/>
                <a:gd name="T9" fmla="*/ 14 h 27"/>
                <a:gd name="T10" fmla="*/ 36 w 40"/>
                <a:gd name="T11" fmla="*/ 10 h 27"/>
                <a:gd name="T12" fmla="*/ 40 w 40"/>
                <a:gd name="T13" fmla="*/ 12 h 27"/>
                <a:gd name="T14" fmla="*/ 20 w 40"/>
                <a:gd name="T15" fmla="*/ 23 h 27"/>
                <a:gd name="T16" fmla="*/ 0 w 40"/>
                <a:gd name="T17" fmla="*/ 21 h 27"/>
                <a:gd name="T18" fmla="*/ 9 w 40"/>
                <a:gd name="T19" fmla="*/ 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27">
                  <a:moveTo>
                    <a:pt x="9" y="6"/>
                  </a:moveTo>
                  <a:lnTo>
                    <a:pt x="9" y="6"/>
                  </a:lnTo>
                  <a:cubicBezTo>
                    <a:pt x="12" y="5"/>
                    <a:pt x="36" y="0"/>
                    <a:pt x="36" y="0"/>
                  </a:cubicBezTo>
                  <a:cubicBezTo>
                    <a:pt x="36" y="2"/>
                    <a:pt x="36" y="3"/>
                    <a:pt x="36" y="5"/>
                  </a:cubicBezTo>
                  <a:cubicBezTo>
                    <a:pt x="29" y="8"/>
                    <a:pt x="21" y="12"/>
                    <a:pt x="15" y="14"/>
                  </a:cubicBezTo>
                  <a:cubicBezTo>
                    <a:pt x="23" y="14"/>
                    <a:pt x="34" y="10"/>
                    <a:pt x="36" y="10"/>
                  </a:cubicBezTo>
                  <a:cubicBezTo>
                    <a:pt x="37" y="10"/>
                    <a:pt x="40" y="12"/>
                    <a:pt x="40" y="12"/>
                  </a:cubicBezTo>
                  <a:cubicBezTo>
                    <a:pt x="36" y="14"/>
                    <a:pt x="28" y="20"/>
                    <a:pt x="20" y="23"/>
                  </a:cubicBezTo>
                  <a:cubicBezTo>
                    <a:pt x="12" y="27"/>
                    <a:pt x="3" y="23"/>
                    <a:pt x="0" y="21"/>
                  </a:cubicBezTo>
                  <a:cubicBezTo>
                    <a:pt x="1" y="15"/>
                    <a:pt x="3" y="8"/>
                    <a:pt x="9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8" name="Freeform 1023"/>
            <p:cNvSpPr>
              <a:spLocks/>
            </p:cNvSpPr>
            <p:nvPr userDrawn="1"/>
          </p:nvSpPr>
          <p:spPr bwMode="auto">
            <a:xfrm>
              <a:off x="223" y="298"/>
              <a:ext cx="10" cy="1"/>
            </a:xfrm>
            <a:custGeom>
              <a:avLst/>
              <a:gdLst>
                <a:gd name="T0" fmla="*/ 0 w 23"/>
                <a:gd name="T1" fmla="*/ 2 h 3"/>
                <a:gd name="T2" fmla="*/ 0 w 23"/>
                <a:gd name="T3" fmla="*/ 2 h 3"/>
                <a:gd name="T4" fmla="*/ 23 w 23"/>
                <a:gd name="T5" fmla="*/ 0 h 3"/>
                <a:gd name="T6" fmla="*/ 23 w 23"/>
                <a:gd name="T7" fmla="*/ 2 h 3"/>
                <a:gd name="T8" fmla="*/ 0 w 23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3">
                  <a:moveTo>
                    <a:pt x="0" y="2"/>
                  </a:moveTo>
                  <a:lnTo>
                    <a:pt x="0" y="2"/>
                  </a:lnTo>
                  <a:cubicBezTo>
                    <a:pt x="11" y="0"/>
                    <a:pt x="20" y="0"/>
                    <a:pt x="23" y="0"/>
                  </a:cubicBezTo>
                  <a:cubicBezTo>
                    <a:pt x="23" y="1"/>
                    <a:pt x="23" y="2"/>
                    <a:pt x="23" y="2"/>
                  </a:cubicBezTo>
                  <a:cubicBezTo>
                    <a:pt x="16" y="3"/>
                    <a:pt x="11" y="2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9" name="Freeform 1024"/>
            <p:cNvSpPr>
              <a:spLocks/>
            </p:cNvSpPr>
            <p:nvPr userDrawn="1"/>
          </p:nvSpPr>
          <p:spPr bwMode="auto">
            <a:xfrm>
              <a:off x="200" y="293"/>
              <a:ext cx="38" cy="12"/>
            </a:xfrm>
            <a:custGeom>
              <a:avLst/>
              <a:gdLst>
                <a:gd name="T0" fmla="*/ 0 w 84"/>
                <a:gd name="T1" fmla="*/ 12 h 27"/>
                <a:gd name="T2" fmla="*/ 0 w 84"/>
                <a:gd name="T3" fmla="*/ 12 h 27"/>
                <a:gd name="T4" fmla="*/ 36 w 84"/>
                <a:gd name="T5" fmla="*/ 0 h 27"/>
                <a:gd name="T6" fmla="*/ 80 w 84"/>
                <a:gd name="T7" fmla="*/ 2 h 27"/>
                <a:gd name="T8" fmla="*/ 74 w 84"/>
                <a:gd name="T9" fmla="*/ 9 h 27"/>
                <a:gd name="T10" fmla="*/ 34 w 84"/>
                <a:gd name="T11" fmla="*/ 13 h 27"/>
                <a:gd name="T12" fmla="*/ 76 w 84"/>
                <a:gd name="T13" fmla="*/ 14 h 27"/>
                <a:gd name="T14" fmla="*/ 84 w 84"/>
                <a:gd name="T15" fmla="*/ 20 h 27"/>
                <a:gd name="T16" fmla="*/ 35 w 84"/>
                <a:gd name="T17" fmla="*/ 26 h 27"/>
                <a:gd name="T18" fmla="*/ 0 w 84"/>
                <a:gd name="T19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" h="27">
                  <a:moveTo>
                    <a:pt x="0" y="12"/>
                  </a:moveTo>
                  <a:lnTo>
                    <a:pt x="0" y="12"/>
                  </a:lnTo>
                  <a:cubicBezTo>
                    <a:pt x="8" y="5"/>
                    <a:pt x="21" y="0"/>
                    <a:pt x="36" y="0"/>
                  </a:cubicBezTo>
                  <a:cubicBezTo>
                    <a:pt x="50" y="1"/>
                    <a:pt x="64" y="1"/>
                    <a:pt x="80" y="2"/>
                  </a:cubicBezTo>
                  <a:cubicBezTo>
                    <a:pt x="77" y="4"/>
                    <a:pt x="75" y="7"/>
                    <a:pt x="74" y="9"/>
                  </a:cubicBezTo>
                  <a:cubicBezTo>
                    <a:pt x="60" y="10"/>
                    <a:pt x="50" y="10"/>
                    <a:pt x="34" y="13"/>
                  </a:cubicBezTo>
                  <a:cubicBezTo>
                    <a:pt x="49" y="15"/>
                    <a:pt x="71" y="15"/>
                    <a:pt x="76" y="14"/>
                  </a:cubicBezTo>
                  <a:cubicBezTo>
                    <a:pt x="77" y="17"/>
                    <a:pt x="80" y="19"/>
                    <a:pt x="84" y="20"/>
                  </a:cubicBezTo>
                  <a:cubicBezTo>
                    <a:pt x="63" y="23"/>
                    <a:pt x="48" y="25"/>
                    <a:pt x="35" y="26"/>
                  </a:cubicBezTo>
                  <a:cubicBezTo>
                    <a:pt x="18" y="27"/>
                    <a:pt x="7" y="23"/>
                    <a:pt x="0" y="1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0" name="Freeform 1025"/>
            <p:cNvSpPr>
              <a:spLocks/>
            </p:cNvSpPr>
            <p:nvPr userDrawn="1"/>
          </p:nvSpPr>
          <p:spPr bwMode="auto">
            <a:xfrm>
              <a:off x="234" y="292"/>
              <a:ext cx="24" cy="10"/>
            </a:xfrm>
            <a:custGeom>
              <a:avLst/>
              <a:gdLst>
                <a:gd name="T0" fmla="*/ 13 w 52"/>
                <a:gd name="T1" fmla="*/ 2 h 22"/>
                <a:gd name="T2" fmla="*/ 13 w 52"/>
                <a:gd name="T3" fmla="*/ 2 h 22"/>
                <a:gd name="T4" fmla="*/ 42 w 52"/>
                <a:gd name="T5" fmla="*/ 1 h 22"/>
                <a:gd name="T6" fmla="*/ 46 w 52"/>
                <a:gd name="T7" fmla="*/ 5 h 22"/>
                <a:gd name="T8" fmla="*/ 23 w 52"/>
                <a:gd name="T9" fmla="*/ 10 h 22"/>
                <a:gd name="T10" fmla="*/ 52 w 52"/>
                <a:gd name="T11" fmla="*/ 9 h 22"/>
                <a:gd name="T12" fmla="*/ 48 w 52"/>
                <a:gd name="T13" fmla="*/ 15 h 22"/>
                <a:gd name="T14" fmla="*/ 18 w 52"/>
                <a:gd name="T15" fmla="*/ 20 h 22"/>
                <a:gd name="T16" fmla="*/ 0 w 52"/>
                <a:gd name="T17" fmla="*/ 13 h 22"/>
                <a:gd name="T18" fmla="*/ 13 w 52"/>
                <a:gd name="T19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22">
                  <a:moveTo>
                    <a:pt x="13" y="2"/>
                  </a:moveTo>
                  <a:lnTo>
                    <a:pt x="13" y="2"/>
                  </a:lnTo>
                  <a:cubicBezTo>
                    <a:pt x="21" y="1"/>
                    <a:pt x="37" y="0"/>
                    <a:pt x="42" y="1"/>
                  </a:cubicBezTo>
                  <a:cubicBezTo>
                    <a:pt x="43" y="2"/>
                    <a:pt x="45" y="4"/>
                    <a:pt x="46" y="5"/>
                  </a:cubicBezTo>
                  <a:cubicBezTo>
                    <a:pt x="41" y="7"/>
                    <a:pt x="30" y="8"/>
                    <a:pt x="23" y="10"/>
                  </a:cubicBezTo>
                  <a:cubicBezTo>
                    <a:pt x="30" y="11"/>
                    <a:pt x="45" y="9"/>
                    <a:pt x="52" y="9"/>
                  </a:cubicBezTo>
                  <a:cubicBezTo>
                    <a:pt x="49" y="11"/>
                    <a:pt x="48" y="13"/>
                    <a:pt x="48" y="15"/>
                  </a:cubicBezTo>
                  <a:cubicBezTo>
                    <a:pt x="42" y="17"/>
                    <a:pt x="18" y="20"/>
                    <a:pt x="18" y="20"/>
                  </a:cubicBezTo>
                  <a:cubicBezTo>
                    <a:pt x="7" y="22"/>
                    <a:pt x="4" y="18"/>
                    <a:pt x="0" y="13"/>
                  </a:cubicBezTo>
                  <a:cubicBezTo>
                    <a:pt x="2" y="7"/>
                    <a:pt x="7" y="2"/>
                    <a:pt x="13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1" name="Freeform 1026"/>
            <p:cNvSpPr>
              <a:spLocks/>
            </p:cNvSpPr>
            <p:nvPr userDrawn="1"/>
          </p:nvSpPr>
          <p:spPr bwMode="auto">
            <a:xfrm>
              <a:off x="245" y="286"/>
              <a:ext cx="7" cy="2"/>
            </a:xfrm>
            <a:custGeom>
              <a:avLst/>
              <a:gdLst>
                <a:gd name="T0" fmla="*/ 0 w 15"/>
                <a:gd name="T1" fmla="*/ 0 h 3"/>
                <a:gd name="T2" fmla="*/ 0 w 15"/>
                <a:gd name="T3" fmla="*/ 0 h 3"/>
                <a:gd name="T4" fmla="*/ 15 w 15"/>
                <a:gd name="T5" fmla="*/ 1 h 3"/>
                <a:gd name="T6" fmla="*/ 13 w 15"/>
                <a:gd name="T7" fmla="*/ 3 h 3"/>
                <a:gd name="T8" fmla="*/ 0 w 15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3">
                  <a:moveTo>
                    <a:pt x="0" y="0"/>
                  </a:moveTo>
                  <a:lnTo>
                    <a:pt x="0" y="0"/>
                  </a:lnTo>
                  <a:cubicBezTo>
                    <a:pt x="5" y="0"/>
                    <a:pt x="11" y="1"/>
                    <a:pt x="15" y="1"/>
                  </a:cubicBezTo>
                  <a:cubicBezTo>
                    <a:pt x="15" y="1"/>
                    <a:pt x="14" y="2"/>
                    <a:pt x="13" y="3"/>
                  </a:cubicBezTo>
                  <a:cubicBezTo>
                    <a:pt x="9" y="2"/>
                    <a:pt x="3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2" name="Freeform 1027"/>
            <p:cNvSpPr>
              <a:spLocks/>
            </p:cNvSpPr>
            <p:nvPr userDrawn="1"/>
          </p:nvSpPr>
          <p:spPr bwMode="auto">
            <a:xfrm>
              <a:off x="222" y="286"/>
              <a:ext cx="9" cy="2"/>
            </a:xfrm>
            <a:custGeom>
              <a:avLst/>
              <a:gdLst>
                <a:gd name="T0" fmla="*/ 0 w 21"/>
                <a:gd name="T1" fmla="*/ 0 h 4"/>
                <a:gd name="T2" fmla="*/ 0 w 21"/>
                <a:gd name="T3" fmla="*/ 0 h 4"/>
                <a:gd name="T4" fmla="*/ 19 w 21"/>
                <a:gd name="T5" fmla="*/ 2 h 4"/>
                <a:gd name="T6" fmla="*/ 21 w 21"/>
                <a:gd name="T7" fmla="*/ 4 h 4"/>
                <a:gd name="T8" fmla="*/ 0 w 21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4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19" y="2"/>
                    <a:pt x="19" y="2"/>
                  </a:cubicBezTo>
                  <a:cubicBezTo>
                    <a:pt x="20" y="3"/>
                    <a:pt x="20" y="4"/>
                    <a:pt x="21" y="4"/>
                  </a:cubicBezTo>
                  <a:cubicBezTo>
                    <a:pt x="21" y="4"/>
                    <a:pt x="4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3" name="Freeform 1028"/>
            <p:cNvSpPr>
              <a:spLocks/>
            </p:cNvSpPr>
            <p:nvPr userDrawn="1"/>
          </p:nvSpPr>
          <p:spPr bwMode="auto">
            <a:xfrm>
              <a:off x="285" y="284"/>
              <a:ext cx="12" cy="11"/>
            </a:xfrm>
            <a:custGeom>
              <a:avLst/>
              <a:gdLst>
                <a:gd name="T0" fmla="*/ 6 w 26"/>
                <a:gd name="T1" fmla="*/ 0 h 24"/>
                <a:gd name="T2" fmla="*/ 6 w 26"/>
                <a:gd name="T3" fmla="*/ 0 h 24"/>
                <a:gd name="T4" fmla="*/ 26 w 26"/>
                <a:gd name="T5" fmla="*/ 3 h 24"/>
                <a:gd name="T6" fmla="*/ 26 w 26"/>
                <a:gd name="T7" fmla="*/ 22 h 24"/>
                <a:gd name="T8" fmla="*/ 6 w 26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4">
                  <a:moveTo>
                    <a:pt x="6" y="0"/>
                  </a:moveTo>
                  <a:lnTo>
                    <a:pt x="6" y="0"/>
                  </a:lnTo>
                  <a:cubicBezTo>
                    <a:pt x="13" y="5"/>
                    <a:pt x="18" y="5"/>
                    <a:pt x="26" y="3"/>
                  </a:cubicBezTo>
                  <a:lnTo>
                    <a:pt x="26" y="22"/>
                  </a:lnTo>
                  <a:cubicBezTo>
                    <a:pt x="13" y="24"/>
                    <a:pt x="0" y="14"/>
                    <a:pt x="6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4" name="Freeform 1029"/>
            <p:cNvSpPr>
              <a:spLocks/>
            </p:cNvSpPr>
            <p:nvPr userDrawn="1"/>
          </p:nvSpPr>
          <p:spPr bwMode="auto">
            <a:xfrm>
              <a:off x="324" y="280"/>
              <a:ext cx="2" cy="5"/>
            </a:xfrm>
            <a:custGeom>
              <a:avLst/>
              <a:gdLst>
                <a:gd name="T0" fmla="*/ 3 w 4"/>
                <a:gd name="T1" fmla="*/ 0 h 11"/>
                <a:gd name="T2" fmla="*/ 3 w 4"/>
                <a:gd name="T3" fmla="*/ 0 h 11"/>
                <a:gd name="T4" fmla="*/ 4 w 4"/>
                <a:gd name="T5" fmla="*/ 11 h 11"/>
                <a:gd name="T6" fmla="*/ 0 w 4"/>
                <a:gd name="T7" fmla="*/ 11 h 11"/>
                <a:gd name="T8" fmla="*/ 3 w 4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1">
                  <a:moveTo>
                    <a:pt x="3" y="0"/>
                  </a:moveTo>
                  <a:lnTo>
                    <a:pt x="3" y="0"/>
                  </a:lnTo>
                  <a:cubicBezTo>
                    <a:pt x="4" y="3"/>
                    <a:pt x="4" y="7"/>
                    <a:pt x="4" y="11"/>
                  </a:cubicBezTo>
                  <a:lnTo>
                    <a:pt x="0" y="11"/>
                  </a:lnTo>
                  <a:cubicBezTo>
                    <a:pt x="0" y="8"/>
                    <a:pt x="2" y="4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5" name="Freeform 1030"/>
            <p:cNvSpPr>
              <a:spLocks/>
            </p:cNvSpPr>
            <p:nvPr userDrawn="1"/>
          </p:nvSpPr>
          <p:spPr bwMode="auto">
            <a:xfrm>
              <a:off x="232" y="280"/>
              <a:ext cx="23" cy="11"/>
            </a:xfrm>
            <a:custGeom>
              <a:avLst/>
              <a:gdLst>
                <a:gd name="T0" fmla="*/ 0 w 53"/>
                <a:gd name="T1" fmla="*/ 11 h 24"/>
                <a:gd name="T2" fmla="*/ 0 w 53"/>
                <a:gd name="T3" fmla="*/ 11 h 24"/>
                <a:gd name="T4" fmla="*/ 24 w 53"/>
                <a:gd name="T5" fmla="*/ 2 h 24"/>
                <a:gd name="T6" fmla="*/ 53 w 53"/>
                <a:gd name="T7" fmla="*/ 8 h 24"/>
                <a:gd name="T8" fmla="*/ 47 w 53"/>
                <a:gd name="T9" fmla="*/ 13 h 24"/>
                <a:gd name="T10" fmla="*/ 21 w 53"/>
                <a:gd name="T11" fmla="*/ 13 h 24"/>
                <a:gd name="T12" fmla="*/ 43 w 53"/>
                <a:gd name="T13" fmla="*/ 17 h 24"/>
                <a:gd name="T14" fmla="*/ 46 w 53"/>
                <a:gd name="T15" fmla="*/ 23 h 24"/>
                <a:gd name="T16" fmla="*/ 17 w 53"/>
                <a:gd name="T17" fmla="*/ 23 h 24"/>
                <a:gd name="T18" fmla="*/ 0 w 53"/>
                <a:gd name="T19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24">
                  <a:moveTo>
                    <a:pt x="0" y="11"/>
                  </a:moveTo>
                  <a:lnTo>
                    <a:pt x="0" y="11"/>
                  </a:lnTo>
                  <a:cubicBezTo>
                    <a:pt x="4" y="2"/>
                    <a:pt x="14" y="0"/>
                    <a:pt x="24" y="2"/>
                  </a:cubicBezTo>
                  <a:cubicBezTo>
                    <a:pt x="34" y="5"/>
                    <a:pt x="42" y="6"/>
                    <a:pt x="53" y="8"/>
                  </a:cubicBezTo>
                  <a:cubicBezTo>
                    <a:pt x="50" y="9"/>
                    <a:pt x="49" y="10"/>
                    <a:pt x="47" y="13"/>
                  </a:cubicBezTo>
                  <a:cubicBezTo>
                    <a:pt x="40" y="13"/>
                    <a:pt x="30" y="11"/>
                    <a:pt x="21" y="13"/>
                  </a:cubicBezTo>
                  <a:cubicBezTo>
                    <a:pt x="28" y="15"/>
                    <a:pt x="37" y="17"/>
                    <a:pt x="43" y="17"/>
                  </a:cubicBezTo>
                  <a:cubicBezTo>
                    <a:pt x="44" y="19"/>
                    <a:pt x="46" y="23"/>
                    <a:pt x="46" y="23"/>
                  </a:cubicBezTo>
                  <a:cubicBezTo>
                    <a:pt x="40" y="23"/>
                    <a:pt x="26" y="24"/>
                    <a:pt x="17" y="23"/>
                  </a:cubicBezTo>
                  <a:cubicBezTo>
                    <a:pt x="9" y="22"/>
                    <a:pt x="3" y="16"/>
                    <a:pt x="0" y="1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6" name="Freeform 1031"/>
            <p:cNvSpPr>
              <a:spLocks/>
            </p:cNvSpPr>
            <p:nvPr userDrawn="1"/>
          </p:nvSpPr>
          <p:spPr bwMode="auto">
            <a:xfrm>
              <a:off x="314" y="278"/>
              <a:ext cx="2" cy="7"/>
            </a:xfrm>
            <a:custGeom>
              <a:avLst/>
              <a:gdLst>
                <a:gd name="T0" fmla="*/ 6 w 6"/>
                <a:gd name="T1" fmla="*/ 0 h 16"/>
                <a:gd name="T2" fmla="*/ 6 w 6"/>
                <a:gd name="T3" fmla="*/ 0 h 16"/>
                <a:gd name="T4" fmla="*/ 5 w 6"/>
                <a:gd name="T5" fmla="*/ 16 h 16"/>
                <a:gd name="T6" fmla="*/ 0 w 6"/>
                <a:gd name="T7" fmla="*/ 16 h 16"/>
                <a:gd name="T8" fmla="*/ 6 w 6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6">
                  <a:moveTo>
                    <a:pt x="6" y="0"/>
                  </a:moveTo>
                  <a:lnTo>
                    <a:pt x="6" y="0"/>
                  </a:lnTo>
                  <a:cubicBezTo>
                    <a:pt x="6" y="6"/>
                    <a:pt x="5" y="12"/>
                    <a:pt x="5" y="16"/>
                  </a:cubicBezTo>
                  <a:lnTo>
                    <a:pt x="0" y="16"/>
                  </a:lnTo>
                  <a:cubicBezTo>
                    <a:pt x="2" y="11"/>
                    <a:pt x="5" y="7"/>
                    <a:pt x="6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7" name="Freeform 1032"/>
            <p:cNvSpPr>
              <a:spLocks/>
            </p:cNvSpPr>
            <p:nvPr userDrawn="1"/>
          </p:nvSpPr>
          <p:spPr bwMode="auto">
            <a:xfrm>
              <a:off x="307" y="276"/>
              <a:ext cx="5" cy="9"/>
            </a:xfrm>
            <a:custGeom>
              <a:avLst/>
              <a:gdLst>
                <a:gd name="T0" fmla="*/ 12 w 12"/>
                <a:gd name="T1" fmla="*/ 0 h 20"/>
                <a:gd name="T2" fmla="*/ 12 w 12"/>
                <a:gd name="T3" fmla="*/ 0 h 20"/>
                <a:gd name="T4" fmla="*/ 6 w 12"/>
                <a:gd name="T5" fmla="*/ 20 h 20"/>
                <a:gd name="T6" fmla="*/ 0 w 12"/>
                <a:gd name="T7" fmla="*/ 20 h 20"/>
                <a:gd name="T8" fmla="*/ 12 w 12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20">
                  <a:moveTo>
                    <a:pt x="12" y="0"/>
                  </a:moveTo>
                  <a:lnTo>
                    <a:pt x="12" y="0"/>
                  </a:lnTo>
                  <a:cubicBezTo>
                    <a:pt x="11" y="7"/>
                    <a:pt x="7" y="16"/>
                    <a:pt x="6" y="20"/>
                  </a:cubicBezTo>
                  <a:lnTo>
                    <a:pt x="0" y="20"/>
                  </a:lnTo>
                  <a:cubicBezTo>
                    <a:pt x="2" y="16"/>
                    <a:pt x="10" y="7"/>
                    <a:pt x="1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8" name="Freeform 1033"/>
            <p:cNvSpPr>
              <a:spLocks/>
            </p:cNvSpPr>
            <p:nvPr userDrawn="1"/>
          </p:nvSpPr>
          <p:spPr bwMode="auto">
            <a:xfrm>
              <a:off x="197" y="278"/>
              <a:ext cx="41" cy="14"/>
            </a:xfrm>
            <a:custGeom>
              <a:avLst/>
              <a:gdLst>
                <a:gd name="T0" fmla="*/ 0 w 90"/>
                <a:gd name="T1" fmla="*/ 6 h 32"/>
                <a:gd name="T2" fmla="*/ 0 w 90"/>
                <a:gd name="T3" fmla="*/ 6 h 32"/>
                <a:gd name="T4" fmla="*/ 42 w 90"/>
                <a:gd name="T5" fmla="*/ 4 h 32"/>
                <a:gd name="T6" fmla="*/ 76 w 90"/>
                <a:gd name="T7" fmla="*/ 12 h 32"/>
                <a:gd name="T8" fmla="*/ 73 w 90"/>
                <a:gd name="T9" fmla="*/ 17 h 32"/>
                <a:gd name="T10" fmla="*/ 74 w 90"/>
                <a:gd name="T11" fmla="*/ 19 h 32"/>
                <a:gd name="T12" fmla="*/ 34 w 90"/>
                <a:gd name="T13" fmla="*/ 15 h 32"/>
                <a:gd name="T14" fmla="*/ 78 w 90"/>
                <a:gd name="T15" fmla="*/ 24 h 32"/>
                <a:gd name="T16" fmla="*/ 90 w 90"/>
                <a:gd name="T17" fmla="*/ 31 h 32"/>
                <a:gd name="T18" fmla="*/ 37 w 90"/>
                <a:gd name="T19" fmla="*/ 30 h 32"/>
                <a:gd name="T20" fmla="*/ 0 w 90"/>
                <a:gd name="T21" fmla="*/ 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32">
                  <a:moveTo>
                    <a:pt x="0" y="6"/>
                  </a:moveTo>
                  <a:lnTo>
                    <a:pt x="0" y="6"/>
                  </a:lnTo>
                  <a:cubicBezTo>
                    <a:pt x="11" y="0"/>
                    <a:pt x="30" y="1"/>
                    <a:pt x="42" y="4"/>
                  </a:cubicBezTo>
                  <a:cubicBezTo>
                    <a:pt x="52" y="6"/>
                    <a:pt x="70" y="10"/>
                    <a:pt x="76" y="12"/>
                  </a:cubicBezTo>
                  <a:cubicBezTo>
                    <a:pt x="75" y="13"/>
                    <a:pt x="74" y="15"/>
                    <a:pt x="73" y="17"/>
                  </a:cubicBezTo>
                  <a:cubicBezTo>
                    <a:pt x="73" y="18"/>
                    <a:pt x="73" y="18"/>
                    <a:pt x="74" y="19"/>
                  </a:cubicBezTo>
                  <a:cubicBezTo>
                    <a:pt x="73" y="19"/>
                    <a:pt x="48" y="14"/>
                    <a:pt x="34" y="15"/>
                  </a:cubicBezTo>
                  <a:cubicBezTo>
                    <a:pt x="47" y="20"/>
                    <a:pt x="77" y="24"/>
                    <a:pt x="78" y="24"/>
                  </a:cubicBezTo>
                  <a:cubicBezTo>
                    <a:pt x="81" y="28"/>
                    <a:pt x="86" y="30"/>
                    <a:pt x="90" y="31"/>
                  </a:cubicBezTo>
                  <a:cubicBezTo>
                    <a:pt x="86" y="32"/>
                    <a:pt x="46" y="31"/>
                    <a:pt x="37" y="30"/>
                  </a:cubicBezTo>
                  <a:cubicBezTo>
                    <a:pt x="24" y="28"/>
                    <a:pt x="4" y="20"/>
                    <a:pt x="0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9" name="Freeform 1034"/>
            <p:cNvSpPr>
              <a:spLocks/>
            </p:cNvSpPr>
            <p:nvPr userDrawn="1"/>
          </p:nvSpPr>
          <p:spPr bwMode="auto">
            <a:xfrm>
              <a:off x="317" y="277"/>
              <a:ext cx="4" cy="8"/>
            </a:xfrm>
            <a:custGeom>
              <a:avLst/>
              <a:gdLst>
                <a:gd name="T0" fmla="*/ 7 w 9"/>
                <a:gd name="T1" fmla="*/ 0 h 19"/>
                <a:gd name="T2" fmla="*/ 7 w 9"/>
                <a:gd name="T3" fmla="*/ 0 h 19"/>
                <a:gd name="T4" fmla="*/ 8 w 9"/>
                <a:gd name="T5" fmla="*/ 19 h 19"/>
                <a:gd name="T6" fmla="*/ 0 w 9"/>
                <a:gd name="T7" fmla="*/ 19 h 19"/>
                <a:gd name="T8" fmla="*/ 7 w 9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9">
                  <a:moveTo>
                    <a:pt x="7" y="0"/>
                  </a:moveTo>
                  <a:lnTo>
                    <a:pt x="7" y="0"/>
                  </a:lnTo>
                  <a:cubicBezTo>
                    <a:pt x="8" y="5"/>
                    <a:pt x="9" y="13"/>
                    <a:pt x="8" y="19"/>
                  </a:cubicBezTo>
                  <a:lnTo>
                    <a:pt x="0" y="19"/>
                  </a:lnTo>
                  <a:cubicBezTo>
                    <a:pt x="1" y="12"/>
                    <a:pt x="5" y="6"/>
                    <a:pt x="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0" name="Freeform 1035"/>
            <p:cNvSpPr>
              <a:spLocks/>
            </p:cNvSpPr>
            <p:nvPr userDrawn="1"/>
          </p:nvSpPr>
          <p:spPr bwMode="auto">
            <a:xfrm>
              <a:off x="327" y="276"/>
              <a:ext cx="4" cy="9"/>
            </a:xfrm>
            <a:custGeom>
              <a:avLst/>
              <a:gdLst>
                <a:gd name="T0" fmla="*/ 8 w 9"/>
                <a:gd name="T1" fmla="*/ 0 h 20"/>
                <a:gd name="T2" fmla="*/ 8 w 9"/>
                <a:gd name="T3" fmla="*/ 0 h 20"/>
                <a:gd name="T4" fmla="*/ 9 w 9"/>
                <a:gd name="T5" fmla="*/ 20 h 20"/>
                <a:gd name="T6" fmla="*/ 0 w 9"/>
                <a:gd name="T7" fmla="*/ 20 h 20"/>
                <a:gd name="T8" fmla="*/ 8 w 9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20">
                  <a:moveTo>
                    <a:pt x="8" y="0"/>
                  </a:moveTo>
                  <a:lnTo>
                    <a:pt x="8" y="0"/>
                  </a:lnTo>
                  <a:cubicBezTo>
                    <a:pt x="9" y="6"/>
                    <a:pt x="8" y="15"/>
                    <a:pt x="9" y="20"/>
                  </a:cubicBezTo>
                  <a:lnTo>
                    <a:pt x="0" y="20"/>
                  </a:lnTo>
                  <a:cubicBezTo>
                    <a:pt x="2" y="13"/>
                    <a:pt x="6" y="8"/>
                    <a:pt x="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1" name="Freeform 1036"/>
            <p:cNvSpPr>
              <a:spLocks/>
            </p:cNvSpPr>
            <p:nvPr userDrawn="1"/>
          </p:nvSpPr>
          <p:spPr bwMode="auto">
            <a:xfrm>
              <a:off x="222" y="274"/>
              <a:ext cx="11" cy="4"/>
            </a:xfrm>
            <a:custGeom>
              <a:avLst/>
              <a:gdLst>
                <a:gd name="T0" fmla="*/ 0 w 24"/>
                <a:gd name="T1" fmla="*/ 0 h 9"/>
                <a:gd name="T2" fmla="*/ 0 w 24"/>
                <a:gd name="T3" fmla="*/ 0 h 9"/>
                <a:gd name="T4" fmla="*/ 22 w 24"/>
                <a:gd name="T5" fmla="*/ 6 h 9"/>
                <a:gd name="T6" fmla="*/ 24 w 24"/>
                <a:gd name="T7" fmla="*/ 9 h 9"/>
                <a:gd name="T8" fmla="*/ 0 w 24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9">
                  <a:moveTo>
                    <a:pt x="0" y="0"/>
                  </a:moveTo>
                  <a:lnTo>
                    <a:pt x="0" y="0"/>
                  </a:lnTo>
                  <a:cubicBezTo>
                    <a:pt x="7" y="2"/>
                    <a:pt x="19" y="5"/>
                    <a:pt x="22" y="6"/>
                  </a:cubicBezTo>
                  <a:cubicBezTo>
                    <a:pt x="23" y="7"/>
                    <a:pt x="23" y="8"/>
                    <a:pt x="24" y="9"/>
                  </a:cubicBezTo>
                  <a:cubicBezTo>
                    <a:pt x="23" y="8"/>
                    <a:pt x="6" y="3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2" name="Freeform 1037"/>
            <p:cNvSpPr>
              <a:spLocks/>
            </p:cNvSpPr>
            <p:nvPr userDrawn="1"/>
          </p:nvSpPr>
          <p:spPr bwMode="auto">
            <a:xfrm>
              <a:off x="320" y="268"/>
              <a:ext cx="5" cy="17"/>
            </a:xfrm>
            <a:custGeom>
              <a:avLst/>
              <a:gdLst>
                <a:gd name="T0" fmla="*/ 7 w 11"/>
                <a:gd name="T1" fmla="*/ 0 h 38"/>
                <a:gd name="T2" fmla="*/ 7 w 11"/>
                <a:gd name="T3" fmla="*/ 0 h 38"/>
                <a:gd name="T4" fmla="*/ 11 w 11"/>
                <a:gd name="T5" fmla="*/ 24 h 38"/>
                <a:gd name="T6" fmla="*/ 5 w 11"/>
                <a:gd name="T7" fmla="*/ 38 h 38"/>
                <a:gd name="T8" fmla="*/ 2 w 11"/>
                <a:gd name="T9" fmla="*/ 38 h 38"/>
                <a:gd name="T10" fmla="*/ 0 w 11"/>
                <a:gd name="T11" fmla="*/ 17 h 38"/>
                <a:gd name="T12" fmla="*/ 2 w 11"/>
                <a:gd name="T13" fmla="*/ 6 h 38"/>
                <a:gd name="T14" fmla="*/ 5 w 11"/>
                <a:gd name="T15" fmla="*/ 25 h 38"/>
                <a:gd name="T16" fmla="*/ 7 w 11"/>
                <a:gd name="T1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38">
                  <a:moveTo>
                    <a:pt x="7" y="0"/>
                  </a:moveTo>
                  <a:lnTo>
                    <a:pt x="7" y="0"/>
                  </a:lnTo>
                  <a:cubicBezTo>
                    <a:pt x="7" y="0"/>
                    <a:pt x="11" y="18"/>
                    <a:pt x="11" y="24"/>
                  </a:cubicBezTo>
                  <a:cubicBezTo>
                    <a:pt x="9" y="29"/>
                    <a:pt x="7" y="34"/>
                    <a:pt x="5" y="38"/>
                  </a:cubicBezTo>
                  <a:lnTo>
                    <a:pt x="2" y="38"/>
                  </a:lnTo>
                  <a:cubicBezTo>
                    <a:pt x="2" y="33"/>
                    <a:pt x="2" y="24"/>
                    <a:pt x="0" y="17"/>
                  </a:cubicBezTo>
                  <a:cubicBezTo>
                    <a:pt x="1" y="13"/>
                    <a:pt x="2" y="9"/>
                    <a:pt x="2" y="6"/>
                  </a:cubicBezTo>
                  <a:cubicBezTo>
                    <a:pt x="4" y="13"/>
                    <a:pt x="4" y="16"/>
                    <a:pt x="5" y="25"/>
                  </a:cubicBezTo>
                  <a:cubicBezTo>
                    <a:pt x="6" y="16"/>
                    <a:pt x="7" y="7"/>
                    <a:pt x="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3" name="Freeform 1038"/>
            <p:cNvSpPr>
              <a:spLocks/>
            </p:cNvSpPr>
            <p:nvPr userDrawn="1"/>
          </p:nvSpPr>
          <p:spPr bwMode="auto">
            <a:xfrm>
              <a:off x="311" y="269"/>
              <a:ext cx="6" cy="16"/>
            </a:xfrm>
            <a:custGeom>
              <a:avLst/>
              <a:gdLst>
                <a:gd name="T0" fmla="*/ 11 w 15"/>
                <a:gd name="T1" fmla="*/ 0 h 36"/>
                <a:gd name="T2" fmla="*/ 11 w 15"/>
                <a:gd name="T3" fmla="*/ 0 h 36"/>
                <a:gd name="T4" fmla="*/ 5 w 15"/>
                <a:gd name="T5" fmla="*/ 36 h 36"/>
                <a:gd name="T6" fmla="*/ 0 w 15"/>
                <a:gd name="T7" fmla="*/ 36 h 36"/>
                <a:gd name="T8" fmla="*/ 6 w 15"/>
                <a:gd name="T9" fmla="*/ 1 h 36"/>
                <a:gd name="T10" fmla="*/ 7 w 15"/>
                <a:gd name="T11" fmla="*/ 21 h 36"/>
                <a:gd name="T12" fmla="*/ 11 w 15"/>
                <a:gd name="T1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36">
                  <a:moveTo>
                    <a:pt x="11" y="0"/>
                  </a:moveTo>
                  <a:lnTo>
                    <a:pt x="11" y="0"/>
                  </a:lnTo>
                  <a:cubicBezTo>
                    <a:pt x="15" y="20"/>
                    <a:pt x="11" y="27"/>
                    <a:pt x="5" y="36"/>
                  </a:cubicBezTo>
                  <a:lnTo>
                    <a:pt x="0" y="36"/>
                  </a:lnTo>
                  <a:cubicBezTo>
                    <a:pt x="3" y="30"/>
                    <a:pt x="6" y="12"/>
                    <a:pt x="6" y="1"/>
                  </a:cubicBezTo>
                  <a:cubicBezTo>
                    <a:pt x="6" y="2"/>
                    <a:pt x="8" y="13"/>
                    <a:pt x="7" y="21"/>
                  </a:cubicBezTo>
                  <a:cubicBezTo>
                    <a:pt x="9" y="13"/>
                    <a:pt x="10" y="8"/>
                    <a:pt x="1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4" name="Freeform 1039"/>
            <p:cNvSpPr>
              <a:spLocks/>
            </p:cNvSpPr>
            <p:nvPr userDrawn="1"/>
          </p:nvSpPr>
          <p:spPr bwMode="auto">
            <a:xfrm>
              <a:off x="295" y="267"/>
              <a:ext cx="13" cy="14"/>
            </a:xfrm>
            <a:custGeom>
              <a:avLst/>
              <a:gdLst>
                <a:gd name="T0" fmla="*/ 28 w 28"/>
                <a:gd name="T1" fmla="*/ 0 h 31"/>
                <a:gd name="T2" fmla="*/ 28 w 28"/>
                <a:gd name="T3" fmla="*/ 0 h 31"/>
                <a:gd name="T4" fmla="*/ 16 w 28"/>
                <a:gd name="T5" fmla="*/ 23 h 31"/>
                <a:gd name="T6" fmla="*/ 27 w 28"/>
                <a:gd name="T7" fmla="*/ 13 h 31"/>
                <a:gd name="T8" fmla="*/ 24 w 28"/>
                <a:gd name="T9" fmla="*/ 24 h 31"/>
                <a:gd name="T10" fmla="*/ 0 w 28"/>
                <a:gd name="T11" fmla="*/ 20 h 31"/>
                <a:gd name="T12" fmla="*/ 28 w 28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31">
                  <a:moveTo>
                    <a:pt x="28" y="0"/>
                  </a:moveTo>
                  <a:lnTo>
                    <a:pt x="28" y="0"/>
                  </a:lnTo>
                  <a:cubicBezTo>
                    <a:pt x="28" y="10"/>
                    <a:pt x="23" y="20"/>
                    <a:pt x="16" y="23"/>
                  </a:cubicBezTo>
                  <a:cubicBezTo>
                    <a:pt x="24" y="21"/>
                    <a:pt x="27" y="13"/>
                    <a:pt x="27" y="13"/>
                  </a:cubicBezTo>
                  <a:cubicBezTo>
                    <a:pt x="27" y="15"/>
                    <a:pt x="26" y="21"/>
                    <a:pt x="24" y="24"/>
                  </a:cubicBezTo>
                  <a:cubicBezTo>
                    <a:pt x="16" y="31"/>
                    <a:pt x="3" y="29"/>
                    <a:pt x="0" y="20"/>
                  </a:cubicBezTo>
                  <a:cubicBezTo>
                    <a:pt x="14" y="26"/>
                    <a:pt x="24" y="15"/>
                    <a:pt x="2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5" name="Freeform 1040"/>
            <p:cNvSpPr>
              <a:spLocks/>
            </p:cNvSpPr>
            <p:nvPr userDrawn="1"/>
          </p:nvSpPr>
          <p:spPr bwMode="auto">
            <a:xfrm>
              <a:off x="231" y="268"/>
              <a:ext cx="26" cy="15"/>
            </a:xfrm>
            <a:custGeom>
              <a:avLst/>
              <a:gdLst>
                <a:gd name="T0" fmla="*/ 0 w 59"/>
                <a:gd name="T1" fmla="*/ 7 h 34"/>
                <a:gd name="T2" fmla="*/ 0 w 59"/>
                <a:gd name="T3" fmla="*/ 7 h 34"/>
                <a:gd name="T4" fmla="*/ 24 w 59"/>
                <a:gd name="T5" fmla="*/ 4 h 34"/>
                <a:gd name="T6" fmla="*/ 47 w 59"/>
                <a:gd name="T7" fmla="*/ 15 h 34"/>
                <a:gd name="T8" fmla="*/ 48 w 59"/>
                <a:gd name="T9" fmla="*/ 21 h 34"/>
                <a:gd name="T10" fmla="*/ 24 w 59"/>
                <a:gd name="T11" fmla="*/ 15 h 34"/>
                <a:gd name="T12" fmla="*/ 50 w 59"/>
                <a:gd name="T13" fmla="*/ 25 h 34"/>
                <a:gd name="T14" fmla="*/ 59 w 59"/>
                <a:gd name="T15" fmla="*/ 34 h 34"/>
                <a:gd name="T16" fmla="*/ 13 w 59"/>
                <a:gd name="T17" fmla="*/ 24 h 34"/>
                <a:gd name="T18" fmla="*/ 0 w 59"/>
                <a:gd name="T19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" h="34">
                  <a:moveTo>
                    <a:pt x="0" y="7"/>
                  </a:moveTo>
                  <a:lnTo>
                    <a:pt x="0" y="7"/>
                  </a:lnTo>
                  <a:cubicBezTo>
                    <a:pt x="6" y="2"/>
                    <a:pt x="15" y="0"/>
                    <a:pt x="24" y="4"/>
                  </a:cubicBezTo>
                  <a:cubicBezTo>
                    <a:pt x="26" y="5"/>
                    <a:pt x="41" y="12"/>
                    <a:pt x="47" y="15"/>
                  </a:cubicBezTo>
                  <a:cubicBezTo>
                    <a:pt x="47" y="17"/>
                    <a:pt x="48" y="20"/>
                    <a:pt x="48" y="21"/>
                  </a:cubicBezTo>
                  <a:cubicBezTo>
                    <a:pt x="43" y="19"/>
                    <a:pt x="33" y="16"/>
                    <a:pt x="24" y="15"/>
                  </a:cubicBezTo>
                  <a:cubicBezTo>
                    <a:pt x="34" y="21"/>
                    <a:pt x="46" y="24"/>
                    <a:pt x="50" y="25"/>
                  </a:cubicBezTo>
                  <a:cubicBezTo>
                    <a:pt x="52" y="28"/>
                    <a:pt x="54" y="31"/>
                    <a:pt x="59" y="34"/>
                  </a:cubicBezTo>
                  <a:cubicBezTo>
                    <a:pt x="44" y="31"/>
                    <a:pt x="25" y="29"/>
                    <a:pt x="13" y="24"/>
                  </a:cubicBezTo>
                  <a:cubicBezTo>
                    <a:pt x="9" y="22"/>
                    <a:pt x="1" y="15"/>
                    <a:pt x="0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6" name="Freeform 1041"/>
            <p:cNvSpPr>
              <a:spLocks/>
            </p:cNvSpPr>
            <p:nvPr userDrawn="1"/>
          </p:nvSpPr>
          <p:spPr bwMode="auto">
            <a:xfrm>
              <a:off x="250" y="268"/>
              <a:ext cx="6" cy="3"/>
            </a:xfrm>
            <a:custGeom>
              <a:avLst/>
              <a:gdLst>
                <a:gd name="T0" fmla="*/ 0 w 14"/>
                <a:gd name="T1" fmla="*/ 0 h 8"/>
                <a:gd name="T2" fmla="*/ 0 w 14"/>
                <a:gd name="T3" fmla="*/ 0 h 8"/>
                <a:gd name="T4" fmla="*/ 14 w 14"/>
                <a:gd name="T5" fmla="*/ 8 h 8"/>
                <a:gd name="T6" fmla="*/ 12 w 14"/>
                <a:gd name="T7" fmla="*/ 8 h 8"/>
                <a:gd name="T8" fmla="*/ 0 w 14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8">
                  <a:moveTo>
                    <a:pt x="0" y="0"/>
                  </a:moveTo>
                  <a:lnTo>
                    <a:pt x="0" y="0"/>
                  </a:lnTo>
                  <a:cubicBezTo>
                    <a:pt x="5" y="2"/>
                    <a:pt x="10" y="6"/>
                    <a:pt x="14" y="8"/>
                  </a:cubicBezTo>
                  <a:lnTo>
                    <a:pt x="12" y="8"/>
                  </a:lnTo>
                  <a:cubicBezTo>
                    <a:pt x="8" y="6"/>
                    <a:pt x="5" y="3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7" name="Freeform 1042"/>
            <p:cNvSpPr>
              <a:spLocks/>
            </p:cNvSpPr>
            <p:nvPr userDrawn="1"/>
          </p:nvSpPr>
          <p:spPr bwMode="auto">
            <a:xfrm>
              <a:off x="298" y="263"/>
              <a:ext cx="16" cy="22"/>
            </a:xfrm>
            <a:custGeom>
              <a:avLst/>
              <a:gdLst>
                <a:gd name="T0" fmla="*/ 34 w 37"/>
                <a:gd name="T1" fmla="*/ 0 h 50"/>
                <a:gd name="T2" fmla="*/ 34 w 37"/>
                <a:gd name="T3" fmla="*/ 0 h 50"/>
                <a:gd name="T4" fmla="*/ 18 w 37"/>
                <a:gd name="T5" fmla="*/ 50 h 50"/>
                <a:gd name="T6" fmla="*/ 0 w 37"/>
                <a:gd name="T7" fmla="*/ 50 h 50"/>
                <a:gd name="T8" fmla="*/ 2 w 37"/>
                <a:gd name="T9" fmla="*/ 49 h 50"/>
                <a:gd name="T10" fmla="*/ 32 w 37"/>
                <a:gd name="T11" fmla="*/ 0 h 50"/>
                <a:gd name="T12" fmla="*/ 31 w 37"/>
                <a:gd name="T13" fmla="*/ 19 h 50"/>
                <a:gd name="T14" fmla="*/ 34 w 37"/>
                <a:gd name="T1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50">
                  <a:moveTo>
                    <a:pt x="34" y="0"/>
                  </a:moveTo>
                  <a:lnTo>
                    <a:pt x="34" y="0"/>
                  </a:lnTo>
                  <a:cubicBezTo>
                    <a:pt x="37" y="21"/>
                    <a:pt x="31" y="38"/>
                    <a:pt x="18" y="50"/>
                  </a:cubicBezTo>
                  <a:lnTo>
                    <a:pt x="0" y="50"/>
                  </a:lnTo>
                  <a:lnTo>
                    <a:pt x="2" y="49"/>
                  </a:lnTo>
                  <a:cubicBezTo>
                    <a:pt x="21" y="42"/>
                    <a:pt x="29" y="25"/>
                    <a:pt x="32" y="0"/>
                  </a:cubicBezTo>
                  <a:cubicBezTo>
                    <a:pt x="32" y="5"/>
                    <a:pt x="32" y="14"/>
                    <a:pt x="31" y="19"/>
                  </a:cubicBezTo>
                  <a:cubicBezTo>
                    <a:pt x="33" y="13"/>
                    <a:pt x="33" y="6"/>
                    <a:pt x="3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8" name="Freeform 1043"/>
            <p:cNvSpPr>
              <a:spLocks/>
            </p:cNvSpPr>
            <p:nvPr userDrawn="1"/>
          </p:nvSpPr>
          <p:spPr bwMode="auto">
            <a:xfrm>
              <a:off x="197" y="261"/>
              <a:ext cx="39" cy="21"/>
            </a:xfrm>
            <a:custGeom>
              <a:avLst/>
              <a:gdLst>
                <a:gd name="T0" fmla="*/ 0 w 87"/>
                <a:gd name="T1" fmla="*/ 3 h 45"/>
                <a:gd name="T2" fmla="*/ 0 w 87"/>
                <a:gd name="T3" fmla="*/ 3 h 45"/>
                <a:gd name="T4" fmla="*/ 40 w 87"/>
                <a:gd name="T5" fmla="*/ 8 h 45"/>
                <a:gd name="T6" fmla="*/ 72 w 87"/>
                <a:gd name="T7" fmla="*/ 23 h 45"/>
                <a:gd name="T8" fmla="*/ 76 w 87"/>
                <a:gd name="T9" fmla="*/ 31 h 45"/>
                <a:gd name="T10" fmla="*/ 28 w 87"/>
                <a:gd name="T11" fmla="*/ 17 h 45"/>
                <a:gd name="T12" fmla="*/ 83 w 87"/>
                <a:gd name="T13" fmla="*/ 38 h 45"/>
                <a:gd name="T14" fmla="*/ 87 w 87"/>
                <a:gd name="T15" fmla="*/ 42 h 45"/>
                <a:gd name="T16" fmla="*/ 80 w 87"/>
                <a:gd name="T17" fmla="*/ 45 h 45"/>
                <a:gd name="T18" fmla="*/ 43 w 87"/>
                <a:gd name="T19" fmla="*/ 37 h 45"/>
                <a:gd name="T20" fmla="*/ 0 w 87"/>
                <a:gd name="T21" fmla="*/ 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" h="45">
                  <a:moveTo>
                    <a:pt x="0" y="3"/>
                  </a:moveTo>
                  <a:lnTo>
                    <a:pt x="0" y="3"/>
                  </a:lnTo>
                  <a:cubicBezTo>
                    <a:pt x="10" y="0"/>
                    <a:pt x="30" y="4"/>
                    <a:pt x="40" y="8"/>
                  </a:cubicBezTo>
                  <a:cubicBezTo>
                    <a:pt x="46" y="11"/>
                    <a:pt x="67" y="19"/>
                    <a:pt x="72" y="23"/>
                  </a:cubicBezTo>
                  <a:cubicBezTo>
                    <a:pt x="74" y="26"/>
                    <a:pt x="74" y="28"/>
                    <a:pt x="76" y="31"/>
                  </a:cubicBezTo>
                  <a:cubicBezTo>
                    <a:pt x="68" y="28"/>
                    <a:pt x="49" y="21"/>
                    <a:pt x="28" y="17"/>
                  </a:cubicBezTo>
                  <a:cubicBezTo>
                    <a:pt x="43" y="24"/>
                    <a:pt x="68" y="33"/>
                    <a:pt x="83" y="38"/>
                  </a:cubicBezTo>
                  <a:cubicBezTo>
                    <a:pt x="84" y="39"/>
                    <a:pt x="86" y="41"/>
                    <a:pt x="87" y="42"/>
                  </a:cubicBezTo>
                  <a:cubicBezTo>
                    <a:pt x="84" y="42"/>
                    <a:pt x="82" y="44"/>
                    <a:pt x="80" y="45"/>
                  </a:cubicBezTo>
                  <a:cubicBezTo>
                    <a:pt x="75" y="45"/>
                    <a:pt x="49" y="39"/>
                    <a:pt x="43" y="37"/>
                  </a:cubicBezTo>
                  <a:cubicBezTo>
                    <a:pt x="24" y="31"/>
                    <a:pt x="2" y="18"/>
                    <a:pt x="0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9" name="Freeform 1044"/>
            <p:cNvSpPr>
              <a:spLocks/>
            </p:cNvSpPr>
            <p:nvPr userDrawn="1"/>
          </p:nvSpPr>
          <p:spPr bwMode="auto">
            <a:xfrm>
              <a:off x="222" y="260"/>
              <a:ext cx="13" cy="8"/>
            </a:xfrm>
            <a:custGeom>
              <a:avLst/>
              <a:gdLst>
                <a:gd name="T0" fmla="*/ 0 w 29"/>
                <a:gd name="T1" fmla="*/ 0 h 16"/>
                <a:gd name="T2" fmla="*/ 0 w 29"/>
                <a:gd name="T3" fmla="*/ 0 h 16"/>
                <a:gd name="T4" fmla="*/ 29 w 29"/>
                <a:gd name="T5" fmla="*/ 15 h 16"/>
                <a:gd name="T6" fmla="*/ 25 w 29"/>
                <a:gd name="T7" fmla="*/ 16 h 16"/>
                <a:gd name="T8" fmla="*/ 0 w 29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6">
                  <a:moveTo>
                    <a:pt x="0" y="0"/>
                  </a:moveTo>
                  <a:lnTo>
                    <a:pt x="0" y="0"/>
                  </a:lnTo>
                  <a:cubicBezTo>
                    <a:pt x="10" y="5"/>
                    <a:pt x="27" y="14"/>
                    <a:pt x="29" y="15"/>
                  </a:cubicBezTo>
                  <a:cubicBezTo>
                    <a:pt x="28" y="15"/>
                    <a:pt x="27" y="15"/>
                    <a:pt x="25" y="16"/>
                  </a:cubicBezTo>
                  <a:cubicBezTo>
                    <a:pt x="25" y="16"/>
                    <a:pt x="7" y="6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0" name="Freeform 1045"/>
            <p:cNvSpPr>
              <a:spLocks/>
            </p:cNvSpPr>
            <p:nvPr userDrawn="1"/>
          </p:nvSpPr>
          <p:spPr bwMode="auto">
            <a:xfrm>
              <a:off x="315" y="257"/>
              <a:ext cx="6" cy="25"/>
            </a:xfrm>
            <a:custGeom>
              <a:avLst/>
              <a:gdLst>
                <a:gd name="T0" fmla="*/ 3 w 12"/>
                <a:gd name="T1" fmla="*/ 0 h 55"/>
                <a:gd name="T2" fmla="*/ 3 w 12"/>
                <a:gd name="T3" fmla="*/ 0 h 55"/>
                <a:gd name="T4" fmla="*/ 12 w 12"/>
                <a:gd name="T5" fmla="*/ 27 h 55"/>
                <a:gd name="T6" fmla="*/ 3 w 12"/>
                <a:gd name="T7" fmla="*/ 55 h 55"/>
                <a:gd name="T8" fmla="*/ 0 w 12"/>
                <a:gd name="T9" fmla="*/ 24 h 55"/>
                <a:gd name="T10" fmla="*/ 1 w 12"/>
                <a:gd name="T11" fmla="*/ 1 h 55"/>
                <a:gd name="T12" fmla="*/ 7 w 12"/>
                <a:gd name="T13" fmla="*/ 28 h 55"/>
                <a:gd name="T14" fmla="*/ 3 w 12"/>
                <a:gd name="T1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55">
                  <a:moveTo>
                    <a:pt x="3" y="0"/>
                  </a:moveTo>
                  <a:lnTo>
                    <a:pt x="3" y="0"/>
                  </a:lnTo>
                  <a:cubicBezTo>
                    <a:pt x="6" y="6"/>
                    <a:pt x="12" y="22"/>
                    <a:pt x="12" y="27"/>
                  </a:cubicBezTo>
                  <a:cubicBezTo>
                    <a:pt x="12" y="39"/>
                    <a:pt x="6" y="48"/>
                    <a:pt x="3" y="55"/>
                  </a:cubicBezTo>
                  <a:cubicBezTo>
                    <a:pt x="4" y="45"/>
                    <a:pt x="3" y="33"/>
                    <a:pt x="0" y="24"/>
                  </a:cubicBezTo>
                  <a:cubicBezTo>
                    <a:pt x="1" y="17"/>
                    <a:pt x="1" y="8"/>
                    <a:pt x="1" y="1"/>
                  </a:cubicBezTo>
                  <a:cubicBezTo>
                    <a:pt x="2" y="4"/>
                    <a:pt x="6" y="19"/>
                    <a:pt x="7" y="28"/>
                  </a:cubicBezTo>
                  <a:cubicBezTo>
                    <a:pt x="7" y="20"/>
                    <a:pt x="4" y="6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1" name="Freeform 1046"/>
            <p:cNvSpPr>
              <a:spLocks/>
            </p:cNvSpPr>
            <p:nvPr userDrawn="1"/>
          </p:nvSpPr>
          <p:spPr bwMode="auto">
            <a:xfrm>
              <a:off x="323" y="257"/>
              <a:ext cx="7" cy="27"/>
            </a:xfrm>
            <a:custGeom>
              <a:avLst/>
              <a:gdLst>
                <a:gd name="T0" fmla="*/ 0 w 15"/>
                <a:gd name="T1" fmla="*/ 0 h 60"/>
                <a:gd name="T2" fmla="*/ 0 w 15"/>
                <a:gd name="T3" fmla="*/ 0 h 60"/>
                <a:gd name="T4" fmla="*/ 7 w 15"/>
                <a:gd name="T5" fmla="*/ 29 h 60"/>
                <a:gd name="T6" fmla="*/ 2 w 15"/>
                <a:gd name="T7" fmla="*/ 1 h 60"/>
                <a:gd name="T8" fmla="*/ 7 w 15"/>
                <a:gd name="T9" fmla="*/ 15 h 60"/>
                <a:gd name="T10" fmla="*/ 15 w 15"/>
                <a:gd name="T11" fmla="*/ 42 h 60"/>
                <a:gd name="T12" fmla="*/ 7 w 15"/>
                <a:gd name="T13" fmla="*/ 60 h 60"/>
                <a:gd name="T14" fmla="*/ 4 w 15"/>
                <a:gd name="T15" fmla="*/ 31 h 60"/>
                <a:gd name="T16" fmla="*/ 1 w 15"/>
                <a:gd name="T17" fmla="*/ 20 h 60"/>
                <a:gd name="T18" fmla="*/ 0 w 15"/>
                <a:gd name="T1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60">
                  <a:moveTo>
                    <a:pt x="0" y="0"/>
                  </a:moveTo>
                  <a:lnTo>
                    <a:pt x="0" y="0"/>
                  </a:lnTo>
                  <a:cubicBezTo>
                    <a:pt x="1" y="6"/>
                    <a:pt x="7" y="26"/>
                    <a:pt x="7" y="29"/>
                  </a:cubicBezTo>
                  <a:cubicBezTo>
                    <a:pt x="6" y="19"/>
                    <a:pt x="4" y="10"/>
                    <a:pt x="2" y="1"/>
                  </a:cubicBezTo>
                  <a:cubicBezTo>
                    <a:pt x="2" y="1"/>
                    <a:pt x="6" y="12"/>
                    <a:pt x="7" y="15"/>
                  </a:cubicBezTo>
                  <a:cubicBezTo>
                    <a:pt x="9" y="22"/>
                    <a:pt x="14" y="35"/>
                    <a:pt x="15" y="42"/>
                  </a:cubicBezTo>
                  <a:cubicBezTo>
                    <a:pt x="13" y="49"/>
                    <a:pt x="10" y="54"/>
                    <a:pt x="7" y="60"/>
                  </a:cubicBezTo>
                  <a:cubicBezTo>
                    <a:pt x="7" y="50"/>
                    <a:pt x="6" y="41"/>
                    <a:pt x="4" y="31"/>
                  </a:cubicBezTo>
                  <a:cubicBezTo>
                    <a:pt x="3" y="28"/>
                    <a:pt x="1" y="24"/>
                    <a:pt x="1" y="20"/>
                  </a:cubicBezTo>
                  <a:cubicBezTo>
                    <a:pt x="0" y="14"/>
                    <a:pt x="0" y="4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2" name="Freeform 1047"/>
            <p:cNvSpPr>
              <a:spLocks/>
            </p:cNvSpPr>
            <p:nvPr userDrawn="1"/>
          </p:nvSpPr>
          <p:spPr bwMode="auto">
            <a:xfrm>
              <a:off x="235" y="256"/>
              <a:ext cx="26" cy="18"/>
            </a:xfrm>
            <a:custGeom>
              <a:avLst/>
              <a:gdLst>
                <a:gd name="T0" fmla="*/ 0 w 58"/>
                <a:gd name="T1" fmla="*/ 0 h 39"/>
                <a:gd name="T2" fmla="*/ 0 w 58"/>
                <a:gd name="T3" fmla="*/ 0 h 39"/>
                <a:gd name="T4" fmla="*/ 58 w 58"/>
                <a:gd name="T5" fmla="*/ 34 h 39"/>
                <a:gd name="T6" fmla="*/ 51 w 58"/>
                <a:gd name="T7" fmla="*/ 34 h 39"/>
                <a:gd name="T8" fmla="*/ 23 w 58"/>
                <a:gd name="T9" fmla="*/ 18 h 39"/>
                <a:gd name="T10" fmla="*/ 45 w 58"/>
                <a:gd name="T11" fmla="*/ 35 h 39"/>
                <a:gd name="T12" fmla="*/ 38 w 58"/>
                <a:gd name="T13" fmla="*/ 39 h 39"/>
                <a:gd name="T14" fmla="*/ 12 w 58"/>
                <a:gd name="T15" fmla="*/ 26 h 39"/>
                <a:gd name="T16" fmla="*/ 0 w 58"/>
                <a:gd name="T1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" h="39">
                  <a:moveTo>
                    <a:pt x="0" y="0"/>
                  </a:moveTo>
                  <a:lnTo>
                    <a:pt x="0" y="0"/>
                  </a:lnTo>
                  <a:cubicBezTo>
                    <a:pt x="27" y="2"/>
                    <a:pt x="41" y="22"/>
                    <a:pt x="58" y="34"/>
                  </a:cubicBezTo>
                  <a:cubicBezTo>
                    <a:pt x="56" y="34"/>
                    <a:pt x="54" y="34"/>
                    <a:pt x="51" y="34"/>
                  </a:cubicBezTo>
                  <a:cubicBezTo>
                    <a:pt x="48" y="33"/>
                    <a:pt x="33" y="22"/>
                    <a:pt x="23" y="18"/>
                  </a:cubicBezTo>
                  <a:cubicBezTo>
                    <a:pt x="28" y="25"/>
                    <a:pt x="38" y="29"/>
                    <a:pt x="45" y="35"/>
                  </a:cubicBezTo>
                  <a:cubicBezTo>
                    <a:pt x="43" y="36"/>
                    <a:pt x="41" y="37"/>
                    <a:pt x="38" y="39"/>
                  </a:cubicBezTo>
                  <a:cubicBezTo>
                    <a:pt x="34" y="37"/>
                    <a:pt x="18" y="28"/>
                    <a:pt x="12" y="26"/>
                  </a:cubicBezTo>
                  <a:cubicBezTo>
                    <a:pt x="5" y="18"/>
                    <a:pt x="0" y="8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3" name="Freeform 1048"/>
            <p:cNvSpPr>
              <a:spLocks/>
            </p:cNvSpPr>
            <p:nvPr userDrawn="1"/>
          </p:nvSpPr>
          <p:spPr bwMode="auto">
            <a:xfrm>
              <a:off x="251" y="255"/>
              <a:ext cx="3" cy="4"/>
            </a:xfrm>
            <a:custGeom>
              <a:avLst/>
              <a:gdLst>
                <a:gd name="T0" fmla="*/ 0 w 7"/>
                <a:gd name="T1" fmla="*/ 0 h 10"/>
                <a:gd name="T2" fmla="*/ 0 w 7"/>
                <a:gd name="T3" fmla="*/ 0 h 10"/>
                <a:gd name="T4" fmla="*/ 7 w 7"/>
                <a:gd name="T5" fmla="*/ 7 h 10"/>
                <a:gd name="T6" fmla="*/ 7 w 7"/>
                <a:gd name="T7" fmla="*/ 10 h 10"/>
                <a:gd name="T8" fmla="*/ 0 w 7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0">
                  <a:moveTo>
                    <a:pt x="0" y="0"/>
                  </a:moveTo>
                  <a:lnTo>
                    <a:pt x="0" y="0"/>
                  </a:lnTo>
                  <a:cubicBezTo>
                    <a:pt x="2" y="2"/>
                    <a:pt x="5" y="5"/>
                    <a:pt x="7" y="7"/>
                  </a:cubicBezTo>
                  <a:cubicBezTo>
                    <a:pt x="7" y="8"/>
                    <a:pt x="7" y="9"/>
                    <a:pt x="7" y="10"/>
                  </a:cubicBezTo>
                  <a:cubicBezTo>
                    <a:pt x="5" y="7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4" name="Freeform 1049"/>
            <p:cNvSpPr>
              <a:spLocks/>
            </p:cNvSpPr>
            <p:nvPr userDrawn="1"/>
          </p:nvSpPr>
          <p:spPr bwMode="auto">
            <a:xfrm>
              <a:off x="252" y="251"/>
              <a:ext cx="45" cy="64"/>
            </a:xfrm>
            <a:custGeom>
              <a:avLst/>
              <a:gdLst>
                <a:gd name="T0" fmla="*/ 13 w 100"/>
                <a:gd name="T1" fmla="*/ 95 h 142"/>
                <a:gd name="T2" fmla="*/ 13 w 100"/>
                <a:gd name="T3" fmla="*/ 95 h 142"/>
                <a:gd name="T4" fmla="*/ 0 w 100"/>
                <a:gd name="T5" fmla="*/ 82 h 142"/>
                <a:gd name="T6" fmla="*/ 16 w 100"/>
                <a:gd name="T7" fmla="*/ 74 h 142"/>
                <a:gd name="T8" fmla="*/ 30 w 100"/>
                <a:gd name="T9" fmla="*/ 78 h 142"/>
                <a:gd name="T10" fmla="*/ 31 w 100"/>
                <a:gd name="T11" fmla="*/ 76 h 142"/>
                <a:gd name="T12" fmla="*/ 2 w 100"/>
                <a:gd name="T13" fmla="*/ 51 h 142"/>
                <a:gd name="T14" fmla="*/ 37 w 100"/>
                <a:gd name="T15" fmla="*/ 61 h 142"/>
                <a:gd name="T16" fmla="*/ 38 w 100"/>
                <a:gd name="T17" fmla="*/ 60 h 142"/>
                <a:gd name="T18" fmla="*/ 14 w 100"/>
                <a:gd name="T19" fmla="*/ 36 h 142"/>
                <a:gd name="T20" fmla="*/ 8 w 100"/>
                <a:gd name="T21" fmla="*/ 0 h 142"/>
                <a:gd name="T22" fmla="*/ 55 w 100"/>
                <a:gd name="T23" fmla="*/ 52 h 142"/>
                <a:gd name="T24" fmla="*/ 42 w 100"/>
                <a:gd name="T25" fmla="*/ 83 h 142"/>
                <a:gd name="T26" fmla="*/ 62 w 100"/>
                <a:gd name="T27" fmla="*/ 110 h 142"/>
                <a:gd name="T28" fmla="*/ 93 w 100"/>
                <a:gd name="T29" fmla="*/ 98 h 142"/>
                <a:gd name="T30" fmla="*/ 100 w 100"/>
                <a:gd name="T31" fmla="*/ 98 h 142"/>
                <a:gd name="T32" fmla="*/ 100 w 100"/>
                <a:gd name="T33" fmla="*/ 110 h 142"/>
                <a:gd name="T34" fmla="*/ 98 w 100"/>
                <a:gd name="T35" fmla="*/ 112 h 142"/>
                <a:gd name="T36" fmla="*/ 100 w 100"/>
                <a:gd name="T37" fmla="*/ 120 h 142"/>
                <a:gd name="T38" fmla="*/ 100 w 100"/>
                <a:gd name="T39" fmla="*/ 129 h 142"/>
                <a:gd name="T40" fmla="*/ 96 w 100"/>
                <a:gd name="T41" fmla="*/ 126 h 142"/>
                <a:gd name="T42" fmla="*/ 100 w 100"/>
                <a:gd name="T43" fmla="*/ 131 h 142"/>
                <a:gd name="T44" fmla="*/ 100 w 100"/>
                <a:gd name="T45" fmla="*/ 133 h 142"/>
                <a:gd name="T46" fmla="*/ 96 w 100"/>
                <a:gd name="T47" fmla="*/ 131 h 142"/>
                <a:gd name="T48" fmla="*/ 91 w 100"/>
                <a:gd name="T49" fmla="*/ 115 h 142"/>
                <a:gd name="T50" fmla="*/ 89 w 100"/>
                <a:gd name="T51" fmla="*/ 116 h 142"/>
                <a:gd name="T52" fmla="*/ 94 w 100"/>
                <a:gd name="T53" fmla="*/ 130 h 142"/>
                <a:gd name="T54" fmla="*/ 87 w 100"/>
                <a:gd name="T55" fmla="*/ 142 h 142"/>
                <a:gd name="T56" fmla="*/ 74 w 100"/>
                <a:gd name="T57" fmla="*/ 134 h 142"/>
                <a:gd name="T58" fmla="*/ 72 w 100"/>
                <a:gd name="T59" fmla="*/ 120 h 142"/>
                <a:gd name="T60" fmla="*/ 70 w 100"/>
                <a:gd name="T61" fmla="*/ 120 h 142"/>
                <a:gd name="T62" fmla="*/ 71 w 100"/>
                <a:gd name="T63" fmla="*/ 133 h 142"/>
                <a:gd name="T64" fmla="*/ 61 w 100"/>
                <a:gd name="T65" fmla="*/ 142 h 142"/>
                <a:gd name="T66" fmla="*/ 52 w 100"/>
                <a:gd name="T67" fmla="*/ 132 h 142"/>
                <a:gd name="T68" fmla="*/ 55 w 100"/>
                <a:gd name="T69" fmla="*/ 119 h 142"/>
                <a:gd name="T70" fmla="*/ 54 w 100"/>
                <a:gd name="T71" fmla="*/ 118 h 142"/>
                <a:gd name="T72" fmla="*/ 48 w 100"/>
                <a:gd name="T73" fmla="*/ 133 h 142"/>
                <a:gd name="T74" fmla="*/ 34 w 100"/>
                <a:gd name="T75" fmla="*/ 134 h 142"/>
                <a:gd name="T76" fmla="*/ 30 w 100"/>
                <a:gd name="T77" fmla="*/ 121 h 142"/>
                <a:gd name="T78" fmla="*/ 38 w 100"/>
                <a:gd name="T79" fmla="*/ 111 h 142"/>
                <a:gd name="T80" fmla="*/ 36 w 100"/>
                <a:gd name="T81" fmla="*/ 110 h 142"/>
                <a:gd name="T82" fmla="*/ 26 w 100"/>
                <a:gd name="T83" fmla="*/ 120 h 142"/>
                <a:gd name="T84" fmla="*/ 8 w 100"/>
                <a:gd name="T85" fmla="*/ 116 h 142"/>
                <a:gd name="T86" fmla="*/ 14 w 100"/>
                <a:gd name="T87" fmla="*/ 100 h 142"/>
                <a:gd name="T88" fmla="*/ 28 w 100"/>
                <a:gd name="T89" fmla="*/ 97 h 142"/>
                <a:gd name="T90" fmla="*/ 27 w 100"/>
                <a:gd name="T91" fmla="*/ 95 h 142"/>
                <a:gd name="T92" fmla="*/ 13 w 100"/>
                <a:gd name="T93" fmla="*/ 9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0" h="142">
                  <a:moveTo>
                    <a:pt x="13" y="95"/>
                  </a:moveTo>
                  <a:lnTo>
                    <a:pt x="13" y="95"/>
                  </a:lnTo>
                  <a:cubicBezTo>
                    <a:pt x="5" y="94"/>
                    <a:pt x="2" y="86"/>
                    <a:pt x="0" y="82"/>
                  </a:cubicBezTo>
                  <a:cubicBezTo>
                    <a:pt x="3" y="80"/>
                    <a:pt x="8" y="72"/>
                    <a:pt x="16" y="74"/>
                  </a:cubicBezTo>
                  <a:cubicBezTo>
                    <a:pt x="21" y="75"/>
                    <a:pt x="26" y="76"/>
                    <a:pt x="30" y="78"/>
                  </a:cubicBezTo>
                  <a:cubicBezTo>
                    <a:pt x="31" y="77"/>
                    <a:pt x="31" y="77"/>
                    <a:pt x="31" y="76"/>
                  </a:cubicBezTo>
                  <a:cubicBezTo>
                    <a:pt x="14" y="72"/>
                    <a:pt x="2" y="65"/>
                    <a:pt x="2" y="51"/>
                  </a:cubicBezTo>
                  <a:cubicBezTo>
                    <a:pt x="15" y="42"/>
                    <a:pt x="28" y="50"/>
                    <a:pt x="37" y="61"/>
                  </a:cubicBezTo>
                  <a:lnTo>
                    <a:pt x="38" y="60"/>
                  </a:lnTo>
                  <a:cubicBezTo>
                    <a:pt x="31" y="49"/>
                    <a:pt x="22" y="44"/>
                    <a:pt x="14" y="36"/>
                  </a:cubicBezTo>
                  <a:cubicBezTo>
                    <a:pt x="7" y="28"/>
                    <a:pt x="4" y="12"/>
                    <a:pt x="8" y="0"/>
                  </a:cubicBezTo>
                  <a:cubicBezTo>
                    <a:pt x="23" y="19"/>
                    <a:pt x="49" y="37"/>
                    <a:pt x="55" y="52"/>
                  </a:cubicBezTo>
                  <a:cubicBezTo>
                    <a:pt x="62" y="68"/>
                    <a:pt x="45" y="72"/>
                    <a:pt x="42" y="83"/>
                  </a:cubicBezTo>
                  <a:cubicBezTo>
                    <a:pt x="39" y="96"/>
                    <a:pt x="47" y="105"/>
                    <a:pt x="62" y="110"/>
                  </a:cubicBezTo>
                  <a:cubicBezTo>
                    <a:pt x="74" y="114"/>
                    <a:pt x="88" y="110"/>
                    <a:pt x="93" y="98"/>
                  </a:cubicBezTo>
                  <a:cubicBezTo>
                    <a:pt x="96" y="98"/>
                    <a:pt x="97" y="99"/>
                    <a:pt x="100" y="98"/>
                  </a:cubicBezTo>
                  <a:lnTo>
                    <a:pt x="100" y="110"/>
                  </a:lnTo>
                  <a:cubicBezTo>
                    <a:pt x="98" y="111"/>
                    <a:pt x="100" y="110"/>
                    <a:pt x="98" y="112"/>
                  </a:cubicBezTo>
                  <a:cubicBezTo>
                    <a:pt x="99" y="115"/>
                    <a:pt x="100" y="118"/>
                    <a:pt x="100" y="120"/>
                  </a:cubicBezTo>
                  <a:lnTo>
                    <a:pt x="100" y="129"/>
                  </a:lnTo>
                  <a:cubicBezTo>
                    <a:pt x="99" y="129"/>
                    <a:pt x="98" y="129"/>
                    <a:pt x="96" y="126"/>
                  </a:cubicBezTo>
                  <a:cubicBezTo>
                    <a:pt x="97" y="129"/>
                    <a:pt x="98" y="130"/>
                    <a:pt x="100" y="131"/>
                  </a:cubicBezTo>
                  <a:lnTo>
                    <a:pt x="100" y="133"/>
                  </a:lnTo>
                  <a:cubicBezTo>
                    <a:pt x="99" y="133"/>
                    <a:pt x="97" y="132"/>
                    <a:pt x="96" y="131"/>
                  </a:cubicBezTo>
                  <a:cubicBezTo>
                    <a:pt x="94" y="127"/>
                    <a:pt x="93" y="119"/>
                    <a:pt x="91" y="115"/>
                  </a:cubicBezTo>
                  <a:cubicBezTo>
                    <a:pt x="91" y="114"/>
                    <a:pt x="89" y="114"/>
                    <a:pt x="89" y="116"/>
                  </a:cubicBezTo>
                  <a:cubicBezTo>
                    <a:pt x="90" y="118"/>
                    <a:pt x="93" y="128"/>
                    <a:pt x="94" y="130"/>
                  </a:cubicBezTo>
                  <a:cubicBezTo>
                    <a:pt x="95" y="137"/>
                    <a:pt x="90" y="138"/>
                    <a:pt x="87" y="142"/>
                  </a:cubicBezTo>
                  <a:cubicBezTo>
                    <a:pt x="81" y="139"/>
                    <a:pt x="75" y="141"/>
                    <a:pt x="74" y="134"/>
                  </a:cubicBezTo>
                  <a:cubicBezTo>
                    <a:pt x="73" y="129"/>
                    <a:pt x="73" y="125"/>
                    <a:pt x="72" y="120"/>
                  </a:cubicBezTo>
                  <a:cubicBezTo>
                    <a:pt x="72" y="119"/>
                    <a:pt x="70" y="119"/>
                    <a:pt x="70" y="120"/>
                  </a:cubicBezTo>
                  <a:cubicBezTo>
                    <a:pt x="71" y="125"/>
                    <a:pt x="71" y="132"/>
                    <a:pt x="71" y="133"/>
                  </a:cubicBezTo>
                  <a:cubicBezTo>
                    <a:pt x="71" y="139"/>
                    <a:pt x="65" y="139"/>
                    <a:pt x="61" y="142"/>
                  </a:cubicBezTo>
                  <a:cubicBezTo>
                    <a:pt x="57" y="139"/>
                    <a:pt x="51" y="138"/>
                    <a:pt x="52" y="132"/>
                  </a:cubicBezTo>
                  <a:cubicBezTo>
                    <a:pt x="52" y="130"/>
                    <a:pt x="55" y="122"/>
                    <a:pt x="55" y="119"/>
                  </a:cubicBezTo>
                  <a:cubicBezTo>
                    <a:pt x="56" y="118"/>
                    <a:pt x="54" y="118"/>
                    <a:pt x="54" y="118"/>
                  </a:cubicBezTo>
                  <a:cubicBezTo>
                    <a:pt x="53" y="122"/>
                    <a:pt x="50" y="129"/>
                    <a:pt x="48" y="133"/>
                  </a:cubicBezTo>
                  <a:cubicBezTo>
                    <a:pt x="45" y="138"/>
                    <a:pt x="40" y="134"/>
                    <a:pt x="34" y="134"/>
                  </a:cubicBezTo>
                  <a:cubicBezTo>
                    <a:pt x="32" y="130"/>
                    <a:pt x="26" y="126"/>
                    <a:pt x="30" y="121"/>
                  </a:cubicBezTo>
                  <a:cubicBezTo>
                    <a:pt x="31" y="119"/>
                    <a:pt x="38" y="111"/>
                    <a:pt x="38" y="111"/>
                  </a:cubicBezTo>
                  <a:cubicBezTo>
                    <a:pt x="38" y="110"/>
                    <a:pt x="37" y="109"/>
                    <a:pt x="36" y="110"/>
                  </a:cubicBezTo>
                  <a:cubicBezTo>
                    <a:pt x="34" y="111"/>
                    <a:pt x="31" y="115"/>
                    <a:pt x="26" y="120"/>
                  </a:cubicBezTo>
                  <a:cubicBezTo>
                    <a:pt x="21" y="124"/>
                    <a:pt x="11" y="116"/>
                    <a:pt x="8" y="116"/>
                  </a:cubicBezTo>
                  <a:cubicBezTo>
                    <a:pt x="9" y="111"/>
                    <a:pt x="8" y="103"/>
                    <a:pt x="14" y="100"/>
                  </a:cubicBezTo>
                  <a:cubicBezTo>
                    <a:pt x="19" y="98"/>
                    <a:pt x="26" y="97"/>
                    <a:pt x="28" y="97"/>
                  </a:cubicBezTo>
                  <a:cubicBezTo>
                    <a:pt x="28" y="96"/>
                    <a:pt x="27" y="95"/>
                    <a:pt x="27" y="95"/>
                  </a:cubicBezTo>
                  <a:cubicBezTo>
                    <a:pt x="23" y="96"/>
                    <a:pt x="17" y="96"/>
                    <a:pt x="13" y="9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5" name="Freeform 1050"/>
            <p:cNvSpPr>
              <a:spLocks/>
            </p:cNvSpPr>
            <p:nvPr userDrawn="1"/>
          </p:nvSpPr>
          <p:spPr bwMode="auto">
            <a:xfrm>
              <a:off x="224" y="248"/>
              <a:ext cx="10" cy="7"/>
            </a:xfrm>
            <a:custGeom>
              <a:avLst/>
              <a:gdLst>
                <a:gd name="T0" fmla="*/ 0 w 22"/>
                <a:gd name="T1" fmla="*/ 0 h 16"/>
                <a:gd name="T2" fmla="*/ 0 w 22"/>
                <a:gd name="T3" fmla="*/ 0 h 16"/>
                <a:gd name="T4" fmla="*/ 22 w 22"/>
                <a:gd name="T5" fmla="*/ 14 h 16"/>
                <a:gd name="T6" fmla="*/ 20 w 22"/>
                <a:gd name="T7" fmla="*/ 14 h 16"/>
                <a:gd name="T8" fmla="*/ 20 w 22"/>
                <a:gd name="T9" fmla="*/ 16 h 16"/>
                <a:gd name="T10" fmla="*/ 0 w 22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6">
                  <a:moveTo>
                    <a:pt x="0" y="0"/>
                  </a:moveTo>
                  <a:lnTo>
                    <a:pt x="0" y="0"/>
                  </a:lnTo>
                  <a:cubicBezTo>
                    <a:pt x="6" y="3"/>
                    <a:pt x="19" y="11"/>
                    <a:pt x="22" y="14"/>
                  </a:cubicBezTo>
                  <a:cubicBezTo>
                    <a:pt x="21" y="14"/>
                    <a:pt x="21" y="14"/>
                    <a:pt x="20" y="14"/>
                  </a:cubicBezTo>
                  <a:cubicBezTo>
                    <a:pt x="20" y="15"/>
                    <a:pt x="20" y="16"/>
                    <a:pt x="20" y="16"/>
                  </a:cubicBezTo>
                  <a:cubicBezTo>
                    <a:pt x="16" y="12"/>
                    <a:pt x="5" y="4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6" name="Freeform 1051"/>
            <p:cNvSpPr>
              <a:spLocks/>
            </p:cNvSpPr>
            <p:nvPr userDrawn="1"/>
          </p:nvSpPr>
          <p:spPr bwMode="auto">
            <a:xfrm>
              <a:off x="315" y="243"/>
              <a:ext cx="8" cy="31"/>
            </a:xfrm>
            <a:custGeom>
              <a:avLst/>
              <a:gdLst>
                <a:gd name="T0" fmla="*/ 2 w 17"/>
                <a:gd name="T1" fmla="*/ 0 h 68"/>
                <a:gd name="T2" fmla="*/ 2 w 17"/>
                <a:gd name="T3" fmla="*/ 0 h 68"/>
                <a:gd name="T4" fmla="*/ 9 w 17"/>
                <a:gd name="T5" fmla="*/ 14 h 68"/>
                <a:gd name="T6" fmla="*/ 16 w 17"/>
                <a:gd name="T7" fmla="*/ 68 h 68"/>
                <a:gd name="T8" fmla="*/ 0 w 17"/>
                <a:gd name="T9" fmla="*/ 16 h 68"/>
                <a:gd name="T10" fmla="*/ 14 w 17"/>
                <a:gd name="T11" fmla="*/ 42 h 68"/>
                <a:gd name="T12" fmla="*/ 2 w 17"/>
                <a:gd name="T13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68">
                  <a:moveTo>
                    <a:pt x="2" y="0"/>
                  </a:moveTo>
                  <a:lnTo>
                    <a:pt x="2" y="0"/>
                  </a:lnTo>
                  <a:cubicBezTo>
                    <a:pt x="2" y="0"/>
                    <a:pt x="8" y="12"/>
                    <a:pt x="9" y="14"/>
                  </a:cubicBezTo>
                  <a:cubicBezTo>
                    <a:pt x="16" y="25"/>
                    <a:pt x="17" y="44"/>
                    <a:pt x="16" y="68"/>
                  </a:cubicBezTo>
                  <a:cubicBezTo>
                    <a:pt x="12" y="44"/>
                    <a:pt x="1" y="26"/>
                    <a:pt x="0" y="16"/>
                  </a:cubicBezTo>
                  <a:cubicBezTo>
                    <a:pt x="5" y="22"/>
                    <a:pt x="10" y="31"/>
                    <a:pt x="14" y="42"/>
                  </a:cubicBezTo>
                  <a:cubicBezTo>
                    <a:pt x="13" y="36"/>
                    <a:pt x="5" y="7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7" name="Freeform 1052"/>
            <p:cNvSpPr>
              <a:spLocks/>
            </p:cNvSpPr>
            <p:nvPr userDrawn="1"/>
          </p:nvSpPr>
          <p:spPr bwMode="auto">
            <a:xfrm>
              <a:off x="199" y="245"/>
              <a:ext cx="40" cy="25"/>
            </a:xfrm>
            <a:custGeom>
              <a:avLst/>
              <a:gdLst>
                <a:gd name="T0" fmla="*/ 1 w 88"/>
                <a:gd name="T1" fmla="*/ 1 h 55"/>
                <a:gd name="T2" fmla="*/ 1 w 88"/>
                <a:gd name="T3" fmla="*/ 1 h 55"/>
                <a:gd name="T4" fmla="*/ 45 w 88"/>
                <a:gd name="T5" fmla="*/ 15 h 55"/>
                <a:gd name="T6" fmla="*/ 79 w 88"/>
                <a:gd name="T7" fmla="*/ 37 h 55"/>
                <a:gd name="T8" fmla="*/ 88 w 88"/>
                <a:gd name="T9" fmla="*/ 49 h 55"/>
                <a:gd name="T10" fmla="*/ 81 w 88"/>
                <a:gd name="T11" fmla="*/ 49 h 55"/>
                <a:gd name="T12" fmla="*/ 31 w 88"/>
                <a:gd name="T13" fmla="*/ 23 h 55"/>
                <a:gd name="T14" fmla="*/ 73 w 88"/>
                <a:gd name="T15" fmla="*/ 51 h 55"/>
                <a:gd name="T16" fmla="*/ 67 w 88"/>
                <a:gd name="T17" fmla="*/ 55 h 55"/>
                <a:gd name="T18" fmla="*/ 27 w 88"/>
                <a:gd name="T19" fmla="*/ 37 h 55"/>
                <a:gd name="T20" fmla="*/ 1 w 88"/>
                <a:gd name="T21" fmla="*/ 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" h="55">
                  <a:moveTo>
                    <a:pt x="1" y="1"/>
                  </a:moveTo>
                  <a:lnTo>
                    <a:pt x="1" y="1"/>
                  </a:lnTo>
                  <a:cubicBezTo>
                    <a:pt x="16" y="0"/>
                    <a:pt x="33" y="8"/>
                    <a:pt x="45" y="15"/>
                  </a:cubicBezTo>
                  <a:cubicBezTo>
                    <a:pt x="53" y="20"/>
                    <a:pt x="68" y="29"/>
                    <a:pt x="79" y="37"/>
                  </a:cubicBezTo>
                  <a:cubicBezTo>
                    <a:pt x="81" y="42"/>
                    <a:pt x="82" y="41"/>
                    <a:pt x="88" y="49"/>
                  </a:cubicBezTo>
                  <a:cubicBezTo>
                    <a:pt x="83" y="48"/>
                    <a:pt x="83" y="49"/>
                    <a:pt x="81" y="49"/>
                  </a:cubicBezTo>
                  <a:cubicBezTo>
                    <a:pt x="75" y="45"/>
                    <a:pt x="47" y="29"/>
                    <a:pt x="31" y="23"/>
                  </a:cubicBezTo>
                  <a:cubicBezTo>
                    <a:pt x="44" y="34"/>
                    <a:pt x="68" y="48"/>
                    <a:pt x="73" y="51"/>
                  </a:cubicBezTo>
                  <a:cubicBezTo>
                    <a:pt x="70" y="52"/>
                    <a:pt x="68" y="54"/>
                    <a:pt x="67" y="55"/>
                  </a:cubicBezTo>
                  <a:cubicBezTo>
                    <a:pt x="58" y="52"/>
                    <a:pt x="35" y="43"/>
                    <a:pt x="27" y="37"/>
                  </a:cubicBezTo>
                  <a:cubicBezTo>
                    <a:pt x="15" y="29"/>
                    <a:pt x="0" y="18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8" name="Freeform 1053"/>
            <p:cNvSpPr>
              <a:spLocks/>
            </p:cNvSpPr>
            <p:nvPr userDrawn="1"/>
          </p:nvSpPr>
          <p:spPr bwMode="auto">
            <a:xfrm>
              <a:off x="317" y="243"/>
              <a:ext cx="14" cy="32"/>
            </a:xfrm>
            <a:custGeom>
              <a:avLst/>
              <a:gdLst>
                <a:gd name="T0" fmla="*/ 0 w 31"/>
                <a:gd name="T1" fmla="*/ 0 h 72"/>
                <a:gd name="T2" fmla="*/ 0 w 31"/>
                <a:gd name="T3" fmla="*/ 0 h 72"/>
                <a:gd name="T4" fmla="*/ 27 w 31"/>
                <a:gd name="T5" fmla="*/ 38 h 72"/>
                <a:gd name="T6" fmla="*/ 30 w 31"/>
                <a:gd name="T7" fmla="*/ 72 h 72"/>
                <a:gd name="T8" fmla="*/ 0 w 31"/>
                <a:gd name="T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72">
                  <a:moveTo>
                    <a:pt x="0" y="0"/>
                  </a:moveTo>
                  <a:lnTo>
                    <a:pt x="0" y="0"/>
                  </a:lnTo>
                  <a:cubicBezTo>
                    <a:pt x="10" y="12"/>
                    <a:pt x="23" y="29"/>
                    <a:pt x="27" y="38"/>
                  </a:cubicBezTo>
                  <a:cubicBezTo>
                    <a:pt x="31" y="52"/>
                    <a:pt x="30" y="64"/>
                    <a:pt x="30" y="72"/>
                  </a:cubicBezTo>
                  <a:cubicBezTo>
                    <a:pt x="25" y="46"/>
                    <a:pt x="15" y="23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9" name="Freeform 1054"/>
            <p:cNvSpPr>
              <a:spLocks/>
            </p:cNvSpPr>
            <p:nvPr userDrawn="1"/>
          </p:nvSpPr>
          <p:spPr bwMode="auto">
            <a:xfrm>
              <a:off x="305" y="243"/>
              <a:ext cx="11" cy="33"/>
            </a:xfrm>
            <a:custGeom>
              <a:avLst/>
              <a:gdLst>
                <a:gd name="T0" fmla="*/ 10 w 25"/>
                <a:gd name="T1" fmla="*/ 0 h 74"/>
                <a:gd name="T2" fmla="*/ 10 w 25"/>
                <a:gd name="T3" fmla="*/ 0 h 74"/>
                <a:gd name="T4" fmla="*/ 23 w 25"/>
                <a:gd name="T5" fmla="*/ 16 h 74"/>
                <a:gd name="T6" fmla="*/ 21 w 25"/>
                <a:gd name="T7" fmla="*/ 69 h 74"/>
                <a:gd name="T8" fmla="*/ 13 w 25"/>
                <a:gd name="T9" fmla="*/ 29 h 74"/>
                <a:gd name="T10" fmla="*/ 6 w 25"/>
                <a:gd name="T11" fmla="*/ 74 h 74"/>
                <a:gd name="T12" fmla="*/ 6 w 25"/>
                <a:gd name="T13" fmla="*/ 20 h 74"/>
                <a:gd name="T14" fmla="*/ 0 w 25"/>
                <a:gd name="T15" fmla="*/ 8 h 74"/>
                <a:gd name="T16" fmla="*/ 20 w 25"/>
                <a:gd name="T17" fmla="*/ 30 h 74"/>
                <a:gd name="T18" fmla="*/ 10 w 25"/>
                <a:gd name="T1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74">
                  <a:moveTo>
                    <a:pt x="10" y="0"/>
                  </a:moveTo>
                  <a:lnTo>
                    <a:pt x="10" y="0"/>
                  </a:lnTo>
                  <a:cubicBezTo>
                    <a:pt x="14" y="4"/>
                    <a:pt x="21" y="11"/>
                    <a:pt x="23" y="16"/>
                  </a:cubicBezTo>
                  <a:cubicBezTo>
                    <a:pt x="25" y="30"/>
                    <a:pt x="24" y="56"/>
                    <a:pt x="21" y="69"/>
                  </a:cubicBezTo>
                  <a:cubicBezTo>
                    <a:pt x="21" y="56"/>
                    <a:pt x="19" y="37"/>
                    <a:pt x="13" y="29"/>
                  </a:cubicBezTo>
                  <a:cubicBezTo>
                    <a:pt x="17" y="43"/>
                    <a:pt x="14" y="58"/>
                    <a:pt x="6" y="74"/>
                  </a:cubicBezTo>
                  <a:cubicBezTo>
                    <a:pt x="10" y="60"/>
                    <a:pt x="11" y="34"/>
                    <a:pt x="6" y="20"/>
                  </a:cubicBezTo>
                  <a:cubicBezTo>
                    <a:pt x="5" y="16"/>
                    <a:pt x="2" y="11"/>
                    <a:pt x="0" y="8"/>
                  </a:cubicBezTo>
                  <a:cubicBezTo>
                    <a:pt x="6" y="11"/>
                    <a:pt x="17" y="23"/>
                    <a:pt x="20" y="30"/>
                  </a:cubicBezTo>
                  <a:cubicBezTo>
                    <a:pt x="17" y="18"/>
                    <a:pt x="14" y="10"/>
                    <a:pt x="1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0" name="Freeform 1055"/>
            <p:cNvSpPr>
              <a:spLocks/>
            </p:cNvSpPr>
            <p:nvPr userDrawn="1"/>
          </p:nvSpPr>
          <p:spPr bwMode="auto">
            <a:xfrm>
              <a:off x="276" y="241"/>
              <a:ext cx="14" cy="8"/>
            </a:xfrm>
            <a:custGeom>
              <a:avLst/>
              <a:gdLst>
                <a:gd name="T0" fmla="*/ 5 w 32"/>
                <a:gd name="T1" fmla="*/ 6 h 16"/>
                <a:gd name="T2" fmla="*/ 5 w 32"/>
                <a:gd name="T3" fmla="*/ 6 h 16"/>
                <a:gd name="T4" fmla="*/ 32 w 32"/>
                <a:gd name="T5" fmla="*/ 2 h 16"/>
                <a:gd name="T6" fmla="*/ 2 w 32"/>
                <a:gd name="T7" fmla="*/ 16 h 16"/>
                <a:gd name="T8" fmla="*/ 5 w 32"/>
                <a:gd name="T9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6">
                  <a:moveTo>
                    <a:pt x="5" y="6"/>
                  </a:moveTo>
                  <a:lnTo>
                    <a:pt x="5" y="6"/>
                  </a:lnTo>
                  <a:cubicBezTo>
                    <a:pt x="12" y="1"/>
                    <a:pt x="20" y="0"/>
                    <a:pt x="32" y="2"/>
                  </a:cubicBezTo>
                  <a:cubicBezTo>
                    <a:pt x="23" y="2"/>
                    <a:pt x="6" y="0"/>
                    <a:pt x="2" y="16"/>
                  </a:cubicBezTo>
                  <a:cubicBezTo>
                    <a:pt x="0" y="13"/>
                    <a:pt x="1" y="8"/>
                    <a:pt x="5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1" name="Freeform 1056"/>
            <p:cNvSpPr>
              <a:spLocks/>
            </p:cNvSpPr>
            <p:nvPr userDrawn="1"/>
          </p:nvSpPr>
          <p:spPr bwMode="auto">
            <a:xfrm>
              <a:off x="259" y="238"/>
              <a:ext cx="26" cy="9"/>
            </a:xfrm>
            <a:custGeom>
              <a:avLst/>
              <a:gdLst>
                <a:gd name="T0" fmla="*/ 44 w 59"/>
                <a:gd name="T1" fmla="*/ 2 h 20"/>
                <a:gd name="T2" fmla="*/ 44 w 59"/>
                <a:gd name="T3" fmla="*/ 2 h 20"/>
                <a:gd name="T4" fmla="*/ 59 w 59"/>
                <a:gd name="T5" fmla="*/ 3 h 20"/>
                <a:gd name="T6" fmla="*/ 22 w 59"/>
                <a:gd name="T7" fmla="*/ 18 h 20"/>
                <a:gd name="T8" fmla="*/ 0 w 59"/>
                <a:gd name="T9" fmla="*/ 9 h 20"/>
                <a:gd name="T10" fmla="*/ 19 w 59"/>
                <a:gd name="T11" fmla="*/ 10 h 20"/>
                <a:gd name="T12" fmla="*/ 44 w 59"/>
                <a:gd name="T13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20">
                  <a:moveTo>
                    <a:pt x="44" y="2"/>
                  </a:moveTo>
                  <a:lnTo>
                    <a:pt x="44" y="2"/>
                  </a:lnTo>
                  <a:cubicBezTo>
                    <a:pt x="47" y="1"/>
                    <a:pt x="54" y="0"/>
                    <a:pt x="59" y="3"/>
                  </a:cubicBezTo>
                  <a:cubicBezTo>
                    <a:pt x="33" y="3"/>
                    <a:pt x="32" y="15"/>
                    <a:pt x="22" y="18"/>
                  </a:cubicBezTo>
                  <a:cubicBezTo>
                    <a:pt x="14" y="20"/>
                    <a:pt x="4" y="17"/>
                    <a:pt x="0" y="9"/>
                  </a:cubicBezTo>
                  <a:cubicBezTo>
                    <a:pt x="6" y="12"/>
                    <a:pt x="12" y="12"/>
                    <a:pt x="19" y="10"/>
                  </a:cubicBezTo>
                  <a:cubicBezTo>
                    <a:pt x="27" y="8"/>
                    <a:pt x="34" y="3"/>
                    <a:pt x="44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2" name="Freeform 1057"/>
            <p:cNvSpPr>
              <a:spLocks/>
            </p:cNvSpPr>
            <p:nvPr userDrawn="1"/>
          </p:nvSpPr>
          <p:spPr bwMode="auto">
            <a:xfrm>
              <a:off x="308" y="236"/>
              <a:ext cx="12" cy="19"/>
            </a:xfrm>
            <a:custGeom>
              <a:avLst/>
              <a:gdLst>
                <a:gd name="T0" fmla="*/ 0 w 26"/>
                <a:gd name="T1" fmla="*/ 0 h 42"/>
                <a:gd name="T2" fmla="*/ 0 w 26"/>
                <a:gd name="T3" fmla="*/ 0 h 42"/>
                <a:gd name="T4" fmla="*/ 15 w 26"/>
                <a:gd name="T5" fmla="*/ 20 h 42"/>
                <a:gd name="T6" fmla="*/ 2 w 26"/>
                <a:gd name="T7" fmla="*/ 0 h 42"/>
                <a:gd name="T8" fmla="*/ 14 w 26"/>
                <a:gd name="T9" fmla="*/ 9 h 42"/>
                <a:gd name="T10" fmla="*/ 26 w 26"/>
                <a:gd name="T11" fmla="*/ 42 h 42"/>
                <a:gd name="T12" fmla="*/ 3 w 26"/>
                <a:gd name="T13" fmla="*/ 13 h 42"/>
                <a:gd name="T14" fmla="*/ 0 w 26"/>
                <a:gd name="T1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42">
                  <a:moveTo>
                    <a:pt x="0" y="0"/>
                  </a:moveTo>
                  <a:lnTo>
                    <a:pt x="0" y="0"/>
                  </a:lnTo>
                  <a:cubicBezTo>
                    <a:pt x="3" y="4"/>
                    <a:pt x="11" y="16"/>
                    <a:pt x="15" y="20"/>
                  </a:cubicBezTo>
                  <a:cubicBezTo>
                    <a:pt x="12" y="13"/>
                    <a:pt x="6" y="6"/>
                    <a:pt x="2" y="0"/>
                  </a:cubicBezTo>
                  <a:cubicBezTo>
                    <a:pt x="4" y="3"/>
                    <a:pt x="11" y="7"/>
                    <a:pt x="14" y="9"/>
                  </a:cubicBezTo>
                  <a:cubicBezTo>
                    <a:pt x="18" y="16"/>
                    <a:pt x="24" y="33"/>
                    <a:pt x="26" y="42"/>
                  </a:cubicBezTo>
                  <a:cubicBezTo>
                    <a:pt x="18" y="30"/>
                    <a:pt x="8" y="18"/>
                    <a:pt x="3" y="13"/>
                  </a:cubicBezTo>
                  <a:cubicBezTo>
                    <a:pt x="3" y="9"/>
                    <a:pt x="1" y="4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3" name="Freeform 1058"/>
            <p:cNvSpPr>
              <a:spLocks/>
            </p:cNvSpPr>
            <p:nvPr userDrawn="1"/>
          </p:nvSpPr>
          <p:spPr bwMode="auto">
            <a:xfrm>
              <a:off x="238" y="237"/>
              <a:ext cx="17" cy="28"/>
            </a:xfrm>
            <a:custGeom>
              <a:avLst/>
              <a:gdLst>
                <a:gd name="T0" fmla="*/ 8 w 38"/>
                <a:gd name="T1" fmla="*/ 0 h 62"/>
                <a:gd name="T2" fmla="*/ 8 w 38"/>
                <a:gd name="T3" fmla="*/ 0 h 62"/>
                <a:gd name="T4" fmla="*/ 35 w 38"/>
                <a:gd name="T5" fmla="*/ 34 h 62"/>
                <a:gd name="T6" fmla="*/ 34 w 38"/>
                <a:gd name="T7" fmla="*/ 44 h 62"/>
                <a:gd name="T8" fmla="*/ 19 w 38"/>
                <a:gd name="T9" fmla="*/ 28 h 62"/>
                <a:gd name="T10" fmla="*/ 35 w 38"/>
                <a:gd name="T11" fmla="*/ 51 h 62"/>
                <a:gd name="T12" fmla="*/ 38 w 38"/>
                <a:gd name="T13" fmla="*/ 62 h 62"/>
                <a:gd name="T14" fmla="*/ 15 w 38"/>
                <a:gd name="T15" fmla="*/ 42 h 62"/>
                <a:gd name="T16" fmla="*/ 8 w 38"/>
                <a:gd name="T1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62">
                  <a:moveTo>
                    <a:pt x="8" y="0"/>
                  </a:moveTo>
                  <a:lnTo>
                    <a:pt x="8" y="0"/>
                  </a:lnTo>
                  <a:cubicBezTo>
                    <a:pt x="13" y="14"/>
                    <a:pt x="27" y="28"/>
                    <a:pt x="35" y="34"/>
                  </a:cubicBezTo>
                  <a:cubicBezTo>
                    <a:pt x="34" y="38"/>
                    <a:pt x="34" y="41"/>
                    <a:pt x="34" y="44"/>
                  </a:cubicBezTo>
                  <a:cubicBezTo>
                    <a:pt x="32" y="42"/>
                    <a:pt x="25" y="34"/>
                    <a:pt x="19" y="28"/>
                  </a:cubicBezTo>
                  <a:cubicBezTo>
                    <a:pt x="23" y="38"/>
                    <a:pt x="31" y="47"/>
                    <a:pt x="35" y="51"/>
                  </a:cubicBezTo>
                  <a:cubicBezTo>
                    <a:pt x="35" y="54"/>
                    <a:pt x="36" y="58"/>
                    <a:pt x="38" y="62"/>
                  </a:cubicBezTo>
                  <a:cubicBezTo>
                    <a:pt x="32" y="57"/>
                    <a:pt x="20" y="47"/>
                    <a:pt x="15" y="42"/>
                  </a:cubicBezTo>
                  <a:cubicBezTo>
                    <a:pt x="5" y="31"/>
                    <a:pt x="0" y="14"/>
                    <a:pt x="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4" name="Freeform 1059"/>
            <p:cNvSpPr>
              <a:spLocks/>
            </p:cNvSpPr>
            <p:nvPr userDrawn="1"/>
          </p:nvSpPr>
          <p:spPr bwMode="auto">
            <a:xfrm>
              <a:off x="228" y="231"/>
              <a:ext cx="10" cy="14"/>
            </a:xfrm>
            <a:custGeom>
              <a:avLst/>
              <a:gdLst>
                <a:gd name="T0" fmla="*/ 0 w 23"/>
                <a:gd name="T1" fmla="*/ 0 h 30"/>
                <a:gd name="T2" fmla="*/ 0 w 23"/>
                <a:gd name="T3" fmla="*/ 0 h 30"/>
                <a:gd name="T4" fmla="*/ 23 w 23"/>
                <a:gd name="T5" fmla="*/ 26 h 30"/>
                <a:gd name="T6" fmla="*/ 23 w 23"/>
                <a:gd name="T7" fmla="*/ 30 h 30"/>
                <a:gd name="T8" fmla="*/ 0 w 23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30">
                  <a:moveTo>
                    <a:pt x="0" y="0"/>
                  </a:moveTo>
                  <a:lnTo>
                    <a:pt x="0" y="0"/>
                  </a:lnTo>
                  <a:cubicBezTo>
                    <a:pt x="7" y="10"/>
                    <a:pt x="21" y="25"/>
                    <a:pt x="23" y="26"/>
                  </a:cubicBezTo>
                  <a:cubicBezTo>
                    <a:pt x="23" y="27"/>
                    <a:pt x="23" y="28"/>
                    <a:pt x="23" y="30"/>
                  </a:cubicBezTo>
                  <a:cubicBezTo>
                    <a:pt x="16" y="23"/>
                    <a:pt x="5" y="9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5" name="Freeform 1060"/>
            <p:cNvSpPr>
              <a:spLocks/>
            </p:cNvSpPr>
            <p:nvPr userDrawn="1"/>
          </p:nvSpPr>
          <p:spPr bwMode="auto">
            <a:xfrm>
              <a:off x="311" y="233"/>
              <a:ext cx="17" cy="24"/>
            </a:xfrm>
            <a:custGeom>
              <a:avLst/>
              <a:gdLst>
                <a:gd name="T0" fmla="*/ 0 w 38"/>
                <a:gd name="T1" fmla="*/ 0 h 52"/>
                <a:gd name="T2" fmla="*/ 0 w 38"/>
                <a:gd name="T3" fmla="*/ 0 h 52"/>
                <a:gd name="T4" fmla="*/ 18 w 38"/>
                <a:gd name="T5" fmla="*/ 19 h 52"/>
                <a:gd name="T6" fmla="*/ 1 w 38"/>
                <a:gd name="T7" fmla="*/ 0 h 52"/>
                <a:gd name="T8" fmla="*/ 16 w 38"/>
                <a:gd name="T9" fmla="*/ 6 h 52"/>
                <a:gd name="T10" fmla="*/ 38 w 38"/>
                <a:gd name="T11" fmla="*/ 52 h 52"/>
                <a:gd name="T12" fmla="*/ 0 w 38"/>
                <a:gd name="T1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52">
                  <a:moveTo>
                    <a:pt x="0" y="0"/>
                  </a:moveTo>
                  <a:lnTo>
                    <a:pt x="0" y="0"/>
                  </a:lnTo>
                  <a:cubicBezTo>
                    <a:pt x="4" y="3"/>
                    <a:pt x="15" y="17"/>
                    <a:pt x="18" y="19"/>
                  </a:cubicBezTo>
                  <a:cubicBezTo>
                    <a:pt x="16" y="13"/>
                    <a:pt x="5" y="4"/>
                    <a:pt x="1" y="0"/>
                  </a:cubicBezTo>
                  <a:cubicBezTo>
                    <a:pt x="5" y="2"/>
                    <a:pt x="11" y="5"/>
                    <a:pt x="16" y="6"/>
                  </a:cubicBezTo>
                  <a:cubicBezTo>
                    <a:pt x="19" y="10"/>
                    <a:pt x="34" y="34"/>
                    <a:pt x="38" y="52"/>
                  </a:cubicBezTo>
                  <a:cubicBezTo>
                    <a:pt x="24" y="29"/>
                    <a:pt x="10" y="2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6" name="Freeform 1061"/>
            <p:cNvSpPr>
              <a:spLocks/>
            </p:cNvSpPr>
            <p:nvPr userDrawn="1"/>
          </p:nvSpPr>
          <p:spPr bwMode="auto">
            <a:xfrm>
              <a:off x="292" y="231"/>
              <a:ext cx="20" cy="21"/>
            </a:xfrm>
            <a:custGeom>
              <a:avLst/>
              <a:gdLst>
                <a:gd name="T0" fmla="*/ 11 w 44"/>
                <a:gd name="T1" fmla="*/ 0 h 47"/>
                <a:gd name="T2" fmla="*/ 11 w 44"/>
                <a:gd name="T3" fmla="*/ 0 h 47"/>
                <a:gd name="T4" fmla="*/ 35 w 44"/>
                <a:gd name="T5" fmla="*/ 22 h 47"/>
                <a:gd name="T6" fmla="*/ 44 w 44"/>
                <a:gd name="T7" fmla="*/ 47 h 47"/>
                <a:gd name="T8" fmla="*/ 26 w 44"/>
                <a:gd name="T9" fmla="*/ 32 h 47"/>
                <a:gd name="T10" fmla="*/ 9 w 44"/>
                <a:gd name="T11" fmla="*/ 18 h 47"/>
                <a:gd name="T12" fmla="*/ 0 w 44"/>
                <a:gd name="T13" fmla="*/ 6 h 47"/>
                <a:gd name="T14" fmla="*/ 32 w 44"/>
                <a:gd name="T15" fmla="*/ 29 h 47"/>
                <a:gd name="T16" fmla="*/ 11 w 44"/>
                <a:gd name="T1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47">
                  <a:moveTo>
                    <a:pt x="11" y="0"/>
                  </a:moveTo>
                  <a:lnTo>
                    <a:pt x="11" y="0"/>
                  </a:lnTo>
                  <a:cubicBezTo>
                    <a:pt x="19" y="4"/>
                    <a:pt x="32" y="15"/>
                    <a:pt x="35" y="22"/>
                  </a:cubicBezTo>
                  <a:cubicBezTo>
                    <a:pt x="38" y="28"/>
                    <a:pt x="44" y="45"/>
                    <a:pt x="44" y="47"/>
                  </a:cubicBezTo>
                  <a:cubicBezTo>
                    <a:pt x="39" y="41"/>
                    <a:pt x="34" y="35"/>
                    <a:pt x="26" y="32"/>
                  </a:cubicBezTo>
                  <a:cubicBezTo>
                    <a:pt x="22" y="27"/>
                    <a:pt x="15" y="21"/>
                    <a:pt x="9" y="18"/>
                  </a:cubicBezTo>
                  <a:cubicBezTo>
                    <a:pt x="7" y="15"/>
                    <a:pt x="2" y="9"/>
                    <a:pt x="0" y="6"/>
                  </a:cubicBezTo>
                  <a:cubicBezTo>
                    <a:pt x="6" y="11"/>
                    <a:pt x="23" y="24"/>
                    <a:pt x="32" y="29"/>
                  </a:cubicBezTo>
                  <a:cubicBezTo>
                    <a:pt x="26" y="18"/>
                    <a:pt x="18" y="7"/>
                    <a:pt x="1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7" name="Freeform 1062"/>
            <p:cNvSpPr>
              <a:spLocks/>
            </p:cNvSpPr>
            <p:nvPr userDrawn="1"/>
          </p:nvSpPr>
          <p:spPr bwMode="auto">
            <a:xfrm>
              <a:off x="301" y="227"/>
              <a:ext cx="13" cy="12"/>
            </a:xfrm>
            <a:custGeom>
              <a:avLst/>
              <a:gdLst>
                <a:gd name="T0" fmla="*/ 0 w 29"/>
                <a:gd name="T1" fmla="*/ 0 h 26"/>
                <a:gd name="T2" fmla="*/ 0 w 29"/>
                <a:gd name="T3" fmla="*/ 0 h 26"/>
                <a:gd name="T4" fmla="*/ 12 w 29"/>
                <a:gd name="T5" fmla="*/ 2 h 26"/>
                <a:gd name="T6" fmla="*/ 29 w 29"/>
                <a:gd name="T7" fmla="*/ 26 h 26"/>
                <a:gd name="T8" fmla="*/ 0 w 29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6">
                  <a:moveTo>
                    <a:pt x="0" y="0"/>
                  </a:moveTo>
                  <a:lnTo>
                    <a:pt x="0" y="0"/>
                  </a:lnTo>
                  <a:cubicBezTo>
                    <a:pt x="4" y="1"/>
                    <a:pt x="9" y="2"/>
                    <a:pt x="12" y="2"/>
                  </a:cubicBezTo>
                  <a:cubicBezTo>
                    <a:pt x="17" y="6"/>
                    <a:pt x="23" y="15"/>
                    <a:pt x="29" y="26"/>
                  </a:cubicBezTo>
                  <a:cubicBezTo>
                    <a:pt x="17" y="19"/>
                    <a:pt x="6" y="6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8" name="Freeform 1063"/>
            <p:cNvSpPr>
              <a:spLocks/>
            </p:cNvSpPr>
            <p:nvPr userDrawn="1"/>
          </p:nvSpPr>
          <p:spPr bwMode="auto">
            <a:xfrm>
              <a:off x="307" y="228"/>
              <a:ext cx="16" cy="8"/>
            </a:xfrm>
            <a:custGeom>
              <a:avLst/>
              <a:gdLst>
                <a:gd name="T0" fmla="*/ 5 w 34"/>
                <a:gd name="T1" fmla="*/ 0 h 18"/>
                <a:gd name="T2" fmla="*/ 5 w 34"/>
                <a:gd name="T3" fmla="*/ 0 h 18"/>
                <a:gd name="T4" fmla="*/ 34 w 34"/>
                <a:gd name="T5" fmla="*/ 15 h 18"/>
                <a:gd name="T6" fmla="*/ 0 w 34"/>
                <a:gd name="T7" fmla="*/ 0 h 18"/>
                <a:gd name="T8" fmla="*/ 5 w 34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8">
                  <a:moveTo>
                    <a:pt x="5" y="0"/>
                  </a:moveTo>
                  <a:lnTo>
                    <a:pt x="5" y="0"/>
                  </a:lnTo>
                  <a:cubicBezTo>
                    <a:pt x="8" y="6"/>
                    <a:pt x="21" y="14"/>
                    <a:pt x="34" y="15"/>
                  </a:cubicBezTo>
                  <a:cubicBezTo>
                    <a:pt x="20" y="18"/>
                    <a:pt x="4" y="8"/>
                    <a:pt x="0" y="0"/>
                  </a:cubicBezTo>
                  <a:cubicBezTo>
                    <a:pt x="1" y="0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9" name="Freeform 1064"/>
            <p:cNvSpPr>
              <a:spLocks/>
            </p:cNvSpPr>
            <p:nvPr userDrawn="1"/>
          </p:nvSpPr>
          <p:spPr bwMode="auto">
            <a:xfrm>
              <a:off x="289" y="224"/>
              <a:ext cx="2" cy="1"/>
            </a:xfrm>
            <a:custGeom>
              <a:avLst/>
              <a:gdLst>
                <a:gd name="T0" fmla="*/ 5 w 5"/>
                <a:gd name="T1" fmla="*/ 0 h 3"/>
                <a:gd name="T2" fmla="*/ 5 w 5"/>
                <a:gd name="T3" fmla="*/ 0 h 3"/>
                <a:gd name="T4" fmla="*/ 0 w 5"/>
                <a:gd name="T5" fmla="*/ 3 h 3"/>
                <a:gd name="T6" fmla="*/ 5 w 5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3">
                  <a:moveTo>
                    <a:pt x="5" y="0"/>
                  </a:moveTo>
                  <a:lnTo>
                    <a:pt x="5" y="0"/>
                  </a:lnTo>
                  <a:cubicBezTo>
                    <a:pt x="4" y="1"/>
                    <a:pt x="1" y="3"/>
                    <a:pt x="0" y="3"/>
                  </a:cubicBezTo>
                  <a:cubicBezTo>
                    <a:pt x="2" y="1"/>
                    <a:pt x="4" y="0"/>
                    <a:pt x="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0" name="Freeform 1065"/>
            <p:cNvSpPr>
              <a:spLocks/>
            </p:cNvSpPr>
            <p:nvPr userDrawn="1"/>
          </p:nvSpPr>
          <p:spPr bwMode="auto">
            <a:xfrm>
              <a:off x="286" y="223"/>
              <a:ext cx="4" cy="2"/>
            </a:xfrm>
            <a:custGeom>
              <a:avLst/>
              <a:gdLst>
                <a:gd name="T0" fmla="*/ 0 w 9"/>
                <a:gd name="T1" fmla="*/ 0 h 5"/>
                <a:gd name="T2" fmla="*/ 0 w 9"/>
                <a:gd name="T3" fmla="*/ 0 h 5"/>
                <a:gd name="T4" fmla="*/ 9 w 9"/>
                <a:gd name="T5" fmla="*/ 1 h 5"/>
                <a:gd name="T6" fmla="*/ 1 w 9"/>
                <a:gd name="T7" fmla="*/ 5 h 5"/>
                <a:gd name="T8" fmla="*/ 0 w 9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5">
                  <a:moveTo>
                    <a:pt x="0" y="0"/>
                  </a:moveTo>
                  <a:lnTo>
                    <a:pt x="0" y="0"/>
                  </a:lnTo>
                  <a:cubicBezTo>
                    <a:pt x="3" y="0"/>
                    <a:pt x="8" y="1"/>
                    <a:pt x="9" y="1"/>
                  </a:cubicBezTo>
                  <a:cubicBezTo>
                    <a:pt x="7" y="2"/>
                    <a:pt x="3" y="4"/>
                    <a:pt x="1" y="5"/>
                  </a:cubicBezTo>
                  <a:cubicBezTo>
                    <a:pt x="2" y="3"/>
                    <a:pt x="2" y="1"/>
                    <a:pt x="0" y="0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1" name="Freeform 1066"/>
            <p:cNvSpPr>
              <a:spLocks/>
            </p:cNvSpPr>
            <p:nvPr userDrawn="1"/>
          </p:nvSpPr>
          <p:spPr bwMode="auto">
            <a:xfrm>
              <a:off x="283" y="223"/>
              <a:ext cx="2" cy="3"/>
            </a:xfrm>
            <a:custGeom>
              <a:avLst/>
              <a:gdLst>
                <a:gd name="T0" fmla="*/ 1 w 4"/>
                <a:gd name="T1" fmla="*/ 0 h 6"/>
                <a:gd name="T2" fmla="*/ 1 w 4"/>
                <a:gd name="T3" fmla="*/ 0 h 6"/>
                <a:gd name="T4" fmla="*/ 3 w 4"/>
                <a:gd name="T5" fmla="*/ 3 h 6"/>
                <a:gd name="T6" fmla="*/ 4 w 4"/>
                <a:gd name="T7" fmla="*/ 6 h 6"/>
                <a:gd name="T8" fmla="*/ 1 w 4"/>
                <a:gd name="T9" fmla="*/ 3 h 6"/>
                <a:gd name="T10" fmla="*/ 1 w 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2" y="1"/>
                    <a:pt x="3" y="3"/>
                  </a:cubicBezTo>
                  <a:cubicBezTo>
                    <a:pt x="3" y="3"/>
                    <a:pt x="4" y="6"/>
                    <a:pt x="4" y="6"/>
                  </a:cubicBezTo>
                  <a:cubicBezTo>
                    <a:pt x="4" y="6"/>
                    <a:pt x="1" y="5"/>
                    <a:pt x="1" y="3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2" name="Freeform 1067"/>
            <p:cNvSpPr>
              <a:spLocks/>
            </p:cNvSpPr>
            <p:nvPr userDrawn="1"/>
          </p:nvSpPr>
          <p:spPr bwMode="auto">
            <a:xfrm>
              <a:off x="282" y="223"/>
              <a:ext cx="3" cy="5"/>
            </a:xfrm>
            <a:custGeom>
              <a:avLst/>
              <a:gdLst>
                <a:gd name="T0" fmla="*/ 0 w 8"/>
                <a:gd name="T1" fmla="*/ 0 h 10"/>
                <a:gd name="T2" fmla="*/ 0 w 8"/>
                <a:gd name="T3" fmla="*/ 0 h 10"/>
                <a:gd name="T4" fmla="*/ 2 w 8"/>
                <a:gd name="T5" fmla="*/ 0 h 10"/>
                <a:gd name="T6" fmla="*/ 8 w 8"/>
                <a:gd name="T7" fmla="*/ 7 h 10"/>
                <a:gd name="T8" fmla="*/ 5 w 8"/>
                <a:gd name="T9" fmla="*/ 10 h 10"/>
                <a:gd name="T10" fmla="*/ 0 w 8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2" y="0"/>
                    <a:pt x="2" y="0"/>
                  </a:cubicBezTo>
                  <a:cubicBezTo>
                    <a:pt x="2" y="4"/>
                    <a:pt x="3" y="6"/>
                    <a:pt x="8" y="7"/>
                  </a:cubicBezTo>
                  <a:cubicBezTo>
                    <a:pt x="7" y="8"/>
                    <a:pt x="6" y="9"/>
                    <a:pt x="5" y="10"/>
                  </a:cubicBezTo>
                  <a:cubicBezTo>
                    <a:pt x="2" y="8"/>
                    <a:pt x="0" y="2"/>
                    <a:pt x="0" y="0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3" name="Freeform 1068"/>
            <p:cNvSpPr>
              <a:spLocks/>
            </p:cNvSpPr>
            <p:nvPr userDrawn="1"/>
          </p:nvSpPr>
          <p:spPr bwMode="auto">
            <a:xfrm>
              <a:off x="264" y="223"/>
              <a:ext cx="31" cy="22"/>
            </a:xfrm>
            <a:custGeom>
              <a:avLst/>
              <a:gdLst>
                <a:gd name="T0" fmla="*/ 2 w 71"/>
                <a:gd name="T1" fmla="*/ 12 h 47"/>
                <a:gd name="T2" fmla="*/ 2 w 71"/>
                <a:gd name="T3" fmla="*/ 12 h 47"/>
                <a:gd name="T4" fmla="*/ 24 w 71"/>
                <a:gd name="T5" fmla="*/ 0 h 47"/>
                <a:gd name="T6" fmla="*/ 71 w 71"/>
                <a:gd name="T7" fmla="*/ 44 h 47"/>
                <a:gd name="T8" fmla="*/ 59 w 71"/>
                <a:gd name="T9" fmla="*/ 39 h 47"/>
                <a:gd name="T10" fmla="*/ 26 w 71"/>
                <a:gd name="T11" fmla="*/ 25 h 47"/>
                <a:gd name="T12" fmla="*/ 5 w 71"/>
                <a:gd name="T13" fmla="*/ 32 h 47"/>
                <a:gd name="T14" fmla="*/ 2 w 71"/>
                <a:gd name="T15" fmla="*/ 1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47">
                  <a:moveTo>
                    <a:pt x="2" y="12"/>
                  </a:moveTo>
                  <a:lnTo>
                    <a:pt x="2" y="12"/>
                  </a:lnTo>
                  <a:cubicBezTo>
                    <a:pt x="4" y="6"/>
                    <a:pt x="13" y="0"/>
                    <a:pt x="24" y="0"/>
                  </a:cubicBezTo>
                  <a:cubicBezTo>
                    <a:pt x="37" y="19"/>
                    <a:pt x="51" y="32"/>
                    <a:pt x="71" y="44"/>
                  </a:cubicBezTo>
                  <a:cubicBezTo>
                    <a:pt x="69" y="47"/>
                    <a:pt x="63" y="41"/>
                    <a:pt x="59" y="39"/>
                  </a:cubicBezTo>
                  <a:cubicBezTo>
                    <a:pt x="50" y="33"/>
                    <a:pt x="38" y="25"/>
                    <a:pt x="26" y="25"/>
                  </a:cubicBezTo>
                  <a:cubicBezTo>
                    <a:pt x="17" y="24"/>
                    <a:pt x="10" y="27"/>
                    <a:pt x="5" y="32"/>
                  </a:cubicBezTo>
                  <a:cubicBezTo>
                    <a:pt x="1" y="28"/>
                    <a:pt x="0" y="18"/>
                    <a:pt x="2" y="1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4" name="Freeform 1069"/>
            <p:cNvSpPr>
              <a:spLocks/>
            </p:cNvSpPr>
            <p:nvPr userDrawn="1"/>
          </p:nvSpPr>
          <p:spPr bwMode="auto">
            <a:xfrm>
              <a:off x="202" y="222"/>
              <a:ext cx="41" cy="38"/>
            </a:xfrm>
            <a:custGeom>
              <a:avLst/>
              <a:gdLst>
                <a:gd name="T0" fmla="*/ 7 w 93"/>
                <a:gd name="T1" fmla="*/ 0 h 83"/>
                <a:gd name="T2" fmla="*/ 7 w 93"/>
                <a:gd name="T3" fmla="*/ 0 h 83"/>
                <a:gd name="T4" fmla="*/ 93 w 93"/>
                <a:gd name="T5" fmla="*/ 75 h 83"/>
                <a:gd name="T6" fmla="*/ 75 w 93"/>
                <a:gd name="T7" fmla="*/ 71 h 83"/>
                <a:gd name="T8" fmla="*/ 32 w 93"/>
                <a:gd name="T9" fmla="*/ 41 h 83"/>
                <a:gd name="T10" fmla="*/ 71 w 93"/>
                <a:gd name="T11" fmla="*/ 76 h 83"/>
                <a:gd name="T12" fmla="*/ 73 w 93"/>
                <a:gd name="T13" fmla="*/ 83 h 83"/>
                <a:gd name="T14" fmla="*/ 19 w 93"/>
                <a:gd name="T15" fmla="*/ 46 h 83"/>
                <a:gd name="T16" fmla="*/ 7 w 93"/>
                <a:gd name="T1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" h="83">
                  <a:moveTo>
                    <a:pt x="7" y="0"/>
                  </a:moveTo>
                  <a:lnTo>
                    <a:pt x="7" y="0"/>
                  </a:lnTo>
                  <a:cubicBezTo>
                    <a:pt x="16" y="6"/>
                    <a:pt x="56" y="50"/>
                    <a:pt x="93" y="75"/>
                  </a:cubicBezTo>
                  <a:cubicBezTo>
                    <a:pt x="88" y="73"/>
                    <a:pt x="80" y="71"/>
                    <a:pt x="75" y="71"/>
                  </a:cubicBezTo>
                  <a:cubicBezTo>
                    <a:pt x="72" y="69"/>
                    <a:pt x="45" y="49"/>
                    <a:pt x="32" y="41"/>
                  </a:cubicBezTo>
                  <a:cubicBezTo>
                    <a:pt x="43" y="54"/>
                    <a:pt x="65" y="71"/>
                    <a:pt x="71" y="76"/>
                  </a:cubicBezTo>
                  <a:cubicBezTo>
                    <a:pt x="71" y="77"/>
                    <a:pt x="71" y="80"/>
                    <a:pt x="73" y="83"/>
                  </a:cubicBezTo>
                  <a:cubicBezTo>
                    <a:pt x="59" y="74"/>
                    <a:pt x="35" y="62"/>
                    <a:pt x="19" y="46"/>
                  </a:cubicBezTo>
                  <a:cubicBezTo>
                    <a:pt x="7" y="35"/>
                    <a:pt x="0" y="17"/>
                    <a:pt x="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5" name="Freeform 1070"/>
            <p:cNvSpPr>
              <a:spLocks/>
            </p:cNvSpPr>
            <p:nvPr userDrawn="1"/>
          </p:nvSpPr>
          <p:spPr bwMode="auto">
            <a:xfrm>
              <a:off x="274" y="220"/>
              <a:ext cx="34" cy="40"/>
            </a:xfrm>
            <a:custGeom>
              <a:avLst/>
              <a:gdLst>
                <a:gd name="T0" fmla="*/ 2 w 76"/>
                <a:gd name="T1" fmla="*/ 6 h 89"/>
                <a:gd name="T2" fmla="*/ 2 w 76"/>
                <a:gd name="T3" fmla="*/ 6 h 89"/>
                <a:gd name="T4" fmla="*/ 7 w 76"/>
                <a:gd name="T5" fmla="*/ 3 h 89"/>
                <a:gd name="T6" fmla="*/ 23 w 76"/>
                <a:gd name="T7" fmla="*/ 28 h 89"/>
                <a:gd name="T8" fmla="*/ 45 w 76"/>
                <a:gd name="T9" fmla="*/ 42 h 89"/>
                <a:gd name="T10" fmla="*/ 68 w 76"/>
                <a:gd name="T11" fmla="*/ 62 h 89"/>
                <a:gd name="T12" fmla="*/ 75 w 76"/>
                <a:gd name="T13" fmla="*/ 89 h 89"/>
                <a:gd name="T14" fmla="*/ 46 w 76"/>
                <a:gd name="T15" fmla="*/ 48 h 89"/>
                <a:gd name="T16" fmla="*/ 17 w 76"/>
                <a:gd name="T17" fmla="*/ 25 h 89"/>
                <a:gd name="T18" fmla="*/ 2 w 76"/>
                <a:gd name="T19" fmla="*/ 6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89">
                  <a:moveTo>
                    <a:pt x="2" y="6"/>
                  </a:moveTo>
                  <a:lnTo>
                    <a:pt x="2" y="6"/>
                  </a:lnTo>
                  <a:cubicBezTo>
                    <a:pt x="0" y="2"/>
                    <a:pt x="6" y="0"/>
                    <a:pt x="7" y="3"/>
                  </a:cubicBezTo>
                  <a:cubicBezTo>
                    <a:pt x="11" y="13"/>
                    <a:pt x="17" y="22"/>
                    <a:pt x="23" y="28"/>
                  </a:cubicBezTo>
                  <a:cubicBezTo>
                    <a:pt x="28" y="33"/>
                    <a:pt x="38" y="39"/>
                    <a:pt x="45" y="42"/>
                  </a:cubicBezTo>
                  <a:cubicBezTo>
                    <a:pt x="52" y="46"/>
                    <a:pt x="64" y="55"/>
                    <a:pt x="68" y="62"/>
                  </a:cubicBezTo>
                  <a:cubicBezTo>
                    <a:pt x="72" y="69"/>
                    <a:pt x="76" y="79"/>
                    <a:pt x="75" y="89"/>
                  </a:cubicBezTo>
                  <a:cubicBezTo>
                    <a:pt x="71" y="75"/>
                    <a:pt x="59" y="56"/>
                    <a:pt x="46" y="48"/>
                  </a:cubicBezTo>
                  <a:cubicBezTo>
                    <a:pt x="35" y="41"/>
                    <a:pt x="24" y="34"/>
                    <a:pt x="17" y="25"/>
                  </a:cubicBezTo>
                  <a:cubicBezTo>
                    <a:pt x="12" y="19"/>
                    <a:pt x="6" y="13"/>
                    <a:pt x="2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6" name="Freeform 1071"/>
            <p:cNvSpPr>
              <a:spLocks/>
            </p:cNvSpPr>
            <p:nvPr userDrawn="1"/>
          </p:nvSpPr>
          <p:spPr bwMode="auto">
            <a:xfrm>
              <a:off x="278" y="218"/>
              <a:ext cx="38" cy="24"/>
            </a:xfrm>
            <a:custGeom>
              <a:avLst/>
              <a:gdLst>
                <a:gd name="T0" fmla="*/ 2 w 85"/>
                <a:gd name="T1" fmla="*/ 1 h 53"/>
                <a:gd name="T2" fmla="*/ 2 w 85"/>
                <a:gd name="T3" fmla="*/ 1 h 53"/>
                <a:gd name="T4" fmla="*/ 78 w 85"/>
                <a:gd name="T5" fmla="*/ 2 h 53"/>
                <a:gd name="T6" fmla="*/ 85 w 85"/>
                <a:gd name="T7" fmla="*/ 0 h 53"/>
                <a:gd name="T8" fmla="*/ 77 w 85"/>
                <a:gd name="T9" fmla="*/ 6 h 53"/>
                <a:gd name="T10" fmla="*/ 30 w 85"/>
                <a:gd name="T11" fmla="*/ 12 h 53"/>
                <a:gd name="T12" fmla="*/ 7 w 85"/>
                <a:gd name="T13" fmla="*/ 10 h 53"/>
                <a:gd name="T14" fmla="*/ 13 w 85"/>
                <a:gd name="T15" fmla="*/ 23 h 53"/>
                <a:gd name="T16" fmla="*/ 30 w 85"/>
                <a:gd name="T17" fmla="*/ 16 h 53"/>
                <a:gd name="T18" fmla="*/ 59 w 85"/>
                <a:gd name="T19" fmla="*/ 14 h 53"/>
                <a:gd name="T20" fmla="*/ 81 w 85"/>
                <a:gd name="T21" fmla="*/ 15 h 53"/>
                <a:gd name="T22" fmla="*/ 46 w 85"/>
                <a:gd name="T23" fmla="*/ 18 h 53"/>
                <a:gd name="T24" fmla="*/ 69 w 85"/>
                <a:gd name="T25" fmla="*/ 50 h 53"/>
                <a:gd name="T26" fmla="*/ 35 w 85"/>
                <a:gd name="T27" fmla="*/ 21 h 53"/>
                <a:gd name="T28" fmla="*/ 60 w 85"/>
                <a:gd name="T29" fmla="*/ 53 h 53"/>
                <a:gd name="T30" fmla="*/ 27 w 85"/>
                <a:gd name="T31" fmla="*/ 27 h 53"/>
                <a:gd name="T32" fmla="*/ 39 w 85"/>
                <a:gd name="T33" fmla="*/ 45 h 53"/>
                <a:gd name="T34" fmla="*/ 19 w 85"/>
                <a:gd name="T35" fmla="*/ 32 h 53"/>
                <a:gd name="T36" fmla="*/ 0 w 85"/>
                <a:gd name="T37" fmla="*/ 4 h 53"/>
                <a:gd name="T38" fmla="*/ 2 w 85"/>
                <a:gd name="T39" fmla="*/ 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" h="53">
                  <a:moveTo>
                    <a:pt x="2" y="1"/>
                  </a:moveTo>
                  <a:lnTo>
                    <a:pt x="2" y="1"/>
                  </a:lnTo>
                  <a:cubicBezTo>
                    <a:pt x="16" y="1"/>
                    <a:pt x="61" y="2"/>
                    <a:pt x="78" y="2"/>
                  </a:cubicBezTo>
                  <a:cubicBezTo>
                    <a:pt x="80" y="2"/>
                    <a:pt x="83" y="1"/>
                    <a:pt x="85" y="0"/>
                  </a:cubicBezTo>
                  <a:cubicBezTo>
                    <a:pt x="84" y="2"/>
                    <a:pt x="79" y="4"/>
                    <a:pt x="77" y="6"/>
                  </a:cubicBezTo>
                  <a:cubicBezTo>
                    <a:pt x="64" y="12"/>
                    <a:pt x="47" y="14"/>
                    <a:pt x="30" y="12"/>
                  </a:cubicBezTo>
                  <a:cubicBezTo>
                    <a:pt x="26" y="11"/>
                    <a:pt x="15" y="7"/>
                    <a:pt x="7" y="10"/>
                  </a:cubicBezTo>
                  <a:cubicBezTo>
                    <a:pt x="7" y="14"/>
                    <a:pt x="12" y="21"/>
                    <a:pt x="13" y="23"/>
                  </a:cubicBezTo>
                  <a:cubicBezTo>
                    <a:pt x="18" y="19"/>
                    <a:pt x="23" y="18"/>
                    <a:pt x="30" y="16"/>
                  </a:cubicBezTo>
                  <a:cubicBezTo>
                    <a:pt x="39" y="13"/>
                    <a:pt x="49" y="13"/>
                    <a:pt x="59" y="14"/>
                  </a:cubicBezTo>
                  <a:cubicBezTo>
                    <a:pt x="65" y="15"/>
                    <a:pt x="74" y="16"/>
                    <a:pt x="81" y="15"/>
                  </a:cubicBezTo>
                  <a:cubicBezTo>
                    <a:pt x="73" y="21"/>
                    <a:pt x="60" y="22"/>
                    <a:pt x="46" y="18"/>
                  </a:cubicBezTo>
                  <a:cubicBezTo>
                    <a:pt x="56" y="25"/>
                    <a:pt x="67" y="37"/>
                    <a:pt x="69" y="50"/>
                  </a:cubicBezTo>
                  <a:cubicBezTo>
                    <a:pt x="61" y="38"/>
                    <a:pt x="48" y="28"/>
                    <a:pt x="35" y="21"/>
                  </a:cubicBezTo>
                  <a:cubicBezTo>
                    <a:pt x="45" y="30"/>
                    <a:pt x="56" y="45"/>
                    <a:pt x="60" y="53"/>
                  </a:cubicBezTo>
                  <a:cubicBezTo>
                    <a:pt x="49" y="47"/>
                    <a:pt x="35" y="36"/>
                    <a:pt x="27" y="27"/>
                  </a:cubicBezTo>
                  <a:cubicBezTo>
                    <a:pt x="29" y="32"/>
                    <a:pt x="34" y="40"/>
                    <a:pt x="39" y="45"/>
                  </a:cubicBezTo>
                  <a:cubicBezTo>
                    <a:pt x="37" y="44"/>
                    <a:pt x="26" y="39"/>
                    <a:pt x="19" y="32"/>
                  </a:cubicBezTo>
                  <a:cubicBezTo>
                    <a:pt x="12" y="26"/>
                    <a:pt x="4" y="13"/>
                    <a:pt x="0" y="4"/>
                  </a:cubicBezTo>
                  <a:cubicBezTo>
                    <a:pt x="0" y="2"/>
                    <a:pt x="1" y="1"/>
                    <a:pt x="2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7" name="Freeform 1072"/>
            <p:cNvSpPr>
              <a:spLocks/>
            </p:cNvSpPr>
            <p:nvPr userDrawn="1"/>
          </p:nvSpPr>
          <p:spPr bwMode="auto">
            <a:xfrm>
              <a:off x="210" y="199"/>
              <a:ext cx="32" cy="55"/>
            </a:xfrm>
            <a:custGeom>
              <a:avLst/>
              <a:gdLst>
                <a:gd name="T0" fmla="*/ 13 w 70"/>
                <a:gd name="T1" fmla="*/ 0 h 121"/>
                <a:gd name="T2" fmla="*/ 13 w 70"/>
                <a:gd name="T3" fmla="*/ 0 h 121"/>
                <a:gd name="T4" fmla="*/ 66 w 70"/>
                <a:gd name="T5" fmla="*/ 84 h 121"/>
                <a:gd name="T6" fmla="*/ 63 w 70"/>
                <a:gd name="T7" fmla="*/ 95 h 121"/>
                <a:gd name="T8" fmla="*/ 24 w 70"/>
                <a:gd name="T9" fmla="*/ 47 h 121"/>
                <a:gd name="T10" fmla="*/ 63 w 70"/>
                <a:gd name="T11" fmla="*/ 104 h 121"/>
                <a:gd name="T12" fmla="*/ 70 w 70"/>
                <a:gd name="T13" fmla="*/ 121 h 121"/>
                <a:gd name="T14" fmla="*/ 7 w 70"/>
                <a:gd name="T15" fmla="*/ 40 h 121"/>
                <a:gd name="T16" fmla="*/ 13 w 70"/>
                <a:gd name="T17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121">
                  <a:moveTo>
                    <a:pt x="13" y="0"/>
                  </a:moveTo>
                  <a:lnTo>
                    <a:pt x="13" y="0"/>
                  </a:lnTo>
                  <a:cubicBezTo>
                    <a:pt x="19" y="12"/>
                    <a:pt x="47" y="63"/>
                    <a:pt x="66" y="84"/>
                  </a:cubicBezTo>
                  <a:cubicBezTo>
                    <a:pt x="65" y="87"/>
                    <a:pt x="63" y="91"/>
                    <a:pt x="63" y="95"/>
                  </a:cubicBezTo>
                  <a:cubicBezTo>
                    <a:pt x="52" y="83"/>
                    <a:pt x="38" y="62"/>
                    <a:pt x="24" y="47"/>
                  </a:cubicBezTo>
                  <a:cubicBezTo>
                    <a:pt x="32" y="67"/>
                    <a:pt x="52" y="94"/>
                    <a:pt x="63" y="104"/>
                  </a:cubicBezTo>
                  <a:cubicBezTo>
                    <a:pt x="64" y="108"/>
                    <a:pt x="66" y="116"/>
                    <a:pt x="70" y="121"/>
                  </a:cubicBezTo>
                  <a:cubicBezTo>
                    <a:pt x="44" y="101"/>
                    <a:pt x="14" y="64"/>
                    <a:pt x="7" y="40"/>
                  </a:cubicBezTo>
                  <a:cubicBezTo>
                    <a:pt x="0" y="17"/>
                    <a:pt x="6" y="6"/>
                    <a:pt x="1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8" name="Freeform 1073"/>
            <p:cNvSpPr>
              <a:spLocks/>
            </p:cNvSpPr>
            <p:nvPr userDrawn="1"/>
          </p:nvSpPr>
          <p:spPr bwMode="auto">
            <a:xfrm>
              <a:off x="305" y="278"/>
              <a:ext cx="4" cy="5"/>
            </a:xfrm>
            <a:custGeom>
              <a:avLst/>
              <a:gdLst>
                <a:gd name="T0" fmla="*/ 9 w 9"/>
                <a:gd name="T1" fmla="*/ 0 h 11"/>
                <a:gd name="T2" fmla="*/ 9 w 9"/>
                <a:gd name="T3" fmla="*/ 0 h 11"/>
                <a:gd name="T4" fmla="*/ 0 w 9"/>
                <a:gd name="T5" fmla="*/ 11 h 11"/>
                <a:gd name="T6" fmla="*/ 9 w 9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1">
                  <a:moveTo>
                    <a:pt x="9" y="0"/>
                  </a:moveTo>
                  <a:lnTo>
                    <a:pt x="9" y="0"/>
                  </a:lnTo>
                  <a:cubicBezTo>
                    <a:pt x="8" y="4"/>
                    <a:pt x="5" y="8"/>
                    <a:pt x="0" y="11"/>
                  </a:cubicBezTo>
                  <a:cubicBezTo>
                    <a:pt x="4" y="7"/>
                    <a:pt x="5" y="5"/>
                    <a:pt x="9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9" name="Freeform 1074"/>
            <p:cNvSpPr>
              <a:spLocks/>
            </p:cNvSpPr>
            <p:nvPr userDrawn="1"/>
          </p:nvSpPr>
          <p:spPr bwMode="auto">
            <a:xfrm>
              <a:off x="288" y="285"/>
              <a:ext cx="6" cy="7"/>
            </a:xfrm>
            <a:custGeom>
              <a:avLst/>
              <a:gdLst>
                <a:gd name="T0" fmla="*/ 3 w 13"/>
                <a:gd name="T1" fmla="*/ 0 h 15"/>
                <a:gd name="T2" fmla="*/ 3 w 13"/>
                <a:gd name="T3" fmla="*/ 0 h 15"/>
                <a:gd name="T4" fmla="*/ 13 w 13"/>
                <a:gd name="T5" fmla="*/ 4 h 15"/>
                <a:gd name="T6" fmla="*/ 4 w 13"/>
                <a:gd name="T7" fmla="*/ 4 h 15"/>
                <a:gd name="T8" fmla="*/ 10 w 13"/>
                <a:gd name="T9" fmla="*/ 15 h 15"/>
                <a:gd name="T10" fmla="*/ 3 w 13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5">
                  <a:moveTo>
                    <a:pt x="3" y="0"/>
                  </a:moveTo>
                  <a:lnTo>
                    <a:pt x="3" y="0"/>
                  </a:lnTo>
                  <a:cubicBezTo>
                    <a:pt x="5" y="2"/>
                    <a:pt x="9" y="4"/>
                    <a:pt x="13" y="4"/>
                  </a:cubicBezTo>
                  <a:cubicBezTo>
                    <a:pt x="10" y="5"/>
                    <a:pt x="7" y="5"/>
                    <a:pt x="4" y="4"/>
                  </a:cubicBezTo>
                  <a:cubicBezTo>
                    <a:pt x="4" y="6"/>
                    <a:pt x="6" y="12"/>
                    <a:pt x="10" y="15"/>
                  </a:cubicBezTo>
                  <a:cubicBezTo>
                    <a:pt x="4" y="13"/>
                    <a:pt x="0" y="4"/>
                    <a:pt x="3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0" name="Freeform 1075"/>
            <p:cNvSpPr>
              <a:spLocks/>
            </p:cNvSpPr>
            <p:nvPr userDrawn="1"/>
          </p:nvSpPr>
          <p:spPr bwMode="auto">
            <a:xfrm>
              <a:off x="268" y="230"/>
              <a:ext cx="4" cy="4"/>
            </a:xfrm>
            <a:custGeom>
              <a:avLst/>
              <a:gdLst>
                <a:gd name="T0" fmla="*/ 5 w 8"/>
                <a:gd name="T1" fmla="*/ 1 h 7"/>
                <a:gd name="T2" fmla="*/ 5 w 8"/>
                <a:gd name="T3" fmla="*/ 1 h 7"/>
                <a:gd name="T4" fmla="*/ 6 w 8"/>
                <a:gd name="T5" fmla="*/ 4 h 7"/>
                <a:gd name="T6" fmla="*/ 8 w 8"/>
                <a:gd name="T7" fmla="*/ 5 h 7"/>
                <a:gd name="T8" fmla="*/ 0 w 8"/>
                <a:gd name="T9" fmla="*/ 7 h 7"/>
                <a:gd name="T10" fmla="*/ 5 w 8"/>
                <a:gd name="T11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7">
                  <a:moveTo>
                    <a:pt x="5" y="1"/>
                  </a:moveTo>
                  <a:lnTo>
                    <a:pt x="5" y="1"/>
                  </a:lnTo>
                  <a:cubicBezTo>
                    <a:pt x="8" y="0"/>
                    <a:pt x="6" y="3"/>
                    <a:pt x="6" y="4"/>
                  </a:cubicBezTo>
                  <a:cubicBezTo>
                    <a:pt x="8" y="3"/>
                    <a:pt x="8" y="4"/>
                    <a:pt x="8" y="5"/>
                  </a:cubicBezTo>
                  <a:cubicBezTo>
                    <a:pt x="5" y="5"/>
                    <a:pt x="3" y="6"/>
                    <a:pt x="0" y="7"/>
                  </a:cubicBezTo>
                  <a:cubicBezTo>
                    <a:pt x="1" y="5"/>
                    <a:pt x="2" y="2"/>
                    <a:pt x="5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1" name="Freeform 1076"/>
            <p:cNvSpPr>
              <a:spLocks/>
            </p:cNvSpPr>
            <p:nvPr userDrawn="1"/>
          </p:nvSpPr>
          <p:spPr bwMode="auto">
            <a:xfrm>
              <a:off x="246" y="221"/>
              <a:ext cx="2" cy="3"/>
            </a:xfrm>
            <a:custGeom>
              <a:avLst/>
              <a:gdLst>
                <a:gd name="T0" fmla="*/ 5 w 5"/>
                <a:gd name="T1" fmla="*/ 0 h 6"/>
                <a:gd name="T2" fmla="*/ 5 w 5"/>
                <a:gd name="T3" fmla="*/ 0 h 6"/>
                <a:gd name="T4" fmla="*/ 3 w 5"/>
                <a:gd name="T5" fmla="*/ 6 h 6"/>
                <a:gd name="T6" fmla="*/ 5 w 5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6">
                  <a:moveTo>
                    <a:pt x="5" y="0"/>
                  </a:moveTo>
                  <a:lnTo>
                    <a:pt x="5" y="0"/>
                  </a:lnTo>
                  <a:cubicBezTo>
                    <a:pt x="3" y="2"/>
                    <a:pt x="3" y="3"/>
                    <a:pt x="3" y="6"/>
                  </a:cubicBezTo>
                  <a:cubicBezTo>
                    <a:pt x="0" y="4"/>
                    <a:pt x="2" y="0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2" name="Freeform 1077"/>
            <p:cNvSpPr>
              <a:spLocks/>
            </p:cNvSpPr>
            <p:nvPr userDrawn="1"/>
          </p:nvSpPr>
          <p:spPr bwMode="auto">
            <a:xfrm>
              <a:off x="209" y="201"/>
              <a:ext cx="16" cy="29"/>
            </a:xfrm>
            <a:custGeom>
              <a:avLst/>
              <a:gdLst>
                <a:gd name="T0" fmla="*/ 16 w 36"/>
                <a:gd name="T1" fmla="*/ 0 h 63"/>
                <a:gd name="T2" fmla="*/ 16 w 36"/>
                <a:gd name="T3" fmla="*/ 0 h 63"/>
                <a:gd name="T4" fmla="*/ 36 w 36"/>
                <a:gd name="T5" fmla="*/ 36 h 63"/>
                <a:gd name="T6" fmla="*/ 15 w 36"/>
                <a:gd name="T7" fmla="*/ 5 h 63"/>
                <a:gd name="T8" fmla="*/ 26 w 36"/>
                <a:gd name="T9" fmla="*/ 63 h 63"/>
                <a:gd name="T10" fmla="*/ 16 w 36"/>
                <a:gd name="T1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63">
                  <a:moveTo>
                    <a:pt x="16" y="0"/>
                  </a:moveTo>
                  <a:lnTo>
                    <a:pt x="16" y="0"/>
                  </a:lnTo>
                  <a:cubicBezTo>
                    <a:pt x="18" y="5"/>
                    <a:pt x="29" y="25"/>
                    <a:pt x="36" y="36"/>
                  </a:cubicBezTo>
                  <a:cubicBezTo>
                    <a:pt x="29" y="26"/>
                    <a:pt x="19" y="12"/>
                    <a:pt x="15" y="5"/>
                  </a:cubicBezTo>
                  <a:cubicBezTo>
                    <a:pt x="5" y="20"/>
                    <a:pt x="20" y="48"/>
                    <a:pt x="26" y="63"/>
                  </a:cubicBezTo>
                  <a:cubicBezTo>
                    <a:pt x="17" y="49"/>
                    <a:pt x="0" y="15"/>
                    <a:pt x="1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3" name="Freeform 1078"/>
            <p:cNvSpPr>
              <a:spLocks/>
            </p:cNvSpPr>
            <p:nvPr userDrawn="1"/>
          </p:nvSpPr>
          <p:spPr bwMode="auto">
            <a:xfrm>
              <a:off x="201" y="247"/>
              <a:ext cx="17" cy="15"/>
            </a:xfrm>
            <a:custGeom>
              <a:avLst/>
              <a:gdLst>
                <a:gd name="T0" fmla="*/ 0 w 38"/>
                <a:gd name="T1" fmla="*/ 0 h 34"/>
                <a:gd name="T2" fmla="*/ 0 w 38"/>
                <a:gd name="T3" fmla="*/ 0 h 34"/>
                <a:gd name="T4" fmla="*/ 38 w 38"/>
                <a:gd name="T5" fmla="*/ 14 h 34"/>
                <a:gd name="T6" fmla="*/ 3 w 38"/>
                <a:gd name="T7" fmla="*/ 3 h 34"/>
                <a:gd name="T8" fmla="*/ 29 w 38"/>
                <a:gd name="T9" fmla="*/ 34 h 34"/>
                <a:gd name="T10" fmla="*/ 0 w 38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34">
                  <a:moveTo>
                    <a:pt x="0" y="0"/>
                  </a:moveTo>
                  <a:lnTo>
                    <a:pt x="0" y="0"/>
                  </a:lnTo>
                  <a:cubicBezTo>
                    <a:pt x="12" y="1"/>
                    <a:pt x="29" y="7"/>
                    <a:pt x="38" y="14"/>
                  </a:cubicBezTo>
                  <a:cubicBezTo>
                    <a:pt x="32" y="10"/>
                    <a:pt x="13" y="4"/>
                    <a:pt x="3" y="3"/>
                  </a:cubicBezTo>
                  <a:cubicBezTo>
                    <a:pt x="8" y="21"/>
                    <a:pt x="19" y="27"/>
                    <a:pt x="29" y="34"/>
                  </a:cubicBezTo>
                  <a:cubicBezTo>
                    <a:pt x="18" y="28"/>
                    <a:pt x="0" y="14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4" name="Freeform 1079"/>
            <p:cNvSpPr>
              <a:spLocks/>
            </p:cNvSpPr>
            <p:nvPr userDrawn="1"/>
          </p:nvSpPr>
          <p:spPr bwMode="auto">
            <a:xfrm>
              <a:off x="203" y="225"/>
              <a:ext cx="17" cy="21"/>
            </a:xfrm>
            <a:custGeom>
              <a:avLst/>
              <a:gdLst>
                <a:gd name="T0" fmla="*/ 6 w 39"/>
                <a:gd name="T1" fmla="*/ 0 h 48"/>
                <a:gd name="T2" fmla="*/ 6 w 39"/>
                <a:gd name="T3" fmla="*/ 0 h 48"/>
                <a:gd name="T4" fmla="*/ 39 w 39"/>
                <a:gd name="T5" fmla="*/ 31 h 48"/>
                <a:gd name="T6" fmla="*/ 8 w 39"/>
                <a:gd name="T7" fmla="*/ 5 h 48"/>
                <a:gd name="T8" fmla="*/ 27 w 39"/>
                <a:gd name="T9" fmla="*/ 48 h 48"/>
                <a:gd name="T10" fmla="*/ 6 w 39"/>
                <a:gd name="T1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48">
                  <a:moveTo>
                    <a:pt x="6" y="0"/>
                  </a:moveTo>
                  <a:lnTo>
                    <a:pt x="6" y="0"/>
                  </a:lnTo>
                  <a:cubicBezTo>
                    <a:pt x="11" y="3"/>
                    <a:pt x="33" y="24"/>
                    <a:pt x="39" y="31"/>
                  </a:cubicBezTo>
                  <a:cubicBezTo>
                    <a:pt x="31" y="24"/>
                    <a:pt x="17" y="10"/>
                    <a:pt x="8" y="5"/>
                  </a:cubicBezTo>
                  <a:cubicBezTo>
                    <a:pt x="6" y="24"/>
                    <a:pt x="22" y="42"/>
                    <a:pt x="27" y="48"/>
                  </a:cubicBezTo>
                  <a:cubicBezTo>
                    <a:pt x="17" y="40"/>
                    <a:pt x="0" y="20"/>
                    <a:pt x="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5" name="Freeform 1080"/>
            <p:cNvSpPr>
              <a:spLocks/>
            </p:cNvSpPr>
            <p:nvPr userDrawn="1"/>
          </p:nvSpPr>
          <p:spPr bwMode="auto">
            <a:xfrm>
              <a:off x="240" y="239"/>
              <a:ext cx="9" cy="19"/>
            </a:xfrm>
            <a:custGeom>
              <a:avLst/>
              <a:gdLst>
                <a:gd name="T0" fmla="*/ 5 w 20"/>
                <a:gd name="T1" fmla="*/ 0 h 41"/>
                <a:gd name="T2" fmla="*/ 5 w 20"/>
                <a:gd name="T3" fmla="*/ 0 h 41"/>
                <a:gd name="T4" fmla="*/ 15 w 20"/>
                <a:gd name="T5" fmla="*/ 16 h 41"/>
                <a:gd name="T6" fmla="*/ 6 w 20"/>
                <a:gd name="T7" fmla="*/ 8 h 41"/>
                <a:gd name="T8" fmla="*/ 20 w 20"/>
                <a:gd name="T9" fmla="*/ 41 h 41"/>
                <a:gd name="T10" fmla="*/ 5 w 20"/>
                <a:gd name="T1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41">
                  <a:moveTo>
                    <a:pt x="5" y="0"/>
                  </a:moveTo>
                  <a:lnTo>
                    <a:pt x="5" y="0"/>
                  </a:lnTo>
                  <a:cubicBezTo>
                    <a:pt x="8" y="6"/>
                    <a:pt x="10" y="11"/>
                    <a:pt x="15" y="16"/>
                  </a:cubicBezTo>
                  <a:cubicBezTo>
                    <a:pt x="11" y="14"/>
                    <a:pt x="6" y="9"/>
                    <a:pt x="6" y="8"/>
                  </a:cubicBezTo>
                  <a:cubicBezTo>
                    <a:pt x="4" y="17"/>
                    <a:pt x="13" y="34"/>
                    <a:pt x="20" y="41"/>
                  </a:cubicBezTo>
                  <a:cubicBezTo>
                    <a:pt x="4" y="29"/>
                    <a:pt x="0" y="11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6" name="Freeform 1081"/>
            <p:cNvSpPr>
              <a:spLocks/>
            </p:cNvSpPr>
            <p:nvPr userDrawn="1"/>
          </p:nvSpPr>
          <p:spPr bwMode="auto">
            <a:xfrm>
              <a:off x="237" y="257"/>
              <a:ext cx="10" cy="11"/>
            </a:xfrm>
            <a:custGeom>
              <a:avLst/>
              <a:gdLst>
                <a:gd name="T0" fmla="*/ 0 w 23"/>
                <a:gd name="T1" fmla="*/ 0 h 23"/>
                <a:gd name="T2" fmla="*/ 0 w 23"/>
                <a:gd name="T3" fmla="*/ 0 h 23"/>
                <a:gd name="T4" fmla="*/ 23 w 23"/>
                <a:gd name="T5" fmla="*/ 10 h 23"/>
                <a:gd name="T6" fmla="*/ 3 w 23"/>
                <a:gd name="T7" fmla="*/ 3 h 23"/>
                <a:gd name="T8" fmla="*/ 15 w 23"/>
                <a:gd name="T9" fmla="*/ 23 h 23"/>
                <a:gd name="T10" fmla="*/ 0 w 23"/>
                <a:gd name="T1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23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20" y="7"/>
                    <a:pt x="23" y="10"/>
                  </a:cubicBezTo>
                  <a:cubicBezTo>
                    <a:pt x="17" y="7"/>
                    <a:pt x="11" y="4"/>
                    <a:pt x="3" y="3"/>
                  </a:cubicBezTo>
                  <a:cubicBezTo>
                    <a:pt x="4" y="8"/>
                    <a:pt x="10" y="17"/>
                    <a:pt x="15" y="23"/>
                  </a:cubicBezTo>
                  <a:cubicBezTo>
                    <a:pt x="6" y="17"/>
                    <a:pt x="0" y="6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7" name="Freeform 1082"/>
            <p:cNvSpPr>
              <a:spLocks/>
            </p:cNvSpPr>
            <p:nvPr userDrawn="1"/>
          </p:nvSpPr>
          <p:spPr bwMode="auto">
            <a:xfrm>
              <a:off x="199" y="263"/>
              <a:ext cx="16" cy="13"/>
            </a:xfrm>
            <a:custGeom>
              <a:avLst/>
              <a:gdLst>
                <a:gd name="T0" fmla="*/ 0 w 35"/>
                <a:gd name="T1" fmla="*/ 1 h 28"/>
                <a:gd name="T2" fmla="*/ 0 w 35"/>
                <a:gd name="T3" fmla="*/ 1 h 28"/>
                <a:gd name="T4" fmla="*/ 35 w 35"/>
                <a:gd name="T5" fmla="*/ 8 h 28"/>
                <a:gd name="T6" fmla="*/ 4 w 35"/>
                <a:gd name="T7" fmla="*/ 4 h 28"/>
                <a:gd name="T8" fmla="*/ 33 w 35"/>
                <a:gd name="T9" fmla="*/ 28 h 28"/>
                <a:gd name="T10" fmla="*/ 0 w 35"/>
                <a:gd name="T11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28">
                  <a:moveTo>
                    <a:pt x="0" y="1"/>
                  </a:moveTo>
                  <a:lnTo>
                    <a:pt x="0" y="1"/>
                  </a:lnTo>
                  <a:cubicBezTo>
                    <a:pt x="11" y="0"/>
                    <a:pt x="27" y="4"/>
                    <a:pt x="35" y="8"/>
                  </a:cubicBezTo>
                  <a:cubicBezTo>
                    <a:pt x="24" y="6"/>
                    <a:pt x="19" y="3"/>
                    <a:pt x="4" y="4"/>
                  </a:cubicBezTo>
                  <a:cubicBezTo>
                    <a:pt x="8" y="11"/>
                    <a:pt x="22" y="23"/>
                    <a:pt x="33" y="28"/>
                  </a:cubicBezTo>
                  <a:cubicBezTo>
                    <a:pt x="15" y="22"/>
                    <a:pt x="2" y="9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8" name="Freeform 1083"/>
            <p:cNvSpPr>
              <a:spLocks/>
            </p:cNvSpPr>
            <p:nvPr userDrawn="1"/>
          </p:nvSpPr>
          <p:spPr bwMode="auto">
            <a:xfrm>
              <a:off x="233" y="269"/>
              <a:ext cx="9" cy="9"/>
            </a:xfrm>
            <a:custGeom>
              <a:avLst/>
              <a:gdLst>
                <a:gd name="T0" fmla="*/ 22 w 22"/>
                <a:gd name="T1" fmla="*/ 5 h 20"/>
                <a:gd name="T2" fmla="*/ 22 w 22"/>
                <a:gd name="T3" fmla="*/ 5 h 20"/>
                <a:gd name="T4" fmla="*/ 3 w 22"/>
                <a:gd name="T5" fmla="*/ 6 h 20"/>
                <a:gd name="T6" fmla="*/ 16 w 22"/>
                <a:gd name="T7" fmla="*/ 20 h 20"/>
                <a:gd name="T8" fmla="*/ 0 w 22"/>
                <a:gd name="T9" fmla="*/ 5 h 20"/>
                <a:gd name="T10" fmla="*/ 22 w 22"/>
                <a:gd name="T11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20">
                  <a:moveTo>
                    <a:pt x="22" y="5"/>
                  </a:moveTo>
                  <a:lnTo>
                    <a:pt x="22" y="5"/>
                  </a:lnTo>
                  <a:cubicBezTo>
                    <a:pt x="15" y="3"/>
                    <a:pt x="10" y="2"/>
                    <a:pt x="3" y="6"/>
                  </a:cubicBezTo>
                  <a:cubicBezTo>
                    <a:pt x="4" y="12"/>
                    <a:pt x="11" y="18"/>
                    <a:pt x="16" y="20"/>
                  </a:cubicBezTo>
                  <a:cubicBezTo>
                    <a:pt x="9" y="19"/>
                    <a:pt x="1" y="13"/>
                    <a:pt x="0" y="5"/>
                  </a:cubicBezTo>
                  <a:cubicBezTo>
                    <a:pt x="7" y="0"/>
                    <a:pt x="16" y="2"/>
                    <a:pt x="22" y="5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9" name="Freeform 1084"/>
            <p:cNvSpPr>
              <a:spLocks/>
            </p:cNvSpPr>
            <p:nvPr userDrawn="1"/>
          </p:nvSpPr>
          <p:spPr bwMode="auto">
            <a:xfrm>
              <a:off x="246" y="276"/>
              <a:ext cx="7" cy="3"/>
            </a:xfrm>
            <a:custGeom>
              <a:avLst/>
              <a:gdLst>
                <a:gd name="T0" fmla="*/ 0 w 15"/>
                <a:gd name="T1" fmla="*/ 0 h 6"/>
                <a:gd name="T2" fmla="*/ 0 w 15"/>
                <a:gd name="T3" fmla="*/ 0 h 6"/>
                <a:gd name="T4" fmla="*/ 15 w 15"/>
                <a:gd name="T5" fmla="*/ 4 h 6"/>
                <a:gd name="T6" fmla="*/ 15 w 15"/>
                <a:gd name="T7" fmla="*/ 6 h 6"/>
                <a:gd name="T8" fmla="*/ 0 w 1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6">
                  <a:moveTo>
                    <a:pt x="0" y="0"/>
                  </a:moveTo>
                  <a:lnTo>
                    <a:pt x="0" y="0"/>
                  </a:lnTo>
                  <a:cubicBezTo>
                    <a:pt x="5" y="1"/>
                    <a:pt x="10" y="2"/>
                    <a:pt x="15" y="4"/>
                  </a:cubicBezTo>
                  <a:lnTo>
                    <a:pt x="15" y="6"/>
                  </a:lnTo>
                  <a:cubicBezTo>
                    <a:pt x="11" y="4"/>
                    <a:pt x="5" y="3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0" name="Freeform 1085"/>
            <p:cNvSpPr>
              <a:spLocks/>
            </p:cNvSpPr>
            <p:nvPr userDrawn="1"/>
          </p:nvSpPr>
          <p:spPr bwMode="auto">
            <a:xfrm>
              <a:off x="255" y="273"/>
              <a:ext cx="8" cy="8"/>
            </a:xfrm>
            <a:custGeom>
              <a:avLst/>
              <a:gdLst>
                <a:gd name="T0" fmla="*/ 19 w 19"/>
                <a:gd name="T1" fmla="*/ 4 h 19"/>
                <a:gd name="T2" fmla="*/ 19 w 19"/>
                <a:gd name="T3" fmla="*/ 4 h 19"/>
                <a:gd name="T4" fmla="*/ 3 w 19"/>
                <a:gd name="T5" fmla="*/ 5 h 19"/>
                <a:gd name="T6" fmla="*/ 10 w 19"/>
                <a:gd name="T7" fmla="*/ 19 h 19"/>
                <a:gd name="T8" fmla="*/ 0 w 19"/>
                <a:gd name="T9" fmla="*/ 4 h 19"/>
                <a:gd name="T10" fmla="*/ 19 w 19"/>
                <a:gd name="T11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9">
                  <a:moveTo>
                    <a:pt x="19" y="4"/>
                  </a:moveTo>
                  <a:lnTo>
                    <a:pt x="19" y="4"/>
                  </a:lnTo>
                  <a:cubicBezTo>
                    <a:pt x="13" y="3"/>
                    <a:pt x="7" y="3"/>
                    <a:pt x="3" y="5"/>
                  </a:cubicBezTo>
                  <a:cubicBezTo>
                    <a:pt x="3" y="10"/>
                    <a:pt x="6" y="16"/>
                    <a:pt x="10" y="19"/>
                  </a:cubicBezTo>
                  <a:cubicBezTo>
                    <a:pt x="4" y="17"/>
                    <a:pt x="0" y="9"/>
                    <a:pt x="0" y="4"/>
                  </a:cubicBezTo>
                  <a:cubicBezTo>
                    <a:pt x="4" y="2"/>
                    <a:pt x="11" y="0"/>
                    <a:pt x="19" y="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1" name="Freeform 1086"/>
            <p:cNvSpPr>
              <a:spLocks/>
            </p:cNvSpPr>
            <p:nvPr userDrawn="1"/>
          </p:nvSpPr>
          <p:spPr bwMode="auto">
            <a:xfrm>
              <a:off x="255" y="253"/>
              <a:ext cx="8" cy="16"/>
            </a:xfrm>
            <a:custGeom>
              <a:avLst/>
              <a:gdLst>
                <a:gd name="T0" fmla="*/ 3 w 17"/>
                <a:gd name="T1" fmla="*/ 0 h 34"/>
                <a:gd name="T2" fmla="*/ 3 w 17"/>
                <a:gd name="T3" fmla="*/ 0 h 34"/>
                <a:gd name="T4" fmla="*/ 17 w 17"/>
                <a:gd name="T5" fmla="*/ 15 h 34"/>
                <a:gd name="T6" fmla="*/ 5 w 17"/>
                <a:gd name="T7" fmla="*/ 6 h 34"/>
                <a:gd name="T8" fmla="*/ 14 w 17"/>
                <a:gd name="T9" fmla="*/ 34 h 34"/>
                <a:gd name="T10" fmla="*/ 3 w 17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34">
                  <a:moveTo>
                    <a:pt x="3" y="0"/>
                  </a:moveTo>
                  <a:lnTo>
                    <a:pt x="3" y="0"/>
                  </a:lnTo>
                  <a:cubicBezTo>
                    <a:pt x="6" y="4"/>
                    <a:pt x="14" y="12"/>
                    <a:pt x="17" y="15"/>
                  </a:cubicBezTo>
                  <a:cubicBezTo>
                    <a:pt x="12" y="12"/>
                    <a:pt x="8" y="10"/>
                    <a:pt x="5" y="6"/>
                  </a:cubicBezTo>
                  <a:cubicBezTo>
                    <a:pt x="3" y="16"/>
                    <a:pt x="11" y="31"/>
                    <a:pt x="14" y="34"/>
                  </a:cubicBezTo>
                  <a:cubicBezTo>
                    <a:pt x="4" y="26"/>
                    <a:pt x="0" y="13"/>
                    <a:pt x="3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2" name="Freeform 1087"/>
            <p:cNvSpPr>
              <a:spLocks/>
            </p:cNvSpPr>
            <p:nvPr userDrawn="1"/>
          </p:nvSpPr>
          <p:spPr bwMode="auto">
            <a:xfrm>
              <a:off x="263" y="264"/>
              <a:ext cx="9" cy="9"/>
            </a:xfrm>
            <a:custGeom>
              <a:avLst/>
              <a:gdLst>
                <a:gd name="T0" fmla="*/ 0 w 20"/>
                <a:gd name="T1" fmla="*/ 0 h 21"/>
                <a:gd name="T2" fmla="*/ 0 w 20"/>
                <a:gd name="T3" fmla="*/ 0 h 21"/>
                <a:gd name="T4" fmla="*/ 20 w 20"/>
                <a:gd name="T5" fmla="*/ 18 h 21"/>
                <a:gd name="T6" fmla="*/ 20 w 20"/>
                <a:gd name="T7" fmla="*/ 20 h 21"/>
                <a:gd name="T8" fmla="*/ 18 w 20"/>
                <a:gd name="T9" fmla="*/ 21 h 21"/>
                <a:gd name="T10" fmla="*/ 0 w 20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1">
                  <a:moveTo>
                    <a:pt x="0" y="0"/>
                  </a:moveTo>
                  <a:lnTo>
                    <a:pt x="0" y="0"/>
                  </a:lnTo>
                  <a:cubicBezTo>
                    <a:pt x="8" y="5"/>
                    <a:pt x="20" y="18"/>
                    <a:pt x="20" y="18"/>
                  </a:cubicBezTo>
                  <a:lnTo>
                    <a:pt x="20" y="20"/>
                  </a:lnTo>
                  <a:lnTo>
                    <a:pt x="18" y="21"/>
                  </a:lnTo>
                  <a:cubicBezTo>
                    <a:pt x="18" y="21"/>
                    <a:pt x="4" y="7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3" name="Freeform 1088"/>
            <p:cNvSpPr>
              <a:spLocks/>
            </p:cNvSpPr>
            <p:nvPr userDrawn="1"/>
          </p:nvSpPr>
          <p:spPr bwMode="auto">
            <a:xfrm>
              <a:off x="267" y="268"/>
              <a:ext cx="4" cy="5"/>
            </a:xfrm>
            <a:custGeom>
              <a:avLst/>
              <a:gdLst>
                <a:gd name="T0" fmla="*/ 0 w 10"/>
                <a:gd name="T1" fmla="*/ 0 h 11"/>
                <a:gd name="T2" fmla="*/ 0 w 10"/>
                <a:gd name="T3" fmla="*/ 0 h 11"/>
                <a:gd name="T4" fmla="*/ 10 w 10"/>
                <a:gd name="T5" fmla="*/ 10 h 11"/>
                <a:gd name="T6" fmla="*/ 9 w 10"/>
                <a:gd name="T7" fmla="*/ 11 h 11"/>
                <a:gd name="T8" fmla="*/ 0 w 10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0" y="0"/>
                  </a:moveTo>
                  <a:lnTo>
                    <a:pt x="0" y="0"/>
                  </a:lnTo>
                  <a:cubicBezTo>
                    <a:pt x="1" y="0"/>
                    <a:pt x="10" y="10"/>
                    <a:pt x="10" y="10"/>
                  </a:cubicBezTo>
                  <a:lnTo>
                    <a:pt x="9" y="11"/>
                  </a:lnTo>
                  <a:cubicBezTo>
                    <a:pt x="9" y="11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4" name="Freeform 1089"/>
            <p:cNvSpPr>
              <a:spLocks/>
            </p:cNvSpPr>
            <p:nvPr userDrawn="1"/>
          </p:nvSpPr>
          <p:spPr bwMode="auto">
            <a:xfrm>
              <a:off x="261" y="278"/>
              <a:ext cx="7" cy="5"/>
            </a:xfrm>
            <a:custGeom>
              <a:avLst/>
              <a:gdLst>
                <a:gd name="T0" fmla="*/ 0 w 15"/>
                <a:gd name="T1" fmla="*/ 0 h 11"/>
                <a:gd name="T2" fmla="*/ 0 w 15"/>
                <a:gd name="T3" fmla="*/ 0 h 11"/>
                <a:gd name="T4" fmla="*/ 15 w 15"/>
                <a:gd name="T5" fmla="*/ 8 h 11"/>
                <a:gd name="T6" fmla="*/ 15 w 15"/>
                <a:gd name="T7" fmla="*/ 10 h 11"/>
                <a:gd name="T8" fmla="*/ 13 w 15"/>
                <a:gd name="T9" fmla="*/ 11 h 11"/>
                <a:gd name="T10" fmla="*/ 0 w 15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1">
                  <a:moveTo>
                    <a:pt x="0" y="0"/>
                  </a:moveTo>
                  <a:lnTo>
                    <a:pt x="0" y="0"/>
                  </a:lnTo>
                  <a:cubicBezTo>
                    <a:pt x="8" y="3"/>
                    <a:pt x="13" y="6"/>
                    <a:pt x="15" y="8"/>
                  </a:cubicBezTo>
                  <a:cubicBezTo>
                    <a:pt x="15" y="8"/>
                    <a:pt x="15" y="10"/>
                    <a:pt x="15" y="10"/>
                  </a:cubicBezTo>
                  <a:lnTo>
                    <a:pt x="13" y="11"/>
                  </a:lnTo>
                  <a:cubicBezTo>
                    <a:pt x="10" y="9"/>
                    <a:pt x="6" y="5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5" name="Freeform 1090"/>
            <p:cNvSpPr>
              <a:spLocks/>
            </p:cNvSpPr>
            <p:nvPr userDrawn="1"/>
          </p:nvSpPr>
          <p:spPr bwMode="auto">
            <a:xfrm>
              <a:off x="264" y="280"/>
              <a:ext cx="3" cy="2"/>
            </a:xfrm>
            <a:custGeom>
              <a:avLst/>
              <a:gdLst>
                <a:gd name="T0" fmla="*/ 0 w 6"/>
                <a:gd name="T1" fmla="*/ 0 h 4"/>
                <a:gd name="T2" fmla="*/ 0 w 6"/>
                <a:gd name="T3" fmla="*/ 0 h 4"/>
                <a:gd name="T4" fmla="*/ 6 w 6"/>
                <a:gd name="T5" fmla="*/ 3 h 4"/>
                <a:gd name="T6" fmla="*/ 5 w 6"/>
                <a:gd name="T7" fmla="*/ 4 h 4"/>
                <a:gd name="T8" fmla="*/ 0 w 6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0" y="0"/>
                  </a:moveTo>
                  <a:lnTo>
                    <a:pt x="0" y="0"/>
                  </a:lnTo>
                  <a:cubicBezTo>
                    <a:pt x="1" y="0"/>
                    <a:pt x="6" y="3"/>
                    <a:pt x="6" y="3"/>
                  </a:cubicBezTo>
                  <a:lnTo>
                    <a:pt x="5" y="4"/>
                  </a:lnTo>
                  <a:cubicBezTo>
                    <a:pt x="5" y="4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6" name="Freeform 1091"/>
            <p:cNvSpPr>
              <a:spLocks/>
            </p:cNvSpPr>
            <p:nvPr userDrawn="1"/>
          </p:nvSpPr>
          <p:spPr bwMode="auto">
            <a:xfrm>
              <a:off x="223" y="314"/>
              <a:ext cx="25" cy="28"/>
            </a:xfrm>
            <a:custGeom>
              <a:avLst/>
              <a:gdLst>
                <a:gd name="T0" fmla="*/ 53 w 56"/>
                <a:gd name="T1" fmla="*/ 0 h 63"/>
                <a:gd name="T2" fmla="*/ 53 w 56"/>
                <a:gd name="T3" fmla="*/ 0 h 63"/>
                <a:gd name="T4" fmla="*/ 53 w 56"/>
                <a:gd name="T5" fmla="*/ 5 h 63"/>
                <a:gd name="T6" fmla="*/ 24 w 56"/>
                <a:gd name="T7" fmla="*/ 40 h 63"/>
                <a:gd name="T8" fmla="*/ 54 w 56"/>
                <a:gd name="T9" fmla="*/ 11 h 63"/>
                <a:gd name="T10" fmla="*/ 56 w 56"/>
                <a:gd name="T11" fmla="*/ 17 h 63"/>
                <a:gd name="T12" fmla="*/ 23 w 56"/>
                <a:gd name="T13" fmla="*/ 56 h 63"/>
                <a:gd name="T14" fmla="*/ 3 w 56"/>
                <a:gd name="T15" fmla="*/ 58 h 63"/>
                <a:gd name="T16" fmla="*/ 6 w 56"/>
                <a:gd name="T17" fmla="*/ 40 h 63"/>
                <a:gd name="T18" fmla="*/ 53 w 56"/>
                <a:gd name="T1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63">
                  <a:moveTo>
                    <a:pt x="53" y="0"/>
                  </a:moveTo>
                  <a:lnTo>
                    <a:pt x="53" y="0"/>
                  </a:lnTo>
                  <a:cubicBezTo>
                    <a:pt x="53" y="2"/>
                    <a:pt x="53" y="4"/>
                    <a:pt x="53" y="5"/>
                  </a:cubicBezTo>
                  <a:cubicBezTo>
                    <a:pt x="50" y="9"/>
                    <a:pt x="31" y="30"/>
                    <a:pt x="24" y="40"/>
                  </a:cubicBezTo>
                  <a:cubicBezTo>
                    <a:pt x="31" y="33"/>
                    <a:pt x="49" y="17"/>
                    <a:pt x="54" y="11"/>
                  </a:cubicBezTo>
                  <a:cubicBezTo>
                    <a:pt x="54" y="11"/>
                    <a:pt x="56" y="14"/>
                    <a:pt x="56" y="17"/>
                  </a:cubicBezTo>
                  <a:cubicBezTo>
                    <a:pt x="55" y="17"/>
                    <a:pt x="28" y="50"/>
                    <a:pt x="23" y="56"/>
                  </a:cubicBezTo>
                  <a:cubicBezTo>
                    <a:pt x="17" y="63"/>
                    <a:pt x="9" y="58"/>
                    <a:pt x="3" y="58"/>
                  </a:cubicBezTo>
                  <a:cubicBezTo>
                    <a:pt x="3" y="52"/>
                    <a:pt x="0" y="47"/>
                    <a:pt x="6" y="40"/>
                  </a:cubicBezTo>
                  <a:cubicBezTo>
                    <a:pt x="9" y="37"/>
                    <a:pt x="48" y="4"/>
                    <a:pt x="5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7" name="Freeform 1092"/>
            <p:cNvSpPr>
              <a:spLocks/>
            </p:cNvSpPr>
            <p:nvPr userDrawn="1"/>
          </p:nvSpPr>
          <p:spPr bwMode="auto">
            <a:xfrm>
              <a:off x="213" y="310"/>
              <a:ext cx="34" cy="22"/>
            </a:xfrm>
            <a:custGeom>
              <a:avLst/>
              <a:gdLst>
                <a:gd name="T0" fmla="*/ 0 w 76"/>
                <a:gd name="T1" fmla="*/ 39 h 47"/>
                <a:gd name="T2" fmla="*/ 0 w 76"/>
                <a:gd name="T3" fmla="*/ 39 h 47"/>
                <a:gd name="T4" fmla="*/ 19 w 76"/>
                <a:gd name="T5" fmla="*/ 15 h 47"/>
                <a:gd name="T6" fmla="*/ 57 w 76"/>
                <a:gd name="T7" fmla="*/ 0 h 47"/>
                <a:gd name="T8" fmla="*/ 61 w 76"/>
                <a:gd name="T9" fmla="*/ 1 h 47"/>
                <a:gd name="T10" fmla="*/ 28 w 76"/>
                <a:gd name="T11" fmla="*/ 23 h 47"/>
                <a:gd name="T12" fmla="*/ 67 w 76"/>
                <a:gd name="T13" fmla="*/ 3 h 47"/>
                <a:gd name="T14" fmla="*/ 76 w 76"/>
                <a:gd name="T15" fmla="*/ 2 h 47"/>
                <a:gd name="T16" fmla="*/ 24 w 76"/>
                <a:gd name="T17" fmla="*/ 39 h 47"/>
                <a:gd name="T18" fmla="*/ 0 w 76"/>
                <a:gd name="T19" fmla="*/ 3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47">
                  <a:moveTo>
                    <a:pt x="0" y="39"/>
                  </a:moveTo>
                  <a:lnTo>
                    <a:pt x="0" y="39"/>
                  </a:lnTo>
                  <a:cubicBezTo>
                    <a:pt x="1" y="33"/>
                    <a:pt x="1" y="22"/>
                    <a:pt x="19" y="15"/>
                  </a:cubicBezTo>
                  <a:cubicBezTo>
                    <a:pt x="24" y="13"/>
                    <a:pt x="52" y="1"/>
                    <a:pt x="57" y="0"/>
                  </a:cubicBezTo>
                  <a:cubicBezTo>
                    <a:pt x="59" y="0"/>
                    <a:pt x="61" y="1"/>
                    <a:pt x="61" y="1"/>
                  </a:cubicBezTo>
                  <a:cubicBezTo>
                    <a:pt x="57" y="3"/>
                    <a:pt x="39" y="15"/>
                    <a:pt x="28" y="23"/>
                  </a:cubicBezTo>
                  <a:cubicBezTo>
                    <a:pt x="41" y="19"/>
                    <a:pt x="65" y="4"/>
                    <a:pt x="67" y="3"/>
                  </a:cubicBezTo>
                  <a:cubicBezTo>
                    <a:pt x="69" y="3"/>
                    <a:pt x="72" y="4"/>
                    <a:pt x="76" y="2"/>
                  </a:cubicBezTo>
                  <a:cubicBezTo>
                    <a:pt x="69" y="7"/>
                    <a:pt x="34" y="34"/>
                    <a:pt x="24" y="39"/>
                  </a:cubicBezTo>
                  <a:cubicBezTo>
                    <a:pt x="9" y="47"/>
                    <a:pt x="5" y="41"/>
                    <a:pt x="0" y="39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8" name="Freeform 1093"/>
            <p:cNvSpPr>
              <a:spLocks/>
            </p:cNvSpPr>
            <p:nvPr userDrawn="1"/>
          </p:nvSpPr>
          <p:spPr bwMode="auto">
            <a:xfrm>
              <a:off x="205" y="302"/>
              <a:ext cx="36" cy="15"/>
            </a:xfrm>
            <a:custGeom>
              <a:avLst/>
              <a:gdLst>
                <a:gd name="T0" fmla="*/ 79 w 79"/>
                <a:gd name="T1" fmla="*/ 0 h 33"/>
                <a:gd name="T2" fmla="*/ 79 w 79"/>
                <a:gd name="T3" fmla="*/ 0 h 33"/>
                <a:gd name="T4" fmla="*/ 75 w 79"/>
                <a:gd name="T5" fmla="*/ 6 h 33"/>
                <a:gd name="T6" fmla="*/ 35 w 79"/>
                <a:gd name="T7" fmla="*/ 17 h 33"/>
                <a:gd name="T8" fmla="*/ 74 w 79"/>
                <a:gd name="T9" fmla="*/ 11 h 33"/>
                <a:gd name="T10" fmla="*/ 74 w 79"/>
                <a:gd name="T11" fmla="*/ 15 h 33"/>
                <a:gd name="T12" fmla="*/ 33 w 79"/>
                <a:gd name="T13" fmla="*/ 29 h 33"/>
                <a:gd name="T14" fmla="*/ 0 w 79"/>
                <a:gd name="T15" fmla="*/ 25 h 33"/>
                <a:gd name="T16" fmla="*/ 24 w 79"/>
                <a:gd name="T17" fmla="*/ 8 h 33"/>
                <a:gd name="T18" fmla="*/ 79 w 79"/>
                <a:gd name="T1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" h="33">
                  <a:moveTo>
                    <a:pt x="79" y="0"/>
                  </a:moveTo>
                  <a:lnTo>
                    <a:pt x="79" y="0"/>
                  </a:lnTo>
                  <a:cubicBezTo>
                    <a:pt x="77" y="2"/>
                    <a:pt x="76" y="4"/>
                    <a:pt x="75" y="6"/>
                  </a:cubicBezTo>
                  <a:cubicBezTo>
                    <a:pt x="73" y="7"/>
                    <a:pt x="48" y="12"/>
                    <a:pt x="35" y="17"/>
                  </a:cubicBezTo>
                  <a:cubicBezTo>
                    <a:pt x="49" y="17"/>
                    <a:pt x="74" y="11"/>
                    <a:pt x="74" y="11"/>
                  </a:cubicBezTo>
                  <a:cubicBezTo>
                    <a:pt x="74" y="12"/>
                    <a:pt x="74" y="14"/>
                    <a:pt x="74" y="15"/>
                  </a:cubicBezTo>
                  <a:cubicBezTo>
                    <a:pt x="65" y="20"/>
                    <a:pt x="38" y="27"/>
                    <a:pt x="33" y="29"/>
                  </a:cubicBezTo>
                  <a:cubicBezTo>
                    <a:pt x="23" y="33"/>
                    <a:pt x="5" y="31"/>
                    <a:pt x="0" y="25"/>
                  </a:cubicBezTo>
                  <a:cubicBezTo>
                    <a:pt x="5" y="15"/>
                    <a:pt x="15" y="9"/>
                    <a:pt x="24" y="8"/>
                  </a:cubicBezTo>
                  <a:cubicBezTo>
                    <a:pt x="36" y="6"/>
                    <a:pt x="65" y="2"/>
                    <a:pt x="7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9" name="Freeform 1094"/>
            <p:cNvSpPr>
              <a:spLocks/>
            </p:cNvSpPr>
            <p:nvPr userDrawn="1"/>
          </p:nvSpPr>
          <p:spPr bwMode="auto">
            <a:xfrm>
              <a:off x="202" y="294"/>
              <a:ext cx="16" cy="10"/>
            </a:xfrm>
            <a:custGeom>
              <a:avLst/>
              <a:gdLst>
                <a:gd name="T0" fmla="*/ 29 w 35"/>
                <a:gd name="T1" fmla="*/ 0 h 22"/>
                <a:gd name="T2" fmla="*/ 29 w 35"/>
                <a:gd name="T3" fmla="*/ 0 h 22"/>
                <a:gd name="T4" fmla="*/ 4 w 35"/>
                <a:gd name="T5" fmla="*/ 10 h 22"/>
                <a:gd name="T6" fmla="*/ 35 w 35"/>
                <a:gd name="T7" fmla="*/ 20 h 22"/>
                <a:gd name="T8" fmla="*/ 0 w 35"/>
                <a:gd name="T9" fmla="*/ 10 h 22"/>
                <a:gd name="T10" fmla="*/ 29 w 35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22">
                  <a:moveTo>
                    <a:pt x="29" y="0"/>
                  </a:moveTo>
                  <a:lnTo>
                    <a:pt x="29" y="0"/>
                  </a:lnTo>
                  <a:cubicBezTo>
                    <a:pt x="20" y="1"/>
                    <a:pt x="9" y="5"/>
                    <a:pt x="4" y="10"/>
                  </a:cubicBezTo>
                  <a:cubicBezTo>
                    <a:pt x="8" y="17"/>
                    <a:pt x="26" y="20"/>
                    <a:pt x="35" y="20"/>
                  </a:cubicBezTo>
                  <a:cubicBezTo>
                    <a:pt x="19" y="22"/>
                    <a:pt x="4" y="18"/>
                    <a:pt x="0" y="10"/>
                  </a:cubicBezTo>
                  <a:cubicBezTo>
                    <a:pt x="6" y="3"/>
                    <a:pt x="20" y="0"/>
                    <a:pt x="29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0" name="Freeform 1095"/>
            <p:cNvSpPr>
              <a:spLocks/>
            </p:cNvSpPr>
            <p:nvPr userDrawn="1"/>
          </p:nvSpPr>
          <p:spPr bwMode="auto">
            <a:xfrm>
              <a:off x="199" y="279"/>
              <a:ext cx="17" cy="11"/>
            </a:xfrm>
            <a:custGeom>
              <a:avLst/>
              <a:gdLst>
                <a:gd name="T0" fmla="*/ 36 w 36"/>
                <a:gd name="T1" fmla="*/ 3 h 23"/>
                <a:gd name="T2" fmla="*/ 36 w 36"/>
                <a:gd name="T3" fmla="*/ 3 h 23"/>
                <a:gd name="T4" fmla="*/ 6 w 36"/>
                <a:gd name="T5" fmla="*/ 6 h 23"/>
                <a:gd name="T6" fmla="*/ 35 w 36"/>
                <a:gd name="T7" fmla="*/ 23 h 23"/>
                <a:gd name="T8" fmla="*/ 0 w 36"/>
                <a:gd name="T9" fmla="*/ 4 h 23"/>
                <a:gd name="T10" fmla="*/ 36 w 36"/>
                <a:gd name="T11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23">
                  <a:moveTo>
                    <a:pt x="36" y="3"/>
                  </a:moveTo>
                  <a:lnTo>
                    <a:pt x="36" y="3"/>
                  </a:lnTo>
                  <a:cubicBezTo>
                    <a:pt x="26" y="2"/>
                    <a:pt x="14" y="2"/>
                    <a:pt x="6" y="6"/>
                  </a:cubicBezTo>
                  <a:cubicBezTo>
                    <a:pt x="9" y="11"/>
                    <a:pt x="21" y="20"/>
                    <a:pt x="35" y="23"/>
                  </a:cubicBezTo>
                  <a:cubicBezTo>
                    <a:pt x="24" y="22"/>
                    <a:pt x="4" y="14"/>
                    <a:pt x="0" y="4"/>
                  </a:cubicBezTo>
                  <a:cubicBezTo>
                    <a:pt x="9" y="0"/>
                    <a:pt x="29" y="0"/>
                    <a:pt x="36" y="3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1" name="Freeform 1096"/>
            <p:cNvSpPr>
              <a:spLocks/>
            </p:cNvSpPr>
            <p:nvPr userDrawn="1"/>
          </p:nvSpPr>
          <p:spPr bwMode="auto">
            <a:xfrm>
              <a:off x="233" y="281"/>
              <a:ext cx="9" cy="9"/>
            </a:xfrm>
            <a:custGeom>
              <a:avLst/>
              <a:gdLst>
                <a:gd name="T0" fmla="*/ 21 w 21"/>
                <a:gd name="T1" fmla="*/ 3 h 19"/>
                <a:gd name="T2" fmla="*/ 21 w 21"/>
                <a:gd name="T3" fmla="*/ 3 h 19"/>
                <a:gd name="T4" fmla="*/ 3 w 21"/>
                <a:gd name="T5" fmla="*/ 9 h 19"/>
                <a:gd name="T6" fmla="*/ 16 w 21"/>
                <a:gd name="T7" fmla="*/ 19 h 19"/>
                <a:gd name="T8" fmla="*/ 0 w 21"/>
                <a:gd name="T9" fmla="*/ 8 h 19"/>
                <a:gd name="T10" fmla="*/ 21 w 21"/>
                <a:gd name="T11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9">
                  <a:moveTo>
                    <a:pt x="21" y="3"/>
                  </a:moveTo>
                  <a:lnTo>
                    <a:pt x="21" y="3"/>
                  </a:lnTo>
                  <a:cubicBezTo>
                    <a:pt x="12" y="2"/>
                    <a:pt x="6" y="5"/>
                    <a:pt x="3" y="9"/>
                  </a:cubicBezTo>
                  <a:cubicBezTo>
                    <a:pt x="5" y="14"/>
                    <a:pt x="11" y="18"/>
                    <a:pt x="16" y="19"/>
                  </a:cubicBezTo>
                  <a:cubicBezTo>
                    <a:pt x="9" y="19"/>
                    <a:pt x="2" y="14"/>
                    <a:pt x="0" y="8"/>
                  </a:cubicBezTo>
                  <a:cubicBezTo>
                    <a:pt x="4" y="3"/>
                    <a:pt x="14" y="0"/>
                    <a:pt x="21" y="3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2" name="Freeform 1097"/>
            <p:cNvSpPr>
              <a:spLocks/>
            </p:cNvSpPr>
            <p:nvPr userDrawn="1"/>
          </p:nvSpPr>
          <p:spPr bwMode="auto">
            <a:xfrm>
              <a:off x="254" y="284"/>
              <a:ext cx="7" cy="9"/>
            </a:xfrm>
            <a:custGeom>
              <a:avLst/>
              <a:gdLst>
                <a:gd name="T0" fmla="*/ 16 w 16"/>
                <a:gd name="T1" fmla="*/ 2 h 19"/>
                <a:gd name="T2" fmla="*/ 16 w 16"/>
                <a:gd name="T3" fmla="*/ 2 h 19"/>
                <a:gd name="T4" fmla="*/ 3 w 16"/>
                <a:gd name="T5" fmla="*/ 8 h 19"/>
                <a:gd name="T6" fmla="*/ 11 w 16"/>
                <a:gd name="T7" fmla="*/ 19 h 19"/>
                <a:gd name="T8" fmla="*/ 0 w 16"/>
                <a:gd name="T9" fmla="*/ 8 h 19"/>
                <a:gd name="T10" fmla="*/ 16 w 16"/>
                <a:gd name="T11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9">
                  <a:moveTo>
                    <a:pt x="16" y="2"/>
                  </a:moveTo>
                  <a:lnTo>
                    <a:pt x="16" y="2"/>
                  </a:lnTo>
                  <a:cubicBezTo>
                    <a:pt x="10" y="2"/>
                    <a:pt x="6" y="5"/>
                    <a:pt x="3" y="8"/>
                  </a:cubicBezTo>
                  <a:cubicBezTo>
                    <a:pt x="5" y="12"/>
                    <a:pt x="7" y="17"/>
                    <a:pt x="11" y="19"/>
                  </a:cubicBezTo>
                  <a:cubicBezTo>
                    <a:pt x="5" y="18"/>
                    <a:pt x="2" y="13"/>
                    <a:pt x="0" y="8"/>
                  </a:cubicBezTo>
                  <a:cubicBezTo>
                    <a:pt x="3" y="5"/>
                    <a:pt x="8" y="0"/>
                    <a:pt x="16" y="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3" name="Freeform 1098"/>
            <p:cNvSpPr>
              <a:spLocks/>
            </p:cNvSpPr>
            <p:nvPr userDrawn="1"/>
          </p:nvSpPr>
          <p:spPr bwMode="auto">
            <a:xfrm>
              <a:off x="229" y="305"/>
              <a:ext cx="10" cy="3"/>
            </a:xfrm>
            <a:custGeom>
              <a:avLst/>
              <a:gdLst>
                <a:gd name="T0" fmla="*/ 0 w 22"/>
                <a:gd name="T1" fmla="*/ 6 h 6"/>
                <a:gd name="T2" fmla="*/ 0 w 22"/>
                <a:gd name="T3" fmla="*/ 6 h 6"/>
                <a:gd name="T4" fmla="*/ 22 w 22"/>
                <a:gd name="T5" fmla="*/ 0 h 6"/>
                <a:gd name="T6" fmla="*/ 21 w 22"/>
                <a:gd name="T7" fmla="*/ 2 h 6"/>
                <a:gd name="T8" fmla="*/ 0 w 2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6">
                  <a:moveTo>
                    <a:pt x="0" y="6"/>
                  </a:moveTo>
                  <a:lnTo>
                    <a:pt x="0" y="6"/>
                  </a:lnTo>
                  <a:cubicBezTo>
                    <a:pt x="11" y="3"/>
                    <a:pt x="17" y="1"/>
                    <a:pt x="22" y="0"/>
                  </a:cubicBezTo>
                  <a:lnTo>
                    <a:pt x="21" y="2"/>
                  </a:lnTo>
                  <a:cubicBezTo>
                    <a:pt x="15" y="4"/>
                    <a:pt x="9" y="4"/>
                    <a:pt x="0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4" name="Freeform 1099"/>
            <p:cNvSpPr>
              <a:spLocks/>
            </p:cNvSpPr>
            <p:nvPr userDrawn="1"/>
          </p:nvSpPr>
          <p:spPr bwMode="auto">
            <a:xfrm>
              <a:off x="207" y="307"/>
              <a:ext cx="13" cy="9"/>
            </a:xfrm>
            <a:custGeom>
              <a:avLst/>
              <a:gdLst>
                <a:gd name="T0" fmla="*/ 23 w 30"/>
                <a:gd name="T1" fmla="*/ 0 h 21"/>
                <a:gd name="T2" fmla="*/ 23 w 30"/>
                <a:gd name="T3" fmla="*/ 0 h 21"/>
                <a:gd name="T4" fmla="*/ 4 w 30"/>
                <a:gd name="T5" fmla="*/ 13 h 21"/>
                <a:gd name="T6" fmla="*/ 30 w 30"/>
                <a:gd name="T7" fmla="*/ 17 h 21"/>
                <a:gd name="T8" fmla="*/ 0 w 30"/>
                <a:gd name="T9" fmla="*/ 14 h 21"/>
                <a:gd name="T10" fmla="*/ 23 w 30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21">
                  <a:moveTo>
                    <a:pt x="23" y="0"/>
                  </a:moveTo>
                  <a:lnTo>
                    <a:pt x="23" y="0"/>
                  </a:lnTo>
                  <a:cubicBezTo>
                    <a:pt x="16" y="1"/>
                    <a:pt x="8" y="7"/>
                    <a:pt x="4" y="13"/>
                  </a:cubicBezTo>
                  <a:cubicBezTo>
                    <a:pt x="13" y="20"/>
                    <a:pt x="23" y="18"/>
                    <a:pt x="30" y="17"/>
                  </a:cubicBezTo>
                  <a:cubicBezTo>
                    <a:pt x="22" y="20"/>
                    <a:pt x="9" y="21"/>
                    <a:pt x="0" y="14"/>
                  </a:cubicBezTo>
                  <a:cubicBezTo>
                    <a:pt x="5" y="5"/>
                    <a:pt x="15" y="0"/>
                    <a:pt x="23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5" name="Freeform 1100"/>
            <p:cNvSpPr>
              <a:spLocks/>
            </p:cNvSpPr>
            <p:nvPr userDrawn="1"/>
          </p:nvSpPr>
          <p:spPr bwMode="auto">
            <a:xfrm>
              <a:off x="286" y="428"/>
              <a:ext cx="10" cy="14"/>
            </a:xfrm>
            <a:custGeom>
              <a:avLst/>
              <a:gdLst>
                <a:gd name="T0" fmla="*/ 12 w 23"/>
                <a:gd name="T1" fmla="*/ 2 h 31"/>
                <a:gd name="T2" fmla="*/ 12 w 23"/>
                <a:gd name="T3" fmla="*/ 2 h 31"/>
                <a:gd name="T4" fmla="*/ 23 w 23"/>
                <a:gd name="T5" fmla="*/ 31 h 31"/>
                <a:gd name="T6" fmla="*/ 9 w 23"/>
                <a:gd name="T7" fmla="*/ 3 h 31"/>
                <a:gd name="T8" fmla="*/ 0 w 23"/>
                <a:gd name="T9" fmla="*/ 8 h 31"/>
                <a:gd name="T10" fmla="*/ 12 w 23"/>
                <a:gd name="T11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31">
                  <a:moveTo>
                    <a:pt x="12" y="2"/>
                  </a:moveTo>
                  <a:lnTo>
                    <a:pt x="12" y="2"/>
                  </a:lnTo>
                  <a:cubicBezTo>
                    <a:pt x="11" y="8"/>
                    <a:pt x="10" y="26"/>
                    <a:pt x="23" y="31"/>
                  </a:cubicBezTo>
                  <a:cubicBezTo>
                    <a:pt x="10" y="28"/>
                    <a:pt x="7" y="13"/>
                    <a:pt x="9" y="3"/>
                  </a:cubicBezTo>
                  <a:cubicBezTo>
                    <a:pt x="7" y="3"/>
                    <a:pt x="3" y="5"/>
                    <a:pt x="0" y="8"/>
                  </a:cubicBezTo>
                  <a:cubicBezTo>
                    <a:pt x="2" y="3"/>
                    <a:pt x="6" y="0"/>
                    <a:pt x="12" y="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6" name="Freeform 1101"/>
            <p:cNvSpPr>
              <a:spLocks/>
            </p:cNvSpPr>
            <p:nvPr userDrawn="1"/>
          </p:nvSpPr>
          <p:spPr bwMode="auto">
            <a:xfrm>
              <a:off x="281" y="424"/>
              <a:ext cx="9" cy="9"/>
            </a:xfrm>
            <a:custGeom>
              <a:avLst/>
              <a:gdLst>
                <a:gd name="T0" fmla="*/ 19 w 19"/>
                <a:gd name="T1" fmla="*/ 0 h 21"/>
                <a:gd name="T2" fmla="*/ 19 w 19"/>
                <a:gd name="T3" fmla="*/ 0 h 21"/>
                <a:gd name="T4" fmla="*/ 4 w 19"/>
                <a:gd name="T5" fmla="*/ 21 h 21"/>
                <a:gd name="T6" fmla="*/ 19 w 19"/>
                <a:gd name="T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1">
                  <a:moveTo>
                    <a:pt x="19" y="0"/>
                  </a:moveTo>
                  <a:lnTo>
                    <a:pt x="19" y="0"/>
                  </a:lnTo>
                  <a:cubicBezTo>
                    <a:pt x="5" y="4"/>
                    <a:pt x="4" y="15"/>
                    <a:pt x="4" y="21"/>
                  </a:cubicBezTo>
                  <a:cubicBezTo>
                    <a:pt x="0" y="9"/>
                    <a:pt x="7" y="2"/>
                    <a:pt x="19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7" name="Freeform 1102"/>
            <p:cNvSpPr>
              <a:spLocks/>
            </p:cNvSpPr>
            <p:nvPr userDrawn="1"/>
          </p:nvSpPr>
          <p:spPr bwMode="auto">
            <a:xfrm>
              <a:off x="288" y="418"/>
              <a:ext cx="5" cy="1"/>
            </a:xfrm>
            <a:custGeom>
              <a:avLst/>
              <a:gdLst>
                <a:gd name="T0" fmla="*/ 6 w 11"/>
                <a:gd name="T1" fmla="*/ 0 h 2"/>
                <a:gd name="T2" fmla="*/ 6 w 11"/>
                <a:gd name="T3" fmla="*/ 0 h 2"/>
                <a:gd name="T4" fmla="*/ 4 w 11"/>
                <a:gd name="T5" fmla="*/ 2 h 2"/>
                <a:gd name="T6" fmla="*/ 0 w 11"/>
                <a:gd name="T7" fmla="*/ 1 h 2"/>
                <a:gd name="T8" fmla="*/ 6 w 1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2">
                  <a:moveTo>
                    <a:pt x="6" y="0"/>
                  </a:moveTo>
                  <a:lnTo>
                    <a:pt x="6" y="0"/>
                  </a:lnTo>
                  <a:cubicBezTo>
                    <a:pt x="11" y="0"/>
                    <a:pt x="5" y="2"/>
                    <a:pt x="4" y="2"/>
                  </a:cubicBezTo>
                  <a:cubicBezTo>
                    <a:pt x="1" y="2"/>
                    <a:pt x="1" y="1"/>
                    <a:pt x="0" y="1"/>
                  </a:cubicBezTo>
                  <a:cubicBezTo>
                    <a:pt x="2" y="1"/>
                    <a:pt x="5" y="0"/>
                    <a:pt x="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8" name="Freeform 1103"/>
            <p:cNvSpPr>
              <a:spLocks/>
            </p:cNvSpPr>
            <p:nvPr userDrawn="1"/>
          </p:nvSpPr>
          <p:spPr bwMode="auto">
            <a:xfrm>
              <a:off x="281" y="413"/>
              <a:ext cx="6" cy="8"/>
            </a:xfrm>
            <a:custGeom>
              <a:avLst/>
              <a:gdLst>
                <a:gd name="T0" fmla="*/ 5 w 14"/>
                <a:gd name="T1" fmla="*/ 0 h 16"/>
                <a:gd name="T2" fmla="*/ 5 w 14"/>
                <a:gd name="T3" fmla="*/ 0 h 16"/>
                <a:gd name="T4" fmla="*/ 14 w 14"/>
                <a:gd name="T5" fmla="*/ 15 h 16"/>
                <a:gd name="T6" fmla="*/ 5 w 14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6">
                  <a:moveTo>
                    <a:pt x="5" y="0"/>
                  </a:moveTo>
                  <a:lnTo>
                    <a:pt x="5" y="0"/>
                  </a:lnTo>
                  <a:cubicBezTo>
                    <a:pt x="5" y="5"/>
                    <a:pt x="6" y="12"/>
                    <a:pt x="14" y="15"/>
                  </a:cubicBezTo>
                  <a:cubicBezTo>
                    <a:pt x="7" y="16"/>
                    <a:pt x="0" y="8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9" name="Freeform 1104"/>
            <p:cNvSpPr>
              <a:spLocks/>
            </p:cNvSpPr>
            <p:nvPr userDrawn="1"/>
          </p:nvSpPr>
          <p:spPr bwMode="auto">
            <a:xfrm>
              <a:off x="310" y="407"/>
              <a:ext cx="13" cy="37"/>
            </a:xfrm>
            <a:custGeom>
              <a:avLst/>
              <a:gdLst>
                <a:gd name="T0" fmla="*/ 28 w 28"/>
                <a:gd name="T1" fmla="*/ 0 h 83"/>
                <a:gd name="T2" fmla="*/ 28 w 28"/>
                <a:gd name="T3" fmla="*/ 0 h 83"/>
                <a:gd name="T4" fmla="*/ 6 w 28"/>
                <a:gd name="T5" fmla="*/ 45 h 83"/>
                <a:gd name="T6" fmla="*/ 16 w 28"/>
                <a:gd name="T7" fmla="*/ 83 h 83"/>
                <a:gd name="T8" fmla="*/ 4 w 28"/>
                <a:gd name="T9" fmla="*/ 45 h 83"/>
                <a:gd name="T10" fmla="*/ 28 w 28"/>
                <a:gd name="T11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83">
                  <a:moveTo>
                    <a:pt x="28" y="0"/>
                  </a:moveTo>
                  <a:lnTo>
                    <a:pt x="28" y="0"/>
                  </a:lnTo>
                  <a:cubicBezTo>
                    <a:pt x="23" y="12"/>
                    <a:pt x="10" y="28"/>
                    <a:pt x="6" y="45"/>
                  </a:cubicBezTo>
                  <a:cubicBezTo>
                    <a:pt x="3" y="61"/>
                    <a:pt x="8" y="77"/>
                    <a:pt x="16" y="83"/>
                  </a:cubicBezTo>
                  <a:cubicBezTo>
                    <a:pt x="7" y="78"/>
                    <a:pt x="0" y="64"/>
                    <a:pt x="4" y="45"/>
                  </a:cubicBezTo>
                  <a:cubicBezTo>
                    <a:pt x="8" y="28"/>
                    <a:pt x="19" y="14"/>
                    <a:pt x="28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0" name="Freeform 1105"/>
            <p:cNvSpPr>
              <a:spLocks/>
            </p:cNvSpPr>
            <p:nvPr userDrawn="1"/>
          </p:nvSpPr>
          <p:spPr bwMode="auto">
            <a:xfrm>
              <a:off x="290" y="403"/>
              <a:ext cx="26" cy="36"/>
            </a:xfrm>
            <a:custGeom>
              <a:avLst/>
              <a:gdLst>
                <a:gd name="T0" fmla="*/ 58 w 58"/>
                <a:gd name="T1" fmla="*/ 0 h 80"/>
                <a:gd name="T2" fmla="*/ 58 w 58"/>
                <a:gd name="T3" fmla="*/ 0 h 80"/>
                <a:gd name="T4" fmla="*/ 34 w 58"/>
                <a:gd name="T5" fmla="*/ 16 h 80"/>
                <a:gd name="T6" fmla="*/ 8 w 58"/>
                <a:gd name="T7" fmla="*/ 59 h 80"/>
                <a:gd name="T8" fmla="*/ 24 w 58"/>
                <a:gd name="T9" fmla="*/ 78 h 80"/>
                <a:gd name="T10" fmla="*/ 8 w 58"/>
                <a:gd name="T11" fmla="*/ 71 h 80"/>
                <a:gd name="T12" fmla="*/ 26 w 58"/>
                <a:gd name="T13" fmla="*/ 18 h 80"/>
                <a:gd name="T14" fmla="*/ 58 w 58"/>
                <a:gd name="T1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80">
                  <a:moveTo>
                    <a:pt x="58" y="0"/>
                  </a:moveTo>
                  <a:lnTo>
                    <a:pt x="58" y="0"/>
                  </a:lnTo>
                  <a:cubicBezTo>
                    <a:pt x="51" y="6"/>
                    <a:pt x="38" y="13"/>
                    <a:pt x="34" y="16"/>
                  </a:cubicBezTo>
                  <a:cubicBezTo>
                    <a:pt x="23" y="23"/>
                    <a:pt x="6" y="36"/>
                    <a:pt x="8" y="59"/>
                  </a:cubicBezTo>
                  <a:cubicBezTo>
                    <a:pt x="10" y="78"/>
                    <a:pt x="19" y="78"/>
                    <a:pt x="24" y="78"/>
                  </a:cubicBezTo>
                  <a:cubicBezTo>
                    <a:pt x="17" y="80"/>
                    <a:pt x="11" y="77"/>
                    <a:pt x="8" y="71"/>
                  </a:cubicBezTo>
                  <a:cubicBezTo>
                    <a:pt x="0" y="54"/>
                    <a:pt x="8" y="31"/>
                    <a:pt x="26" y="18"/>
                  </a:cubicBezTo>
                  <a:cubicBezTo>
                    <a:pt x="36" y="12"/>
                    <a:pt x="46" y="7"/>
                    <a:pt x="58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1" name="Freeform 1106"/>
            <p:cNvSpPr>
              <a:spLocks/>
            </p:cNvSpPr>
            <p:nvPr userDrawn="1"/>
          </p:nvSpPr>
          <p:spPr bwMode="auto">
            <a:xfrm>
              <a:off x="300" y="424"/>
              <a:ext cx="8" cy="4"/>
            </a:xfrm>
            <a:custGeom>
              <a:avLst/>
              <a:gdLst>
                <a:gd name="T0" fmla="*/ 0 w 18"/>
                <a:gd name="T1" fmla="*/ 0 h 9"/>
                <a:gd name="T2" fmla="*/ 0 w 18"/>
                <a:gd name="T3" fmla="*/ 0 h 9"/>
                <a:gd name="T4" fmla="*/ 18 w 18"/>
                <a:gd name="T5" fmla="*/ 4 h 9"/>
                <a:gd name="T6" fmla="*/ 0 w 18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9">
                  <a:moveTo>
                    <a:pt x="0" y="0"/>
                  </a:moveTo>
                  <a:lnTo>
                    <a:pt x="0" y="0"/>
                  </a:lnTo>
                  <a:cubicBezTo>
                    <a:pt x="3" y="4"/>
                    <a:pt x="12" y="6"/>
                    <a:pt x="18" y="4"/>
                  </a:cubicBezTo>
                  <a:cubicBezTo>
                    <a:pt x="13" y="9"/>
                    <a:pt x="3" y="7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2" name="Freeform 1107"/>
            <p:cNvSpPr>
              <a:spLocks/>
            </p:cNvSpPr>
            <p:nvPr userDrawn="1"/>
          </p:nvSpPr>
          <p:spPr bwMode="auto">
            <a:xfrm>
              <a:off x="311" y="368"/>
              <a:ext cx="1" cy="2"/>
            </a:xfrm>
            <a:custGeom>
              <a:avLst/>
              <a:gdLst>
                <a:gd name="T0" fmla="*/ 0 w 3"/>
                <a:gd name="T1" fmla="*/ 0 h 5"/>
                <a:gd name="T2" fmla="*/ 0 w 3"/>
                <a:gd name="T3" fmla="*/ 0 h 5"/>
                <a:gd name="T4" fmla="*/ 1 w 3"/>
                <a:gd name="T5" fmla="*/ 0 h 5"/>
                <a:gd name="T6" fmla="*/ 3 w 3"/>
                <a:gd name="T7" fmla="*/ 5 h 5"/>
                <a:gd name="T8" fmla="*/ 0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3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3" name="Freeform 1108"/>
            <p:cNvSpPr>
              <a:spLocks/>
            </p:cNvSpPr>
            <p:nvPr userDrawn="1"/>
          </p:nvSpPr>
          <p:spPr bwMode="auto">
            <a:xfrm>
              <a:off x="296" y="363"/>
              <a:ext cx="3" cy="1"/>
            </a:xfrm>
            <a:custGeom>
              <a:avLst/>
              <a:gdLst>
                <a:gd name="T0" fmla="*/ 7 w 7"/>
                <a:gd name="T1" fmla="*/ 1 h 4"/>
                <a:gd name="T2" fmla="*/ 7 w 7"/>
                <a:gd name="T3" fmla="*/ 1 h 4"/>
                <a:gd name="T4" fmla="*/ 0 w 7"/>
                <a:gd name="T5" fmla="*/ 4 h 4"/>
                <a:gd name="T6" fmla="*/ 7 w 7"/>
                <a:gd name="T7" fmla="*/ 0 h 4"/>
                <a:gd name="T8" fmla="*/ 7 w 7"/>
                <a:gd name="T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7" y="1"/>
                  </a:moveTo>
                  <a:lnTo>
                    <a:pt x="7" y="1"/>
                  </a:lnTo>
                  <a:lnTo>
                    <a:pt x="0" y="4"/>
                  </a:lnTo>
                  <a:lnTo>
                    <a:pt x="7" y="0"/>
                  </a:lnTo>
                  <a:lnTo>
                    <a:pt x="7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4" name="Freeform 1109"/>
            <p:cNvSpPr>
              <a:spLocks/>
            </p:cNvSpPr>
            <p:nvPr userDrawn="1"/>
          </p:nvSpPr>
          <p:spPr bwMode="auto">
            <a:xfrm>
              <a:off x="215" y="319"/>
              <a:ext cx="8" cy="10"/>
            </a:xfrm>
            <a:custGeom>
              <a:avLst/>
              <a:gdLst>
                <a:gd name="T0" fmla="*/ 12 w 18"/>
                <a:gd name="T1" fmla="*/ 0 h 22"/>
                <a:gd name="T2" fmla="*/ 12 w 18"/>
                <a:gd name="T3" fmla="*/ 0 h 22"/>
                <a:gd name="T4" fmla="*/ 2 w 18"/>
                <a:gd name="T5" fmla="*/ 16 h 22"/>
                <a:gd name="T6" fmla="*/ 18 w 18"/>
                <a:gd name="T7" fmla="*/ 18 h 22"/>
                <a:gd name="T8" fmla="*/ 0 w 18"/>
                <a:gd name="T9" fmla="*/ 18 h 22"/>
                <a:gd name="T10" fmla="*/ 12 w 18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22">
                  <a:moveTo>
                    <a:pt x="12" y="0"/>
                  </a:moveTo>
                  <a:lnTo>
                    <a:pt x="12" y="0"/>
                  </a:lnTo>
                  <a:cubicBezTo>
                    <a:pt x="4" y="4"/>
                    <a:pt x="4" y="11"/>
                    <a:pt x="2" y="16"/>
                  </a:cubicBezTo>
                  <a:cubicBezTo>
                    <a:pt x="8" y="16"/>
                    <a:pt x="11" y="20"/>
                    <a:pt x="18" y="18"/>
                  </a:cubicBezTo>
                  <a:cubicBezTo>
                    <a:pt x="9" y="22"/>
                    <a:pt x="7" y="19"/>
                    <a:pt x="0" y="18"/>
                  </a:cubicBezTo>
                  <a:cubicBezTo>
                    <a:pt x="1" y="10"/>
                    <a:pt x="2" y="5"/>
                    <a:pt x="1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5" name="Freeform 1110"/>
            <p:cNvSpPr>
              <a:spLocks/>
            </p:cNvSpPr>
            <p:nvPr userDrawn="1"/>
          </p:nvSpPr>
          <p:spPr bwMode="auto">
            <a:xfrm>
              <a:off x="234" y="311"/>
              <a:ext cx="8" cy="5"/>
            </a:xfrm>
            <a:custGeom>
              <a:avLst/>
              <a:gdLst>
                <a:gd name="T0" fmla="*/ 0 w 20"/>
                <a:gd name="T1" fmla="*/ 11 h 11"/>
                <a:gd name="T2" fmla="*/ 0 w 20"/>
                <a:gd name="T3" fmla="*/ 11 h 11"/>
                <a:gd name="T4" fmla="*/ 18 w 20"/>
                <a:gd name="T5" fmla="*/ 0 h 11"/>
                <a:gd name="T6" fmla="*/ 20 w 20"/>
                <a:gd name="T7" fmla="*/ 0 h 11"/>
                <a:gd name="T8" fmla="*/ 0 w 20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1">
                  <a:moveTo>
                    <a:pt x="0" y="11"/>
                  </a:moveTo>
                  <a:lnTo>
                    <a:pt x="0" y="11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6" name="Freeform 1111"/>
            <p:cNvSpPr>
              <a:spLocks/>
            </p:cNvSpPr>
            <p:nvPr userDrawn="1"/>
          </p:nvSpPr>
          <p:spPr bwMode="auto">
            <a:xfrm>
              <a:off x="240" y="317"/>
              <a:ext cx="7" cy="8"/>
            </a:xfrm>
            <a:custGeom>
              <a:avLst/>
              <a:gdLst>
                <a:gd name="T0" fmla="*/ 0 w 16"/>
                <a:gd name="T1" fmla="*/ 18 h 18"/>
                <a:gd name="T2" fmla="*/ 0 w 16"/>
                <a:gd name="T3" fmla="*/ 18 h 18"/>
                <a:gd name="T4" fmla="*/ 16 w 16"/>
                <a:gd name="T5" fmla="*/ 0 h 18"/>
                <a:gd name="T6" fmla="*/ 16 w 16"/>
                <a:gd name="T7" fmla="*/ 2 h 18"/>
                <a:gd name="T8" fmla="*/ 0 w 16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8">
                  <a:moveTo>
                    <a:pt x="0" y="18"/>
                  </a:moveTo>
                  <a:lnTo>
                    <a:pt x="0" y="18"/>
                  </a:lnTo>
                  <a:lnTo>
                    <a:pt x="16" y="0"/>
                  </a:lnTo>
                  <a:lnTo>
                    <a:pt x="16" y="2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7" name="Freeform 1112"/>
            <p:cNvSpPr>
              <a:spLocks/>
            </p:cNvSpPr>
            <p:nvPr userDrawn="1"/>
          </p:nvSpPr>
          <p:spPr bwMode="auto">
            <a:xfrm>
              <a:off x="225" y="331"/>
              <a:ext cx="9" cy="10"/>
            </a:xfrm>
            <a:custGeom>
              <a:avLst/>
              <a:gdLst>
                <a:gd name="T0" fmla="*/ 8 w 20"/>
                <a:gd name="T1" fmla="*/ 0 h 21"/>
                <a:gd name="T2" fmla="*/ 8 w 20"/>
                <a:gd name="T3" fmla="*/ 0 h 21"/>
                <a:gd name="T4" fmla="*/ 3 w 20"/>
                <a:gd name="T5" fmla="*/ 16 h 21"/>
                <a:gd name="T6" fmla="*/ 20 w 20"/>
                <a:gd name="T7" fmla="*/ 12 h 21"/>
                <a:gd name="T8" fmla="*/ 2 w 20"/>
                <a:gd name="T9" fmla="*/ 18 h 21"/>
                <a:gd name="T10" fmla="*/ 8 w 20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1">
                  <a:moveTo>
                    <a:pt x="8" y="0"/>
                  </a:moveTo>
                  <a:lnTo>
                    <a:pt x="8" y="0"/>
                  </a:lnTo>
                  <a:cubicBezTo>
                    <a:pt x="2" y="6"/>
                    <a:pt x="3" y="11"/>
                    <a:pt x="3" y="16"/>
                  </a:cubicBezTo>
                  <a:cubicBezTo>
                    <a:pt x="10" y="16"/>
                    <a:pt x="14" y="18"/>
                    <a:pt x="20" y="12"/>
                  </a:cubicBezTo>
                  <a:cubicBezTo>
                    <a:pt x="14" y="21"/>
                    <a:pt x="8" y="17"/>
                    <a:pt x="2" y="18"/>
                  </a:cubicBezTo>
                  <a:cubicBezTo>
                    <a:pt x="1" y="9"/>
                    <a:pt x="0" y="7"/>
                    <a:pt x="8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8" name="Freeform 1113"/>
            <p:cNvSpPr>
              <a:spLocks/>
            </p:cNvSpPr>
            <p:nvPr userDrawn="1"/>
          </p:nvSpPr>
          <p:spPr bwMode="auto">
            <a:xfrm>
              <a:off x="250" y="322"/>
              <a:ext cx="6" cy="9"/>
            </a:xfrm>
            <a:custGeom>
              <a:avLst/>
              <a:gdLst>
                <a:gd name="T0" fmla="*/ 0 w 13"/>
                <a:gd name="T1" fmla="*/ 19 h 19"/>
                <a:gd name="T2" fmla="*/ 0 w 13"/>
                <a:gd name="T3" fmla="*/ 19 h 19"/>
                <a:gd name="T4" fmla="*/ 13 w 13"/>
                <a:gd name="T5" fmla="*/ 0 h 19"/>
                <a:gd name="T6" fmla="*/ 13 w 13"/>
                <a:gd name="T7" fmla="*/ 2 h 19"/>
                <a:gd name="T8" fmla="*/ 0 w 13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9">
                  <a:moveTo>
                    <a:pt x="0" y="19"/>
                  </a:moveTo>
                  <a:lnTo>
                    <a:pt x="0" y="19"/>
                  </a:lnTo>
                  <a:lnTo>
                    <a:pt x="13" y="0"/>
                  </a:lnTo>
                  <a:lnTo>
                    <a:pt x="13" y="2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9" name="Freeform 1114"/>
            <p:cNvSpPr>
              <a:spLocks/>
            </p:cNvSpPr>
            <p:nvPr userDrawn="1"/>
          </p:nvSpPr>
          <p:spPr bwMode="auto">
            <a:xfrm>
              <a:off x="237" y="339"/>
              <a:ext cx="10" cy="9"/>
            </a:xfrm>
            <a:custGeom>
              <a:avLst/>
              <a:gdLst>
                <a:gd name="T0" fmla="*/ 8 w 24"/>
                <a:gd name="T1" fmla="*/ 0 h 20"/>
                <a:gd name="T2" fmla="*/ 8 w 24"/>
                <a:gd name="T3" fmla="*/ 0 h 20"/>
                <a:gd name="T4" fmla="*/ 9 w 24"/>
                <a:gd name="T5" fmla="*/ 16 h 20"/>
                <a:gd name="T6" fmla="*/ 24 w 24"/>
                <a:gd name="T7" fmla="*/ 7 h 20"/>
                <a:gd name="T8" fmla="*/ 8 w 24"/>
                <a:gd name="T9" fmla="*/ 18 h 20"/>
                <a:gd name="T10" fmla="*/ 8 w 24"/>
                <a:gd name="T1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0">
                  <a:moveTo>
                    <a:pt x="8" y="0"/>
                  </a:moveTo>
                  <a:lnTo>
                    <a:pt x="8" y="0"/>
                  </a:lnTo>
                  <a:cubicBezTo>
                    <a:pt x="4" y="9"/>
                    <a:pt x="7" y="11"/>
                    <a:pt x="9" y="16"/>
                  </a:cubicBezTo>
                  <a:cubicBezTo>
                    <a:pt x="15" y="14"/>
                    <a:pt x="20" y="17"/>
                    <a:pt x="24" y="7"/>
                  </a:cubicBezTo>
                  <a:cubicBezTo>
                    <a:pt x="20" y="20"/>
                    <a:pt x="14" y="16"/>
                    <a:pt x="8" y="18"/>
                  </a:cubicBezTo>
                  <a:cubicBezTo>
                    <a:pt x="4" y="10"/>
                    <a:pt x="0" y="10"/>
                    <a:pt x="8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0" name="Freeform 1115"/>
            <p:cNvSpPr>
              <a:spLocks/>
            </p:cNvSpPr>
            <p:nvPr userDrawn="1"/>
          </p:nvSpPr>
          <p:spPr bwMode="auto">
            <a:xfrm>
              <a:off x="261" y="326"/>
              <a:ext cx="4" cy="11"/>
            </a:xfrm>
            <a:custGeom>
              <a:avLst/>
              <a:gdLst>
                <a:gd name="T0" fmla="*/ 0 w 10"/>
                <a:gd name="T1" fmla="*/ 24 h 24"/>
                <a:gd name="T2" fmla="*/ 0 w 10"/>
                <a:gd name="T3" fmla="*/ 24 h 24"/>
                <a:gd name="T4" fmla="*/ 7 w 10"/>
                <a:gd name="T5" fmla="*/ 2 h 24"/>
                <a:gd name="T6" fmla="*/ 10 w 10"/>
                <a:gd name="T7" fmla="*/ 0 h 24"/>
                <a:gd name="T8" fmla="*/ 10 w 10"/>
                <a:gd name="T9" fmla="*/ 2 h 24"/>
                <a:gd name="T10" fmla="*/ 0 w 10"/>
                <a:gd name="T11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4">
                  <a:moveTo>
                    <a:pt x="0" y="24"/>
                  </a:moveTo>
                  <a:lnTo>
                    <a:pt x="0" y="24"/>
                  </a:lnTo>
                  <a:lnTo>
                    <a:pt x="7" y="2"/>
                  </a:lnTo>
                  <a:cubicBezTo>
                    <a:pt x="8" y="2"/>
                    <a:pt x="9" y="1"/>
                    <a:pt x="10" y="0"/>
                  </a:cubicBezTo>
                  <a:lnTo>
                    <a:pt x="10" y="2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1" name="Freeform 1116"/>
            <p:cNvSpPr>
              <a:spLocks/>
            </p:cNvSpPr>
            <p:nvPr userDrawn="1"/>
          </p:nvSpPr>
          <p:spPr bwMode="auto">
            <a:xfrm>
              <a:off x="251" y="344"/>
              <a:ext cx="11" cy="8"/>
            </a:xfrm>
            <a:custGeom>
              <a:avLst/>
              <a:gdLst>
                <a:gd name="T0" fmla="*/ 5 w 24"/>
                <a:gd name="T1" fmla="*/ 0 h 17"/>
                <a:gd name="T2" fmla="*/ 5 w 24"/>
                <a:gd name="T3" fmla="*/ 0 h 17"/>
                <a:gd name="T4" fmla="*/ 10 w 24"/>
                <a:gd name="T5" fmla="*/ 15 h 17"/>
                <a:gd name="T6" fmla="*/ 24 w 24"/>
                <a:gd name="T7" fmla="*/ 4 h 17"/>
                <a:gd name="T8" fmla="*/ 9 w 24"/>
                <a:gd name="T9" fmla="*/ 17 h 17"/>
                <a:gd name="T10" fmla="*/ 5 w 24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7">
                  <a:moveTo>
                    <a:pt x="5" y="0"/>
                  </a:moveTo>
                  <a:lnTo>
                    <a:pt x="5" y="0"/>
                  </a:lnTo>
                  <a:cubicBezTo>
                    <a:pt x="3" y="10"/>
                    <a:pt x="7" y="10"/>
                    <a:pt x="10" y="15"/>
                  </a:cubicBezTo>
                  <a:cubicBezTo>
                    <a:pt x="16" y="12"/>
                    <a:pt x="21" y="14"/>
                    <a:pt x="24" y="4"/>
                  </a:cubicBezTo>
                  <a:cubicBezTo>
                    <a:pt x="22" y="17"/>
                    <a:pt x="15" y="14"/>
                    <a:pt x="9" y="17"/>
                  </a:cubicBezTo>
                  <a:cubicBezTo>
                    <a:pt x="4" y="10"/>
                    <a:pt x="0" y="12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2" name="Freeform 1117"/>
            <p:cNvSpPr>
              <a:spLocks/>
            </p:cNvSpPr>
            <p:nvPr userDrawn="1"/>
          </p:nvSpPr>
          <p:spPr bwMode="auto">
            <a:xfrm>
              <a:off x="275" y="329"/>
              <a:ext cx="2" cy="9"/>
            </a:xfrm>
            <a:custGeom>
              <a:avLst/>
              <a:gdLst>
                <a:gd name="T0" fmla="*/ 0 w 4"/>
                <a:gd name="T1" fmla="*/ 19 h 19"/>
                <a:gd name="T2" fmla="*/ 0 w 4"/>
                <a:gd name="T3" fmla="*/ 19 h 19"/>
                <a:gd name="T4" fmla="*/ 1 w 4"/>
                <a:gd name="T5" fmla="*/ 3 h 19"/>
                <a:gd name="T6" fmla="*/ 4 w 4"/>
                <a:gd name="T7" fmla="*/ 0 h 19"/>
                <a:gd name="T8" fmla="*/ 0 w 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9">
                  <a:moveTo>
                    <a:pt x="0" y="19"/>
                  </a:moveTo>
                  <a:lnTo>
                    <a:pt x="0" y="19"/>
                  </a:lnTo>
                  <a:lnTo>
                    <a:pt x="1" y="3"/>
                  </a:lnTo>
                  <a:cubicBezTo>
                    <a:pt x="2" y="2"/>
                    <a:pt x="3" y="1"/>
                    <a:pt x="4" y="0"/>
                  </a:cubicBezTo>
                  <a:lnTo>
                    <a:pt x="0" y="19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3" name="Freeform 1118"/>
            <p:cNvSpPr>
              <a:spLocks/>
            </p:cNvSpPr>
            <p:nvPr userDrawn="1"/>
          </p:nvSpPr>
          <p:spPr bwMode="auto">
            <a:xfrm>
              <a:off x="268" y="343"/>
              <a:ext cx="11" cy="6"/>
            </a:xfrm>
            <a:custGeom>
              <a:avLst/>
              <a:gdLst>
                <a:gd name="T0" fmla="*/ 2 w 24"/>
                <a:gd name="T1" fmla="*/ 0 h 14"/>
                <a:gd name="T2" fmla="*/ 2 w 24"/>
                <a:gd name="T3" fmla="*/ 0 h 14"/>
                <a:gd name="T4" fmla="*/ 11 w 24"/>
                <a:gd name="T5" fmla="*/ 12 h 14"/>
                <a:gd name="T6" fmla="*/ 22 w 24"/>
                <a:gd name="T7" fmla="*/ 0 h 14"/>
                <a:gd name="T8" fmla="*/ 11 w 24"/>
                <a:gd name="T9" fmla="*/ 14 h 14"/>
                <a:gd name="T10" fmla="*/ 2 w 24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4">
                  <a:moveTo>
                    <a:pt x="2" y="0"/>
                  </a:moveTo>
                  <a:lnTo>
                    <a:pt x="2" y="0"/>
                  </a:lnTo>
                  <a:cubicBezTo>
                    <a:pt x="2" y="10"/>
                    <a:pt x="8" y="8"/>
                    <a:pt x="11" y="12"/>
                  </a:cubicBezTo>
                  <a:cubicBezTo>
                    <a:pt x="16" y="8"/>
                    <a:pt x="22" y="11"/>
                    <a:pt x="22" y="0"/>
                  </a:cubicBezTo>
                  <a:cubicBezTo>
                    <a:pt x="24" y="14"/>
                    <a:pt x="16" y="10"/>
                    <a:pt x="11" y="14"/>
                  </a:cubicBezTo>
                  <a:cubicBezTo>
                    <a:pt x="5" y="8"/>
                    <a:pt x="0" y="12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4" name="Freeform 1119"/>
            <p:cNvSpPr>
              <a:spLocks/>
            </p:cNvSpPr>
            <p:nvPr userDrawn="1"/>
          </p:nvSpPr>
          <p:spPr bwMode="auto">
            <a:xfrm>
              <a:off x="249" y="294"/>
              <a:ext cx="9" cy="2"/>
            </a:xfrm>
            <a:custGeom>
              <a:avLst/>
              <a:gdLst>
                <a:gd name="T0" fmla="*/ 0 w 20"/>
                <a:gd name="T1" fmla="*/ 3 h 3"/>
                <a:gd name="T2" fmla="*/ 0 w 20"/>
                <a:gd name="T3" fmla="*/ 3 h 3"/>
                <a:gd name="T4" fmla="*/ 16 w 20"/>
                <a:gd name="T5" fmla="*/ 0 h 3"/>
                <a:gd name="T6" fmla="*/ 20 w 20"/>
                <a:gd name="T7" fmla="*/ 2 h 3"/>
                <a:gd name="T8" fmla="*/ 0 w 20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3">
                  <a:moveTo>
                    <a:pt x="0" y="3"/>
                  </a:moveTo>
                  <a:lnTo>
                    <a:pt x="0" y="3"/>
                  </a:lnTo>
                  <a:cubicBezTo>
                    <a:pt x="0" y="3"/>
                    <a:pt x="13" y="1"/>
                    <a:pt x="16" y="0"/>
                  </a:cubicBezTo>
                  <a:cubicBezTo>
                    <a:pt x="17" y="1"/>
                    <a:pt x="20" y="2"/>
                    <a:pt x="20" y="2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5" name="Freeform 1120"/>
            <p:cNvSpPr>
              <a:spLocks/>
            </p:cNvSpPr>
            <p:nvPr userDrawn="1"/>
          </p:nvSpPr>
          <p:spPr bwMode="auto">
            <a:xfrm>
              <a:off x="236" y="293"/>
              <a:ext cx="8" cy="7"/>
            </a:xfrm>
            <a:custGeom>
              <a:avLst/>
              <a:gdLst>
                <a:gd name="T0" fmla="*/ 17 w 18"/>
                <a:gd name="T1" fmla="*/ 0 h 16"/>
                <a:gd name="T2" fmla="*/ 17 w 18"/>
                <a:gd name="T3" fmla="*/ 0 h 16"/>
                <a:gd name="T4" fmla="*/ 3 w 18"/>
                <a:gd name="T5" fmla="*/ 9 h 16"/>
                <a:gd name="T6" fmla="*/ 18 w 18"/>
                <a:gd name="T7" fmla="*/ 15 h 16"/>
                <a:gd name="T8" fmla="*/ 0 w 18"/>
                <a:gd name="T9" fmla="*/ 10 h 16"/>
                <a:gd name="T10" fmla="*/ 17 w 18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6">
                  <a:moveTo>
                    <a:pt x="17" y="0"/>
                  </a:moveTo>
                  <a:lnTo>
                    <a:pt x="17" y="0"/>
                  </a:lnTo>
                  <a:cubicBezTo>
                    <a:pt x="8" y="2"/>
                    <a:pt x="5" y="4"/>
                    <a:pt x="3" y="9"/>
                  </a:cubicBezTo>
                  <a:cubicBezTo>
                    <a:pt x="6" y="13"/>
                    <a:pt x="13" y="15"/>
                    <a:pt x="18" y="15"/>
                  </a:cubicBezTo>
                  <a:cubicBezTo>
                    <a:pt x="10" y="16"/>
                    <a:pt x="3" y="14"/>
                    <a:pt x="0" y="10"/>
                  </a:cubicBezTo>
                  <a:cubicBezTo>
                    <a:pt x="3" y="3"/>
                    <a:pt x="8" y="0"/>
                    <a:pt x="17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6" name="Freeform 1121"/>
            <p:cNvSpPr>
              <a:spLocks/>
            </p:cNvSpPr>
            <p:nvPr userDrawn="1"/>
          </p:nvSpPr>
          <p:spPr bwMode="auto">
            <a:xfrm>
              <a:off x="251" y="303"/>
              <a:ext cx="4" cy="1"/>
            </a:xfrm>
            <a:custGeom>
              <a:avLst/>
              <a:gdLst>
                <a:gd name="T0" fmla="*/ 0 w 9"/>
                <a:gd name="T1" fmla="*/ 4 h 4"/>
                <a:gd name="T2" fmla="*/ 0 w 9"/>
                <a:gd name="T3" fmla="*/ 4 h 4"/>
                <a:gd name="T4" fmla="*/ 9 w 9"/>
                <a:gd name="T5" fmla="*/ 0 h 4"/>
                <a:gd name="T6" fmla="*/ 9 w 9"/>
                <a:gd name="T7" fmla="*/ 1 h 4"/>
                <a:gd name="T8" fmla="*/ 0 w 9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4">
                  <a:moveTo>
                    <a:pt x="0" y="4"/>
                  </a:moveTo>
                  <a:lnTo>
                    <a:pt x="0" y="4"/>
                  </a:lnTo>
                  <a:lnTo>
                    <a:pt x="9" y="0"/>
                  </a:lnTo>
                  <a:lnTo>
                    <a:pt x="9" y="1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7" name="Freeform 1122"/>
            <p:cNvSpPr>
              <a:spLocks/>
            </p:cNvSpPr>
            <p:nvPr userDrawn="1"/>
          </p:nvSpPr>
          <p:spPr bwMode="auto">
            <a:xfrm>
              <a:off x="241" y="303"/>
              <a:ext cx="7" cy="8"/>
            </a:xfrm>
            <a:custGeom>
              <a:avLst/>
              <a:gdLst>
                <a:gd name="T0" fmla="*/ 11 w 16"/>
                <a:gd name="T1" fmla="*/ 0 h 18"/>
                <a:gd name="T2" fmla="*/ 11 w 16"/>
                <a:gd name="T3" fmla="*/ 0 h 18"/>
                <a:gd name="T4" fmla="*/ 3 w 16"/>
                <a:gd name="T5" fmla="*/ 11 h 18"/>
                <a:gd name="T6" fmla="*/ 16 w 16"/>
                <a:gd name="T7" fmla="*/ 14 h 18"/>
                <a:gd name="T8" fmla="*/ 0 w 16"/>
                <a:gd name="T9" fmla="*/ 12 h 18"/>
                <a:gd name="T10" fmla="*/ 11 w 16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8">
                  <a:moveTo>
                    <a:pt x="11" y="0"/>
                  </a:moveTo>
                  <a:lnTo>
                    <a:pt x="11" y="0"/>
                  </a:lnTo>
                  <a:cubicBezTo>
                    <a:pt x="4" y="2"/>
                    <a:pt x="4" y="6"/>
                    <a:pt x="3" y="11"/>
                  </a:cubicBezTo>
                  <a:cubicBezTo>
                    <a:pt x="6" y="14"/>
                    <a:pt x="12" y="16"/>
                    <a:pt x="16" y="14"/>
                  </a:cubicBezTo>
                  <a:cubicBezTo>
                    <a:pt x="9" y="18"/>
                    <a:pt x="4" y="14"/>
                    <a:pt x="0" y="12"/>
                  </a:cubicBezTo>
                  <a:cubicBezTo>
                    <a:pt x="2" y="5"/>
                    <a:pt x="3" y="1"/>
                    <a:pt x="1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8" name="Freeform 1123"/>
            <p:cNvSpPr>
              <a:spLocks/>
            </p:cNvSpPr>
            <p:nvPr userDrawn="1"/>
          </p:nvSpPr>
          <p:spPr bwMode="auto">
            <a:xfrm>
              <a:off x="248" y="311"/>
              <a:ext cx="9" cy="8"/>
            </a:xfrm>
            <a:custGeom>
              <a:avLst/>
              <a:gdLst>
                <a:gd name="T0" fmla="*/ 7 w 19"/>
                <a:gd name="T1" fmla="*/ 0 h 18"/>
                <a:gd name="T2" fmla="*/ 7 w 19"/>
                <a:gd name="T3" fmla="*/ 0 h 18"/>
                <a:gd name="T4" fmla="*/ 5 w 19"/>
                <a:gd name="T5" fmla="*/ 14 h 18"/>
                <a:gd name="T6" fmla="*/ 19 w 19"/>
                <a:gd name="T7" fmla="*/ 11 h 18"/>
                <a:gd name="T8" fmla="*/ 3 w 19"/>
                <a:gd name="T9" fmla="*/ 17 h 18"/>
                <a:gd name="T10" fmla="*/ 7 w 19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8">
                  <a:moveTo>
                    <a:pt x="7" y="0"/>
                  </a:moveTo>
                  <a:lnTo>
                    <a:pt x="7" y="0"/>
                  </a:lnTo>
                  <a:cubicBezTo>
                    <a:pt x="2" y="5"/>
                    <a:pt x="4" y="9"/>
                    <a:pt x="5" y="14"/>
                  </a:cubicBezTo>
                  <a:cubicBezTo>
                    <a:pt x="10" y="14"/>
                    <a:pt x="15" y="15"/>
                    <a:pt x="19" y="11"/>
                  </a:cubicBezTo>
                  <a:cubicBezTo>
                    <a:pt x="14" y="18"/>
                    <a:pt x="9" y="16"/>
                    <a:pt x="3" y="17"/>
                  </a:cubicBezTo>
                  <a:cubicBezTo>
                    <a:pt x="1" y="8"/>
                    <a:pt x="0" y="5"/>
                    <a:pt x="7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9" name="Freeform 1124"/>
            <p:cNvSpPr>
              <a:spLocks/>
            </p:cNvSpPr>
            <p:nvPr userDrawn="1"/>
          </p:nvSpPr>
          <p:spPr bwMode="auto">
            <a:xfrm>
              <a:off x="258" y="306"/>
              <a:ext cx="4" cy="4"/>
            </a:xfrm>
            <a:custGeom>
              <a:avLst/>
              <a:gdLst>
                <a:gd name="T0" fmla="*/ 0 w 9"/>
                <a:gd name="T1" fmla="*/ 8 h 8"/>
                <a:gd name="T2" fmla="*/ 0 w 9"/>
                <a:gd name="T3" fmla="*/ 8 h 8"/>
                <a:gd name="T4" fmla="*/ 7 w 9"/>
                <a:gd name="T5" fmla="*/ 0 h 8"/>
                <a:gd name="T6" fmla="*/ 9 w 9"/>
                <a:gd name="T7" fmla="*/ 1 h 8"/>
                <a:gd name="T8" fmla="*/ 0 w 9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8"/>
                  </a:moveTo>
                  <a:lnTo>
                    <a:pt x="0" y="8"/>
                  </a:lnTo>
                  <a:lnTo>
                    <a:pt x="7" y="0"/>
                  </a:lnTo>
                  <a:lnTo>
                    <a:pt x="9" y="1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0" name="Freeform 1125"/>
            <p:cNvSpPr>
              <a:spLocks/>
            </p:cNvSpPr>
            <p:nvPr userDrawn="1"/>
          </p:nvSpPr>
          <p:spPr bwMode="auto">
            <a:xfrm>
              <a:off x="265" y="312"/>
              <a:ext cx="2" cy="4"/>
            </a:xfrm>
            <a:custGeom>
              <a:avLst/>
              <a:gdLst>
                <a:gd name="T0" fmla="*/ 0 w 5"/>
                <a:gd name="T1" fmla="*/ 10 h 10"/>
                <a:gd name="T2" fmla="*/ 0 w 5"/>
                <a:gd name="T3" fmla="*/ 10 h 10"/>
                <a:gd name="T4" fmla="*/ 4 w 5"/>
                <a:gd name="T5" fmla="*/ 0 h 10"/>
                <a:gd name="T6" fmla="*/ 5 w 5"/>
                <a:gd name="T7" fmla="*/ 2 h 10"/>
                <a:gd name="T8" fmla="*/ 0 w 5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0">
                  <a:moveTo>
                    <a:pt x="0" y="10"/>
                  </a:moveTo>
                  <a:lnTo>
                    <a:pt x="0" y="10"/>
                  </a:lnTo>
                  <a:lnTo>
                    <a:pt x="4" y="0"/>
                  </a:lnTo>
                  <a:lnTo>
                    <a:pt x="5" y="2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1" name="Freeform 1126"/>
            <p:cNvSpPr>
              <a:spLocks/>
            </p:cNvSpPr>
            <p:nvPr userDrawn="1"/>
          </p:nvSpPr>
          <p:spPr bwMode="auto">
            <a:xfrm>
              <a:off x="257" y="319"/>
              <a:ext cx="8" cy="7"/>
            </a:xfrm>
            <a:custGeom>
              <a:avLst/>
              <a:gdLst>
                <a:gd name="T0" fmla="*/ 5 w 19"/>
                <a:gd name="T1" fmla="*/ 0 h 16"/>
                <a:gd name="T2" fmla="*/ 5 w 19"/>
                <a:gd name="T3" fmla="*/ 0 h 16"/>
                <a:gd name="T4" fmla="*/ 7 w 19"/>
                <a:gd name="T5" fmla="*/ 12 h 16"/>
                <a:gd name="T6" fmla="*/ 19 w 19"/>
                <a:gd name="T7" fmla="*/ 8 h 16"/>
                <a:gd name="T8" fmla="*/ 6 w 19"/>
                <a:gd name="T9" fmla="*/ 14 h 16"/>
                <a:gd name="T10" fmla="*/ 5 w 19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6">
                  <a:moveTo>
                    <a:pt x="5" y="0"/>
                  </a:moveTo>
                  <a:lnTo>
                    <a:pt x="5" y="0"/>
                  </a:lnTo>
                  <a:cubicBezTo>
                    <a:pt x="2" y="5"/>
                    <a:pt x="6" y="8"/>
                    <a:pt x="7" y="12"/>
                  </a:cubicBezTo>
                  <a:cubicBezTo>
                    <a:pt x="12" y="12"/>
                    <a:pt x="16" y="12"/>
                    <a:pt x="19" y="8"/>
                  </a:cubicBezTo>
                  <a:cubicBezTo>
                    <a:pt x="16" y="16"/>
                    <a:pt x="11" y="13"/>
                    <a:pt x="6" y="14"/>
                  </a:cubicBezTo>
                  <a:cubicBezTo>
                    <a:pt x="4" y="9"/>
                    <a:pt x="0" y="7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2" name="Freeform 1127"/>
            <p:cNvSpPr>
              <a:spLocks/>
            </p:cNvSpPr>
            <p:nvPr userDrawn="1"/>
          </p:nvSpPr>
          <p:spPr bwMode="auto">
            <a:xfrm>
              <a:off x="266" y="324"/>
              <a:ext cx="9" cy="6"/>
            </a:xfrm>
            <a:custGeom>
              <a:avLst/>
              <a:gdLst>
                <a:gd name="T0" fmla="*/ 4 w 20"/>
                <a:gd name="T1" fmla="*/ 0 h 14"/>
                <a:gd name="T2" fmla="*/ 4 w 20"/>
                <a:gd name="T3" fmla="*/ 0 h 14"/>
                <a:gd name="T4" fmla="*/ 8 w 20"/>
                <a:gd name="T5" fmla="*/ 11 h 14"/>
                <a:gd name="T6" fmla="*/ 20 w 20"/>
                <a:gd name="T7" fmla="*/ 4 h 14"/>
                <a:gd name="T8" fmla="*/ 8 w 20"/>
                <a:gd name="T9" fmla="*/ 14 h 14"/>
                <a:gd name="T10" fmla="*/ 4 w 20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4">
                  <a:moveTo>
                    <a:pt x="4" y="0"/>
                  </a:moveTo>
                  <a:lnTo>
                    <a:pt x="4" y="0"/>
                  </a:lnTo>
                  <a:cubicBezTo>
                    <a:pt x="2" y="6"/>
                    <a:pt x="6" y="7"/>
                    <a:pt x="8" y="11"/>
                  </a:cubicBezTo>
                  <a:cubicBezTo>
                    <a:pt x="14" y="9"/>
                    <a:pt x="18" y="9"/>
                    <a:pt x="20" y="4"/>
                  </a:cubicBezTo>
                  <a:cubicBezTo>
                    <a:pt x="19" y="12"/>
                    <a:pt x="13" y="11"/>
                    <a:pt x="8" y="14"/>
                  </a:cubicBezTo>
                  <a:cubicBezTo>
                    <a:pt x="6" y="9"/>
                    <a:pt x="0" y="7"/>
                    <a:pt x="4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3" name="Freeform 1128"/>
            <p:cNvSpPr>
              <a:spLocks/>
            </p:cNvSpPr>
            <p:nvPr userDrawn="1"/>
          </p:nvSpPr>
          <p:spPr bwMode="auto">
            <a:xfrm>
              <a:off x="278" y="327"/>
              <a:ext cx="9" cy="5"/>
            </a:xfrm>
            <a:custGeom>
              <a:avLst/>
              <a:gdLst>
                <a:gd name="T0" fmla="*/ 1 w 21"/>
                <a:gd name="T1" fmla="*/ 0 h 12"/>
                <a:gd name="T2" fmla="*/ 1 w 21"/>
                <a:gd name="T3" fmla="*/ 0 h 12"/>
                <a:gd name="T4" fmla="*/ 11 w 21"/>
                <a:gd name="T5" fmla="*/ 9 h 12"/>
                <a:gd name="T6" fmla="*/ 19 w 21"/>
                <a:gd name="T7" fmla="*/ 1 h 12"/>
                <a:gd name="T8" fmla="*/ 11 w 21"/>
                <a:gd name="T9" fmla="*/ 12 h 12"/>
                <a:gd name="T10" fmla="*/ 1 w 21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2">
                  <a:moveTo>
                    <a:pt x="1" y="0"/>
                  </a:moveTo>
                  <a:lnTo>
                    <a:pt x="1" y="0"/>
                  </a:lnTo>
                  <a:cubicBezTo>
                    <a:pt x="1" y="6"/>
                    <a:pt x="8" y="6"/>
                    <a:pt x="11" y="9"/>
                  </a:cubicBezTo>
                  <a:cubicBezTo>
                    <a:pt x="15" y="7"/>
                    <a:pt x="19" y="7"/>
                    <a:pt x="19" y="1"/>
                  </a:cubicBezTo>
                  <a:cubicBezTo>
                    <a:pt x="21" y="10"/>
                    <a:pt x="15" y="8"/>
                    <a:pt x="11" y="12"/>
                  </a:cubicBezTo>
                  <a:cubicBezTo>
                    <a:pt x="7" y="8"/>
                    <a:pt x="0" y="9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4" name="Freeform 1129"/>
            <p:cNvSpPr>
              <a:spLocks/>
            </p:cNvSpPr>
            <p:nvPr userDrawn="1"/>
          </p:nvSpPr>
          <p:spPr bwMode="auto">
            <a:xfrm>
              <a:off x="282" y="314"/>
              <a:ext cx="1" cy="7"/>
            </a:xfrm>
            <a:custGeom>
              <a:avLst/>
              <a:gdLst>
                <a:gd name="T0" fmla="*/ 0 w 2"/>
                <a:gd name="T1" fmla="*/ 1 h 15"/>
                <a:gd name="T2" fmla="*/ 0 w 2"/>
                <a:gd name="T3" fmla="*/ 1 h 15"/>
                <a:gd name="T4" fmla="*/ 2 w 2"/>
                <a:gd name="T5" fmla="*/ 0 h 15"/>
                <a:gd name="T6" fmla="*/ 1 w 2"/>
                <a:gd name="T7" fmla="*/ 15 h 15"/>
                <a:gd name="T8" fmla="*/ 0 w 2"/>
                <a:gd name="T9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5">
                  <a:moveTo>
                    <a:pt x="0" y="1"/>
                  </a:moveTo>
                  <a:lnTo>
                    <a:pt x="0" y="1"/>
                  </a:lnTo>
                  <a:lnTo>
                    <a:pt x="2" y="0"/>
                  </a:lnTo>
                  <a:lnTo>
                    <a:pt x="1" y="1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5" name="Freeform 1130"/>
            <p:cNvSpPr>
              <a:spLocks/>
            </p:cNvSpPr>
            <p:nvPr userDrawn="1"/>
          </p:nvSpPr>
          <p:spPr bwMode="auto">
            <a:xfrm>
              <a:off x="290" y="326"/>
              <a:ext cx="8" cy="6"/>
            </a:xfrm>
            <a:custGeom>
              <a:avLst/>
              <a:gdLst>
                <a:gd name="T0" fmla="*/ 16 w 20"/>
                <a:gd name="T1" fmla="*/ 0 h 12"/>
                <a:gd name="T2" fmla="*/ 16 w 20"/>
                <a:gd name="T3" fmla="*/ 0 h 12"/>
                <a:gd name="T4" fmla="*/ 11 w 20"/>
                <a:gd name="T5" fmla="*/ 12 h 12"/>
                <a:gd name="T6" fmla="*/ 0 w 20"/>
                <a:gd name="T7" fmla="*/ 2 h 12"/>
                <a:gd name="T8" fmla="*/ 11 w 20"/>
                <a:gd name="T9" fmla="*/ 10 h 12"/>
                <a:gd name="T10" fmla="*/ 16 w 20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2">
                  <a:moveTo>
                    <a:pt x="16" y="0"/>
                  </a:moveTo>
                  <a:lnTo>
                    <a:pt x="16" y="0"/>
                  </a:lnTo>
                  <a:cubicBezTo>
                    <a:pt x="20" y="7"/>
                    <a:pt x="14" y="8"/>
                    <a:pt x="11" y="12"/>
                  </a:cubicBezTo>
                  <a:cubicBezTo>
                    <a:pt x="7" y="9"/>
                    <a:pt x="0" y="10"/>
                    <a:pt x="0" y="2"/>
                  </a:cubicBezTo>
                  <a:cubicBezTo>
                    <a:pt x="1" y="7"/>
                    <a:pt x="6" y="7"/>
                    <a:pt x="11" y="10"/>
                  </a:cubicBezTo>
                  <a:cubicBezTo>
                    <a:pt x="14" y="6"/>
                    <a:pt x="17" y="6"/>
                    <a:pt x="1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6" name="Freeform 1131"/>
            <p:cNvSpPr>
              <a:spLocks/>
            </p:cNvSpPr>
            <p:nvPr userDrawn="1"/>
          </p:nvSpPr>
          <p:spPr bwMode="auto">
            <a:xfrm>
              <a:off x="291" y="316"/>
              <a:ext cx="2" cy="6"/>
            </a:xfrm>
            <a:custGeom>
              <a:avLst/>
              <a:gdLst>
                <a:gd name="T0" fmla="*/ 0 w 4"/>
                <a:gd name="T1" fmla="*/ 1 h 14"/>
                <a:gd name="T2" fmla="*/ 0 w 4"/>
                <a:gd name="T3" fmla="*/ 1 h 14"/>
                <a:gd name="T4" fmla="*/ 1 w 4"/>
                <a:gd name="T5" fmla="*/ 2 h 14"/>
                <a:gd name="T6" fmla="*/ 2 w 4"/>
                <a:gd name="T7" fmla="*/ 0 h 14"/>
                <a:gd name="T8" fmla="*/ 4 w 4"/>
                <a:gd name="T9" fmla="*/ 14 h 14"/>
                <a:gd name="T10" fmla="*/ 0 w 4"/>
                <a:gd name="T11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14">
                  <a:moveTo>
                    <a:pt x="0" y="1"/>
                  </a:moveTo>
                  <a:lnTo>
                    <a:pt x="0" y="1"/>
                  </a:lnTo>
                  <a:lnTo>
                    <a:pt x="1" y="2"/>
                  </a:lnTo>
                  <a:lnTo>
                    <a:pt x="2" y="0"/>
                  </a:lnTo>
                  <a:lnTo>
                    <a:pt x="4" y="1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7" name="Freeform 1132"/>
            <p:cNvSpPr>
              <a:spLocks/>
            </p:cNvSpPr>
            <p:nvPr userDrawn="1"/>
          </p:nvSpPr>
          <p:spPr bwMode="auto">
            <a:xfrm>
              <a:off x="256" y="297"/>
              <a:ext cx="8" cy="9"/>
            </a:xfrm>
            <a:custGeom>
              <a:avLst/>
              <a:gdLst>
                <a:gd name="T0" fmla="*/ 9 w 18"/>
                <a:gd name="T1" fmla="*/ 0 h 21"/>
                <a:gd name="T2" fmla="*/ 9 w 18"/>
                <a:gd name="T3" fmla="*/ 0 h 21"/>
                <a:gd name="T4" fmla="*/ 4 w 18"/>
                <a:gd name="T5" fmla="*/ 12 h 21"/>
                <a:gd name="T6" fmla="*/ 18 w 18"/>
                <a:gd name="T7" fmla="*/ 15 h 21"/>
                <a:gd name="T8" fmla="*/ 1 w 18"/>
                <a:gd name="T9" fmla="*/ 13 h 21"/>
                <a:gd name="T10" fmla="*/ 9 w 18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21">
                  <a:moveTo>
                    <a:pt x="9" y="0"/>
                  </a:moveTo>
                  <a:lnTo>
                    <a:pt x="9" y="0"/>
                  </a:lnTo>
                  <a:cubicBezTo>
                    <a:pt x="3" y="2"/>
                    <a:pt x="5" y="6"/>
                    <a:pt x="4" y="12"/>
                  </a:cubicBezTo>
                  <a:cubicBezTo>
                    <a:pt x="9" y="14"/>
                    <a:pt x="13" y="18"/>
                    <a:pt x="18" y="15"/>
                  </a:cubicBezTo>
                  <a:cubicBezTo>
                    <a:pt x="12" y="21"/>
                    <a:pt x="7" y="15"/>
                    <a:pt x="1" y="13"/>
                  </a:cubicBezTo>
                  <a:cubicBezTo>
                    <a:pt x="4" y="5"/>
                    <a:pt x="0" y="3"/>
                    <a:pt x="9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8" name="Freeform 1133"/>
            <p:cNvSpPr>
              <a:spLocks noEditPoints="1"/>
            </p:cNvSpPr>
            <p:nvPr userDrawn="1"/>
          </p:nvSpPr>
          <p:spPr bwMode="auto">
            <a:xfrm>
              <a:off x="259" y="289"/>
              <a:ext cx="8" cy="2"/>
            </a:xfrm>
            <a:custGeom>
              <a:avLst/>
              <a:gdLst>
                <a:gd name="T0" fmla="*/ 9 w 18"/>
                <a:gd name="T1" fmla="*/ 2 h 5"/>
                <a:gd name="T2" fmla="*/ 9 w 18"/>
                <a:gd name="T3" fmla="*/ 2 h 5"/>
                <a:gd name="T4" fmla="*/ 16 w 18"/>
                <a:gd name="T5" fmla="*/ 4 h 5"/>
                <a:gd name="T6" fmla="*/ 16 w 18"/>
                <a:gd name="T7" fmla="*/ 3 h 5"/>
                <a:gd name="T8" fmla="*/ 9 w 18"/>
                <a:gd name="T9" fmla="*/ 2 h 5"/>
                <a:gd name="T10" fmla="*/ 0 w 18"/>
                <a:gd name="T11" fmla="*/ 1 h 5"/>
                <a:gd name="T12" fmla="*/ 0 w 18"/>
                <a:gd name="T13" fmla="*/ 1 h 5"/>
                <a:gd name="T14" fmla="*/ 17 w 18"/>
                <a:gd name="T15" fmla="*/ 2 h 5"/>
                <a:gd name="T16" fmla="*/ 18 w 18"/>
                <a:gd name="T17" fmla="*/ 4 h 5"/>
                <a:gd name="T18" fmla="*/ 16 w 18"/>
                <a:gd name="T19" fmla="*/ 5 h 5"/>
                <a:gd name="T20" fmla="*/ 0 w 18"/>
                <a:gd name="T21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5">
                  <a:moveTo>
                    <a:pt x="9" y="2"/>
                  </a:moveTo>
                  <a:lnTo>
                    <a:pt x="9" y="2"/>
                  </a:lnTo>
                  <a:cubicBezTo>
                    <a:pt x="10" y="3"/>
                    <a:pt x="16" y="4"/>
                    <a:pt x="16" y="4"/>
                  </a:cubicBezTo>
                  <a:lnTo>
                    <a:pt x="16" y="3"/>
                  </a:lnTo>
                  <a:cubicBezTo>
                    <a:pt x="16" y="3"/>
                    <a:pt x="10" y="2"/>
                    <a:pt x="9" y="2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8" y="0"/>
                    <a:pt x="17" y="2"/>
                    <a:pt x="17" y="2"/>
                  </a:cubicBezTo>
                  <a:lnTo>
                    <a:pt x="18" y="4"/>
                  </a:lnTo>
                  <a:lnTo>
                    <a:pt x="16" y="5"/>
                  </a:lnTo>
                  <a:cubicBezTo>
                    <a:pt x="12" y="5"/>
                    <a:pt x="8" y="3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9" name="Freeform 1134"/>
            <p:cNvSpPr>
              <a:spLocks noEditPoints="1"/>
            </p:cNvSpPr>
            <p:nvPr userDrawn="1"/>
          </p:nvSpPr>
          <p:spPr bwMode="auto">
            <a:xfrm>
              <a:off x="261" y="297"/>
              <a:ext cx="7" cy="4"/>
            </a:xfrm>
            <a:custGeom>
              <a:avLst/>
              <a:gdLst>
                <a:gd name="T0" fmla="*/ 9 w 15"/>
                <a:gd name="T1" fmla="*/ 5 h 10"/>
                <a:gd name="T2" fmla="*/ 9 w 15"/>
                <a:gd name="T3" fmla="*/ 5 h 10"/>
                <a:gd name="T4" fmla="*/ 14 w 15"/>
                <a:gd name="T5" fmla="*/ 2 h 10"/>
                <a:gd name="T6" fmla="*/ 14 w 15"/>
                <a:gd name="T7" fmla="*/ 1 h 10"/>
                <a:gd name="T8" fmla="*/ 9 w 15"/>
                <a:gd name="T9" fmla="*/ 5 h 10"/>
                <a:gd name="T10" fmla="*/ 0 w 15"/>
                <a:gd name="T11" fmla="*/ 10 h 10"/>
                <a:gd name="T12" fmla="*/ 0 w 15"/>
                <a:gd name="T13" fmla="*/ 10 h 10"/>
                <a:gd name="T14" fmla="*/ 13 w 15"/>
                <a:gd name="T15" fmla="*/ 0 h 10"/>
                <a:gd name="T16" fmla="*/ 15 w 15"/>
                <a:gd name="T17" fmla="*/ 1 h 10"/>
                <a:gd name="T18" fmla="*/ 15 w 15"/>
                <a:gd name="T19" fmla="*/ 3 h 10"/>
                <a:gd name="T20" fmla="*/ 0 w 15"/>
                <a:gd name="T2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10">
                  <a:moveTo>
                    <a:pt x="9" y="5"/>
                  </a:moveTo>
                  <a:lnTo>
                    <a:pt x="9" y="5"/>
                  </a:lnTo>
                  <a:cubicBezTo>
                    <a:pt x="10" y="5"/>
                    <a:pt x="14" y="2"/>
                    <a:pt x="14" y="2"/>
                  </a:cubicBezTo>
                  <a:lnTo>
                    <a:pt x="14" y="1"/>
                  </a:lnTo>
                  <a:cubicBezTo>
                    <a:pt x="14" y="1"/>
                    <a:pt x="10" y="4"/>
                    <a:pt x="9" y="5"/>
                  </a:cubicBezTo>
                  <a:close/>
                  <a:moveTo>
                    <a:pt x="0" y="10"/>
                  </a:moveTo>
                  <a:lnTo>
                    <a:pt x="0" y="10"/>
                  </a:lnTo>
                  <a:cubicBezTo>
                    <a:pt x="7" y="4"/>
                    <a:pt x="13" y="0"/>
                    <a:pt x="13" y="0"/>
                  </a:cubicBezTo>
                  <a:lnTo>
                    <a:pt x="15" y="1"/>
                  </a:lnTo>
                  <a:lnTo>
                    <a:pt x="15" y="3"/>
                  </a:lnTo>
                  <a:cubicBezTo>
                    <a:pt x="15" y="3"/>
                    <a:pt x="8" y="8"/>
                    <a:pt x="0" y="1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0" name="Freeform 1135"/>
            <p:cNvSpPr>
              <a:spLocks/>
            </p:cNvSpPr>
            <p:nvPr userDrawn="1"/>
          </p:nvSpPr>
          <p:spPr bwMode="auto">
            <a:xfrm>
              <a:off x="265" y="305"/>
              <a:ext cx="9" cy="8"/>
            </a:xfrm>
            <a:custGeom>
              <a:avLst/>
              <a:gdLst>
                <a:gd name="T0" fmla="*/ 5 w 20"/>
                <a:gd name="T1" fmla="*/ 0 h 16"/>
                <a:gd name="T2" fmla="*/ 5 w 20"/>
                <a:gd name="T3" fmla="*/ 0 h 16"/>
                <a:gd name="T4" fmla="*/ 8 w 20"/>
                <a:gd name="T5" fmla="*/ 10 h 16"/>
                <a:gd name="T6" fmla="*/ 20 w 20"/>
                <a:gd name="T7" fmla="*/ 10 h 16"/>
                <a:gd name="T8" fmla="*/ 7 w 20"/>
                <a:gd name="T9" fmla="*/ 12 h 16"/>
                <a:gd name="T10" fmla="*/ 5 w 20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6">
                  <a:moveTo>
                    <a:pt x="5" y="0"/>
                  </a:moveTo>
                  <a:lnTo>
                    <a:pt x="5" y="0"/>
                  </a:lnTo>
                  <a:cubicBezTo>
                    <a:pt x="2" y="5"/>
                    <a:pt x="7" y="6"/>
                    <a:pt x="8" y="10"/>
                  </a:cubicBezTo>
                  <a:cubicBezTo>
                    <a:pt x="14" y="9"/>
                    <a:pt x="17" y="14"/>
                    <a:pt x="20" y="10"/>
                  </a:cubicBezTo>
                  <a:cubicBezTo>
                    <a:pt x="16" y="16"/>
                    <a:pt x="12" y="11"/>
                    <a:pt x="7" y="12"/>
                  </a:cubicBezTo>
                  <a:cubicBezTo>
                    <a:pt x="6" y="8"/>
                    <a:pt x="0" y="6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1" name="Freeform 1136"/>
            <p:cNvSpPr>
              <a:spLocks noEditPoints="1"/>
            </p:cNvSpPr>
            <p:nvPr userDrawn="1"/>
          </p:nvSpPr>
          <p:spPr bwMode="auto">
            <a:xfrm>
              <a:off x="270" y="302"/>
              <a:ext cx="4" cy="5"/>
            </a:xfrm>
            <a:custGeom>
              <a:avLst/>
              <a:gdLst>
                <a:gd name="T0" fmla="*/ 4 w 8"/>
                <a:gd name="T1" fmla="*/ 5 h 12"/>
                <a:gd name="T2" fmla="*/ 4 w 8"/>
                <a:gd name="T3" fmla="*/ 5 h 12"/>
                <a:gd name="T4" fmla="*/ 7 w 8"/>
                <a:gd name="T5" fmla="*/ 1 h 12"/>
                <a:gd name="T6" fmla="*/ 6 w 8"/>
                <a:gd name="T7" fmla="*/ 1 h 12"/>
                <a:gd name="T8" fmla="*/ 4 w 8"/>
                <a:gd name="T9" fmla="*/ 5 h 12"/>
                <a:gd name="T10" fmla="*/ 0 w 8"/>
                <a:gd name="T11" fmla="*/ 12 h 12"/>
                <a:gd name="T12" fmla="*/ 0 w 8"/>
                <a:gd name="T13" fmla="*/ 12 h 12"/>
                <a:gd name="T14" fmla="*/ 5 w 8"/>
                <a:gd name="T15" fmla="*/ 0 h 12"/>
                <a:gd name="T16" fmla="*/ 7 w 8"/>
                <a:gd name="T17" fmla="*/ 0 h 12"/>
                <a:gd name="T18" fmla="*/ 8 w 8"/>
                <a:gd name="T19" fmla="*/ 1 h 12"/>
                <a:gd name="T20" fmla="*/ 0 w 8"/>
                <a:gd name="T2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12">
                  <a:moveTo>
                    <a:pt x="4" y="5"/>
                  </a:moveTo>
                  <a:lnTo>
                    <a:pt x="4" y="5"/>
                  </a:lnTo>
                  <a:cubicBezTo>
                    <a:pt x="5" y="4"/>
                    <a:pt x="7" y="1"/>
                    <a:pt x="7" y="1"/>
                  </a:cubicBezTo>
                  <a:lnTo>
                    <a:pt x="6" y="1"/>
                  </a:lnTo>
                  <a:cubicBezTo>
                    <a:pt x="6" y="1"/>
                    <a:pt x="4" y="4"/>
                    <a:pt x="4" y="5"/>
                  </a:cubicBezTo>
                  <a:close/>
                  <a:moveTo>
                    <a:pt x="0" y="12"/>
                  </a:moveTo>
                  <a:lnTo>
                    <a:pt x="0" y="12"/>
                  </a:lnTo>
                  <a:cubicBezTo>
                    <a:pt x="3" y="4"/>
                    <a:pt x="5" y="0"/>
                    <a:pt x="5" y="0"/>
                  </a:cubicBezTo>
                  <a:lnTo>
                    <a:pt x="7" y="0"/>
                  </a:lnTo>
                  <a:lnTo>
                    <a:pt x="8" y="1"/>
                  </a:lnTo>
                  <a:cubicBezTo>
                    <a:pt x="8" y="1"/>
                    <a:pt x="6" y="7"/>
                    <a:pt x="0" y="1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2" name="Freeform 1137"/>
            <p:cNvSpPr>
              <a:spLocks noEditPoints="1"/>
            </p:cNvSpPr>
            <p:nvPr userDrawn="1"/>
          </p:nvSpPr>
          <p:spPr bwMode="auto">
            <a:xfrm>
              <a:off x="280" y="304"/>
              <a:ext cx="1" cy="6"/>
            </a:xfrm>
            <a:custGeom>
              <a:avLst/>
              <a:gdLst>
                <a:gd name="T0" fmla="*/ 1 w 4"/>
                <a:gd name="T1" fmla="*/ 6 h 12"/>
                <a:gd name="T2" fmla="*/ 1 w 4"/>
                <a:gd name="T3" fmla="*/ 6 h 12"/>
                <a:gd name="T4" fmla="*/ 3 w 4"/>
                <a:gd name="T5" fmla="*/ 1 h 12"/>
                <a:gd name="T6" fmla="*/ 2 w 4"/>
                <a:gd name="T7" fmla="*/ 1 h 12"/>
                <a:gd name="T8" fmla="*/ 1 w 4"/>
                <a:gd name="T9" fmla="*/ 6 h 12"/>
                <a:gd name="T10" fmla="*/ 1 w 4"/>
                <a:gd name="T11" fmla="*/ 12 h 12"/>
                <a:gd name="T12" fmla="*/ 1 w 4"/>
                <a:gd name="T13" fmla="*/ 12 h 12"/>
                <a:gd name="T14" fmla="*/ 0 w 4"/>
                <a:gd name="T15" fmla="*/ 1 h 12"/>
                <a:gd name="T16" fmla="*/ 2 w 4"/>
                <a:gd name="T17" fmla="*/ 0 h 12"/>
                <a:gd name="T18" fmla="*/ 4 w 4"/>
                <a:gd name="T19" fmla="*/ 1 h 12"/>
                <a:gd name="T20" fmla="*/ 1 w 4"/>
                <a:gd name="T2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12">
                  <a:moveTo>
                    <a:pt x="1" y="6"/>
                  </a:moveTo>
                  <a:lnTo>
                    <a:pt x="1" y="6"/>
                  </a:lnTo>
                  <a:cubicBezTo>
                    <a:pt x="2" y="5"/>
                    <a:pt x="3" y="1"/>
                    <a:pt x="3" y="1"/>
                  </a:cubicBezTo>
                  <a:lnTo>
                    <a:pt x="2" y="1"/>
                  </a:lnTo>
                  <a:cubicBezTo>
                    <a:pt x="2" y="1"/>
                    <a:pt x="1" y="5"/>
                    <a:pt x="1" y="6"/>
                  </a:cubicBezTo>
                  <a:close/>
                  <a:moveTo>
                    <a:pt x="1" y="12"/>
                  </a:moveTo>
                  <a:lnTo>
                    <a:pt x="1" y="12"/>
                  </a:lnTo>
                  <a:cubicBezTo>
                    <a:pt x="0" y="7"/>
                    <a:pt x="0" y="1"/>
                    <a:pt x="0" y="1"/>
                  </a:cubicBezTo>
                  <a:lnTo>
                    <a:pt x="2" y="0"/>
                  </a:lnTo>
                  <a:lnTo>
                    <a:pt x="4" y="1"/>
                  </a:lnTo>
                  <a:cubicBezTo>
                    <a:pt x="4" y="1"/>
                    <a:pt x="3" y="7"/>
                    <a:pt x="1" y="1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3" name="Freeform 1138"/>
            <p:cNvSpPr>
              <a:spLocks/>
            </p:cNvSpPr>
            <p:nvPr userDrawn="1"/>
          </p:nvSpPr>
          <p:spPr bwMode="auto">
            <a:xfrm>
              <a:off x="276" y="310"/>
              <a:ext cx="8" cy="4"/>
            </a:xfrm>
            <a:custGeom>
              <a:avLst/>
              <a:gdLst>
                <a:gd name="T0" fmla="*/ 1 w 17"/>
                <a:gd name="T1" fmla="*/ 0 h 10"/>
                <a:gd name="T2" fmla="*/ 1 w 17"/>
                <a:gd name="T3" fmla="*/ 0 h 10"/>
                <a:gd name="T4" fmla="*/ 8 w 17"/>
                <a:gd name="T5" fmla="*/ 8 h 10"/>
                <a:gd name="T6" fmla="*/ 17 w 17"/>
                <a:gd name="T7" fmla="*/ 1 h 10"/>
                <a:gd name="T8" fmla="*/ 8 w 17"/>
                <a:gd name="T9" fmla="*/ 10 h 10"/>
                <a:gd name="T10" fmla="*/ 1 w 17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0">
                  <a:moveTo>
                    <a:pt x="1" y="0"/>
                  </a:moveTo>
                  <a:lnTo>
                    <a:pt x="1" y="0"/>
                  </a:lnTo>
                  <a:cubicBezTo>
                    <a:pt x="1" y="6"/>
                    <a:pt x="6" y="5"/>
                    <a:pt x="8" y="8"/>
                  </a:cubicBezTo>
                  <a:cubicBezTo>
                    <a:pt x="12" y="4"/>
                    <a:pt x="16" y="6"/>
                    <a:pt x="17" y="1"/>
                  </a:cubicBezTo>
                  <a:cubicBezTo>
                    <a:pt x="17" y="9"/>
                    <a:pt x="11" y="6"/>
                    <a:pt x="8" y="10"/>
                  </a:cubicBezTo>
                  <a:cubicBezTo>
                    <a:pt x="6" y="6"/>
                    <a:pt x="0" y="8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4" name="Freeform 1139"/>
            <p:cNvSpPr>
              <a:spLocks noEditPoints="1"/>
            </p:cNvSpPr>
            <p:nvPr userDrawn="1"/>
          </p:nvSpPr>
          <p:spPr bwMode="auto">
            <a:xfrm>
              <a:off x="288" y="304"/>
              <a:ext cx="2" cy="6"/>
            </a:xfrm>
            <a:custGeom>
              <a:avLst/>
              <a:gdLst>
                <a:gd name="T0" fmla="*/ 3 w 5"/>
                <a:gd name="T1" fmla="*/ 8 h 14"/>
                <a:gd name="T2" fmla="*/ 3 w 5"/>
                <a:gd name="T3" fmla="*/ 8 h 14"/>
                <a:gd name="T4" fmla="*/ 2 w 5"/>
                <a:gd name="T5" fmla="*/ 1 h 14"/>
                <a:gd name="T6" fmla="*/ 1 w 5"/>
                <a:gd name="T7" fmla="*/ 2 h 14"/>
                <a:gd name="T8" fmla="*/ 3 w 5"/>
                <a:gd name="T9" fmla="*/ 8 h 14"/>
                <a:gd name="T10" fmla="*/ 4 w 5"/>
                <a:gd name="T11" fmla="*/ 14 h 14"/>
                <a:gd name="T12" fmla="*/ 4 w 5"/>
                <a:gd name="T13" fmla="*/ 14 h 14"/>
                <a:gd name="T14" fmla="*/ 0 w 5"/>
                <a:gd name="T15" fmla="*/ 2 h 14"/>
                <a:gd name="T16" fmla="*/ 2 w 5"/>
                <a:gd name="T17" fmla="*/ 0 h 14"/>
                <a:gd name="T18" fmla="*/ 3 w 5"/>
                <a:gd name="T19" fmla="*/ 1 h 14"/>
                <a:gd name="T20" fmla="*/ 4 w 5"/>
                <a:gd name="T2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14">
                  <a:moveTo>
                    <a:pt x="3" y="8"/>
                  </a:moveTo>
                  <a:lnTo>
                    <a:pt x="3" y="8"/>
                  </a:lnTo>
                  <a:cubicBezTo>
                    <a:pt x="3" y="7"/>
                    <a:pt x="2" y="1"/>
                    <a:pt x="2" y="1"/>
                  </a:cubicBezTo>
                  <a:lnTo>
                    <a:pt x="1" y="2"/>
                  </a:lnTo>
                  <a:cubicBezTo>
                    <a:pt x="1" y="2"/>
                    <a:pt x="3" y="7"/>
                    <a:pt x="3" y="8"/>
                  </a:cubicBezTo>
                  <a:close/>
                  <a:moveTo>
                    <a:pt x="4" y="14"/>
                  </a:moveTo>
                  <a:lnTo>
                    <a:pt x="4" y="14"/>
                  </a:lnTo>
                  <a:cubicBezTo>
                    <a:pt x="1" y="6"/>
                    <a:pt x="0" y="2"/>
                    <a:pt x="0" y="2"/>
                  </a:cubicBezTo>
                  <a:lnTo>
                    <a:pt x="2" y="0"/>
                  </a:lnTo>
                  <a:lnTo>
                    <a:pt x="3" y="1"/>
                  </a:lnTo>
                  <a:cubicBezTo>
                    <a:pt x="3" y="1"/>
                    <a:pt x="5" y="6"/>
                    <a:pt x="4" y="1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5" name="Freeform 1140"/>
            <p:cNvSpPr>
              <a:spLocks/>
            </p:cNvSpPr>
            <p:nvPr userDrawn="1"/>
          </p:nvSpPr>
          <p:spPr bwMode="auto">
            <a:xfrm>
              <a:off x="286" y="309"/>
              <a:ext cx="8" cy="5"/>
            </a:xfrm>
            <a:custGeom>
              <a:avLst/>
              <a:gdLst>
                <a:gd name="T0" fmla="*/ 0 w 19"/>
                <a:gd name="T1" fmla="*/ 4 h 12"/>
                <a:gd name="T2" fmla="*/ 0 w 19"/>
                <a:gd name="T3" fmla="*/ 4 h 12"/>
                <a:gd name="T4" fmla="*/ 10 w 19"/>
                <a:gd name="T5" fmla="*/ 9 h 12"/>
                <a:gd name="T6" fmla="*/ 17 w 19"/>
                <a:gd name="T7" fmla="*/ 0 h 12"/>
                <a:gd name="T8" fmla="*/ 11 w 19"/>
                <a:gd name="T9" fmla="*/ 11 h 12"/>
                <a:gd name="T10" fmla="*/ 0 w 19"/>
                <a:gd name="T1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2">
                  <a:moveTo>
                    <a:pt x="0" y="4"/>
                  </a:moveTo>
                  <a:lnTo>
                    <a:pt x="0" y="4"/>
                  </a:lnTo>
                  <a:cubicBezTo>
                    <a:pt x="2" y="10"/>
                    <a:pt x="7" y="7"/>
                    <a:pt x="10" y="9"/>
                  </a:cubicBezTo>
                  <a:cubicBezTo>
                    <a:pt x="13" y="5"/>
                    <a:pt x="18" y="5"/>
                    <a:pt x="17" y="0"/>
                  </a:cubicBezTo>
                  <a:cubicBezTo>
                    <a:pt x="19" y="8"/>
                    <a:pt x="13" y="7"/>
                    <a:pt x="11" y="11"/>
                  </a:cubicBezTo>
                  <a:cubicBezTo>
                    <a:pt x="6" y="9"/>
                    <a:pt x="1" y="12"/>
                    <a:pt x="0" y="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6" name="Freeform 1141"/>
            <p:cNvSpPr>
              <a:spLocks/>
            </p:cNvSpPr>
            <p:nvPr userDrawn="1"/>
          </p:nvSpPr>
          <p:spPr bwMode="auto">
            <a:xfrm>
              <a:off x="297" y="302"/>
              <a:ext cx="0" cy="2"/>
            </a:xfrm>
            <a:custGeom>
              <a:avLst/>
              <a:gdLst>
                <a:gd name="T0" fmla="*/ 1 w 1"/>
                <a:gd name="T1" fmla="*/ 4 h 4"/>
                <a:gd name="T2" fmla="*/ 1 w 1"/>
                <a:gd name="T3" fmla="*/ 4 h 4"/>
                <a:gd name="T4" fmla="*/ 0 w 1"/>
                <a:gd name="T5" fmla="*/ 0 h 4"/>
                <a:gd name="T6" fmla="*/ 1 w 1"/>
                <a:gd name="T7" fmla="*/ 0 h 4"/>
                <a:gd name="T8" fmla="*/ 1 w 1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4">
                  <a:moveTo>
                    <a:pt x="1" y="4"/>
                  </a:moveTo>
                  <a:lnTo>
                    <a:pt x="1" y="4"/>
                  </a:lnTo>
                  <a:cubicBezTo>
                    <a:pt x="1" y="3"/>
                    <a:pt x="0" y="0"/>
                    <a:pt x="0" y="0"/>
                  </a:cubicBezTo>
                  <a:lnTo>
                    <a:pt x="1" y="0"/>
                  </a:lnTo>
                  <a:lnTo>
                    <a:pt x="1" y="4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7" name="Freeform 1142"/>
            <p:cNvSpPr>
              <a:spLocks/>
            </p:cNvSpPr>
            <p:nvPr userDrawn="1"/>
          </p:nvSpPr>
          <p:spPr bwMode="auto">
            <a:xfrm>
              <a:off x="309" y="154"/>
              <a:ext cx="44" cy="53"/>
            </a:xfrm>
            <a:custGeom>
              <a:avLst/>
              <a:gdLst>
                <a:gd name="T0" fmla="*/ 79 w 99"/>
                <a:gd name="T1" fmla="*/ 113 h 116"/>
                <a:gd name="T2" fmla="*/ 79 w 99"/>
                <a:gd name="T3" fmla="*/ 113 h 116"/>
                <a:gd name="T4" fmla="*/ 50 w 99"/>
                <a:gd name="T5" fmla="*/ 116 h 116"/>
                <a:gd name="T6" fmla="*/ 20 w 99"/>
                <a:gd name="T7" fmla="*/ 113 h 116"/>
                <a:gd name="T8" fmla="*/ 20 w 99"/>
                <a:gd name="T9" fmla="*/ 99 h 116"/>
                <a:gd name="T10" fmla="*/ 8 w 99"/>
                <a:gd name="T11" fmla="*/ 74 h 116"/>
                <a:gd name="T12" fmla="*/ 31 w 99"/>
                <a:gd name="T13" fmla="*/ 38 h 116"/>
                <a:gd name="T14" fmla="*/ 39 w 99"/>
                <a:gd name="T15" fmla="*/ 37 h 116"/>
                <a:gd name="T16" fmla="*/ 39 w 99"/>
                <a:gd name="T17" fmla="*/ 41 h 116"/>
                <a:gd name="T18" fmla="*/ 43 w 99"/>
                <a:gd name="T19" fmla="*/ 40 h 116"/>
                <a:gd name="T20" fmla="*/ 43 w 99"/>
                <a:gd name="T21" fmla="*/ 36 h 116"/>
                <a:gd name="T22" fmla="*/ 45 w 99"/>
                <a:gd name="T23" fmla="*/ 36 h 116"/>
                <a:gd name="T24" fmla="*/ 41 w 99"/>
                <a:gd name="T25" fmla="*/ 28 h 116"/>
                <a:gd name="T26" fmla="*/ 44 w 99"/>
                <a:gd name="T27" fmla="*/ 21 h 116"/>
                <a:gd name="T28" fmla="*/ 41 w 99"/>
                <a:gd name="T29" fmla="*/ 21 h 116"/>
                <a:gd name="T30" fmla="*/ 46 w 99"/>
                <a:gd name="T31" fmla="*/ 14 h 116"/>
                <a:gd name="T32" fmla="*/ 39 w 99"/>
                <a:gd name="T33" fmla="*/ 19 h 116"/>
                <a:gd name="T34" fmla="*/ 39 w 99"/>
                <a:gd name="T35" fmla="*/ 2 h 116"/>
                <a:gd name="T36" fmla="*/ 46 w 99"/>
                <a:gd name="T37" fmla="*/ 6 h 116"/>
                <a:gd name="T38" fmla="*/ 41 w 99"/>
                <a:gd name="T39" fmla="*/ 0 h 116"/>
                <a:gd name="T40" fmla="*/ 59 w 99"/>
                <a:gd name="T41" fmla="*/ 0 h 116"/>
                <a:gd name="T42" fmla="*/ 53 w 99"/>
                <a:gd name="T43" fmla="*/ 6 h 116"/>
                <a:gd name="T44" fmla="*/ 61 w 99"/>
                <a:gd name="T45" fmla="*/ 2 h 116"/>
                <a:gd name="T46" fmla="*/ 61 w 99"/>
                <a:gd name="T47" fmla="*/ 19 h 116"/>
                <a:gd name="T48" fmla="*/ 53 w 99"/>
                <a:gd name="T49" fmla="*/ 14 h 116"/>
                <a:gd name="T50" fmla="*/ 59 w 99"/>
                <a:gd name="T51" fmla="*/ 21 h 116"/>
                <a:gd name="T52" fmla="*/ 56 w 99"/>
                <a:gd name="T53" fmla="*/ 21 h 116"/>
                <a:gd name="T54" fmla="*/ 59 w 99"/>
                <a:gd name="T55" fmla="*/ 28 h 116"/>
                <a:gd name="T56" fmla="*/ 54 w 99"/>
                <a:gd name="T57" fmla="*/ 36 h 116"/>
                <a:gd name="T58" fmla="*/ 56 w 99"/>
                <a:gd name="T59" fmla="*/ 36 h 116"/>
                <a:gd name="T60" fmla="*/ 56 w 99"/>
                <a:gd name="T61" fmla="*/ 40 h 116"/>
                <a:gd name="T62" fmla="*/ 60 w 99"/>
                <a:gd name="T63" fmla="*/ 41 h 116"/>
                <a:gd name="T64" fmla="*/ 61 w 99"/>
                <a:gd name="T65" fmla="*/ 37 h 116"/>
                <a:gd name="T66" fmla="*/ 68 w 99"/>
                <a:gd name="T67" fmla="*/ 38 h 116"/>
                <a:gd name="T68" fmla="*/ 91 w 99"/>
                <a:gd name="T69" fmla="*/ 74 h 116"/>
                <a:gd name="T70" fmla="*/ 79 w 99"/>
                <a:gd name="T71" fmla="*/ 99 h 116"/>
                <a:gd name="T72" fmla="*/ 79 w 99"/>
                <a:gd name="T73" fmla="*/ 11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9" h="116">
                  <a:moveTo>
                    <a:pt x="79" y="113"/>
                  </a:moveTo>
                  <a:lnTo>
                    <a:pt x="79" y="113"/>
                  </a:lnTo>
                  <a:cubicBezTo>
                    <a:pt x="74" y="115"/>
                    <a:pt x="63" y="116"/>
                    <a:pt x="50" y="116"/>
                  </a:cubicBezTo>
                  <a:cubicBezTo>
                    <a:pt x="36" y="116"/>
                    <a:pt x="25" y="115"/>
                    <a:pt x="20" y="113"/>
                  </a:cubicBezTo>
                  <a:lnTo>
                    <a:pt x="20" y="99"/>
                  </a:lnTo>
                  <a:cubicBezTo>
                    <a:pt x="15" y="91"/>
                    <a:pt x="11" y="82"/>
                    <a:pt x="8" y="74"/>
                  </a:cubicBezTo>
                  <a:cubicBezTo>
                    <a:pt x="0" y="52"/>
                    <a:pt x="12" y="42"/>
                    <a:pt x="31" y="38"/>
                  </a:cubicBezTo>
                  <a:cubicBezTo>
                    <a:pt x="33" y="37"/>
                    <a:pt x="36" y="36"/>
                    <a:pt x="39" y="37"/>
                  </a:cubicBezTo>
                  <a:lnTo>
                    <a:pt x="39" y="41"/>
                  </a:lnTo>
                  <a:lnTo>
                    <a:pt x="43" y="40"/>
                  </a:lnTo>
                  <a:lnTo>
                    <a:pt x="43" y="36"/>
                  </a:lnTo>
                  <a:cubicBezTo>
                    <a:pt x="44" y="36"/>
                    <a:pt x="45" y="36"/>
                    <a:pt x="45" y="36"/>
                  </a:cubicBezTo>
                  <a:cubicBezTo>
                    <a:pt x="42" y="35"/>
                    <a:pt x="41" y="32"/>
                    <a:pt x="41" y="28"/>
                  </a:cubicBezTo>
                  <a:cubicBezTo>
                    <a:pt x="41" y="25"/>
                    <a:pt x="42" y="23"/>
                    <a:pt x="44" y="21"/>
                  </a:cubicBezTo>
                  <a:lnTo>
                    <a:pt x="41" y="21"/>
                  </a:lnTo>
                  <a:cubicBezTo>
                    <a:pt x="42" y="19"/>
                    <a:pt x="46" y="16"/>
                    <a:pt x="46" y="14"/>
                  </a:cubicBezTo>
                  <a:cubicBezTo>
                    <a:pt x="44" y="14"/>
                    <a:pt x="40" y="17"/>
                    <a:pt x="39" y="19"/>
                  </a:cubicBezTo>
                  <a:lnTo>
                    <a:pt x="39" y="2"/>
                  </a:lnTo>
                  <a:cubicBezTo>
                    <a:pt x="40" y="4"/>
                    <a:pt x="44" y="6"/>
                    <a:pt x="46" y="6"/>
                  </a:cubicBezTo>
                  <a:cubicBezTo>
                    <a:pt x="46" y="4"/>
                    <a:pt x="42" y="2"/>
                    <a:pt x="41" y="0"/>
                  </a:cubicBezTo>
                  <a:lnTo>
                    <a:pt x="59" y="0"/>
                  </a:lnTo>
                  <a:cubicBezTo>
                    <a:pt x="57" y="2"/>
                    <a:pt x="54" y="4"/>
                    <a:pt x="53" y="6"/>
                  </a:cubicBezTo>
                  <a:cubicBezTo>
                    <a:pt x="55" y="6"/>
                    <a:pt x="59" y="4"/>
                    <a:pt x="61" y="2"/>
                  </a:cubicBezTo>
                  <a:lnTo>
                    <a:pt x="61" y="19"/>
                  </a:lnTo>
                  <a:cubicBezTo>
                    <a:pt x="59" y="17"/>
                    <a:pt x="55" y="14"/>
                    <a:pt x="53" y="14"/>
                  </a:cubicBezTo>
                  <a:cubicBezTo>
                    <a:pt x="54" y="16"/>
                    <a:pt x="57" y="19"/>
                    <a:pt x="59" y="21"/>
                  </a:cubicBezTo>
                  <a:lnTo>
                    <a:pt x="56" y="21"/>
                  </a:lnTo>
                  <a:cubicBezTo>
                    <a:pt x="58" y="23"/>
                    <a:pt x="59" y="25"/>
                    <a:pt x="59" y="28"/>
                  </a:cubicBezTo>
                  <a:cubicBezTo>
                    <a:pt x="59" y="32"/>
                    <a:pt x="57" y="35"/>
                    <a:pt x="54" y="36"/>
                  </a:cubicBezTo>
                  <a:cubicBezTo>
                    <a:pt x="55" y="36"/>
                    <a:pt x="56" y="36"/>
                    <a:pt x="56" y="36"/>
                  </a:cubicBezTo>
                  <a:lnTo>
                    <a:pt x="56" y="40"/>
                  </a:lnTo>
                  <a:lnTo>
                    <a:pt x="60" y="41"/>
                  </a:lnTo>
                  <a:lnTo>
                    <a:pt x="61" y="37"/>
                  </a:lnTo>
                  <a:cubicBezTo>
                    <a:pt x="64" y="36"/>
                    <a:pt x="66" y="37"/>
                    <a:pt x="68" y="38"/>
                  </a:cubicBezTo>
                  <a:cubicBezTo>
                    <a:pt x="87" y="42"/>
                    <a:pt x="99" y="52"/>
                    <a:pt x="91" y="74"/>
                  </a:cubicBezTo>
                  <a:cubicBezTo>
                    <a:pt x="88" y="82"/>
                    <a:pt x="84" y="91"/>
                    <a:pt x="79" y="99"/>
                  </a:cubicBezTo>
                  <a:lnTo>
                    <a:pt x="79" y="113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8" name="Freeform 1143"/>
            <p:cNvSpPr>
              <a:spLocks/>
            </p:cNvSpPr>
            <p:nvPr userDrawn="1"/>
          </p:nvSpPr>
          <p:spPr bwMode="auto">
            <a:xfrm>
              <a:off x="320" y="202"/>
              <a:ext cx="21" cy="2"/>
            </a:xfrm>
            <a:custGeom>
              <a:avLst/>
              <a:gdLst>
                <a:gd name="T0" fmla="*/ 24 w 47"/>
                <a:gd name="T1" fmla="*/ 4 h 4"/>
                <a:gd name="T2" fmla="*/ 24 w 47"/>
                <a:gd name="T3" fmla="*/ 4 h 4"/>
                <a:gd name="T4" fmla="*/ 0 w 47"/>
                <a:gd name="T5" fmla="*/ 2 h 4"/>
                <a:gd name="T6" fmla="*/ 24 w 47"/>
                <a:gd name="T7" fmla="*/ 0 h 4"/>
                <a:gd name="T8" fmla="*/ 47 w 47"/>
                <a:gd name="T9" fmla="*/ 2 h 4"/>
                <a:gd name="T10" fmla="*/ 24 w 47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" h="4">
                  <a:moveTo>
                    <a:pt x="24" y="4"/>
                  </a:moveTo>
                  <a:lnTo>
                    <a:pt x="24" y="4"/>
                  </a:lnTo>
                  <a:cubicBezTo>
                    <a:pt x="15" y="4"/>
                    <a:pt x="6" y="3"/>
                    <a:pt x="0" y="2"/>
                  </a:cubicBezTo>
                  <a:cubicBezTo>
                    <a:pt x="6" y="0"/>
                    <a:pt x="15" y="0"/>
                    <a:pt x="24" y="0"/>
                  </a:cubicBezTo>
                  <a:cubicBezTo>
                    <a:pt x="33" y="0"/>
                    <a:pt x="42" y="0"/>
                    <a:pt x="47" y="2"/>
                  </a:cubicBezTo>
                  <a:cubicBezTo>
                    <a:pt x="41" y="3"/>
                    <a:pt x="32" y="4"/>
                    <a:pt x="24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9" name="Freeform 1144"/>
            <p:cNvSpPr>
              <a:spLocks/>
            </p:cNvSpPr>
            <p:nvPr userDrawn="1"/>
          </p:nvSpPr>
          <p:spPr bwMode="auto">
            <a:xfrm>
              <a:off x="319" y="204"/>
              <a:ext cx="24" cy="2"/>
            </a:xfrm>
            <a:custGeom>
              <a:avLst/>
              <a:gdLst>
                <a:gd name="T0" fmla="*/ 0 w 53"/>
                <a:gd name="T1" fmla="*/ 2 h 5"/>
                <a:gd name="T2" fmla="*/ 0 w 53"/>
                <a:gd name="T3" fmla="*/ 2 h 5"/>
                <a:gd name="T4" fmla="*/ 0 w 53"/>
                <a:gd name="T5" fmla="*/ 0 h 5"/>
                <a:gd name="T6" fmla="*/ 27 w 53"/>
                <a:gd name="T7" fmla="*/ 3 h 5"/>
                <a:gd name="T8" fmla="*/ 53 w 53"/>
                <a:gd name="T9" fmla="*/ 0 h 5"/>
                <a:gd name="T10" fmla="*/ 53 w 53"/>
                <a:gd name="T11" fmla="*/ 2 h 5"/>
                <a:gd name="T12" fmla="*/ 27 w 53"/>
                <a:gd name="T13" fmla="*/ 5 h 5"/>
                <a:gd name="T14" fmla="*/ 0 w 53"/>
                <a:gd name="T1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5">
                  <a:moveTo>
                    <a:pt x="0" y="2"/>
                  </a:moveTo>
                  <a:lnTo>
                    <a:pt x="0" y="2"/>
                  </a:lnTo>
                  <a:lnTo>
                    <a:pt x="0" y="0"/>
                  </a:lnTo>
                  <a:cubicBezTo>
                    <a:pt x="5" y="2"/>
                    <a:pt x="16" y="3"/>
                    <a:pt x="27" y="3"/>
                  </a:cubicBezTo>
                  <a:cubicBezTo>
                    <a:pt x="37" y="3"/>
                    <a:pt x="48" y="2"/>
                    <a:pt x="53" y="0"/>
                  </a:cubicBezTo>
                  <a:lnTo>
                    <a:pt x="53" y="2"/>
                  </a:lnTo>
                  <a:cubicBezTo>
                    <a:pt x="48" y="4"/>
                    <a:pt x="40" y="5"/>
                    <a:pt x="27" y="5"/>
                  </a:cubicBezTo>
                  <a:cubicBezTo>
                    <a:pt x="14" y="5"/>
                    <a:pt x="5" y="4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0" name="Freeform 1145"/>
            <p:cNvSpPr>
              <a:spLocks/>
            </p:cNvSpPr>
            <p:nvPr userDrawn="1"/>
          </p:nvSpPr>
          <p:spPr bwMode="auto">
            <a:xfrm>
              <a:off x="343" y="200"/>
              <a:ext cx="0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1 w 1"/>
                <a:gd name="T5" fmla="*/ 2 h 2"/>
                <a:gd name="T6" fmla="*/ 0 w 1"/>
                <a:gd name="T7" fmla="*/ 1 h 2"/>
                <a:gd name="T8" fmla="*/ 1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lnTo>
                    <a:pt x="1" y="2"/>
                  </a:lnTo>
                  <a:cubicBezTo>
                    <a:pt x="1" y="2"/>
                    <a:pt x="0" y="2"/>
                    <a:pt x="0" y="1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1" name="Freeform 1146"/>
            <p:cNvSpPr>
              <a:spLocks/>
            </p:cNvSpPr>
            <p:nvPr userDrawn="1"/>
          </p:nvSpPr>
          <p:spPr bwMode="auto">
            <a:xfrm>
              <a:off x="333" y="186"/>
              <a:ext cx="1" cy="1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2 h 2"/>
                <a:gd name="T4" fmla="*/ 0 w 1"/>
                <a:gd name="T5" fmla="*/ 0 h 2"/>
                <a:gd name="T6" fmla="*/ 1 w 1"/>
                <a:gd name="T7" fmla="*/ 0 h 2"/>
                <a:gd name="T8" fmla="*/ 1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lnTo>
                    <a:pt x="1" y="2"/>
                  </a:lnTo>
                  <a:cubicBezTo>
                    <a:pt x="1" y="1"/>
                    <a:pt x="0" y="0"/>
                    <a:pt x="0" y="0"/>
                  </a:cubicBezTo>
                  <a:lnTo>
                    <a:pt x="1" y="0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2" name="Freeform 1147"/>
            <p:cNvSpPr>
              <a:spLocks/>
            </p:cNvSpPr>
            <p:nvPr userDrawn="1"/>
          </p:nvSpPr>
          <p:spPr bwMode="auto">
            <a:xfrm>
              <a:off x="347" y="186"/>
              <a:ext cx="2" cy="4"/>
            </a:xfrm>
            <a:custGeom>
              <a:avLst/>
              <a:gdLst>
                <a:gd name="T0" fmla="*/ 3 w 4"/>
                <a:gd name="T1" fmla="*/ 2 h 7"/>
                <a:gd name="T2" fmla="*/ 3 w 4"/>
                <a:gd name="T3" fmla="*/ 2 h 7"/>
                <a:gd name="T4" fmla="*/ 1 w 4"/>
                <a:gd name="T5" fmla="*/ 7 h 7"/>
                <a:gd name="T6" fmla="*/ 0 w 4"/>
                <a:gd name="T7" fmla="*/ 4 h 7"/>
                <a:gd name="T8" fmla="*/ 3 w 4"/>
                <a:gd name="T9" fmla="*/ 0 h 7"/>
                <a:gd name="T10" fmla="*/ 4 w 4"/>
                <a:gd name="T11" fmla="*/ 0 h 7"/>
                <a:gd name="T12" fmla="*/ 3 w 4"/>
                <a:gd name="T13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7">
                  <a:moveTo>
                    <a:pt x="3" y="2"/>
                  </a:moveTo>
                  <a:lnTo>
                    <a:pt x="3" y="2"/>
                  </a:lnTo>
                  <a:cubicBezTo>
                    <a:pt x="3" y="3"/>
                    <a:pt x="2" y="5"/>
                    <a:pt x="1" y="7"/>
                  </a:cubicBezTo>
                  <a:cubicBezTo>
                    <a:pt x="1" y="6"/>
                    <a:pt x="0" y="5"/>
                    <a:pt x="0" y="4"/>
                  </a:cubicBezTo>
                  <a:cubicBezTo>
                    <a:pt x="1" y="3"/>
                    <a:pt x="2" y="2"/>
                    <a:pt x="3" y="0"/>
                  </a:cubicBezTo>
                  <a:lnTo>
                    <a:pt x="4" y="0"/>
                  </a:lnTo>
                  <a:cubicBezTo>
                    <a:pt x="3" y="1"/>
                    <a:pt x="3" y="1"/>
                    <a:pt x="3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3" name="Freeform 1148"/>
            <p:cNvSpPr>
              <a:spLocks/>
            </p:cNvSpPr>
            <p:nvPr userDrawn="1"/>
          </p:nvSpPr>
          <p:spPr bwMode="auto">
            <a:xfrm>
              <a:off x="348" y="181"/>
              <a:ext cx="2" cy="5"/>
            </a:xfrm>
            <a:custGeom>
              <a:avLst/>
              <a:gdLst>
                <a:gd name="T0" fmla="*/ 3 w 4"/>
                <a:gd name="T1" fmla="*/ 9 h 10"/>
                <a:gd name="T2" fmla="*/ 3 w 4"/>
                <a:gd name="T3" fmla="*/ 9 h 10"/>
                <a:gd name="T4" fmla="*/ 3 w 4"/>
                <a:gd name="T5" fmla="*/ 10 h 10"/>
                <a:gd name="T6" fmla="*/ 0 w 4"/>
                <a:gd name="T7" fmla="*/ 5 h 10"/>
                <a:gd name="T8" fmla="*/ 3 w 4"/>
                <a:gd name="T9" fmla="*/ 0 h 10"/>
                <a:gd name="T10" fmla="*/ 4 w 4"/>
                <a:gd name="T11" fmla="*/ 3 h 10"/>
                <a:gd name="T12" fmla="*/ 3 w 4"/>
                <a:gd name="T13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0">
                  <a:moveTo>
                    <a:pt x="3" y="9"/>
                  </a:moveTo>
                  <a:lnTo>
                    <a:pt x="3" y="9"/>
                  </a:lnTo>
                  <a:lnTo>
                    <a:pt x="3" y="10"/>
                  </a:lnTo>
                  <a:cubicBezTo>
                    <a:pt x="2" y="8"/>
                    <a:pt x="1" y="6"/>
                    <a:pt x="0" y="5"/>
                  </a:cubicBezTo>
                  <a:cubicBezTo>
                    <a:pt x="1" y="3"/>
                    <a:pt x="2" y="2"/>
                    <a:pt x="3" y="0"/>
                  </a:cubicBezTo>
                  <a:lnTo>
                    <a:pt x="4" y="3"/>
                  </a:lnTo>
                  <a:cubicBezTo>
                    <a:pt x="4" y="5"/>
                    <a:pt x="4" y="7"/>
                    <a:pt x="3" y="9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4" name="Freeform 1149"/>
            <p:cNvSpPr>
              <a:spLocks/>
            </p:cNvSpPr>
            <p:nvPr userDrawn="1"/>
          </p:nvSpPr>
          <p:spPr bwMode="auto">
            <a:xfrm>
              <a:off x="350" y="181"/>
              <a:ext cx="0" cy="1"/>
            </a:xfrm>
            <a:custGeom>
              <a:avLst/>
              <a:gdLst>
                <a:gd name="T0" fmla="*/ 3 h 3"/>
                <a:gd name="T1" fmla="*/ 3 h 3"/>
                <a:gd name="T2" fmla="*/ 1 h 3"/>
                <a:gd name="T3" fmla="*/ 0 h 3"/>
                <a:gd name="T4" fmla="*/ 3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3">
                  <a:moveTo>
                    <a:pt x="0" y="3"/>
                  </a:moveTo>
                  <a:lnTo>
                    <a:pt x="0" y="3"/>
                  </a:lnTo>
                  <a:lnTo>
                    <a:pt x="0" y="1"/>
                  </a:lnTo>
                  <a:lnTo>
                    <a:pt x="0" y="0"/>
                  </a:lnTo>
                  <a:cubicBezTo>
                    <a:pt x="0" y="1"/>
                    <a:pt x="0" y="2"/>
                    <a:pt x="0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5" name="Freeform 1150"/>
            <p:cNvSpPr>
              <a:spLocks/>
            </p:cNvSpPr>
            <p:nvPr userDrawn="1"/>
          </p:nvSpPr>
          <p:spPr bwMode="auto">
            <a:xfrm>
              <a:off x="347" y="177"/>
              <a:ext cx="3" cy="4"/>
            </a:xfrm>
            <a:custGeom>
              <a:avLst/>
              <a:gdLst>
                <a:gd name="T0" fmla="*/ 5 w 5"/>
                <a:gd name="T1" fmla="*/ 7 h 8"/>
                <a:gd name="T2" fmla="*/ 5 w 5"/>
                <a:gd name="T3" fmla="*/ 7 h 8"/>
                <a:gd name="T4" fmla="*/ 4 w 5"/>
                <a:gd name="T5" fmla="*/ 8 h 8"/>
                <a:gd name="T6" fmla="*/ 0 w 5"/>
                <a:gd name="T7" fmla="*/ 2 h 8"/>
                <a:gd name="T8" fmla="*/ 2 w 5"/>
                <a:gd name="T9" fmla="*/ 0 h 8"/>
                <a:gd name="T10" fmla="*/ 5 w 5"/>
                <a:gd name="T11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8">
                  <a:moveTo>
                    <a:pt x="5" y="7"/>
                  </a:moveTo>
                  <a:lnTo>
                    <a:pt x="5" y="7"/>
                  </a:lnTo>
                  <a:lnTo>
                    <a:pt x="4" y="8"/>
                  </a:lnTo>
                  <a:cubicBezTo>
                    <a:pt x="3" y="6"/>
                    <a:pt x="2" y="4"/>
                    <a:pt x="0" y="2"/>
                  </a:cubicBezTo>
                  <a:cubicBezTo>
                    <a:pt x="1" y="2"/>
                    <a:pt x="1" y="1"/>
                    <a:pt x="2" y="0"/>
                  </a:cubicBezTo>
                  <a:cubicBezTo>
                    <a:pt x="4" y="2"/>
                    <a:pt x="5" y="4"/>
                    <a:pt x="5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6" name="Freeform 1151"/>
            <p:cNvSpPr>
              <a:spLocks/>
            </p:cNvSpPr>
            <p:nvPr userDrawn="1"/>
          </p:nvSpPr>
          <p:spPr bwMode="auto">
            <a:xfrm>
              <a:off x="345" y="175"/>
              <a:ext cx="3" cy="2"/>
            </a:xfrm>
            <a:custGeom>
              <a:avLst/>
              <a:gdLst>
                <a:gd name="T0" fmla="*/ 5 w 5"/>
                <a:gd name="T1" fmla="*/ 3 h 5"/>
                <a:gd name="T2" fmla="*/ 5 w 5"/>
                <a:gd name="T3" fmla="*/ 3 h 5"/>
                <a:gd name="T4" fmla="*/ 4 w 5"/>
                <a:gd name="T5" fmla="*/ 5 h 5"/>
                <a:gd name="T6" fmla="*/ 0 w 5"/>
                <a:gd name="T7" fmla="*/ 0 h 5"/>
                <a:gd name="T8" fmla="*/ 0 w 5"/>
                <a:gd name="T9" fmla="*/ 0 h 5"/>
                <a:gd name="T10" fmla="*/ 5 w 5"/>
                <a:gd name="T11" fmla="*/ 3 h 5"/>
                <a:gd name="T12" fmla="*/ 5 w 5"/>
                <a:gd name="T1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5">
                  <a:moveTo>
                    <a:pt x="5" y="3"/>
                  </a:moveTo>
                  <a:lnTo>
                    <a:pt x="5" y="3"/>
                  </a:lnTo>
                  <a:cubicBezTo>
                    <a:pt x="5" y="4"/>
                    <a:pt x="4" y="5"/>
                    <a:pt x="4" y="5"/>
                  </a:cubicBezTo>
                  <a:cubicBezTo>
                    <a:pt x="3" y="4"/>
                    <a:pt x="1" y="2"/>
                    <a:pt x="0" y="0"/>
                  </a:cubicBezTo>
                  <a:lnTo>
                    <a:pt x="0" y="0"/>
                  </a:lnTo>
                  <a:cubicBezTo>
                    <a:pt x="1" y="1"/>
                    <a:pt x="3" y="2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7" name="Freeform 1152"/>
            <p:cNvSpPr>
              <a:spLocks/>
            </p:cNvSpPr>
            <p:nvPr userDrawn="1"/>
          </p:nvSpPr>
          <p:spPr bwMode="auto">
            <a:xfrm>
              <a:off x="345" y="175"/>
              <a:ext cx="0" cy="0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1 w 1"/>
                <a:gd name="T5" fmla="*/ 1 h 1"/>
                <a:gd name="T6" fmla="*/ 0 w 1"/>
                <a:gd name="T7" fmla="*/ 0 h 1"/>
                <a:gd name="T8" fmla="*/ 1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1" y="0"/>
                  </a:lnTo>
                  <a:lnTo>
                    <a:pt x="1" y="1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8" name="Freeform 1153"/>
            <p:cNvSpPr>
              <a:spLocks/>
            </p:cNvSpPr>
            <p:nvPr userDrawn="1"/>
          </p:nvSpPr>
          <p:spPr bwMode="auto">
            <a:xfrm>
              <a:off x="341" y="174"/>
              <a:ext cx="4" cy="4"/>
            </a:xfrm>
            <a:custGeom>
              <a:avLst/>
              <a:gdLst>
                <a:gd name="T0" fmla="*/ 5 w 7"/>
                <a:gd name="T1" fmla="*/ 1 h 9"/>
                <a:gd name="T2" fmla="*/ 5 w 7"/>
                <a:gd name="T3" fmla="*/ 1 h 9"/>
                <a:gd name="T4" fmla="*/ 7 w 7"/>
                <a:gd name="T5" fmla="*/ 3 h 9"/>
                <a:gd name="T6" fmla="*/ 4 w 7"/>
                <a:gd name="T7" fmla="*/ 9 h 9"/>
                <a:gd name="T8" fmla="*/ 0 w 7"/>
                <a:gd name="T9" fmla="*/ 4 h 9"/>
                <a:gd name="T10" fmla="*/ 3 w 7"/>
                <a:gd name="T11" fmla="*/ 0 h 9"/>
                <a:gd name="T12" fmla="*/ 5 w 7"/>
                <a:gd name="T13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9">
                  <a:moveTo>
                    <a:pt x="5" y="1"/>
                  </a:moveTo>
                  <a:lnTo>
                    <a:pt x="5" y="1"/>
                  </a:lnTo>
                  <a:cubicBezTo>
                    <a:pt x="6" y="2"/>
                    <a:pt x="7" y="3"/>
                    <a:pt x="7" y="3"/>
                  </a:cubicBezTo>
                  <a:cubicBezTo>
                    <a:pt x="6" y="5"/>
                    <a:pt x="5" y="7"/>
                    <a:pt x="4" y="9"/>
                  </a:cubicBezTo>
                  <a:cubicBezTo>
                    <a:pt x="3" y="7"/>
                    <a:pt x="1" y="6"/>
                    <a:pt x="0" y="4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0"/>
                    <a:pt x="4" y="1"/>
                    <a:pt x="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9" name="Freeform 1154"/>
            <p:cNvSpPr>
              <a:spLocks/>
            </p:cNvSpPr>
            <p:nvPr userDrawn="1"/>
          </p:nvSpPr>
          <p:spPr bwMode="auto">
            <a:xfrm>
              <a:off x="339" y="173"/>
              <a:ext cx="3" cy="2"/>
            </a:xfrm>
            <a:custGeom>
              <a:avLst/>
              <a:gdLst>
                <a:gd name="T0" fmla="*/ 7 w 7"/>
                <a:gd name="T1" fmla="*/ 2 h 5"/>
                <a:gd name="T2" fmla="*/ 7 w 7"/>
                <a:gd name="T3" fmla="*/ 2 h 5"/>
                <a:gd name="T4" fmla="*/ 4 w 7"/>
                <a:gd name="T5" fmla="*/ 5 h 5"/>
                <a:gd name="T6" fmla="*/ 0 w 7"/>
                <a:gd name="T7" fmla="*/ 2 h 5"/>
                <a:gd name="T8" fmla="*/ 1 w 7"/>
                <a:gd name="T9" fmla="*/ 0 h 5"/>
                <a:gd name="T10" fmla="*/ 7 w 7"/>
                <a:gd name="T1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5">
                  <a:moveTo>
                    <a:pt x="7" y="2"/>
                  </a:moveTo>
                  <a:lnTo>
                    <a:pt x="7" y="2"/>
                  </a:lnTo>
                  <a:cubicBezTo>
                    <a:pt x="6" y="3"/>
                    <a:pt x="5" y="4"/>
                    <a:pt x="4" y="5"/>
                  </a:cubicBezTo>
                  <a:cubicBezTo>
                    <a:pt x="3" y="4"/>
                    <a:pt x="2" y="3"/>
                    <a:pt x="0" y="2"/>
                  </a:cubicBezTo>
                  <a:lnTo>
                    <a:pt x="1" y="0"/>
                  </a:lnTo>
                  <a:cubicBezTo>
                    <a:pt x="3" y="0"/>
                    <a:pt x="5" y="1"/>
                    <a:pt x="7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0" name="Freeform 1155"/>
            <p:cNvSpPr>
              <a:spLocks/>
            </p:cNvSpPr>
            <p:nvPr userDrawn="1"/>
          </p:nvSpPr>
          <p:spPr bwMode="auto">
            <a:xfrm>
              <a:off x="339" y="174"/>
              <a:ext cx="2" cy="4"/>
            </a:xfrm>
            <a:custGeom>
              <a:avLst/>
              <a:gdLst>
                <a:gd name="T0" fmla="*/ 1 w 5"/>
                <a:gd name="T1" fmla="*/ 0 h 8"/>
                <a:gd name="T2" fmla="*/ 1 w 5"/>
                <a:gd name="T3" fmla="*/ 0 h 8"/>
                <a:gd name="T4" fmla="*/ 5 w 5"/>
                <a:gd name="T5" fmla="*/ 3 h 8"/>
                <a:gd name="T6" fmla="*/ 1 w 5"/>
                <a:gd name="T7" fmla="*/ 8 h 8"/>
                <a:gd name="T8" fmla="*/ 0 w 5"/>
                <a:gd name="T9" fmla="*/ 7 h 8"/>
                <a:gd name="T10" fmla="*/ 1 w 5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8">
                  <a:moveTo>
                    <a:pt x="1" y="0"/>
                  </a:moveTo>
                  <a:lnTo>
                    <a:pt x="1" y="0"/>
                  </a:lnTo>
                  <a:cubicBezTo>
                    <a:pt x="2" y="1"/>
                    <a:pt x="4" y="2"/>
                    <a:pt x="5" y="3"/>
                  </a:cubicBezTo>
                  <a:cubicBezTo>
                    <a:pt x="3" y="5"/>
                    <a:pt x="2" y="7"/>
                    <a:pt x="1" y="8"/>
                  </a:cubicBezTo>
                  <a:lnTo>
                    <a:pt x="0" y="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1" name="Freeform 1156"/>
            <p:cNvSpPr>
              <a:spLocks/>
            </p:cNvSpPr>
            <p:nvPr userDrawn="1"/>
          </p:nvSpPr>
          <p:spPr bwMode="auto">
            <a:xfrm>
              <a:off x="338" y="178"/>
              <a:ext cx="1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1 w 1"/>
                <a:gd name="T5" fmla="*/ 1 h 2"/>
                <a:gd name="T6" fmla="*/ 0 w 1"/>
                <a:gd name="T7" fmla="*/ 2 h 2"/>
                <a:gd name="T8" fmla="*/ 1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2" name="Freeform 1157"/>
            <p:cNvSpPr>
              <a:spLocks/>
            </p:cNvSpPr>
            <p:nvPr userDrawn="1"/>
          </p:nvSpPr>
          <p:spPr bwMode="auto">
            <a:xfrm>
              <a:off x="338" y="178"/>
              <a:ext cx="3" cy="4"/>
            </a:xfrm>
            <a:custGeom>
              <a:avLst/>
              <a:gdLst>
                <a:gd name="T0" fmla="*/ 1 w 7"/>
                <a:gd name="T1" fmla="*/ 3 h 9"/>
                <a:gd name="T2" fmla="*/ 1 w 7"/>
                <a:gd name="T3" fmla="*/ 3 h 9"/>
                <a:gd name="T4" fmla="*/ 3 w 7"/>
                <a:gd name="T5" fmla="*/ 0 h 9"/>
                <a:gd name="T6" fmla="*/ 7 w 7"/>
                <a:gd name="T7" fmla="*/ 5 h 9"/>
                <a:gd name="T8" fmla="*/ 3 w 7"/>
                <a:gd name="T9" fmla="*/ 9 h 9"/>
                <a:gd name="T10" fmla="*/ 0 w 7"/>
                <a:gd name="T11" fmla="*/ 6 h 9"/>
                <a:gd name="T12" fmla="*/ 1 w 7"/>
                <a:gd name="T13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9">
                  <a:moveTo>
                    <a:pt x="1" y="3"/>
                  </a:moveTo>
                  <a:lnTo>
                    <a:pt x="1" y="3"/>
                  </a:lnTo>
                  <a:cubicBezTo>
                    <a:pt x="1" y="2"/>
                    <a:pt x="2" y="1"/>
                    <a:pt x="3" y="0"/>
                  </a:cubicBezTo>
                  <a:cubicBezTo>
                    <a:pt x="4" y="2"/>
                    <a:pt x="6" y="4"/>
                    <a:pt x="7" y="5"/>
                  </a:cubicBezTo>
                  <a:cubicBezTo>
                    <a:pt x="6" y="7"/>
                    <a:pt x="5" y="8"/>
                    <a:pt x="3" y="9"/>
                  </a:cubicBezTo>
                  <a:cubicBezTo>
                    <a:pt x="2" y="8"/>
                    <a:pt x="1" y="7"/>
                    <a:pt x="0" y="6"/>
                  </a:cubicBezTo>
                  <a:lnTo>
                    <a:pt x="1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3" name="Freeform 1158"/>
            <p:cNvSpPr>
              <a:spLocks/>
            </p:cNvSpPr>
            <p:nvPr userDrawn="1"/>
          </p:nvSpPr>
          <p:spPr bwMode="auto">
            <a:xfrm>
              <a:off x="337" y="181"/>
              <a:ext cx="2" cy="4"/>
            </a:xfrm>
            <a:custGeom>
              <a:avLst/>
              <a:gdLst>
                <a:gd name="T0" fmla="*/ 1 w 4"/>
                <a:gd name="T1" fmla="*/ 0 h 7"/>
                <a:gd name="T2" fmla="*/ 1 w 4"/>
                <a:gd name="T3" fmla="*/ 0 h 7"/>
                <a:gd name="T4" fmla="*/ 4 w 4"/>
                <a:gd name="T5" fmla="*/ 3 h 7"/>
                <a:gd name="T6" fmla="*/ 0 w 4"/>
                <a:gd name="T7" fmla="*/ 7 h 7"/>
                <a:gd name="T8" fmla="*/ 1 w 4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7">
                  <a:moveTo>
                    <a:pt x="1" y="0"/>
                  </a:moveTo>
                  <a:lnTo>
                    <a:pt x="1" y="0"/>
                  </a:lnTo>
                  <a:cubicBezTo>
                    <a:pt x="2" y="1"/>
                    <a:pt x="3" y="2"/>
                    <a:pt x="4" y="3"/>
                  </a:cubicBezTo>
                  <a:cubicBezTo>
                    <a:pt x="2" y="4"/>
                    <a:pt x="1" y="6"/>
                    <a:pt x="0" y="7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4" name="Freeform 1159"/>
            <p:cNvSpPr>
              <a:spLocks/>
            </p:cNvSpPr>
            <p:nvPr userDrawn="1"/>
          </p:nvSpPr>
          <p:spPr bwMode="auto">
            <a:xfrm>
              <a:off x="337" y="185"/>
              <a:ext cx="2" cy="4"/>
            </a:xfrm>
            <a:custGeom>
              <a:avLst/>
              <a:gdLst>
                <a:gd name="T0" fmla="*/ 1 w 5"/>
                <a:gd name="T1" fmla="*/ 1 h 8"/>
                <a:gd name="T2" fmla="*/ 1 w 5"/>
                <a:gd name="T3" fmla="*/ 1 h 8"/>
                <a:gd name="T4" fmla="*/ 2 w 5"/>
                <a:gd name="T5" fmla="*/ 0 h 8"/>
                <a:gd name="T6" fmla="*/ 5 w 5"/>
                <a:gd name="T7" fmla="*/ 5 h 8"/>
                <a:gd name="T8" fmla="*/ 1 w 5"/>
                <a:gd name="T9" fmla="*/ 8 h 8"/>
                <a:gd name="T10" fmla="*/ 1 w 5"/>
                <a:gd name="T11" fmla="*/ 7 h 8"/>
                <a:gd name="T12" fmla="*/ 1 w 5"/>
                <a:gd name="T13" fmla="*/ 7 h 8"/>
                <a:gd name="T14" fmla="*/ 0 w 5"/>
                <a:gd name="T15" fmla="*/ 6 h 8"/>
                <a:gd name="T16" fmla="*/ 1 w 5"/>
                <a:gd name="T17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8">
                  <a:moveTo>
                    <a:pt x="1" y="1"/>
                  </a:moveTo>
                  <a:lnTo>
                    <a:pt x="1" y="1"/>
                  </a:lnTo>
                  <a:lnTo>
                    <a:pt x="2" y="0"/>
                  </a:lnTo>
                  <a:cubicBezTo>
                    <a:pt x="3" y="2"/>
                    <a:pt x="4" y="3"/>
                    <a:pt x="5" y="5"/>
                  </a:cubicBezTo>
                  <a:cubicBezTo>
                    <a:pt x="4" y="6"/>
                    <a:pt x="3" y="7"/>
                    <a:pt x="1" y="8"/>
                  </a:cubicBezTo>
                  <a:lnTo>
                    <a:pt x="1" y="7"/>
                  </a:lnTo>
                  <a:lnTo>
                    <a:pt x="1" y="7"/>
                  </a:lnTo>
                  <a:cubicBezTo>
                    <a:pt x="1" y="7"/>
                    <a:pt x="0" y="7"/>
                    <a:pt x="0" y="6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5" name="Freeform 1160"/>
            <p:cNvSpPr>
              <a:spLocks/>
            </p:cNvSpPr>
            <p:nvPr userDrawn="1"/>
          </p:nvSpPr>
          <p:spPr bwMode="auto">
            <a:xfrm>
              <a:off x="337" y="189"/>
              <a:ext cx="0" cy="1"/>
            </a:xfrm>
            <a:custGeom>
              <a:avLst/>
              <a:gdLst>
                <a:gd name="T0" fmla="*/ 1 w 1"/>
                <a:gd name="T1" fmla="*/ 1 h 2"/>
                <a:gd name="T2" fmla="*/ 1 w 1"/>
                <a:gd name="T3" fmla="*/ 1 h 2"/>
                <a:gd name="T4" fmla="*/ 0 w 1"/>
                <a:gd name="T5" fmla="*/ 2 h 2"/>
                <a:gd name="T6" fmla="*/ 0 w 1"/>
                <a:gd name="T7" fmla="*/ 0 h 2"/>
                <a:gd name="T8" fmla="*/ 1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lnTo>
                    <a:pt x="1" y="1"/>
                  </a:lnTo>
                  <a:cubicBezTo>
                    <a:pt x="0" y="1"/>
                    <a:pt x="0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6" name="Freeform 1161"/>
            <p:cNvSpPr>
              <a:spLocks/>
            </p:cNvSpPr>
            <p:nvPr userDrawn="1"/>
          </p:nvSpPr>
          <p:spPr bwMode="auto">
            <a:xfrm>
              <a:off x="342" y="196"/>
              <a:ext cx="3" cy="2"/>
            </a:xfrm>
            <a:custGeom>
              <a:avLst/>
              <a:gdLst>
                <a:gd name="T0" fmla="*/ 0 w 5"/>
                <a:gd name="T1" fmla="*/ 2 h 4"/>
                <a:gd name="T2" fmla="*/ 0 w 5"/>
                <a:gd name="T3" fmla="*/ 2 h 4"/>
                <a:gd name="T4" fmla="*/ 4 w 5"/>
                <a:gd name="T5" fmla="*/ 0 h 4"/>
                <a:gd name="T6" fmla="*/ 5 w 5"/>
                <a:gd name="T7" fmla="*/ 2 h 4"/>
                <a:gd name="T8" fmla="*/ 4 w 5"/>
                <a:gd name="T9" fmla="*/ 4 h 4"/>
                <a:gd name="T10" fmla="*/ 0 w 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4">
                  <a:moveTo>
                    <a:pt x="0" y="2"/>
                  </a:moveTo>
                  <a:lnTo>
                    <a:pt x="0" y="2"/>
                  </a:lnTo>
                  <a:cubicBezTo>
                    <a:pt x="2" y="2"/>
                    <a:pt x="3" y="1"/>
                    <a:pt x="4" y="0"/>
                  </a:cubicBezTo>
                  <a:lnTo>
                    <a:pt x="5" y="2"/>
                  </a:lnTo>
                  <a:cubicBezTo>
                    <a:pt x="4" y="3"/>
                    <a:pt x="4" y="3"/>
                    <a:pt x="4" y="4"/>
                  </a:cubicBezTo>
                  <a:cubicBezTo>
                    <a:pt x="3" y="3"/>
                    <a:pt x="2" y="3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7" name="Freeform 1162"/>
            <p:cNvSpPr>
              <a:spLocks/>
            </p:cNvSpPr>
            <p:nvPr userDrawn="1"/>
          </p:nvSpPr>
          <p:spPr bwMode="auto">
            <a:xfrm>
              <a:off x="343" y="195"/>
              <a:ext cx="1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0" y="0"/>
                    <a:pt x="0" y="0"/>
                  </a:cubicBez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8" name="Freeform 1163"/>
            <p:cNvSpPr>
              <a:spLocks/>
            </p:cNvSpPr>
            <p:nvPr userDrawn="1"/>
          </p:nvSpPr>
          <p:spPr bwMode="auto">
            <a:xfrm>
              <a:off x="344" y="193"/>
              <a:ext cx="2" cy="3"/>
            </a:xfrm>
            <a:custGeom>
              <a:avLst/>
              <a:gdLst>
                <a:gd name="T0" fmla="*/ 0 w 6"/>
                <a:gd name="T1" fmla="*/ 3 h 7"/>
                <a:gd name="T2" fmla="*/ 0 w 6"/>
                <a:gd name="T3" fmla="*/ 3 h 7"/>
                <a:gd name="T4" fmla="*/ 6 w 6"/>
                <a:gd name="T5" fmla="*/ 0 h 7"/>
                <a:gd name="T6" fmla="*/ 2 w 6"/>
                <a:gd name="T7" fmla="*/ 7 h 7"/>
                <a:gd name="T8" fmla="*/ 2 w 6"/>
                <a:gd name="T9" fmla="*/ 6 h 7"/>
                <a:gd name="T10" fmla="*/ 2 w 6"/>
                <a:gd name="T11" fmla="*/ 6 h 7"/>
                <a:gd name="T12" fmla="*/ 1 w 6"/>
                <a:gd name="T13" fmla="*/ 5 h 7"/>
                <a:gd name="T14" fmla="*/ 0 w 6"/>
                <a:gd name="T1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7">
                  <a:moveTo>
                    <a:pt x="0" y="3"/>
                  </a:moveTo>
                  <a:lnTo>
                    <a:pt x="0" y="3"/>
                  </a:lnTo>
                  <a:cubicBezTo>
                    <a:pt x="3" y="2"/>
                    <a:pt x="4" y="1"/>
                    <a:pt x="6" y="0"/>
                  </a:cubicBezTo>
                  <a:cubicBezTo>
                    <a:pt x="4" y="2"/>
                    <a:pt x="3" y="5"/>
                    <a:pt x="2" y="7"/>
                  </a:cubicBezTo>
                  <a:lnTo>
                    <a:pt x="2" y="6"/>
                  </a:lnTo>
                  <a:lnTo>
                    <a:pt x="2" y="6"/>
                  </a:lnTo>
                  <a:lnTo>
                    <a:pt x="1" y="5"/>
                  </a:lnTo>
                  <a:cubicBezTo>
                    <a:pt x="1" y="5"/>
                    <a:pt x="1" y="4"/>
                    <a:pt x="0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9" name="Freeform 1164"/>
            <p:cNvSpPr>
              <a:spLocks/>
            </p:cNvSpPr>
            <p:nvPr userDrawn="1"/>
          </p:nvSpPr>
          <p:spPr bwMode="auto">
            <a:xfrm>
              <a:off x="345" y="189"/>
              <a:ext cx="3" cy="4"/>
            </a:xfrm>
            <a:custGeom>
              <a:avLst/>
              <a:gdLst>
                <a:gd name="T0" fmla="*/ 3 w 6"/>
                <a:gd name="T1" fmla="*/ 8 h 9"/>
                <a:gd name="T2" fmla="*/ 3 w 6"/>
                <a:gd name="T3" fmla="*/ 8 h 9"/>
                <a:gd name="T4" fmla="*/ 3 w 6"/>
                <a:gd name="T5" fmla="*/ 9 h 9"/>
                <a:gd name="T6" fmla="*/ 0 w 6"/>
                <a:gd name="T7" fmla="*/ 4 h 9"/>
                <a:gd name="T8" fmla="*/ 4 w 6"/>
                <a:gd name="T9" fmla="*/ 0 h 9"/>
                <a:gd name="T10" fmla="*/ 6 w 6"/>
                <a:gd name="T11" fmla="*/ 3 h 9"/>
                <a:gd name="T12" fmla="*/ 3 w 6"/>
                <a:gd name="T13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9">
                  <a:moveTo>
                    <a:pt x="3" y="8"/>
                  </a:moveTo>
                  <a:lnTo>
                    <a:pt x="3" y="8"/>
                  </a:lnTo>
                  <a:lnTo>
                    <a:pt x="3" y="9"/>
                  </a:lnTo>
                  <a:cubicBezTo>
                    <a:pt x="2" y="7"/>
                    <a:pt x="1" y="5"/>
                    <a:pt x="0" y="4"/>
                  </a:cubicBezTo>
                  <a:cubicBezTo>
                    <a:pt x="1" y="2"/>
                    <a:pt x="3" y="1"/>
                    <a:pt x="4" y="0"/>
                  </a:cubicBezTo>
                  <a:cubicBezTo>
                    <a:pt x="5" y="1"/>
                    <a:pt x="5" y="2"/>
                    <a:pt x="6" y="3"/>
                  </a:cubicBezTo>
                  <a:cubicBezTo>
                    <a:pt x="5" y="5"/>
                    <a:pt x="4" y="6"/>
                    <a:pt x="3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0" name="Freeform 1165"/>
            <p:cNvSpPr>
              <a:spLocks/>
            </p:cNvSpPr>
            <p:nvPr userDrawn="1"/>
          </p:nvSpPr>
          <p:spPr bwMode="auto">
            <a:xfrm>
              <a:off x="335" y="172"/>
              <a:ext cx="4" cy="14"/>
            </a:xfrm>
            <a:custGeom>
              <a:avLst/>
              <a:gdLst>
                <a:gd name="T0" fmla="*/ 5 w 9"/>
                <a:gd name="T1" fmla="*/ 0 h 32"/>
                <a:gd name="T2" fmla="*/ 5 w 9"/>
                <a:gd name="T3" fmla="*/ 0 h 32"/>
                <a:gd name="T4" fmla="*/ 9 w 9"/>
                <a:gd name="T5" fmla="*/ 1 h 32"/>
                <a:gd name="T6" fmla="*/ 2 w 9"/>
                <a:gd name="T7" fmla="*/ 32 h 32"/>
                <a:gd name="T8" fmla="*/ 2 w 9"/>
                <a:gd name="T9" fmla="*/ 31 h 32"/>
                <a:gd name="T10" fmla="*/ 1 w 9"/>
                <a:gd name="T11" fmla="*/ 32 h 32"/>
                <a:gd name="T12" fmla="*/ 0 w 9"/>
                <a:gd name="T13" fmla="*/ 32 h 32"/>
                <a:gd name="T14" fmla="*/ 5 w 9"/>
                <a:gd name="T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2">
                  <a:moveTo>
                    <a:pt x="5" y="0"/>
                  </a:moveTo>
                  <a:lnTo>
                    <a:pt x="5" y="0"/>
                  </a:lnTo>
                  <a:cubicBezTo>
                    <a:pt x="6" y="0"/>
                    <a:pt x="8" y="0"/>
                    <a:pt x="9" y="1"/>
                  </a:cubicBezTo>
                  <a:lnTo>
                    <a:pt x="2" y="32"/>
                  </a:lnTo>
                  <a:cubicBezTo>
                    <a:pt x="2" y="32"/>
                    <a:pt x="2" y="32"/>
                    <a:pt x="2" y="31"/>
                  </a:cubicBezTo>
                  <a:lnTo>
                    <a:pt x="1" y="32"/>
                  </a:lnTo>
                  <a:cubicBezTo>
                    <a:pt x="1" y="32"/>
                    <a:pt x="1" y="32"/>
                    <a:pt x="0" y="32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1" name="Freeform 1166"/>
            <p:cNvSpPr>
              <a:spLocks/>
            </p:cNvSpPr>
            <p:nvPr userDrawn="1"/>
          </p:nvSpPr>
          <p:spPr bwMode="auto">
            <a:xfrm>
              <a:off x="339" y="176"/>
              <a:ext cx="4" cy="4"/>
            </a:xfrm>
            <a:custGeom>
              <a:avLst/>
              <a:gdLst>
                <a:gd name="T0" fmla="*/ 4 w 8"/>
                <a:gd name="T1" fmla="*/ 0 h 9"/>
                <a:gd name="T2" fmla="*/ 4 w 8"/>
                <a:gd name="T3" fmla="*/ 0 h 9"/>
                <a:gd name="T4" fmla="*/ 8 w 8"/>
                <a:gd name="T5" fmla="*/ 5 h 9"/>
                <a:gd name="T6" fmla="*/ 5 w 8"/>
                <a:gd name="T7" fmla="*/ 9 h 9"/>
                <a:gd name="T8" fmla="*/ 0 w 8"/>
                <a:gd name="T9" fmla="*/ 5 h 9"/>
                <a:gd name="T10" fmla="*/ 4 w 8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9">
                  <a:moveTo>
                    <a:pt x="4" y="0"/>
                  </a:moveTo>
                  <a:lnTo>
                    <a:pt x="4" y="0"/>
                  </a:lnTo>
                  <a:cubicBezTo>
                    <a:pt x="6" y="1"/>
                    <a:pt x="7" y="3"/>
                    <a:pt x="8" y="5"/>
                  </a:cubicBezTo>
                  <a:cubicBezTo>
                    <a:pt x="7" y="6"/>
                    <a:pt x="6" y="8"/>
                    <a:pt x="5" y="9"/>
                  </a:cubicBezTo>
                  <a:cubicBezTo>
                    <a:pt x="3" y="8"/>
                    <a:pt x="2" y="6"/>
                    <a:pt x="0" y="5"/>
                  </a:cubicBezTo>
                  <a:cubicBezTo>
                    <a:pt x="2" y="3"/>
                    <a:pt x="3" y="1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2" name="Freeform 1167"/>
            <p:cNvSpPr>
              <a:spLocks/>
            </p:cNvSpPr>
            <p:nvPr userDrawn="1"/>
          </p:nvSpPr>
          <p:spPr bwMode="auto">
            <a:xfrm>
              <a:off x="343" y="176"/>
              <a:ext cx="4" cy="5"/>
            </a:xfrm>
            <a:custGeom>
              <a:avLst/>
              <a:gdLst>
                <a:gd name="T0" fmla="*/ 4 w 8"/>
                <a:gd name="T1" fmla="*/ 11 h 11"/>
                <a:gd name="T2" fmla="*/ 4 w 8"/>
                <a:gd name="T3" fmla="*/ 11 h 11"/>
                <a:gd name="T4" fmla="*/ 0 w 8"/>
                <a:gd name="T5" fmla="*/ 6 h 11"/>
                <a:gd name="T6" fmla="*/ 4 w 8"/>
                <a:gd name="T7" fmla="*/ 0 h 11"/>
                <a:gd name="T8" fmla="*/ 8 w 8"/>
                <a:gd name="T9" fmla="*/ 5 h 11"/>
                <a:gd name="T10" fmla="*/ 4 w 8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1">
                  <a:moveTo>
                    <a:pt x="4" y="11"/>
                  </a:moveTo>
                  <a:lnTo>
                    <a:pt x="4" y="11"/>
                  </a:lnTo>
                  <a:cubicBezTo>
                    <a:pt x="3" y="9"/>
                    <a:pt x="2" y="7"/>
                    <a:pt x="0" y="6"/>
                  </a:cubicBezTo>
                  <a:cubicBezTo>
                    <a:pt x="2" y="4"/>
                    <a:pt x="3" y="2"/>
                    <a:pt x="4" y="0"/>
                  </a:cubicBezTo>
                  <a:cubicBezTo>
                    <a:pt x="6" y="2"/>
                    <a:pt x="7" y="4"/>
                    <a:pt x="8" y="5"/>
                  </a:cubicBezTo>
                  <a:cubicBezTo>
                    <a:pt x="7" y="7"/>
                    <a:pt x="6" y="9"/>
                    <a:pt x="4" y="1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3" name="Freeform 1168"/>
            <p:cNvSpPr>
              <a:spLocks/>
            </p:cNvSpPr>
            <p:nvPr userDrawn="1"/>
          </p:nvSpPr>
          <p:spPr bwMode="auto">
            <a:xfrm>
              <a:off x="341" y="178"/>
              <a:ext cx="4" cy="5"/>
            </a:xfrm>
            <a:custGeom>
              <a:avLst/>
              <a:gdLst>
                <a:gd name="T0" fmla="*/ 4 w 8"/>
                <a:gd name="T1" fmla="*/ 10 h 10"/>
                <a:gd name="T2" fmla="*/ 4 w 8"/>
                <a:gd name="T3" fmla="*/ 10 h 10"/>
                <a:gd name="T4" fmla="*/ 0 w 8"/>
                <a:gd name="T5" fmla="*/ 5 h 10"/>
                <a:gd name="T6" fmla="*/ 4 w 8"/>
                <a:gd name="T7" fmla="*/ 0 h 10"/>
                <a:gd name="T8" fmla="*/ 8 w 8"/>
                <a:gd name="T9" fmla="*/ 5 h 10"/>
                <a:gd name="T10" fmla="*/ 4 w 8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0">
                  <a:moveTo>
                    <a:pt x="4" y="10"/>
                  </a:moveTo>
                  <a:lnTo>
                    <a:pt x="4" y="10"/>
                  </a:lnTo>
                  <a:cubicBezTo>
                    <a:pt x="3" y="8"/>
                    <a:pt x="2" y="7"/>
                    <a:pt x="0" y="5"/>
                  </a:cubicBezTo>
                  <a:cubicBezTo>
                    <a:pt x="2" y="3"/>
                    <a:pt x="3" y="2"/>
                    <a:pt x="4" y="0"/>
                  </a:cubicBezTo>
                  <a:cubicBezTo>
                    <a:pt x="5" y="2"/>
                    <a:pt x="7" y="4"/>
                    <a:pt x="8" y="5"/>
                  </a:cubicBezTo>
                  <a:cubicBezTo>
                    <a:pt x="7" y="7"/>
                    <a:pt x="5" y="8"/>
                    <a:pt x="4" y="1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4" name="Freeform 1169"/>
            <p:cNvSpPr>
              <a:spLocks/>
            </p:cNvSpPr>
            <p:nvPr userDrawn="1"/>
          </p:nvSpPr>
          <p:spPr bwMode="auto">
            <a:xfrm>
              <a:off x="340" y="181"/>
              <a:ext cx="3" cy="4"/>
            </a:xfrm>
            <a:custGeom>
              <a:avLst/>
              <a:gdLst>
                <a:gd name="T0" fmla="*/ 4 w 8"/>
                <a:gd name="T1" fmla="*/ 9 h 9"/>
                <a:gd name="T2" fmla="*/ 4 w 8"/>
                <a:gd name="T3" fmla="*/ 9 h 9"/>
                <a:gd name="T4" fmla="*/ 0 w 8"/>
                <a:gd name="T5" fmla="*/ 4 h 9"/>
                <a:gd name="T6" fmla="*/ 4 w 8"/>
                <a:gd name="T7" fmla="*/ 0 h 9"/>
                <a:gd name="T8" fmla="*/ 8 w 8"/>
                <a:gd name="T9" fmla="*/ 4 h 9"/>
                <a:gd name="T10" fmla="*/ 4 w 8"/>
                <a:gd name="T1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9">
                  <a:moveTo>
                    <a:pt x="4" y="9"/>
                  </a:moveTo>
                  <a:lnTo>
                    <a:pt x="4" y="9"/>
                  </a:lnTo>
                  <a:cubicBezTo>
                    <a:pt x="2" y="7"/>
                    <a:pt x="1" y="6"/>
                    <a:pt x="0" y="4"/>
                  </a:cubicBezTo>
                  <a:cubicBezTo>
                    <a:pt x="1" y="3"/>
                    <a:pt x="2" y="1"/>
                    <a:pt x="4" y="0"/>
                  </a:cubicBezTo>
                  <a:cubicBezTo>
                    <a:pt x="5" y="1"/>
                    <a:pt x="6" y="3"/>
                    <a:pt x="8" y="4"/>
                  </a:cubicBezTo>
                  <a:cubicBezTo>
                    <a:pt x="6" y="6"/>
                    <a:pt x="5" y="7"/>
                    <a:pt x="4" y="9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5" name="Freeform 1170"/>
            <p:cNvSpPr>
              <a:spLocks/>
            </p:cNvSpPr>
            <p:nvPr userDrawn="1"/>
          </p:nvSpPr>
          <p:spPr bwMode="auto">
            <a:xfrm>
              <a:off x="337" y="183"/>
              <a:ext cx="4" cy="4"/>
            </a:xfrm>
            <a:custGeom>
              <a:avLst/>
              <a:gdLst>
                <a:gd name="T0" fmla="*/ 4 w 8"/>
                <a:gd name="T1" fmla="*/ 8 h 8"/>
                <a:gd name="T2" fmla="*/ 4 w 8"/>
                <a:gd name="T3" fmla="*/ 8 h 8"/>
                <a:gd name="T4" fmla="*/ 0 w 8"/>
                <a:gd name="T5" fmla="*/ 4 h 8"/>
                <a:gd name="T6" fmla="*/ 4 w 8"/>
                <a:gd name="T7" fmla="*/ 0 h 8"/>
                <a:gd name="T8" fmla="*/ 8 w 8"/>
                <a:gd name="T9" fmla="*/ 4 h 8"/>
                <a:gd name="T10" fmla="*/ 4 w 8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8">
                  <a:moveTo>
                    <a:pt x="4" y="8"/>
                  </a:moveTo>
                  <a:lnTo>
                    <a:pt x="4" y="8"/>
                  </a:lnTo>
                  <a:cubicBezTo>
                    <a:pt x="3" y="7"/>
                    <a:pt x="2" y="5"/>
                    <a:pt x="0" y="4"/>
                  </a:cubicBezTo>
                  <a:cubicBezTo>
                    <a:pt x="2" y="2"/>
                    <a:pt x="3" y="1"/>
                    <a:pt x="4" y="0"/>
                  </a:cubicBezTo>
                  <a:cubicBezTo>
                    <a:pt x="6" y="1"/>
                    <a:pt x="7" y="3"/>
                    <a:pt x="8" y="4"/>
                  </a:cubicBezTo>
                  <a:cubicBezTo>
                    <a:pt x="7" y="6"/>
                    <a:pt x="5" y="7"/>
                    <a:pt x="4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6" name="Freeform 1171"/>
            <p:cNvSpPr>
              <a:spLocks/>
            </p:cNvSpPr>
            <p:nvPr userDrawn="1"/>
          </p:nvSpPr>
          <p:spPr bwMode="auto">
            <a:xfrm>
              <a:off x="345" y="178"/>
              <a:ext cx="4" cy="5"/>
            </a:xfrm>
            <a:custGeom>
              <a:avLst/>
              <a:gdLst>
                <a:gd name="T0" fmla="*/ 4 w 8"/>
                <a:gd name="T1" fmla="*/ 11 h 11"/>
                <a:gd name="T2" fmla="*/ 4 w 8"/>
                <a:gd name="T3" fmla="*/ 11 h 11"/>
                <a:gd name="T4" fmla="*/ 0 w 8"/>
                <a:gd name="T5" fmla="*/ 5 h 11"/>
                <a:gd name="T6" fmla="*/ 4 w 8"/>
                <a:gd name="T7" fmla="*/ 0 h 11"/>
                <a:gd name="T8" fmla="*/ 8 w 8"/>
                <a:gd name="T9" fmla="*/ 6 h 11"/>
                <a:gd name="T10" fmla="*/ 4 w 8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1">
                  <a:moveTo>
                    <a:pt x="4" y="11"/>
                  </a:moveTo>
                  <a:lnTo>
                    <a:pt x="4" y="11"/>
                  </a:lnTo>
                  <a:cubicBezTo>
                    <a:pt x="3" y="9"/>
                    <a:pt x="1" y="7"/>
                    <a:pt x="0" y="5"/>
                  </a:cubicBezTo>
                  <a:cubicBezTo>
                    <a:pt x="1" y="4"/>
                    <a:pt x="3" y="2"/>
                    <a:pt x="4" y="0"/>
                  </a:cubicBezTo>
                  <a:cubicBezTo>
                    <a:pt x="5" y="2"/>
                    <a:pt x="6" y="4"/>
                    <a:pt x="8" y="6"/>
                  </a:cubicBezTo>
                  <a:cubicBezTo>
                    <a:pt x="6" y="8"/>
                    <a:pt x="5" y="10"/>
                    <a:pt x="4" y="1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7" name="Freeform 1172"/>
            <p:cNvSpPr>
              <a:spLocks/>
            </p:cNvSpPr>
            <p:nvPr userDrawn="1"/>
          </p:nvSpPr>
          <p:spPr bwMode="auto">
            <a:xfrm>
              <a:off x="344" y="181"/>
              <a:ext cx="3" cy="5"/>
            </a:xfrm>
            <a:custGeom>
              <a:avLst/>
              <a:gdLst>
                <a:gd name="T0" fmla="*/ 4 w 7"/>
                <a:gd name="T1" fmla="*/ 10 h 10"/>
                <a:gd name="T2" fmla="*/ 4 w 7"/>
                <a:gd name="T3" fmla="*/ 10 h 10"/>
                <a:gd name="T4" fmla="*/ 0 w 7"/>
                <a:gd name="T5" fmla="*/ 5 h 10"/>
                <a:gd name="T6" fmla="*/ 3 w 7"/>
                <a:gd name="T7" fmla="*/ 0 h 10"/>
                <a:gd name="T8" fmla="*/ 7 w 7"/>
                <a:gd name="T9" fmla="*/ 6 h 10"/>
                <a:gd name="T10" fmla="*/ 4 w 7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10">
                  <a:moveTo>
                    <a:pt x="4" y="10"/>
                  </a:moveTo>
                  <a:lnTo>
                    <a:pt x="4" y="10"/>
                  </a:lnTo>
                  <a:cubicBezTo>
                    <a:pt x="3" y="8"/>
                    <a:pt x="1" y="6"/>
                    <a:pt x="0" y="5"/>
                  </a:cubicBezTo>
                  <a:cubicBezTo>
                    <a:pt x="1" y="3"/>
                    <a:pt x="2" y="2"/>
                    <a:pt x="3" y="0"/>
                  </a:cubicBezTo>
                  <a:cubicBezTo>
                    <a:pt x="5" y="2"/>
                    <a:pt x="6" y="4"/>
                    <a:pt x="7" y="6"/>
                  </a:cubicBezTo>
                  <a:cubicBezTo>
                    <a:pt x="6" y="7"/>
                    <a:pt x="5" y="9"/>
                    <a:pt x="4" y="1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8" name="Freeform 1173"/>
            <p:cNvSpPr>
              <a:spLocks/>
            </p:cNvSpPr>
            <p:nvPr userDrawn="1"/>
          </p:nvSpPr>
          <p:spPr bwMode="auto">
            <a:xfrm>
              <a:off x="341" y="183"/>
              <a:ext cx="4" cy="5"/>
            </a:xfrm>
            <a:custGeom>
              <a:avLst/>
              <a:gdLst>
                <a:gd name="T0" fmla="*/ 4 w 8"/>
                <a:gd name="T1" fmla="*/ 10 h 10"/>
                <a:gd name="T2" fmla="*/ 4 w 8"/>
                <a:gd name="T3" fmla="*/ 10 h 10"/>
                <a:gd name="T4" fmla="*/ 4 w 8"/>
                <a:gd name="T5" fmla="*/ 10 h 10"/>
                <a:gd name="T6" fmla="*/ 4 w 8"/>
                <a:gd name="T7" fmla="*/ 9 h 10"/>
                <a:gd name="T8" fmla="*/ 4 w 8"/>
                <a:gd name="T9" fmla="*/ 9 h 10"/>
                <a:gd name="T10" fmla="*/ 3 w 8"/>
                <a:gd name="T11" fmla="*/ 9 h 10"/>
                <a:gd name="T12" fmla="*/ 0 w 8"/>
                <a:gd name="T13" fmla="*/ 4 h 10"/>
                <a:gd name="T14" fmla="*/ 4 w 8"/>
                <a:gd name="T15" fmla="*/ 0 h 10"/>
                <a:gd name="T16" fmla="*/ 8 w 8"/>
                <a:gd name="T17" fmla="*/ 6 h 10"/>
                <a:gd name="T18" fmla="*/ 4 w 8"/>
                <a:gd name="T1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10">
                  <a:moveTo>
                    <a:pt x="4" y="10"/>
                  </a:moveTo>
                  <a:lnTo>
                    <a:pt x="4" y="10"/>
                  </a:lnTo>
                  <a:lnTo>
                    <a:pt x="4" y="10"/>
                  </a:lnTo>
                  <a:cubicBezTo>
                    <a:pt x="4" y="9"/>
                    <a:pt x="4" y="9"/>
                    <a:pt x="4" y="9"/>
                  </a:cubicBezTo>
                  <a:lnTo>
                    <a:pt x="4" y="9"/>
                  </a:lnTo>
                  <a:cubicBezTo>
                    <a:pt x="4" y="9"/>
                    <a:pt x="4" y="9"/>
                    <a:pt x="3" y="9"/>
                  </a:cubicBezTo>
                  <a:cubicBezTo>
                    <a:pt x="2" y="7"/>
                    <a:pt x="1" y="6"/>
                    <a:pt x="0" y="4"/>
                  </a:cubicBezTo>
                  <a:cubicBezTo>
                    <a:pt x="1" y="3"/>
                    <a:pt x="3" y="2"/>
                    <a:pt x="4" y="0"/>
                  </a:cubicBezTo>
                  <a:cubicBezTo>
                    <a:pt x="6" y="2"/>
                    <a:pt x="7" y="4"/>
                    <a:pt x="8" y="6"/>
                  </a:cubicBezTo>
                  <a:cubicBezTo>
                    <a:pt x="7" y="7"/>
                    <a:pt x="6" y="9"/>
                    <a:pt x="4" y="1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9" name="Freeform 1174"/>
            <p:cNvSpPr>
              <a:spLocks/>
            </p:cNvSpPr>
            <p:nvPr userDrawn="1"/>
          </p:nvSpPr>
          <p:spPr bwMode="auto">
            <a:xfrm>
              <a:off x="340" y="186"/>
              <a:ext cx="2" cy="2"/>
            </a:xfrm>
            <a:custGeom>
              <a:avLst/>
              <a:gdLst>
                <a:gd name="T0" fmla="*/ 6 w 6"/>
                <a:gd name="T1" fmla="*/ 4 h 5"/>
                <a:gd name="T2" fmla="*/ 6 w 6"/>
                <a:gd name="T3" fmla="*/ 4 h 5"/>
                <a:gd name="T4" fmla="*/ 1 w 6"/>
                <a:gd name="T5" fmla="*/ 5 h 5"/>
                <a:gd name="T6" fmla="*/ 0 w 6"/>
                <a:gd name="T7" fmla="*/ 4 h 5"/>
                <a:gd name="T8" fmla="*/ 4 w 6"/>
                <a:gd name="T9" fmla="*/ 0 h 5"/>
                <a:gd name="T10" fmla="*/ 6 w 6"/>
                <a:gd name="T11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5">
                  <a:moveTo>
                    <a:pt x="6" y="4"/>
                  </a:moveTo>
                  <a:lnTo>
                    <a:pt x="6" y="4"/>
                  </a:lnTo>
                  <a:cubicBezTo>
                    <a:pt x="5" y="4"/>
                    <a:pt x="3" y="4"/>
                    <a:pt x="1" y="5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1" y="2"/>
                    <a:pt x="2" y="1"/>
                    <a:pt x="4" y="0"/>
                  </a:cubicBezTo>
                  <a:cubicBezTo>
                    <a:pt x="4" y="1"/>
                    <a:pt x="5" y="2"/>
                    <a:pt x="6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50" name="Freeform 1175"/>
            <p:cNvSpPr>
              <a:spLocks/>
            </p:cNvSpPr>
            <p:nvPr userDrawn="1"/>
          </p:nvSpPr>
          <p:spPr bwMode="auto">
            <a:xfrm>
              <a:off x="343" y="188"/>
              <a:ext cx="0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1 w 1"/>
                <a:gd name="T4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1" y="0"/>
                  </a:cubicBez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51" name="Freeform 1176"/>
            <p:cNvSpPr>
              <a:spLocks/>
            </p:cNvSpPr>
            <p:nvPr userDrawn="1"/>
          </p:nvSpPr>
          <p:spPr bwMode="auto">
            <a:xfrm>
              <a:off x="337" y="187"/>
              <a:ext cx="3" cy="2"/>
            </a:xfrm>
            <a:custGeom>
              <a:avLst/>
              <a:gdLst>
                <a:gd name="T0" fmla="*/ 5 w 5"/>
                <a:gd name="T1" fmla="*/ 2 h 4"/>
                <a:gd name="T2" fmla="*/ 5 w 5"/>
                <a:gd name="T3" fmla="*/ 2 h 4"/>
                <a:gd name="T4" fmla="*/ 1 w 5"/>
                <a:gd name="T5" fmla="*/ 4 h 4"/>
                <a:gd name="T6" fmla="*/ 0 w 5"/>
                <a:gd name="T7" fmla="*/ 4 h 4"/>
                <a:gd name="T8" fmla="*/ 0 w 5"/>
                <a:gd name="T9" fmla="*/ 4 h 4"/>
                <a:gd name="T10" fmla="*/ 4 w 5"/>
                <a:gd name="T11" fmla="*/ 0 h 4"/>
                <a:gd name="T12" fmla="*/ 5 w 5"/>
                <a:gd name="T1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4">
                  <a:moveTo>
                    <a:pt x="5" y="2"/>
                  </a:moveTo>
                  <a:lnTo>
                    <a:pt x="5" y="2"/>
                  </a:lnTo>
                  <a:cubicBezTo>
                    <a:pt x="4" y="2"/>
                    <a:pt x="3" y="3"/>
                    <a:pt x="1" y="4"/>
                  </a:cubicBezTo>
                  <a:cubicBezTo>
                    <a:pt x="1" y="4"/>
                    <a:pt x="1" y="4"/>
                    <a:pt x="0" y="4"/>
                  </a:cubicBezTo>
                  <a:lnTo>
                    <a:pt x="0" y="4"/>
                  </a:lnTo>
                  <a:cubicBezTo>
                    <a:pt x="1" y="2"/>
                    <a:pt x="3" y="1"/>
                    <a:pt x="4" y="0"/>
                  </a:cubicBezTo>
                  <a:cubicBezTo>
                    <a:pt x="4" y="1"/>
                    <a:pt x="5" y="1"/>
                    <a:pt x="5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52" name="Freeform 1177"/>
            <p:cNvSpPr>
              <a:spLocks/>
            </p:cNvSpPr>
            <p:nvPr userDrawn="1"/>
          </p:nvSpPr>
          <p:spPr bwMode="auto">
            <a:xfrm>
              <a:off x="341" y="191"/>
              <a:ext cx="0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  <a:gd name="T4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53" name="Freeform 1178"/>
            <p:cNvSpPr>
              <a:spLocks/>
            </p:cNvSpPr>
            <p:nvPr userDrawn="1"/>
          </p:nvSpPr>
          <p:spPr bwMode="auto">
            <a:xfrm>
              <a:off x="340" y="192"/>
              <a:ext cx="2" cy="2"/>
            </a:xfrm>
            <a:custGeom>
              <a:avLst/>
              <a:gdLst>
                <a:gd name="T0" fmla="*/ 2 w 5"/>
                <a:gd name="T1" fmla="*/ 3 h 3"/>
                <a:gd name="T2" fmla="*/ 2 w 5"/>
                <a:gd name="T3" fmla="*/ 3 h 3"/>
                <a:gd name="T4" fmla="*/ 0 w 5"/>
                <a:gd name="T5" fmla="*/ 3 h 3"/>
                <a:gd name="T6" fmla="*/ 5 w 5"/>
                <a:gd name="T7" fmla="*/ 0 h 3"/>
                <a:gd name="T8" fmla="*/ 5 w 5"/>
                <a:gd name="T9" fmla="*/ 0 h 3"/>
                <a:gd name="T10" fmla="*/ 2 w 5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3">
                  <a:moveTo>
                    <a:pt x="2" y="3"/>
                  </a:moveTo>
                  <a:lnTo>
                    <a:pt x="2" y="3"/>
                  </a:lnTo>
                  <a:cubicBezTo>
                    <a:pt x="1" y="3"/>
                    <a:pt x="1" y="3"/>
                    <a:pt x="0" y="3"/>
                  </a:cubicBezTo>
                  <a:cubicBezTo>
                    <a:pt x="2" y="2"/>
                    <a:pt x="3" y="1"/>
                    <a:pt x="5" y="0"/>
                  </a:cubicBezTo>
                  <a:lnTo>
                    <a:pt x="5" y="0"/>
                  </a:lnTo>
                  <a:cubicBezTo>
                    <a:pt x="4" y="1"/>
                    <a:pt x="3" y="2"/>
                    <a:pt x="2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54" name="Freeform 1179"/>
            <p:cNvSpPr>
              <a:spLocks/>
            </p:cNvSpPr>
            <p:nvPr userDrawn="1"/>
          </p:nvSpPr>
          <p:spPr bwMode="auto">
            <a:xfrm>
              <a:off x="345" y="184"/>
              <a:ext cx="4" cy="4"/>
            </a:xfrm>
            <a:custGeom>
              <a:avLst/>
              <a:gdLst>
                <a:gd name="T0" fmla="*/ 3 w 7"/>
                <a:gd name="T1" fmla="*/ 9 h 9"/>
                <a:gd name="T2" fmla="*/ 3 w 7"/>
                <a:gd name="T3" fmla="*/ 9 h 9"/>
                <a:gd name="T4" fmla="*/ 0 w 7"/>
                <a:gd name="T5" fmla="*/ 4 h 9"/>
                <a:gd name="T6" fmla="*/ 4 w 7"/>
                <a:gd name="T7" fmla="*/ 0 h 9"/>
                <a:gd name="T8" fmla="*/ 7 w 7"/>
                <a:gd name="T9" fmla="*/ 4 h 9"/>
                <a:gd name="T10" fmla="*/ 3 w 7"/>
                <a:gd name="T1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9">
                  <a:moveTo>
                    <a:pt x="3" y="9"/>
                  </a:moveTo>
                  <a:lnTo>
                    <a:pt x="3" y="9"/>
                  </a:lnTo>
                  <a:cubicBezTo>
                    <a:pt x="2" y="7"/>
                    <a:pt x="1" y="6"/>
                    <a:pt x="0" y="4"/>
                  </a:cubicBezTo>
                  <a:cubicBezTo>
                    <a:pt x="2" y="3"/>
                    <a:pt x="3" y="1"/>
                    <a:pt x="4" y="0"/>
                  </a:cubicBezTo>
                  <a:cubicBezTo>
                    <a:pt x="5" y="1"/>
                    <a:pt x="6" y="3"/>
                    <a:pt x="7" y="4"/>
                  </a:cubicBezTo>
                  <a:cubicBezTo>
                    <a:pt x="6" y="6"/>
                    <a:pt x="4" y="7"/>
                    <a:pt x="3" y="9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55" name="Freeform 1180"/>
            <p:cNvSpPr>
              <a:spLocks/>
            </p:cNvSpPr>
            <p:nvPr userDrawn="1"/>
          </p:nvSpPr>
          <p:spPr bwMode="auto">
            <a:xfrm>
              <a:off x="344" y="186"/>
              <a:ext cx="3" cy="4"/>
            </a:xfrm>
            <a:custGeom>
              <a:avLst/>
              <a:gdLst>
                <a:gd name="T0" fmla="*/ 3 w 7"/>
                <a:gd name="T1" fmla="*/ 8 h 8"/>
                <a:gd name="T2" fmla="*/ 3 w 7"/>
                <a:gd name="T3" fmla="*/ 8 h 8"/>
                <a:gd name="T4" fmla="*/ 0 w 7"/>
                <a:gd name="T5" fmla="*/ 4 h 8"/>
                <a:gd name="T6" fmla="*/ 4 w 7"/>
                <a:gd name="T7" fmla="*/ 0 h 8"/>
                <a:gd name="T8" fmla="*/ 7 w 7"/>
                <a:gd name="T9" fmla="*/ 4 h 8"/>
                <a:gd name="T10" fmla="*/ 3 w 7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8">
                  <a:moveTo>
                    <a:pt x="3" y="8"/>
                  </a:moveTo>
                  <a:lnTo>
                    <a:pt x="3" y="8"/>
                  </a:lnTo>
                  <a:cubicBezTo>
                    <a:pt x="2" y="7"/>
                    <a:pt x="1" y="5"/>
                    <a:pt x="0" y="4"/>
                  </a:cubicBezTo>
                  <a:cubicBezTo>
                    <a:pt x="1" y="3"/>
                    <a:pt x="2" y="1"/>
                    <a:pt x="4" y="0"/>
                  </a:cubicBezTo>
                  <a:cubicBezTo>
                    <a:pt x="5" y="1"/>
                    <a:pt x="6" y="3"/>
                    <a:pt x="7" y="4"/>
                  </a:cubicBezTo>
                  <a:cubicBezTo>
                    <a:pt x="5" y="6"/>
                    <a:pt x="4" y="7"/>
                    <a:pt x="3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56" name="Freeform 1181"/>
            <p:cNvSpPr>
              <a:spLocks/>
            </p:cNvSpPr>
            <p:nvPr userDrawn="1"/>
          </p:nvSpPr>
          <p:spPr bwMode="auto">
            <a:xfrm>
              <a:off x="341" y="189"/>
              <a:ext cx="4" cy="3"/>
            </a:xfrm>
            <a:custGeom>
              <a:avLst/>
              <a:gdLst>
                <a:gd name="T0" fmla="*/ 3 w 7"/>
                <a:gd name="T1" fmla="*/ 8 h 8"/>
                <a:gd name="T2" fmla="*/ 3 w 7"/>
                <a:gd name="T3" fmla="*/ 8 h 8"/>
                <a:gd name="T4" fmla="*/ 2 w 7"/>
                <a:gd name="T5" fmla="*/ 7 h 8"/>
                <a:gd name="T6" fmla="*/ 4 w 7"/>
                <a:gd name="T7" fmla="*/ 5 h 8"/>
                <a:gd name="T8" fmla="*/ 3 w 7"/>
                <a:gd name="T9" fmla="*/ 5 h 8"/>
                <a:gd name="T10" fmla="*/ 1 w 7"/>
                <a:gd name="T11" fmla="*/ 4 h 8"/>
                <a:gd name="T12" fmla="*/ 0 w 7"/>
                <a:gd name="T13" fmla="*/ 3 h 8"/>
                <a:gd name="T14" fmla="*/ 4 w 7"/>
                <a:gd name="T15" fmla="*/ 0 h 8"/>
                <a:gd name="T16" fmla="*/ 7 w 7"/>
                <a:gd name="T17" fmla="*/ 4 h 8"/>
                <a:gd name="T18" fmla="*/ 3 w 7"/>
                <a:gd name="T1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8">
                  <a:moveTo>
                    <a:pt x="3" y="8"/>
                  </a:moveTo>
                  <a:lnTo>
                    <a:pt x="3" y="8"/>
                  </a:lnTo>
                  <a:lnTo>
                    <a:pt x="2" y="7"/>
                  </a:lnTo>
                  <a:cubicBezTo>
                    <a:pt x="3" y="6"/>
                    <a:pt x="4" y="6"/>
                    <a:pt x="4" y="5"/>
                  </a:cubicBezTo>
                  <a:lnTo>
                    <a:pt x="3" y="5"/>
                  </a:lnTo>
                  <a:cubicBezTo>
                    <a:pt x="3" y="5"/>
                    <a:pt x="2" y="4"/>
                    <a:pt x="1" y="4"/>
                  </a:cubicBezTo>
                  <a:lnTo>
                    <a:pt x="0" y="3"/>
                  </a:lnTo>
                  <a:cubicBezTo>
                    <a:pt x="2" y="2"/>
                    <a:pt x="3" y="1"/>
                    <a:pt x="4" y="0"/>
                  </a:cubicBezTo>
                  <a:cubicBezTo>
                    <a:pt x="5" y="1"/>
                    <a:pt x="6" y="2"/>
                    <a:pt x="7" y="4"/>
                  </a:cubicBezTo>
                  <a:cubicBezTo>
                    <a:pt x="5" y="5"/>
                    <a:pt x="4" y="6"/>
                    <a:pt x="3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57" name="Freeform 1182"/>
            <p:cNvSpPr>
              <a:spLocks/>
            </p:cNvSpPr>
            <p:nvPr userDrawn="1"/>
          </p:nvSpPr>
          <p:spPr bwMode="auto">
            <a:xfrm>
              <a:off x="341" y="193"/>
              <a:ext cx="2" cy="2"/>
            </a:xfrm>
            <a:custGeom>
              <a:avLst/>
              <a:gdLst>
                <a:gd name="T0" fmla="*/ 3 w 5"/>
                <a:gd name="T1" fmla="*/ 0 h 5"/>
                <a:gd name="T2" fmla="*/ 3 w 5"/>
                <a:gd name="T3" fmla="*/ 0 h 5"/>
                <a:gd name="T4" fmla="*/ 5 w 5"/>
                <a:gd name="T5" fmla="*/ 4 h 5"/>
                <a:gd name="T6" fmla="*/ 4 w 5"/>
                <a:gd name="T7" fmla="*/ 5 h 5"/>
                <a:gd name="T8" fmla="*/ 0 w 5"/>
                <a:gd name="T9" fmla="*/ 4 h 5"/>
                <a:gd name="T10" fmla="*/ 0 w 5"/>
                <a:gd name="T11" fmla="*/ 4 h 5"/>
                <a:gd name="T12" fmla="*/ 1 w 5"/>
                <a:gd name="T13" fmla="*/ 2 h 5"/>
                <a:gd name="T14" fmla="*/ 1 w 5"/>
                <a:gd name="T15" fmla="*/ 2 h 5"/>
                <a:gd name="T16" fmla="*/ 3 w 5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5">
                  <a:moveTo>
                    <a:pt x="3" y="0"/>
                  </a:moveTo>
                  <a:lnTo>
                    <a:pt x="3" y="0"/>
                  </a:lnTo>
                  <a:cubicBezTo>
                    <a:pt x="4" y="1"/>
                    <a:pt x="5" y="3"/>
                    <a:pt x="5" y="4"/>
                  </a:cubicBezTo>
                  <a:lnTo>
                    <a:pt x="4" y="5"/>
                  </a:lnTo>
                  <a:cubicBezTo>
                    <a:pt x="3" y="5"/>
                    <a:pt x="1" y="4"/>
                    <a:pt x="0" y="4"/>
                  </a:cubicBezTo>
                  <a:lnTo>
                    <a:pt x="0" y="4"/>
                  </a:lnTo>
                  <a:cubicBezTo>
                    <a:pt x="0" y="4"/>
                    <a:pt x="1" y="3"/>
                    <a:pt x="1" y="2"/>
                  </a:cubicBezTo>
                  <a:lnTo>
                    <a:pt x="1" y="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grpSp>
        <p:nvGrpSpPr>
          <p:cNvPr id="984" name="Group 1384"/>
          <p:cNvGrpSpPr>
            <a:grpSpLocks/>
          </p:cNvGrpSpPr>
          <p:nvPr userDrawn="1"/>
        </p:nvGrpSpPr>
        <p:grpSpPr bwMode="auto">
          <a:xfrm>
            <a:off x="369888" y="246063"/>
            <a:ext cx="184150" cy="117475"/>
            <a:chOff x="233" y="155"/>
            <a:chExt cx="116" cy="74"/>
          </a:xfrm>
        </p:grpSpPr>
        <p:sp>
          <p:nvSpPr>
            <p:cNvPr id="1558" name="Freeform 1184"/>
            <p:cNvSpPr>
              <a:spLocks/>
            </p:cNvSpPr>
            <p:nvPr userDrawn="1"/>
          </p:nvSpPr>
          <p:spPr bwMode="auto">
            <a:xfrm>
              <a:off x="343" y="191"/>
              <a:ext cx="3" cy="3"/>
            </a:xfrm>
            <a:custGeom>
              <a:avLst/>
              <a:gdLst>
                <a:gd name="T0" fmla="*/ 4 w 7"/>
                <a:gd name="T1" fmla="*/ 0 h 8"/>
                <a:gd name="T2" fmla="*/ 4 w 7"/>
                <a:gd name="T3" fmla="*/ 0 h 8"/>
                <a:gd name="T4" fmla="*/ 7 w 7"/>
                <a:gd name="T5" fmla="*/ 5 h 8"/>
                <a:gd name="T6" fmla="*/ 2 w 7"/>
                <a:gd name="T7" fmla="*/ 8 h 8"/>
                <a:gd name="T8" fmla="*/ 0 w 7"/>
                <a:gd name="T9" fmla="*/ 4 h 8"/>
                <a:gd name="T10" fmla="*/ 4 w 7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8">
                  <a:moveTo>
                    <a:pt x="4" y="0"/>
                  </a:moveTo>
                  <a:lnTo>
                    <a:pt x="4" y="0"/>
                  </a:lnTo>
                  <a:cubicBezTo>
                    <a:pt x="5" y="2"/>
                    <a:pt x="6" y="4"/>
                    <a:pt x="7" y="5"/>
                  </a:cubicBezTo>
                  <a:cubicBezTo>
                    <a:pt x="6" y="6"/>
                    <a:pt x="4" y="7"/>
                    <a:pt x="2" y="8"/>
                  </a:cubicBezTo>
                  <a:cubicBezTo>
                    <a:pt x="1" y="7"/>
                    <a:pt x="1" y="6"/>
                    <a:pt x="0" y="4"/>
                  </a:cubicBezTo>
                  <a:cubicBezTo>
                    <a:pt x="2" y="3"/>
                    <a:pt x="3" y="2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59" name="Freeform 1185"/>
            <p:cNvSpPr>
              <a:spLocks/>
            </p:cNvSpPr>
            <p:nvPr userDrawn="1"/>
          </p:nvSpPr>
          <p:spPr bwMode="auto">
            <a:xfrm>
              <a:off x="333" y="184"/>
              <a:ext cx="1" cy="2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1 h 3"/>
                <a:gd name="T6" fmla="*/ 1 w 2"/>
                <a:gd name="T7" fmla="*/ 3 h 3"/>
                <a:gd name="T8" fmla="*/ 0 w 2"/>
                <a:gd name="T9" fmla="*/ 3 h 3"/>
                <a:gd name="T10" fmla="*/ 0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1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0" name="Freeform 1186"/>
            <p:cNvSpPr>
              <a:spLocks/>
            </p:cNvSpPr>
            <p:nvPr userDrawn="1"/>
          </p:nvSpPr>
          <p:spPr bwMode="auto">
            <a:xfrm>
              <a:off x="333" y="182"/>
              <a:ext cx="1" cy="2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1 h 3"/>
                <a:gd name="T6" fmla="*/ 2 w 2"/>
                <a:gd name="T7" fmla="*/ 3 h 3"/>
                <a:gd name="T8" fmla="*/ 0 w 2"/>
                <a:gd name="T9" fmla="*/ 3 h 3"/>
                <a:gd name="T10" fmla="*/ 0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1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1" name="Freeform 1187"/>
            <p:cNvSpPr>
              <a:spLocks/>
            </p:cNvSpPr>
            <p:nvPr userDrawn="1"/>
          </p:nvSpPr>
          <p:spPr bwMode="auto">
            <a:xfrm>
              <a:off x="333" y="181"/>
              <a:ext cx="2" cy="1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0 h 3"/>
                <a:gd name="T4" fmla="*/ 3 w 3"/>
                <a:gd name="T5" fmla="*/ 1 h 3"/>
                <a:gd name="T6" fmla="*/ 2 w 3"/>
                <a:gd name="T7" fmla="*/ 3 h 3"/>
                <a:gd name="T8" fmla="*/ 0 w 3"/>
                <a:gd name="T9" fmla="*/ 3 h 3"/>
                <a:gd name="T10" fmla="*/ 0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0"/>
                  </a:lnTo>
                  <a:lnTo>
                    <a:pt x="3" y="1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2" name="Freeform 1188"/>
            <p:cNvSpPr>
              <a:spLocks/>
            </p:cNvSpPr>
            <p:nvPr userDrawn="1"/>
          </p:nvSpPr>
          <p:spPr bwMode="auto">
            <a:xfrm>
              <a:off x="333" y="179"/>
              <a:ext cx="2" cy="1"/>
            </a:xfrm>
            <a:custGeom>
              <a:avLst/>
              <a:gdLst>
                <a:gd name="T0" fmla="*/ 1 w 3"/>
                <a:gd name="T1" fmla="*/ 0 h 3"/>
                <a:gd name="T2" fmla="*/ 1 w 3"/>
                <a:gd name="T3" fmla="*/ 0 h 3"/>
                <a:gd name="T4" fmla="*/ 3 w 3"/>
                <a:gd name="T5" fmla="*/ 1 h 3"/>
                <a:gd name="T6" fmla="*/ 3 w 3"/>
                <a:gd name="T7" fmla="*/ 3 h 3"/>
                <a:gd name="T8" fmla="*/ 0 w 3"/>
                <a:gd name="T9" fmla="*/ 2 h 3"/>
                <a:gd name="T10" fmla="*/ 1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lnTo>
                    <a:pt x="1" y="0"/>
                  </a:lnTo>
                  <a:lnTo>
                    <a:pt x="3" y="1"/>
                  </a:lnTo>
                  <a:lnTo>
                    <a:pt x="3" y="3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3" name="Freeform 1189"/>
            <p:cNvSpPr>
              <a:spLocks/>
            </p:cNvSpPr>
            <p:nvPr userDrawn="1"/>
          </p:nvSpPr>
          <p:spPr bwMode="auto">
            <a:xfrm>
              <a:off x="334" y="177"/>
              <a:ext cx="1" cy="1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0 h 3"/>
                <a:gd name="T4" fmla="*/ 3 w 3"/>
                <a:gd name="T5" fmla="*/ 1 h 3"/>
                <a:gd name="T6" fmla="*/ 2 w 3"/>
                <a:gd name="T7" fmla="*/ 3 h 3"/>
                <a:gd name="T8" fmla="*/ 0 w 3"/>
                <a:gd name="T9" fmla="*/ 2 h 3"/>
                <a:gd name="T10" fmla="*/ 0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0"/>
                  </a:lnTo>
                  <a:lnTo>
                    <a:pt x="3" y="1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4" name="Freeform 1190"/>
            <p:cNvSpPr>
              <a:spLocks/>
            </p:cNvSpPr>
            <p:nvPr userDrawn="1"/>
          </p:nvSpPr>
          <p:spPr bwMode="auto">
            <a:xfrm>
              <a:off x="334" y="176"/>
              <a:ext cx="1" cy="0"/>
            </a:xfrm>
            <a:custGeom>
              <a:avLst/>
              <a:gdLst>
                <a:gd name="T0" fmla="*/ 0 w 3"/>
                <a:gd name="T1" fmla="*/ 0 h 2"/>
                <a:gd name="T2" fmla="*/ 0 w 3"/>
                <a:gd name="T3" fmla="*/ 0 h 2"/>
                <a:gd name="T4" fmla="*/ 3 w 3"/>
                <a:gd name="T5" fmla="*/ 0 h 2"/>
                <a:gd name="T6" fmla="*/ 3 w 3"/>
                <a:gd name="T7" fmla="*/ 2 h 2"/>
                <a:gd name="T8" fmla="*/ 0 w 3"/>
                <a:gd name="T9" fmla="*/ 1 h 2"/>
                <a:gd name="T10" fmla="*/ 0 w 3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3" y="2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5" name="Freeform 1191"/>
            <p:cNvSpPr>
              <a:spLocks/>
            </p:cNvSpPr>
            <p:nvPr userDrawn="1"/>
          </p:nvSpPr>
          <p:spPr bwMode="auto">
            <a:xfrm>
              <a:off x="334" y="174"/>
              <a:ext cx="2" cy="1"/>
            </a:xfrm>
            <a:custGeom>
              <a:avLst/>
              <a:gdLst>
                <a:gd name="T0" fmla="*/ 0 w 4"/>
                <a:gd name="T1" fmla="*/ 0 h 2"/>
                <a:gd name="T2" fmla="*/ 0 w 4"/>
                <a:gd name="T3" fmla="*/ 0 h 2"/>
                <a:gd name="T4" fmla="*/ 4 w 4"/>
                <a:gd name="T5" fmla="*/ 0 h 2"/>
                <a:gd name="T6" fmla="*/ 4 w 4"/>
                <a:gd name="T7" fmla="*/ 2 h 2"/>
                <a:gd name="T8" fmla="*/ 0 w 4"/>
                <a:gd name="T9" fmla="*/ 1 h 2"/>
                <a:gd name="T10" fmla="*/ 0 w 4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2">
                  <a:moveTo>
                    <a:pt x="0" y="0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2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6" name="Freeform 1192"/>
            <p:cNvSpPr>
              <a:spLocks/>
            </p:cNvSpPr>
            <p:nvPr userDrawn="1"/>
          </p:nvSpPr>
          <p:spPr bwMode="auto">
            <a:xfrm>
              <a:off x="332" y="198"/>
              <a:ext cx="1" cy="1"/>
            </a:xfrm>
            <a:custGeom>
              <a:avLst/>
              <a:gdLst>
                <a:gd name="T0" fmla="*/ 1 w 2"/>
                <a:gd name="T1" fmla="*/ 1 h 1"/>
                <a:gd name="T2" fmla="*/ 1 w 2"/>
                <a:gd name="T3" fmla="*/ 1 h 1"/>
                <a:gd name="T4" fmla="*/ 0 w 2"/>
                <a:gd name="T5" fmla="*/ 0 h 1"/>
                <a:gd name="T6" fmla="*/ 2 w 2"/>
                <a:gd name="T7" fmla="*/ 0 h 1"/>
                <a:gd name="T8" fmla="*/ 1 w 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lnTo>
                    <a:pt x="1" y="1"/>
                  </a:lnTo>
                  <a:cubicBezTo>
                    <a:pt x="1" y="0"/>
                    <a:pt x="0" y="0"/>
                    <a:pt x="0" y="0"/>
                  </a:cubicBezTo>
                  <a:lnTo>
                    <a:pt x="2" y="0"/>
                  </a:lnTo>
                  <a:cubicBezTo>
                    <a:pt x="1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7" name="Freeform 1193"/>
            <p:cNvSpPr>
              <a:spLocks/>
            </p:cNvSpPr>
            <p:nvPr userDrawn="1"/>
          </p:nvSpPr>
          <p:spPr bwMode="auto">
            <a:xfrm>
              <a:off x="332" y="199"/>
              <a:ext cx="1" cy="1"/>
            </a:xfrm>
            <a:custGeom>
              <a:avLst/>
              <a:gdLst>
                <a:gd name="T0" fmla="*/ 2 w 2"/>
                <a:gd name="T1" fmla="*/ 2 h 2"/>
                <a:gd name="T2" fmla="*/ 2 w 2"/>
                <a:gd name="T3" fmla="*/ 2 h 2"/>
                <a:gd name="T4" fmla="*/ 0 w 2"/>
                <a:gd name="T5" fmla="*/ 2 h 2"/>
                <a:gd name="T6" fmla="*/ 1 w 2"/>
                <a:gd name="T7" fmla="*/ 0 h 2"/>
                <a:gd name="T8" fmla="*/ 2 w 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lnTo>
                    <a:pt x="2" y="2"/>
                  </a:lnTo>
                  <a:lnTo>
                    <a:pt x="0" y="2"/>
                  </a:lnTo>
                  <a:cubicBezTo>
                    <a:pt x="0" y="1"/>
                    <a:pt x="1" y="1"/>
                    <a:pt x="1" y="0"/>
                  </a:cubicBezTo>
                  <a:cubicBezTo>
                    <a:pt x="1" y="1"/>
                    <a:pt x="1" y="1"/>
                    <a:pt x="2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8" name="Freeform 1194"/>
            <p:cNvSpPr>
              <a:spLocks/>
            </p:cNvSpPr>
            <p:nvPr userDrawn="1"/>
          </p:nvSpPr>
          <p:spPr bwMode="auto">
            <a:xfrm>
              <a:off x="335" y="198"/>
              <a:ext cx="0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0"/>
                    <a:pt x="0" y="0"/>
                  </a:cubicBezTo>
                  <a:lnTo>
                    <a:pt x="1" y="0"/>
                  </a:lnTo>
                  <a:cubicBezTo>
                    <a:pt x="1" y="0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9" name="Freeform 1195"/>
            <p:cNvSpPr>
              <a:spLocks/>
            </p:cNvSpPr>
            <p:nvPr userDrawn="1"/>
          </p:nvSpPr>
          <p:spPr bwMode="auto">
            <a:xfrm>
              <a:off x="334" y="200"/>
              <a:ext cx="1" cy="0"/>
            </a:xfrm>
            <a:custGeom>
              <a:avLst/>
              <a:gdLst>
                <a:gd name="T0" fmla="*/ 2 w 2"/>
                <a:gd name="T1" fmla="*/ 1 h 1"/>
                <a:gd name="T2" fmla="*/ 2 w 2"/>
                <a:gd name="T3" fmla="*/ 1 h 1"/>
                <a:gd name="T4" fmla="*/ 0 w 2"/>
                <a:gd name="T5" fmla="*/ 1 h 1"/>
                <a:gd name="T6" fmla="*/ 1 w 2"/>
                <a:gd name="T7" fmla="*/ 0 h 1"/>
                <a:gd name="T8" fmla="*/ 2 w 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lnTo>
                    <a:pt x="2" y="1"/>
                  </a:lnTo>
                  <a:lnTo>
                    <a:pt x="0" y="1"/>
                  </a:ln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2" y="1"/>
                    <a:pt x="2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0" name="Freeform 1196"/>
            <p:cNvSpPr>
              <a:spLocks/>
            </p:cNvSpPr>
            <p:nvPr userDrawn="1"/>
          </p:nvSpPr>
          <p:spPr bwMode="auto">
            <a:xfrm>
              <a:off x="337" y="198"/>
              <a:ext cx="0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lnTo>
                    <a:pt x="1" y="0"/>
                  </a:lnTo>
                  <a:cubicBezTo>
                    <a:pt x="1" y="1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1" name="Freeform 1197"/>
            <p:cNvSpPr>
              <a:spLocks/>
            </p:cNvSpPr>
            <p:nvPr userDrawn="1"/>
          </p:nvSpPr>
          <p:spPr bwMode="auto">
            <a:xfrm>
              <a:off x="337" y="200"/>
              <a:ext cx="0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2" name="Freeform 1198"/>
            <p:cNvSpPr>
              <a:spLocks/>
            </p:cNvSpPr>
            <p:nvPr userDrawn="1"/>
          </p:nvSpPr>
          <p:spPr bwMode="auto">
            <a:xfrm>
              <a:off x="339" y="199"/>
              <a:ext cx="1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0"/>
                    <a:pt x="0" y="0"/>
                  </a:cubicBezTo>
                  <a:lnTo>
                    <a:pt x="1" y="0"/>
                  </a:ln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3" name="Freeform 1199"/>
            <p:cNvSpPr>
              <a:spLocks/>
            </p:cNvSpPr>
            <p:nvPr userDrawn="1"/>
          </p:nvSpPr>
          <p:spPr bwMode="auto">
            <a:xfrm>
              <a:off x="339" y="200"/>
              <a:ext cx="0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4" name="Freeform 1200"/>
            <p:cNvSpPr>
              <a:spLocks/>
            </p:cNvSpPr>
            <p:nvPr userDrawn="1"/>
          </p:nvSpPr>
          <p:spPr bwMode="auto">
            <a:xfrm>
              <a:off x="341" y="199"/>
              <a:ext cx="0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0"/>
                    <a:pt x="0" y="0"/>
                  </a:cubicBezTo>
                  <a:lnTo>
                    <a:pt x="1" y="0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5" name="Freeform 1201"/>
            <p:cNvSpPr>
              <a:spLocks/>
            </p:cNvSpPr>
            <p:nvPr userDrawn="1"/>
          </p:nvSpPr>
          <p:spPr bwMode="auto">
            <a:xfrm>
              <a:off x="341" y="20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6" name="Freeform 1202"/>
            <p:cNvSpPr>
              <a:spLocks/>
            </p:cNvSpPr>
            <p:nvPr userDrawn="1"/>
          </p:nvSpPr>
          <p:spPr bwMode="auto">
            <a:xfrm>
              <a:off x="333" y="198"/>
              <a:ext cx="1" cy="2"/>
            </a:xfrm>
            <a:custGeom>
              <a:avLst/>
              <a:gdLst>
                <a:gd name="T0" fmla="*/ 2 w 3"/>
                <a:gd name="T1" fmla="*/ 0 h 3"/>
                <a:gd name="T2" fmla="*/ 2 w 3"/>
                <a:gd name="T3" fmla="*/ 0 h 3"/>
                <a:gd name="T4" fmla="*/ 3 w 3"/>
                <a:gd name="T5" fmla="*/ 2 h 3"/>
                <a:gd name="T6" fmla="*/ 2 w 3"/>
                <a:gd name="T7" fmla="*/ 3 h 3"/>
                <a:gd name="T8" fmla="*/ 0 w 3"/>
                <a:gd name="T9" fmla="*/ 2 h 3"/>
                <a:gd name="T10" fmla="*/ 2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2" y="0"/>
                  </a:lnTo>
                  <a:cubicBezTo>
                    <a:pt x="2" y="0"/>
                    <a:pt x="3" y="1"/>
                    <a:pt x="3" y="2"/>
                  </a:cubicBezTo>
                  <a:cubicBezTo>
                    <a:pt x="3" y="3"/>
                    <a:pt x="2" y="3"/>
                    <a:pt x="2" y="3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7" name="Freeform 1203"/>
            <p:cNvSpPr>
              <a:spLocks/>
            </p:cNvSpPr>
            <p:nvPr userDrawn="1"/>
          </p:nvSpPr>
          <p:spPr bwMode="auto">
            <a:xfrm>
              <a:off x="335" y="199"/>
              <a:ext cx="2" cy="1"/>
            </a:xfrm>
            <a:custGeom>
              <a:avLst/>
              <a:gdLst>
                <a:gd name="T0" fmla="*/ 2 w 3"/>
                <a:gd name="T1" fmla="*/ 0 h 3"/>
                <a:gd name="T2" fmla="*/ 2 w 3"/>
                <a:gd name="T3" fmla="*/ 0 h 3"/>
                <a:gd name="T4" fmla="*/ 3 w 3"/>
                <a:gd name="T5" fmla="*/ 1 h 3"/>
                <a:gd name="T6" fmla="*/ 2 w 3"/>
                <a:gd name="T7" fmla="*/ 3 h 3"/>
                <a:gd name="T8" fmla="*/ 0 w 3"/>
                <a:gd name="T9" fmla="*/ 1 h 3"/>
                <a:gd name="T10" fmla="*/ 2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2" y="0"/>
                  </a:lnTo>
                  <a:cubicBezTo>
                    <a:pt x="3" y="0"/>
                    <a:pt x="3" y="0"/>
                    <a:pt x="3" y="1"/>
                  </a:cubicBezTo>
                  <a:cubicBezTo>
                    <a:pt x="3" y="2"/>
                    <a:pt x="3" y="3"/>
                    <a:pt x="2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8" name="Freeform 1204"/>
            <p:cNvSpPr>
              <a:spLocks/>
            </p:cNvSpPr>
            <p:nvPr userDrawn="1"/>
          </p:nvSpPr>
          <p:spPr bwMode="auto">
            <a:xfrm>
              <a:off x="337" y="199"/>
              <a:ext cx="2" cy="1"/>
            </a:xfrm>
            <a:custGeom>
              <a:avLst/>
              <a:gdLst>
                <a:gd name="T0" fmla="*/ 2 w 3"/>
                <a:gd name="T1" fmla="*/ 0 h 3"/>
                <a:gd name="T2" fmla="*/ 2 w 3"/>
                <a:gd name="T3" fmla="*/ 0 h 3"/>
                <a:gd name="T4" fmla="*/ 3 w 3"/>
                <a:gd name="T5" fmla="*/ 1 h 3"/>
                <a:gd name="T6" fmla="*/ 2 w 3"/>
                <a:gd name="T7" fmla="*/ 3 h 3"/>
                <a:gd name="T8" fmla="*/ 0 w 3"/>
                <a:gd name="T9" fmla="*/ 1 h 3"/>
                <a:gd name="T10" fmla="*/ 2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2" y="0"/>
                  </a:lnTo>
                  <a:cubicBezTo>
                    <a:pt x="2" y="0"/>
                    <a:pt x="3" y="1"/>
                    <a:pt x="3" y="1"/>
                  </a:cubicBezTo>
                  <a:cubicBezTo>
                    <a:pt x="3" y="2"/>
                    <a:pt x="2" y="3"/>
                    <a:pt x="2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9" name="Freeform 1205"/>
            <p:cNvSpPr>
              <a:spLocks/>
            </p:cNvSpPr>
            <p:nvPr userDrawn="1"/>
          </p:nvSpPr>
          <p:spPr bwMode="auto">
            <a:xfrm>
              <a:off x="340" y="199"/>
              <a:ext cx="1" cy="1"/>
            </a:xfrm>
            <a:custGeom>
              <a:avLst/>
              <a:gdLst>
                <a:gd name="T0" fmla="*/ 1 w 3"/>
                <a:gd name="T1" fmla="*/ 0 h 3"/>
                <a:gd name="T2" fmla="*/ 1 w 3"/>
                <a:gd name="T3" fmla="*/ 0 h 3"/>
                <a:gd name="T4" fmla="*/ 3 w 3"/>
                <a:gd name="T5" fmla="*/ 1 h 3"/>
                <a:gd name="T6" fmla="*/ 1 w 3"/>
                <a:gd name="T7" fmla="*/ 3 h 3"/>
                <a:gd name="T8" fmla="*/ 0 w 3"/>
                <a:gd name="T9" fmla="*/ 1 h 3"/>
                <a:gd name="T10" fmla="*/ 1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3" y="1"/>
                    <a:pt x="3" y="1"/>
                  </a:cubicBezTo>
                  <a:cubicBezTo>
                    <a:pt x="3" y="2"/>
                    <a:pt x="2" y="3"/>
                    <a:pt x="1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0" name="Freeform 1206"/>
            <p:cNvSpPr>
              <a:spLocks/>
            </p:cNvSpPr>
            <p:nvPr userDrawn="1"/>
          </p:nvSpPr>
          <p:spPr bwMode="auto">
            <a:xfrm>
              <a:off x="341" y="200"/>
              <a:ext cx="2" cy="1"/>
            </a:xfrm>
            <a:custGeom>
              <a:avLst/>
              <a:gdLst>
                <a:gd name="T0" fmla="*/ 2 w 3"/>
                <a:gd name="T1" fmla="*/ 0 h 3"/>
                <a:gd name="T2" fmla="*/ 2 w 3"/>
                <a:gd name="T3" fmla="*/ 0 h 3"/>
                <a:gd name="T4" fmla="*/ 3 w 3"/>
                <a:gd name="T5" fmla="*/ 2 h 3"/>
                <a:gd name="T6" fmla="*/ 2 w 3"/>
                <a:gd name="T7" fmla="*/ 3 h 3"/>
                <a:gd name="T8" fmla="*/ 0 w 3"/>
                <a:gd name="T9" fmla="*/ 2 h 3"/>
                <a:gd name="T10" fmla="*/ 2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2" y="0"/>
                  </a:lnTo>
                  <a:cubicBezTo>
                    <a:pt x="2" y="0"/>
                    <a:pt x="3" y="1"/>
                    <a:pt x="3" y="2"/>
                  </a:cubicBezTo>
                  <a:cubicBezTo>
                    <a:pt x="3" y="2"/>
                    <a:pt x="2" y="3"/>
                    <a:pt x="2" y="3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1" name="Freeform 1207"/>
            <p:cNvSpPr>
              <a:spLocks/>
            </p:cNvSpPr>
            <p:nvPr userDrawn="1"/>
          </p:nvSpPr>
          <p:spPr bwMode="auto">
            <a:xfrm>
              <a:off x="341" y="177"/>
              <a:ext cx="1" cy="2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2 w 2"/>
                <a:gd name="T5" fmla="*/ 3 h 5"/>
                <a:gd name="T6" fmla="*/ 1 w 2"/>
                <a:gd name="T7" fmla="*/ 5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1" y="5"/>
                  </a:lnTo>
                  <a:cubicBezTo>
                    <a:pt x="1" y="3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2" name="Freeform 1208"/>
            <p:cNvSpPr>
              <a:spLocks/>
            </p:cNvSpPr>
            <p:nvPr userDrawn="1"/>
          </p:nvSpPr>
          <p:spPr bwMode="auto">
            <a:xfrm>
              <a:off x="344" y="180"/>
              <a:ext cx="1" cy="1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0 h 4"/>
                <a:gd name="T4" fmla="*/ 2 w 2"/>
                <a:gd name="T5" fmla="*/ 2 h 4"/>
                <a:gd name="T6" fmla="*/ 0 w 2"/>
                <a:gd name="T7" fmla="*/ 4 h 4"/>
                <a:gd name="T8" fmla="*/ 0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4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3" name="Freeform 1209"/>
            <p:cNvSpPr>
              <a:spLocks/>
            </p:cNvSpPr>
            <p:nvPr userDrawn="1"/>
          </p:nvSpPr>
          <p:spPr bwMode="auto">
            <a:xfrm>
              <a:off x="346" y="182"/>
              <a:ext cx="1" cy="3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2 w 2"/>
                <a:gd name="T5" fmla="*/ 3 h 5"/>
                <a:gd name="T6" fmla="*/ 0 w 2"/>
                <a:gd name="T7" fmla="*/ 5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0" y="5"/>
                  </a:lnTo>
                  <a:cubicBezTo>
                    <a:pt x="1" y="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4" name="Freeform 1210"/>
            <p:cNvSpPr>
              <a:spLocks/>
            </p:cNvSpPr>
            <p:nvPr userDrawn="1"/>
          </p:nvSpPr>
          <p:spPr bwMode="auto">
            <a:xfrm>
              <a:off x="347" y="185"/>
              <a:ext cx="1" cy="2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0 h 4"/>
                <a:gd name="T4" fmla="*/ 2 w 2"/>
                <a:gd name="T5" fmla="*/ 2 h 4"/>
                <a:gd name="T6" fmla="*/ 0 w 2"/>
                <a:gd name="T7" fmla="*/ 4 h 4"/>
                <a:gd name="T8" fmla="*/ 0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4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5" name="Freeform 1211"/>
            <p:cNvSpPr>
              <a:spLocks/>
            </p:cNvSpPr>
            <p:nvPr userDrawn="1"/>
          </p:nvSpPr>
          <p:spPr bwMode="auto">
            <a:xfrm>
              <a:off x="344" y="185"/>
              <a:ext cx="1" cy="2"/>
            </a:xfrm>
            <a:custGeom>
              <a:avLst/>
              <a:gdLst>
                <a:gd name="T0" fmla="*/ 1 w 2"/>
                <a:gd name="T1" fmla="*/ 0 h 5"/>
                <a:gd name="T2" fmla="*/ 1 w 2"/>
                <a:gd name="T3" fmla="*/ 0 h 5"/>
                <a:gd name="T4" fmla="*/ 2 w 2"/>
                <a:gd name="T5" fmla="*/ 3 h 5"/>
                <a:gd name="T6" fmla="*/ 0 w 2"/>
                <a:gd name="T7" fmla="*/ 5 h 5"/>
                <a:gd name="T8" fmla="*/ 1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1" y="0"/>
                  </a:moveTo>
                  <a:lnTo>
                    <a:pt x="1" y="0"/>
                  </a:lnTo>
                  <a:lnTo>
                    <a:pt x="2" y="3"/>
                  </a:lnTo>
                  <a:lnTo>
                    <a:pt x="0" y="5"/>
                  </a:lnTo>
                  <a:cubicBezTo>
                    <a:pt x="1" y="3"/>
                    <a:pt x="1" y="2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6" name="Freeform 1212"/>
            <p:cNvSpPr>
              <a:spLocks/>
            </p:cNvSpPr>
            <p:nvPr userDrawn="1"/>
          </p:nvSpPr>
          <p:spPr bwMode="auto">
            <a:xfrm>
              <a:off x="340" y="184"/>
              <a:ext cx="1" cy="2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0 h 4"/>
                <a:gd name="T4" fmla="*/ 2 w 2"/>
                <a:gd name="T5" fmla="*/ 2 h 4"/>
                <a:gd name="T6" fmla="*/ 0 w 2"/>
                <a:gd name="T7" fmla="*/ 4 h 4"/>
                <a:gd name="T8" fmla="*/ 0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4"/>
                  </a:lnTo>
                  <a:cubicBezTo>
                    <a:pt x="1" y="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7" name="Freeform 1213"/>
            <p:cNvSpPr>
              <a:spLocks/>
            </p:cNvSpPr>
            <p:nvPr userDrawn="1"/>
          </p:nvSpPr>
          <p:spPr bwMode="auto">
            <a:xfrm>
              <a:off x="342" y="182"/>
              <a:ext cx="1" cy="2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2 w 2"/>
                <a:gd name="T5" fmla="*/ 3 h 5"/>
                <a:gd name="T6" fmla="*/ 0 w 2"/>
                <a:gd name="T7" fmla="*/ 5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0" y="5"/>
                  </a:lnTo>
                  <a:cubicBezTo>
                    <a:pt x="1" y="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8" name="Freeform 1214"/>
            <p:cNvSpPr>
              <a:spLocks/>
            </p:cNvSpPr>
            <p:nvPr userDrawn="1"/>
          </p:nvSpPr>
          <p:spPr bwMode="auto">
            <a:xfrm>
              <a:off x="340" y="180"/>
              <a:ext cx="1" cy="1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0 h 4"/>
                <a:gd name="T4" fmla="*/ 2 w 2"/>
                <a:gd name="T5" fmla="*/ 2 h 4"/>
                <a:gd name="T6" fmla="*/ 0 w 2"/>
                <a:gd name="T7" fmla="*/ 4 h 4"/>
                <a:gd name="T8" fmla="*/ 0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4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9" name="Freeform 1215"/>
            <p:cNvSpPr>
              <a:spLocks/>
            </p:cNvSpPr>
            <p:nvPr userDrawn="1"/>
          </p:nvSpPr>
          <p:spPr bwMode="auto">
            <a:xfrm>
              <a:off x="344" y="174"/>
              <a:ext cx="1" cy="2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2 w 2"/>
                <a:gd name="T5" fmla="*/ 2 h 5"/>
                <a:gd name="T6" fmla="*/ 0 w 2"/>
                <a:gd name="T7" fmla="*/ 5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5"/>
                  </a:lnTo>
                  <a:cubicBezTo>
                    <a:pt x="1" y="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0" name="Freeform 1216"/>
            <p:cNvSpPr>
              <a:spLocks/>
            </p:cNvSpPr>
            <p:nvPr userDrawn="1"/>
          </p:nvSpPr>
          <p:spPr bwMode="auto">
            <a:xfrm>
              <a:off x="346" y="177"/>
              <a:ext cx="1" cy="2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0 h 4"/>
                <a:gd name="T4" fmla="*/ 2 w 2"/>
                <a:gd name="T5" fmla="*/ 2 h 4"/>
                <a:gd name="T6" fmla="*/ 0 w 2"/>
                <a:gd name="T7" fmla="*/ 4 h 4"/>
                <a:gd name="T8" fmla="*/ 0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4"/>
                  </a:lnTo>
                  <a:cubicBezTo>
                    <a:pt x="1" y="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1" name="Freeform 1217"/>
            <p:cNvSpPr>
              <a:spLocks/>
            </p:cNvSpPr>
            <p:nvPr userDrawn="1"/>
          </p:nvSpPr>
          <p:spPr bwMode="auto">
            <a:xfrm>
              <a:off x="348" y="180"/>
              <a:ext cx="1" cy="2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2 w 2"/>
                <a:gd name="T5" fmla="*/ 2 h 5"/>
                <a:gd name="T6" fmla="*/ 0 w 2"/>
                <a:gd name="T7" fmla="*/ 5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5"/>
                  </a:lnTo>
                  <a:cubicBezTo>
                    <a:pt x="1" y="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2" name="Freeform 1218"/>
            <p:cNvSpPr>
              <a:spLocks/>
            </p:cNvSpPr>
            <p:nvPr userDrawn="1"/>
          </p:nvSpPr>
          <p:spPr bwMode="auto">
            <a:xfrm>
              <a:off x="345" y="187"/>
              <a:ext cx="1" cy="2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0 h 4"/>
                <a:gd name="T4" fmla="*/ 2 w 2"/>
                <a:gd name="T5" fmla="*/ 2 h 4"/>
                <a:gd name="T6" fmla="*/ 0 w 2"/>
                <a:gd name="T7" fmla="*/ 4 h 4"/>
                <a:gd name="T8" fmla="*/ 0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4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3" name="Freeform 1219"/>
            <p:cNvSpPr>
              <a:spLocks/>
            </p:cNvSpPr>
            <p:nvPr userDrawn="1"/>
          </p:nvSpPr>
          <p:spPr bwMode="auto">
            <a:xfrm>
              <a:off x="345" y="191"/>
              <a:ext cx="0" cy="3"/>
            </a:xfrm>
            <a:custGeom>
              <a:avLst/>
              <a:gdLst>
                <a:gd name="T0" fmla="*/ 1 w 2"/>
                <a:gd name="T1" fmla="*/ 0 h 5"/>
                <a:gd name="T2" fmla="*/ 1 w 2"/>
                <a:gd name="T3" fmla="*/ 0 h 5"/>
                <a:gd name="T4" fmla="*/ 2 w 2"/>
                <a:gd name="T5" fmla="*/ 3 h 5"/>
                <a:gd name="T6" fmla="*/ 0 w 2"/>
                <a:gd name="T7" fmla="*/ 5 h 5"/>
                <a:gd name="T8" fmla="*/ 1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1" y="0"/>
                  </a:moveTo>
                  <a:lnTo>
                    <a:pt x="1" y="0"/>
                  </a:lnTo>
                  <a:lnTo>
                    <a:pt x="2" y="3"/>
                  </a:lnTo>
                  <a:lnTo>
                    <a:pt x="0" y="5"/>
                  </a:lnTo>
                  <a:cubicBezTo>
                    <a:pt x="1" y="3"/>
                    <a:pt x="1" y="2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4" name="Freeform 1220"/>
            <p:cNvSpPr>
              <a:spLocks/>
            </p:cNvSpPr>
            <p:nvPr userDrawn="1"/>
          </p:nvSpPr>
          <p:spPr bwMode="auto">
            <a:xfrm>
              <a:off x="338" y="186"/>
              <a:ext cx="0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5" name="Freeform 1221"/>
            <p:cNvSpPr>
              <a:spLocks/>
            </p:cNvSpPr>
            <p:nvPr userDrawn="1"/>
          </p:nvSpPr>
          <p:spPr bwMode="auto">
            <a:xfrm>
              <a:off x="343" y="189"/>
              <a:ext cx="1" cy="2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2 w 2"/>
                <a:gd name="T5" fmla="*/ 3 h 5"/>
                <a:gd name="T6" fmla="*/ 0 w 2"/>
                <a:gd name="T7" fmla="*/ 5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0" y="5"/>
                  </a:lnTo>
                  <a:cubicBezTo>
                    <a:pt x="1" y="3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6" name="Freeform 1222"/>
            <p:cNvSpPr>
              <a:spLocks/>
            </p:cNvSpPr>
            <p:nvPr userDrawn="1"/>
          </p:nvSpPr>
          <p:spPr bwMode="auto">
            <a:xfrm>
              <a:off x="339" y="195"/>
              <a:ext cx="5" cy="2"/>
            </a:xfrm>
            <a:custGeom>
              <a:avLst/>
              <a:gdLst>
                <a:gd name="T0" fmla="*/ 11 w 11"/>
                <a:gd name="T1" fmla="*/ 2 h 4"/>
                <a:gd name="T2" fmla="*/ 11 w 11"/>
                <a:gd name="T3" fmla="*/ 2 h 4"/>
                <a:gd name="T4" fmla="*/ 6 w 11"/>
                <a:gd name="T5" fmla="*/ 4 h 4"/>
                <a:gd name="T6" fmla="*/ 0 w 11"/>
                <a:gd name="T7" fmla="*/ 2 h 4"/>
                <a:gd name="T8" fmla="*/ 3 w 11"/>
                <a:gd name="T9" fmla="*/ 0 h 4"/>
                <a:gd name="T10" fmla="*/ 11 w 11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">
                  <a:moveTo>
                    <a:pt x="11" y="2"/>
                  </a:moveTo>
                  <a:lnTo>
                    <a:pt x="11" y="2"/>
                  </a:lnTo>
                  <a:cubicBezTo>
                    <a:pt x="10" y="3"/>
                    <a:pt x="8" y="3"/>
                    <a:pt x="6" y="4"/>
                  </a:cubicBezTo>
                  <a:cubicBezTo>
                    <a:pt x="4" y="3"/>
                    <a:pt x="2" y="3"/>
                    <a:pt x="0" y="2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6" y="0"/>
                    <a:pt x="9" y="1"/>
                    <a:pt x="11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7" name="Freeform 1223"/>
            <p:cNvSpPr>
              <a:spLocks/>
            </p:cNvSpPr>
            <p:nvPr userDrawn="1"/>
          </p:nvSpPr>
          <p:spPr bwMode="auto">
            <a:xfrm>
              <a:off x="337" y="188"/>
              <a:ext cx="6" cy="3"/>
            </a:xfrm>
            <a:custGeom>
              <a:avLst/>
              <a:gdLst>
                <a:gd name="T0" fmla="*/ 0 w 13"/>
                <a:gd name="T1" fmla="*/ 6 h 7"/>
                <a:gd name="T2" fmla="*/ 0 w 13"/>
                <a:gd name="T3" fmla="*/ 6 h 7"/>
                <a:gd name="T4" fmla="*/ 13 w 13"/>
                <a:gd name="T5" fmla="*/ 0 h 7"/>
                <a:gd name="T6" fmla="*/ 7 w 13"/>
                <a:gd name="T7" fmla="*/ 7 h 7"/>
                <a:gd name="T8" fmla="*/ 4 w 13"/>
                <a:gd name="T9" fmla="*/ 7 h 7"/>
                <a:gd name="T10" fmla="*/ 5 w 13"/>
                <a:gd name="T11" fmla="*/ 5 h 7"/>
                <a:gd name="T12" fmla="*/ 4 w 13"/>
                <a:gd name="T13" fmla="*/ 5 h 7"/>
                <a:gd name="T14" fmla="*/ 0 w 13"/>
                <a:gd name="T15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7">
                  <a:moveTo>
                    <a:pt x="0" y="6"/>
                  </a:moveTo>
                  <a:lnTo>
                    <a:pt x="0" y="6"/>
                  </a:lnTo>
                  <a:cubicBezTo>
                    <a:pt x="4" y="3"/>
                    <a:pt x="8" y="0"/>
                    <a:pt x="13" y="0"/>
                  </a:cubicBezTo>
                  <a:cubicBezTo>
                    <a:pt x="12" y="2"/>
                    <a:pt x="10" y="5"/>
                    <a:pt x="7" y="7"/>
                  </a:cubicBezTo>
                  <a:cubicBezTo>
                    <a:pt x="6" y="7"/>
                    <a:pt x="5" y="7"/>
                    <a:pt x="4" y="7"/>
                  </a:cubicBezTo>
                  <a:cubicBezTo>
                    <a:pt x="4" y="7"/>
                    <a:pt x="4" y="6"/>
                    <a:pt x="5" y="5"/>
                  </a:cubicBezTo>
                  <a:lnTo>
                    <a:pt x="4" y="5"/>
                  </a:lnTo>
                  <a:cubicBezTo>
                    <a:pt x="4" y="5"/>
                    <a:pt x="2" y="5"/>
                    <a:pt x="0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8" name="Freeform 1224"/>
            <p:cNvSpPr>
              <a:spLocks/>
            </p:cNvSpPr>
            <p:nvPr userDrawn="1"/>
          </p:nvSpPr>
          <p:spPr bwMode="auto">
            <a:xfrm>
              <a:off x="333" y="187"/>
              <a:ext cx="0" cy="2"/>
            </a:xfrm>
            <a:custGeom>
              <a:avLst/>
              <a:gdLst>
                <a:gd name="T0" fmla="*/ 1 w 2"/>
                <a:gd name="T1" fmla="*/ 0 h 5"/>
                <a:gd name="T2" fmla="*/ 1 w 2"/>
                <a:gd name="T3" fmla="*/ 0 h 5"/>
                <a:gd name="T4" fmla="*/ 2 w 2"/>
                <a:gd name="T5" fmla="*/ 3 h 5"/>
                <a:gd name="T6" fmla="*/ 0 w 2"/>
                <a:gd name="T7" fmla="*/ 5 h 5"/>
                <a:gd name="T8" fmla="*/ 0 w 2"/>
                <a:gd name="T9" fmla="*/ 2 h 5"/>
                <a:gd name="T10" fmla="*/ 1 w 2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5">
                  <a:moveTo>
                    <a:pt x="1" y="0"/>
                  </a:moveTo>
                  <a:lnTo>
                    <a:pt x="1" y="0"/>
                  </a:lnTo>
                  <a:cubicBezTo>
                    <a:pt x="2" y="1"/>
                    <a:pt x="2" y="2"/>
                    <a:pt x="2" y="3"/>
                  </a:cubicBezTo>
                  <a:cubicBezTo>
                    <a:pt x="1" y="3"/>
                    <a:pt x="1" y="4"/>
                    <a:pt x="0" y="5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9" name="Freeform 1225"/>
            <p:cNvSpPr>
              <a:spLocks/>
            </p:cNvSpPr>
            <p:nvPr userDrawn="1"/>
          </p:nvSpPr>
          <p:spPr bwMode="auto">
            <a:xfrm>
              <a:off x="335" y="189"/>
              <a:ext cx="2" cy="2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2 w 4"/>
                <a:gd name="T5" fmla="*/ 4 h 5"/>
                <a:gd name="T6" fmla="*/ 0 w 4"/>
                <a:gd name="T7" fmla="*/ 5 h 5"/>
                <a:gd name="T8" fmla="*/ 2 w 4"/>
                <a:gd name="T9" fmla="*/ 1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cubicBezTo>
                    <a:pt x="4" y="1"/>
                    <a:pt x="3" y="3"/>
                    <a:pt x="2" y="4"/>
                  </a:cubicBezTo>
                  <a:cubicBezTo>
                    <a:pt x="2" y="4"/>
                    <a:pt x="1" y="5"/>
                    <a:pt x="0" y="5"/>
                  </a:cubicBezTo>
                  <a:cubicBezTo>
                    <a:pt x="1" y="4"/>
                    <a:pt x="2" y="2"/>
                    <a:pt x="2" y="1"/>
                  </a:cubicBezTo>
                  <a:cubicBezTo>
                    <a:pt x="3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0" name="Freeform 1226"/>
            <p:cNvSpPr>
              <a:spLocks/>
            </p:cNvSpPr>
            <p:nvPr userDrawn="1"/>
          </p:nvSpPr>
          <p:spPr bwMode="auto">
            <a:xfrm>
              <a:off x="337" y="191"/>
              <a:ext cx="5" cy="3"/>
            </a:xfrm>
            <a:custGeom>
              <a:avLst/>
              <a:gdLst>
                <a:gd name="T0" fmla="*/ 4 w 13"/>
                <a:gd name="T1" fmla="*/ 2 h 6"/>
                <a:gd name="T2" fmla="*/ 4 w 13"/>
                <a:gd name="T3" fmla="*/ 2 h 6"/>
                <a:gd name="T4" fmla="*/ 13 w 13"/>
                <a:gd name="T5" fmla="*/ 1 h 6"/>
                <a:gd name="T6" fmla="*/ 6 w 13"/>
                <a:gd name="T7" fmla="*/ 5 h 6"/>
                <a:gd name="T8" fmla="*/ 0 w 13"/>
                <a:gd name="T9" fmla="*/ 6 h 6"/>
                <a:gd name="T10" fmla="*/ 4 w 13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6">
                  <a:moveTo>
                    <a:pt x="4" y="2"/>
                  </a:moveTo>
                  <a:lnTo>
                    <a:pt x="4" y="2"/>
                  </a:lnTo>
                  <a:cubicBezTo>
                    <a:pt x="7" y="1"/>
                    <a:pt x="10" y="0"/>
                    <a:pt x="13" y="1"/>
                  </a:cubicBezTo>
                  <a:cubicBezTo>
                    <a:pt x="11" y="3"/>
                    <a:pt x="9" y="4"/>
                    <a:pt x="6" y="5"/>
                  </a:cubicBezTo>
                  <a:cubicBezTo>
                    <a:pt x="5" y="5"/>
                    <a:pt x="3" y="6"/>
                    <a:pt x="0" y="6"/>
                  </a:cubicBezTo>
                  <a:cubicBezTo>
                    <a:pt x="2" y="5"/>
                    <a:pt x="3" y="3"/>
                    <a:pt x="4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1" name="Freeform 1227"/>
            <p:cNvSpPr>
              <a:spLocks/>
            </p:cNvSpPr>
            <p:nvPr userDrawn="1"/>
          </p:nvSpPr>
          <p:spPr bwMode="auto">
            <a:xfrm>
              <a:off x="332" y="187"/>
              <a:ext cx="3" cy="7"/>
            </a:xfrm>
            <a:custGeom>
              <a:avLst/>
              <a:gdLst>
                <a:gd name="T0" fmla="*/ 1 w 7"/>
                <a:gd name="T1" fmla="*/ 7 h 16"/>
                <a:gd name="T2" fmla="*/ 1 w 7"/>
                <a:gd name="T3" fmla="*/ 7 h 16"/>
                <a:gd name="T4" fmla="*/ 7 w 7"/>
                <a:gd name="T5" fmla="*/ 0 h 16"/>
                <a:gd name="T6" fmla="*/ 4 w 7"/>
                <a:gd name="T7" fmla="*/ 11 h 16"/>
                <a:gd name="T8" fmla="*/ 0 w 7"/>
                <a:gd name="T9" fmla="*/ 16 h 16"/>
                <a:gd name="T10" fmla="*/ 1 w 7"/>
                <a:gd name="T11" fmla="*/ 8 h 16"/>
                <a:gd name="T12" fmla="*/ 1 w 7"/>
                <a:gd name="T13" fmla="*/ 7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6">
                  <a:moveTo>
                    <a:pt x="1" y="7"/>
                  </a:moveTo>
                  <a:lnTo>
                    <a:pt x="1" y="7"/>
                  </a:lnTo>
                  <a:cubicBezTo>
                    <a:pt x="3" y="4"/>
                    <a:pt x="5" y="2"/>
                    <a:pt x="7" y="0"/>
                  </a:cubicBezTo>
                  <a:cubicBezTo>
                    <a:pt x="7" y="4"/>
                    <a:pt x="6" y="8"/>
                    <a:pt x="4" y="11"/>
                  </a:cubicBezTo>
                  <a:cubicBezTo>
                    <a:pt x="3" y="13"/>
                    <a:pt x="1" y="14"/>
                    <a:pt x="0" y="16"/>
                  </a:cubicBezTo>
                  <a:cubicBezTo>
                    <a:pt x="1" y="14"/>
                    <a:pt x="1" y="11"/>
                    <a:pt x="1" y="8"/>
                  </a:cubicBezTo>
                  <a:cubicBezTo>
                    <a:pt x="1" y="8"/>
                    <a:pt x="1" y="7"/>
                    <a:pt x="1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2" name="Freeform 1228"/>
            <p:cNvSpPr>
              <a:spLocks/>
            </p:cNvSpPr>
            <p:nvPr userDrawn="1"/>
          </p:nvSpPr>
          <p:spPr bwMode="auto">
            <a:xfrm>
              <a:off x="333" y="194"/>
              <a:ext cx="8" cy="2"/>
            </a:xfrm>
            <a:custGeom>
              <a:avLst/>
              <a:gdLst>
                <a:gd name="T0" fmla="*/ 16 w 16"/>
                <a:gd name="T1" fmla="*/ 1 h 5"/>
                <a:gd name="T2" fmla="*/ 16 w 16"/>
                <a:gd name="T3" fmla="*/ 1 h 5"/>
                <a:gd name="T4" fmla="*/ 9 w 16"/>
                <a:gd name="T5" fmla="*/ 5 h 5"/>
                <a:gd name="T6" fmla="*/ 0 w 16"/>
                <a:gd name="T7" fmla="*/ 5 h 5"/>
                <a:gd name="T8" fmla="*/ 16 w 16"/>
                <a:gd name="T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5">
                  <a:moveTo>
                    <a:pt x="16" y="1"/>
                  </a:moveTo>
                  <a:lnTo>
                    <a:pt x="16" y="1"/>
                  </a:lnTo>
                  <a:cubicBezTo>
                    <a:pt x="14" y="3"/>
                    <a:pt x="12" y="4"/>
                    <a:pt x="9" y="5"/>
                  </a:cubicBezTo>
                  <a:cubicBezTo>
                    <a:pt x="6" y="5"/>
                    <a:pt x="3" y="5"/>
                    <a:pt x="0" y="5"/>
                  </a:cubicBezTo>
                  <a:cubicBezTo>
                    <a:pt x="5" y="1"/>
                    <a:pt x="11" y="0"/>
                    <a:pt x="16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3" name="Freeform 1229"/>
            <p:cNvSpPr>
              <a:spLocks/>
            </p:cNvSpPr>
            <p:nvPr userDrawn="1"/>
          </p:nvSpPr>
          <p:spPr bwMode="auto">
            <a:xfrm>
              <a:off x="332" y="191"/>
              <a:ext cx="6" cy="4"/>
            </a:xfrm>
            <a:custGeom>
              <a:avLst/>
              <a:gdLst>
                <a:gd name="T0" fmla="*/ 14 w 14"/>
                <a:gd name="T1" fmla="*/ 0 h 11"/>
                <a:gd name="T2" fmla="*/ 14 w 14"/>
                <a:gd name="T3" fmla="*/ 0 h 11"/>
                <a:gd name="T4" fmla="*/ 0 w 14"/>
                <a:gd name="T5" fmla="*/ 11 h 11"/>
                <a:gd name="T6" fmla="*/ 14 w 14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1">
                  <a:moveTo>
                    <a:pt x="14" y="0"/>
                  </a:moveTo>
                  <a:lnTo>
                    <a:pt x="14" y="0"/>
                  </a:lnTo>
                  <a:cubicBezTo>
                    <a:pt x="12" y="6"/>
                    <a:pt x="5" y="10"/>
                    <a:pt x="0" y="11"/>
                  </a:cubicBezTo>
                  <a:cubicBezTo>
                    <a:pt x="2" y="6"/>
                    <a:pt x="8" y="1"/>
                    <a:pt x="1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4" name="Freeform 1230"/>
            <p:cNvSpPr>
              <a:spLocks/>
            </p:cNvSpPr>
            <p:nvPr userDrawn="1"/>
          </p:nvSpPr>
          <p:spPr bwMode="auto">
            <a:xfrm>
              <a:off x="319" y="200"/>
              <a:ext cx="0" cy="1"/>
            </a:xfrm>
            <a:custGeom>
              <a:avLst/>
              <a:gdLst>
                <a:gd name="T0" fmla="*/ 0 h 2"/>
                <a:gd name="T1" fmla="*/ 0 h 2"/>
                <a:gd name="T2" fmla="*/ 1 h 2"/>
                <a:gd name="T3" fmla="*/ 2 h 2"/>
                <a:gd name="T4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0"/>
                  </a:ln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5" name="Freeform 1231"/>
            <p:cNvSpPr>
              <a:spLocks/>
            </p:cNvSpPr>
            <p:nvPr userDrawn="1"/>
          </p:nvSpPr>
          <p:spPr bwMode="auto">
            <a:xfrm>
              <a:off x="328" y="186"/>
              <a:ext cx="0" cy="1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2 h 2"/>
                <a:gd name="T4" fmla="*/ 0 w 1"/>
                <a:gd name="T5" fmla="*/ 0 h 2"/>
                <a:gd name="T6" fmla="*/ 1 w 1"/>
                <a:gd name="T7" fmla="*/ 0 h 2"/>
                <a:gd name="T8" fmla="*/ 1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lnTo>
                    <a:pt x="1" y="2"/>
                  </a:lnTo>
                  <a:lnTo>
                    <a:pt x="0" y="0"/>
                  </a:lnTo>
                  <a:lnTo>
                    <a:pt x="1" y="0"/>
                  </a:lnTo>
                  <a:cubicBezTo>
                    <a:pt x="1" y="0"/>
                    <a:pt x="1" y="1"/>
                    <a:pt x="1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6" name="Freeform 1232"/>
            <p:cNvSpPr>
              <a:spLocks/>
            </p:cNvSpPr>
            <p:nvPr userDrawn="1"/>
          </p:nvSpPr>
          <p:spPr bwMode="auto">
            <a:xfrm>
              <a:off x="313" y="186"/>
              <a:ext cx="2" cy="4"/>
            </a:xfrm>
            <a:custGeom>
              <a:avLst/>
              <a:gdLst>
                <a:gd name="T0" fmla="*/ 0 w 4"/>
                <a:gd name="T1" fmla="*/ 2 h 7"/>
                <a:gd name="T2" fmla="*/ 0 w 4"/>
                <a:gd name="T3" fmla="*/ 2 h 7"/>
                <a:gd name="T4" fmla="*/ 0 w 4"/>
                <a:gd name="T5" fmla="*/ 0 h 7"/>
                <a:gd name="T6" fmla="*/ 0 w 4"/>
                <a:gd name="T7" fmla="*/ 0 h 7"/>
                <a:gd name="T8" fmla="*/ 4 w 4"/>
                <a:gd name="T9" fmla="*/ 4 h 7"/>
                <a:gd name="T10" fmla="*/ 2 w 4"/>
                <a:gd name="T11" fmla="*/ 7 h 7"/>
                <a:gd name="T12" fmla="*/ 0 w 4"/>
                <a:gd name="T13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7">
                  <a:moveTo>
                    <a:pt x="0" y="2"/>
                  </a:moveTo>
                  <a:lnTo>
                    <a:pt x="0" y="2"/>
                  </a:lnTo>
                  <a:cubicBezTo>
                    <a:pt x="0" y="1"/>
                    <a:pt x="0" y="1"/>
                    <a:pt x="0" y="0"/>
                  </a:cubicBezTo>
                  <a:lnTo>
                    <a:pt x="0" y="0"/>
                  </a:lnTo>
                  <a:cubicBezTo>
                    <a:pt x="1" y="2"/>
                    <a:pt x="3" y="3"/>
                    <a:pt x="4" y="4"/>
                  </a:cubicBezTo>
                  <a:cubicBezTo>
                    <a:pt x="3" y="5"/>
                    <a:pt x="3" y="6"/>
                    <a:pt x="2" y="7"/>
                  </a:cubicBezTo>
                  <a:cubicBezTo>
                    <a:pt x="2" y="5"/>
                    <a:pt x="1" y="3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7" name="Freeform 1233"/>
            <p:cNvSpPr>
              <a:spLocks/>
            </p:cNvSpPr>
            <p:nvPr userDrawn="1"/>
          </p:nvSpPr>
          <p:spPr bwMode="auto">
            <a:xfrm>
              <a:off x="312" y="181"/>
              <a:ext cx="3" cy="5"/>
            </a:xfrm>
            <a:custGeom>
              <a:avLst/>
              <a:gdLst>
                <a:gd name="T0" fmla="*/ 1 w 5"/>
                <a:gd name="T1" fmla="*/ 9 h 10"/>
                <a:gd name="T2" fmla="*/ 1 w 5"/>
                <a:gd name="T3" fmla="*/ 9 h 10"/>
                <a:gd name="T4" fmla="*/ 0 w 5"/>
                <a:gd name="T5" fmla="*/ 3 h 10"/>
                <a:gd name="T6" fmla="*/ 1 w 5"/>
                <a:gd name="T7" fmla="*/ 0 h 10"/>
                <a:gd name="T8" fmla="*/ 5 w 5"/>
                <a:gd name="T9" fmla="*/ 5 h 10"/>
                <a:gd name="T10" fmla="*/ 2 w 5"/>
                <a:gd name="T11" fmla="*/ 10 h 10"/>
                <a:gd name="T12" fmla="*/ 1 w 5"/>
                <a:gd name="T13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0">
                  <a:moveTo>
                    <a:pt x="1" y="9"/>
                  </a:moveTo>
                  <a:lnTo>
                    <a:pt x="1" y="9"/>
                  </a:lnTo>
                  <a:cubicBezTo>
                    <a:pt x="1" y="7"/>
                    <a:pt x="0" y="5"/>
                    <a:pt x="0" y="3"/>
                  </a:cubicBezTo>
                  <a:lnTo>
                    <a:pt x="1" y="0"/>
                  </a:lnTo>
                  <a:cubicBezTo>
                    <a:pt x="3" y="2"/>
                    <a:pt x="4" y="3"/>
                    <a:pt x="5" y="5"/>
                  </a:cubicBezTo>
                  <a:cubicBezTo>
                    <a:pt x="4" y="6"/>
                    <a:pt x="3" y="8"/>
                    <a:pt x="2" y="10"/>
                  </a:cubicBezTo>
                  <a:lnTo>
                    <a:pt x="1" y="9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8" name="Freeform 1234"/>
            <p:cNvSpPr>
              <a:spLocks/>
            </p:cNvSpPr>
            <p:nvPr userDrawn="1"/>
          </p:nvSpPr>
          <p:spPr bwMode="auto">
            <a:xfrm>
              <a:off x="312" y="181"/>
              <a:ext cx="1" cy="1"/>
            </a:xfrm>
            <a:custGeom>
              <a:avLst/>
              <a:gdLst>
                <a:gd name="T0" fmla="*/ 0 w 1"/>
                <a:gd name="T1" fmla="*/ 3 h 3"/>
                <a:gd name="T2" fmla="*/ 0 w 1"/>
                <a:gd name="T3" fmla="*/ 3 h 3"/>
                <a:gd name="T4" fmla="*/ 0 w 1"/>
                <a:gd name="T5" fmla="*/ 0 h 3"/>
                <a:gd name="T6" fmla="*/ 1 w 1"/>
                <a:gd name="T7" fmla="*/ 1 h 3"/>
                <a:gd name="T8" fmla="*/ 0 w 1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3"/>
                  </a:moveTo>
                  <a:lnTo>
                    <a:pt x="0" y="3"/>
                  </a:lnTo>
                  <a:cubicBezTo>
                    <a:pt x="0" y="2"/>
                    <a:pt x="0" y="1"/>
                    <a:pt x="0" y="0"/>
                  </a:cubicBezTo>
                  <a:lnTo>
                    <a:pt x="1" y="1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9" name="Freeform 1235"/>
            <p:cNvSpPr>
              <a:spLocks/>
            </p:cNvSpPr>
            <p:nvPr userDrawn="1"/>
          </p:nvSpPr>
          <p:spPr bwMode="auto">
            <a:xfrm>
              <a:off x="312" y="177"/>
              <a:ext cx="3" cy="4"/>
            </a:xfrm>
            <a:custGeom>
              <a:avLst/>
              <a:gdLst>
                <a:gd name="T0" fmla="*/ 0 w 5"/>
                <a:gd name="T1" fmla="*/ 7 h 8"/>
                <a:gd name="T2" fmla="*/ 0 w 5"/>
                <a:gd name="T3" fmla="*/ 7 h 8"/>
                <a:gd name="T4" fmla="*/ 4 w 5"/>
                <a:gd name="T5" fmla="*/ 0 h 8"/>
                <a:gd name="T6" fmla="*/ 5 w 5"/>
                <a:gd name="T7" fmla="*/ 2 h 8"/>
                <a:gd name="T8" fmla="*/ 1 w 5"/>
                <a:gd name="T9" fmla="*/ 8 h 8"/>
                <a:gd name="T10" fmla="*/ 0 w 5"/>
                <a:gd name="T11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8">
                  <a:moveTo>
                    <a:pt x="0" y="7"/>
                  </a:moveTo>
                  <a:lnTo>
                    <a:pt x="0" y="7"/>
                  </a:lnTo>
                  <a:cubicBezTo>
                    <a:pt x="1" y="4"/>
                    <a:pt x="2" y="2"/>
                    <a:pt x="4" y="0"/>
                  </a:cubicBezTo>
                  <a:cubicBezTo>
                    <a:pt x="4" y="1"/>
                    <a:pt x="5" y="2"/>
                    <a:pt x="5" y="2"/>
                  </a:cubicBezTo>
                  <a:cubicBezTo>
                    <a:pt x="4" y="4"/>
                    <a:pt x="3" y="6"/>
                    <a:pt x="1" y="8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0" name="Freeform 1236"/>
            <p:cNvSpPr>
              <a:spLocks/>
            </p:cNvSpPr>
            <p:nvPr userDrawn="1"/>
          </p:nvSpPr>
          <p:spPr bwMode="auto">
            <a:xfrm>
              <a:off x="314" y="175"/>
              <a:ext cx="3" cy="2"/>
            </a:xfrm>
            <a:custGeom>
              <a:avLst/>
              <a:gdLst>
                <a:gd name="T0" fmla="*/ 0 w 6"/>
                <a:gd name="T1" fmla="*/ 3 h 5"/>
                <a:gd name="T2" fmla="*/ 0 w 6"/>
                <a:gd name="T3" fmla="*/ 3 h 5"/>
                <a:gd name="T4" fmla="*/ 1 w 6"/>
                <a:gd name="T5" fmla="*/ 3 h 5"/>
                <a:gd name="T6" fmla="*/ 6 w 6"/>
                <a:gd name="T7" fmla="*/ 0 h 5"/>
                <a:gd name="T8" fmla="*/ 6 w 6"/>
                <a:gd name="T9" fmla="*/ 0 h 5"/>
                <a:gd name="T10" fmla="*/ 2 w 6"/>
                <a:gd name="T11" fmla="*/ 5 h 5"/>
                <a:gd name="T12" fmla="*/ 0 w 6"/>
                <a:gd name="T1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5">
                  <a:moveTo>
                    <a:pt x="0" y="3"/>
                  </a:moveTo>
                  <a:lnTo>
                    <a:pt x="0" y="3"/>
                  </a:lnTo>
                  <a:cubicBezTo>
                    <a:pt x="0" y="3"/>
                    <a:pt x="1" y="3"/>
                    <a:pt x="1" y="3"/>
                  </a:cubicBezTo>
                  <a:cubicBezTo>
                    <a:pt x="2" y="2"/>
                    <a:pt x="4" y="1"/>
                    <a:pt x="6" y="0"/>
                  </a:cubicBezTo>
                  <a:lnTo>
                    <a:pt x="6" y="0"/>
                  </a:lnTo>
                  <a:cubicBezTo>
                    <a:pt x="4" y="2"/>
                    <a:pt x="3" y="4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1" name="Freeform 1237"/>
            <p:cNvSpPr>
              <a:spLocks/>
            </p:cNvSpPr>
            <p:nvPr userDrawn="1"/>
          </p:nvSpPr>
          <p:spPr bwMode="auto">
            <a:xfrm>
              <a:off x="317" y="175"/>
              <a:ext cx="0" cy="0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1 w 1"/>
                <a:gd name="T5" fmla="*/ 0 h 1"/>
                <a:gd name="T6" fmla="*/ 0 w 1"/>
                <a:gd name="T7" fmla="*/ 1 h 1"/>
                <a:gd name="T8" fmla="*/ 0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2" name="Freeform 1238"/>
            <p:cNvSpPr>
              <a:spLocks/>
            </p:cNvSpPr>
            <p:nvPr userDrawn="1"/>
          </p:nvSpPr>
          <p:spPr bwMode="auto">
            <a:xfrm>
              <a:off x="317" y="174"/>
              <a:ext cx="4" cy="4"/>
            </a:xfrm>
            <a:custGeom>
              <a:avLst/>
              <a:gdLst>
                <a:gd name="T0" fmla="*/ 2 w 8"/>
                <a:gd name="T1" fmla="*/ 1 h 9"/>
                <a:gd name="T2" fmla="*/ 2 w 8"/>
                <a:gd name="T3" fmla="*/ 1 h 9"/>
                <a:gd name="T4" fmla="*/ 5 w 8"/>
                <a:gd name="T5" fmla="*/ 0 h 9"/>
                <a:gd name="T6" fmla="*/ 8 w 8"/>
                <a:gd name="T7" fmla="*/ 4 h 9"/>
                <a:gd name="T8" fmla="*/ 4 w 8"/>
                <a:gd name="T9" fmla="*/ 9 h 9"/>
                <a:gd name="T10" fmla="*/ 0 w 8"/>
                <a:gd name="T11" fmla="*/ 3 h 9"/>
                <a:gd name="T12" fmla="*/ 2 w 8"/>
                <a:gd name="T13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9">
                  <a:moveTo>
                    <a:pt x="2" y="1"/>
                  </a:moveTo>
                  <a:lnTo>
                    <a:pt x="2" y="1"/>
                  </a:lnTo>
                  <a:cubicBezTo>
                    <a:pt x="3" y="1"/>
                    <a:pt x="4" y="0"/>
                    <a:pt x="5" y="0"/>
                  </a:cubicBezTo>
                  <a:cubicBezTo>
                    <a:pt x="5" y="1"/>
                    <a:pt x="6" y="2"/>
                    <a:pt x="8" y="4"/>
                  </a:cubicBezTo>
                  <a:cubicBezTo>
                    <a:pt x="6" y="6"/>
                    <a:pt x="5" y="7"/>
                    <a:pt x="4" y="9"/>
                  </a:cubicBezTo>
                  <a:cubicBezTo>
                    <a:pt x="2" y="7"/>
                    <a:pt x="1" y="5"/>
                    <a:pt x="0" y="3"/>
                  </a:cubicBezTo>
                  <a:cubicBezTo>
                    <a:pt x="1" y="3"/>
                    <a:pt x="1" y="2"/>
                    <a:pt x="2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3" name="Freeform 1239"/>
            <p:cNvSpPr>
              <a:spLocks/>
            </p:cNvSpPr>
            <p:nvPr userDrawn="1"/>
          </p:nvSpPr>
          <p:spPr bwMode="auto">
            <a:xfrm>
              <a:off x="320" y="173"/>
              <a:ext cx="3" cy="2"/>
            </a:xfrm>
            <a:custGeom>
              <a:avLst/>
              <a:gdLst>
                <a:gd name="T0" fmla="*/ 0 w 7"/>
                <a:gd name="T1" fmla="*/ 2 h 5"/>
                <a:gd name="T2" fmla="*/ 0 w 7"/>
                <a:gd name="T3" fmla="*/ 2 h 5"/>
                <a:gd name="T4" fmla="*/ 7 w 7"/>
                <a:gd name="T5" fmla="*/ 0 h 5"/>
                <a:gd name="T6" fmla="*/ 7 w 7"/>
                <a:gd name="T7" fmla="*/ 2 h 5"/>
                <a:gd name="T8" fmla="*/ 3 w 7"/>
                <a:gd name="T9" fmla="*/ 5 h 5"/>
                <a:gd name="T10" fmla="*/ 0 w 7"/>
                <a:gd name="T1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5">
                  <a:moveTo>
                    <a:pt x="0" y="2"/>
                  </a:moveTo>
                  <a:lnTo>
                    <a:pt x="0" y="2"/>
                  </a:lnTo>
                  <a:cubicBezTo>
                    <a:pt x="3" y="1"/>
                    <a:pt x="5" y="0"/>
                    <a:pt x="7" y="0"/>
                  </a:cubicBezTo>
                  <a:lnTo>
                    <a:pt x="7" y="2"/>
                  </a:lnTo>
                  <a:cubicBezTo>
                    <a:pt x="6" y="3"/>
                    <a:pt x="4" y="4"/>
                    <a:pt x="3" y="5"/>
                  </a:cubicBezTo>
                  <a:cubicBezTo>
                    <a:pt x="2" y="4"/>
                    <a:pt x="1" y="3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4" name="Freeform 1240"/>
            <p:cNvSpPr>
              <a:spLocks/>
            </p:cNvSpPr>
            <p:nvPr userDrawn="1"/>
          </p:nvSpPr>
          <p:spPr bwMode="auto">
            <a:xfrm>
              <a:off x="321" y="174"/>
              <a:ext cx="3" cy="4"/>
            </a:xfrm>
            <a:custGeom>
              <a:avLst/>
              <a:gdLst>
                <a:gd name="T0" fmla="*/ 3 w 5"/>
                <a:gd name="T1" fmla="*/ 0 h 8"/>
                <a:gd name="T2" fmla="*/ 3 w 5"/>
                <a:gd name="T3" fmla="*/ 0 h 8"/>
                <a:gd name="T4" fmla="*/ 5 w 5"/>
                <a:gd name="T5" fmla="*/ 7 h 8"/>
                <a:gd name="T6" fmla="*/ 4 w 5"/>
                <a:gd name="T7" fmla="*/ 8 h 8"/>
                <a:gd name="T8" fmla="*/ 0 w 5"/>
                <a:gd name="T9" fmla="*/ 3 h 8"/>
                <a:gd name="T10" fmla="*/ 3 w 5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8">
                  <a:moveTo>
                    <a:pt x="3" y="0"/>
                  </a:moveTo>
                  <a:lnTo>
                    <a:pt x="3" y="0"/>
                  </a:lnTo>
                  <a:lnTo>
                    <a:pt x="5" y="7"/>
                  </a:lnTo>
                  <a:lnTo>
                    <a:pt x="4" y="8"/>
                  </a:lnTo>
                  <a:cubicBezTo>
                    <a:pt x="2" y="7"/>
                    <a:pt x="1" y="5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5" name="Freeform 1241"/>
            <p:cNvSpPr>
              <a:spLocks/>
            </p:cNvSpPr>
            <p:nvPr userDrawn="1"/>
          </p:nvSpPr>
          <p:spPr bwMode="auto">
            <a:xfrm>
              <a:off x="323" y="178"/>
              <a:ext cx="1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1 w 1"/>
                <a:gd name="T5" fmla="*/ 2 h 2"/>
                <a:gd name="T6" fmla="*/ 0 w 1"/>
                <a:gd name="T7" fmla="*/ 1 h 2"/>
                <a:gd name="T8" fmla="*/ 1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lnTo>
                    <a:pt x="1" y="2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6" name="Freeform 1242"/>
            <p:cNvSpPr>
              <a:spLocks/>
            </p:cNvSpPr>
            <p:nvPr userDrawn="1"/>
          </p:nvSpPr>
          <p:spPr bwMode="auto">
            <a:xfrm>
              <a:off x="321" y="178"/>
              <a:ext cx="3" cy="4"/>
            </a:xfrm>
            <a:custGeom>
              <a:avLst/>
              <a:gdLst>
                <a:gd name="T0" fmla="*/ 7 w 7"/>
                <a:gd name="T1" fmla="*/ 3 h 9"/>
                <a:gd name="T2" fmla="*/ 7 w 7"/>
                <a:gd name="T3" fmla="*/ 3 h 9"/>
                <a:gd name="T4" fmla="*/ 7 w 7"/>
                <a:gd name="T5" fmla="*/ 6 h 9"/>
                <a:gd name="T6" fmla="*/ 4 w 7"/>
                <a:gd name="T7" fmla="*/ 9 h 9"/>
                <a:gd name="T8" fmla="*/ 0 w 7"/>
                <a:gd name="T9" fmla="*/ 5 h 9"/>
                <a:gd name="T10" fmla="*/ 5 w 7"/>
                <a:gd name="T11" fmla="*/ 0 h 9"/>
                <a:gd name="T12" fmla="*/ 7 w 7"/>
                <a:gd name="T13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9">
                  <a:moveTo>
                    <a:pt x="7" y="3"/>
                  </a:moveTo>
                  <a:lnTo>
                    <a:pt x="7" y="3"/>
                  </a:lnTo>
                  <a:lnTo>
                    <a:pt x="7" y="6"/>
                  </a:lnTo>
                  <a:cubicBezTo>
                    <a:pt x="6" y="7"/>
                    <a:pt x="5" y="8"/>
                    <a:pt x="4" y="9"/>
                  </a:cubicBezTo>
                  <a:cubicBezTo>
                    <a:pt x="3" y="8"/>
                    <a:pt x="2" y="7"/>
                    <a:pt x="0" y="5"/>
                  </a:cubicBezTo>
                  <a:cubicBezTo>
                    <a:pt x="2" y="4"/>
                    <a:pt x="3" y="2"/>
                    <a:pt x="5" y="0"/>
                  </a:cubicBezTo>
                  <a:cubicBezTo>
                    <a:pt x="5" y="1"/>
                    <a:pt x="6" y="2"/>
                    <a:pt x="7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7" name="Freeform 1243"/>
            <p:cNvSpPr>
              <a:spLocks/>
            </p:cNvSpPr>
            <p:nvPr userDrawn="1"/>
          </p:nvSpPr>
          <p:spPr bwMode="auto">
            <a:xfrm>
              <a:off x="323" y="181"/>
              <a:ext cx="2" cy="4"/>
            </a:xfrm>
            <a:custGeom>
              <a:avLst/>
              <a:gdLst>
                <a:gd name="T0" fmla="*/ 2 w 4"/>
                <a:gd name="T1" fmla="*/ 0 h 7"/>
                <a:gd name="T2" fmla="*/ 2 w 4"/>
                <a:gd name="T3" fmla="*/ 0 h 7"/>
                <a:gd name="T4" fmla="*/ 4 w 4"/>
                <a:gd name="T5" fmla="*/ 7 h 7"/>
                <a:gd name="T6" fmla="*/ 0 w 4"/>
                <a:gd name="T7" fmla="*/ 3 h 7"/>
                <a:gd name="T8" fmla="*/ 2 w 4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7">
                  <a:moveTo>
                    <a:pt x="2" y="0"/>
                  </a:moveTo>
                  <a:lnTo>
                    <a:pt x="2" y="0"/>
                  </a:lnTo>
                  <a:lnTo>
                    <a:pt x="4" y="7"/>
                  </a:lnTo>
                  <a:cubicBezTo>
                    <a:pt x="2" y="6"/>
                    <a:pt x="1" y="4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8" name="Freeform 1244"/>
            <p:cNvSpPr>
              <a:spLocks/>
            </p:cNvSpPr>
            <p:nvPr userDrawn="1"/>
          </p:nvSpPr>
          <p:spPr bwMode="auto">
            <a:xfrm>
              <a:off x="323" y="185"/>
              <a:ext cx="2" cy="4"/>
            </a:xfrm>
            <a:custGeom>
              <a:avLst/>
              <a:gdLst>
                <a:gd name="T0" fmla="*/ 4 w 5"/>
                <a:gd name="T1" fmla="*/ 1 h 8"/>
                <a:gd name="T2" fmla="*/ 4 w 5"/>
                <a:gd name="T3" fmla="*/ 1 h 8"/>
                <a:gd name="T4" fmla="*/ 5 w 5"/>
                <a:gd name="T5" fmla="*/ 6 h 8"/>
                <a:gd name="T6" fmla="*/ 4 w 5"/>
                <a:gd name="T7" fmla="*/ 7 h 8"/>
                <a:gd name="T8" fmla="*/ 4 w 5"/>
                <a:gd name="T9" fmla="*/ 7 h 8"/>
                <a:gd name="T10" fmla="*/ 4 w 5"/>
                <a:gd name="T11" fmla="*/ 8 h 8"/>
                <a:gd name="T12" fmla="*/ 0 w 5"/>
                <a:gd name="T13" fmla="*/ 5 h 8"/>
                <a:gd name="T14" fmla="*/ 4 w 5"/>
                <a:gd name="T15" fmla="*/ 0 h 8"/>
                <a:gd name="T16" fmla="*/ 4 w 5"/>
                <a:gd name="T17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8">
                  <a:moveTo>
                    <a:pt x="4" y="1"/>
                  </a:moveTo>
                  <a:lnTo>
                    <a:pt x="4" y="1"/>
                  </a:lnTo>
                  <a:lnTo>
                    <a:pt x="5" y="6"/>
                  </a:lnTo>
                  <a:cubicBezTo>
                    <a:pt x="5" y="7"/>
                    <a:pt x="5" y="7"/>
                    <a:pt x="4" y="7"/>
                  </a:cubicBezTo>
                  <a:lnTo>
                    <a:pt x="4" y="7"/>
                  </a:lnTo>
                  <a:lnTo>
                    <a:pt x="4" y="8"/>
                  </a:lnTo>
                  <a:cubicBezTo>
                    <a:pt x="3" y="7"/>
                    <a:pt x="1" y="6"/>
                    <a:pt x="0" y="5"/>
                  </a:cubicBezTo>
                  <a:cubicBezTo>
                    <a:pt x="1" y="3"/>
                    <a:pt x="2" y="2"/>
                    <a:pt x="4" y="0"/>
                  </a:cubicBezTo>
                  <a:lnTo>
                    <a:pt x="4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9" name="Freeform 1245"/>
            <p:cNvSpPr>
              <a:spLocks/>
            </p:cNvSpPr>
            <p:nvPr userDrawn="1"/>
          </p:nvSpPr>
          <p:spPr bwMode="auto">
            <a:xfrm>
              <a:off x="325" y="189"/>
              <a:ext cx="0" cy="1"/>
            </a:xfrm>
            <a:custGeom>
              <a:avLst/>
              <a:gdLst>
                <a:gd name="T0" fmla="*/ 0 w 1"/>
                <a:gd name="T1" fmla="*/ 1 h 2"/>
                <a:gd name="T2" fmla="*/ 0 w 1"/>
                <a:gd name="T3" fmla="*/ 1 h 2"/>
                <a:gd name="T4" fmla="*/ 0 w 1"/>
                <a:gd name="T5" fmla="*/ 0 h 2"/>
                <a:gd name="T6" fmla="*/ 1 w 1"/>
                <a:gd name="T7" fmla="*/ 2 h 2"/>
                <a:gd name="T8" fmla="*/ 0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1"/>
                  </a:moveTo>
                  <a:lnTo>
                    <a:pt x="0" y="1"/>
                  </a:lnTo>
                  <a:lnTo>
                    <a:pt x="0" y="0"/>
                  </a:lnTo>
                  <a:cubicBezTo>
                    <a:pt x="0" y="1"/>
                    <a:pt x="1" y="1"/>
                    <a:pt x="1" y="2"/>
                  </a:cubicBezTo>
                  <a:cubicBezTo>
                    <a:pt x="0" y="2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0" name="Freeform 1246"/>
            <p:cNvSpPr>
              <a:spLocks/>
            </p:cNvSpPr>
            <p:nvPr userDrawn="1"/>
          </p:nvSpPr>
          <p:spPr bwMode="auto">
            <a:xfrm>
              <a:off x="318" y="196"/>
              <a:ext cx="2" cy="2"/>
            </a:xfrm>
            <a:custGeom>
              <a:avLst/>
              <a:gdLst>
                <a:gd name="T0" fmla="*/ 4 w 4"/>
                <a:gd name="T1" fmla="*/ 2 h 4"/>
                <a:gd name="T2" fmla="*/ 4 w 4"/>
                <a:gd name="T3" fmla="*/ 2 h 4"/>
                <a:gd name="T4" fmla="*/ 1 w 4"/>
                <a:gd name="T5" fmla="*/ 4 h 4"/>
                <a:gd name="T6" fmla="*/ 0 w 4"/>
                <a:gd name="T7" fmla="*/ 2 h 4"/>
                <a:gd name="T8" fmla="*/ 0 w 4"/>
                <a:gd name="T9" fmla="*/ 0 h 4"/>
                <a:gd name="T10" fmla="*/ 4 w 4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lnTo>
                    <a:pt x="4" y="2"/>
                  </a:lnTo>
                  <a:cubicBezTo>
                    <a:pt x="3" y="3"/>
                    <a:pt x="2" y="3"/>
                    <a:pt x="1" y="4"/>
                  </a:cubicBezTo>
                  <a:cubicBezTo>
                    <a:pt x="0" y="3"/>
                    <a:pt x="0" y="3"/>
                    <a:pt x="0" y="2"/>
                  </a:cubicBezTo>
                  <a:lnTo>
                    <a:pt x="0" y="0"/>
                  </a:lnTo>
                  <a:cubicBezTo>
                    <a:pt x="2" y="1"/>
                    <a:pt x="3" y="2"/>
                    <a:pt x="4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1" name="Freeform 1247"/>
            <p:cNvSpPr>
              <a:spLocks/>
            </p:cNvSpPr>
            <p:nvPr userDrawn="1"/>
          </p:nvSpPr>
          <p:spPr bwMode="auto">
            <a:xfrm>
              <a:off x="318" y="195"/>
              <a:ext cx="1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lnTo>
                    <a:pt x="1" y="0"/>
                  </a:lnTo>
                  <a:lnTo>
                    <a:pt x="1" y="0"/>
                  </a:lnTo>
                  <a:cubicBezTo>
                    <a:pt x="1" y="0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2" name="Freeform 1248"/>
            <p:cNvSpPr>
              <a:spLocks/>
            </p:cNvSpPr>
            <p:nvPr userDrawn="1"/>
          </p:nvSpPr>
          <p:spPr bwMode="auto">
            <a:xfrm>
              <a:off x="316" y="193"/>
              <a:ext cx="2" cy="3"/>
            </a:xfrm>
            <a:custGeom>
              <a:avLst/>
              <a:gdLst>
                <a:gd name="T0" fmla="*/ 5 w 5"/>
                <a:gd name="T1" fmla="*/ 3 h 7"/>
                <a:gd name="T2" fmla="*/ 5 w 5"/>
                <a:gd name="T3" fmla="*/ 3 h 7"/>
                <a:gd name="T4" fmla="*/ 4 w 5"/>
                <a:gd name="T5" fmla="*/ 5 h 7"/>
                <a:gd name="T6" fmla="*/ 3 w 5"/>
                <a:gd name="T7" fmla="*/ 6 h 7"/>
                <a:gd name="T8" fmla="*/ 4 w 5"/>
                <a:gd name="T9" fmla="*/ 6 h 7"/>
                <a:gd name="T10" fmla="*/ 3 w 5"/>
                <a:gd name="T11" fmla="*/ 7 h 7"/>
                <a:gd name="T12" fmla="*/ 0 w 5"/>
                <a:gd name="T13" fmla="*/ 0 h 7"/>
                <a:gd name="T14" fmla="*/ 5 w 5"/>
                <a:gd name="T1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7">
                  <a:moveTo>
                    <a:pt x="5" y="3"/>
                  </a:moveTo>
                  <a:lnTo>
                    <a:pt x="5" y="3"/>
                  </a:lnTo>
                  <a:cubicBezTo>
                    <a:pt x="5" y="4"/>
                    <a:pt x="4" y="5"/>
                    <a:pt x="4" y="5"/>
                  </a:cubicBezTo>
                  <a:lnTo>
                    <a:pt x="3" y="6"/>
                  </a:lnTo>
                  <a:lnTo>
                    <a:pt x="4" y="6"/>
                  </a:lnTo>
                  <a:lnTo>
                    <a:pt x="3" y="7"/>
                  </a:lnTo>
                  <a:cubicBezTo>
                    <a:pt x="2" y="5"/>
                    <a:pt x="1" y="2"/>
                    <a:pt x="0" y="0"/>
                  </a:cubicBezTo>
                  <a:cubicBezTo>
                    <a:pt x="1" y="1"/>
                    <a:pt x="3" y="2"/>
                    <a:pt x="5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3" name="Freeform 1249"/>
            <p:cNvSpPr>
              <a:spLocks/>
            </p:cNvSpPr>
            <p:nvPr userDrawn="1"/>
          </p:nvSpPr>
          <p:spPr bwMode="auto">
            <a:xfrm>
              <a:off x="315" y="189"/>
              <a:ext cx="2" cy="4"/>
            </a:xfrm>
            <a:custGeom>
              <a:avLst/>
              <a:gdLst>
                <a:gd name="T0" fmla="*/ 2 w 5"/>
                <a:gd name="T1" fmla="*/ 8 h 9"/>
                <a:gd name="T2" fmla="*/ 2 w 5"/>
                <a:gd name="T3" fmla="*/ 8 h 9"/>
                <a:gd name="T4" fmla="*/ 0 w 5"/>
                <a:gd name="T5" fmla="*/ 3 h 9"/>
                <a:gd name="T6" fmla="*/ 1 w 5"/>
                <a:gd name="T7" fmla="*/ 0 h 9"/>
                <a:gd name="T8" fmla="*/ 5 w 5"/>
                <a:gd name="T9" fmla="*/ 4 h 9"/>
                <a:gd name="T10" fmla="*/ 3 w 5"/>
                <a:gd name="T11" fmla="*/ 9 h 9"/>
                <a:gd name="T12" fmla="*/ 2 w 5"/>
                <a:gd name="T13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9">
                  <a:moveTo>
                    <a:pt x="2" y="8"/>
                  </a:moveTo>
                  <a:lnTo>
                    <a:pt x="2" y="8"/>
                  </a:lnTo>
                  <a:cubicBezTo>
                    <a:pt x="1" y="6"/>
                    <a:pt x="0" y="5"/>
                    <a:pt x="0" y="3"/>
                  </a:cubicBezTo>
                  <a:cubicBezTo>
                    <a:pt x="0" y="2"/>
                    <a:pt x="1" y="1"/>
                    <a:pt x="1" y="0"/>
                  </a:cubicBezTo>
                  <a:cubicBezTo>
                    <a:pt x="3" y="1"/>
                    <a:pt x="4" y="2"/>
                    <a:pt x="5" y="4"/>
                  </a:cubicBezTo>
                  <a:cubicBezTo>
                    <a:pt x="4" y="5"/>
                    <a:pt x="4" y="7"/>
                    <a:pt x="3" y="9"/>
                  </a:cubicBezTo>
                  <a:lnTo>
                    <a:pt x="2" y="8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4" name="Freeform 1250"/>
            <p:cNvSpPr>
              <a:spLocks/>
            </p:cNvSpPr>
            <p:nvPr userDrawn="1"/>
          </p:nvSpPr>
          <p:spPr bwMode="auto">
            <a:xfrm>
              <a:off x="324" y="172"/>
              <a:ext cx="3" cy="14"/>
            </a:xfrm>
            <a:custGeom>
              <a:avLst/>
              <a:gdLst>
                <a:gd name="T0" fmla="*/ 4 w 8"/>
                <a:gd name="T1" fmla="*/ 0 h 32"/>
                <a:gd name="T2" fmla="*/ 4 w 8"/>
                <a:gd name="T3" fmla="*/ 0 h 32"/>
                <a:gd name="T4" fmla="*/ 8 w 8"/>
                <a:gd name="T5" fmla="*/ 32 h 32"/>
                <a:gd name="T6" fmla="*/ 7 w 8"/>
                <a:gd name="T7" fmla="*/ 32 h 32"/>
                <a:gd name="T8" fmla="*/ 6 w 8"/>
                <a:gd name="T9" fmla="*/ 31 h 32"/>
                <a:gd name="T10" fmla="*/ 6 w 8"/>
                <a:gd name="T11" fmla="*/ 32 h 32"/>
                <a:gd name="T12" fmla="*/ 0 w 8"/>
                <a:gd name="T13" fmla="*/ 1 h 32"/>
                <a:gd name="T14" fmla="*/ 4 w 8"/>
                <a:gd name="T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32">
                  <a:moveTo>
                    <a:pt x="4" y="0"/>
                  </a:moveTo>
                  <a:lnTo>
                    <a:pt x="4" y="0"/>
                  </a:lnTo>
                  <a:lnTo>
                    <a:pt x="8" y="32"/>
                  </a:lnTo>
                  <a:cubicBezTo>
                    <a:pt x="7" y="32"/>
                    <a:pt x="7" y="32"/>
                    <a:pt x="7" y="32"/>
                  </a:cubicBezTo>
                  <a:lnTo>
                    <a:pt x="6" y="31"/>
                  </a:lnTo>
                  <a:cubicBezTo>
                    <a:pt x="6" y="32"/>
                    <a:pt x="6" y="32"/>
                    <a:pt x="6" y="32"/>
                  </a:cubicBezTo>
                  <a:lnTo>
                    <a:pt x="0" y="1"/>
                  </a:lnTo>
                  <a:cubicBezTo>
                    <a:pt x="1" y="0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5" name="Freeform 1251"/>
            <p:cNvSpPr>
              <a:spLocks/>
            </p:cNvSpPr>
            <p:nvPr userDrawn="1"/>
          </p:nvSpPr>
          <p:spPr bwMode="auto">
            <a:xfrm>
              <a:off x="319" y="176"/>
              <a:ext cx="4" cy="4"/>
            </a:xfrm>
            <a:custGeom>
              <a:avLst/>
              <a:gdLst>
                <a:gd name="T0" fmla="*/ 4 w 8"/>
                <a:gd name="T1" fmla="*/ 0 h 9"/>
                <a:gd name="T2" fmla="*/ 4 w 8"/>
                <a:gd name="T3" fmla="*/ 0 h 9"/>
                <a:gd name="T4" fmla="*/ 8 w 8"/>
                <a:gd name="T5" fmla="*/ 5 h 9"/>
                <a:gd name="T6" fmla="*/ 4 w 8"/>
                <a:gd name="T7" fmla="*/ 9 h 9"/>
                <a:gd name="T8" fmla="*/ 0 w 8"/>
                <a:gd name="T9" fmla="*/ 5 h 9"/>
                <a:gd name="T10" fmla="*/ 4 w 8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9">
                  <a:moveTo>
                    <a:pt x="4" y="0"/>
                  </a:moveTo>
                  <a:lnTo>
                    <a:pt x="4" y="0"/>
                  </a:lnTo>
                  <a:cubicBezTo>
                    <a:pt x="5" y="1"/>
                    <a:pt x="7" y="3"/>
                    <a:pt x="8" y="5"/>
                  </a:cubicBezTo>
                  <a:cubicBezTo>
                    <a:pt x="7" y="6"/>
                    <a:pt x="5" y="8"/>
                    <a:pt x="4" y="9"/>
                  </a:cubicBezTo>
                  <a:cubicBezTo>
                    <a:pt x="2" y="8"/>
                    <a:pt x="1" y="6"/>
                    <a:pt x="0" y="5"/>
                  </a:cubicBezTo>
                  <a:cubicBezTo>
                    <a:pt x="1" y="3"/>
                    <a:pt x="3" y="1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6" name="Freeform 1252"/>
            <p:cNvSpPr>
              <a:spLocks/>
            </p:cNvSpPr>
            <p:nvPr userDrawn="1"/>
          </p:nvSpPr>
          <p:spPr bwMode="auto">
            <a:xfrm>
              <a:off x="315" y="176"/>
              <a:ext cx="4" cy="5"/>
            </a:xfrm>
            <a:custGeom>
              <a:avLst/>
              <a:gdLst>
                <a:gd name="T0" fmla="*/ 4 w 8"/>
                <a:gd name="T1" fmla="*/ 11 h 11"/>
                <a:gd name="T2" fmla="*/ 4 w 8"/>
                <a:gd name="T3" fmla="*/ 11 h 11"/>
                <a:gd name="T4" fmla="*/ 0 w 8"/>
                <a:gd name="T5" fmla="*/ 5 h 11"/>
                <a:gd name="T6" fmla="*/ 4 w 8"/>
                <a:gd name="T7" fmla="*/ 0 h 11"/>
                <a:gd name="T8" fmla="*/ 8 w 8"/>
                <a:gd name="T9" fmla="*/ 6 h 11"/>
                <a:gd name="T10" fmla="*/ 4 w 8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1">
                  <a:moveTo>
                    <a:pt x="4" y="11"/>
                  </a:moveTo>
                  <a:lnTo>
                    <a:pt x="4" y="11"/>
                  </a:lnTo>
                  <a:cubicBezTo>
                    <a:pt x="3" y="9"/>
                    <a:pt x="1" y="7"/>
                    <a:pt x="0" y="5"/>
                  </a:cubicBezTo>
                  <a:cubicBezTo>
                    <a:pt x="1" y="4"/>
                    <a:pt x="3" y="2"/>
                    <a:pt x="4" y="0"/>
                  </a:cubicBezTo>
                  <a:cubicBezTo>
                    <a:pt x="5" y="2"/>
                    <a:pt x="7" y="4"/>
                    <a:pt x="8" y="6"/>
                  </a:cubicBezTo>
                  <a:cubicBezTo>
                    <a:pt x="7" y="7"/>
                    <a:pt x="5" y="9"/>
                    <a:pt x="4" y="1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7" name="Freeform 1253"/>
            <p:cNvSpPr>
              <a:spLocks/>
            </p:cNvSpPr>
            <p:nvPr userDrawn="1"/>
          </p:nvSpPr>
          <p:spPr bwMode="auto">
            <a:xfrm>
              <a:off x="317" y="178"/>
              <a:ext cx="3" cy="5"/>
            </a:xfrm>
            <a:custGeom>
              <a:avLst/>
              <a:gdLst>
                <a:gd name="T0" fmla="*/ 4 w 8"/>
                <a:gd name="T1" fmla="*/ 10 h 10"/>
                <a:gd name="T2" fmla="*/ 4 w 8"/>
                <a:gd name="T3" fmla="*/ 10 h 10"/>
                <a:gd name="T4" fmla="*/ 0 w 8"/>
                <a:gd name="T5" fmla="*/ 5 h 10"/>
                <a:gd name="T6" fmla="*/ 4 w 8"/>
                <a:gd name="T7" fmla="*/ 0 h 10"/>
                <a:gd name="T8" fmla="*/ 8 w 8"/>
                <a:gd name="T9" fmla="*/ 5 h 10"/>
                <a:gd name="T10" fmla="*/ 4 w 8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0">
                  <a:moveTo>
                    <a:pt x="4" y="10"/>
                  </a:moveTo>
                  <a:lnTo>
                    <a:pt x="4" y="10"/>
                  </a:lnTo>
                  <a:cubicBezTo>
                    <a:pt x="3" y="8"/>
                    <a:pt x="2" y="7"/>
                    <a:pt x="0" y="5"/>
                  </a:cubicBezTo>
                  <a:cubicBezTo>
                    <a:pt x="2" y="4"/>
                    <a:pt x="3" y="2"/>
                    <a:pt x="4" y="0"/>
                  </a:cubicBezTo>
                  <a:cubicBezTo>
                    <a:pt x="6" y="2"/>
                    <a:pt x="7" y="3"/>
                    <a:pt x="8" y="5"/>
                  </a:cubicBezTo>
                  <a:cubicBezTo>
                    <a:pt x="7" y="7"/>
                    <a:pt x="6" y="8"/>
                    <a:pt x="4" y="1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8" name="Freeform 1254"/>
            <p:cNvSpPr>
              <a:spLocks/>
            </p:cNvSpPr>
            <p:nvPr userDrawn="1"/>
          </p:nvSpPr>
          <p:spPr bwMode="auto">
            <a:xfrm>
              <a:off x="319" y="181"/>
              <a:ext cx="4" cy="4"/>
            </a:xfrm>
            <a:custGeom>
              <a:avLst/>
              <a:gdLst>
                <a:gd name="T0" fmla="*/ 4 w 8"/>
                <a:gd name="T1" fmla="*/ 9 h 9"/>
                <a:gd name="T2" fmla="*/ 4 w 8"/>
                <a:gd name="T3" fmla="*/ 9 h 9"/>
                <a:gd name="T4" fmla="*/ 0 w 8"/>
                <a:gd name="T5" fmla="*/ 4 h 9"/>
                <a:gd name="T6" fmla="*/ 4 w 8"/>
                <a:gd name="T7" fmla="*/ 0 h 9"/>
                <a:gd name="T8" fmla="*/ 8 w 8"/>
                <a:gd name="T9" fmla="*/ 4 h 9"/>
                <a:gd name="T10" fmla="*/ 4 w 8"/>
                <a:gd name="T1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9">
                  <a:moveTo>
                    <a:pt x="4" y="9"/>
                  </a:moveTo>
                  <a:lnTo>
                    <a:pt x="4" y="9"/>
                  </a:lnTo>
                  <a:cubicBezTo>
                    <a:pt x="2" y="7"/>
                    <a:pt x="1" y="6"/>
                    <a:pt x="0" y="4"/>
                  </a:cubicBezTo>
                  <a:cubicBezTo>
                    <a:pt x="1" y="3"/>
                    <a:pt x="2" y="1"/>
                    <a:pt x="4" y="0"/>
                  </a:cubicBezTo>
                  <a:cubicBezTo>
                    <a:pt x="5" y="1"/>
                    <a:pt x="6" y="3"/>
                    <a:pt x="8" y="4"/>
                  </a:cubicBezTo>
                  <a:cubicBezTo>
                    <a:pt x="6" y="6"/>
                    <a:pt x="5" y="7"/>
                    <a:pt x="4" y="9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9" name="Freeform 1255"/>
            <p:cNvSpPr>
              <a:spLocks/>
            </p:cNvSpPr>
            <p:nvPr userDrawn="1"/>
          </p:nvSpPr>
          <p:spPr bwMode="auto">
            <a:xfrm>
              <a:off x="321" y="183"/>
              <a:ext cx="3" cy="4"/>
            </a:xfrm>
            <a:custGeom>
              <a:avLst/>
              <a:gdLst>
                <a:gd name="T0" fmla="*/ 4 w 8"/>
                <a:gd name="T1" fmla="*/ 8 h 8"/>
                <a:gd name="T2" fmla="*/ 4 w 8"/>
                <a:gd name="T3" fmla="*/ 8 h 8"/>
                <a:gd name="T4" fmla="*/ 0 w 8"/>
                <a:gd name="T5" fmla="*/ 4 h 8"/>
                <a:gd name="T6" fmla="*/ 4 w 8"/>
                <a:gd name="T7" fmla="*/ 0 h 8"/>
                <a:gd name="T8" fmla="*/ 8 w 8"/>
                <a:gd name="T9" fmla="*/ 4 h 8"/>
                <a:gd name="T10" fmla="*/ 4 w 8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8">
                  <a:moveTo>
                    <a:pt x="4" y="8"/>
                  </a:moveTo>
                  <a:lnTo>
                    <a:pt x="4" y="8"/>
                  </a:lnTo>
                  <a:cubicBezTo>
                    <a:pt x="3" y="7"/>
                    <a:pt x="2" y="6"/>
                    <a:pt x="0" y="4"/>
                  </a:cubicBezTo>
                  <a:cubicBezTo>
                    <a:pt x="2" y="3"/>
                    <a:pt x="3" y="1"/>
                    <a:pt x="4" y="0"/>
                  </a:cubicBezTo>
                  <a:cubicBezTo>
                    <a:pt x="5" y="1"/>
                    <a:pt x="7" y="2"/>
                    <a:pt x="8" y="4"/>
                  </a:cubicBezTo>
                  <a:cubicBezTo>
                    <a:pt x="7" y="5"/>
                    <a:pt x="6" y="7"/>
                    <a:pt x="4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0" name="Freeform 1256"/>
            <p:cNvSpPr>
              <a:spLocks/>
            </p:cNvSpPr>
            <p:nvPr userDrawn="1"/>
          </p:nvSpPr>
          <p:spPr bwMode="auto">
            <a:xfrm>
              <a:off x="313" y="178"/>
              <a:ext cx="3" cy="5"/>
            </a:xfrm>
            <a:custGeom>
              <a:avLst/>
              <a:gdLst>
                <a:gd name="T0" fmla="*/ 3 w 7"/>
                <a:gd name="T1" fmla="*/ 11 h 11"/>
                <a:gd name="T2" fmla="*/ 3 w 7"/>
                <a:gd name="T3" fmla="*/ 11 h 11"/>
                <a:gd name="T4" fmla="*/ 0 w 7"/>
                <a:gd name="T5" fmla="*/ 6 h 11"/>
                <a:gd name="T6" fmla="*/ 4 w 7"/>
                <a:gd name="T7" fmla="*/ 0 h 11"/>
                <a:gd name="T8" fmla="*/ 7 w 7"/>
                <a:gd name="T9" fmla="*/ 5 h 11"/>
                <a:gd name="T10" fmla="*/ 3 w 7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11">
                  <a:moveTo>
                    <a:pt x="3" y="11"/>
                  </a:moveTo>
                  <a:lnTo>
                    <a:pt x="3" y="11"/>
                  </a:lnTo>
                  <a:cubicBezTo>
                    <a:pt x="2" y="10"/>
                    <a:pt x="1" y="8"/>
                    <a:pt x="0" y="6"/>
                  </a:cubicBezTo>
                  <a:cubicBezTo>
                    <a:pt x="1" y="4"/>
                    <a:pt x="2" y="2"/>
                    <a:pt x="4" y="0"/>
                  </a:cubicBezTo>
                  <a:cubicBezTo>
                    <a:pt x="5" y="2"/>
                    <a:pt x="6" y="4"/>
                    <a:pt x="7" y="5"/>
                  </a:cubicBezTo>
                  <a:cubicBezTo>
                    <a:pt x="6" y="7"/>
                    <a:pt x="5" y="9"/>
                    <a:pt x="3" y="1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1" name="Freeform 1257"/>
            <p:cNvSpPr>
              <a:spLocks/>
            </p:cNvSpPr>
            <p:nvPr userDrawn="1"/>
          </p:nvSpPr>
          <p:spPr bwMode="auto">
            <a:xfrm>
              <a:off x="315" y="181"/>
              <a:ext cx="4" cy="5"/>
            </a:xfrm>
            <a:custGeom>
              <a:avLst/>
              <a:gdLst>
                <a:gd name="T0" fmla="*/ 4 w 8"/>
                <a:gd name="T1" fmla="*/ 10 h 10"/>
                <a:gd name="T2" fmla="*/ 4 w 8"/>
                <a:gd name="T3" fmla="*/ 10 h 10"/>
                <a:gd name="T4" fmla="*/ 0 w 8"/>
                <a:gd name="T5" fmla="*/ 6 h 10"/>
                <a:gd name="T6" fmla="*/ 4 w 8"/>
                <a:gd name="T7" fmla="*/ 0 h 10"/>
                <a:gd name="T8" fmla="*/ 8 w 8"/>
                <a:gd name="T9" fmla="*/ 5 h 10"/>
                <a:gd name="T10" fmla="*/ 4 w 8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0">
                  <a:moveTo>
                    <a:pt x="4" y="10"/>
                  </a:moveTo>
                  <a:lnTo>
                    <a:pt x="4" y="10"/>
                  </a:lnTo>
                  <a:cubicBezTo>
                    <a:pt x="2" y="9"/>
                    <a:pt x="1" y="7"/>
                    <a:pt x="0" y="6"/>
                  </a:cubicBezTo>
                  <a:cubicBezTo>
                    <a:pt x="1" y="4"/>
                    <a:pt x="3" y="2"/>
                    <a:pt x="4" y="0"/>
                  </a:cubicBezTo>
                  <a:cubicBezTo>
                    <a:pt x="5" y="2"/>
                    <a:pt x="6" y="3"/>
                    <a:pt x="8" y="5"/>
                  </a:cubicBezTo>
                  <a:cubicBezTo>
                    <a:pt x="6" y="6"/>
                    <a:pt x="5" y="8"/>
                    <a:pt x="4" y="1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2" name="Freeform 1258"/>
            <p:cNvSpPr>
              <a:spLocks/>
            </p:cNvSpPr>
            <p:nvPr userDrawn="1"/>
          </p:nvSpPr>
          <p:spPr bwMode="auto">
            <a:xfrm>
              <a:off x="317" y="183"/>
              <a:ext cx="3" cy="5"/>
            </a:xfrm>
            <a:custGeom>
              <a:avLst/>
              <a:gdLst>
                <a:gd name="T0" fmla="*/ 4 w 8"/>
                <a:gd name="T1" fmla="*/ 10 h 10"/>
                <a:gd name="T2" fmla="*/ 4 w 8"/>
                <a:gd name="T3" fmla="*/ 10 h 10"/>
                <a:gd name="T4" fmla="*/ 0 w 8"/>
                <a:gd name="T5" fmla="*/ 6 h 10"/>
                <a:gd name="T6" fmla="*/ 4 w 8"/>
                <a:gd name="T7" fmla="*/ 0 h 10"/>
                <a:gd name="T8" fmla="*/ 8 w 8"/>
                <a:gd name="T9" fmla="*/ 4 h 10"/>
                <a:gd name="T10" fmla="*/ 5 w 8"/>
                <a:gd name="T11" fmla="*/ 9 h 10"/>
                <a:gd name="T12" fmla="*/ 5 w 8"/>
                <a:gd name="T13" fmla="*/ 9 h 10"/>
                <a:gd name="T14" fmla="*/ 4 w 8"/>
                <a:gd name="T15" fmla="*/ 9 h 10"/>
                <a:gd name="T16" fmla="*/ 4 w 8"/>
                <a:gd name="T17" fmla="*/ 10 h 10"/>
                <a:gd name="T18" fmla="*/ 4 w 8"/>
                <a:gd name="T1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10">
                  <a:moveTo>
                    <a:pt x="4" y="10"/>
                  </a:moveTo>
                  <a:lnTo>
                    <a:pt x="4" y="10"/>
                  </a:lnTo>
                  <a:cubicBezTo>
                    <a:pt x="3" y="9"/>
                    <a:pt x="1" y="7"/>
                    <a:pt x="0" y="6"/>
                  </a:cubicBezTo>
                  <a:cubicBezTo>
                    <a:pt x="1" y="4"/>
                    <a:pt x="3" y="2"/>
                    <a:pt x="4" y="0"/>
                  </a:cubicBezTo>
                  <a:cubicBezTo>
                    <a:pt x="6" y="2"/>
                    <a:pt x="7" y="3"/>
                    <a:pt x="8" y="4"/>
                  </a:cubicBezTo>
                  <a:cubicBezTo>
                    <a:pt x="7" y="6"/>
                    <a:pt x="6" y="7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lnTo>
                    <a:pt x="4" y="9"/>
                  </a:lnTo>
                  <a:cubicBezTo>
                    <a:pt x="4" y="9"/>
                    <a:pt x="4" y="9"/>
                    <a:pt x="4" y="10"/>
                  </a:cubicBezTo>
                  <a:lnTo>
                    <a:pt x="4" y="1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3" name="Freeform 1259"/>
            <p:cNvSpPr>
              <a:spLocks/>
            </p:cNvSpPr>
            <p:nvPr userDrawn="1"/>
          </p:nvSpPr>
          <p:spPr bwMode="auto">
            <a:xfrm>
              <a:off x="320" y="186"/>
              <a:ext cx="3" cy="2"/>
            </a:xfrm>
            <a:custGeom>
              <a:avLst/>
              <a:gdLst>
                <a:gd name="T0" fmla="*/ 0 w 7"/>
                <a:gd name="T1" fmla="*/ 4 h 5"/>
                <a:gd name="T2" fmla="*/ 0 w 7"/>
                <a:gd name="T3" fmla="*/ 4 h 5"/>
                <a:gd name="T4" fmla="*/ 3 w 7"/>
                <a:gd name="T5" fmla="*/ 0 h 5"/>
                <a:gd name="T6" fmla="*/ 7 w 7"/>
                <a:gd name="T7" fmla="*/ 4 h 5"/>
                <a:gd name="T8" fmla="*/ 6 w 7"/>
                <a:gd name="T9" fmla="*/ 5 h 5"/>
                <a:gd name="T10" fmla="*/ 0 w 7"/>
                <a:gd name="T11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5">
                  <a:moveTo>
                    <a:pt x="0" y="4"/>
                  </a:moveTo>
                  <a:lnTo>
                    <a:pt x="0" y="4"/>
                  </a:ln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6" y="2"/>
                    <a:pt x="7" y="4"/>
                  </a:cubicBezTo>
                  <a:cubicBezTo>
                    <a:pt x="6" y="4"/>
                    <a:pt x="6" y="5"/>
                    <a:pt x="6" y="5"/>
                  </a:cubicBezTo>
                  <a:cubicBezTo>
                    <a:pt x="3" y="4"/>
                    <a:pt x="1" y="4"/>
                    <a:pt x="0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4" name="Freeform 1260"/>
            <p:cNvSpPr>
              <a:spLocks/>
            </p:cNvSpPr>
            <p:nvPr userDrawn="1"/>
          </p:nvSpPr>
          <p:spPr bwMode="auto">
            <a:xfrm>
              <a:off x="319" y="1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5" name="Freeform 1261"/>
            <p:cNvSpPr>
              <a:spLocks/>
            </p:cNvSpPr>
            <p:nvPr userDrawn="1"/>
          </p:nvSpPr>
          <p:spPr bwMode="auto">
            <a:xfrm>
              <a:off x="323" y="187"/>
              <a:ext cx="2" cy="2"/>
            </a:xfrm>
            <a:custGeom>
              <a:avLst/>
              <a:gdLst>
                <a:gd name="T0" fmla="*/ 0 w 5"/>
                <a:gd name="T1" fmla="*/ 2 h 4"/>
                <a:gd name="T2" fmla="*/ 0 w 5"/>
                <a:gd name="T3" fmla="*/ 2 h 4"/>
                <a:gd name="T4" fmla="*/ 1 w 5"/>
                <a:gd name="T5" fmla="*/ 0 h 4"/>
                <a:gd name="T6" fmla="*/ 5 w 5"/>
                <a:gd name="T7" fmla="*/ 4 h 4"/>
                <a:gd name="T8" fmla="*/ 4 w 5"/>
                <a:gd name="T9" fmla="*/ 4 h 4"/>
                <a:gd name="T10" fmla="*/ 3 w 5"/>
                <a:gd name="T11" fmla="*/ 4 h 4"/>
                <a:gd name="T12" fmla="*/ 0 w 5"/>
                <a:gd name="T1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4">
                  <a:moveTo>
                    <a:pt x="0" y="2"/>
                  </a:moveTo>
                  <a:lnTo>
                    <a:pt x="0" y="2"/>
                  </a:lnTo>
                  <a:cubicBezTo>
                    <a:pt x="0" y="1"/>
                    <a:pt x="0" y="1"/>
                    <a:pt x="1" y="0"/>
                  </a:cubicBezTo>
                  <a:cubicBezTo>
                    <a:pt x="2" y="1"/>
                    <a:pt x="3" y="2"/>
                    <a:pt x="5" y="4"/>
                  </a:cubicBezTo>
                  <a:lnTo>
                    <a:pt x="4" y="4"/>
                  </a:lnTo>
                  <a:cubicBezTo>
                    <a:pt x="4" y="4"/>
                    <a:pt x="3" y="4"/>
                    <a:pt x="3" y="4"/>
                  </a:cubicBezTo>
                  <a:cubicBezTo>
                    <a:pt x="2" y="3"/>
                    <a:pt x="1" y="2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6" name="Rectangle 1262"/>
            <p:cNvSpPr>
              <a:spLocks noChangeArrowheads="1"/>
            </p:cNvSpPr>
            <p:nvPr userDrawn="1"/>
          </p:nvSpPr>
          <p:spPr bwMode="auto">
            <a:xfrm>
              <a:off x="321" y="191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7" name="Freeform 1263"/>
            <p:cNvSpPr>
              <a:spLocks/>
            </p:cNvSpPr>
            <p:nvPr userDrawn="1"/>
          </p:nvSpPr>
          <p:spPr bwMode="auto">
            <a:xfrm>
              <a:off x="320" y="192"/>
              <a:ext cx="2" cy="2"/>
            </a:xfrm>
            <a:custGeom>
              <a:avLst/>
              <a:gdLst>
                <a:gd name="T0" fmla="*/ 3 w 4"/>
                <a:gd name="T1" fmla="*/ 3 h 3"/>
                <a:gd name="T2" fmla="*/ 3 w 4"/>
                <a:gd name="T3" fmla="*/ 3 h 3"/>
                <a:gd name="T4" fmla="*/ 0 w 4"/>
                <a:gd name="T5" fmla="*/ 0 h 3"/>
                <a:gd name="T6" fmla="*/ 0 w 4"/>
                <a:gd name="T7" fmla="*/ 0 h 3"/>
                <a:gd name="T8" fmla="*/ 4 w 4"/>
                <a:gd name="T9" fmla="*/ 3 h 3"/>
                <a:gd name="T10" fmla="*/ 3 w 4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3">
                  <a:moveTo>
                    <a:pt x="3" y="3"/>
                  </a:moveTo>
                  <a:lnTo>
                    <a:pt x="3" y="3"/>
                  </a:lnTo>
                  <a:cubicBezTo>
                    <a:pt x="2" y="2"/>
                    <a:pt x="1" y="1"/>
                    <a:pt x="0" y="0"/>
                  </a:cubicBezTo>
                  <a:lnTo>
                    <a:pt x="0" y="0"/>
                  </a:lnTo>
                  <a:cubicBezTo>
                    <a:pt x="1" y="1"/>
                    <a:pt x="2" y="2"/>
                    <a:pt x="4" y="3"/>
                  </a:cubicBezTo>
                  <a:cubicBezTo>
                    <a:pt x="3" y="3"/>
                    <a:pt x="3" y="3"/>
                    <a:pt x="3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8" name="Freeform 1264"/>
            <p:cNvSpPr>
              <a:spLocks/>
            </p:cNvSpPr>
            <p:nvPr userDrawn="1"/>
          </p:nvSpPr>
          <p:spPr bwMode="auto">
            <a:xfrm>
              <a:off x="314" y="184"/>
              <a:ext cx="2" cy="4"/>
            </a:xfrm>
            <a:custGeom>
              <a:avLst/>
              <a:gdLst>
                <a:gd name="T0" fmla="*/ 3 w 6"/>
                <a:gd name="T1" fmla="*/ 9 h 9"/>
                <a:gd name="T2" fmla="*/ 3 w 6"/>
                <a:gd name="T3" fmla="*/ 9 h 9"/>
                <a:gd name="T4" fmla="*/ 0 w 6"/>
                <a:gd name="T5" fmla="*/ 4 h 9"/>
                <a:gd name="T6" fmla="*/ 2 w 6"/>
                <a:gd name="T7" fmla="*/ 0 h 9"/>
                <a:gd name="T8" fmla="*/ 6 w 6"/>
                <a:gd name="T9" fmla="*/ 4 h 9"/>
                <a:gd name="T10" fmla="*/ 3 w 6"/>
                <a:gd name="T1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9">
                  <a:moveTo>
                    <a:pt x="3" y="9"/>
                  </a:moveTo>
                  <a:lnTo>
                    <a:pt x="3" y="9"/>
                  </a:lnTo>
                  <a:cubicBezTo>
                    <a:pt x="2" y="7"/>
                    <a:pt x="1" y="6"/>
                    <a:pt x="0" y="4"/>
                  </a:cubicBezTo>
                  <a:cubicBezTo>
                    <a:pt x="0" y="3"/>
                    <a:pt x="1" y="1"/>
                    <a:pt x="2" y="0"/>
                  </a:cubicBezTo>
                  <a:cubicBezTo>
                    <a:pt x="4" y="1"/>
                    <a:pt x="5" y="3"/>
                    <a:pt x="6" y="4"/>
                  </a:cubicBezTo>
                  <a:cubicBezTo>
                    <a:pt x="5" y="6"/>
                    <a:pt x="4" y="7"/>
                    <a:pt x="3" y="9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9" name="Freeform 1265"/>
            <p:cNvSpPr>
              <a:spLocks/>
            </p:cNvSpPr>
            <p:nvPr userDrawn="1"/>
          </p:nvSpPr>
          <p:spPr bwMode="auto">
            <a:xfrm>
              <a:off x="315" y="186"/>
              <a:ext cx="4" cy="4"/>
            </a:xfrm>
            <a:custGeom>
              <a:avLst/>
              <a:gdLst>
                <a:gd name="T0" fmla="*/ 4 w 7"/>
                <a:gd name="T1" fmla="*/ 8 h 8"/>
                <a:gd name="T2" fmla="*/ 4 w 7"/>
                <a:gd name="T3" fmla="*/ 8 h 8"/>
                <a:gd name="T4" fmla="*/ 0 w 7"/>
                <a:gd name="T5" fmla="*/ 4 h 8"/>
                <a:gd name="T6" fmla="*/ 3 w 7"/>
                <a:gd name="T7" fmla="*/ 0 h 8"/>
                <a:gd name="T8" fmla="*/ 7 w 7"/>
                <a:gd name="T9" fmla="*/ 4 h 8"/>
                <a:gd name="T10" fmla="*/ 4 w 7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8">
                  <a:moveTo>
                    <a:pt x="4" y="8"/>
                  </a:moveTo>
                  <a:lnTo>
                    <a:pt x="4" y="8"/>
                  </a:lnTo>
                  <a:cubicBezTo>
                    <a:pt x="3" y="7"/>
                    <a:pt x="1" y="6"/>
                    <a:pt x="0" y="4"/>
                  </a:cubicBezTo>
                  <a:cubicBezTo>
                    <a:pt x="1" y="3"/>
                    <a:pt x="2" y="1"/>
                    <a:pt x="3" y="0"/>
                  </a:cubicBezTo>
                  <a:cubicBezTo>
                    <a:pt x="4" y="1"/>
                    <a:pt x="5" y="3"/>
                    <a:pt x="7" y="4"/>
                  </a:cubicBezTo>
                  <a:cubicBezTo>
                    <a:pt x="6" y="5"/>
                    <a:pt x="5" y="7"/>
                    <a:pt x="4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0" name="Freeform 1266"/>
            <p:cNvSpPr>
              <a:spLocks/>
            </p:cNvSpPr>
            <p:nvPr userDrawn="1"/>
          </p:nvSpPr>
          <p:spPr bwMode="auto">
            <a:xfrm>
              <a:off x="318" y="189"/>
              <a:ext cx="2" cy="3"/>
            </a:xfrm>
            <a:custGeom>
              <a:avLst/>
              <a:gdLst>
                <a:gd name="T0" fmla="*/ 4 w 6"/>
                <a:gd name="T1" fmla="*/ 8 h 8"/>
                <a:gd name="T2" fmla="*/ 4 w 6"/>
                <a:gd name="T3" fmla="*/ 8 h 8"/>
                <a:gd name="T4" fmla="*/ 0 w 6"/>
                <a:gd name="T5" fmla="*/ 4 h 8"/>
                <a:gd name="T6" fmla="*/ 2 w 6"/>
                <a:gd name="T7" fmla="*/ 0 h 8"/>
                <a:gd name="T8" fmla="*/ 6 w 6"/>
                <a:gd name="T9" fmla="*/ 3 h 8"/>
                <a:gd name="T10" fmla="*/ 6 w 6"/>
                <a:gd name="T11" fmla="*/ 4 h 8"/>
                <a:gd name="T12" fmla="*/ 3 w 6"/>
                <a:gd name="T13" fmla="*/ 5 h 8"/>
                <a:gd name="T14" fmla="*/ 2 w 6"/>
                <a:gd name="T15" fmla="*/ 5 h 8"/>
                <a:gd name="T16" fmla="*/ 4 w 6"/>
                <a:gd name="T17" fmla="*/ 7 h 8"/>
                <a:gd name="T18" fmla="*/ 4 w 6"/>
                <a:gd name="T1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8">
                  <a:moveTo>
                    <a:pt x="4" y="8"/>
                  </a:moveTo>
                  <a:lnTo>
                    <a:pt x="4" y="8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3" y="1"/>
                    <a:pt x="5" y="2"/>
                    <a:pt x="6" y="3"/>
                  </a:cubicBezTo>
                  <a:lnTo>
                    <a:pt x="6" y="4"/>
                  </a:lnTo>
                  <a:cubicBezTo>
                    <a:pt x="4" y="4"/>
                    <a:pt x="3" y="5"/>
                    <a:pt x="3" y="5"/>
                  </a:cubicBezTo>
                  <a:lnTo>
                    <a:pt x="2" y="5"/>
                  </a:lnTo>
                  <a:cubicBezTo>
                    <a:pt x="3" y="6"/>
                    <a:pt x="3" y="6"/>
                    <a:pt x="4" y="7"/>
                  </a:cubicBezTo>
                  <a:lnTo>
                    <a:pt x="4" y="8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1" name="Freeform 1267"/>
            <p:cNvSpPr>
              <a:spLocks/>
            </p:cNvSpPr>
            <p:nvPr userDrawn="1"/>
          </p:nvSpPr>
          <p:spPr bwMode="auto">
            <a:xfrm>
              <a:off x="319" y="193"/>
              <a:ext cx="2" cy="2"/>
            </a:xfrm>
            <a:custGeom>
              <a:avLst/>
              <a:gdLst>
                <a:gd name="T0" fmla="*/ 2 w 6"/>
                <a:gd name="T1" fmla="*/ 0 h 5"/>
                <a:gd name="T2" fmla="*/ 2 w 6"/>
                <a:gd name="T3" fmla="*/ 0 h 5"/>
                <a:gd name="T4" fmla="*/ 5 w 6"/>
                <a:gd name="T5" fmla="*/ 2 h 5"/>
                <a:gd name="T6" fmla="*/ 4 w 6"/>
                <a:gd name="T7" fmla="*/ 2 h 5"/>
                <a:gd name="T8" fmla="*/ 6 w 6"/>
                <a:gd name="T9" fmla="*/ 4 h 5"/>
                <a:gd name="T10" fmla="*/ 6 w 6"/>
                <a:gd name="T11" fmla="*/ 4 h 5"/>
                <a:gd name="T12" fmla="*/ 2 w 6"/>
                <a:gd name="T13" fmla="*/ 5 h 5"/>
                <a:gd name="T14" fmla="*/ 0 w 6"/>
                <a:gd name="T15" fmla="*/ 4 h 5"/>
                <a:gd name="T16" fmla="*/ 2 w 6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5">
                  <a:moveTo>
                    <a:pt x="2" y="0"/>
                  </a:moveTo>
                  <a:lnTo>
                    <a:pt x="2" y="0"/>
                  </a:lnTo>
                  <a:lnTo>
                    <a:pt x="5" y="2"/>
                  </a:lnTo>
                  <a:lnTo>
                    <a:pt x="4" y="2"/>
                  </a:lnTo>
                  <a:cubicBezTo>
                    <a:pt x="5" y="3"/>
                    <a:pt x="5" y="4"/>
                    <a:pt x="6" y="4"/>
                  </a:cubicBezTo>
                  <a:lnTo>
                    <a:pt x="6" y="4"/>
                  </a:lnTo>
                  <a:cubicBezTo>
                    <a:pt x="4" y="4"/>
                    <a:pt x="3" y="5"/>
                    <a:pt x="2" y="5"/>
                  </a:cubicBezTo>
                  <a:lnTo>
                    <a:pt x="0" y="4"/>
                  </a:lnTo>
                  <a:cubicBezTo>
                    <a:pt x="1" y="3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2" name="Freeform 1268"/>
            <p:cNvSpPr>
              <a:spLocks/>
            </p:cNvSpPr>
            <p:nvPr userDrawn="1"/>
          </p:nvSpPr>
          <p:spPr bwMode="auto">
            <a:xfrm>
              <a:off x="316" y="191"/>
              <a:ext cx="3" cy="3"/>
            </a:xfrm>
            <a:custGeom>
              <a:avLst/>
              <a:gdLst>
                <a:gd name="T0" fmla="*/ 3 w 7"/>
                <a:gd name="T1" fmla="*/ 0 h 8"/>
                <a:gd name="T2" fmla="*/ 3 w 7"/>
                <a:gd name="T3" fmla="*/ 0 h 8"/>
                <a:gd name="T4" fmla="*/ 7 w 7"/>
                <a:gd name="T5" fmla="*/ 4 h 8"/>
                <a:gd name="T6" fmla="*/ 5 w 7"/>
                <a:gd name="T7" fmla="*/ 8 h 8"/>
                <a:gd name="T8" fmla="*/ 0 w 7"/>
                <a:gd name="T9" fmla="*/ 5 h 8"/>
                <a:gd name="T10" fmla="*/ 3 w 7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8">
                  <a:moveTo>
                    <a:pt x="3" y="0"/>
                  </a:moveTo>
                  <a:lnTo>
                    <a:pt x="3" y="0"/>
                  </a:lnTo>
                  <a:cubicBezTo>
                    <a:pt x="4" y="2"/>
                    <a:pt x="6" y="3"/>
                    <a:pt x="7" y="4"/>
                  </a:cubicBezTo>
                  <a:cubicBezTo>
                    <a:pt x="7" y="6"/>
                    <a:pt x="6" y="7"/>
                    <a:pt x="5" y="8"/>
                  </a:cubicBezTo>
                  <a:cubicBezTo>
                    <a:pt x="3" y="7"/>
                    <a:pt x="2" y="6"/>
                    <a:pt x="0" y="5"/>
                  </a:cubicBezTo>
                  <a:cubicBezTo>
                    <a:pt x="1" y="4"/>
                    <a:pt x="2" y="2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3" name="Freeform 1269"/>
            <p:cNvSpPr>
              <a:spLocks/>
            </p:cNvSpPr>
            <p:nvPr userDrawn="1"/>
          </p:nvSpPr>
          <p:spPr bwMode="auto">
            <a:xfrm>
              <a:off x="328" y="184"/>
              <a:ext cx="1" cy="2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2 w 2"/>
                <a:gd name="T5" fmla="*/ 3 h 3"/>
                <a:gd name="T6" fmla="*/ 0 w 2"/>
                <a:gd name="T7" fmla="*/ 3 h 3"/>
                <a:gd name="T8" fmla="*/ 0 w 2"/>
                <a:gd name="T9" fmla="*/ 1 h 3"/>
                <a:gd name="T10" fmla="*/ 1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4" name="Freeform 1270"/>
            <p:cNvSpPr>
              <a:spLocks/>
            </p:cNvSpPr>
            <p:nvPr userDrawn="1"/>
          </p:nvSpPr>
          <p:spPr bwMode="auto">
            <a:xfrm>
              <a:off x="328" y="182"/>
              <a:ext cx="0" cy="2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0 h 3"/>
                <a:gd name="T4" fmla="*/ 2 w 2"/>
                <a:gd name="T5" fmla="*/ 3 h 3"/>
                <a:gd name="T6" fmla="*/ 1 w 2"/>
                <a:gd name="T7" fmla="*/ 3 h 3"/>
                <a:gd name="T8" fmla="*/ 0 w 2"/>
                <a:gd name="T9" fmla="*/ 1 h 3"/>
                <a:gd name="T10" fmla="*/ 2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lnTo>
                    <a:pt x="2" y="3"/>
                  </a:lnTo>
                  <a:lnTo>
                    <a:pt x="1" y="3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5" name="Freeform 1271"/>
            <p:cNvSpPr>
              <a:spLocks/>
            </p:cNvSpPr>
            <p:nvPr userDrawn="1"/>
          </p:nvSpPr>
          <p:spPr bwMode="auto">
            <a:xfrm>
              <a:off x="328" y="181"/>
              <a:ext cx="0" cy="1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0 h 3"/>
                <a:gd name="T4" fmla="*/ 2 w 2"/>
                <a:gd name="T5" fmla="*/ 3 h 3"/>
                <a:gd name="T6" fmla="*/ 0 w 2"/>
                <a:gd name="T7" fmla="*/ 3 h 3"/>
                <a:gd name="T8" fmla="*/ 0 w 2"/>
                <a:gd name="T9" fmla="*/ 1 h 3"/>
                <a:gd name="T10" fmla="*/ 2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6" name="Freeform 1272"/>
            <p:cNvSpPr>
              <a:spLocks/>
            </p:cNvSpPr>
            <p:nvPr userDrawn="1"/>
          </p:nvSpPr>
          <p:spPr bwMode="auto">
            <a:xfrm>
              <a:off x="327" y="179"/>
              <a:ext cx="1" cy="1"/>
            </a:xfrm>
            <a:custGeom>
              <a:avLst/>
              <a:gdLst>
                <a:gd name="T0" fmla="*/ 3 w 3"/>
                <a:gd name="T1" fmla="*/ 0 h 3"/>
                <a:gd name="T2" fmla="*/ 3 w 3"/>
                <a:gd name="T3" fmla="*/ 0 h 3"/>
                <a:gd name="T4" fmla="*/ 3 w 3"/>
                <a:gd name="T5" fmla="*/ 2 h 3"/>
                <a:gd name="T6" fmla="*/ 0 w 3"/>
                <a:gd name="T7" fmla="*/ 3 h 3"/>
                <a:gd name="T8" fmla="*/ 0 w 3"/>
                <a:gd name="T9" fmla="*/ 1 h 3"/>
                <a:gd name="T10" fmla="*/ 3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0" y="3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7" name="Freeform 1273"/>
            <p:cNvSpPr>
              <a:spLocks/>
            </p:cNvSpPr>
            <p:nvPr userDrawn="1"/>
          </p:nvSpPr>
          <p:spPr bwMode="auto">
            <a:xfrm>
              <a:off x="327" y="177"/>
              <a:ext cx="1" cy="1"/>
            </a:xfrm>
            <a:custGeom>
              <a:avLst/>
              <a:gdLst>
                <a:gd name="T0" fmla="*/ 3 w 3"/>
                <a:gd name="T1" fmla="*/ 0 h 3"/>
                <a:gd name="T2" fmla="*/ 3 w 3"/>
                <a:gd name="T3" fmla="*/ 0 h 3"/>
                <a:gd name="T4" fmla="*/ 3 w 3"/>
                <a:gd name="T5" fmla="*/ 2 h 3"/>
                <a:gd name="T6" fmla="*/ 0 w 3"/>
                <a:gd name="T7" fmla="*/ 3 h 3"/>
                <a:gd name="T8" fmla="*/ 0 w 3"/>
                <a:gd name="T9" fmla="*/ 1 h 3"/>
                <a:gd name="T10" fmla="*/ 3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0" y="3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8" name="Freeform 1274"/>
            <p:cNvSpPr>
              <a:spLocks/>
            </p:cNvSpPr>
            <p:nvPr userDrawn="1"/>
          </p:nvSpPr>
          <p:spPr bwMode="auto">
            <a:xfrm>
              <a:off x="327" y="176"/>
              <a:ext cx="1" cy="0"/>
            </a:xfrm>
            <a:custGeom>
              <a:avLst/>
              <a:gdLst>
                <a:gd name="T0" fmla="*/ 3 w 4"/>
                <a:gd name="T1" fmla="*/ 0 h 2"/>
                <a:gd name="T2" fmla="*/ 3 w 4"/>
                <a:gd name="T3" fmla="*/ 0 h 2"/>
                <a:gd name="T4" fmla="*/ 4 w 4"/>
                <a:gd name="T5" fmla="*/ 1 h 2"/>
                <a:gd name="T6" fmla="*/ 0 w 4"/>
                <a:gd name="T7" fmla="*/ 2 h 2"/>
                <a:gd name="T8" fmla="*/ 0 w 4"/>
                <a:gd name="T9" fmla="*/ 0 h 2"/>
                <a:gd name="T10" fmla="*/ 3 w 4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2">
                  <a:moveTo>
                    <a:pt x="3" y="0"/>
                  </a:moveTo>
                  <a:lnTo>
                    <a:pt x="3" y="0"/>
                  </a:lnTo>
                  <a:lnTo>
                    <a:pt x="4" y="1"/>
                  </a:lnTo>
                  <a:lnTo>
                    <a:pt x="0" y="2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9" name="Freeform 1275"/>
            <p:cNvSpPr>
              <a:spLocks/>
            </p:cNvSpPr>
            <p:nvPr userDrawn="1"/>
          </p:nvSpPr>
          <p:spPr bwMode="auto">
            <a:xfrm>
              <a:off x="327" y="174"/>
              <a:ext cx="1" cy="1"/>
            </a:xfrm>
            <a:custGeom>
              <a:avLst/>
              <a:gdLst>
                <a:gd name="T0" fmla="*/ 3 w 3"/>
                <a:gd name="T1" fmla="*/ 0 h 2"/>
                <a:gd name="T2" fmla="*/ 3 w 3"/>
                <a:gd name="T3" fmla="*/ 0 h 2"/>
                <a:gd name="T4" fmla="*/ 3 w 3"/>
                <a:gd name="T5" fmla="*/ 1 h 2"/>
                <a:gd name="T6" fmla="*/ 0 w 3"/>
                <a:gd name="T7" fmla="*/ 2 h 2"/>
                <a:gd name="T8" fmla="*/ 0 w 3"/>
                <a:gd name="T9" fmla="*/ 0 h 2"/>
                <a:gd name="T10" fmla="*/ 3 w 3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lnTo>
                    <a:pt x="3" y="0"/>
                  </a:lnTo>
                  <a:lnTo>
                    <a:pt x="3" y="1"/>
                  </a:lnTo>
                  <a:lnTo>
                    <a:pt x="0" y="2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0" name="Freeform 1276"/>
            <p:cNvSpPr>
              <a:spLocks/>
            </p:cNvSpPr>
            <p:nvPr userDrawn="1"/>
          </p:nvSpPr>
          <p:spPr bwMode="auto">
            <a:xfrm>
              <a:off x="329" y="198"/>
              <a:ext cx="1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0"/>
                    <a:pt x="0" y="0"/>
                    <a:pt x="0" y="0"/>
                  </a:cubicBezTo>
                  <a:lnTo>
                    <a:pt x="1" y="0"/>
                  </a:lnTo>
                  <a:cubicBezTo>
                    <a:pt x="1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1" name="Freeform 1277"/>
            <p:cNvSpPr>
              <a:spLocks/>
            </p:cNvSpPr>
            <p:nvPr userDrawn="1"/>
          </p:nvSpPr>
          <p:spPr bwMode="auto">
            <a:xfrm>
              <a:off x="329" y="199"/>
              <a:ext cx="1" cy="1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1 w 2"/>
                <a:gd name="T5" fmla="*/ 0 h 2"/>
                <a:gd name="T6" fmla="*/ 2 w 2"/>
                <a:gd name="T7" fmla="*/ 2 h 2"/>
                <a:gd name="T8" fmla="*/ 0 w 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0" y="2"/>
                  </a:lnTo>
                  <a:cubicBezTo>
                    <a:pt x="0" y="1"/>
                    <a:pt x="1" y="1"/>
                    <a:pt x="1" y="0"/>
                  </a:cubicBezTo>
                  <a:cubicBezTo>
                    <a:pt x="1" y="1"/>
                    <a:pt x="1" y="1"/>
                    <a:pt x="2" y="2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2" name="Freeform 1278"/>
            <p:cNvSpPr>
              <a:spLocks/>
            </p:cNvSpPr>
            <p:nvPr userDrawn="1"/>
          </p:nvSpPr>
          <p:spPr bwMode="auto">
            <a:xfrm>
              <a:off x="327" y="198"/>
              <a:ext cx="1" cy="1"/>
            </a:xfrm>
            <a:custGeom>
              <a:avLst/>
              <a:gdLst>
                <a:gd name="T0" fmla="*/ 1 w 2"/>
                <a:gd name="T1" fmla="*/ 1 h 1"/>
                <a:gd name="T2" fmla="*/ 1 w 2"/>
                <a:gd name="T3" fmla="*/ 1 h 1"/>
                <a:gd name="T4" fmla="*/ 0 w 2"/>
                <a:gd name="T5" fmla="*/ 0 h 1"/>
                <a:gd name="T6" fmla="*/ 2 w 2"/>
                <a:gd name="T7" fmla="*/ 0 h 1"/>
                <a:gd name="T8" fmla="*/ 1 w 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0"/>
                    <a:pt x="0" y="0"/>
                  </a:cubicBezTo>
                  <a:lnTo>
                    <a:pt x="2" y="0"/>
                  </a:lnTo>
                  <a:cubicBezTo>
                    <a:pt x="1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3" name="Freeform 1279"/>
            <p:cNvSpPr>
              <a:spLocks/>
            </p:cNvSpPr>
            <p:nvPr userDrawn="1"/>
          </p:nvSpPr>
          <p:spPr bwMode="auto">
            <a:xfrm>
              <a:off x="327" y="200"/>
              <a:ext cx="1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4" name="Freeform 1280"/>
            <p:cNvSpPr>
              <a:spLocks/>
            </p:cNvSpPr>
            <p:nvPr userDrawn="1"/>
          </p:nvSpPr>
          <p:spPr bwMode="auto">
            <a:xfrm>
              <a:off x="324" y="198"/>
              <a:ext cx="1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1"/>
                    <a:pt x="0" y="0"/>
                  </a:cubicBezTo>
                  <a:lnTo>
                    <a:pt x="1" y="0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5" name="Freeform 1281"/>
            <p:cNvSpPr>
              <a:spLocks/>
            </p:cNvSpPr>
            <p:nvPr userDrawn="1"/>
          </p:nvSpPr>
          <p:spPr bwMode="auto">
            <a:xfrm>
              <a:off x="325" y="200"/>
              <a:ext cx="0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6" name="Freeform 1282"/>
            <p:cNvSpPr>
              <a:spLocks/>
            </p:cNvSpPr>
            <p:nvPr userDrawn="1"/>
          </p:nvSpPr>
          <p:spPr bwMode="auto">
            <a:xfrm>
              <a:off x="322" y="199"/>
              <a:ext cx="1" cy="0"/>
            </a:xfrm>
            <a:custGeom>
              <a:avLst/>
              <a:gdLst>
                <a:gd name="T0" fmla="*/ 1 w 2"/>
                <a:gd name="T1" fmla="*/ 1 h 1"/>
                <a:gd name="T2" fmla="*/ 1 w 2"/>
                <a:gd name="T3" fmla="*/ 1 h 1"/>
                <a:gd name="T4" fmla="*/ 0 w 2"/>
                <a:gd name="T5" fmla="*/ 0 h 1"/>
                <a:gd name="T6" fmla="*/ 2 w 2"/>
                <a:gd name="T7" fmla="*/ 0 h 1"/>
                <a:gd name="T8" fmla="*/ 1 w 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0"/>
                    <a:pt x="0" y="0"/>
                  </a:cubicBezTo>
                  <a:lnTo>
                    <a:pt x="2" y="0"/>
                  </a:lnTo>
                  <a:cubicBezTo>
                    <a:pt x="1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7" name="Freeform 1283"/>
            <p:cNvSpPr>
              <a:spLocks/>
            </p:cNvSpPr>
            <p:nvPr userDrawn="1"/>
          </p:nvSpPr>
          <p:spPr bwMode="auto">
            <a:xfrm>
              <a:off x="323" y="200"/>
              <a:ext cx="0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8" name="Freeform 1284"/>
            <p:cNvSpPr>
              <a:spLocks/>
            </p:cNvSpPr>
            <p:nvPr userDrawn="1"/>
          </p:nvSpPr>
          <p:spPr bwMode="auto">
            <a:xfrm>
              <a:off x="320" y="199"/>
              <a:ext cx="1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0" y="1"/>
                    <a:pt x="0" y="1"/>
                    <a:pt x="0" y="0"/>
                  </a:cubicBezTo>
                  <a:lnTo>
                    <a:pt x="1" y="0"/>
                  </a:lnTo>
                  <a:cubicBezTo>
                    <a:pt x="1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9" name="Freeform 1285"/>
            <p:cNvSpPr>
              <a:spLocks/>
            </p:cNvSpPr>
            <p:nvPr userDrawn="1"/>
          </p:nvSpPr>
          <p:spPr bwMode="auto">
            <a:xfrm>
              <a:off x="321" y="200"/>
              <a:ext cx="0" cy="0"/>
            </a:xfrm>
            <a:custGeom>
              <a:avLst/>
              <a:gdLst>
                <a:gd name="T0" fmla="*/ 0 w 1"/>
                <a:gd name="T1" fmla="*/ 0 w 1"/>
                <a:gd name="T2" fmla="*/ 0 w 1"/>
                <a:gd name="T3" fmla="*/ 1 w 1"/>
                <a:gd name="T4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0" name="Freeform 1286"/>
            <p:cNvSpPr>
              <a:spLocks/>
            </p:cNvSpPr>
            <p:nvPr userDrawn="1"/>
          </p:nvSpPr>
          <p:spPr bwMode="auto">
            <a:xfrm>
              <a:off x="328" y="198"/>
              <a:ext cx="1" cy="2"/>
            </a:xfrm>
            <a:custGeom>
              <a:avLst/>
              <a:gdLst>
                <a:gd name="T0" fmla="*/ 2 w 4"/>
                <a:gd name="T1" fmla="*/ 0 h 3"/>
                <a:gd name="T2" fmla="*/ 2 w 4"/>
                <a:gd name="T3" fmla="*/ 0 h 3"/>
                <a:gd name="T4" fmla="*/ 4 w 4"/>
                <a:gd name="T5" fmla="*/ 2 h 3"/>
                <a:gd name="T6" fmla="*/ 2 w 4"/>
                <a:gd name="T7" fmla="*/ 3 h 3"/>
                <a:gd name="T8" fmla="*/ 0 w 4"/>
                <a:gd name="T9" fmla="*/ 2 h 3"/>
                <a:gd name="T10" fmla="*/ 2 w 4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3">
                  <a:moveTo>
                    <a:pt x="2" y="0"/>
                  </a:moveTo>
                  <a:lnTo>
                    <a:pt x="2" y="0"/>
                  </a:lnTo>
                  <a:cubicBezTo>
                    <a:pt x="3" y="0"/>
                    <a:pt x="4" y="1"/>
                    <a:pt x="4" y="2"/>
                  </a:cubicBezTo>
                  <a:cubicBezTo>
                    <a:pt x="4" y="3"/>
                    <a:pt x="3" y="3"/>
                    <a:pt x="2" y="3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1" name="Freeform 1287"/>
            <p:cNvSpPr>
              <a:spLocks/>
            </p:cNvSpPr>
            <p:nvPr userDrawn="1"/>
          </p:nvSpPr>
          <p:spPr bwMode="auto">
            <a:xfrm>
              <a:off x="325" y="199"/>
              <a:ext cx="2" cy="1"/>
            </a:xfrm>
            <a:custGeom>
              <a:avLst/>
              <a:gdLst>
                <a:gd name="T0" fmla="*/ 2 w 3"/>
                <a:gd name="T1" fmla="*/ 0 h 3"/>
                <a:gd name="T2" fmla="*/ 2 w 3"/>
                <a:gd name="T3" fmla="*/ 0 h 3"/>
                <a:gd name="T4" fmla="*/ 3 w 3"/>
                <a:gd name="T5" fmla="*/ 1 h 3"/>
                <a:gd name="T6" fmla="*/ 2 w 3"/>
                <a:gd name="T7" fmla="*/ 3 h 3"/>
                <a:gd name="T8" fmla="*/ 0 w 3"/>
                <a:gd name="T9" fmla="*/ 1 h 3"/>
                <a:gd name="T10" fmla="*/ 2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2" y="0"/>
                  </a:lnTo>
                  <a:cubicBezTo>
                    <a:pt x="2" y="0"/>
                    <a:pt x="3" y="0"/>
                    <a:pt x="3" y="1"/>
                  </a:cubicBezTo>
                  <a:cubicBezTo>
                    <a:pt x="3" y="2"/>
                    <a:pt x="2" y="3"/>
                    <a:pt x="2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2" name="Freeform 1288"/>
            <p:cNvSpPr>
              <a:spLocks/>
            </p:cNvSpPr>
            <p:nvPr userDrawn="1"/>
          </p:nvSpPr>
          <p:spPr bwMode="auto">
            <a:xfrm>
              <a:off x="323" y="199"/>
              <a:ext cx="1" cy="1"/>
            </a:xfrm>
            <a:custGeom>
              <a:avLst/>
              <a:gdLst>
                <a:gd name="T0" fmla="*/ 2 w 3"/>
                <a:gd name="T1" fmla="*/ 0 h 3"/>
                <a:gd name="T2" fmla="*/ 2 w 3"/>
                <a:gd name="T3" fmla="*/ 0 h 3"/>
                <a:gd name="T4" fmla="*/ 3 w 3"/>
                <a:gd name="T5" fmla="*/ 1 h 3"/>
                <a:gd name="T6" fmla="*/ 2 w 3"/>
                <a:gd name="T7" fmla="*/ 3 h 3"/>
                <a:gd name="T8" fmla="*/ 0 w 3"/>
                <a:gd name="T9" fmla="*/ 1 h 3"/>
                <a:gd name="T10" fmla="*/ 2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2" y="0"/>
                  </a:lnTo>
                  <a:cubicBezTo>
                    <a:pt x="3" y="0"/>
                    <a:pt x="3" y="1"/>
                    <a:pt x="3" y="1"/>
                  </a:cubicBezTo>
                  <a:cubicBezTo>
                    <a:pt x="3" y="2"/>
                    <a:pt x="3" y="3"/>
                    <a:pt x="2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3" name="Freeform 1289"/>
            <p:cNvSpPr>
              <a:spLocks/>
            </p:cNvSpPr>
            <p:nvPr userDrawn="1"/>
          </p:nvSpPr>
          <p:spPr bwMode="auto">
            <a:xfrm>
              <a:off x="321" y="199"/>
              <a:ext cx="1" cy="1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2 w 2"/>
                <a:gd name="T5" fmla="*/ 1 h 3"/>
                <a:gd name="T6" fmla="*/ 1 w 2"/>
                <a:gd name="T7" fmla="*/ 3 h 3"/>
                <a:gd name="T8" fmla="*/ 0 w 2"/>
                <a:gd name="T9" fmla="*/ 1 h 3"/>
                <a:gd name="T10" fmla="*/ 1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2" y="1"/>
                    <a:pt x="2" y="1"/>
                  </a:cubicBezTo>
                  <a:cubicBezTo>
                    <a:pt x="2" y="2"/>
                    <a:pt x="2" y="3"/>
                    <a:pt x="1" y="3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4" name="Freeform 1290"/>
            <p:cNvSpPr>
              <a:spLocks/>
            </p:cNvSpPr>
            <p:nvPr userDrawn="1"/>
          </p:nvSpPr>
          <p:spPr bwMode="auto">
            <a:xfrm>
              <a:off x="320" y="200"/>
              <a:ext cx="0" cy="1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2 w 2"/>
                <a:gd name="T5" fmla="*/ 2 h 3"/>
                <a:gd name="T6" fmla="*/ 1 w 2"/>
                <a:gd name="T7" fmla="*/ 3 h 3"/>
                <a:gd name="T8" fmla="*/ 0 w 2"/>
                <a:gd name="T9" fmla="*/ 2 h 3"/>
                <a:gd name="T10" fmla="*/ 1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2" y="1"/>
                    <a:pt x="2" y="2"/>
                  </a:cubicBezTo>
                  <a:cubicBezTo>
                    <a:pt x="2" y="2"/>
                    <a:pt x="1" y="3"/>
                    <a:pt x="1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5" name="Freeform 1291"/>
            <p:cNvSpPr>
              <a:spLocks/>
            </p:cNvSpPr>
            <p:nvPr userDrawn="1"/>
          </p:nvSpPr>
          <p:spPr bwMode="auto">
            <a:xfrm>
              <a:off x="320" y="177"/>
              <a:ext cx="0" cy="2"/>
            </a:xfrm>
            <a:custGeom>
              <a:avLst/>
              <a:gdLst>
                <a:gd name="T0" fmla="*/ 2 w 2"/>
                <a:gd name="T1" fmla="*/ 0 h 5"/>
                <a:gd name="T2" fmla="*/ 2 w 2"/>
                <a:gd name="T3" fmla="*/ 0 h 5"/>
                <a:gd name="T4" fmla="*/ 2 w 2"/>
                <a:gd name="T5" fmla="*/ 5 h 5"/>
                <a:gd name="T6" fmla="*/ 0 w 2"/>
                <a:gd name="T7" fmla="*/ 3 h 5"/>
                <a:gd name="T8" fmla="*/ 2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2" y="0"/>
                  </a:moveTo>
                  <a:lnTo>
                    <a:pt x="2" y="0"/>
                  </a:lnTo>
                  <a:cubicBezTo>
                    <a:pt x="1" y="2"/>
                    <a:pt x="1" y="3"/>
                    <a:pt x="2" y="5"/>
                  </a:cubicBez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6" name="Freeform 1292"/>
            <p:cNvSpPr>
              <a:spLocks/>
            </p:cNvSpPr>
            <p:nvPr userDrawn="1"/>
          </p:nvSpPr>
          <p:spPr bwMode="auto">
            <a:xfrm>
              <a:off x="317" y="180"/>
              <a:ext cx="2" cy="1"/>
            </a:xfrm>
            <a:custGeom>
              <a:avLst/>
              <a:gdLst>
                <a:gd name="T0" fmla="*/ 3 w 3"/>
                <a:gd name="T1" fmla="*/ 0 h 4"/>
                <a:gd name="T2" fmla="*/ 3 w 3"/>
                <a:gd name="T3" fmla="*/ 0 h 4"/>
                <a:gd name="T4" fmla="*/ 2 w 3"/>
                <a:gd name="T5" fmla="*/ 4 h 4"/>
                <a:gd name="T6" fmla="*/ 0 w 3"/>
                <a:gd name="T7" fmla="*/ 2 h 4"/>
                <a:gd name="T8" fmla="*/ 3 w 3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3" y="0"/>
                  </a:moveTo>
                  <a:lnTo>
                    <a:pt x="3" y="0"/>
                  </a:lnTo>
                  <a:cubicBezTo>
                    <a:pt x="1" y="1"/>
                    <a:pt x="1" y="2"/>
                    <a:pt x="2" y="4"/>
                  </a:cubicBez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7" name="Freeform 1293"/>
            <p:cNvSpPr>
              <a:spLocks/>
            </p:cNvSpPr>
            <p:nvPr userDrawn="1"/>
          </p:nvSpPr>
          <p:spPr bwMode="auto">
            <a:xfrm>
              <a:off x="315" y="182"/>
              <a:ext cx="1" cy="3"/>
            </a:xfrm>
            <a:custGeom>
              <a:avLst/>
              <a:gdLst>
                <a:gd name="T0" fmla="*/ 2 w 2"/>
                <a:gd name="T1" fmla="*/ 0 h 5"/>
                <a:gd name="T2" fmla="*/ 2 w 2"/>
                <a:gd name="T3" fmla="*/ 0 h 5"/>
                <a:gd name="T4" fmla="*/ 2 w 2"/>
                <a:gd name="T5" fmla="*/ 5 h 5"/>
                <a:gd name="T6" fmla="*/ 0 w 2"/>
                <a:gd name="T7" fmla="*/ 3 h 5"/>
                <a:gd name="T8" fmla="*/ 2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3"/>
                    <a:pt x="2" y="5"/>
                  </a:cubicBez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8" name="Freeform 1294"/>
            <p:cNvSpPr>
              <a:spLocks/>
            </p:cNvSpPr>
            <p:nvPr userDrawn="1"/>
          </p:nvSpPr>
          <p:spPr bwMode="auto">
            <a:xfrm>
              <a:off x="314" y="185"/>
              <a:ext cx="1" cy="2"/>
            </a:xfrm>
            <a:custGeom>
              <a:avLst/>
              <a:gdLst>
                <a:gd name="T0" fmla="*/ 2 w 2"/>
                <a:gd name="T1" fmla="*/ 0 h 4"/>
                <a:gd name="T2" fmla="*/ 2 w 2"/>
                <a:gd name="T3" fmla="*/ 0 h 4"/>
                <a:gd name="T4" fmla="*/ 2 w 2"/>
                <a:gd name="T5" fmla="*/ 4 h 4"/>
                <a:gd name="T6" fmla="*/ 0 w 2"/>
                <a:gd name="T7" fmla="*/ 2 h 4"/>
                <a:gd name="T8" fmla="*/ 2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2"/>
                    <a:pt x="2" y="4"/>
                  </a:cubicBez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9" name="Freeform 1295"/>
            <p:cNvSpPr>
              <a:spLocks/>
            </p:cNvSpPr>
            <p:nvPr userDrawn="1"/>
          </p:nvSpPr>
          <p:spPr bwMode="auto">
            <a:xfrm>
              <a:off x="317" y="185"/>
              <a:ext cx="1" cy="2"/>
            </a:xfrm>
            <a:custGeom>
              <a:avLst/>
              <a:gdLst>
                <a:gd name="T0" fmla="*/ 2 w 2"/>
                <a:gd name="T1" fmla="*/ 0 h 5"/>
                <a:gd name="T2" fmla="*/ 2 w 2"/>
                <a:gd name="T3" fmla="*/ 0 h 5"/>
                <a:gd name="T4" fmla="*/ 2 w 2"/>
                <a:gd name="T5" fmla="*/ 5 h 5"/>
                <a:gd name="T6" fmla="*/ 0 w 2"/>
                <a:gd name="T7" fmla="*/ 3 h 5"/>
                <a:gd name="T8" fmla="*/ 2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2" y="0"/>
                  </a:moveTo>
                  <a:lnTo>
                    <a:pt x="2" y="0"/>
                  </a:lnTo>
                  <a:cubicBezTo>
                    <a:pt x="1" y="2"/>
                    <a:pt x="1" y="3"/>
                    <a:pt x="2" y="5"/>
                  </a:cubicBez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0" name="Freeform 1296"/>
            <p:cNvSpPr>
              <a:spLocks/>
            </p:cNvSpPr>
            <p:nvPr userDrawn="1"/>
          </p:nvSpPr>
          <p:spPr bwMode="auto">
            <a:xfrm>
              <a:off x="321" y="184"/>
              <a:ext cx="2" cy="2"/>
            </a:xfrm>
            <a:custGeom>
              <a:avLst/>
              <a:gdLst>
                <a:gd name="T0" fmla="*/ 2 w 3"/>
                <a:gd name="T1" fmla="*/ 0 h 4"/>
                <a:gd name="T2" fmla="*/ 2 w 3"/>
                <a:gd name="T3" fmla="*/ 0 h 4"/>
                <a:gd name="T4" fmla="*/ 3 w 3"/>
                <a:gd name="T5" fmla="*/ 4 h 4"/>
                <a:gd name="T6" fmla="*/ 0 w 3"/>
                <a:gd name="T7" fmla="*/ 2 h 4"/>
                <a:gd name="T8" fmla="*/ 2 w 3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3"/>
                    <a:pt x="3" y="4"/>
                  </a:cubicBez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1" name="Freeform 1297"/>
            <p:cNvSpPr>
              <a:spLocks/>
            </p:cNvSpPr>
            <p:nvPr userDrawn="1"/>
          </p:nvSpPr>
          <p:spPr bwMode="auto">
            <a:xfrm>
              <a:off x="320" y="182"/>
              <a:ext cx="0" cy="2"/>
            </a:xfrm>
            <a:custGeom>
              <a:avLst/>
              <a:gdLst>
                <a:gd name="T0" fmla="*/ 2 w 2"/>
                <a:gd name="T1" fmla="*/ 0 h 5"/>
                <a:gd name="T2" fmla="*/ 2 w 2"/>
                <a:gd name="T3" fmla="*/ 0 h 5"/>
                <a:gd name="T4" fmla="*/ 2 w 2"/>
                <a:gd name="T5" fmla="*/ 5 h 5"/>
                <a:gd name="T6" fmla="*/ 0 w 2"/>
                <a:gd name="T7" fmla="*/ 3 h 5"/>
                <a:gd name="T8" fmla="*/ 2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3"/>
                    <a:pt x="2" y="5"/>
                  </a:cubicBez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2" name="Freeform 1298"/>
            <p:cNvSpPr>
              <a:spLocks/>
            </p:cNvSpPr>
            <p:nvPr userDrawn="1"/>
          </p:nvSpPr>
          <p:spPr bwMode="auto">
            <a:xfrm>
              <a:off x="321" y="180"/>
              <a:ext cx="1" cy="1"/>
            </a:xfrm>
            <a:custGeom>
              <a:avLst/>
              <a:gdLst>
                <a:gd name="T0" fmla="*/ 2 w 2"/>
                <a:gd name="T1" fmla="*/ 0 h 4"/>
                <a:gd name="T2" fmla="*/ 2 w 2"/>
                <a:gd name="T3" fmla="*/ 0 h 4"/>
                <a:gd name="T4" fmla="*/ 2 w 2"/>
                <a:gd name="T5" fmla="*/ 4 h 4"/>
                <a:gd name="T6" fmla="*/ 0 w 2"/>
                <a:gd name="T7" fmla="*/ 2 h 4"/>
                <a:gd name="T8" fmla="*/ 2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2"/>
                    <a:pt x="2" y="4"/>
                  </a:cubicBez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3" name="Freeform 1299"/>
            <p:cNvSpPr>
              <a:spLocks/>
            </p:cNvSpPr>
            <p:nvPr userDrawn="1"/>
          </p:nvSpPr>
          <p:spPr bwMode="auto">
            <a:xfrm>
              <a:off x="318" y="174"/>
              <a:ext cx="1" cy="2"/>
            </a:xfrm>
            <a:custGeom>
              <a:avLst/>
              <a:gdLst>
                <a:gd name="T0" fmla="*/ 2 w 2"/>
                <a:gd name="T1" fmla="*/ 0 h 5"/>
                <a:gd name="T2" fmla="*/ 2 w 2"/>
                <a:gd name="T3" fmla="*/ 0 h 5"/>
                <a:gd name="T4" fmla="*/ 1 w 2"/>
                <a:gd name="T5" fmla="*/ 5 h 5"/>
                <a:gd name="T6" fmla="*/ 0 w 2"/>
                <a:gd name="T7" fmla="*/ 2 h 5"/>
                <a:gd name="T8" fmla="*/ 2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3"/>
                    <a:pt x="1" y="5"/>
                  </a:cubicBez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4" name="Freeform 1300"/>
            <p:cNvSpPr>
              <a:spLocks/>
            </p:cNvSpPr>
            <p:nvPr userDrawn="1"/>
          </p:nvSpPr>
          <p:spPr bwMode="auto">
            <a:xfrm>
              <a:off x="315" y="177"/>
              <a:ext cx="1" cy="2"/>
            </a:xfrm>
            <a:custGeom>
              <a:avLst/>
              <a:gdLst>
                <a:gd name="T0" fmla="*/ 2 w 2"/>
                <a:gd name="T1" fmla="*/ 0 h 4"/>
                <a:gd name="T2" fmla="*/ 2 w 2"/>
                <a:gd name="T3" fmla="*/ 0 h 4"/>
                <a:gd name="T4" fmla="*/ 2 w 2"/>
                <a:gd name="T5" fmla="*/ 4 h 4"/>
                <a:gd name="T6" fmla="*/ 0 w 2"/>
                <a:gd name="T7" fmla="*/ 2 h 4"/>
                <a:gd name="T8" fmla="*/ 2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3"/>
                    <a:pt x="2" y="4"/>
                  </a:cubicBez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5" name="Freeform 1301"/>
            <p:cNvSpPr>
              <a:spLocks/>
            </p:cNvSpPr>
            <p:nvPr userDrawn="1"/>
          </p:nvSpPr>
          <p:spPr bwMode="auto">
            <a:xfrm>
              <a:off x="314" y="180"/>
              <a:ext cx="0" cy="2"/>
            </a:xfrm>
            <a:custGeom>
              <a:avLst/>
              <a:gdLst>
                <a:gd name="T0" fmla="*/ 1 w 1"/>
                <a:gd name="T1" fmla="*/ 0 h 5"/>
                <a:gd name="T2" fmla="*/ 1 w 1"/>
                <a:gd name="T3" fmla="*/ 0 h 5"/>
                <a:gd name="T4" fmla="*/ 1 w 1"/>
                <a:gd name="T5" fmla="*/ 5 h 5"/>
                <a:gd name="T6" fmla="*/ 0 w 1"/>
                <a:gd name="T7" fmla="*/ 2 h 5"/>
                <a:gd name="T8" fmla="*/ 1 w 1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5">
                  <a:moveTo>
                    <a:pt x="1" y="0"/>
                  </a:moveTo>
                  <a:lnTo>
                    <a:pt x="1" y="0"/>
                  </a:lnTo>
                  <a:cubicBezTo>
                    <a:pt x="0" y="1"/>
                    <a:pt x="0" y="3"/>
                    <a:pt x="1" y="5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6" name="Freeform 1302"/>
            <p:cNvSpPr>
              <a:spLocks/>
            </p:cNvSpPr>
            <p:nvPr userDrawn="1"/>
          </p:nvSpPr>
          <p:spPr bwMode="auto">
            <a:xfrm>
              <a:off x="316" y="187"/>
              <a:ext cx="1" cy="2"/>
            </a:xfrm>
            <a:custGeom>
              <a:avLst/>
              <a:gdLst>
                <a:gd name="T0" fmla="*/ 1 w 2"/>
                <a:gd name="T1" fmla="*/ 0 h 4"/>
                <a:gd name="T2" fmla="*/ 1 w 2"/>
                <a:gd name="T3" fmla="*/ 0 h 4"/>
                <a:gd name="T4" fmla="*/ 2 w 2"/>
                <a:gd name="T5" fmla="*/ 4 h 4"/>
                <a:gd name="T6" fmla="*/ 0 w 2"/>
                <a:gd name="T7" fmla="*/ 2 h 4"/>
                <a:gd name="T8" fmla="*/ 1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2" y="4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7" name="Freeform 1303"/>
            <p:cNvSpPr>
              <a:spLocks/>
            </p:cNvSpPr>
            <p:nvPr userDrawn="1"/>
          </p:nvSpPr>
          <p:spPr bwMode="auto">
            <a:xfrm>
              <a:off x="316" y="191"/>
              <a:ext cx="2" cy="3"/>
            </a:xfrm>
            <a:custGeom>
              <a:avLst/>
              <a:gdLst>
                <a:gd name="T0" fmla="*/ 2 w 3"/>
                <a:gd name="T1" fmla="*/ 0 h 5"/>
                <a:gd name="T2" fmla="*/ 2 w 3"/>
                <a:gd name="T3" fmla="*/ 0 h 5"/>
                <a:gd name="T4" fmla="*/ 3 w 3"/>
                <a:gd name="T5" fmla="*/ 5 h 5"/>
                <a:gd name="T6" fmla="*/ 0 w 3"/>
                <a:gd name="T7" fmla="*/ 3 h 5"/>
                <a:gd name="T8" fmla="*/ 2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lnTo>
                    <a:pt x="2" y="0"/>
                  </a:lnTo>
                  <a:cubicBezTo>
                    <a:pt x="1" y="2"/>
                    <a:pt x="1" y="3"/>
                    <a:pt x="3" y="5"/>
                  </a:cubicBez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8" name="Freeform 1304"/>
            <p:cNvSpPr>
              <a:spLocks/>
            </p:cNvSpPr>
            <p:nvPr userDrawn="1"/>
          </p:nvSpPr>
          <p:spPr bwMode="auto">
            <a:xfrm>
              <a:off x="324" y="186"/>
              <a:ext cx="0" cy="2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2 w 2"/>
                <a:gd name="T5" fmla="*/ 3 h 3"/>
                <a:gd name="T6" fmla="*/ 0 w 2"/>
                <a:gd name="T7" fmla="*/ 2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2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9" name="Freeform 1305"/>
            <p:cNvSpPr>
              <a:spLocks/>
            </p:cNvSpPr>
            <p:nvPr userDrawn="1"/>
          </p:nvSpPr>
          <p:spPr bwMode="auto">
            <a:xfrm>
              <a:off x="318" y="189"/>
              <a:ext cx="1" cy="2"/>
            </a:xfrm>
            <a:custGeom>
              <a:avLst/>
              <a:gdLst>
                <a:gd name="T0" fmla="*/ 2 w 3"/>
                <a:gd name="T1" fmla="*/ 0 h 5"/>
                <a:gd name="T2" fmla="*/ 2 w 3"/>
                <a:gd name="T3" fmla="*/ 0 h 5"/>
                <a:gd name="T4" fmla="*/ 3 w 3"/>
                <a:gd name="T5" fmla="*/ 5 h 5"/>
                <a:gd name="T6" fmla="*/ 0 w 3"/>
                <a:gd name="T7" fmla="*/ 3 h 5"/>
                <a:gd name="T8" fmla="*/ 2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lnTo>
                    <a:pt x="2" y="0"/>
                  </a:lnTo>
                  <a:cubicBezTo>
                    <a:pt x="1" y="2"/>
                    <a:pt x="2" y="3"/>
                    <a:pt x="3" y="5"/>
                  </a:cubicBez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0" name="Freeform 1306"/>
            <p:cNvSpPr>
              <a:spLocks/>
            </p:cNvSpPr>
            <p:nvPr userDrawn="1"/>
          </p:nvSpPr>
          <p:spPr bwMode="auto">
            <a:xfrm>
              <a:off x="318" y="195"/>
              <a:ext cx="6" cy="2"/>
            </a:xfrm>
            <a:custGeom>
              <a:avLst/>
              <a:gdLst>
                <a:gd name="T0" fmla="*/ 0 w 12"/>
                <a:gd name="T1" fmla="*/ 2 h 4"/>
                <a:gd name="T2" fmla="*/ 0 w 12"/>
                <a:gd name="T3" fmla="*/ 2 h 4"/>
                <a:gd name="T4" fmla="*/ 8 w 12"/>
                <a:gd name="T5" fmla="*/ 0 h 4"/>
                <a:gd name="T6" fmla="*/ 12 w 12"/>
                <a:gd name="T7" fmla="*/ 2 h 4"/>
                <a:gd name="T8" fmla="*/ 5 w 12"/>
                <a:gd name="T9" fmla="*/ 4 h 4"/>
                <a:gd name="T10" fmla="*/ 0 w 12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">
                  <a:moveTo>
                    <a:pt x="0" y="2"/>
                  </a:moveTo>
                  <a:lnTo>
                    <a:pt x="0" y="2"/>
                  </a:lnTo>
                  <a:cubicBezTo>
                    <a:pt x="3" y="1"/>
                    <a:pt x="6" y="0"/>
                    <a:pt x="8" y="0"/>
                  </a:cubicBezTo>
                  <a:cubicBezTo>
                    <a:pt x="9" y="1"/>
                    <a:pt x="11" y="2"/>
                    <a:pt x="12" y="2"/>
                  </a:cubicBezTo>
                  <a:cubicBezTo>
                    <a:pt x="9" y="3"/>
                    <a:pt x="7" y="3"/>
                    <a:pt x="5" y="4"/>
                  </a:cubicBezTo>
                  <a:cubicBezTo>
                    <a:pt x="3" y="3"/>
                    <a:pt x="2" y="3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1" name="Freeform 1307"/>
            <p:cNvSpPr>
              <a:spLocks/>
            </p:cNvSpPr>
            <p:nvPr userDrawn="1"/>
          </p:nvSpPr>
          <p:spPr bwMode="auto">
            <a:xfrm>
              <a:off x="320" y="188"/>
              <a:ext cx="5" cy="3"/>
            </a:xfrm>
            <a:custGeom>
              <a:avLst/>
              <a:gdLst>
                <a:gd name="T0" fmla="*/ 12 w 12"/>
                <a:gd name="T1" fmla="*/ 6 h 7"/>
                <a:gd name="T2" fmla="*/ 12 w 12"/>
                <a:gd name="T3" fmla="*/ 6 h 7"/>
                <a:gd name="T4" fmla="*/ 8 w 12"/>
                <a:gd name="T5" fmla="*/ 5 h 7"/>
                <a:gd name="T6" fmla="*/ 8 w 12"/>
                <a:gd name="T7" fmla="*/ 5 h 7"/>
                <a:gd name="T8" fmla="*/ 9 w 12"/>
                <a:gd name="T9" fmla="*/ 7 h 7"/>
                <a:gd name="T10" fmla="*/ 5 w 12"/>
                <a:gd name="T11" fmla="*/ 7 h 7"/>
                <a:gd name="T12" fmla="*/ 0 w 12"/>
                <a:gd name="T13" fmla="*/ 0 h 7"/>
                <a:gd name="T14" fmla="*/ 12 w 12"/>
                <a:gd name="T15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7">
                  <a:moveTo>
                    <a:pt x="12" y="6"/>
                  </a:moveTo>
                  <a:lnTo>
                    <a:pt x="12" y="6"/>
                  </a:lnTo>
                  <a:cubicBezTo>
                    <a:pt x="10" y="5"/>
                    <a:pt x="9" y="5"/>
                    <a:pt x="8" y="5"/>
                  </a:cubicBezTo>
                  <a:lnTo>
                    <a:pt x="8" y="5"/>
                  </a:lnTo>
                  <a:cubicBezTo>
                    <a:pt x="8" y="6"/>
                    <a:pt x="8" y="7"/>
                    <a:pt x="9" y="7"/>
                  </a:cubicBezTo>
                  <a:cubicBezTo>
                    <a:pt x="7" y="7"/>
                    <a:pt x="6" y="7"/>
                    <a:pt x="5" y="7"/>
                  </a:cubicBezTo>
                  <a:cubicBezTo>
                    <a:pt x="3" y="5"/>
                    <a:pt x="1" y="2"/>
                    <a:pt x="0" y="0"/>
                  </a:cubicBezTo>
                  <a:cubicBezTo>
                    <a:pt x="4" y="0"/>
                    <a:pt x="9" y="3"/>
                    <a:pt x="12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2" name="Freeform 1308"/>
            <p:cNvSpPr>
              <a:spLocks/>
            </p:cNvSpPr>
            <p:nvPr userDrawn="1"/>
          </p:nvSpPr>
          <p:spPr bwMode="auto">
            <a:xfrm>
              <a:off x="329" y="187"/>
              <a:ext cx="1" cy="2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2 w 2"/>
                <a:gd name="T5" fmla="*/ 2 h 5"/>
                <a:gd name="T6" fmla="*/ 1 w 2"/>
                <a:gd name="T7" fmla="*/ 5 h 5"/>
                <a:gd name="T8" fmla="*/ 0 w 2"/>
                <a:gd name="T9" fmla="*/ 3 h 5"/>
                <a:gd name="T10" fmla="*/ 0 w 2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1" y="2"/>
                    <a:pt x="2" y="2"/>
                  </a:cubicBezTo>
                  <a:cubicBezTo>
                    <a:pt x="2" y="3"/>
                    <a:pt x="1" y="4"/>
                    <a:pt x="1" y="5"/>
                  </a:cubicBezTo>
                  <a:cubicBezTo>
                    <a:pt x="1" y="4"/>
                    <a:pt x="0" y="3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3" name="Freeform 1309"/>
            <p:cNvSpPr>
              <a:spLocks/>
            </p:cNvSpPr>
            <p:nvPr userDrawn="1"/>
          </p:nvSpPr>
          <p:spPr bwMode="auto">
            <a:xfrm>
              <a:off x="325" y="189"/>
              <a:ext cx="2" cy="2"/>
            </a:xfrm>
            <a:custGeom>
              <a:avLst/>
              <a:gdLst>
                <a:gd name="T0" fmla="*/ 0 w 4"/>
                <a:gd name="T1" fmla="*/ 0 h 5"/>
                <a:gd name="T2" fmla="*/ 0 w 4"/>
                <a:gd name="T3" fmla="*/ 0 h 5"/>
                <a:gd name="T4" fmla="*/ 3 w 4"/>
                <a:gd name="T5" fmla="*/ 1 h 5"/>
                <a:gd name="T6" fmla="*/ 4 w 4"/>
                <a:gd name="T7" fmla="*/ 5 h 5"/>
                <a:gd name="T8" fmla="*/ 2 w 4"/>
                <a:gd name="T9" fmla="*/ 4 h 5"/>
                <a:gd name="T10" fmla="*/ 0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0" y="0"/>
                  </a:moveTo>
                  <a:lnTo>
                    <a:pt x="0" y="0"/>
                  </a:lnTo>
                  <a:cubicBezTo>
                    <a:pt x="1" y="0"/>
                    <a:pt x="2" y="0"/>
                    <a:pt x="3" y="1"/>
                  </a:cubicBezTo>
                  <a:cubicBezTo>
                    <a:pt x="3" y="2"/>
                    <a:pt x="3" y="4"/>
                    <a:pt x="4" y="5"/>
                  </a:cubicBezTo>
                  <a:cubicBezTo>
                    <a:pt x="3" y="5"/>
                    <a:pt x="3" y="4"/>
                    <a:pt x="2" y="4"/>
                  </a:cubicBezTo>
                  <a:cubicBezTo>
                    <a:pt x="1" y="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4" name="Freeform 1310"/>
            <p:cNvSpPr>
              <a:spLocks/>
            </p:cNvSpPr>
            <p:nvPr userDrawn="1"/>
          </p:nvSpPr>
          <p:spPr bwMode="auto">
            <a:xfrm>
              <a:off x="320" y="191"/>
              <a:ext cx="5" cy="3"/>
            </a:xfrm>
            <a:custGeom>
              <a:avLst/>
              <a:gdLst>
                <a:gd name="T0" fmla="*/ 9 w 13"/>
                <a:gd name="T1" fmla="*/ 2 h 6"/>
                <a:gd name="T2" fmla="*/ 9 w 13"/>
                <a:gd name="T3" fmla="*/ 2 h 6"/>
                <a:gd name="T4" fmla="*/ 13 w 13"/>
                <a:gd name="T5" fmla="*/ 6 h 6"/>
                <a:gd name="T6" fmla="*/ 7 w 13"/>
                <a:gd name="T7" fmla="*/ 5 h 6"/>
                <a:gd name="T8" fmla="*/ 0 w 13"/>
                <a:gd name="T9" fmla="*/ 1 h 6"/>
                <a:gd name="T10" fmla="*/ 9 w 13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6">
                  <a:moveTo>
                    <a:pt x="9" y="2"/>
                  </a:moveTo>
                  <a:lnTo>
                    <a:pt x="9" y="2"/>
                  </a:lnTo>
                  <a:cubicBezTo>
                    <a:pt x="10" y="3"/>
                    <a:pt x="12" y="5"/>
                    <a:pt x="13" y="6"/>
                  </a:cubicBezTo>
                  <a:cubicBezTo>
                    <a:pt x="11" y="6"/>
                    <a:pt x="9" y="5"/>
                    <a:pt x="7" y="5"/>
                  </a:cubicBezTo>
                  <a:cubicBezTo>
                    <a:pt x="4" y="4"/>
                    <a:pt x="2" y="3"/>
                    <a:pt x="0" y="1"/>
                  </a:cubicBezTo>
                  <a:cubicBezTo>
                    <a:pt x="3" y="0"/>
                    <a:pt x="6" y="1"/>
                    <a:pt x="9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5" name="Freeform 1311"/>
            <p:cNvSpPr>
              <a:spLocks/>
            </p:cNvSpPr>
            <p:nvPr userDrawn="1"/>
          </p:nvSpPr>
          <p:spPr bwMode="auto">
            <a:xfrm>
              <a:off x="327" y="187"/>
              <a:ext cx="3" cy="7"/>
            </a:xfrm>
            <a:custGeom>
              <a:avLst/>
              <a:gdLst>
                <a:gd name="T0" fmla="*/ 6 w 7"/>
                <a:gd name="T1" fmla="*/ 7 h 16"/>
                <a:gd name="T2" fmla="*/ 6 w 7"/>
                <a:gd name="T3" fmla="*/ 7 h 16"/>
                <a:gd name="T4" fmla="*/ 6 w 7"/>
                <a:gd name="T5" fmla="*/ 8 h 16"/>
                <a:gd name="T6" fmla="*/ 7 w 7"/>
                <a:gd name="T7" fmla="*/ 16 h 16"/>
                <a:gd name="T8" fmla="*/ 3 w 7"/>
                <a:gd name="T9" fmla="*/ 11 h 16"/>
                <a:gd name="T10" fmla="*/ 0 w 7"/>
                <a:gd name="T11" fmla="*/ 0 h 16"/>
                <a:gd name="T12" fmla="*/ 6 w 7"/>
                <a:gd name="T13" fmla="*/ 7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6">
                  <a:moveTo>
                    <a:pt x="6" y="7"/>
                  </a:moveTo>
                  <a:lnTo>
                    <a:pt x="6" y="7"/>
                  </a:lnTo>
                  <a:cubicBezTo>
                    <a:pt x="6" y="7"/>
                    <a:pt x="6" y="8"/>
                    <a:pt x="6" y="8"/>
                  </a:cubicBezTo>
                  <a:cubicBezTo>
                    <a:pt x="6" y="11"/>
                    <a:pt x="7" y="14"/>
                    <a:pt x="7" y="16"/>
                  </a:cubicBezTo>
                  <a:cubicBezTo>
                    <a:pt x="6" y="14"/>
                    <a:pt x="5" y="13"/>
                    <a:pt x="3" y="11"/>
                  </a:cubicBezTo>
                  <a:cubicBezTo>
                    <a:pt x="1" y="8"/>
                    <a:pt x="0" y="4"/>
                    <a:pt x="0" y="0"/>
                  </a:cubicBezTo>
                  <a:cubicBezTo>
                    <a:pt x="3" y="2"/>
                    <a:pt x="5" y="4"/>
                    <a:pt x="6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6" name="Freeform 1312"/>
            <p:cNvSpPr>
              <a:spLocks/>
            </p:cNvSpPr>
            <p:nvPr userDrawn="1"/>
          </p:nvSpPr>
          <p:spPr bwMode="auto">
            <a:xfrm>
              <a:off x="321" y="194"/>
              <a:ext cx="7" cy="2"/>
            </a:xfrm>
            <a:custGeom>
              <a:avLst/>
              <a:gdLst>
                <a:gd name="T0" fmla="*/ 0 w 16"/>
                <a:gd name="T1" fmla="*/ 1 h 5"/>
                <a:gd name="T2" fmla="*/ 0 w 16"/>
                <a:gd name="T3" fmla="*/ 1 h 5"/>
                <a:gd name="T4" fmla="*/ 16 w 16"/>
                <a:gd name="T5" fmla="*/ 5 h 5"/>
                <a:gd name="T6" fmla="*/ 7 w 16"/>
                <a:gd name="T7" fmla="*/ 5 h 5"/>
                <a:gd name="T8" fmla="*/ 0 w 16"/>
                <a:gd name="T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5">
                  <a:moveTo>
                    <a:pt x="0" y="1"/>
                  </a:moveTo>
                  <a:lnTo>
                    <a:pt x="0" y="1"/>
                  </a:lnTo>
                  <a:cubicBezTo>
                    <a:pt x="5" y="0"/>
                    <a:pt x="12" y="1"/>
                    <a:pt x="16" y="5"/>
                  </a:cubicBezTo>
                  <a:cubicBezTo>
                    <a:pt x="13" y="5"/>
                    <a:pt x="10" y="5"/>
                    <a:pt x="7" y="5"/>
                  </a:cubicBezTo>
                  <a:cubicBezTo>
                    <a:pt x="5" y="4"/>
                    <a:pt x="2" y="3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7" name="Freeform 1313"/>
            <p:cNvSpPr>
              <a:spLocks/>
            </p:cNvSpPr>
            <p:nvPr userDrawn="1"/>
          </p:nvSpPr>
          <p:spPr bwMode="auto">
            <a:xfrm>
              <a:off x="324" y="191"/>
              <a:ext cx="6" cy="4"/>
            </a:xfrm>
            <a:custGeom>
              <a:avLst/>
              <a:gdLst>
                <a:gd name="T0" fmla="*/ 0 w 15"/>
                <a:gd name="T1" fmla="*/ 0 h 11"/>
                <a:gd name="T2" fmla="*/ 0 w 15"/>
                <a:gd name="T3" fmla="*/ 0 h 11"/>
                <a:gd name="T4" fmla="*/ 15 w 15"/>
                <a:gd name="T5" fmla="*/ 11 h 11"/>
                <a:gd name="T6" fmla="*/ 0 w 15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11">
                  <a:moveTo>
                    <a:pt x="0" y="0"/>
                  </a:moveTo>
                  <a:lnTo>
                    <a:pt x="0" y="0"/>
                  </a:lnTo>
                  <a:cubicBezTo>
                    <a:pt x="6" y="1"/>
                    <a:pt x="12" y="6"/>
                    <a:pt x="15" y="11"/>
                  </a:cubicBezTo>
                  <a:cubicBezTo>
                    <a:pt x="9" y="10"/>
                    <a:pt x="3" y="6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8" name="Freeform 1314"/>
            <p:cNvSpPr>
              <a:spLocks/>
            </p:cNvSpPr>
            <p:nvPr userDrawn="1"/>
          </p:nvSpPr>
          <p:spPr bwMode="auto">
            <a:xfrm>
              <a:off x="330" y="198"/>
              <a:ext cx="2" cy="2"/>
            </a:xfrm>
            <a:custGeom>
              <a:avLst/>
              <a:gdLst>
                <a:gd name="T0" fmla="*/ 3 w 3"/>
                <a:gd name="T1" fmla="*/ 2 h 3"/>
                <a:gd name="T2" fmla="*/ 3 w 3"/>
                <a:gd name="T3" fmla="*/ 2 h 3"/>
                <a:gd name="T4" fmla="*/ 2 w 3"/>
                <a:gd name="T5" fmla="*/ 3 h 3"/>
                <a:gd name="T6" fmla="*/ 0 w 3"/>
                <a:gd name="T7" fmla="*/ 2 h 3"/>
                <a:gd name="T8" fmla="*/ 2 w 3"/>
                <a:gd name="T9" fmla="*/ 0 h 3"/>
                <a:gd name="T10" fmla="*/ 3 w 3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3" y="2"/>
                  </a:moveTo>
                  <a:lnTo>
                    <a:pt x="3" y="2"/>
                  </a:lnTo>
                  <a:cubicBezTo>
                    <a:pt x="3" y="3"/>
                    <a:pt x="3" y="3"/>
                    <a:pt x="2" y="3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3" y="1"/>
                    <a:pt x="3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9" name="Freeform 1315"/>
            <p:cNvSpPr>
              <a:spLocks/>
            </p:cNvSpPr>
            <p:nvPr userDrawn="1"/>
          </p:nvSpPr>
          <p:spPr bwMode="auto">
            <a:xfrm>
              <a:off x="319" y="197"/>
              <a:ext cx="24" cy="3"/>
            </a:xfrm>
            <a:custGeom>
              <a:avLst/>
              <a:gdLst>
                <a:gd name="T0" fmla="*/ 27 w 54"/>
                <a:gd name="T1" fmla="*/ 1 h 6"/>
                <a:gd name="T2" fmla="*/ 27 w 54"/>
                <a:gd name="T3" fmla="*/ 1 h 6"/>
                <a:gd name="T4" fmla="*/ 0 w 54"/>
                <a:gd name="T5" fmla="*/ 6 h 6"/>
                <a:gd name="T6" fmla="*/ 0 w 54"/>
                <a:gd name="T7" fmla="*/ 4 h 6"/>
                <a:gd name="T8" fmla="*/ 27 w 54"/>
                <a:gd name="T9" fmla="*/ 0 h 6"/>
                <a:gd name="T10" fmla="*/ 54 w 54"/>
                <a:gd name="T11" fmla="*/ 4 h 6"/>
                <a:gd name="T12" fmla="*/ 54 w 54"/>
                <a:gd name="T13" fmla="*/ 6 h 6"/>
                <a:gd name="T14" fmla="*/ 27 w 54"/>
                <a:gd name="T1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6">
                  <a:moveTo>
                    <a:pt x="27" y="1"/>
                  </a:moveTo>
                  <a:lnTo>
                    <a:pt x="27" y="1"/>
                  </a:lnTo>
                  <a:cubicBezTo>
                    <a:pt x="15" y="1"/>
                    <a:pt x="4" y="3"/>
                    <a:pt x="0" y="6"/>
                  </a:cubicBezTo>
                  <a:lnTo>
                    <a:pt x="0" y="4"/>
                  </a:lnTo>
                  <a:cubicBezTo>
                    <a:pt x="4" y="1"/>
                    <a:pt x="15" y="0"/>
                    <a:pt x="27" y="0"/>
                  </a:cubicBezTo>
                  <a:cubicBezTo>
                    <a:pt x="39" y="0"/>
                    <a:pt x="49" y="1"/>
                    <a:pt x="54" y="4"/>
                  </a:cubicBezTo>
                  <a:lnTo>
                    <a:pt x="54" y="6"/>
                  </a:lnTo>
                  <a:cubicBezTo>
                    <a:pt x="49" y="3"/>
                    <a:pt x="39" y="1"/>
                    <a:pt x="27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0" name="Freeform 1316"/>
            <p:cNvSpPr>
              <a:spLocks/>
            </p:cNvSpPr>
            <p:nvPr userDrawn="1"/>
          </p:nvSpPr>
          <p:spPr bwMode="auto">
            <a:xfrm>
              <a:off x="329" y="171"/>
              <a:ext cx="2" cy="16"/>
            </a:xfrm>
            <a:custGeom>
              <a:avLst/>
              <a:gdLst>
                <a:gd name="T0" fmla="*/ 4 w 4"/>
                <a:gd name="T1" fmla="*/ 31 h 35"/>
                <a:gd name="T2" fmla="*/ 4 w 4"/>
                <a:gd name="T3" fmla="*/ 31 h 35"/>
                <a:gd name="T4" fmla="*/ 2 w 4"/>
                <a:gd name="T5" fmla="*/ 35 h 35"/>
                <a:gd name="T6" fmla="*/ 0 w 4"/>
                <a:gd name="T7" fmla="*/ 0 h 35"/>
                <a:gd name="T8" fmla="*/ 2 w 4"/>
                <a:gd name="T9" fmla="*/ 1 h 35"/>
                <a:gd name="T10" fmla="*/ 1 w 4"/>
                <a:gd name="T11" fmla="*/ 3 h 35"/>
                <a:gd name="T12" fmla="*/ 2 w 4"/>
                <a:gd name="T13" fmla="*/ 6 h 35"/>
                <a:gd name="T14" fmla="*/ 1 w 4"/>
                <a:gd name="T15" fmla="*/ 9 h 35"/>
                <a:gd name="T16" fmla="*/ 3 w 4"/>
                <a:gd name="T17" fmla="*/ 12 h 35"/>
                <a:gd name="T18" fmla="*/ 1 w 4"/>
                <a:gd name="T19" fmla="*/ 14 h 35"/>
                <a:gd name="T20" fmla="*/ 3 w 4"/>
                <a:gd name="T21" fmla="*/ 17 h 35"/>
                <a:gd name="T22" fmla="*/ 2 w 4"/>
                <a:gd name="T23" fmla="*/ 19 h 35"/>
                <a:gd name="T24" fmla="*/ 3 w 4"/>
                <a:gd name="T25" fmla="*/ 22 h 35"/>
                <a:gd name="T26" fmla="*/ 2 w 4"/>
                <a:gd name="T27" fmla="*/ 24 h 35"/>
                <a:gd name="T28" fmla="*/ 3 w 4"/>
                <a:gd name="T29" fmla="*/ 26 h 35"/>
                <a:gd name="T30" fmla="*/ 2 w 4"/>
                <a:gd name="T31" fmla="*/ 28 h 35"/>
                <a:gd name="T32" fmla="*/ 4 w 4"/>
                <a:gd name="T33" fmla="*/ 3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" h="35">
                  <a:moveTo>
                    <a:pt x="4" y="31"/>
                  </a:moveTo>
                  <a:lnTo>
                    <a:pt x="4" y="31"/>
                  </a:lnTo>
                  <a:cubicBezTo>
                    <a:pt x="3" y="32"/>
                    <a:pt x="3" y="33"/>
                    <a:pt x="2" y="35"/>
                  </a:cubicBezTo>
                  <a:lnTo>
                    <a:pt x="0" y="0"/>
                  </a:lnTo>
                  <a:cubicBezTo>
                    <a:pt x="1" y="1"/>
                    <a:pt x="1" y="1"/>
                    <a:pt x="2" y="1"/>
                  </a:cubicBezTo>
                  <a:cubicBezTo>
                    <a:pt x="1" y="1"/>
                    <a:pt x="1" y="2"/>
                    <a:pt x="1" y="3"/>
                  </a:cubicBezTo>
                  <a:cubicBezTo>
                    <a:pt x="1" y="4"/>
                    <a:pt x="2" y="5"/>
                    <a:pt x="2" y="6"/>
                  </a:cubicBezTo>
                  <a:cubicBezTo>
                    <a:pt x="2" y="7"/>
                    <a:pt x="1" y="8"/>
                    <a:pt x="1" y="9"/>
                  </a:cubicBezTo>
                  <a:cubicBezTo>
                    <a:pt x="1" y="10"/>
                    <a:pt x="2" y="11"/>
                    <a:pt x="3" y="12"/>
                  </a:cubicBezTo>
                  <a:cubicBezTo>
                    <a:pt x="2" y="12"/>
                    <a:pt x="1" y="13"/>
                    <a:pt x="1" y="14"/>
                  </a:cubicBezTo>
                  <a:cubicBezTo>
                    <a:pt x="1" y="15"/>
                    <a:pt x="2" y="16"/>
                    <a:pt x="3" y="17"/>
                  </a:cubicBezTo>
                  <a:cubicBezTo>
                    <a:pt x="2" y="17"/>
                    <a:pt x="2" y="18"/>
                    <a:pt x="2" y="19"/>
                  </a:cubicBezTo>
                  <a:cubicBezTo>
                    <a:pt x="2" y="20"/>
                    <a:pt x="2" y="21"/>
                    <a:pt x="3" y="22"/>
                  </a:cubicBezTo>
                  <a:cubicBezTo>
                    <a:pt x="2" y="22"/>
                    <a:pt x="2" y="23"/>
                    <a:pt x="2" y="24"/>
                  </a:cubicBezTo>
                  <a:cubicBezTo>
                    <a:pt x="2" y="25"/>
                    <a:pt x="2" y="25"/>
                    <a:pt x="3" y="26"/>
                  </a:cubicBezTo>
                  <a:cubicBezTo>
                    <a:pt x="2" y="26"/>
                    <a:pt x="2" y="27"/>
                    <a:pt x="2" y="28"/>
                  </a:cubicBezTo>
                  <a:cubicBezTo>
                    <a:pt x="2" y="29"/>
                    <a:pt x="3" y="30"/>
                    <a:pt x="4" y="3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1" name="Freeform 1317"/>
            <p:cNvSpPr>
              <a:spLocks/>
            </p:cNvSpPr>
            <p:nvPr userDrawn="1"/>
          </p:nvSpPr>
          <p:spPr bwMode="auto">
            <a:xfrm>
              <a:off x="331" y="171"/>
              <a:ext cx="2" cy="16"/>
            </a:xfrm>
            <a:custGeom>
              <a:avLst/>
              <a:gdLst>
                <a:gd name="T0" fmla="*/ 2 w 4"/>
                <a:gd name="T1" fmla="*/ 1 h 35"/>
                <a:gd name="T2" fmla="*/ 2 w 4"/>
                <a:gd name="T3" fmla="*/ 1 h 35"/>
                <a:gd name="T4" fmla="*/ 4 w 4"/>
                <a:gd name="T5" fmla="*/ 0 h 35"/>
                <a:gd name="T6" fmla="*/ 2 w 4"/>
                <a:gd name="T7" fmla="*/ 35 h 35"/>
                <a:gd name="T8" fmla="*/ 0 w 4"/>
                <a:gd name="T9" fmla="*/ 31 h 35"/>
                <a:gd name="T10" fmla="*/ 2 w 4"/>
                <a:gd name="T11" fmla="*/ 28 h 35"/>
                <a:gd name="T12" fmla="*/ 1 w 4"/>
                <a:gd name="T13" fmla="*/ 26 h 35"/>
                <a:gd name="T14" fmla="*/ 2 w 4"/>
                <a:gd name="T15" fmla="*/ 24 h 35"/>
                <a:gd name="T16" fmla="*/ 1 w 4"/>
                <a:gd name="T17" fmla="*/ 22 h 35"/>
                <a:gd name="T18" fmla="*/ 3 w 4"/>
                <a:gd name="T19" fmla="*/ 19 h 35"/>
                <a:gd name="T20" fmla="*/ 2 w 4"/>
                <a:gd name="T21" fmla="*/ 17 h 35"/>
                <a:gd name="T22" fmla="*/ 3 w 4"/>
                <a:gd name="T23" fmla="*/ 14 h 35"/>
                <a:gd name="T24" fmla="*/ 2 w 4"/>
                <a:gd name="T25" fmla="*/ 12 h 35"/>
                <a:gd name="T26" fmla="*/ 3 w 4"/>
                <a:gd name="T27" fmla="*/ 9 h 35"/>
                <a:gd name="T28" fmla="*/ 2 w 4"/>
                <a:gd name="T29" fmla="*/ 6 h 35"/>
                <a:gd name="T30" fmla="*/ 3 w 4"/>
                <a:gd name="T31" fmla="*/ 3 h 35"/>
                <a:gd name="T32" fmla="*/ 2 w 4"/>
                <a:gd name="T33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" h="35">
                  <a:moveTo>
                    <a:pt x="2" y="1"/>
                  </a:moveTo>
                  <a:lnTo>
                    <a:pt x="2" y="1"/>
                  </a:lnTo>
                  <a:cubicBezTo>
                    <a:pt x="3" y="1"/>
                    <a:pt x="3" y="1"/>
                    <a:pt x="4" y="0"/>
                  </a:cubicBezTo>
                  <a:lnTo>
                    <a:pt x="2" y="35"/>
                  </a:lnTo>
                  <a:cubicBezTo>
                    <a:pt x="2" y="33"/>
                    <a:pt x="1" y="32"/>
                    <a:pt x="0" y="31"/>
                  </a:cubicBezTo>
                  <a:cubicBezTo>
                    <a:pt x="1" y="30"/>
                    <a:pt x="2" y="29"/>
                    <a:pt x="2" y="28"/>
                  </a:cubicBezTo>
                  <a:cubicBezTo>
                    <a:pt x="2" y="27"/>
                    <a:pt x="2" y="26"/>
                    <a:pt x="1" y="26"/>
                  </a:cubicBezTo>
                  <a:cubicBezTo>
                    <a:pt x="2" y="25"/>
                    <a:pt x="2" y="25"/>
                    <a:pt x="2" y="24"/>
                  </a:cubicBezTo>
                  <a:cubicBezTo>
                    <a:pt x="2" y="23"/>
                    <a:pt x="2" y="22"/>
                    <a:pt x="1" y="22"/>
                  </a:cubicBezTo>
                  <a:cubicBezTo>
                    <a:pt x="2" y="21"/>
                    <a:pt x="3" y="20"/>
                    <a:pt x="3" y="19"/>
                  </a:cubicBezTo>
                  <a:cubicBezTo>
                    <a:pt x="3" y="18"/>
                    <a:pt x="2" y="17"/>
                    <a:pt x="2" y="17"/>
                  </a:cubicBezTo>
                  <a:cubicBezTo>
                    <a:pt x="2" y="16"/>
                    <a:pt x="3" y="15"/>
                    <a:pt x="3" y="14"/>
                  </a:cubicBezTo>
                  <a:cubicBezTo>
                    <a:pt x="3" y="13"/>
                    <a:pt x="2" y="12"/>
                    <a:pt x="2" y="12"/>
                  </a:cubicBezTo>
                  <a:cubicBezTo>
                    <a:pt x="3" y="11"/>
                    <a:pt x="3" y="10"/>
                    <a:pt x="3" y="9"/>
                  </a:cubicBezTo>
                  <a:cubicBezTo>
                    <a:pt x="3" y="8"/>
                    <a:pt x="3" y="7"/>
                    <a:pt x="2" y="6"/>
                  </a:cubicBezTo>
                  <a:cubicBezTo>
                    <a:pt x="3" y="5"/>
                    <a:pt x="3" y="4"/>
                    <a:pt x="3" y="3"/>
                  </a:cubicBezTo>
                  <a:cubicBezTo>
                    <a:pt x="3" y="2"/>
                    <a:pt x="3" y="1"/>
                    <a:pt x="2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2" name="Freeform 1318"/>
            <p:cNvSpPr>
              <a:spLocks/>
            </p:cNvSpPr>
            <p:nvPr userDrawn="1"/>
          </p:nvSpPr>
          <p:spPr bwMode="auto">
            <a:xfrm>
              <a:off x="319" y="200"/>
              <a:ext cx="24" cy="2"/>
            </a:xfrm>
            <a:custGeom>
              <a:avLst/>
              <a:gdLst>
                <a:gd name="T0" fmla="*/ 27 w 54"/>
                <a:gd name="T1" fmla="*/ 1 h 4"/>
                <a:gd name="T2" fmla="*/ 27 w 54"/>
                <a:gd name="T3" fmla="*/ 1 h 4"/>
                <a:gd name="T4" fmla="*/ 0 w 54"/>
                <a:gd name="T5" fmla="*/ 4 h 4"/>
                <a:gd name="T6" fmla="*/ 0 w 54"/>
                <a:gd name="T7" fmla="*/ 3 h 4"/>
                <a:gd name="T8" fmla="*/ 27 w 54"/>
                <a:gd name="T9" fmla="*/ 0 h 4"/>
                <a:gd name="T10" fmla="*/ 54 w 54"/>
                <a:gd name="T11" fmla="*/ 3 h 4"/>
                <a:gd name="T12" fmla="*/ 54 w 54"/>
                <a:gd name="T13" fmla="*/ 4 h 4"/>
                <a:gd name="T14" fmla="*/ 27 w 54"/>
                <a:gd name="T1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4">
                  <a:moveTo>
                    <a:pt x="27" y="1"/>
                  </a:moveTo>
                  <a:lnTo>
                    <a:pt x="27" y="1"/>
                  </a:lnTo>
                  <a:cubicBezTo>
                    <a:pt x="15" y="1"/>
                    <a:pt x="4" y="3"/>
                    <a:pt x="0" y="4"/>
                  </a:cubicBezTo>
                  <a:lnTo>
                    <a:pt x="0" y="3"/>
                  </a:lnTo>
                  <a:cubicBezTo>
                    <a:pt x="4" y="1"/>
                    <a:pt x="15" y="0"/>
                    <a:pt x="27" y="0"/>
                  </a:cubicBezTo>
                  <a:cubicBezTo>
                    <a:pt x="39" y="0"/>
                    <a:pt x="49" y="1"/>
                    <a:pt x="54" y="3"/>
                  </a:cubicBezTo>
                  <a:lnTo>
                    <a:pt x="54" y="4"/>
                  </a:lnTo>
                  <a:cubicBezTo>
                    <a:pt x="49" y="3"/>
                    <a:pt x="39" y="1"/>
                    <a:pt x="27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3" name="Freeform 1319"/>
            <p:cNvSpPr>
              <a:spLocks/>
            </p:cNvSpPr>
            <p:nvPr userDrawn="1"/>
          </p:nvSpPr>
          <p:spPr bwMode="auto">
            <a:xfrm>
              <a:off x="330" y="186"/>
              <a:ext cx="2" cy="9"/>
            </a:xfrm>
            <a:custGeom>
              <a:avLst/>
              <a:gdLst>
                <a:gd name="T0" fmla="*/ 5 w 5"/>
                <a:gd name="T1" fmla="*/ 10 h 20"/>
                <a:gd name="T2" fmla="*/ 5 w 5"/>
                <a:gd name="T3" fmla="*/ 10 h 20"/>
                <a:gd name="T4" fmla="*/ 3 w 5"/>
                <a:gd name="T5" fmla="*/ 20 h 20"/>
                <a:gd name="T6" fmla="*/ 0 w 5"/>
                <a:gd name="T7" fmla="*/ 10 h 20"/>
                <a:gd name="T8" fmla="*/ 3 w 5"/>
                <a:gd name="T9" fmla="*/ 0 h 20"/>
                <a:gd name="T10" fmla="*/ 5 w 5"/>
                <a:gd name="T11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20">
                  <a:moveTo>
                    <a:pt x="5" y="10"/>
                  </a:moveTo>
                  <a:lnTo>
                    <a:pt x="5" y="10"/>
                  </a:lnTo>
                  <a:cubicBezTo>
                    <a:pt x="5" y="14"/>
                    <a:pt x="4" y="17"/>
                    <a:pt x="3" y="20"/>
                  </a:cubicBezTo>
                  <a:cubicBezTo>
                    <a:pt x="1" y="17"/>
                    <a:pt x="0" y="14"/>
                    <a:pt x="0" y="10"/>
                  </a:cubicBezTo>
                  <a:cubicBezTo>
                    <a:pt x="0" y="7"/>
                    <a:pt x="1" y="3"/>
                    <a:pt x="3" y="0"/>
                  </a:cubicBezTo>
                  <a:cubicBezTo>
                    <a:pt x="4" y="3"/>
                    <a:pt x="5" y="7"/>
                    <a:pt x="5" y="1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4" name="Freeform 1320"/>
            <p:cNvSpPr>
              <a:spLocks/>
            </p:cNvSpPr>
            <p:nvPr userDrawn="1"/>
          </p:nvSpPr>
          <p:spPr bwMode="auto">
            <a:xfrm>
              <a:off x="327" y="155"/>
              <a:ext cx="8" cy="8"/>
            </a:xfrm>
            <a:custGeom>
              <a:avLst/>
              <a:gdLst>
                <a:gd name="T0" fmla="*/ 11 w 18"/>
                <a:gd name="T1" fmla="*/ 2 h 17"/>
                <a:gd name="T2" fmla="*/ 11 w 18"/>
                <a:gd name="T3" fmla="*/ 2 h 17"/>
                <a:gd name="T4" fmla="*/ 10 w 18"/>
                <a:gd name="T5" fmla="*/ 5 h 17"/>
                <a:gd name="T6" fmla="*/ 18 w 18"/>
                <a:gd name="T7" fmla="*/ 4 h 17"/>
                <a:gd name="T8" fmla="*/ 18 w 18"/>
                <a:gd name="T9" fmla="*/ 12 h 17"/>
                <a:gd name="T10" fmla="*/ 12 w 18"/>
                <a:gd name="T11" fmla="*/ 10 h 17"/>
                <a:gd name="T12" fmla="*/ 13 w 18"/>
                <a:gd name="T13" fmla="*/ 17 h 17"/>
                <a:gd name="T14" fmla="*/ 4 w 18"/>
                <a:gd name="T15" fmla="*/ 17 h 17"/>
                <a:gd name="T16" fmla="*/ 7 w 18"/>
                <a:gd name="T17" fmla="*/ 11 h 17"/>
                <a:gd name="T18" fmla="*/ 0 w 18"/>
                <a:gd name="T19" fmla="*/ 12 h 17"/>
                <a:gd name="T20" fmla="*/ 0 w 18"/>
                <a:gd name="T21" fmla="*/ 4 h 17"/>
                <a:gd name="T22" fmla="*/ 6 w 18"/>
                <a:gd name="T23" fmla="*/ 6 h 17"/>
                <a:gd name="T24" fmla="*/ 4 w 18"/>
                <a:gd name="T25" fmla="*/ 0 h 17"/>
                <a:gd name="T26" fmla="*/ 13 w 18"/>
                <a:gd name="T27" fmla="*/ 0 h 17"/>
                <a:gd name="T28" fmla="*/ 11 w 18"/>
                <a:gd name="T29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" h="17">
                  <a:moveTo>
                    <a:pt x="11" y="2"/>
                  </a:moveTo>
                  <a:lnTo>
                    <a:pt x="11" y="2"/>
                  </a:lnTo>
                  <a:cubicBezTo>
                    <a:pt x="11" y="3"/>
                    <a:pt x="10" y="4"/>
                    <a:pt x="10" y="5"/>
                  </a:cubicBezTo>
                  <a:cubicBezTo>
                    <a:pt x="11" y="9"/>
                    <a:pt x="17" y="4"/>
                    <a:pt x="18" y="4"/>
                  </a:cubicBezTo>
                  <a:lnTo>
                    <a:pt x="18" y="12"/>
                  </a:lnTo>
                  <a:cubicBezTo>
                    <a:pt x="16" y="11"/>
                    <a:pt x="14" y="9"/>
                    <a:pt x="12" y="10"/>
                  </a:cubicBezTo>
                  <a:cubicBezTo>
                    <a:pt x="8" y="10"/>
                    <a:pt x="12" y="16"/>
                    <a:pt x="13" y="17"/>
                  </a:cubicBezTo>
                  <a:lnTo>
                    <a:pt x="4" y="17"/>
                  </a:lnTo>
                  <a:cubicBezTo>
                    <a:pt x="5" y="16"/>
                    <a:pt x="7" y="13"/>
                    <a:pt x="7" y="11"/>
                  </a:cubicBezTo>
                  <a:cubicBezTo>
                    <a:pt x="7" y="7"/>
                    <a:pt x="1" y="12"/>
                    <a:pt x="0" y="12"/>
                  </a:cubicBezTo>
                  <a:lnTo>
                    <a:pt x="0" y="4"/>
                  </a:lnTo>
                  <a:cubicBezTo>
                    <a:pt x="1" y="5"/>
                    <a:pt x="4" y="7"/>
                    <a:pt x="6" y="6"/>
                  </a:cubicBezTo>
                  <a:cubicBezTo>
                    <a:pt x="10" y="6"/>
                    <a:pt x="5" y="1"/>
                    <a:pt x="4" y="0"/>
                  </a:cubicBezTo>
                  <a:lnTo>
                    <a:pt x="13" y="0"/>
                  </a:lnTo>
                  <a:cubicBezTo>
                    <a:pt x="12" y="1"/>
                    <a:pt x="12" y="2"/>
                    <a:pt x="11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5" name="Freeform 1321"/>
            <p:cNvSpPr>
              <a:spLocks/>
            </p:cNvSpPr>
            <p:nvPr userDrawn="1"/>
          </p:nvSpPr>
          <p:spPr bwMode="auto">
            <a:xfrm>
              <a:off x="328" y="164"/>
              <a:ext cx="6" cy="6"/>
            </a:xfrm>
            <a:custGeom>
              <a:avLst/>
              <a:gdLst>
                <a:gd name="T0" fmla="*/ 7 w 13"/>
                <a:gd name="T1" fmla="*/ 0 h 14"/>
                <a:gd name="T2" fmla="*/ 7 w 13"/>
                <a:gd name="T3" fmla="*/ 0 h 14"/>
                <a:gd name="T4" fmla="*/ 13 w 13"/>
                <a:gd name="T5" fmla="*/ 7 h 14"/>
                <a:gd name="T6" fmla="*/ 7 w 13"/>
                <a:gd name="T7" fmla="*/ 14 h 14"/>
                <a:gd name="T8" fmla="*/ 0 w 13"/>
                <a:gd name="T9" fmla="*/ 7 h 14"/>
                <a:gd name="T10" fmla="*/ 7 w 13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4">
                  <a:moveTo>
                    <a:pt x="7" y="0"/>
                  </a:moveTo>
                  <a:lnTo>
                    <a:pt x="7" y="0"/>
                  </a:lnTo>
                  <a:cubicBezTo>
                    <a:pt x="10" y="0"/>
                    <a:pt x="13" y="3"/>
                    <a:pt x="13" y="7"/>
                  </a:cubicBezTo>
                  <a:cubicBezTo>
                    <a:pt x="13" y="11"/>
                    <a:pt x="10" y="14"/>
                    <a:pt x="7" y="14"/>
                  </a:cubicBezTo>
                  <a:cubicBezTo>
                    <a:pt x="3" y="14"/>
                    <a:pt x="0" y="11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6" name="Freeform 1322"/>
            <p:cNvSpPr>
              <a:spLocks/>
            </p:cNvSpPr>
            <p:nvPr userDrawn="1"/>
          </p:nvSpPr>
          <p:spPr bwMode="auto">
            <a:xfrm>
              <a:off x="330" y="181"/>
              <a:ext cx="2" cy="2"/>
            </a:xfrm>
            <a:custGeom>
              <a:avLst/>
              <a:gdLst>
                <a:gd name="T0" fmla="*/ 1 w 3"/>
                <a:gd name="T1" fmla="*/ 0 h 3"/>
                <a:gd name="T2" fmla="*/ 1 w 3"/>
                <a:gd name="T3" fmla="*/ 0 h 3"/>
                <a:gd name="T4" fmla="*/ 2 w 3"/>
                <a:gd name="T5" fmla="*/ 0 h 3"/>
                <a:gd name="T6" fmla="*/ 2 w 3"/>
                <a:gd name="T7" fmla="*/ 0 h 3"/>
                <a:gd name="T8" fmla="*/ 3 w 3"/>
                <a:gd name="T9" fmla="*/ 2 h 3"/>
                <a:gd name="T10" fmla="*/ 2 w 3"/>
                <a:gd name="T11" fmla="*/ 3 h 3"/>
                <a:gd name="T12" fmla="*/ 0 w 3"/>
                <a:gd name="T13" fmla="*/ 2 h 3"/>
                <a:gd name="T14" fmla="*/ 1 w 3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lnTo>
                    <a:pt x="2" y="0"/>
                  </a:lnTo>
                  <a:cubicBezTo>
                    <a:pt x="3" y="0"/>
                    <a:pt x="3" y="1"/>
                    <a:pt x="3" y="2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7" name="Freeform 1323"/>
            <p:cNvSpPr>
              <a:spLocks/>
            </p:cNvSpPr>
            <p:nvPr userDrawn="1"/>
          </p:nvSpPr>
          <p:spPr bwMode="auto">
            <a:xfrm>
              <a:off x="330" y="183"/>
              <a:ext cx="2" cy="2"/>
            </a:xfrm>
            <a:custGeom>
              <a:avLst/>
              <a:gdLst>
                <a:gd name="T0" fmla="*/ 2 w 3"/>
                <a:gd name="T1" fmla="*/ 0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  <a:gd name="T10" fmla="*/ 1 w 3"/>
                <a:gd name="T11" fmla="*/ 0 h 4"/>
                <a:gd name="T12" fmla="*/ 2 w 3"/>
                <a:gd name="T13" fmla="*/ 1 h 4"/>
                <a:gd name="T14" fmla="*/ 2 w 3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4">
                  <a:moveTo>
                    <a:pt x="2" y="0"/>
                  </a:moveTo>
                  <a:lnTo>
                    <a:pt x="2" y="0"/>
                  </a:lnTo>
                  <a:cubicBezTo>
                    <a:pt x="3" y="1"/>
                    <a:pt x="3" y="1"/>
                    <a:pt x="3" y="2"/>
                  </a:cubicBezTo>
                  <a:cubicBezTo>
                    <a:pt x="3" y="3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8" name="Freeform 1324"/>
            <p:cNvSpPr>
              <a:spLocks/>
            </p:cNvSpPr>
            <p:nvPr userDrawn="1"/>
          </p:nvSpPr>
          <p:spPr bwMode="auto">
            <a:xfrm>
              <a:off x="330" y="179"/>
              <a:ext cx="2" cy="2"/>
            </a:xfrm>
            <a:custGeom>
              <a:avLst/>
              <a:gdLst>
                <a:gd name="T0" fmla="*/ 1 w 3"/>
                <a:gd name="T1" fmla="*/ 0 h 4"/>
                <a:gd name="T2" fmla="*/ 1 w 3"/>
                <a:gd name="T3" fmla="*/ 0 h 4"/>
                <a:gd name="T4" fmla="*/ 2 w 3"/>
                <a:gd name="T5" fmla="*/ 0 h 4"/>
                <a:gd name="T6" fmla="*/ 2 w 3"/>
                <a:gd name="T7" fmla="*/ 0 h 4"/>
                <a:gd name="T8" fmla="*/ 3 w 3"/>
                <a:gd name="T9" fmla="*/ 2 h 4"/>
                <a:gd name="T10" fmla="*/ 2 w 3"/>
                <a:gd name="T11" fmla="*/ 4 h 4"/>
                <a:gd name="T12" fmla="*/ 0 w 3"/>
                <a:gd name="T13" fmla="*/ 2 h 4"/>
                <a:gd name="T14" fmla="*/ 1 w 3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1"/>
                    <a:pt x="3" y="2"/>
                  </a:cubicBezTo>
                  <a:cubicBezTo>
                    <a:pt x="3" y="3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9" name="Freeform 1325"/>
            <p:cNvSpPr>
              <a:spLocks/>
            </p:cNvSpPr>
            <p:nvPr userDrawn="1"/>
          </p:nvSpPr>
          <p:spPr bwMode="auto">
            <a:xfrm>
              <a:off x="330" y="177"/>
              <a:ext cx="2" cy="2"/>
            </a:xfrm>
            <a:custGeom>
              <a:avLst/>
              <a:gdLst>
                <a:gd name="T0" fmla="*/ 1 w 4"/>
                <a:gd name="T1" fmla="*/ 0 h 4"/>
                <a:gd name="T2" fmla="*/ 1 w 4"/>
                <a:gd name="T3" fmla="*/ 0 h 4"/>
                <a:gd name="T4" fmla="*/ 2 w 4"/>
                <a:gd name="T5" fmla="*/ 0 h 4"/>
                <a:gd name="T6" fmla="*/ 2 w 4"/>
                <a:gd name="T7" fmla="*/ 0 h 4"/>
                <a:gd name="T8" fmla="*/ 4 w 4"/>
                <a:gd name="T9" fmla="*/ 2 h 4"/>
                <a:gd name="T10" fmla="*/ 2 w 4"/>
                <a:gd name="T11" fmla="*/ 4 h 4"/>
                <a:gd name="T12" fmla="*/ 0 w 4"/>
                <a:gd name="T13" fmla="*/ 2 h 4"/>
                <a:gd name="T14" fmla="*/ 1 w 4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0" name="Freeform 1326"/>
            <p:cNvSpPr>
              <a:spLocks/>
            </p:cNvSpPr>
            <p:nvPr userDrawn="1"/>
          </p:nvSpPr>
          <p:spPr bwMode="auto">
            <a:xfrm>
              <a:off x="330" y="175"/>
              <a:ext cx="2" cy="1"/>
            </a:xfrm>
            <a:custGeom>
              <a:avLst/>
              <a:gdLst>
                <a:gd name="T0" fmla="*/ 2 w 4"/>
                <a:gd name="T1" fmla="*/ 4 h 4"/>
                <a:gd name="T2" fmla="*/ 2 w 4"/>
                <a:gd name="T3" fmla="*/ 4 h 4"/>
                <a:gd name="T4" fmla="*/ 0 w 4"/>
                <a:gd name="T5" fmla="*/ 2 h 4"/>
                <a:gd name="T6" fmla="*/ 1 w 4"/>
                <a:gd name="T7" fmla="*/ 0 h 4"/>
                <a:gd name="T8" fmla="*/ 2 w 4"/>
                <a:gd name="T9" fmla="*/ 0 h 4"/>
                <a:gd name="T10" fmla="*/ 2 w 4"/>
                <a:gd name="T11" fmla="*/ 0 h 4"/>
                <a:gd name="T12" fmla="*/ 4 w 4"/>
                <a:gd name="T13" fmla="*/ 2 h 4"/>
                <a:gd name="T14" fmla="*/ 2 w 4"/>
                <a:gd name="T15" fmla="*/ 4 h 4"/>
                <a:gd name="T16" fmla="*/ 2 w 4"/>
                <a:gd name="T1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4">
                  <a:moveTo>
                    <a:pt x="2" y="4"/>
                  </a:moveTo>
                  <a:lnTo>
                    <a:pt x="2" y="4"/>
                  </a:ln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3"/>
                    <a:pt x="3" y="4"/>
                    <a:pt x="2" y="4"/>
                  </a:cubicBezTo>
                  <a:lnTo>
                    <a:pt x="2" y="4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1" name="Freeform 1327"/>
            <p:cNvSpPr>
              <a:spLocks/>
            </p:cNvSpPr>
            <p:nvPr userDrawn="1"/>
          </p:nvSpPr>
          <p:spPr bwMode="auto">
            <a:xfrm>
              <a:off x="330" y="172"/>
              <a:ext cx="2" cy="2"/>
            </a:xfrm>
            <a:custGeom>
              <a:avLst/>
              <a:gdLst>
                <a:gd name="T0" fmla="*/ 3 w 5"/>
                <a:gd name="T1" fmla="*/ 0 h 4"/>
                <a:gd name="T2" fmla="*/ 3 w 5"/>
                <a:gd name="T3" fmla="*/ 0 h 4"/>
                <a:gd name="T4" fmla="*/ 5 w 5"/>
                <a:gd name="T5" fmla="*/ 2 h 4"/>
                <a:gd name="T6" fmla="*/ 3 w 5"/>
                <a:gd name="T7" fmla="*/ 4 h 4"/>
                <a:gd name="T8" fmla="*/ 0 w 5"/>
                <a:gd name="T9" fmla="*/ 2 h 4"/>
                <a:gd name="T10" fmla="*/ 3 w 5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4">
                  <a:moveTo>
                    <a:pt x="3" y="0"/>
                  </a:moveTo>
                  <a:lnTo>
                    <a:pt x="3" y="0"/>
                  </a:lnTo>
                  <a:cubicBezTo>
                    <a:pt x="4" y="0"/>
                    <a:pt x="5" y="1"/>
                    <a:pt x="5" y="2"/>
                  </a:cubicBezTo>
                  <a:cubicBezTo>
                    <a:pt x="5" y="3"/>
                    <a:pt x="4" y="4"/>
                    <a:pt x="3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2" name="Freeform 1328"/>
            <p:cNvSpPr>
              <a:spLocks/>
            </p:cNvSpPr>
            <p:nvPr userDrawn="1"/>
          </p:nvSpPr>
          <p:spPr bwMode="auto">
            <a:xfrm>
              <a:off x="233" y="181"/>
              <a:ext cx="98" cy="48"/>
            </a:xfrm>
            <a:custGeom>
              <a:avLst/>
              <a:gdLst>
                <a:gd name="T0" fmla="*/ 208 w 220"/>
                <a:gd name="T1" fmla="*/ 57 h 105"/>
                <a:gd name="T2" fmla="*/ 208 w 220"/>
                <a:gd name="T3" fmla="*/ 57 h 105"/>
                <a:gd name="T4" fmla="*/ 159 w 220"/>
                <a:gd name="T5" fmla="*/ 81 h 105"/>
                <a:gd name="T6" fmla="*/ 99 w 220"/>
                <a:gd name="T7" fmla="*/ 81 h 105"/>
                <a:gd name="T8" fmla="*/ 63 w 220"/>
                <a:gd name="T9" fmla="*/ 68 h 105"/>
                <a:gd name="T10" fmla="*/ 63 w 220"/>
                <a:gd name="T11" fmla="*/ 22 h 105"/>
                <a:gd name="T12" fmla="*/ 41 w 220"/>
                <a:gd name="T13" fmla="*/ 31 h 105"/>
                <a:gd name="T14" fmla="*/ 39 w 220"/>
                <a:gd name="T15" fmla="*/ 39 h 105"/>
                <a:gd name="T16" fmla="*/ 47 w 220"/>
                <a:gd name="T17" fmla="*/ 74 h 105"/>
                <a:gd name="T18" fmla="*/ 38 w 220"/>
                <a:gd name="T19" fmla="*/ 93 h 105"/>
                <a:gd name="T20" fmla="*/ 42 w 220"/>
                <a:gd name="T21" fmla="*/ 105 h 105"/>
                <a:gd name="T22" fmla="*/ 27 w 220"/>
                <a:gd name="T23" fmla="*/ 85 h 105"/>
                <a:gd name="T24" fmla="*/ 33 w 220"/>
                <a:gd name="T25" fmla="*/ 72 h 105"/>
                <a:gd name="T26" fmla="*/ 11 w 220"/>
                <a:gd name="T27" fmla="*/ 77 h 105"/>
                <a:gd name="T28" fmla="*/ 9 w 220"/>
                <a:gd name="T29" fmla="*/ 87 h 105"/>
                <a:gd name="T30" fmla="*/ 0 w 220"/>
                <a:gd name="T31" fmla="*/ 74 h 105"/>
                <a:gd name="T32" fmla="*/ 11 w 220"/>
                <a:gd name="T33" fmla="*/ 65 h 105"/>
                <a:gd name="T34" fmla="*/ 20 w 220"/>
                <a:gd name="T35" fmla="*/ 63 h 105"/>
                <a:gd name="T36" fmla="*/ 9 w 220"/>
                <a:gd name="T37" fmla="*/ 38 h 105"/>
                <a:gd name="T38" fmla="*/ 33 w 220"/>
                <a:gd name="T39" fmla="*/ 23 h 105"/>
                <a:gd name="T40" fmla="*/ 40 w 220"/>
                <a:gd name="T41" fmla="*/ 16 h 105"/>
                <a:gd name="T42" fmla="*/ 61 w 220"/>
                <a:gd name="T43" fmla="*/ 2 h 105"/>
                <a:gd name="T44" fmla="*/ 74 w 220"/>
                <a:gd name="T45" fmla="*/ 10 h 105"/>
                <a:gd name="T46" fmla="*/ 84 w 220"/>
                <a:gd name="T47" fmla="*/ 16 h 105"/>
                <a:gd name="T48" fmla="*/ 81 w 220"/>
                <a:gd name="T49" fmla="*/ 42 h 105"/>
                <a:gd name="T50" fmla="*/ 76 w 220"/>
                <a:gd name="T51" fmla="*/ 63 h 105"/>
                <a:gd name="T52" fmla="*/ 101 w 220"/>
                <a:gd name="T53" fmla="*/ 79 h 105"/>
                <a:gd name="T54" fmla="*/ 143 w 220"/>
                <a:gd name="T55" fmla="*/ 79 h 105"/>
                <a:gd name="T56" fmla="*/ 188 w 220"/>
                <a:gd name="T57" fmla="*/ 51 h 105"/>
                <a:gd name="T58" fmla="*/ 191 w 220"/>
                <a:gd name="T59" fmla="*/ 48 h 105"/>
                <a:gd name="T60" fmla="*/ 220 w 220"/>
                <a:gd name="T61" fmla="*/ 45 h 105"/>
                <a:gd name="T62" fmla="*/ 208 w 220"/>
                <a:gd name="T63" fmla="*/ 57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0" h="105">
                  <a:moveTo>
                    <a:pt x="208" y="57"/>
                  </a:moveTo>
                  <a:lnTo>
                    <a:pt x="208" y="57"/>
                  </a:lnTo>
                  <a:cubicBezTo>
                    <a:pt x="199" y="66"/>
                    <a:pt x="179" y="77"/>
                    <a:pt x="159" y="81"/>
                  </a:cubicBezTo>
                  <a:cubicBezTo>
                    <a:pt x="143" y="84"/>
                    <a:pt x="111" y="82"/>
                    <a:pt x="99" y="81"/>
                  </a:cubicBezTo>
                  <a:cubicBezTo>
                    <a:pt x="84" y="80"/>
                    <a:pt x="70" y="76"/>
                    <a:pt x="63" y="68"/>
                  </a:cubicBezTo>
                  <a:cubicBezTo>
                    <a:pt x="50" y="54"/>
                    <a:pt x="71" y="36"/>
                    <a:pt x="63" y="22"/>
                  </a:cubicBezTo>
                  <a:cubicBezTo>
                    <a:pt x="56" y="26"/>
                    <a:pt x="51" y="30"/>
                    <a:pt x="41" y="31"/>
                  </a:cubicBezTo>
                  <a:cubicBezTo>
                    <a:pt x="40" y="33"/>
                    <a:pt x="39" y="37"/>
                    <a:pt x="39" y="39"/>
                  </a:cubicBezTo>
                  <a:cubicBezTo>
                    <a:pt x="35" y="55"/>
                    <a:pt x="51" y="58"/>
                    <a:pt x="47" y="74"/>
                  </a:cubicBezTo>
                  <a:cubicBezTo>
                    <a:pt x="45" y="82"/>
                    <a:pt x="40" y="84"/>
                    <a:pt x="38" y="93"/>
                  </a:cubicBezTo>
                  <a:cubicBezTo>
                    <a:pt x="38" y="93"/>
                    <a:pt x="37" y="100"/>
                    <a:pt x="42" y="105"/>
                  </a:cubicBezTo>
                  <a:cubicBezTo>
                    <a:pt x="30" y="105"/>
                    <a:pt x="23" y="95"/>
                    <a:pt x="27" y="85"/>
                  </a:cubicBezTo>
                  <a:cubicBezTo>
                    <a:pt x="29" y="81"/>
                    <a:pt x="33" y="77"/>
                    <a:pt x="33" y="72"/>
                  </a:cubicBezTo>
                  <a:cubicBezTo>
                    <a:pt x="27" y="81"/>
                    <a:pt x="21" y="80"/>
                    <a:pt x="11" y="77"/>
                  </a:cubicBezTo>
                  <a:cubicBezTo>
                    <a:pt x="7" y="76"/>
                    <a:pt x="6" y="82"/>
                    <a:pt x="9" y="87"/>
                  </a:cubicBezTo>
                  <a:cubicBezTo>
                    <a:pt x="2" y="83"/>
                    <a:pt x="0" y="77"/>
                    <a:pt x="0" y="74"/>
                  </a:cubicBezTo>
                  <a:cubicBezTo>
                    <a:pt x="0" y="67"/>
                    <a:pt x="6" y="63"/>
                    <a:pt x="11" y="65"/>
                  </a:cubicBezTo>
                  <a:cubicBezTo>
                    <a:pt x="14" y="65"/>
                    <a:pt x="20" y="69"/>
                    <a:pt x="20" y="63"/>
                  </a:cubicBezTo>
                  <a:cubicBezTo>
                    <a:pt x="21" y="53"/>
                    <a:pt x="6" y="54"/>
                    <a:pt x="9" y="38"/>
                  </a:cubicBezTo>
                  <a:cubicBezTo>
                    <a:pt x="11" y="29"/>
                    <a:pt x="20" y="25"/>
                    <a:pt x="33" y="23"/>
                  </a:cubicBezTo>
                  <a:cubicBezTo>
                    <a:pt x="35" y="22"/>
                    <a:pt x="38" y="19"/>
                    <a:pt x="40" y="16"/>
                  </a:cubicBezTo>
                  <a:cubicBezTo>
                    <a:pt x="48" y="3"/>
                    <a:pt x="56" y="0"/>
                    <a:pt x="61" y="2"/>
                  </a:cubicBezTo>
                  <a:cubicBezTo>
                    <a:pt x="66" y="5"/>
                    <a:pt x="69" y="8"/>
                    <a:pt x="74" y="10"/>
                  </a:cubicBezTo>
                  <a:cubicBezTo>
                    <a:pt x="77" y="12"/>
                    <a:pt x="81" y="13"/>
                    <a:pt x="84" y="16"/>
                  </a:cubicBezTo>
                  <a:cubicBezTo>
                    <a:pt x="89" y="24"/>
                    <a:pt x="84" y="35"/>
                    <a:pt x="81" y="42"/>
                  </a:cubicBezTo>
                  <a:cubicBezTo>
                    <a:pt x="79" y="47"/>
                    <a:pt x="74" y="56"/>
                    <a:pt x="76" y="63"/>
                  </a:cubicBezTo>
                  <a:cubicBezTo>
                    <a:pt x="78" y="72"/>
                    <a:pt x="92" y="77"/>
                    <a:pt x="101" y="79"/>
                  </a:cubicBezTo>
                  <a:cubicBezTo>
                    <a:pt x="108" y="81"/>
                    <a:pt x="130" y="82"/>
                    <a:pt x="143" y="79"/>
                  </a:cubicBezTo>
                  <a:cubicBezTo>
                    <a:pt x="155" y="76"/>
                    <a:pt x="182" y="61"/>
                    <a:pt x="188" y="51"/>
                  </a:cubicBezTo>
                  <a:cubicBezTo>
                    <a:pt x="191" y="48"/>
                    <a:pt x="191" y="48"/>
                    <a:pt x="191" y="48"/>
                  </a:cubicBezTo>
                  <a:cubicBezTo>
                    <a:pt x="200" y="44"/>
                    <a:pt x="220" y="45"/>
                    <a:pt x="220" y="45"/>
                  </a:cubicBezTo>
                  <a:cubicBezTo>
                    <a:pt x="220" y="45"/>
                    <a:pt x="216" y="49"/>
                    <a:pt x="208" y="57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3" name="Freeform 1329"/>
            <p:cNvSpPr>
              <a:spLocks/>
            </p:cNvSpPr>
            <p:nvPr userDrawn="1"/>
          </p:nvSpPr>
          <p:spPr bwMode="auto">
            <a:xfrm>
              <a:off x="298" y="203"/>
              <a:ext cx="25" cy="14"/>
            </a:xfrm>
            <a:custGeom>
              <a:avLst/>
              <a:gdLst>
                <a:gd name="T0" fmla="*/ 45 w 55"/>
                <a:gd name="T1" fmla="*/ 3 h 32"/>
                <a:gd name="T2" fmla="*/ 45 w 55"/>
                <a:gd name="T3" fmla="*/ 3 h 32"/>
                <a:gd name="T4" fmla="*/ 55 w 55"/>
                <a:gd name="T5" fmla="*/ 0 h 32"/>
                <a:gd name="T6" fmla="*/ 0 w 55"/>
                <a:gd name="T7" fmla="*/ 32 h 32"/>
                <a:gd name="T8" fmla="*/ 45 w 55"/>
                <a:gd name="T9" fmla="*/ 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2">
                  <a:moveTo>
                    <a:pt x="45" y="3"/>
                  </a:moveTo>
                  <a:lnTo>
                    <a:pt x="45" y="3"/>
                  </a:lnTo>
                  <a:cubicBezTo>
                    <a:pt x="48" y="1"/>
                    <a:pt x="55" y="0"/>
                    <a:pt x="55" y="0"/>
                  </a:cubicBezTo>
                  <a:cubicBezTo>
                    <a:pt x="49" y="10"/>
                    <a:pt x="21" y="28"/>
                    <a:pt x="0" y="32"/>
                  </a:cubicBezTo>
                  <a:cubicBezTo>
                    <a:pt x="11" y="29"/>
                    <a:pt x="38" y="15"/>
                    <a:pt x="45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4" name="Freeform 1330"/>
            <p:cNvSpPr>
              <a:spLocks/>
            </p:cNvSpPr>
            <p:nvPr userDrawn="1"/>
          </p:nvSpPr>
          <p:spPr bwMode="auto">
            <a:xfrm>
              <a:off x="302" y="202"/>
              <a:ext cx="26" cy="15"/>
            </a:xfrm>
            <a:custGeom>
              <a:avLst/>
              <a:gdLst>
                <a:gd name="T0" fmla="*/ 59 w 59"/>
                <a:gd name="T1" fmla="*/ 0 h 33"/>
                <a:gd name="T2" fmla="*/ 59 w 59"/>
                <a:gd name="T3" fmla="*/ 0 h 33"/>
                <a:gd name="T4" fmla="*/ 0 w 59"/>
                <a:gd name="T5" fmla="*/ 33 h 33"/>
                <a:gd name="T6" fmla="*/ 50 w 59"/>
                <a:gd name="T7" fmla="*/ 1 h 33"/>
                <a:gd name="T8" fmla="*/ 59 w 59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33">
                  <a:moveTo>
                    <a:pt x="59" y="0"/>
                  </a:moveTo>
                  <a:lnTo>
                    <a:pt x="59" y="0"/>
                  </a:lnTo>
                  <a:cubicBezTo>
                    <a:pt x="52" y="13"/>
                    <a:pt x="25" y="29"/>
                    <a:pt x="0" y="33"/>
                  </a:cubicBezTo>
                  <a:cubicBezTo>
                    <a:pt x="24" y="25"/>
                    <a:pt x="45" y="11"/>
                    <a:pt x="50" y="1"/>
                  </a:cubicBezTo>
                  <a:cubicBezTo>
                    <a:pt x="54" y="0"/>
                    <a:pt x="56" y="0"/>
                    <a:pt x="5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5" name="Freeform 1331"/>
            <p:cNvSpPr>
              <a:spLocks/>
            </p:cNvSpPr>
            <p:nvPr userDrawn="1"/>
          </p:nvSpPr>
          <p:spPr bwMode="auto">
            <a:xfrm>
              <a:off x="235" y="195"/>
              <a:ext cx="18" cy="32"/>
            </a:xfrm>
            <a:custGeom>
              <a:avLst/>
              <a:gdLst>
                <a:gd name="T0" fmla="*/ 26 w 41"/>
                <a:gd name="T1" fmla="*/ 1 h 70"/>
                <a:gd name="T2" fmla="*/ 26 w 41"/>
                <a:gd name="T3" fmla="*/ 1 h 70"/>
                <a:gd name="T4" fmla="*/ 28 w 41"/>
                <a:gd name="T5" fmla="*/ 0 h 70"/>
                <a:gd name="T6" fmla="*/ 27 w 41"/>
                <a:gd name="T7" fmla="*/ 13 h 70"/>
                <a:gd name="T8" fmla="*/ 30 w 41"/>
                <a:gd name="T9" fmla="*/ 0 h 70"/>
                <a:gd name="T10" fmla="*/ 33 w 41"/>
                <a:gd name="T11" fmla="*/ 0 h 70"/>
                <a:gd name="T12" fmla="*/ 34 w 41"/>
                <a:gd name="T13" fmla="*/ 24 h 70"/>
                <a:gd name="T14" fmla="*/ 36 w 41"/>
                <a:gd name="T15" fmla="*/ 49 h 70"/>
                <a:gd name="T16" fmla="*/ 32 w 41"/>
                <a:gd name="T17" fmla="*/ 70 h 70"/>
                <a:gd name="T18" fmla="*/ 28 w 41"/>
                <a:gd name="T19" fmla="*/ 47 h 70"/>
                <a:gd name="T20" fmla="*/ 28 w 41"/>
                <a:gd name="T21" fmla="*/ 33 h 70"/>
                <a:gd name="T22" fmla="*/ 17 w 41"/>
                <a:gd name="T23" fmla="*/ 45 h 70"/>
                <a:gd name="T24" fmla="*/ 0 w 41"/>
                <a:gd name="T25" fmla="*/ 46 h 70"/>
                <a:gd name="T26" fmla="*/ 11 w 41"/>
                <a:gd name="T27" fmla="*/ 41 h 70"/>
                <a:gd name="T28" fmla="*/ 20 w 41"/>
                <a:gd name="T29" fmla="*/ 21 h 70"/>
                <a:gd name="T30" fmla="*/ 15 w 41"/>
                <a:gd name="T31" fmla="*/ 3 h 70"/>
                <a:gd name="T32" fmla="*/ 16 w 41"/>
                <a:gd name="T33" fmla="*/ 13 h 70"/>
                <a:gd name="T34" fmla="*/ 18 w 41"/>
                <a:gd name="T35" fmla="*/ 2 h 70"/>
                <a:gd name="T36" fmla="*/ 20 w 41"/>
                <a:gd name="T37" fmla="*/ 2 h 70"/>
                <a:gd name="T38" fmla="*/ 20 w 41"/>
                <a:gd name="T39" fmla="*/ 13 h 70"/>
                <a:gd name="T40" fmla="*/ 21 w 41"/>
                <a:gd name="T41" fmla="*/ 1 h 70"/>
                <a:gd name="T42" fmla="*/ 23 w 41"/>
                <a:gd name="T43" fmla="*/ 1 h 70"/>
                <a:gd name="T44" fmla="*/ 24 w 41"/>
                <a:gd name="T45" fmla="*/ 13 h 70"/>
                <a:gd name="T46" fmla="*/ 26 w 41"/>
                <a:gd name="T47" fmla="*/ 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1" h="70">
                  <a:moveTo>
                    <a:pt x="26" y="1"/>
                  </a:moveTo>
                  <a:lnTo>
                    <a:pt x="26" y="1"/>
                  </a:lnTo>
                  <a:lnTo>
                    <a:pt x="28" y="0"/>
                  </a:lnTo>
                  <a:cubicBezTo>
                    <a:pt x="26" y="4"/>
                    <a:pt x="26" y="8"/>
                    <a:pt x="27" y="13"/>
                  </a:cubicBezTo>
                  <a:cubicBezTo>
                    <a:pt x="27" y="7"/>
                    <a:pt x="29" y="2"/>
                    <a:pt x="30" y="0"/>
                  </a:cubicBezTo>
                  <a:cubicBezTo>
                    <a:pt x="31" y="0"/>
                    <a:pt x="33" y="0"/>
                    <a:pt x="33" y="0"/>
                  </a:cubicBezTo>
                  <a:cubicBezTo>
                    <a:pt x="28" y="11"/>
                    <a:pt x="30" y="19"/>
                    <a:pt x="34" y="24"/>
                  </a:cubicBezTo>
                  <a:cubicBezTo>
                    <a:pt x="41" y="32"/>
                    <a:pt x="41" y="40"/>
                    <a:pt x="36" y="49"/>
                  </a:cubicBezTo>
                  <a:cubicBezTo>
                    <a:pt x="34" y="53"/>
                    <a:pt x="26" y="63"/>
                    <a:pt x="32" y="70"/>
                  </a:cubicBezTo>
                  <a:cubicBezTo>
                    <a:pt x="18" y="63"/>
                    <a:pt x="24" y="51"/>
                    <a:pt x="28" y="47"/>
                  </a:cubicBezTo>
                  <a:cubicBezTo>
                    <a:pt x="31" y="43"/>
                    <a:pt x="31" y="36"/>
                    <a:pt x="28" y="33"/>
                  </a:cubicBezTo>
                  <a:cubicBezTo>
                    <a:pt x="28" y="40"/>
                    <a:pt x="22" y="45"/>
                    <a:pt x="17" y="45"/>
                  </a:cubicBezTo>
                  <a:cubicBezTo>
                    <a:pt x="12" y="45"/>
                    <a:pt x="3" y="38"/>
                    <a:pt x="0" y="46"/>
                  </a:cubicBezTo>
                  <a:cubicBezTo>
                    <a:pt x="0" y="38"/>
                    <a:pt x="6" y="40"/>
                    <a:pt x="11" y="41"/>
                  </a:cubicBezTo>
                  <a:cubicBezTo>
                    <a:pt x="26" y="44"/>
                    <a:pt x="26" y="26"/>
                    <a:pt x="20" y="21"/>
                  </a:cubicBezTo>
                  <a:cubicBezTo>
                    <a:pt x="14" y="16"/>
                    <a:pt x="6" y="9"/>
                    <a:pt x="15" y="3"/>
                  </a:cubicBezTo>
                  <a:cubicBezTo>
                    <a:pt x="14" y="6"/>
                    <a:pt x="14" y="10"/>
                    <a:pt x="16" y="13"/>
                  </a:cubicBezTo>
                  <a:cubicBezTo>
                    <a:pt x="15" y="9"/>
                    <a:pt x="17" y="3"/>
                    <a:pt x="18" y="2"/>
                  </a:cubicBezTo>
                  <a:lnTo>
                    <a:pt x="20" y="2"/>
                  </a:lnTo>
                  <a:cubicBezTo>
                    <a:pt x="18" y="5"/>
                    <a:pt x="18" y="9"/>
                    <a:pt x="20" y="13"/>
                  </a:cubicBezTo>
                  <a:cubicBezTo>
                    <a:pt x="19" y="10"/>
                    <a:pt x="20" y="4"/>
                    <a:pt x="21" y="1"/>
                  </a:cubicBezTo>
                  <a:lnTo>
                    <a:pt x="23" y="1"/>
                  </a:lnTo>
                  <a:cubicBezTo>
                    <a:pt x="22" y="4"/>
                    <a:pt x="22" y="8"/>
                    <a:pt x="24" y="13"/>
                  </a:cubicBezTo>
                  <a:cubicBezTo>
                    <a:pt x="23" y="7"/>
                    <a:pt x="25" y="3"/>
                    <a:pt x="26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6" name="Freeform 1332"/>
            <p:cNvSpPr>
              <a:spLocks/>
            </p:cNvSpPr>
            <p:nvPr userDrawn="1"/>
          </p:nvSpPr>
          <p:spPr bwMode="auto">
            <a:xfrm>
              <a:off x="260" y="190"/>
              <a:ext cx="9" cy="23"/>
            </a:xfrm>
            <a:custGeom>
              <a:avLst/>
              <a:gdLst>
                <a:gd name="T0" fmla="*/ 8 w 21"/>
                <a:gd name="T1" fmla="*/ 0 h 51"/>
                <a:gd name="T2" fmla="*/ 8 w 21"/>
                <a:gd name="T3" fmla="*/ 0 h 51"/>
                <a:gd name="T4" fmla="*/ 10 w 21"/>
                <a:gd name="T5" fmla="*/ 0 h 51"/>
                <a:gd name="T6" fmla="*/ 12 w 21"/>
                <a:gd name="T7" fmla="*/ 11 h 51"/>
                <a:gd name="T8" fmla="*/ 13 w 21"/>
                <a:gd name="T9" fmla="*/ 0 h 51"/>
                <a:gd name="T10" fmla="*/ 8 w 21"/>
                <a:gd name="T11" fmla="*/ 27 h 51"/>
                <a:gd name="T12" fmla="*/ 10 w 21"/>
                <a:gd name="T13" fmla="*/ 51 h 51"/>
                <a:gd name="T14" fmla="*/ 0 w 21"/>
                <a:gd name="T15" fmla="*/ 38 h 51"/>
                <a:gd name="T16" fmla="*/ 3 w 21"/>
                <a:gd name="T17" fmla="*/ 22 h 51"/>
                <a:gd name="T18" fmla="*/ 4 w 21"/>
                <a:gd name="T19" fmla="*/ 1 h 51"/>
                <a:gd name="T20" fmla="*/ 7 w 21"/>
                <a:gd name="T21" fmla="*/ 1 h 51"/>
                <a:gd name="T22" fmla="*/ 9 w 21"/>
                <a:gd name="T23" fmla="*/ 12 h 51"/>
                <a:gd name="T24" fmla="*/ 8 w 21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" h="51">
                  <a:moveTo>
                    <a:pt x="8" y="0"/>
                  </a:moveTo>
                  <a:lnTo>
                    <a:pt x="8" y="0"/>
                  </a:lnTo>
                  <a:cubicBezTo>
                    <a:pt x="9" y="0"/>
                    <a:pt x="10" y="0"/>
                    <a:pt x="10" y="0"/>
                  </a:cubicBezTo>
                  <a:cubicBezTo>
                    <a:pt x="12" y="3"/>
                    <a:pt x="12" y="7"/>
                    <a:pt x="12" y="11"/>
                  </a:cubicBezTo>
                  <a:cubicBezTo>
                    <a:pt x="13" y="7"/>
                    <a:pt x="14" y="4"/>
                    <a:pt x="13" y="0"/>
                  </a:cubicBezTo>
                  <a:cubicBezTo>
                    <a:pt x="21" y="0"/>
                    <a:pt x="12" y="19"/>
                    <a:pt x="8" y="27"/>
                  </a:cubicBezTo>
                  <a:cubicBezTo>
                    <a:pt x="6" y="31"/>
                    <a:pt x="3" y="42"/>
                    <a:pt x="10" y="51"/>
                  </a:cubicBezTo>
                  <a:cubicBezTo>
                    <a:pt x="7" y="49"/>
                    <a:pt x="0" y="42"/>
                    <a:pt x="0" y="38"/>
                  </a:cubicBezTo>
                  <a:cubicBezTo>
                    <a:pt x="0" y="29"/>
                    <a:pt x="2" y="25"/>
                    <a:pt x="3" y="22"/>
                  </a:cubicBezTo>
                  <a:cubicBezTo>
                    <a:pt x="6" y="15"/>
                    <a:pt x="7" y="7"/>
                    <a:pt x="4" y="1"/>
                  </a:cubicBezTo>
                  <a:cubicBezTo>
                    <a:pt x="5" y="1"/>
                    <a:pt x="6" y="1"/>
                    <a:pt x="7" y="1"/>
                  </a:cubicBezTo>
                  <a:cubicBezTo>
                    <a:pt x="8" y="2"/>
                    <a:pt x="9" y="7"/>
                    <a:pt x="9" y="12"/>
                  </a:cubicBezTo>
                  <a:cubicBezTo>
                    <a:pt x="11" y="7"/>
                    <a:pt x="10" y="2"/>
                    <a:pt x="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7" name="Freeform 1333"/>
            <p:cNvSpPr>
              <a:spLocks/>
            </p:cNvSpPr>
            <p:nvPr userDrawn="1"/>
          </p:nvSpPr>
          <p:spPr bwMode="auto">
            <a:xfrm>
              <a:off x="234" y="187"/>
              <a:ext cx="40" cy="30"/>
            </a:xfrm>
            <a:custGeom>
              <a:avLst/>
              <a:gdLst>
                <a:gd name="T0" fmla="*/ 66 w 90"/>
                <a:gd name="T1" fmla="*/ 1 h 65"/>
                <a:gd name="T2" fmla="*/ 66 w 90"/>
                <a:gd name="T3" fmla="*/ 1 h 65"/>
                <a:gd name="T4" fmla="*/ 75 w 90"/>
                <a:gd name="T5" fmla="*/ 1 h 65"/>
                <a:gd name="T6" fmla="*/ 69 w 90"/>
                <a:gd name="T7" fmla="*/ 48 h 65"/>
                <a:gd name="T8" fmla="*/ 89 w 90"/>
                <a:gd name="T9" fmla="*/ 65 h 65"/>
                <a:gd name="T10" fmla="*/ 67 w 90"/>
                <a:gd name="T11" fmla="*/ 41 h 65"/>
                <a:gd name="T12" fmla="*/ 72 w 90"/>
                <a:gd name="T13" fmla="*/ 4 h 65"/>
                <a:gd name="T14" fmla="*/ 40 w 90"/>
                <a:gd name="T15" fmla="*/ 14 h 65"/>
                <a:gd name="T16" fmla="*/ 11 w 90"/>
                <a:gd name="T17" fmla="*/ 31 h 65"/>
                <a:gd name="T18" fmla="*/ 21 w 90"/>
                <a:gd name="T19" fmla="*/ 42 h 65"/>
                <a:gd name="T20" fmla="*/ 14 w 90"/>
                <a:gd name="T21" fmla="*/ 57 h 65"/>
                <a:gd name="T22" fmla="*/ 0 w 90"/>
                <a:gd name="T23" fmla="*/ 60 h 65"/>
                <a:gd name="T24" fmla="*/ 19 w 90"/>
                <a:gd name="T25" fmla="*/ 52 h 65"/>
                <a:gd name="T26" fmla="*/ 13 w 90"/>
                <a:gd name="T27" fmla="*/ 38 h 65"/>
                <a:gd name="T28" fmla="*/ 8 w 90"/>
                <a:gd name="T29" fmla="*/ 27 h 65"/>
                <a:gd name="T30" fmla="*/ 42 w 90"/>
                <a:gd name="T31" fmla="*/ 10 h 65"/>
                <a:gd name="T32" fmla="*/ 66 w 90"/>
                <a:gd name="T33" fmla="*/ 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65">
                  <a:moveTo>
                    <a:pt x="66" y="1"/>
                  </a:moveTo>
                  <a:lnTo>
                    <a:pt x="66" y="1"/>
                  </a:lnTo>
                  <a:cubicBezTo>
                    <a:pt x="70" y="0"/>
                    <a:pt x="73" y="0"/>
                    <a:pt x="75" y="1"/>
                  </a:cubicBezTo>
                  <a:cubicBezTo>
                    <a:pt x="90" y="10"/>
                    <a:pt x="68" y="32"/>
                    <a:pt x="69" y="48"/>
                  </a:cubicBezTo>
                  <a:cubicBezTo>
                    <a:pt x="70" y="58"/>
                    <a:pt x="83" y="62"/>
                    <a:pt x="89" y="65"/>
                  </a:cubicBezTo>
                  <a:cubicBezTo>
                    <a:pt x="74" y="63"/>
                    <a:pt x="64" y="55"/>
                    <a:pt x="67" y="41"/>
                  </a:cubicBezTo>
                  <a:cubicBezTo>
                    <a:pt x="68" y="30"/>
                    <a:pt x="85" y="8"/>
                    <a:pt x="72" y="4"/>
                  </a:cubicBezTo>
                  <a:cubicBezTo>
                    <a:pt x="63" y="1"/>
                    <a:pt x="53" y="12"/>
                    <a:pt x="40" y="14"/>
                  </a:cubicBezTo>
                  <a:cubicBezTo>
                    <a:pt x="29" y="16"/>
                    <a:pt x="8" y="16"/>
                    <a:pt x="11" y="31"/>
                  </a:cubicBezTo>
                  <a:cubicBezTo>
                    <a:pt x="12" y="35"/>
                    <a:pt x="18" y="38"/>
                    <a:pt x="21" y="42"/>
                  </a:cubicBezTo>
                  <a:cubicBezTo>
                    <a:pt x="26" y="49"/>
                    <a:pt x="22" y="59"/>
                    <a:pt x="14" y="57"/>
                  </a:cubicBezTo>
                  <a:cubicBezTo>
                    <a:pt x="4" y="54"/>
                    <a:pt x="2" y="55"/>
                    <a:pt x="0" y="60"/>
                  </a:cubicBezTo>
                  <a:cubicBezTo>
                    <a:pt x="1" y="44"/>
                    <a:pt x="16" y="61"/>
                    <a:pt x="19" y="52"/>
                  </a:cubicBezTo>
                  <a:cubicBezTo>
                    <a:pt x="22" y="45"/>
                    <a:pt x="17" y="42"/>
                    <a:pt x="13" y="38"/>
                  </a:cubicBezTo>
                  <a:cubicBezTo>
                    <a:pt x="11" y="36"/>
                    <a:pt x="7" y="32"/>
                    <a:pt x="8" y="27"/>
                  </a:cubicBezTo>
                  <a:cubicBezTo>
                    <a:pt x="10" y="12"/>
                    <a:pt x="30" y="13"/>
                    <a:pt x="42" y="10"/>
                  </a:cubicBezTo>
                  <a:cubicBezTo>
                    <a:pt x="49" y="9"/>
                    <a:pt x="59" y="2"/>
                    <a:pt x="66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8" name="Freeform 1334"/>
            <p:cNvSpPr>
              <a:spLocks/>
            </p:cNvSpPr>
            <p:nvPr userDrawn="1"/>
          </p:nvSpPr>
          <p:spPr bwMode="auto">
            <a:xfrm>
              <a:off x="249" y="182"/>
              <a:ext cx="16" cy="9"/>
            </a:xfrm>
            <a:custGeom>
              <a:avLst/>
              <a:gdLst>
                <a:gd name="T0" fmla="*/ 21 w 36"/>
                <a:gd name="T1" fmla="*/ 1 h 20"/>
                <a:gd name="T2" fmla="*/ 21 w 36"/>
                <a:gd name="T3" fmla="*/ 1 h 20"/>
                <a:gd name="T4" fmla="*/ 25 w 36"/>
                <a:gd name="T5" fmla="*/ 3 h 20"/>
                <a:gd name="T6" fmla="*/ 15 w 36"/>
                <a:gd name="T7" fmla="*/ 8 h 20"/>
                <a:gd name="T8" fmla="*/ 27 w 36"/>
                <a:gd name="T9" fmla="*/ 4 h 20"/>
                <a:gd name="T10" fmla="*/ 29 w 36"/>
                <a:gd name="T11" fmla="*/ 5 h 20"/>
                <a:gd name="T12" fmla="*/ 19 w 36"/>
                <a:gd name="T13" fmla="*/ 10 h 20"/>
                <a:gd name="T14" fmla="*/ 32 w 36"/>
                <a:gd name="T15" fmla="*/ 7 h 20"/>
                <a:gd name="T16" fmla="*/ 36 w 36"/>
                <a:gd name="T17" fmla="*/ 9 h 20"/>
                <a:gd name="T18" fmla="*/ 17 w 36"/>
                <a:gd name="T19" fmla="*/ 16 h 20"/>
                <a:gd name="T20" fmla="*/ 0 w 36"/>
                <a:gd name="T21" fmla="*/ 20 h 20"/>
                <a:gd name="T22" fmla="*/ 7 w 36"/>
                <a:gd name="T23" fmla="*/ 12 h 20"/>
                <a:gd name="T24" fmla="*/ 21 w 36"/>
                <a:gd name="T25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20">
                  <a:moveTo>
                    <a:pt x="21" y="1"/>
                  </a:moveTo>
                  <a:lnTo>
                    <a:pt x="21" y="1"/>
                  </a:lnTo>
                  <a:cubicBezTo>
                    <a:pt x="23" y="1"/>
                    <a:pt x="24" y="2"/>
                    <a:pt x="25" y="3"/>
                  </a:cubicBezTo>
                  <a:cubicBezTo>
                    <a:pt x="21" y="3"/>
                    <a:pt x="18" y="5"/>
                    <a:pt x="15" y="8"/>
                  </a:cubicBezTo>
                  <a:cubicBezTo>
                    <a:pt x="17" y="7"/>
                    <a:pt x="24" y="4"/>
                    <a:pt x="27" y="4"/>
                  </a:cubicBezTo>
                  <a:cubicBezTo>
                    <a:pt x="28" y="5"/>
                    <a:pt x="29" y="5"/>
                    <a:pt x="29" y="5"/>
                  </a:cubicBezTo>
                  <a:cubicBezTo>
                    <a:pt x="28" y="6"/>
                    <a:pt x="22" y="6"/>
                    <a:pt x="19" y="10"/>
                  </a:cubicBezTo>
                  <a:cubicBezTo>
                    <a:pt x="24" y="7"/>
                    <a:pt x="29" y="7"/>
                    <a:pt x="32" y="7"/>
                  </a:cubicBezTo>
                  <a:cubicBezTo>
                    <a:pt x="33" y="8"/>
                    <a:pt x="34" y="9"/>
                    <a:pt x="36" y="9"/>
                  </a:cubicBezTo>
                  <a:cubicBezTo>
                    <a:pt x="30" y="9"/>
                    <a:pt x="26" y="10"/>
                    <a:pt x="17" y="16"/>
                  </a:cubicBezTo>
                  <a:cubicBezTo>
                    <a:pt x="11" y="19"/>
                    <a:pt x="0" y="20"/>
                    <a:pt x="0" y="20"/>
                  </a:cubicBezTo>
                  <a:cubicBezTo>
                    <a:pt x="3" y="18"/>
                    <a:pt x="6" y="13"/>
                    <a:pt x="7" y="12"/>
                  </a:cubicBezTo>
                  <a:cubicBezTo>
                    <a:pt x="10" y="7"/>
                    <a:pt x="16" y="0"/>
                    <a:pt x="2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9" name="Freeform 1335"/>
            <p:cNvSpPr>
              <a:spLocks/>
            </p:cNvSpPr>
            <p:nvPr userDrawn="1"/>
          </p:nvSpPr>
          <p:spPr bwMode="auto">
            <a:xfrm>
              <a:off x="247" y="208"/>
              <a:ext cx="5" cy="8"/>
            </a:xfrm>
            <a:custGeom>
              <a:avLst/>
              <a:gdLst>
                <a:gd name="T0" fmla="*/ 1 w 12"/>
                <a:gd name="T1" fmla="*/ 0 h 19"/>
                <a:gd name="T2" fmla="*/ 1 w 12"/>
                <a:gd name="T3" fmla="*/ 0 h 19"/>
                <a:gd name="T4" fmla="*/ 5 w 12"/>
                <a:gd name="T5" fmla="*/ 19 h 19"/>
                <a:gd name="T6" fmla="*/ 1 w 12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9">
                  <a:moveTo>
                    <a:pt x="1" y="0"/>
                  </a:moveTo>
                  <a:lnTo>
                    <a:pt x="1" y="0"/>
                  </a:lnTo>
                  <a:cubicBezTo>
                    <a:pt x="2" y="4"/>
                    <a:pt x="12" y="8"/>
                    <a:pt x="5" y="19"/>
                  </a:cubicBezTo>
                  <a:cubicBezTo>
                    <a:pt x="9" y="9"/>
                    <a:pt x="0" y="5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0" name="Freeform 1336"/>
            <p:cNvSpPr>
              <a:spLocks/>
            </p:cNvSpPr>
            <p:nvPr userDrawn="1"/>
          </p:nvSpPr>
          <p:spPr bwMode="auto">
            <a:xfrm>
              <a:off x="273" y="186"/>
              <a:ext cx="30" cy="33"/>
            </a:xfrm>
            <a:custGeom>
              <a:avLst/>
              <a:gdLst>
                <a:gd name="T0" fmla="*/ 30 w 68"/>
                <a:gd name="T1" fmla="*/ 25 h 73"/>
                <a:gd name="T2" fmla="*/ 30 w 68"/>
                <a:gd name="T3" fmla="*/ 25 h 73"/>
                <a:gd name="T4" fmla="*/ 28 w 68"/>
                <a:gd name="T5" fmla="*/ 21 h 73"/>
                <a:gd name="T6" fmla="*/ 29 w 68"/>
                <a:gd name="T7" fmla="*/ 16 h 73"/>
                <a:gd name="T8" fmla="*/ 27 w 68"/>
                <a:gd name="T9" fmla="*/ 16 h 73"/>
                <a:gd name="T10" fmla="*/ 28 w 68"/>
                <a:gd name="T11" fmla="*/ 16 h 73"/>
                <a:gd name="T12" fmla="*/ 30 w 68"/>
                <a:gd name="T13" fmla="*/ 13 h 73"/>
                <a:gd name="T14" fmla="*/ 31 w 68"/>
                <a:gd name="T15" fmla="*/ 12 h 73"/>
                <a:gd name="T16" fmla="*/ 30 w 68"/>
                <a:gd name="T17" fmla="*/ 13 h 73"/>
                <a:gd name="T18" fmla="*/ 27 w 68"/>
                <a:gd name="T19" fmla="*/ 15 h 73"/>
                <a:gd name="T20" fmla="*/ 26 w 68"/>
                <a:gd name="T21" fmla="*/ 15 h 73"/>
                <a:gd name="T22" fmla="*/ 26 w 68"/>
                <a:gd name="T23" fmla="*/ 1 h 73"/>
                <a:gd name="T24" fmla="*/ 27 w 68"/>
                <a:gd name="T25" fmla="*/ 2 h 73"/>
                <a:gd name="T26" fmla="*/ 30 w 68"/>
                <a:gd name="T27" fmla="*/ 4 h 73"/>
                <a:gd name="T28" fmla="*/ 31 w 68"/>
                <a:gd name="T29" fmla="*/ 5 h 73"/>
                <a:gd name="T30" fmla="*/ 30 w 68"/>
                <a:gd name="T31" fmla="*/ 4 h 73"/>
                <a:gd name="T32" fmla="*/ 28 w 68"/>
                <a:gd name="T33" fmla="*/ 1 h 73"/>
                <a:gd name="T34" fmla="*/ 27 w 68"/>
                <a:gd name="T35" fmla="*/ 0 h 73"/>
                <a:gd name="T36" fmla="*/ 42 w 68"/>
                <a:gd name="T37" fmla="*/ 0 h 73"/>
                <a:gd name="T38" fmla="*/ 41 w 68"/>
                <a:gd name="T39" fmla="*/ 1 h 73"/>
                <a:gd name="T40" fmla="*/ 39 w 68"/>
                <a:gd name="T41" fmla="*/ 4 h 73"/>
                <a:gd name="T42" fmla="*/ 38 w 68"/>
                <a:gd name="T43" fmla="*/ 5 h 73"/>
                <a:gd name="T44" fmla="*/ 39 w 68"/>
                <a:gd name="T45" fmla="*/ 4 h 73"/>
                <a:gd name="T46" fmla="*/ 42 w 68"/>
                <a:gd name="T47" fmla="*/ 2 h 73"/>
                <a:gd name="T48" fmla="*/ 42 w 68"/>
                <a:gd name="T49" fmla="*/ 1 h 73"/>
                <a:gd name="T50" fmla="*/ 42 w 68"/>
                <a:gd name="T51" fmla="*/ 15 h 73"/>
                <a:gd name="T52" fmla="*/ 42 w 68"/>
                <a:gd name="T53" fmla="*/ 15 h 73"/>
                <a:gd name="T54" fmla="*/ 39 w 68"/>
                <a:gd name="T55" fmla="*/ 13 h 73"/>
                <a:gd name="T56" fmla="*/ 38 w 68"/>
                <a:gd name="T57" fmla="*/ 12 h 73"/>
                <a:gd name="T58" fmla="*/ 39 w 68"/>
                <a:gd name="T59" fmla="*/ 13 h 73"/>
                <a:gd name="T60" fmla="*/ 41 w 68"/>
                <a:gd name="T61" fmla="*/ 16 h 73"/>
                <a:gd name="T62" fmla="*/ 42 w 68"/>
                <a:gd name="T63" fmla="*/ 16 h 73"/>
                <a:gd name="T64" fmla="*/ 40 w 68"/>
                <a:gd name="T65" fmla="*/ 16 h 73"/>
                <a:gd name="T66" fmla="*/ 41 w 68"/>
                <a:gd name="T67" fmla="*/ 21 h 73"/>
                <a:gd name="T68" fmla="*/ 39 w 68"/>
                <a:gd name="T69" fmla="*/ 25 h 73"/>
                <a:gd name="T70" fmla="*/ 39 w 68"/>
                <a:gd name="T71" fmla="*/ 25 h 73"/>
                <a:gd name="T72" fmla="*/ 39 w 68"/>
                <a:gd name="T73" fmla="*/ 28 h 73"/>
                <a:gd name="T74" fmla="*/ 41 w 68"/>
                <a:gd name="T75" fmla="*/ 29 h 73"/>
                <a:gd name="T76" fmla="*/ 41 w 68"/>
                <a:gd name="T77" fmla="*/ 26 h 73"/>
                <a:gd name="T78" fmla="*/ 42 w 68"/>
                <a:gd name="T79" fmla="*/ 26 h 73"/>
                <a:gd name="T80" fmla="*/ 47 w 68"/>
                <a:gd name="T81" fmla="*/ 27 h 73"/>
                <a:gd name="T82" fmla="*/ 63 w 68"/>
                <a:gd name="T83" fmla="*/ 51 h 73"/>
                <a:gd name="T84" fmla="*/ 56 w 68"/>
                <a:gd name="T85" fmla="*/ 66 h 73"/>
                <a:gd name="T86" fmla="*/ 56 w 68"/>
                <a:gd name="T87" fmla="*/ 73 h 73"/>
                <a:gd name="T88" fmla="*/ 34 w 68"/>
                <a:gd name="T89" fmla="*/ 73 h 73"/>
                <a:gd name="T90" fmla="*/ 12 w 68"/>
                <a:gd name="T91" fmla="*/ 73 h 73"/>
                <a:gd name="T92" fmla="*/ 13 w 68"/>
                <a:gd name="T93" fmla="*/ 66 h 73"/>
                <a:gd name="T94" fmla="*/ 6 w 68"/>
                <a:gd name="T95" fmla="*/ 51 h 73"/>
                <a:gd name="T96" fmla="*/ 22 w 68"/>
                <a:gd name="T97" fmla="*/ 27 h 73"/>
                <a:gd name="T98" fmla="*/ 27 w 68"/>
                <a:gd name="T99" fmla="*/ 26 h 73"/>
                <a:gd name="T100" fmla="*/ 27 w 68"/>
                <a:gd name="T101" fmla="*/ 26 h 73"/>
                <a:gd name="T102" fmla="*/ 28 w 68"/>
                <a:gd name="T103" fmla="*/ 29 h 73"/>
                <a:gd name="T104" fmla="*/ 30 w 68"/>
                <a:gd name="T105" fmla="*/ 28 h 73"/>
                <a:gd name="T106" fmla="*/ 29 w 68"/>
                <a:gd name="T107" fmla="*/ 25 h 73"/>
                <a:gd name="T108" fmla="*/ 30 w 68"/>
                <a:gd name="T109" fmla="*/ 2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8" h="73">
                  <a:moveTo>
                    <a:pt x="30" y="25"/>
                  </a:moveTo>
                  <a:lnTo>
                    <a:pt x="30" y="25"/>
                  </a:lnTo>
                  <a:cubicBezTo>
                    <a:pt x="29" y="24"/>
                    <a:pt x="28" y="22"/>
                    <a:pt x="28" y="21"/>
                  </a:cubicBezTo>
                  <a:cubicBezTo>
                    <a:pt x="28" y="19"/>
                    <a:pt x="28" y="17"/>
                    <a:pt x="29" y="16"/>
                  </a:cubicBezTo>
                  <a:lnTo>
                    <a:pt x="27" y="16"/>
                  </a:lnTo>
                  <a:lnTo>
                    <a:pt x="28" y="16"/>
                  </a:lnTo>
                  <a:cubicBezTo>
                    <a:pt x="29" y="15"/>
                    <a:pt x="29" y="14"/>
                    <a:pt x="30" y="13"/>
                  </a:cubicBezTo>
                  <a:cubicBezTo>
                    <a:pt x="30" y="13"/>
                    <a:pt x="31" y="12"/>
                    <a:pt x="31" y="12"/>
                  </a:cubicBezTo>
                  <a:cubicBezTo>
                    <a:pt x="31" y="12"/>
                    <a:pt x="30" y="12"/>
                    <a:pt x="30" y="13"/>
                  </a:cubicBezTo>
                  <a:cubicBezTo>
                    <a:pt x="29" y="13"/>
                    <a:pt x="28" y="14"/>
                    <a:pt x="27" y="15"/>
                  </a:cubicBezTo>
                  <a:lnTo>
                    <a:pt x="26" y="15"/>
                  </a:lnTo>
                  <a:lnTo>
                    <a:pt x="26" y="1"/>
                  </a:lnTo>
                  <a:lnTo>
                    <a:pt x="27" y="2"/>
                  </a:lnTo>
                  <a:cubicBezTo>
                    <a:pt x="28" y="2"/>
                    <a:pt x="29" y="3"/>
                    <a:pt x="30" y="4"/>
                  </a:cubicBezTo>
                  <a:cubicBezTo>
                    <a:pt x="30" y="4"/>
                    <a:pt x="31" y="5"/>
                    <a:pt x="31" y="5"/>
                  </a:cubicBezTo>
                  <a:cubicBezTo>
                    <a:pt x="31" y="5"/>
                    <a:pt x="30" y="4"/>
                    <a:pt x="30" y="4"/>
                  </a:cubicBezTo>
                  <a:cubicBezTo>
                    <a:pt x="29" y="3"/>
                    <a:pt x="29" y="2"/>
                    <a:pt x="28" y="1"/>
                  </a:cubicBezTo>
                  <a:lnTo>
                    <a:pt x="27" y="0"/>
                  </a:lnTo>
                  <a:lnTo>
                    <a:pt x="42" y="0"/>
                  </a:lnTo>
                  <a:lnTo>
                    <a:pt x="41" y="1"/>
                  </a:lnTo>
                  <a:cubicBezTo>
                    <a:pt x="40" y="2"/>
                    <a:pt x="40" y="3"/>
                    <a:pt x="39" y="4"/>
                  </a:cubicBezTo>
                  <a:cubicBezTo>
                    <a:pt x="38" y="4"/>
                    <a:pt x="38" y="5"/>
                    <a:pt x="38" y="5"/>
                  </a:cubicBezTo>
                  <a:cubicBezTo>
                    <a:pt x="38" y="5"/>
                    <a:pt x="39" y="4"/>
                    <a:pt x="39" y="4"/>
                  </a:cubicBezTo>
                  <a:cubicBezTo>
                    <a:pt x="40" y="3"/>
                    <a:pt x="41" y="2"/>
                    <a:pt x="42" y="2"/>
                  </a:cubicBezTo>
                  <a:lnTo>
                    <a:pt x="42" y="1"/>
                  </a:lnTo>
                  <a:lnTo>
                    <a:pt x="42" y="15"/>
                  </a:lnTo>
                  <a:lnTo>
                    <a:pt x="42" y="15"/>
                  </a:lnTo>
                  <a:cubicBezTo>
                    <a:pt x="41" y="14"/>
                    <a:pt x="40" y="13"/>
                    <a:pt x="39" y="13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3"/>
                    <a:pt x="39" y="13"/>
                  </a:cubicBezTo>
                  <a:cubicBezTo>
                    <a:pt x="40" y="14"/>
                    <a:pt x="40" y="15"/>
                    <a:pt x="41" y="16"/>
                  </a:cubicBezTo>
                  <a:lnTo>
                    <a:pt x="42" y="16"/>
                  </a:lnTo>
                  <a:lnTo>
                    <a:pt x="40" y="16"/>
                  </a:lnTo>
                  <a:cubicBezTo>
                    <a:pt x="41" y="17"/>
                    <a:pt x="41" y="19"/>
                    <a:pt x="41" y="21"/>
                  </a:cubicBezTo>
                  <a:cubicBezTo>
                    <a:pt x="41" y="22"/>
                    <a:pt x="40" y="24"/>
                    <a:pt x="39" y="25"/>
                  </a:cubicBezTo>
                  <a:lnTo>
                    <a:pt x="39" y="25"/>
                  </a:lnTo>
                  <a:lnTo>
                    <a:pt x="39" y="28"/>
                  </a:lnTo>
                  <a:lnTo>
                    <a:pt x="41" y="29"/>
                  </a:lnTo>
                  <a:lnTo>
                    <a:pt x="41" y="26"/>
                  </a:lnTo>
                  <a:lnTo>
                    <a:pt x="42" y="26"/>
                  </a:lnTo>
                  <a:cubicBezTo>
                    <a:pt x="44" y="26"/>
                    <a:pt x="46" y="26"/>
                    <a:pt x="47" y="27"/>
                  </a:cubicBezTo>
                  <a:cubicBezTo>
                    <a:pt x="60" y="30"/>
                    <a:pt x="68" y="36"/>
                    <a:pt x="63" y="51"/>
                  </a:cubicBezTo>
                  <a:cubicBezTo>
                    <a:pt x="61" y="56"/>
                    <a:pt x="59" y="61"/>
                    <a:pt x="56" y="66"/>
                  </a:cubicBezTo>
                  <a:lnTo>
                    <a:pt x="56" y="73"/>
                  </a:lnTo>
                  <a:cubicBezTo>
                    <a:pt x="56" y="73"/>
                    <a:pt x="40" y="73"/>
                    <a:pt x="34" y="73"/>
                  </a:cubicBezTo>
                  <a:cubicBezTo>
                    <a:pt x="28" y="73"/>
                    <a:pt x="12" y="73"/>
                    <a:pt x="12" y="73"/>
                  </a:cubicBezTo>
                  <a:lnTo>
                    <a:pt x="13" y="66"/>
                  </a:lnTo>
                  <a:cubicBezTo>
                    <a:pt x="10" y="61"/>
                    <a:pt x="8" y="56"/>
                    <a:pt x="6" y="51"/>
                  </a:cubicBezTo>
                  <a:cubicBezTo>
                    <a:pt x="0" y="36"/>
                    <a:pt x="9" y="30"/>
                    <a:pt x="22" y="27"/>
                  </a:cubicBezTo>
                  <a:cubicBezTo>
                    <a:pt x="23" y="26"/>
                    <a:pt x="25" y="26"/>
                    <a:pt x="27" y="26"/>
                  </a:cubicBezTo>
                  <a:lnTo>
                    <a:pt x="27" y="26"/>
                  </a:lnTo>
                  <a:lnTo>
                    <a:pt x="28" y="29"/>
                  </a:lnTo>
                  <a:lnTo>
                    <a:pt x="30" y="28"/>
                  </a:lnTo>
                  <a:lnTo>
                    <a:pt x="29" y="25"/>
                  </a:lnTo>
                  <a:lnTo>
                    <a:pt x="30" y="25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1" name="Freeform 1337"/>
            <p:cNvSpPr>
              <a:spLocks/>
            </p:cNvSpPr>
            <p:nvPr userDrawn="1"/>
          </p:nvSpPr>
          <p:spPr bwMode="auto">
            <a:xfrm>
              <a:off x="290" y="208"/>
              <a:ext cx="0" cy="1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0 h 2"/>
                <a:gd name="T6" fmla="*/ 1 w 1"/>
                <a:gd name="T7" fmla="*/ 0 h 2"/>
                <a:gd name="T8" fmla="*/ 0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lnTo>
                    <a:pt x="0" y="2"/>
                  </a:lnTo>
                  <a:cubicBezTo>
                    <a:pt x="0" y="1"/>
                    <a:pt x="0" y="1"/>
                    <a:pt x="0" y="0"/>
                  </a:cubicBezTo>
                  <a:lnTo>
                    <a:pt x="1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2" name="Freeform 1338"/>
            <p:cNvSpPr>
              <a:spLocks/>
            </p:cNvSpPr>
            <p:nvPr userDrawn="1"/>
          </p:nvSpPr>
          <p:spPr bwMode="auto">
            <a:xfrm>
              <a:off x="299" y="208"/>
              <a:ext cx="1" cy="2"/>
            </a:xfrm>
            <a:custGeom>
              <a:avLst/>
              <a:gdLst>
                <a:gd name="T0" fmla="*/ 2 w 2"/>
                <a:gd name="T1" fmla="*/ 2 h 5"/>
                <a:gd name="T2" fmla="*/ 2 w 2"/>
                <a:gd name="T3" fmla="*/ 2 h 5"/>
                <a:gd name="T4" fmla="*/ 1 w 2"/>
                <a:gd name="T5" fmla="*/ 5 h 5"/>
                <a:gd name="T6" fmla="*/ 0 w 2"/>
                <a:gd name="T7" fmla="*/ 3 h 5"/>
                <a:gd name="T8" fmla="*/ 2 w 2"/>
                <a:gd name="T9" fmla="*/ 0 h 5"/>
                <a:gd name="T10" fmla="*/ 2 w 2"/>
                <a:gd name="T11" fmla="*/ 1 h 5"/>
                <a:gd name="T12" fmla="*/ 2 w 2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5">
                  <a:moveTo>
                    <a:pt x="2" y="2"/>
                  </a:moveTo>
                  <a:lnTo>
                    <a:pt x="2" y="2"/>
                  </a:lnTo>
                  <a:cubicBezTo>
                    <a:pt x="2" y="3"/>
                    <a:pt x="1" y="4"/>
                    <a:pt x="1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2"/>
                    <a:pt x="1" y="1"/>
                    <a:pt x="2" y="0"/>
                  </a:cubicBezTo>
                  <a:lnTo>
                    <a:pt x="2" y="1"/>
                  </a:lnTo>
                  <a:cubicBezTo>
                    <a:pt x="2" y="1"/>
                    <a:pt x="2" y="1"/>
                    <a:pt x="2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3" name="Freeform 1339"/>
            <p:cNvSpPr>
              <a:spLocks/>
            </p:cNvSpPr>
            <p:nvPr userDrawn="1"/>
          </p:nvSpPr>
          <p:spPr bwMode="auto">
            <a:xfrm>
              <a:off x="299" y="205"/>
              <a:ext cx="2" cy="2"/>
            </a:xfrm>
            <a:custGeom>
              <a:avLst/>
              <a:gdLst>
                <a:gd name="T0" fmla="*/ 3 w 3"/>
                <a:gd name="T1" fmla="*/ 6 h 6"/>
                <a:gd name="T2" fmla="*/ 3 w 3"/>
                <a:gd name="T3" fmla="*/ 6 h 6"/>
                <a:gd name="T4" fmla="*/ 2 w 3"/>
                <a:gd name="T5" fmla="*/ 6 h 6"/>
                <a:gd name="T6" fmla="*/ 0 w 3"/>
                <a:gd name="T7" fmla="*/ 3 h 6"/>
                <a:gd name="T8" fmla="*/ 3 w 3"/>
                <a:gd name="T9" fmla="*/ 0 h 6"/>
                <a:gd name="T10" fmla="*/ 3 w 3"/>
                <a:gd name="T11" fmla="*/ 2 h 6"/>
                <a:gd name="T12" fmla="*/ 3 w 3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6">
                  <a:moveTo>
                    <a:pt x="3" y="6"/>
                  </a:moveTo>
                  <a:lnTo>
                    <a:pt x="3" y="6"/>
                  </a:lnTo>
                  <a:lnTo>
                    <a:pt x="2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lnTo>
                    <a:pt x="3" y="2"/>
                  </a:lnTo>
                  <a:cubicBezTo>
                    <a:pt x="3" y="3"/>
                    <a:pt x="3" y="5"/>
                    <a:pt x="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4" name="Freeform 1340"/>
            <p:cNvSpPr>
              <a:spLocks/>
            </p:cNvSpPr>
            <p:nvPr userDrawn="1"/>
          </p:nvSpPr>
          <p:spPr bwMode="auto">
            <a:xfrm>
              <a:off x="301" y="204"/>
              <a:ext cx="0" cy="1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2 h 2"/>
                <a:gd name="T4" fmla="*/ 0 w 1"/>
                <a:gd name="T5" fmla="*/ 1 h 2"/>
                <a:gd name="T6" fmla="*/ 0 w 1"/>
                <a:gd name="T7" fmla="*/ 0 h 2"/>
                <a:gd name="T8" fmla="*/ 1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lnTo>
                    <a:pt x="1" y="2"/>
                  </a:lnTo>
                  <a:lnTo>
                    <a:pt x="0" y="1"/>
                  </a:lnTo>
                  <a:lnTo>
                    <a:pt x="0" y="0"/>
                  </a:lnTo>
                  <a:cubicBezTo>
                    <a:pt x="0" y="0"/>
                    <a:pt x="1" y="1"/>
                    <a:pt x="1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5" name="Freeform 1341"/>
            <p:cNvSpPr>
              <a:spLocks/>
            </p:cNvSpPr>
            <p:nvPr userDrawn="1"/>
          </p:nvSpPr>
          <p:spPr bwMode="auto">
            <a:xfrm>
              <a:off x="299" y="201"/>
              <a:ext cx="2" cy="3"/>
            </a:xfrm>
            <a:custGeom>
              <a:avLst/>
              <a:gdLst>
                <a:gd name="T0" fmla="*/ 3 w 3"/>
                <a:gd name="T1" fmla="*/ 5 h 6"/>
                <a:gd name="T2" fmla="*/ 3 w 3"/>
                <a:gd name="T3" fmla="*/ 5 h 6"/>
                <a:gd name="T4" fmla="*/ 3 w 3"/>
                <a:gd name="T5" fmla="*/ 6 h 6"/>
                <a:gd name="T6" fmla="*/ 0 w 3"/>
                <a:gd name="T7" fmla="*/ 2 h 6"/>
                <a:gd name="T8" fmla="*/ 1 w 3"/>
                <a:gd name="T9" fmla="*/ 0 h 6"/>
                <a:gd name="T10" fmla="*/ 3 w 3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3" y="5"/>
                  </a:moveTo>
                  <a:lnTo>
                    <a:pt x="3" y="5"/>
                  </a:lnTo>
                  <a:lnTo>
                    <a:pt x="3" y="6"/>
                  </a:lnTo>
                  <a:cubicBezTo>
                    <a:pt x="2" y="4"/>
                    <a:pt x="1" y="3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2" y="2"/>
                    <a:pt x="3" y="3"/>
                    <a:pt x="3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6" name="Freeform 1342"/>
            <p:cNvSpPr>
              <a:spLocks/>
            </p:cNvSpPr>
            <p:nvPr userDrawn="1"/>
          </p:nvSpPr>
          <p:spPr bwMode="auto">
            <a:xfrm>
              <a:off x="298" y="200"/>
              <a:ext cx="2" cy="2"/>
            </a:xfrm>
            <a:custGeom>
              <a:avLst/>
              <a:gdLst>
                <a:gd name="T0" fmla="*/ 4 w 4"/>
                <a:gd name="T1" fmla="*/ 3 h 4"/>
                <a:gd name="T2" fmla="*/ 4 w 4"/>
                <a:gd name="T3" fmla="*/ 3 h 4"/>
                <a:gd name="T4" fmla="*/ 3 w 4"/>
                <a:gd name="T5" fmla="*/ 4 h 4"/>
                <a:gd name="T6" fmla="*/ 0 w 4"/>
                <a:gd name="T7" fmla="*/ 1 h 4"/>
                <a:gd name="T8" fmla="*/ 0 w 4"/>
                <a:gd name="T9" fmla="*/ 0 h 4"/>
                <a:gd name="T10" fmla="*/ 3 w 4"/>
                <a:gd name="T11" fmla="*/ 3 h 4"/>
                <a:gd name="T12" fmla="*/ 4 w 4"/>
                <a:gd name="T13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4">
                  <a:moveTo>
                    <a:pt x="4" y="3"/>
                  </a:moveTo>
                  <a:lnTo>
                    <a:pt x="4" y="3"/>
                  </a:lnTo>
                  <a:lnTo>
                    <a:pt x="3" y="4"/>
                  </a:lnTo>
                  <a:cubicBezTo>
                    <a:pt x="2" y="3"/>
                    <a:pt x="1" y="2"/>
                    <a:pt x="0" y="1"/>
                  </a:cubicBezTo>
                  <a:lnTo>
                    <a:pt x="0" y="0"/>
                  </a:lnTo>
                  <a:cubicBezTo>
                    <a:pt x="1" y="1"/>
                    <a:pt x="2" y="2"/>
                    <a:pt x="3" y="3"/>
                  </a:cubicBezTo>
                  <a:lnTo>
                    <a:pt x="4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7" name="Rectangle 1343"/>
            <p:cNvSpPr>
              <a:spLocks noChangeArrowheads="1"/>
            </p:cNvSpPr>
            <p:nvPr userDrawn="1"/>
          </p:nvSpPr>
          <p:spPr bwMode="auto">
            <a:xfrm>
              <a:off x="298" y="200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8" name="Freeform 1344"/>
            <p:cNvSpPr>
              <a:spLocks/>
            </p:cNvSpPr>
            <p:nvPr userDrawn="1"/>
          </p:nvSpPr>
          <p:spPr bwMode="auto">
            <a:xfrm>
              <a:off x="295" y="199"/>
              <a:ext cx="3" cy="3"/>
            </a:xfrm>
            <a:custGeom>
              <a:avLst/>
              <a:gdLst>
                <a:gd name="T0" fmla="*/ 4 w 5"/>
                <a:gd name="T1" fmla="*/ 1 h 6"/>
                <a:gd name="T2" fmla="*/ 4 w 5"/>
                <a:gd name="T3" fmla="*/ 1 h 6"/>
                <a:gd name="T4" fmla="*/ 5 w 5"/>
                <a:gd name="T5" fmla="*/ 3 h 6"/>
                <a:gd name="T6" fmla="*/ 3 w 5"/>
                <a:gd name="T7" fmla="*/ 6 h 6"/>
                <a:gd name="T8" fmla="*/ 0 w 5"/>
                <a:gd name="T9" fmla="*/ 3 h 6"/>
                <a:gd name="T10" fmla="*/ 2 w 5"/>
                <a:gd name="T11" fmla="*/ 0 h 6"/>
                <a:gd name="T12" fmla="*/ 4 w 5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6">
                  <a:moveTo>
                    <a:pt x="4" y="1"/>
                  </a:moveTo>
                  <a:lnTo>
                    <a:pt x="4" y="1"/>
                  </a:lnTo>
                  <a:cubicBezTo>
                    <a:pt x="4" y="2"/>
                    <a:pt x="5" y="2"/>
                    <a:pt x="5" y="3"/>
                  </a:cubicBezTo>
                  <a:cubicBezTo>
                    <a:pt x="4" y="4"/>
                    <a:pt x="4" y="5"/>
                    <a:pt x="3" y="6"/>
                  </a:cubicBez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ubicBezTo>
                    <a:pt x="3" y="1"/>
                    <a:pt x="3" y="1"/>
                    <a:pt x="4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9" name="Freeform 1345"/>
            <p:cNvSpPr>
              <a:spLocks/>
            </p:cNvSpPr>
            <p:nvPr userDrawn="1"/>
          </p:nvSpPr>
          <p:spPr bwMode="auto">
            <a:xfrm>
              <a:off x="294" y="199"/>
              <a:ext cx="2" cy="1"/>
            </a:xfrm>
            <a:custGeom>
              <a:avLst/>
              <a:gdLst>
                <a:gd name="T0" fmla="*/ 4 w 4"/>
                <a:gd name="T1" fmla="*/ 1 h 4"/>
                <a:gd name="T2" fmla="*/ 4 w 4"/>
                <a:gd name="T3" fmla="*/ 1 h 4"/>
                <a:gd name="T4" fmla="*/ 3 w 4"/>
                <a:gd name="T5" fmla="*/ 4 h 4"/>
                <a:gd name="T6" fmla="*/ 0 w 4"/>
                <a:gd name="T7" fmla="*/ 1 h 4"/>
                <a:gd name="T8" fmla="*/ 0 w 4"/>
                <a:gd name="T9" fmla="*/ 0 h 4"/>
                <a:gd name="T10" fmla="*/ 4 w 4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4" y="1"/>
                  </a:moveTo>
                  <a:lnTo>
                    <a:pt x="4" y="1"/>
                  </a:lnTo>
                  <a:cubicBezTo>
                    <a:pt x="4" y="2"/>
                    <a:pt x="3" y="3"/>
                    <a:pt x="3" y="4"/>
                  </a:cubicBezTo>
                  <a:cubicBezTo>
                    <a:pt x="2" y="3"/>
                    <a:pt x="1" y="2"/>
                    <a:pt x="0" y="1"/>
                  </a:cubicBezTo>
                  <a:lnTo>
                    <a:pt x="0" y="0"/>
                  </a:lnTo>
                  <a:cubicBezTo>
                    <a:pt x="2" y="0"/>
                    <a:pt x="3" y="1"/>
                    <a:pt x="4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0" name="Freeform 1346"/>
            <p:cNvSpPr>
              <a:spLocks/>
            </p:cNvSpPr>
            <p:nvPr userDrawn="1"/>
          </p:nvSpPr>
          <p:spPr bwMode="auto">
            <a:xfrm>
              <a:off x="294" y="200"/>
              <a:ext cx="1" cy="2"/>
            </a:xfrm>
            <a:custGeom>
              <a:avLst/>
              <a:gdLst>
                <a:gd name="T0" fmla="*/ 1 w 3"/>
                <a:gd name="T1" fmla="*/ 0 h 6"/>
                <a:gd name="T2" fmla="*/ 1 w 3"/>
                <a:gd name="T3" fmla="*/ 0 h 6"/>
                <a:gd name="T4" fmla="*/ 3 w 3"/>
                <a:gd name="T5" fmla="*/ 2 h 6"/>
                <a:gd name="T6" fmla="*/ 1 w 3"/>
                <a:gd name="T7" fmla="*/ 6 h 6"/>
                <a:gd name="T8" fmla="*/ 0 w 3"/>
                <a:gd name="T9" fmla="*/ 5 h 6"/>
                <a:gd name="T10" fmla="*/ 1 w 3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1" y="0"/>
                  </a:moveTo>
                  <a:lnTo>
                    <a:pt x="1" y="0"/>
                  </a:lnTo>
                  <a:cubicBezTo>
                    <a:pt x="2" y="1"/>
                    <a:pt x="2" y="2"/>
                    <a:pt x="3" y="2"/>
                  </a:cubicBezTo>
                  <a:cubicBezTo>
                    <a:pt x="2" y="3"/>
                    <a:pt x="1" y="5"/>
                    <a:pt x="1" y="6"/>
                  </a:cubicBez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1" name="Freeform 1347"/>
            <p:cNvSpPr>
              <a:spLocks/>
            </p:cNvSpPr>
            <p:nvPr userDrawn="1"/>
          </p:nvSpPr>
          <p:spPr bwMode="auto">
            <a:xfrm>
              <a:off x="294" y="202"/>
              <a:ext cx="0" cy="1"/>
            </a:xfrm>
            <a:custGeom>
              <a:avLst/>
              <a:gdLst>
                <a:gd name="T0" fmla="*/ 0 h 1"/>
                <a:gd name="T1" fmla="*/ 0 h 1"/>
                <a:gd name="T2" fmla="*/ 0 h 1"/>
                <a:gd name="T3" fmla="*/ 1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2" name="Freeform 1348"/>
            <p:cNvSpPr>
              <a:spLocks/>
            </p:cNvSpPr>
            <p:nvPr userDrawn="1"/>
          </p:nvSpPr>
          <p:spPr bwMode="auto">
            <a:xfrm>
              <a:off x="293" y="203"/>
              <a:ext cx="2" cy="2"/>
            </a:xfrm>
            <a:custGeom>
              <a:avLst/>
              <a:gdLst>
                <a:gd name="T0" fmla="*/ 0 w 4"/>
                <a:gd name="T1" fmla="*/ 1 h 6"/>
                <a:gd name="T2" fmla="*/ 0 w 4"/>
                <a:gd name="T3" fmla="*/ 1 h 6"/>
                <a:gd name="T4" fmla="*/ 2 w 4"/>
                <a:gd name="T5" fmla="*/ 0 h 6"/>
                <a:gd name="T6" fmla="*/ 4 w 4"/>
                <a:gd name="T7" fmla="*/ 3 h 6"/>
                <a:gd name="T8" fmla="*/ 2 w 4"/>
                <a:gd name="T9" fmla="*/ 6 h 6"/>
                <a:gd name="T10" fmla="*/ 0 w 4"/>
                <a:gd name="T11" fmla="*/ 3 h 6"/>
                <a:gd name="T12" fmla="*/ 0 w 4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6">
                  <a:moveTo>
                    <a:pt x="0" y="1"/>
                  </a:moveTo>
                  <a:lnTo>
                    <a:pt x="0" y="1"/>
                  </a:lnTo>
                  <a:cubicBezTo>
                    <a:pt x="1" y="1"/>
                    <a:pt x="1" y="0"/>
                    <a:pt x="2" y="0"/>
                  </a:cubicBezTo>
                  <a:cubicBezTo>
                    <a:pt x="3" y="1"/>
                    <a:pt x="4" y="2"/>
                    <a:pt x="4" y="3"/>
                  </a:cubicBezTo>
                  <a:cubicBezTo>
                    <a:pt x="4" y="4"/>
                    <a:pt x="3" y="5"/>
                    <a:pt x="2" y="6"/>
                  </a:cubicBezTo>
                  <a:cubicBezTo>
                    <a:pt x="1" y="5"/>
                    <a:pt x="1" y="4"/>
                    <a:pt x="0" y="3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3" name="Freeform 1349"/>
            <p:cNvSpPr>
              <a:spLocks/>
            </p:cNvSpPr>
            <p:nvPr userDrawn="1"/>
          </p:nvSpPr>
          <p:spPr bwMode="auto">
            <a:xfrm>
              <a:off x="293" y="205"/>
              <a:ext cx="1" cy="2"/>
            </a:xfrm>
            <a:custGeom>
              <a:avLst/>
              <a:gdLst>
                <a:gd name="T0" fmla="*/ 1 w 3"/>
                <a:gd name="T1" fmla="*/ 0 h 5"/>
                <a:gd name="T2" fmla="*/ 1 w 3"/>
                <a:gd name="T3" fmla="*/ 0 h 5"/>
                <a:gd name="T4" fmla="*/ 3 w 3"/>
                <a:gd name="T5" fmla="*/ 2 h 5"/>
                <a:gd name="T6" fmla="*/ 0 w 3"/>
                <a:gd name="T7" fmla="*/ 5 h 5"/>
                <a:gd name="T8" fmla="*/ 1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2" y="1"/>
                    <a:pt x="3" y="2"/>
                  </a:cubicBezTo>
                  <a:cubicBezTo>
                    <a:pt x="2" y="3"/>
                    <a:pt x="1" y="4"/>
                    <a:pt x="0" y="5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4" name="Freeform 1350"/>
            <p:cNvSpPr>
              <a:spLocks/>
            </p:cNvSpPr>
            <p:nvPr userDrawn="1"/>
          </p:nvSpPr>
          <p:spPr bwMode="auto">
            <a:xfrm>
              <a:off x="292" y="207"/>
              <a:ext cx="2" cy="3"/>
            </a:xfrm>
            <a:custGeom>
              <a:avLst/>
              <a:gdLst>
                <a:gd name="T0" fmla="*/ 1 w 3"/>
                <a:gd name="T1" fmla="*/ 0 h 5"/>
                <a:gd name="T2" fmla="*/ 1 w 3"/>
                <a:gd name="T3" fmla="*/ 0 h 5"/>
                <a:gd name="T4" fmla="*/ 1 w 3"/>
                <a:gd name="T5" fmla="*/ 0 h 5"/>
                <a:gd name="T6" fmla="*/ 3 w 3"/>
                <a:gd name="T7" fmla="*/ 2 h 5"/>
                <a:gd name="T8" fmla="*/ 1 w 3"/>
                <a:gd name="T9" fmla="*/ 5 h 5"/>
                <a:gd name="T10" fmla="*/ 1 w 3"/>
                <a:gd name="T11" fmla="*/ 4 h 5"/>
                <a:gd name="T12" fmla="*/ 0 w 3"/>
                <a:gd name="T13" fmla="*/ 4 h 5"/>
                <a:gd name="T14" fmla="*/ 0 w 3"/>
                <a:gd name="T15" fmla="*/ 4 h 5"/>
                <a:gd name="T16" fmla="*/ 1 w 3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5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ubicBezTo>
                    <a:pt x="2" y="0"/>
                    <a:pt x="3" y="1"/>
                    <a:pt x="3" y="2"/>
                  </a:cubicBezTo>
                  <a:cubicBezTo>
                    <a:pt x="2" y="3"/>
                    <a:pt x="2" y="4"/>
                    <a:pt x="1" y="5"/>
                  </a:cubicBezTo>
                  <a:lnTo>
                    <a:pt x="1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5" name="Freeform 1351"/>
            <p:cNvSpPr>
              <a:spLocks/>
            </p:cNvSpPr>
            <p:nvPr userDrawn="1"/>
          </p:nvSpPr>
          <p:spPr bwMode="auto">
            <a:xfrm>
              <a:off x="292" y="210"/>
              <a:ext cx="1" cy="0"/>
            </a:xfrm>
            <a:custGeom>
              <a:avLst/>
              <a:gdLst>
                <a:gd name="T0" fmla="*/ 1 w 1"/>
                <a:gd name="T1" fmla="*/ 1 h 2"/>
                <a:gd name="T2" fmla="*/ 1 w 1"/>
                <a:gd name="T3" fmla="*/ 1 h 2"/>
                <a:gd name="T4" fmla="*/ 0 w 1"/>
                <a:gd name="T5" fmla="*/ 2 h 2"/>
                <a:gd name="T6" fmla="*/ 1 w 1"/>
                <a:gd name="T7" fmla="*/ 0 h 2"/>
                <a:gd name="T8" fmla="*/ 1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0" y="1"/>
                    <a:pt x="0" y="2"/>
                  </a:cubicBezTo>
                  <a:cubicBezTo>
                    <a:pt x="0" y="1"/>
                    <a:pt x="0" y="1"/>
                    <a:pt x="1" y="0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6" name="Freeform 1352"/>
            <p:cNvSpPr>
              <a:spLocks/>
            </p:cNvSpPr>
            <p:nvPr userDrawn="1"/>
          </p:nvSpPr>
          <p:spPr bwMode="auto">
            <a:xfrm>
              <a:off x="297" y="214"/>
              <a:ext cx="0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0" y="1"/>
                    <a:pt x="0" y="0"/>
                    <a:pt x="0" y="0"/>
                  </a:cubicBez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7" name="Freeform 1353"/>
            <p:cNvSpPr>
              <a:spLocks/>
            </p:cNvSpPr>
            <p:nvPr userDrawn="1"/>
          </p:nvSpPr>
          <p:spPr bwMode="auto">
            <a:xfrm>
              <a:off x="297" y="213"/>
              <a:ext cx="1" cy="1"/>
            </a:xfrm>
            <a:custGeom>
              <a:avLst/>
              <a:gdLst>
                <a:gd name="T0" fmla="*/ 0 w 3"/>
                <a:gd name="T1" fmla="*/ 2 h 3"/>
                <a:gd name="T2" fmla="*/ 0 w 3"/>
                <a:gd name="T3" fmla="*/ 2 h 3"/>
                <a:gd name="T4" fmla="*/ 3 w 3"/>
                <a:gd name="T5" fmla="*/ 0 h 3"/>
                <a:gd name="T6" fmla="*/ 1 w 3"/>
                <a:gd name="T7" fmla="*/ 3 h 3"/>
                <a:gd name="T8" fmla="*/ 1 w 3"/>
                <a:gd name="T9" fmla="*/ 3 h 3"/>
                <a:gd name="T10" fmla="*/ 0 w 3"/>
                <a:gd name="T11" fmla="*/ 3 h 3"/>
                <a:gd name="T12" fmla="*/ 0 w 3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0" y="2"/>
                  </a:moveTo>
                  <a:lnTo>
                    <a:pt x="0" y="2"/>
                  </a:lnTo>
                  <a:cubicBezTo>
                    <a:pt x="1" y="1"/>
                    <a:pt x="2" y="0"/>
                    <a:pt x="3" y="0"/>
                  </a:cubicBezTo>
                  <a:cubicBezTo>
                    <a:pt x="3" y="1"/>
                    <a:pt x="2" y="2"/>
                    <a:pt x="1" y="3"/>
                  </a:cubicBezTo>
                  <a:lnTo>
                    <a:pt x="1" y="3"/>
                  </a:lnTo>
                  <a:lnTo>
                    <a:pt x="0" y="3"/>
                  </a:lnTo>
                  <a:cubicBezTo>
                    <a:pt x="0" y="3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8" name="Freeform 1354"/>
            <p:cNvSpPr>
              <a:spLocks/>
            </p:cNvSpPr>
            <p:nvPr userDrawn="1"/>
          </p:nvSpPr>
          <p:spPr bwMode="auto">
            <a:xfrm>
              <a:off x="298" y="210"/>
              <a:ext cx="1" cy="2"/>
            </a:xfrm>
            <a:custGeom>
              <a:avLst/>
              <a:gdLst>
                <a:gd name="T0" fmla="*/ 2 w 3"/>
                <a:gd name="T1" fmla="*/ 5 h 6"/>
                <a:gd name="T2" fmla="*/ 2 w 3"/>
                <a:gd name="T3" fmla="*/ 5 h 6"/>
                <a:gd name="T4" fmla="*/ 1 w 3"/>
                <a:gd name="T5" fmla="*/ 6 h 6"/>
                <a:gd name="T6" fmla="*/ 0 w 3"/>
                <a:gd name="T7" fmla="*/ 2 h 6"/>
                <a:gd name="T8" fmla="*/ 2 w 3"/>
                <a:gd name="T9" fmla="*/ 0 h 6"/>
                <a:gd name="T10" fmla="*/ 3 w 3"/>
                <a:gd name="T11" fmla="*/ 2 h 6"/>
                <a:gd name="T12" fmla="*/ 2 w 3"/>
                <a:gd name="T13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6">
                  <a:moveTo>
                    <a:pt x="2" y="5"/>
                  </a:moveTo>
                  <a:lnTo>
                    <a:pt x="2" y="5"/>
                  </a:lnTo>
                  <a:lnTo>
                    <a:pt x="1" y="6"/>
                  </a:ln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1"/>
                    <a:pt x="2" y="0"/>
                  </a:cubicBezTo>
                  <a:cubicBezTo>
                    <a:pt x="3" y="0"/>
                    <a:pt x="3" y="1"/>
                    <a:pt x="3" y="2"/>
                  </a:cubicBezTo>
                  <a:cubicBezTo>
                    <a:pt x="3" y="3"/>
                    <a:pt x="2" y="4"/>
                    <a:pt x="2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9" name="Freeform 1355"/>
            <p:cNvSpPr>
              <a:spLocks/>
            </p:cNvSpPr>
            <p:nvPr userDrawn="1"/>
          </p:nvSpPr>
          <p:spPr bwMode="auto">
            <a:xfrm>
              <a:off x="291" y="198"/>
              <a:ext cx="3" cy="10"/>
            </a:xfrm>
            <a:custGeom>
              <a:avLst/>
              <a:gdLst>
                <a:gd name="T0" fmla="*/ 3 w 6"/>
                <a:gd name="T1" fmla="*/ 0 h 22"/>
                <a:gd name="T2" fmla="*/ 3 w 6"/>
                <a:gd name="T3" fmla="*/ 0 h 22"/>
                <a:gd name="T4" fmla="*/ 6 w 6"/>
                <a:gd name="T5" fmla="*/ 1 h 22"/>
                <a:gd name="T6" fmla="*/ 2 w 6"/>
                <a:gd name="T7" fmla="*/ 22 h 22"/>
                <a:gd name="T8" fmla="*/ 1 w 6"/>
                <a:gd name="T9" fmla="*/ 21 h 22"/>
                <a:gd name="T10" fmla="*/ 1 w 6"/>
                <a:gd name="T11" fmla="*/ 21 h 22"/>
                <a:gd name="T12" fmla="*/ 0 w 6"/>
                <a:gd name="T13" fmla="*/ 22 h 22"/>
                <a:gd name="T14" fmla="*/ 3 w 6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22">
                  <a:moveTo>
                    <a:pt x="3" y="0"/>
                  </a:moveTo>
                  <a:lnTo>
                    <a:pt x="3" y="0"/>
                  </a:lnTo>
                  <a:cubicBezTo>
                    <a:pt x="4" y="0"/>
                    <a:pt x="5" y="0"/>
                    <a:pt x="6" y="1"/>
                  </a:cubicBezTo>
                  <a:lnTo>
                    <a:pt x="2" y="22"/>
                  </a:lnTo>
                  <a:cubicBezTo>
                    <a:pt x="2" y="21"/>
                    <a:pt x="1" y="21"/>
                    <a:pt x="1" y="21"/>
                  </a:cubicBezTo>
                  <a:lnTo>
                    <a:pt x="1" y="21"/>
                  </a:lnTo>
                  <a:cubicBezTo>
                    <a:pt x="1" y="21"/>
                    <a:pt x="1" y="21"/>
                    <a:pt x="0" y="22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0" name="Freeform 1356"/>
            <p:cNvSpPr>
              <a:spLocks/>
            </p:cNvSpPr>
            <p:nvPr userDrawn="1"/>
          </p:nvSpPr>
          <p:spPr bwMode="auto">
            <a:xfrm>
              <a:off x="294" y="201"/>
              <a:ext cx="2" cy="3"/>
            </a:xfrm>
            <a:custGeom>
              <a:avLst/>
              <a:gdLst>
                <a:gd name="T0" fmla="*/ 3 w 5"/>
                <a:gd name="T1" fmla="*/ 0 h 6"/>
                <a:gd name="T2" fmla="*/ 3 w 5"/>
                <a:gd name="T3" fmla="*/ 0 h 6"/>
                <a:gd name="T4" fmla="*/ 5 w 5"/>
                <a:gd name="T5" fmla="*/ 3 h 6"/>
                <a:gd name="T6" fmla="*/ 3 w 5"/>
                <a:gd name="T7" fmla="*/ 6 h 6"/>
                <a:gd name="T8" fmla="*/ 0 w 5"/>
                <a:gd name="T9" fmla="*/ 3 h 6"/>
                <a:gd name="T10" fmla="*/ 3 w 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3" y="0"/>
                  </a:moveTo>
                  <a:lnTo>
                    <a:pt x="3" y="0"/>
                  </a:lnTo>
                  <a:cubicBezTo>
                    <a:pt x="4" y="1"/>
                    <a:pt x="4" y="2"/>
                    <a:pt x="5" y="3"/>
                  </a:cubicBezTo>
                  <a:cubicBezTo>
                    <a:pt x="5" y="4"/>
                    <a:pt x="4" y="5"/>
                    <a:pt x="3" y="6"/>
                  </a:cubicBez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1" name="Freeform 1357"/>
            <p:cNvSpPr>
              <a:spLocks/>
            </p:cNvSpPr>
            <p:nvPr userDrawn="1"/>
          </p:nvSpPr>
          <p:spPr bwMode="auto">
            <a:xfrm>
              <a:off x="297" y="200"/>
              <a:ext cx="2" cy="4"/>
            </a:xfrm>
            <a:custGeom>
              <a:avLst/>
              <a:gdLst>
                <a:gd name="T0" fmla="*/ 3 w 5"/>
                <a:gd name="T1" fmla="*/ 7 h 7"/>
                <a:gd name="T2" fmla="*/ 3 w 5"/>
                <a:gd name="T3" fmla="*/ 7 h 7"/>
                <a:gd name="T4" fmla="*/ 0 w 5"/>
                <a:gd name="T5" fmla="*/ 4 h 7"/>
                <a:gd name="T6" fmla="*/ 3 w 5"/>
                <a:gd name="T7" fmla="*/ 0 h 7"/>
                <a:gd name="T8" fmla="*/ 5 w 5"/>
                <a:gd name="T9" fmla="*/ 4 h 7"/>
                <a:gd name="T10" fmla="*/ 3 w 5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3" y="7"/>
                  </a:moveTo>
                  <a:lnTo>
                    <a:pt x="3" y="7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1" y="3"/>
                    <a:pt x="2" y="1"/>
                    <a:pt x="3" y="0"/>
                  </a:cubicBezTo>
                  <a:cubicBezTo>
                    <a:pt x="4" y="2"/>
                    <a:pt x="5" y="3"/>
                    <a:pt x="5" y="4"/>
                  </a:cubicBezTo>
                  <a:cubicBezTo>
                    <a:pt x="5" y="5"/>
                    <a:pt x="4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2" name="Freeform 1358"/>
            <p:cNvSpPr>
              <a:spLocks/>
            </p:cNvSpPr>
            <p:nvPr userDrawn="1"/>
          </p:nvSpPr>
          <p:spPr bwMode="auto">
            <a:xfrm>
              <a:off x="295" y="202"/>
              <a:ext cx="3" cy="3"/>
            </a:xfrm>
            <a:custGeom>
              <a:avLst/>
              <a:gdLst>
                <a:gd name="T0" fmla="*/ 3 w 5"/>
                <a:gd name="T1" fmla="*/ 7 h 7"/>
                <a:gd name="T2" fmla="*/ 3 w 5"/>
                <a:gd name="T3" fmla="*/ 7 h 7"/>
                <a:gd name="T4" fmla="*/ 0 w 5"/>
                <a:gd name="T5" fmla="*/ 4 h 7"/>
                <a:gd name="T6" fmla="*/ 3 w 5"/>
                <a:gd name="T7" fmla="*/ 0 h 7"/>
                <a:gd name="T8" fmla="*/ 5 w 5"/>
                <a:gd name="T9" fmla="*/ 4 h 7"/>
                <a:gd name="T10" fmla="*/ 3 w 5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3" y="7"/>
                  </a:moveTo>
                  <a:lnTo>
                    <a:pt x="3" y="7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1" y="3"/>
                    <a:pt x="2" y="1"/>
                    <a:pt x="3" y="0"/>
                  </a:cubicBezTo>
                  <a:cubicBezTo>
                    <a:pt x="4" y="2"/>
                    <a:pt x="5" y="3"/>
                    <a:pt x="5" y="4"/>
                  </a:cubicBezTo>
                  <a:cubicBezTo>
                    <a:pt x="5" y="5"/>
                    <a:pt x="4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3" name="Freeform 1359"/>
            <p:cNvSpPr>
              <a:spLocks/>
            </p:cNvSpPr>
            <p:nvPr userDrawn="1"/>
          </p:nvSpPr>
          <p:spPr bwMode="auto">
            <a:xfrm>
              <a:off x="294" y="204"/>
              <a:ext cx="2" cy="3"/>
            </a:xfrm>
            <a:custGeom>
              <a:avLst/>
              <a:gdLst>
                <a:gd name="T0" fmla="*/ 3 w 5"/>
                <a:gd name="T1" fmla="*/ 6 h 6"/>
                <a:gd name="T2" fmla="*/ 3 w 5"/>
                <a:gd name="T3" fmla="*/ 6 h 6"/>
                <a:gd name="T4" fmla="*/ 0 w 5"/>
                <a:gd name="T5" fmla="*/ 3 h 6"/>
                <a:gd name="T6" fmla="*/ 3 w 5"/>
                <a:gd name="T7" fmla="*/ 0 h 6"/>
                <a:gd name="T8" fmla="*/ 5 w 5"/>
                <a:gd name="T9" fmla="*/ 3 h 6"/>
                <a:gd name="T10" fmla="*/ 3 w 5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3" y="6"/>
                  </a:moveTo>
                  <a:lnTo>
                    <a:pt x="3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5" y="2"/>
                    <a:pt x="5" y="3"/>
                  </a:cubicBezTo>
                  <a:cubicBezTo>
                    <a:pt x="5" y="4"/>
                    <a:pt x="4" y="5"/>
                    <a:pt x="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4" name="Freeform 1360"/>
            <p:cNvSpPr>
              <a:spLocks/>
            </p:cNvSpPr>
            <p:nvPr userDrawn="1"/>
          </p:nvSpPr>
          <p:spPr bwMode="auto">
            <a:xfrm>
              <a:off x="293" y="206"/>
              <a:ext cx="2" cy="2"/>
            </a:xfrm>
            <a:custGeom>
              <a:avLst/>
              <a:gdLst>
                <a:gd name="T0" fmla="*/ 3 w 5"/>
                <a:gd name="T1" fmla="*/ 5 h 5"/>
                <a:gd name="T2" fmla="*/ 3 w 5"/>
                <a:gd name="T3" fmla="*/ 5 h 5"/>
                <a:gd name="T4" fmla="*/ 0 w 5"/>
                <a:gd name="T5" fmla="*/ 2 h 5"/>
                <a:gd name="T6" fmla="*/ 3 w 5"/>
                <a:gd name="T7" fmla="*/ 0 h 5"/>
                <a:gd name="T8" fmla="*/ 5 w 5"/>
                <a:gd name="T9" fmla="*/ 3 h 5"/>
                <a:gd name="T10" fmla="*/ 3 w 5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5">
                  <a:moveTo>
                    <a:pt x="3" y="5"/>
                  </a:moveTo>
                  <a:lnTo>
                    <a:pt x="3" y="5"/>
                  </a:lnTo>
                  <a:cubicBezTo>
                    <a:pt x="2" y="4"/>
                    <a:pt x="1" y="3"/>
                    <a:pt x="0" y="2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4" y="1"/>
                    <a:pt x="5" y="2"/>
                    <a:pt x="5" y="3"/>
                  </a:cubicBezTo>
                  <a:cubicBezTo>
                    <a:pt x="5" y="3"/>
                    <a:pt x="4" y="4"/>
                    <a:pt x="3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5" name="Freeform 1361"/>
            <p:cNvSpPr>
              <a:spLocks/>
            </p:cNvSpPr>
            <p:nvPr userDrawn="1"/>
          </p:nvSpPr>
          <p:spPr bwMode="auto">
            <a:xfrm>
              <a:off x="298" y="202"/>
              <a:ext cx="2" cy="4"/>
            </a:xfrm>
            <a:custGeom>
              <a:avLst/>
              <a:gdLst>
                <a:gd name="T0" fmla="*/ 3 w 5"/>
                <a:gd name="T1" fmla="*/ 8 h 8"/>
                <a:gd name="T2" fmla="*/ 3 w 5"/>
                <a:gd name="T3" fmla="*/ 8 h 8"/>
                <a:gd name="T4" fmla="*/ 0 w 5"/>
                <a:gd name="T5" fmla="*/ 4 h 8"/>
                <a:gd name="T6" fmla="*/ 3 w 5"/>
                <a:gd name="T7" fmla="*/ 0 h 8"/>
                <a:gd name="T8" fmla="*/ 5 w 5"/>
                <a:gd name="T9" fmla="*/ 4 h 8"/>
                <a:gd name="T10" fmla="*/ 3 w 5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8">
                  <a:moveTo>
                    <a:pt x="3" y="8"/>
                  </a:moveTo>
                  <a:lnTo>
                    <a:pt x="3" y="8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1" y="3"/>
                    <a:pt x="2" y="2"/>
                    <a:pt x="3" y="0"/>
                  </a:cubicBezTo>
                  <a:cubicBezTo>
                    <a:pt x="4" y="2"/>
                    <a:pt x="4" y="3"/>
                    <a:pt x="5" y="4"/>
                  </a:cubicBezTo>
                  <a:cubicBezTo>
                    <a:pt x="4" y="6"/>
                    <a:pt x="4" y="7"/>
                    <a:pt x="3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6" name="Freeform 1362"/>
            <p:cNvSpPr>
              <a:spLocks/>
            </p:cNvSpPr>
            <p:nvPr userDrawn="1"/>
          </p:nvSpPr>
          <p:spPr bwMode="auto">
            <a:xfrm>
              <a:off x="297" y="204"/>
              <a:ext cx="2" cy="3"/>
            </a:xfrm>
            <a:custGeom>
              <a:avLst/>
              <a:gdLst>
                <a:gd name="T0" fmla="*/ 3 w 6"/>
                <a:gd name="T1" fmla="*/ 7 h 7"/>
                <a:gd name="T2" fmla="*/ 3 w 6"/>
                <a:gd name="T3" fmla="*/ 7 h 7"/>
                <a:gd name="T4" fmla="*/ 0 w 6"/>
                <a:gd name="T5" fmla="*/ 3 h 7"/>
                <a:gd name="T6" fmla="*/ 3 w 6"/>
                <a:gd name="T7" fmla="*/ 0 h 7"/>
                <a:gd name="T8" fmla="*/ 6 w 6"/>
                <a:gd name="T9" fmla="*/ 4 h 7"/>
                <a:gd name="T10" fmla="*/ 3 w 6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lnTo>
                    <a:pt x="3" y="7"/>
                  </a:lnTo>
                  <a:cubicBezTo>
                    <a:pt x="2" y="6"/>
                    <a:pt x="1" y="5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2"/>
                    <a:pt x="5" y="3"/>
                    <a:pt x="6" y="4"/>
                  </a:cubicBezTo>
                  <a:cubicBezTo>
                    <a:pt x="5" y="5"/>
                    <a:pt x="4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7" name="Freeform 1363"/>
            <p:cNvSpPr>
              <a:spLocks/>
            </p:cNvSpPr>
            <p:nvPr userDrawn="1"/>
          </p:nvSpPr>
          <p:spPr bwMode="auto">
            <a:xfrm>
              <a:off x="295" y="206"/>
              <a:ext cx="3" cy="3"/>
            </a:xfrm>
            <a:custGeom>
              <a:avLst/>
              <a:gdLst>
                <a:gd name="T0" fmla="*/ 3 w 6"/>
                <a:gd name="T1" fmla="*/ 7 h 7"/>
                <a:gd name="T2" fmla="*/ 3 w 6"/>
                <a:gd name="T3" fmla="*/ 7 h 7"/>
                <a:gd name="T4" fmla="*/ 3 w 6"/>
                <a:gd name="T5" fmla="*/ 6 h 7"/>
                <a:gd name="T6" fmla="*/ 3 w 6"/>
                <a:gd name="T7" fmla="*/ 5 h 7"/>
                <a:gd name="T8" fmla="*/ 3 w 6"/>
                <a:gd name="T9" fmla="*/ 5 h 7"/>
                <a:gd name="T10" fmla="*/ 2 w 6"/>
                <a:gd name="T11" fmla="*/ 5 h 7"/>
                <a:gd name="T12" fmla="*/ 0 w 6"/>
                <a:gd name="T13" fmla="*/ 3 h 7"/>
                <a:gd name="T14" fmla="*/ 3 w 6"/>
                <a:gd name="T15" fmla="*/ 0 h 7"/>
                <a:gd name="T16" fmla="*/ 6 w 6"/>
                <a:gd name="T17" fmla="*/ 4 h 7"/>
                <a:gd name="T18" fmla="*/ 3 w 6"/>
                <a:gd name="T1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lnTo>
                    <a:pt x="3" y="7"/>
                  </a:lnTo>
                  <a:lnTo>
                    <a:pt x="3" y="6"/>
                  </a:lnTo>
                  <a:cubicBezTo>
                    <a:pt x="3" y="6"/>
                    <a:pt x="3" y="6"/>
                    <a:pt x="3" y="5"/>
                  </a:cubicBezTo>
                  <a:lnTo>
                    <a:pt x="3" y="5"/>
                  </a:lnTo>
                  <a:lnTo>
                    <a:pt x="2" y="5"/>
                  </a:lnTo>
                  <a:cubicBezTo>
                    <a:pt x="2" y="4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5" y="2"/>
                    <a:pt x="6" y="4"/>
                  </a:cubicBezTo>
                  <a:cubicBezTo>
                    <a:pt x="5" y="5"/>
                    <a:pt x="4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8" name="Freeform 1364"/>
            <p:cNvSpPr>
              <a:spLocks/>
            </p:cNvSpPr>
            <p:nvPr userDrawn="1"/>
          </p:nvSpPr>
          <p:spPr bwMode="auto">
            <a:xfrm>
              <a:off x="294" y="207"/>
              <a:ext cx="2" cy="2"/>
            </a:xfrm>
            <a:custGeom>
              <a:avLst/>
              <a:gdLst>
                <a:gd name="T0" fmla="*/ 5 w 5"/>
                <a:gd name="T1" fmla="*/ 3 h 4"/>
                <a:gd name="T2" fmla="*/ 5 w 5"/>
                <a:gd name="T3" fmla="*/ 3 h 4"/>
                <a:gd name="T4" fmla="*/ 1 w 5"/>
                <a:gd name="T5" fmla="*/ 4 h 4"/>
                <a:gd name="T6" fmla="*/ 0 w 5"/>
                <a:gd name="T7" fmla="*/ 2 h 4"/>
                <a:gd name="T8" fmla="*/ 3 w 5"/>
                <a:gd name="T9" fmla="*/ 0 h 4"/>
                <a:gd name="T10" fmla="*/ 5 w 5"/>
                <a:gd name="T11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4">
                  <a:moveTo>
                    <a:pt x="5" y="3"/>
                  </a:moveTo>
                  <a:lnTo>
                    <a:pt x="5" y="3"/>
                  </a:lnTo>
                  <a:cubicBezTo>
                    <a:pt x="4" y="3"/>
                    <a:pt x="2" y="3"/>
                    <a:pt x="1" y="4"/>
                  </a:cubicBezTo>
                  <a:lnTo>
                    <a:pt x="0" y="2"/>
                  </a:lnTo>
                  <a:cubicBezTo>
                    <a:pt x="1" y="2"/>
                    <a:pt x="2" y="1"/>
                    <a:pt x="3" y="0"/>
                  </a:cubicBezTo>
                  <a:cubicBezTo>
                    <a:pt x="3" y="1"/>
                    <a:pt x="4" y="2"/>
                    <a:pt x="5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9" name="Rectangle 1365"/>
            <p:cNvSpPr>
              <a:spLocks noChangeArrowheads="1"/>
            </p:cNvSpPr>
            <p:nvPr userDrawn="1"/>
          </p:nvSpPr>
          <p:spPr bwMode="auto">
            <a:xfrm>
              <a:off x="296" y="209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0" name="Freeform 1366"/>
            <p:cNvSpPr>
              <a:spLocks/>
            </p:cNvSpPr>
            <p:nvPr userDrawn="1"/>
          </p:nvSpPr>
          <p:spPr bwMode="auto">
            <a:xfrm>
              <a:off x="293" y="209"/>
              <a:ext cx="1" cy="1"/>
            </a:xfrm>
            <a:custGeom>
              <a:avLst/>
              <a:gdLst>
                <a:gd name="T0" fmla="*/ 3 w 3"/>
                <a:gd name="T1" fmla="*/ 1 h 3"/>
                <a:gd name="T2" fmla="*/ 3 w 3"/>
                <a:gd name="T3" fmla="*/ 1 h 3"/>
                <a:gd name="T4" fmla="*/ 1 w 3"/>
                <a:gd name="T5" fmla="*/ 2 h 3"/>
                <a:gd name="T6" fmla="*/ 0 w 3"/>
                <a:gd name="T7" fmla="*/ 3 h 3"/>
                <a:gd name="T8" fmla="*/ 0 w 3"/>
                <a:gd name="T9" fmla="*/ 2 h 3"/>
                <a:gd name="T10" fmla="*/ 3 w 3"/>
                <a:gd name="T11" fmla="*/ 0 h 3"/>
                <a:gd name="T12" fmla="*/ 3 w 3"/>
                <a:gd name="T1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lnTo>
                    <a:pt x="3" y="1"/>
                  </a:lnTo>
                  <a:cubicBezTo>
                    <a:pt x="3" y="1"/>
                    <a:pt x="2" y="2"/>
                    <a:pt x="1" y="2"/>
                  </a:cubicBezTo>
                  <a:lnTo>
                    <a:pt x="0" y="3"/>
                  </a:lnTo>
                  <a:lnTo>
                    <a:pt x="0" y="2"/>
                  </a:lnTo>
                  <a:cubicBezTo>
                    <a:pt x="1" y="1"/>
                    <a:pt x="2" y="1"/>
                    <a:pt x="3" y="0"/>
                  </a:cubicBezTo>
                  <a:lnTo>
                    <a:pt x="3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1" name="Freeform 1367"/>
            <p:cNvSpPr>
              <a:spLocks/>
            </p:cNvSpPr>
            <p:nvPr userDrawn="1"/>
          </p:nvSpPr>
          <p:spPr bwMode="auto">
            <a:xfrm>
              <a:off x="295" y="210"/>
              <a:ext cx="0" cy="1"/>
            </a:xfrm>
            <a:custGeom>
              <a:avLst/>
              <a:gdLst>
                <a:gd name="T0" fmla="*/ 1 h 1"/>
                <a:gd name="T1" fmla="*/ 1 h 1"/>
                <a:gd name="T2" fmla="*/ 1 h 1"/>
                <a:gd name="T3" fmla="*/ 0 h 1"/>
                <a:gd name="T4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2" name="Freeform 1368"/>
            <p:cNvSpPr>
              <a:spLocks/>
            </p:cNvSpPr>
            <p:nvPr userDrawn="1"/>
          </p:nvSpPr>
          <p:spPr bwMode="auto">
            <a:xfrm>
              <a:off x="294" y="212"/>
              <a:ext cx="2" cy="1"/>
            </a:xfrm>
            <a:custGeom>
              <a:avLst/>
              <a:gdLst>
                <a:gd name="T0" fmla="*/ 1 w 3"/>
                <a:gd name="T1" fmla="*/ 2 h 2"/>
                <a:gd name="T2" fmla="*/ 1 w 3"/>
                <a:gd name="T3" fmla="*/ 2 h 2"/>
                <a:gd name="T4" fmla="*/ 0 w 3"/>
                <a:gd name="T5" fmla="*/ 2 h 2"/>
                <a:gd name="T6" fmla="*/ 3 w 3"/>
                <a:gd name="T7" fmla="*/ 0 h 2"/>
                <a:gd name="T8" fmla="*/ 3 w 3"/>
                <a:gd name="T9" fmla="*/ 0 h 2"/>
                <a:gd name="T10" fmla="*/ 1 w 3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1" y="2"/>
                  </a:moveTo>
                  <a:lnTo>
                    <a:pt x="1" y="2"/>
                  </a:lnTo>
                  <a:cubicBezTo>
                    <a:pt x="1" y="2"/>
                    <a:pt x="1" y="2"/>
                    <a:pt x="0" y="2"/>
                  </a:cubicBezTo>
                  <a:cubicBezTo>
                    <a:pt x="1" y="1"/>
                    <a:pt x="2" y="1"/>
                    <a:pt x="3" y="0"/>
                  </a:cubicBezTo>
                  <a:lnTo>
                    <a:pt x="3" y="0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3" name="Freeform 1369"/>
            <p:cNvSpPr>
              <a:spLocks/>
            </p:cNvSpPr>
            <p:nvPr userDrawn="1"/>
          </p:nvSpPr>
          <p:spPr bwMode="auto">
            <a:xfrm>
              <a:off x="298" y="206"/>
              <a:ext cx="2" cy="3"/>
            </a:xfrm>
            <a:custGeom>
              <a:avLst/>
              <a:gdLst>
                <a:gd name="T0" fmla="*/ 2 w 5"/>
                <a:gd name="T1" fmla="*/ 6 h 6"/>
                <a:gd name="T2" fmla="*/ 2 w 5"/>
                <a:gd name="T3" fmla="*/ 6 h 6"/>
                <a:gd name="T4" fmla="*/ 0 w 5"/>
                <a:gd name="T5" fmla="*/ 3 h 6"/>
                <a:gd name="T6" fmla="*/ 3 w 5"/>
                <a:gd name="T7" fmla="*/ 0 h 6"/>
                <a:gd name="T8" fmla="*/ 5 w 5"/>
                <a:gd name="T9" fmla="*/ 3 h 6"/>
                <a:gd name="T10" fmla="*/ 2 w 5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2" y="6"/>
                  </a:moveTo>
                  <a:lnTo>
                    <a:pt x="2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4" y="2"/>
                    <a:pt x="5" y="3"/>
                  </a:cubicBezTo>
                  <a:cubicBezTo>
                    <a:pt x="4" y="4"/>
                    <a:pt x="3" y="5"/>
                    <a:pt x="2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4" name="Freeform 1370"/>
            <p:cNvSpPr>
              <a:spLocks/>
            </p:cNvSpPr>
            <p:nvPr userDrawn="1"/>
          </p:nvSpPr>
          <p:spPr bwMode="auto">
            <a:xfrm>
              <a:off x="297" y="208"/>
              <a:ext cx="2" cy="2"/>
            </a:xfrm>
            <a:custGeom>
              <a:avLst/>
              <a:gdLst>
                <a:gd name="T0" fmla="*/ 2 w 5"/>
                <a:gd name="T1" fmla="*/ 6 h 6"/>
                <a:gd name="T2" fmla="*/ 2 w 5"/>
                <a:gd name="T3" fmla="*/ 6 h 6"/>
                <a:gd name="T4" fmla="*/ 0 w 5"/>
                <a:gd name="T5" fmla="*/ 3 h 6"/>
                <a:gd name="T6" fmla="*/ 3 w 5"/>
                <a:gd name="T7" fmla="*/ 0 h 6"/>
                <a:gd name="T8" fmla="*/ 5 w 5"/>
                <a:gd name="T9" fmla="*/ 3 h 6"/>
                <a:gd name="T10" fmla="*/ 2 w 5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2" y="6"/>
                  </a:moveTo>
                  <a:lnTo>
                    <a:pt x="2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4" y="2"/>
                    <a:pt x="5" y="3"/>
                  </a:cubicBezTo>
                  <a:cubicBezTo>
                    <a:pt x="4" y="4"/>
                    <a:pt x="3" y="5"/>
                    <a:pt x="2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5" name="Freeform 1371"/>
            <p:cNvSpPr>
              <a:spLocks/>
            </p:cNvSpPr>
            <p:nvPr userDrawn="1"/>
          </p:nvSpPr>
          <p:spPr bwMode="auto">
            <a:xfrm>
              <a:off x="295" y="209"/>
              <a:ext cx="3" cy="3"/>
            </a:xfrm>
            <a:custGeom>
              <a:avLst/>
              <a:gdLst>
                <a:gd name="T0" fmla="*/ 2 w 5"/>
                <a:gd name="T1" fmla="*/ 6 h 6"/>
                <a:gd name="T2" fmla="*/ 2 w 5"/>
                <a:gd name="T3" fmla="*/ 6 h 6"/>
                <a:gd name="T4" fmla="*/ 2 w 5"/>
                <a:gd name="T5" fmla="*/ 6 h 6"/>
                <a:gd name="T6" fmla="*/ 3 w 5"/>
                <a:gd name="T7" fmla="*/ 4 h 6"/>
                <a:gd name="T8" fmla="*/ 2 w 5"/>
                <a:gd name="T9" fmla="*/ 4 h 6"/>
                <a:gd name="T10" fmla="*/ 1 w 5"/>
                <a:gd name="T11" fmla="*/ 4 h 6"/>
                <a:gd name="T12" fmla="*/ 0 w 5"/>
                <a:gd name="T13" fmla="*/ 3 h 6"/>
                <a:gd name="T14" fmla="*/ 3 w 5"/>
                <a:gd name="T15" fmla="*/ 0 h 6"/>
                <a:gd name="T16" fmla="*/ 5 w 5"/>
                <a:gd name="T17" fmla="*/ 3 h 6"/>
                <a:gd name="T18" fmla="*/ 2 w 5"/>
                <a:gd name="T1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6">
                  <a:moveTo>
                    <a:pt x="2" y="6"/>
                  </a:moveTo>
                  <a:lnTo>
                    <a:pt x="2" y="6"/>
                  </a:lnTo>
                  <a:lnTo>
                    <a:pt x="2" y="6"/>
                  </a:lnTo>
                  <a:cubicBezTo>
                    <a:pt x="2" y="5"/>
                    <a:pt x="2" y="5"/>
                    <a:pt x="3" y="4"/>
                  </a:cubicBezTo>
                  <a:lnTo>
                    <a:pt x="2" y="4"/>
                  </a:lnTo>
                  <a:cubicBezTo>
                    <a:pt x="2" y="4"/>
                    <a:pt x="2" y="4"/>
                    <a:pt x="1" y="4"/>
                  </a:cubicBezTo>
                  <a:lnTo>
                    <a:pt x="0" y="3"/>
                  </a:ln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4" y="2"/>
                    <a:pt x="5" y="3"/>
                  </a:cubicBezTo>
                  <a:cubicBezTo>
                    <a:pt x="4" y="4"/>
                    <a:pt x="3" y="5"/>
                    <a:pt x="2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6" name="Freeform 1372"/>
            <p:cNvSpPr>
              <a:spLocks/>
            </p:cNvSpPr>
            <p:nvPr userDrawn="1"/>
          </p:nvSpPr>
          <p:spPr bwMode="auto">
            <a:xfrm>
              <a:off x="295" y="212"/>
              <a:ext cx="2" cy="2"/>
            </a:xfrm>
            <a:custGeom>
              <a:avLst/>
              <a:gdLst>
                <a:gd name="T0" fmla="*/ 3 w 4"/>
                <a:gd name="T1" fmla="*/ 0 h 3"/>
                <a:gd name="T2" fmla="*/ 3 w 4"/>
                <a:gd name="T3" fmla="*/ 0 h 3"/>
                <a:gd name="T4" fmla="*/ 4 w 4"/>
                <a:gd name="T5" fmla="*/ 2 h 3"/>
                <a:gd name="T6" fmla="*/ 3 w 4"/>
                <a:gd name="T7" fmla="*/ 3 h 3"/>
                <a:gd name="T8" fmla="*/ 0 w 4"/>
                <a:gd name="T9" fmla="*/ 3 h 3"/>
                <a:gd name="T10" fmla="*/ 0 w 4"/>
                <a:gd name="T11" fmla="*/ 3 h 3"/>
                <a:gd name="T12" fmla="*/ 1 w 4"/>
                <a:gd name="T13" fmla="*/ 1 h 3"/>
                <a:gd name="T14" fmla="*/ 1 w 4"/>
                <a:gd name="T15" fmla="*/ 1 h 3"/>
                <a:gd name="T16" fmla="*/ 3 w 4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3">
                  <a:moveTo>
                    <a:pt x="3" y="0"/>
                  </a:moveTo>
                  <a:lnTo>
                    <a:pt x="3" y="0"/>
                  </a:lnTo>
                  <a:cubicBezTo>
                    <a:pt x="3" y="1"/>
                    <a:pt x="4" y="2"/>
                    <a:pt x="4" y="2"/>
                  </a:cubicBezTo>
                  <a:lnTo>
                    <a:pt x="3" y="3"/>
                  </a:lnTo>
                  <a:cubicBezTo>
                    <a:pt x="2" y="3"/>
                    <a:pt x="1" y="3"/>
                    <a:pt x="0" y="3"/>
                  </a:cubicBezTo>
                  <a:lnTo>
                    <a:pt x="0" y="3"/>
                  </a:lnTo>
                  <a:cubicBezTo>
                    <a:pt x="1" y="2"/>
                    <a:pt x="1" y="2"/>
                    <a:pt x="1" y="1"/>
                  </a:cubicBez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7" name="Freeform 1373"/>
            <p:cNvSpPr>
              <a:spLocks/>
            </p:cNvSpPr>
            <p:nvPr userDrawn="1"/>
          </p:nvSpPr>
          <p:spPr bwMode="auto">
            <a:xfrm>
              <a:off x="296" y="211"/>
              <a:ext cx="2" cy="2"/>
            </a:xfrm>
            <a:custGeom>
              <a:avLst/>
              <a:gdLst>
                <a:gd name="T0" fmla="*/ 3 w 5"/>
                <a:gd name="T1" fmla="*/ 0 h 5"/>
                <a:gd name="T2" fmla="*/ 3 w 5"/>
                <a:gd name="T3" fmla="*/ 0 h 5"/>
                <a:gd name="T4" fmla="*/ 5 w 5"/>
                <a:gd name="T5" fmla="*/ 3 h 5"/>
                <a:gd name="T6" fmla="*/ 2 w 5"/>
                <a:gd name="T7" fmla="*/ 5 h 5"/>
                <a:gd name="T8" fmla="*/ 0 w 5"/>
                <a:gd name="T9" fmla="*/ 2 h 5"/>
                <a:gd name="T10" fmla="*/ 3 w 5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5">
                  <a:moveTo>
                    <a:pt x="3" y="0"/>
                  </a:moveTo>
                  <a:lnTo>
                    <a:pt x="3" y="0"/>
                  </a:lnTo>
                  <a:cubicBezTo>
                    <a:pt x="4" y="1"/>
                    <a:pt x="4" y="2"/>
                    <a:pt x="5" y="3"/>
                  </a:cubicBezTo>
                  <a:cubicBezTo>
                    <a:pt x="4" y="4"/>
                    <a:pt x="3" y="4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1"/>
                    <a:pt x="2" y="1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8" name="Freeform 1374"/>
            <p:cNvSpPr>
              <a:spLocks/>
            </p:cNvSpPr>
            <p:nvPr userDrawn="1"/>
          </p:nvSpPr>
          <p:spPr bwMode="auto">
            <a:xfrm>
              <a:off x="290" y="206"/>
              <a:ext cx="0" cy="1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0 h 2"/>
                <a:gd name="T4" fmla="*/ 1 w 1"/>
                <a:gd name="T5" fmla="*/ 0 h 2"/>
                <a:gd name="T6" fmla="*/ 1 w 1"/>
                <a:gd name="T7" fmla="*/ 2 h 2"/>
                <a:gd name="T8" fmla="*/ 0 w 1"/>
                <a:gd name="T9" fmla="*/ 2 h 2"/>
                <a:gd name="T10" fmla="*/ 0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9" name="Freeform 1375"/>
            <p:cNvSpPr>
              <a:spLocks/>
            </p:cNvSpPr>
            <p:nvPr userDrawn="1"/>
          </p:nvSpPr>
          <p:spPr bwMode="auto">
            <a:xfrm>
              <a:off x="290" y="205"/>
              <a:ext cx="0" cy="1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0 h 2"/>
                <a:gd name="T4" fmla="*/ 1 w 1"/>
                <a:gd name="T5" fmla="*/ 1 h 2"/>
                <a:gd name="T6" fmla="*/ 1 w 1"/>
                <a:gd name="T7" fmla="*/ 2 h 2"/>
                <a:gd name="T8" fmla="*/ 0 w 1"/>
                <a:gd name="T9" fmla="*/ 2 h 2"/>
                <a:gd name="T10" fmla="*/ 0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50" name="Freeform 1376"/>
            <p:cNvSpPr>
              <a:spLocks/>
            </p:cNvSpPr>
            <p:nvPr userDrawn="1"/>
          </p:nvSpPr>
          <p:spPr bwMode="auto">
            <a:xfrm>
              <a:off x="290" y="204"/>
              <a:ext cx="1" cy="1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0 h 2"/>
                <a:gd name="T4" fmla="*/ 2 w 2"/>
                <a:gd name="T5" fmla="*/ 0 h 2"/>
                <a:gd name="T6" fmla="*/ 2 w 2"/>
                <a:gd name="T7" fmla="*/ 2 h 2"/>
                <a:gd name="T8" fmla="*/ 0 w 2"/>
                <a:gd name="T9" fmla="*/ 1 h 2"/>
                <a:gd name="T10" fmla="*/ 0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51" name="Freeform 1377"/>
            <p:cNvSpPr>
              <a:spLocks/>
            </p:cNvSpPr>
            <p:nvPr userDrawn="1"/>
          </p:nvSpPr>
          <p:spPr bwMode="auto">
            <a:xfrm>
              <a:off x="290" y="203"/>
              <a:ext cx="1" cy="1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0 h 2"/>
                <a:gd name="T4" fmla="*/ 2 w 2"/>
                <a:gd name="T5" fmla="*/ 1 h 2"/>
                <a:gd name="T6" fmla="*/ 2 w 2"/>
                <a:gd name="T7" fmla="*/ 2 h 2"/>
                <a:gd name="T8" fmla="*/ 0 w 2"/>
                <a:gd name="T9" fmla="*/ 2 h 2"/>
                <a:gd name="T10" fmla="*/ 0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0"/>
                  </a:lnTo>
                  <a:lnTo>
                    <a:pt x="2" y="1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52" name="Freeform 1378"/>
            <p:cNvSpPr>
              <a:spLocks/>
            </p:cNvSpPr>
            <p:nvPr userDrawn="1"/>
          </p:nvSpPr>
          <p:spPr bwMode="auto">
            <a:xfrm>
              <a:off x="290" y="202"/>
              <a:ext cx="1" cy="0"/>
            </a:xfrm>
            <a:custGeom>
              <a:avLst/>
              <a:gdLst>
                <a:gd name="T0" fmla="*/ 0 w 3"/>
                <a:gd name="T1" fmla="*/ 0 h 1"/>
                <a:gd name="T2" fmla="*/ 0 w 3"/>
                <a:gd name="T3" fmla="*/ 0 h 1"/>
                <a:gd name="T4" fmla="*/ 3 w 3"/>
                <a:gd name="T5" fmla="*/ 0 h 1"/>
                <a:gd name="T6" fmla="*/ 2 w 3"/>
                <a:gd name="T7" fmla="*/ 1 h 1"/>
                <a:gd name="T8" fmla="*/ 0 w 3"/>
                <a:gd name="T9" fmla="*/ 1 h 1"/>
                <a:gd name="T10" fmla="*/ 0 w 3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53" name="Freeform 1379"/>
            <p:cNvSpPr>
              <a:spLocks/>
            </p:cNvSpPr>
            <p:nvPr userDrawn="1"/>
          </p:nvSpPr>
          <p:spPr bwMode="auto">
            <a:xfrm>
              <a:off x="290" y="200"/>
              <a:ext cx="1" cy="1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0 h 2"/>
                <a:gd name="T4" fmla="*/ 2 w 2"/>
                <a:gd name="T5" fmla="*/ 0 h 2"/>
                <a:gd name="T6" fmla="*/ 2 w 2"/>
                <a:gd name="T7" fmla="*/ 2 h 2"/>
                <a:gd name="T8" fmla="*/ 0 w 2"/>
                <a:gd name="T9" fmla="*/ 1 h 2"/>
                <a:gd name="T10" fmla="*/ 0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54" name="Freeform 1380"/>
            <p:cNvSpPr>
              <a:spLocks/>
            </p:cNvSpPr>
            <p:nvPr userDrawn="1"/>
          </p:nvSpPr>
          <p:spPr bwMode="auto">
            <a:xfrm>
              <a:off x="290" y="199"/>
              <a:ext cx="1" cy="1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0 h 2"/>
                <a:gd name="T4" fmla="*/ 2 w 2"/>
                <a:gd name="T5" fmla="*/ 1 h 2"/>
                <a:gd name="T6" fmla="*/ 2 w 2"/>
                <a:gd name="T7" fmla="*/ 2 h 2"/>
                <a:gd name="T8" fmla="*/ 0 w 2"/>
                <a:gd name="T9" fmla="*/ 1 h 2"/>
                <a:gd name="T10" fmla="*/ 0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0"/>
                  </a:lnTo>
                  <a:lnTo>
                    <a:pt x="2" y="1"/>
                  </a:lnTo>
                  <a:lnTo>
                    <a:pt x="2" y="2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55" name="Freeform 1381"/>
            <p:cNvSpPr>
              <a:spLocks/>
            </p:cNvSpPr>
            <p:nvPr userDrawn="1"/>
          </p:nvSpPr>
          <p:spPr bwMode="auto">
            <a:xfrm>
              <a:off x="295" y="201"/>
              <a:ext cx="1" cy="2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2 h 3"/>
                <a:gd name="T6" fmla="*/ 1 w 2"/>
                <a:gd name="T7" fmla="*/ 3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1" y="3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56" name="Freeform 1382"/>
            <p:cNvSpPr>
              <a:spLocks/>
            </p:cNvSpPr>
            <p:nvPr userDrawn="1"/>
          </p:nvSpPr>
          <p:spPr bwMode="auto">
            <a:xfrm>
              <a:off x="297" y="203"/>
              <a:ext cx="1" cy="2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2 h 3"/>
                <a:gd name="T6" fmla="*/ 1 w 2"/>
                <a:gd name="T7" fmla="*/ 3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1" y="3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57" name="Freeform 1383"/>
            <p:cNvSpPr>
              <a:spLocks/>
            </p:cNvSpPr>
            <p:nvPr userDrawn="1"/>
          </p:nvSpPr>
          <p:spPr bwMode="auto">
            <a:xfrm>
              <a:off x="298" y="205"/>
              <a:ext cx="1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1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0" y="3"/>
                  </a:ln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grpSp>
        <p:nvGrpSpPr>
          <p:cNvPr id="985" name="Group 1585"/>
          <p:cNvGrpSpPr>
            <a:grpSpLocks/>
          </p:cNvGrpSpPr>
          <p:nvPr userDrawn="1"/>
        </p:nvGrpSpPr>
        <p:grpSpPr bwMode="auto">
          <a:xfrm>
            <a:off x="438151" y="295275"/>
            <a:ext cx="303213" cy="430213"/>
            <a:chOff x="276" y="186"/>
            <a:chExt cx="191" cy="271"/>
          </a:xfrm>
        </p:grpSpPr>
        <p:sp>
          <p:nvSpPr>
            <p:cNvPr id="1358" name="Freeform 1385"/>
            <p:cNvSpPr>
              <a:spLocks/>
            </p:cNvSpPr>
            <p:nvPr userDrawn="1"/>
          </p:nvSpPr>
          <p:spPr bwMode="auto">
            <a:xfrm>
              <a:off x="299" y="207"/>
              <a:ext cx="1" cy="1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59" name="Freeform 1386"/>
            <p:cNvSpPr>
              <a:spLocks/>
            </p:cNvSpPr>
            <p:nvPr userDrawn="1"/>
          </p:nvSpPr>
          <p:spPr bwMode="auto">
            <a:xfrm>
              <a:off x="297" y="207"/>
              <a:ext cx="1" cy="1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0" name="Freeform 1387"/>
            <p:cNvSpPr>
              <a:spLocks/>
            </p:cNvSpPr>
            <p:nvPr userDrawn="1"/>
          </p:nvSpPr>
          <p:spPr bwMode="auto">
            <a:xfrm>
              <a:off x="294" y="206"/>
              <a:ext cx="1" cy="2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2 w 2"/>
                <a:gd name="T5" fmla="*/ 2 h 3"/>
                <a:gd name="T6" fmla="*/ 0 w 2"/>
                <a:gd name="T7" fmla="*/ 3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lnTo>
                    <a:pt x="2" y="2"/>
                  </a:lnTo>
                  <a:lnTo>
                    <a:pt x="0" y="3"/>
                  </a:lnTo>
                  <a:cubicBezTo>
                    <a:pt x="1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1" name="Freeform 1388"/>
            <p:cNvSpPr>
              <a:spLocks/>
            </p:cNvSpPr>
            <p:nvPr userDrawn="1"/>
          </p:nvSpPr>
          <p:spPr bwMode="auto">
            <a:xfrm>
              <a:off x="296" y="205"/>
              <a:ext cx="0" cy="1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1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0" y="3"/>
                  </a:ln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2" name="Freeform 1389"/>
            <p:cNvSpPr>
              <a:spLocks/>
            </p:cNvSpPr>
            <p:nvPr userDrawn="1"/>
          </p:nvSpPr>
          <p:spPr bwMode="auto">
            <a:xfrm>
              <a:off x="294" y="203"/>
              <a:ext cx="1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3" name="Freeform 1390"/>
            <p:cNvSpPr>
              <a:spLocks/>
            </p:cNvSpPr>
            <p:nvPr userDrawn="1"/>
          </p:nvSpPr>
          <p:spPr bwMode="auto">
            <a:xfrm>
              <a:off x="297" y="200"/>
              <a:ext cx="1" cy="1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2 h 3"/>
                <a:gd name="T6" fmla="*/ 0 w 2"/>
                <a:gd name="T7" fmla="*/ 3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3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4" name="Freeform 1391"/>
            <p:cNvSpPr>
              <a:spLocks/>
            </p:cNvSpPr>
            <p:nvPr userDrawn="1"/>
          </p:nvSpPr>
          <p:spPr bwMode="auto">
            <a:xfrm>
              <a:off x="298" y="201"/>
              <a:ext cx="1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5" name="Freeform 1392"/>
            <p:cNvSpPr>
              <a:spLocks/>
            </p:cNvSpPr>
            <p:nvPr userDrawn="1"/>
          </p:nvSpPr>
          <p:spPr bwMode="auto">
            <a:xfrm>
              <a:off x="300" y="204"/>
              <a:ext cx="0" cy="1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1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0" y="3"/>
                  </a:ln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6" name="Freeform 1393"/>
            <p:cNvSpPr>
              <a:spLocks/>
            </p:cNvSpPr>
            <p:nvPr userDrawn="1"/>
          </p:nvSpPr>
          <p:spPr bwMode="auto">
            <a:xfrm>
              <a:off x="298" y="208"/>
              <a:ext cx="0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1" y="2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7" name="Freeform 1394"/>
            <p:cNvSpPr>
              <a:spLocks/>
            </p:cNvSpPr>
            <p:nvPr userDrawn="1"/>
          </p:nvSpPr>
          <p:spPr bwMode="auto">
            <a:xfrm>
              <a:off x="298" y="211"/>
              <a:ext cx="0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8" name="Freeform 1395"/>
            <p:cNvSpPr>
              <a:spLocks/>
            </p:cNvSpPr>
            <p:nvPr userDrawn="1"/>
          </p:nvSpPr>
          <p:spPr bwMode="auto">
            <a:xfrm>
              <a:off x="293" y="208"/>
              <a:ext cx="1" cy="1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0 h 2"/>
                <a:gd name="T4" fmla="*/ 1 w 1"/>
                <a:gd name="T5" fmla="*/ 1 h 2"/>
                <a:gd name="T6" fmla="*/ 0 w 1"/>
                <a:gd name="T7" fmla="*/ 2 h 2"/>
                <a:gd name="T8" fmla="*/ 0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0" y="2"/>
                  </a:ln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9" name="Freeform 1396"/>
            <p:cNvSpPr>
              <a:spLocks/>
            </p:cNvSpPr>
            <p:nvPr userDrawn="1"/>
          </p:nvSpPr>
          <p:spPr bwMode="auto">
            <a:xfrm>
              <a:off x="297" y="210"/>
              <a:ext cx="0" cy="1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0" y="2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0" name="Freeform 1397"/>
            <p:cNvSpPr>
              <a:spLocks/>
            </p:cNvSpPr>
            <p:nvPr userDrawn="1"/>
          </p:nvSpPr>
          <p:spPr bwMode="auto">
            <a:xfrm>
              <a:off x="294" y="214"/>
              <a:ext cx="3" cy="0"/>
            </a:xfrm>
            <a:custGeom>
              <a:avLst/>
              <a:gdLst>
                <a:gd name="T0" fmla="*/ 0 w 6"/>
                <a:gd name="T1" fmla="*/ 1 h 1"/>
                <a:gd name="T2" fmla="*/ 0 w 6"/>
                <a:gd name="T3" fmla="*/ 1 h 1"/>
                <a:gd name="T4" fmla="*/ 1 w 6"/>
                <a:gd name="T5" fmla="*/ 0 h 1"/>
                <a:gd name="T6" fmla="*/ 6 w 6"/>
                <a:gd name="T7" fmla="*/ 1 h 1"/>
                <a:gd name="T8" fmla="*/ 0 w 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0" y="1"/>
                  </a:moveTo>
                  <a:lnTo>
                    <a:pt x="0" y="1"/>
                  </a:lnTo>
                  <a:cubicBezTo>
                    <a:pt x="1" y="1"/>
                    <a:pt x="1" y="1"/>
                    <a:pt x="1" y="0"/>
                  </a:cubicBezTo>
                  <a:cubicBezTo>
                    <a:pt x="3" y="0"/>
                    <a:pt x="4" y="1"/>
                    <a:pt x="6" y="1"/>
                  </a:cubicBezTo>
                  <a:cubicBezTo>
                    <a:pt x="4" y="1"/>
                    <a:pt x="2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1" name="Freeform 1398"/>
            <p:cNvSpPr>
              <a:spLocks/>
            </p:cNvSpPr>
            <p:nvPr userDrawn="1"/>
          </p:nvSpPr>
          <p:spPr bwMode="auto">
            <a:xfrm>
              <a:off x="293" y="209"/>
              <a:ext cx="3" cy="2"/>
            </a:xfrm>
            <a:custGeom>
              <a:avLst/>
              <a:gdLst>
                <a:gd name="T0" fmla="*/ 0 w 8"/>
                <a:gd name="T1" fmla="*/ 4 h 5"/>
                <a:gd name="T2" fmla="*/ 0 w 8"/>
                <a:gd name="T3" fmla="*/ 4 h 5"/>
                <a:gd name="T4" fmla="*/ 8 w 8"/>
                <a:gd name="T5" fmla="*/ 0 h 5"/>
                <a:gd name="T6" fmla="*/ 4 w 8"/>
                <a:gd name="T7" fmla="*/ 5 h 5"/>
                <a:gd name="T8" fmla="*/ 2 w 8"/>
                <a:gd name="T9" fmla="*/ 5 h 5"/>
                <a:gd name="T10" fmla="*/ 3 w 8"/>
                <a:gd name="T11" fmla="*/ 4 h 5"/>
                <a:gd name="T12" fmla="*/ 2 w 8"/>
                <a:gd name="T13" fmla="*/ 4 h 5"/>
                <a:gd name="T14" fmla="*/ 0 w 8"/>
                <a:gd name="T1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5">
                  <a:moveTo>
                    <a:pt x="0" y="4"/>
                  </a:moveTo>
                  <a:lnTo>
                    <a:pt x="0" y="4"/>
                  </a:lnTo>
                  <a:cubicBezTo>
                    <a:pt x="2" y="2"/>
                    <a:pt x="5" y="1"/>
                    <a:pt x="8" y="0"/>
                  </a:cubicBezTo>
                  <a:cubicBezTo>
                    <a:pt x="7" y="2"/>
                    <a:pt x="6" y="4"/>
                    <a:pt x="4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2" y="5"/>
                    <a:pt x="2" y="4"/>
                    <a:pt x="3" y="4"/>
                  </a:cubicBezTo>
                  <a:lnTo>
                    <a:pt x="2" y="4"/>
                  </a:lnTo>
                  <a:cubicBezTo>
                    <a:pt x="2" y="4"/>
                    <a:pt x="1" y="4"/>
                    <a:pt x="0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2" name="Freeform 1399"/>
            <p:cNvSpPr>
              <a:spLocks/>
            </p:cNvSpPr>
            <p:nvPr userDrawn="1"/>
          </p:nvSpPr>
          <p:spPr bwMode="auto">
            <a:xfrm>
              <a:off x="289" y="208"/>
              <a:ext cx="1" cy="2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0 h 3"/>
                <a:gd name="T4" fmla="*/ 2 w 2"/>
                <a:gd name="T5" fmla="*/ 2 h 3"/>
                <a:gd name="T6" fmla="*/ 1 w 2"/>
                <a:gd name="T7" fmla="*/ 3 h 3"/>
                <a:gd name="T8" fmla="*/ 0 w 2"/>
                <a:gd name="T9" fmla="*/ 2 h 3"/>
                <a:gd name="T10" fmla="*/ 2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cubicBezTo>
                    <a:pt x="2" y="1"/>
                    <a:pt x="2" y="1"/>
                    <a:pt x="2" y="2"/>
                  </a:cubicBezTo>
                  <a:cubicBezTo>
                    <a:pt x="1" y="2"/>
                    <a:pt x="1" y="3"/>
                    <a:pt x="1" y="3"/>
                  </a:cubicBezTo>
                  <a:cubicBezTo>
                    <a:pt x="1" y="3"/>
                    <a:pt x="1" y="2"/>
                    <a:pt x="0" y="2"/>
                  </a:cubicBezTo>
                  <a:cubicBezTo>
                    <a:pt x="1" y="1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3" name="Freeform 1400"/>
            <p:cNvSpPr>
              <a:spLocks/>
            </p:cNvSpPr>
            <p:nvPr userDrawn="1"/>
          </p:nvSpPr>
          <p:spPr bwMode="auto">
            <a:xfrm>
              <a:off x="291" y="210"/>
              <a:ext cx="1" cy="1"/>
            </a:xfrm>
            <a:custGeom>
              <a:avLst/>
              <a:gdLst>
                <a:gd name="T0" fmla="*/ 3 w 3"/>
                <a:gd name="T1" fmla="*/ 0 h 4"/>
                <a:gd name="T2" fmla="*/ 3 w 3"/>
                <a:gd name="T3" fmla="*/ 0 h 4"/>
                <a:gd name="T4" fmla="*/ 2 w 3"/>
                <a:gd name="T5" fmla="*/ 3 h 4"/>
                <a:gd name="T6" fmla="*/ 0 w 3"/>
                <a:gd name="T7" fmla="*/ 4 h 4"/>
                <a:gd name="T8" fmla="*/ 1 w 3"/>
                <a:gd name="T9" fmla="*/ 1 h 4"/>
                <a:gd name="T10" fmla="*/ 3 w 3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4">
                  <a:moveTo>
                    <a:pt x="3" y="0"/>
                  </a:moveTo>
                  <a:lnTo>
                    <a:pt x="3" y="0"/>
                  </a:lnTo>
                  <a:cubicBezTo>
                    <a:pt x="2" y="1"/>
                    <a:pt x="2" y="2"/>
                    <a:pt x="2" y="3"/>
                  </a:cubicBezTo>
                  <a:cubicBezTo>
                    <a:pt x="1" y="3"/>
                    <a:pt x="1" y="4"/>
                    <a:pt x="0" y="4"/>
                  </a:cubicBezTo>
                  <a:cubicBezTo>
                    <a:pt x="1" y="3"/>
                    <a:pt x="1" y="2"/>
                    <a:pt x="1" y="1"/>
                  </a:cubicBezTo>
                  <a:cubicBezTo>
                    <a:pt x="2" y="1"/>
                    <a:pt x="2" y="0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4" name="Freeform 1401"/>
            <p:cNvSpPr>
              <a:spLocks/>
            </p:cNvSpPr>
            <p:nvPr userDrawn="1"/>
          </p:nvSpPr>
          <p:spPr bwMode="auto">
            <a:xfrm>
              <a:off x="292" y="211"/>
              <a:ext cx="4" cy="2"/>
            </a:xfrm>
            <a:custGeom>
              <a:avLst/>
              <a:gdLst>
                <a:gd name="T0" fmla="*/ 2 w 8"/>
                <a:gd name="T1" fmla="*/ 1 h 4"/>
                <a:gd name="T2" fmla="*/ 2 w 8"/>
                <a:gd name="T3" fmla="*/ 1 h 4"/>
                <a:gd name="T4" fmla="*/ 8 w 8"/>
                <a:gd name="T5" fmla="*/ 1 h 4"/>
                <a:gd name="T6" fmla="*/ 4 w 8"/>
                <a:gd name="T7" fmla="*/ 4 h 4"/>
                <a:gd name="T8" fmla="*/ 0 w 8"/>
                <a:gd name="T9" fmla="*/ 4 h 4"/>
                <a:gd name="T10" fmla="*/ 2 w 8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">
                  <a:moveTo>
                    <a:pt x="2" y="1"/>
                  </a:moveTo>
                  <a:lnTo>
                    <a:pt x="2" y="1"/>
                  </a:lnTo>
                  <a:cubicBezTo>
                    <a:pt x="4" y="1"/>
                    <a:pt x="7" y="0"/>
                    <a:pt x="8" y="1"/>
                  </a:cubicBezTo>
                  <a:cubicBezTo>
                    <a:pt x="7" y="2"/>
                    <a:pt x="6" y="3"/>
                    <a:pt x="4" y="4"/>
                  </a:cubicBezTo>
                  <a:cubicBezTo>
                    <a:pt x="3" y="4"/>
                    <a:pt x="1" y="4"/>
                    <a:pt x="0" y="4"/>
                  </a:cubicBezTo>
                  <a:cubicBezTo>
                    <a:pt x="1" y="3"/>
                    <a:pt x="2" y="2"/>
                    <a:pt x="2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5" name="Freeform 1402"/>
            <p:cNvSpPr>
              <a:spLocks/>
            </p:cNvSpPr>
            <p:nvPr userDrawn="1"/>
          </p:nvSpPr>
          <p:spPr bwMode="auto">
            <a:xfrm>
              <a:off x="289" y="208"/>
              <a:ext cx="2" cy="5"/>
            </a:xfrm>
            <a:custGeom>
              <a:avLst/>
              <a:gdLst>
                <a:gd name="T0" fmla="*/ 1 w 5"/>
                <a:gd name="T1" fmla="*/ 5 h 11"/>
                <a:gd name="T2" fmla="*/ 1 w 5"/>
                <a:gd name="T3" fmla="*/ 5 h 11"/>
                <a:gd name="T4" fmla="*/ 5 w 5"/>
                <a:gd name="T5" fmla="*/ 0 h 11"/>
                <a:gd name="T6" fmla="*/ 3 w 5"/>
                <a:gd name="T7" fmla="*/ 8 h 11"/>
                <a:gd name="T8" fmla="*/ 0 w 5"/>
                <a:gd name="T9" fmla="*/ 11 h 11"/>
                <a:gd name="T10" fmla="*/ 1 w 5"/>
                <a:gd name="T11" fmla="*/ 6 h 11"/>
                <a:gd name="T12" fmla="*/ 1 w 5"/>
                <a:gd name="T13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1">
                  <a:moveTo>
                    <a:pt x="1" y="5"/>
                  </a:moveTo>
                  <a:lnTo>
                    <a:pt x="1" y="5"/>
                  </a:lnTo>
                  <a:cubicBezTo>
                    <a:pt x="2" y="3"/>
                    <a:pt x="3" y="1"/>
                    <a:pt x="5" y="0"/>
                  </a:cubicBezTo>
                  <a:cubicBezTo>
                    <a:pt x="5" y="3"/>
                    <a:pt x="4" y="5"/>
                    <a:pt x="3" y="8"/>
                  </a:cubicBezTo>
                  <a:cubicBezTo>
                    <a:pt x="2" y="9"/>
                    <a:pt x="1" y="10"/>
                    <a:pt x="0" y="11"/>
                  </a:cubicBezTo>
                  <a:cubicBezTo>
                    <a:pt x="1" y="9"/>
                    <a:pt x="1" y="7"/>
                    <a:pt x="1" y="6"/>
                  </a:cubicBezTo>
                  <a:lnTo>
                    <a:pt x="1" y="5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6" name="Freeform 1403"/>
            <p:cNvSpPr>
              <a:spLocks/>
            </p:cNvSpPr>
            <p:nvPr userDrawn="1"/>
          </p:nvSpPr>
          <p:spPr bwMode="auto">
            <a:xfrm>
              <a:off x="290" y="213"/>
              <a:ext cx="5" cy="1"/>
            </a:xfrm>
            <a:custGeom>
              <a:avLst/>
              <a:gdLst>
                <a:gd name="T0" fmla="*/ 11 w 11"/>
                <a:gd name="T1" fmla="*/ 1 h 3"/>
                <a:gd name="T2" fmla="*/ 11 w 11"/>
                <a:gd name="T3" fmla="*/ 1 h 3"/>
                <a:gd name="T4" fmla="*/ 7 w 11"/>
                <a:gd name="T5" fmla="*/ 3 h 3"/>
                <a:gd name="T6" fmla="*/ 1 w 11"/>
                <a:gd name="T7" fmla="*/ 3 h 3"/>
                <a:gd name="T8" fmla="*/ 0 w 11"/>
                <a:gd name="T9" fmla="*/ 3 h 3"/>
                <a:gd name="T10" fmla="*/ 11 w 11"/>
                <a:gd name="T11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3">
                  <a:moveTo>
                    <a:pt x="11" y="1"/>
                  </a:moveTo>
                  <a:lnTo>
                    <a:pt x="11" y="1"/>
                  </a:lnTo>
                  <a:cubicBezTo>
                    <a:pt x="10" y="2"/>
                    <a:pt x="9" y="3"/>
                    <a:pt x="7" y="3"/>
                  </a:cubicBezTo>
                  <a:cubicBezTo>
                    <a:pt x="5" y="3"/>
                    <a:pt x="3" y="3"/>
                    <a:pt x="1" y="3"/>
                  </a:cubicBezTo>
                  <a:lnTo>
                    <a:pt x="0" y="3"/>
                  </a:lnTo>
                  <a:cubicBezTo>
                    <a:pt x="3" y="1"/>
                    <a:pt x="7" y="0"/>
                    <a:pt x="1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7" name="Freeform 1404"/>
            <p:cNvSpPr>
              <a:spLocks/>
            </p:cNvSpPr>
            <p:nvPr userDrawn="1"/>
          </p:nvSpPr>
          <p:spPr bwMode="auto">
            <a:xfrm>
              <a:off x="289" y="211"/>
              <a:ext cx="4" cy="3"/>
            </a:xfrm>
            <a:custGeom>
              <a:avLst/>
              <a:gdLst>
                <a:gd name="T0" fmla="*/ 9 w 9"/>
                <a:gd name="T1" fmla="*/ 0 h 7"/>
                <a:gd name="T2" fmla="*/ 9 w 9"/>
                <a:gd name="T3" fmla="*/ 0 h 7"/>
                <a:gd name="T4" fmla="*/ 0 w 9"/>
                <a:gd name="T5" fmla="*/ 7 h 7"/>
                <a:gd name="T6" fmla="*/ 9 w 9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7">
                  <a:moveTo>
                    <a:pt x="9" y="0"/>
                  </a:moveTo>
                  <a:lnTo>
                    <a:pt x="9" y="0"/>
                  </a:lnTo>
                  <a:cubicBezTo>
                    <a:pt x="8" y="3"/>
                    <a:pt x="4" y="6"/>
                    <a:pt x="0" y="7"/>
                  </a:cubicBezTo>
                  <a:cubicBezTo>
                    <a:pt x="1" y="3"/>
                    <a:pt x="5" y="0"/>
                    <a:pt x="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8" name="Freeform 1405"/>
            <p:cNvSpPr>
              <a:spLocks/>
            </p:cNvSpPr>
            <p:nvPr userDrawn="1"/>
          </p:nvSpPr>
          <p:spPr bwMode="auto">
            <a:xfrm>
              <a:off x="286" y="208"/>
              <a:ext cx="1" cy="1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0 h 2"/>
                <a:gd name="T6" fmla="*/ 1 w 1"/>
                <a:gd name="T7" fmla="*/ 0 h 2"/>
                <a:gd name="T8" fmla="*/ 0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1" y="0"/>
                  </a:lnTo>
                  <a:cubicBezTo>
                    <a:pt x="1" y="1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9" name="Freeform 1406"/>
            <p:cNvSpPr>
              <a:spLocks/>
            </p:cNvSpPr>
            <p:nvPr userDrawn="1"/>
          </p:nvSpPr>
          <p:spPr bwMode="auto">
            <a:xfrm>
              <a:off x="277" y="208"/>
              <a:ext cx="0" cy="2"/>
            </a:xfrm>
            <a:custGeom>
              <a:avLst/>
              <a:gdLst>
                <a:gd name="T0" fmla="*/ 0 w 2"/>
                <a:gd name="T1" fmla="*/ 2 h 5"/>
                <a:gd name="T2" fmla="*/ 0 w 2"/>
                <a:gd name="T3" fmla="*/ 2 h 5"/>
                <a:gd name="T4" fmla="*/ 0 w 2"/>
                <a:gd name="T5" fmla="*/ 1 h 5"/>
                <a:gd name="T6" fmla="*/ 0 w 2"/>
                <a:gd name="T7" fmla="*/ 0 h 5"/>
                <a:gd name="T8" fmla="*/ 2 w 2"/>
                <a:gd name="T9" fmla="*/ 3 h 5"/>
                <a:gd name="T10" fmla="*/ 1 w 2"/>
                <a:gd name="T11" fmla="*/ 5 h 5"/>
                <a:gd name="T12" fmla="*/ 0 w 2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5">
                  <a:moveTo>
                    <a:pt x="0" y="2"/>
                  </a:moveTo>
                  <a:lnTo>
                    <a:pt x="0" y="2"/>
                  </a:ln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ubicBezTo>
                    <a:pt x="1" y="1"/>
                    <a:pt x="1" y="2"/>
                    <a:pt x="2" y="3"/>
                  </a:cubicBezTo>
                  <a:cubicBezTo>
                    <a:pt x="2" y="4"/>
                    <a:pt x="2" y="4"/>
                    <a:pt x="1" y="5"/>
                  </a:cubicBezTo>
                  <a:cubicBezTo>
                    <a:pt x="1" y="4"/>
                    <a:pt x="0" y="3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0" name="Freeform 1407"/>
            <p:cNvSpPr>
              <a:spLocks/>
            </p:cNvSpPr>
            <p:nvPr userDrawn="1"/>
          </p:nvSpPr>
          <p:spPr bwMode="auto">
            <a:xfrm>
              <a:off x="276" y="205"/>
              <a:ext cx="1" cy="2"/>
            </a:xfrm>
            <a:custGeom>
              <a:avLst/>
              <a:gdLst>
                <a:gd name="T0" fmla="*/ 1 w 4"/>
                <a:gd name="T1" fmla="*/ 6 h 6"/>
                <a:gd name="T2" fmla="*/ 1 w 4"/>
                <a:gd name="T3" fmla="*/ 6 h 6"/>
                <a:gd name="T4" fmla="*/ 0 w 4"/>
                <a:gd name="T5" fmla="*/ 2 h 6"/>
                <a:gd name="T6" fmla="*/ 1 w 4"/>
                <a:gd name="T7" fmla="*/ 0 h 6"/>
                <a:gd name="T8" fmla="*/ 4 w 4"/>
                <a:gd name="T9" fmla="*/ 3 h 6"/>
                <a:gd name="T10" fmla="*/ 2 w 4"/>
                <a:gd name="T11" fmla="*/ 6 h 6"/>
                <a:gd name="T12" fmla="*/ 1 w 4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6">
                  <a:moveTo>
                    <a:pt x="1" y="6"/>
                  </a:moveTo>
                  <a:lnTo>
                    <a:pt x="1" y="6"/>
                  </a:lnTo>
                  <a:cubicBezTo>
                    <a:pt x="1" y="5"/>
                    <a:pt x="0" y="3"/>
                    <a:pt x="0" y="2"/>
                  </a:cubicBezTo>
                  <a:lnTo>
                    <a:pt x="1" y="0"/>
                  </a:lnTo>
                  <a:cubicBezTo>
                    <a:pt x="2" y="1"/>
                    <a:pt x="3" y="2"/>
                    <a:pt x="4" y="3"/>
                  </a:cubicBezTo>
                  <a:cubicBezTo>
                    <a:pt x="3" y="4"/>
                    <a:pt x="2" y="5"/>
                    <a:pt x="2" y="6"/>
                  </a:cubicBezTo>
                  <a:lnTo>
                    <a:pt x="1" y="6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1" name="Freeform 1408"/>
            <p:cNvSpPr>
              <a:spLocks/>
            </p:cNvSpPr>
            <p:nvPr userDrawn="1"/>
          </p:nvSpPr>
          <p:spPr bwMode="auto">
            <a:xfrm>
              <a:off x="276" y="204"/>
              <a:ext cx="0" cy="1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0 h 2"/>
                <a:gd name="T6" fmla="*/ 1 w 1"/>
                <a:gd name="T7" fmla="*/ 1 h 2"/>
                <a:gd name="T8" fmla="*/ 0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lnTo>
                    <a:pt x="0" y="2"/>
                  </a:lnTo>
                  <a:cubicBezTo>
                    <a:pt x="0" y="1"/>
                    <a:pt x="0" y="0"/>
                    <a:pt x="0" y="0"/>
                  </a:cubicBezTo>
                  <a:lnTo>
                    <a:pt x="1" y="1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2" name="Freeform 1409"/>
            <p:cNvSpPr>
              <a:spLocks/>
            </p:cNvSpPr>
            <p:nvPr userDrawn="1"/>
          </p:nvSpPr>
          <p:spPr bwMode="auto">
            <a:xfrm>
              <a:off x="276" y="201"/>
              <a:ext cx="1" cy="3"/>
            </a:xfrm>
            <a:custGeom>
              <a:avLst/>
              <a:gdLst>
                <a:gd name="T0" fmla="*/ 0 w 3"/>
                <a:gd name="T1" fmla="*/ 5 h 6"/>
                <a:gd name="T2" fmla="*/ 0 w 3"/>
                <a:gd name="T3" fmla="*/ 5 h 6"/>
                <a:gd name="T4" fmla="*/ 2 w 3"/>
                <a:gd name="T5" fmla="*/ 0 h 6"/>
                <a:gd name="T6" fmla="*/ 3 w 3"/>
                <a:gd name="T7" fmla="*/ 2 h 6"/>
                <a:gd name="T8" fmla="*/ 0 w 3"/>
                <a:gd name="T9" fmla="*/ 6 h 6"/>
                <a:gd name="T10" fmla="*/ 0 w 3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0" y="5"/>
                  </a:moveTo>
                  <a:lnTo>
                    <a:pt x="0" y="5"/>
                  </a:lnTo>
                  <a:cubicBezTo>
                    <a:pt x="0" y="3"/>
                    <a:pt x="1" y="2"/>
                    <a:pt x="2" y="0"/>
                  </a:cubicBezTo>
                  <a:cubicBezTo>
                    <a:pt x="2" y="1"/>
                    <a:pt x="2" y="1"/>
                    <a:pt x="3" y="2"/>
                  </a:cubicBezTo>
                  <a:cubicBezTo>
                    <a:pt x="2" y="3"/>
                    <a:pt x="1" y="4"/>
                    <a:pt x="0" y="6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3" name="Freeform 1410"/>
            <p:cNvSpPr>
              <a:spLocks/>
            </p:cNvSpPr>
            <p:nvPr userDrawn="1"/>
          </p:nvSpPr>
          <p:spPr bwMode="auto">
            <a:xfrm>
              <a:off x="277" y="200"/>
              <a:ext cx="2" cy="2"/>
            </a:xfrm>
            <a:custGeom>
              <a:avLst/>
              <a:gdLst>
                <a:gd name="T0" fmla="*/ 0 w 4"/>
                <a:gd name="T1" fmla="*/ 3 h 4"/>
                <a:gd name="T2" fmla="*/ 0 w 4"/>
                <a:gd name="T3" fmla="*/ 3 h 4"/>
                <a:gd name="T4" fmla="*/ 1 w 4"/>
                <a:gd name="T5" fmla="*/ 3 h 4"/>
                <a:gd name="T6" fmla="*/ 4 w 4"/>
                <a:gd name="T7" fmla="*/ 0 h 4"/>
                <a:gd name="T8" fmla="*/ 4 w 4"/>
                <a:gd name="T9" fmla="*/ 1 h 4"/>
                <a:gd name="T10" fmla="*/ 1 w 4"/>
                <a:gd name="T11" fmla="*/ 4 h 4"/>
                <a:gd name="T12" fmla="*/ 0 w 4"/>
                <a:gd name="T13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4">
                  <a:moveTo>
                    <a:pt x="0" y="3"/>
                  </a:moveTo>
                  <a:lnTo>
                    <a:pt x="0" y="3"/>
                  </a:lnTo>
                  <a:lnTo>
                    <a:pt x="1" y="3"/>
                  </a:lnTo>
                  <a:cubicBezTo>
                    <a:pt x="2" y="2"/>
                    <a:pt x="3" y="1"/>
                    <a:pt x="4" y="0"/>
                  </a:cubicBezTo>
                  <a:lnTo>
                    <a:pt x="4" y="1"/>
                  </a:lnTo>
                  <a:cubicBezTo>
                    <a:pt x="3" y="2"/>
                    <a:pt x="2" y="3"/>
                    <a:pt x="1" y="4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4" name="Freeform 1411"/>
            <p:cNvSpPr>
              <a:spLocks/>
            </p:cNvSpPr>
            <p:nvPr userDrawn="1"/>
          </p:nvSpPr>
          <p:spPr bwMode="auto">
            <a:xfrm>
              <a:off x="279" y="200"/>
              <a:ext cx="0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  <a:gd name="T4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5" name="Freeform 1412"/>
            <p:cNvSpPr>
              <a:spLocks/>
            </p:cNvSpPr>
            <p:nvPr userDrawn="1"/>
          </p:nvSpPr>
          <p:spPr bwMode="auto">
            <a:xfrm>
              <a:off x="279" y="199"/>
              <a:ext cx="2" cy="3"/>
            </a:xfrm>
            <a:custGeom>
              <a:avLst/>
              <a:gdLst>
                <a:gd name="T0" fmla="*/ 1 w 5"/>
                <a:gd name="T1" fmla="*/ 1 h 6"/>
                <a:gd name="T2" fmla="*/ 1 w 5"/>
                <a:gd name="T3" fmla="*/ 1 h 6"/>
                <a:gd name="T4" fmla="*/ 3 w 5"/>
                <a:gd name="T5" fmla="*/ 0 h 6"/>
                <a:gd name="T6" fmla="*/ 5 w 5"/>
                <a:gd name="T7" fmla="*/ 3 h 6"/>
                <a:gd name="T8" fmla="*/ 2 w 5"/>
                <a:gd name="T9" fmla="*/ 6 h 6"/>
                <a:gd name="T10" fmla="*/ 0 w 5"/>
                <a:gd name="T11" fmla="*/ 3 h 6"/>
                <a:gd name="T12" fmla="*/ 1 w 5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6">
                  <a:moveTo>
                    <a:pt x="1" y="1"/>
                  </a:moveTo>
                  <a:lnTo>
                    <a:pt x="1" y="1"/>
                  </a:lnTo>
                  <a:cubicBezTo>
                    <a:pt x="2" y="1"/>
                    <a:pt x="2" y="1"/>
                    <a:pt x="3" y="0"/>
                  </a:cubicBezTo>
                  <a:cubicBezTo>
                    <a:pt x="3" y="1"/>
                    <a:pt x="4" y="2"/>
                    <a:pt x="5" y="3"/>
                  </a:cubicBezTo>
                  <a:cubicBezTo>
                    <a:pt x="4" y="4"/>
                    <a:pt x="3" y="5"/>
                    <a:pt x="2" y="6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2"/>
                    <a:pt x="1" y="2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6" name="Freeform 1413"/>
            <p:cNvSpPr>
              <a:spLocks/>
            </p:cNvSpPr>
            <p:nvPr userDrawn="1"/>
          </p:nvSpPr>
          <p:spPr bwMode="auto">
            <a:xfrm>
              <a:off x="281" y="199"/>
              <a:ext cx="2" cy="1"/>
            </a:xfrm>
            <a:custGeom>
              <a:avLst/>
              <a:gdLst>
                <a:gd name="T0" fmla="*/ 0 w 5"/>
                <a:gd name="T1" fmla="*/ 1 h 4"/>
                <a:gd name="T2" fmla="*/ 0 w 5"/>
                <a:gd name="T3" fmla="*/ 1 h 4"/>
                <a:gd name="T4" fmla="*/ 5 w 5"/>
                <a:gd name="T5" fmla="*/ 0 h 4"/>
                <a:gd name="T6" fmla="*/ 5 w 5"/>
                <a:gd name="T7" fmla="*/ 1 h 4"/>
                <a:gd name="T8" fmla="*/ 2 w 5"/>
                <a:gd name="T9" fmla="*/ 4 h 4"/>
                <a:gd name="T10" fmla="*/ 0 w 5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4">
                  <a:moveTo>
                    <a:pt x="0" y="1"/>
                  </a:moveTo>
                  <a:lnTo>
                    <a:pt x="0" y="1"/>
                  </a:lnTo>
                  <a:cubicBezTo>
                    <a:pt x="2" y="1"/>
                    <a:pt x="3" y="0"/>
                    <a:pt x="5" y="0"/>
                  </a:cubicBezTo>
                  <a:lnTo>
                    <a:pt x="5" y="1"/>
                  </a:lnTo>
                  <a:cubicBezTo>
                    <a:pt x="4" y="2"/>
                    <a:pt x="3" y="3"/>
                    <a:pt x="2" y="4"/>
                  </a:cubicBezTo>
                  <a:cubicBezTo>
                    <a:pt x="2" y="3"/>
                    <a:pt x="1" y="2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7" name="Freeform 1414"/>
            <p:cNvSpPr>
              <a:spLocks/>
            </p:cNvSpPr>
            <p:nvPr userDrawn="1"/>
          </p:nvSpPr>
          <p:spPr bwMode="auto">
            <a:xfrm>
              <a:off x="282" y="200"/>
              <a:ext cx="1" cy="2"/>
            </a:xfrm>
            <a:custGeom>
              <a:avLst/>
              <a:gdLst>
                <a:gd name="T0" fmla="*/ 2 w 3"/>
                <a:gd name="T1" fmla="*/ 0 h 6"/>
                <a:gd name="T2" fmla="*/ 2 w 3"/>
                <a:gd name="T3" fmla="*/ 0 h 6"/>
                <a:gd name="T4" fmla="*/ 3 w 3"/>
                <a:gd name="T5" fmla="*/ 5 h 6"/>
                <a:gd name="T6" fmla="*/ 2 w 3"/>
                <a:gd name="T7" fmla="*/ 6 h 6"/>
                <a:gd name="T8" fmla="*/ 0 w 3"/>
                <a:gd name="T9" fmla="*/ 2 h 6"/>
                <a:gd name="T10" fmla="*/ 2 w 3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2" y="0"/>
                  </a:moveTo>
                  <a:lnTo>
                    <a:pt x="2" y="0"/>
                  </a:lnTo>
                  <a:lnTo>
                    <a:pt x="3" y="5"/>
                  </a:lnTo>
                  <a:lnTo>
                    <a:pt x="2" y="6"/>
                  </a:lnTo>
                  <a:cubicBezTo>
                    <a:pt x="1" y="5"/>
                    <a:pt x="0" y="3"/>
                    <a:pt x="0" y="2"/>
                  </a:cubicBezTo>
                  <a:cubicBezTo>
                    <a:pt x="0" y="2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8" name="Freeform 1415"/>
            <p:cNvSpPr>
              <a:spLocks/>
            </p:cNvSpPr>
            <p:nvPr userDrawn="1"/>
          </p:nvSpPr>
          <p:spPr bwMode="auto">
            <a:xfrm>
              <a:off x="283" y="202"/>
              <a:ext cx="0" cy="1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0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9" name="Freeform 1416"/>
            <p:cNvSpPr>
              <a:spLocks/>
            </p:cNvSpPr>
            <p:nvPr userDrawn="1"/>
          </p:nvSpPr>
          <p:spPr bwMode="auto">
            <a:xfrm>
              <a:off x="281" y="203"/>
              <a:ext cx="3" cy="2"/>
            </a:xfrm>
            <a:custGeom>
              <a:avLst/>
              <a:gdLst>
                <a:gd name="T0" fmla="*/ 5 w 5"/>
                <a:gd name="T1" fmla="*/ 1 h 6"/>
                <a:gd name="T2" fmla="*/ 5 w 5"/>
                <a:gd name="T3" fmla="*/ 1 h 6"/>
                <a:gd name="T4" fmla="*/ 5 w 5"/>
                <a:gd name="T5" fmla="*/ 3 h 6"/>
                <a:gd name="T6" fmla="*/ 3 w 5"/>
                <a:gd name="T7" fmla="*/ 6 h 6"/>
                <a:gd name="T8" fmla="*/ 0 w 5"/>
                <a:gd name="T9" fmla="*/ 3 h 6"/>
                <a:gd name="T10" fmla="*/ 3 w 5"/>
                <a:gd name="T11" fmla="*/ 0 h 6"/>
                <a:gd name="T12" fmla="*/ 5 w 5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6">
                  <a:moveTo>
                    <a:pt x="5" y="1"/>
                  </a:moveTo>
                  <a:lnTo>
                    <a:pt x="5" y="1"/>
                  </a:lnTo>
                  <a:lnTo>
                    <a:pt x="5" y="3"/>
                  </a:lnTo>
                  <a:cubicBezTo>
                    <a:pt x="4" y="4"/>
                    <a:pt x="4" y="5"/>
                    <a:pt x="3" y="6"/>
                  </a:cubicBez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0"/>
                    <a:pt x="4" y="1"/>
                    <a:pt x="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0" name="Freeform 1417"/>
            <p:cNvSpPr>
              <a:spLocks/>
            </p:cNvSpPr>
            <p:nvPr userDrawn="1"/>
          </p:nvSpPr>
          <p:spPr bwMode="auto">
            <a:xfrm>
              <a:off x="283" y="205"/>
              <a:ext cx="1" cy="2"/>
            </a:xfrm>
            <a:custGeom>
              <a:avLst/>
              <a:gdLst>
                <a:gd name="T0" fmla="*/ 2 w 3"/>
                <a:gd name="T1" fmla="*/ 0 h 5"/>
                <a:gd name="T2" fmla="*/ 2 w 3"/>
                <a:gd name="T3" fmla="*/ 0 h 5"/>
                <a:gd name="T4" fmla="*/ 3 w 3"/>
                <a:gd name="T5" fmla="*/ 5 h 5"/>
                <a:gd name="T6" fmla="*/ 0 w 3"/>
                <a:gd name="T7" fmla="*/ 2 h 5"/>
                <a:gd name="T8" fmla="*/ 2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lnTo>
                    <a:pt x="2" y="0"/>
                  </a:lnTo>
                  <a:lnTo>
                    <a:pt x="3" y="5"/>
                  </a:lnTo>
                  <a:cubicBezTo>
                    <a:pt x="2" y="4"/>
                    <a:pt x="1" y="3"/>
                    <a:pt x="0" y="2"/>
                  </a:cubicBezTo>
                  <a:cubicBezTo>
                    <a:pt x="1" y="1"/>
                    <a:pt x="2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1" name="Freeform 1418"/>
            <p:cNvSpPr>
              <a:spLocks/>
            </p:cNvSpPr>
            <p:nvPr userDrawn="1"/>
          </p:nvSpPr>
          <p:spPr bwMode="auto">
            <a:xfrm>
              <a:off x="283" y="207"/>
              <a:ext cx="2" cy="3"/>
            </a:xfrm>
            <a:custGeom>
              <a:avLst/>
              <a:gdLst>
                <a:gd name="T0" fmla="*/ 2 w 3"/>
                <a:gd name="T1" fmla="*/ 0 h 5"/>
                <a:gd name="T2" fmla="*/ 2 w 3"/>
                <a:gd name="T3" fmla="*/ 0 h 5"/>
                <a:gd name="T4" fmla="*/ 3 w 3"/>
                <a:gd name="T5" fmla="*/ 4 h 5"/>
                <a:gd name="T6" fmla="*/ 3 w 3"/>
                <a:gd name="T7" fmla="*/ 4 h 5"/>
                <a:gd name="T8" fmla="*/ 2 w 3"/>
                <a:gd name="T9" fmla="*/ 4 h 5"/>
                <a:gd name="T10" fmla="*/ 2 w 3"/>
                <a:gd name="T11" fmla="*/ 5 h 5"/>
                <a:gd name="T12" fmla="*/ 0 w 3"/>
                <a:gd name="T13" fmla="*/ 2 h 5"/>
                <a:gd name="T14" fmla="*/ 2 w 3"/>
                <a:gd name="T15" fmla="*/ 0 h 5"/>
                <a:gd name="T16" fmla="*/ 2 w 3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lnTo>
                    <a:pt x="2" y="0"/>
                  </a:lnTo>
                  <a:lnTo>
                    <a:pt x="3" y="4"/>
                  </a:lnTo>
                  <a:lnTo>
                    <a:pt x="3" y="4"/>
                  </a:lnTo>
                  <a:lnTo>
                    <a:pt x="2" y="4"/>
                  </a:lnTo>
                  <a:lnTo>
                    <a:pt x="2" y="5"/>
                  </a:ln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2" name="Freeform 1419"/>
            <p:cNvSpPr>
              <a:spLocks/>
            </p:cNvSpPr>
            <p:nvPr userDrawn="1"/>
          </p:nvSpPr>
          <p:spPr bwMode="auto">
            <a:xfrm>
              <a:off x="284" y="210"/>
              <a:ext cx="1" cy="0"/>
            </a:xfrm>
            <a:custGeom>
              <a:avLst/>
              <a:gdLst>
                <a:gd name="T0" fmla="*/ 0 w 1"/>
                <a:gd name="T1" fmla="*/ 1 h 2"/>
                <a:gd name="T2" fmla="*/ 0 w 1"/>
                <a:gd name="T3" fmla="*/ 1 h 2"/>
                <a:gd name="T4" fmla="*/ 0 w 1"/>
                <a:gd name="T5" fmla="*/ 0 h 2"/>
                <a:gd name="T6" fmla="*/ 1 w 1"/>
                <a:gd name="T7" fmla="*/ 2 h 2"/>
                <a:gd name="T8" fmla="*/ 0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1"/>
                  </a:moveTo>
                  <a:lnTo>
                    <a:pt x="0" y="1"/>
                  </a:lnTo>
                  <a:lnTo>
                    <a:pt x="0" y="0"/>
                  </a:lnTo>
                  <a:cubicBezTo>
                    <a:pt x="0" y="1"/>
                    <a:pt x="1" y="1"/>
                    <a:pt x="1" y="2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3" name="Freeform 1420"/>
            <p:cNvSpPr>
              <a:spLocks/>
            </p:cNvSpPr>
            <p:nvPr userDrawn="1"/>
          </p:nvSpPr>
          <p:spPr bwMode="auto">
            <a:xfrm>
              <a:off x="280" y="214"/>
              <a:ext cx="0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lnTo>
                    <a:pt x="1" y="0"/>
                  </a:lnTo>
                  <a:lnTo>
                    <a:pt x="1" y="0"/>
                  </a:ln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4" name="Freeform 1421"/>
            <p:cNvSpPr>
              <a:spLocks/>
            </p:cNvSpPr>
            <p:nvPr userDrawn="1"/>
          </p:nvSpPr>
          <p:spPr bwMode="auto">
            <a:xfrm>
              <a:off x="278" y="213"/>
              <a:ext cx="2" cy="1"/>
            </a:xfrm>
            <a:custGeom>
              <a:avLst/>
              <a:gdLst>
                <a:gd name="T0" fmla="*/ 3 w 3"/>
                <a:gd name="T1" fmla="*/ 2 h 3"/>
                <a:gd name="T2" fmla="*/ 3 w 3"/>
                <a:gd name="T3" fmla="*/ 2 h 3"/>
                <a:gd name="T4" fmla="*/ 2 w 3"/>
                <a:gd name="T5" fmla="*/ 3 h 3"/>
                <a:gd name="T6" fmla="*/ 2 w 3"/>
                <a:gd name="T7" fmla="*/ 3 h 3"/>
                <a:gd name="T8" fmla="*/ 1 w 3"/>
                <a:gd name="T9" fmla="*/ 3 h 3"/>
                <a:gd name="T10" fmla="*/ 0 w 3"/>
                <a:gd name="T11" fmla="*/ 0 h 3"/>
                <a:gd name="T12" fmla="*/ 3 w 3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3" y="2"/>
                  </a:moveTo>
                  <a:lnTo>
                    <a:pt x="3" y="2"/>
                  </a:lnTo>
                  <a:cubicBezTo>
                    <a:pt x="3" y="2"/>
                    <a:pt x="3" y="3"/>
                    <a:pt x="2" y="3"/>
                  </a:cubicBezTo>
                  <a:lnTo>
                    <a:pt x="2" y="3"/>
                  </a:lnTo>
                  <a:lnTo>
                    <a:pt x="1" y="3"/>
                  </a:lnTo>
                  <a:cubicBezTo>
                    <a:pt x="1" y="2"/>
                    <a:pt x="0" y="1"/>
                    <a:pt x="0" y="0"/>
                  </a:cubicBezTo>
                  <a:cubicBezTo>
                    <a:pt x="1" y="0"/>
                    <a:pt x="2" y="1"/>
                    <a:pt x="3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5" name="Freeform 1422"/>
            <p:cNvSpPr>
              <a:spLocks/>
            </p:cNvSpPr>
            <p:nvPr userDrawn="1"/>
          </p:nvSpPr>
          <p:spPr bwMode="auto">
            <a:xfrm>
              <a:off x="277" y="210"/>
              <a:ext cx="2" cy="2"/>
            </a:xfrm>
            <a:custGeom>
              <a:avLst/>
              <a:gdLst>
                <a:gd name="T0" fmla="*/ 1 w 3"/>
                <a:gd name="T1" fmla="*/ 5 h 6"/>
                <a:gd name="T2" fmla="*/ 1 w 3"/>
                <a:gd name="T3" fmla="*/ 5 h 6"/>
                <a:gd name="T4" fmla="*/ 0 w 3"/>
                <a:gd name="T5" fmla="*/ 2 h 6"/>
                <a:gd name="T6" fmla="*/ 1 w 3"/>
                <a:gd name="T7" fmla="*/ 0 h 6"/>
                <a:gd name="T8" fmla="*/ 3 w 3"/>
                <a:gd name="T9" fmla="*/ 2 h 6"/>
                <a:gd name="T10" fmla="*/ 2 w 3"/>
                <a:gd name="T11" fmla="*/ 6 h 6"/>
                <a:gd name="T12" fmla="*/ 1 w 3"/>
                <a:gd name="T13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6">
                  <a:moveTo>
                    <a:pt x="1" y="5"/>
                  </a:moveTo>
                  <a:lnTo>
                    <a:pt x="1" y="5"/>
                  </a:ln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2" y="1"/>
                    <a:pt x="2" y="1"/>
                    <a:pt x="3" y="2"/>
                  </a:cubicBezTo>
                  <a:cubicBezTo>
                    <a:pt x="3" y="3"/>
                    <a:pt x="2" y="4"/>
                    <a:pt x="2" y="6"/>
                  </a:cubicBezTo>
                  <a:lnTo>
                    <a:pt x="1" y="5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6" name="Freeform 1423"/>
            <p:cNvSpPr>
              <a:spLocks/>
            </p:cNvSpPr>
            <p:nvPr userDrawn="1"/>
          </p:nvSpPr>
          <p:spPr bwMode="auto">
            <a:xfrm>
              <a:off x="283" y="198"/>
              <a:ext cx="3" cy="10"/>
            </a:xfrm>
            <a:custGeom>
              <a:avLst/>
              <a:gdLst>
                <a:gd name="T0" fmla="*/ 3 w 6"/>
                <a:gd name="T1" fmla="*/ 0 h 22"/>
                <a:gd name="T2" fmla="*/ 3 w 6"/>
                <a:gd name="T3" fmla="*/ 0 h 22"/>
                <a:gd name="T4" fmla="*/ 6 w 6"/>
                <a:gd name="T5" fmla="*/ 22 h 22"/>
                <a:gd name="T6" fmla="*/ 5 w 6"/>
                <a:gd name="T7" fmla="*/ 21 h 22"/>
                <a:gd name="T8" fmla="*/ 4 w 6"/>
                <a:gd name="T9" fmla="*/ 21 h 22"/>
                <a:gd name="T10" fmla="*/ 4 w 6"/>
                <a:gd name="T11" fmla="*/ 22 h 22"/>
                <a:gd name="T12" fmla="*/ 0 w 6"/>
                <a:gd name="T13" fmla="*/ 1 h 22"/>
                <a:gd name="T14" fmla="*/ 3 w 6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22">
                  <a:moveTo>
                    <a:pt x="3" y="0"/>
                  </a:moveTo>
                  <a:lnTo>
                    <a:pt x="3" y="0"/>
                  </a:lnTo>
                  <a:lnTo>
                    <a:pt x="6" y="22"/>
                  </a:lnTo>
                  <a:cubicBezTo>
                    <a:pt x="5" y="21"/>
                    <a:pt x="5" y="21"/>
                    <a:pt x="5" y="21"/>
                  </a:cubicBezTo>
                  <a:lnTo>
                    <a:pt x="4" y="21"/>
                  </a:lnTo>
                  <a:cubicBezTo>
                    <a:pt x="4" y="21"/>
                    <a:pt x="4" y="21"/>
                    <a:pt x="4" y="22"/>
                  </a:cubicBezTo>
                  <a:lnTo>
                    <a:pt x="0" y="1"/>
                  </a:ln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7" name="Freeform 1424"/>
            <p:cNvSpPr>
              <a:spLocks/>
            </p:cNvSpPr>
            <p:nvPr userDrawn="1"/>
          </p:nvSpPr>
          <p:spPr bwMode="auto">
            <a:xfrm>
              <a:off x="281" y="201"/>
              <a:ext cx="2" cy="3"/>
            </a:xfrm>
            <a:custGeom>
              <a:avLst/>
              <a:gdLst>
                <a:gd name="T0" fmla="*/ 2 w 5"/>
                <a:gd name="T1" fmla="*/ 0 h 6"/>
                <a:gd name="T2" fmla="*/ 2 w 5"/>
                <a:gd name="T3" fmla="*/ 0 h 6"/>
                <a:gd name="T4" fmla="*/ 5 w 5"/>
                <a:gd name="T5" fmla="*/ 3 h 6"/>
                <a:gd name="T6" fmla="*/ 2 w 5"/>
                <a:gd name="T7" fmla="*/ 6 h 6"/>
                <a:gd name="T8" fmla="*/ 0 w 5"/>
                <a:gd name="T9" fmla="*/ 3 h 6"/>
                <a:gd name="T10" fmla="*/ 2 w 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2" y="0"/>
                  </a:moveTo>
                  <a:lnTo>
                    <a:pt x="2" y="0"/>
                  </a:lnTo>
                  <a:cubicBezTo>
                    <a:pt x="3" y="1"/>
                    <a:pt x="4" y="2"/>
                    <a:pt x="5" y="3"/>
                  </a:cubicBezTo>
                  <a:cubicBezTo>
                    <a:pt x="4" y="4"/>
                    <a:pt x="3" y="5"/>
                    <a:pt x="2" y="6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2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8" name="Freeform 1425"/>
            <p:cNvSpPr>
              <a:spLocks/>
            </p:cNvSpPr>
            <p:nvPr userDrawn="1"/>
          </p:nvSpPr>
          <p:spPr bwMode="auto">
            <a:xfrm>
              <a:off x="277" y="200"/>
              <a:ext cx="3" cy="4"/>
            </a:xfrm>
            <a:custGeom>
              <a:avLst/>
              <a:gdLst>
                <a:gd name="T0" fmla="*/ 3 w 6"/>
                <a:gd name="T1" fmla="*/ 7 h 7"/>
                <a:gd name="T2" fmla="*/ 3 w 6"/>
                <a:gd name="T3" fmla="*/ 7 h 7"/>
                <a:gd name="T4" fmla="*/ 0 w 6"/>
                <a:gd name="T5" fmla="*/ 4 h 7"/>
                <a:gd name="T6" fmla="*/ 3 w 6"/>
                <a:gd name="T7" fmla="*/ 0 h 7"/>
                <a:gd name="T8" fmla="*/ 6 w 6"/>
                <a:gd name="T9" fmla="*/ 4 h 7"/>
                <a:gd name="T10" fmla="*/ 3 w 6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lnTo>
                    <a:pt x="3" y="7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1" y="3"/>
                    <a:pt x="2" y="2"/>
                    <a:pt x="3" y="0"/>
                  </a:cubicBezTo>
                  <a:cubicBezTo>
                    <a:pt x="4" y="1"/>
                    <a:pt x="5" y="3"/>
                    <a:pt x="6" y="4"/>
                  </a:cubicBezTo>
                  <a:cubicBezTo>
                    <a:pt x="5" y="5"/>
                    <a:pt x="4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9" name="Freeform 1426"/>
            <p:cNvSpPr>
              <a:spLocks/>
            </p:cNvSpPr>
            <p:nvPr userDrawn="1"/>
          </p:nvSpPr>
          <p:spPr bwMode="auto">
            <a:xfrm>
              <a:off x="279" y="202"/>
              <a:ext cx="2" cy="3"/>
            </a:xfrm>
            <a:custGeom>
              <a:avLst/>
              <a:gdLst>
                <a:gd name="T0" fmla="*/ 3 w 6"/>
                <a:gd name="T1" fmla="*/ 7 h 7"/>
                <a:gd name="T2" fmla="*/ 3 w 6"/>
                <a:gd name="T3" fmla="*/ 7 h 7"/>
                <a:gd name="T4" fmla="*/ 0 w 6"/>
                <a:gd name="T5" fmla="*/ 4 h 7"/>
                <a:gd name="T6" fmla="*/ 3 w 6"/>
                <a:gd name="T7" fmla="*/ 0 h 7"/>
                <a:gd name="T8" fmla="*/ 6 w 6"/>
                <a:gd name="T9" fmla="*/ 4 h 7"/>
                <a:gd name="T10" fmla="*/ 3 w 6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lnTo>
                    <a:pt x="3" y="7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1" y="3"/>
                    <a:pt x="2" y="2"/>
                    <a:pt x="3" y="0"/>
                  </a:cubicBezTo>
                  <a:cubicBezTo>
                    <a:pt x="4" y="1"/>
                    <a:pt x="5" y="3"/>
                    <a:pt x="6" y="4"/>
                  </a:cubicBezTo>
                  <a:cubicBezTo>
                    <a:pt x="5" y="5"/>
                    <a:pt x="4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0" name="Freeform 1427"/>
            <p:cNvSpPr>
              <a:spLocks/>
            </p:cNvSpPr>
            <p:nvPr userDrawn="1"/>
          </p:nvSpPr>
          <p:spPr bwMode="auto">
            <a:xfrm>
              <a:off x="280" y="204"/>
              <a:ext cx="3" cy="3"/>
            </a:xfrm>
            <a:custGeom>
              <a:avLst/>
              <a:gdLst>
                <a:gd name="T0" fmla="*/ 3 w 6"/>
                <a:gd name="T1" fmla="*/ 6 h 6"/>
                <a:gd name="T2" fmla="*/ 3 w 6"/>
                <a:gd name="T3" fmla="*/ 6 h 6"/>
                <a:gd name="T4" fmla="*/ 0 w 6"/>
                <a:gd name="T5" fmla="*/ 3 h 6"/>
                <a:gd name="T6" fmla="*/ 3 w 6"/>
                <a:gd name="T7" fmla="*/ 0 h 6"/>
                <a:gd name="T8" fmla="*/ 6 w 6"/>
                <a:gd name="T9" fmla="*/ 3 h 6"/>
                <a:gd name="T10" fmla="*/ 3 w 6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6">
                  <a:moveTo>
                    <a:pt x="3" y="6"/>
                  </a:moveTo>
                  <a:lnTo>
                    <a:pt x="3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5" y="2"/>
                    <a:pt x="6" y="3"/>
                  </a:cubicBezTo>
                  <a:cubicBezTo>
                    <a:pt x="5" y="4"/>
                    <a:pt x="4" y="5"/>
                    <a:pt x="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1" name="Freeform 1428"/>
            <p:cNvSpPr>
              <a:spLocks/>
            </p:cNvSpPr>
            <p:nvPr userDrawn="1"/>
          </p:nvSpPr>
          <p:spPr bwMode="auto">
            <a:xfrm>
              <a:off x="281" y="206"/>
              <a:ext cx="3" cy="2"/>
            </a:xfrm>
            <a:custGeom>
              <a:avLst/>
              <a:gdLst>
                <a:gd name="T0" fmla="*/ 3 w 6"/>
                <a:gd name="T1" fmla="*/ 5 h 5"/>
                <a:gd name="T2" fmla="*/ 3 w 6"/>
                <a:gd name="T3" fmla="*/ 5 h 5"/>
                <a:gd name="T4" fmla="*/ 0 w 6"/>
                <a:gd name="T5" fmla="*/ 3 h 5"/>
                <a:gd name="T6" fmla="*/ 3 w 6"/>
                <a:gd name="T7" fmla="*/ 0 h 5"/>
                <a:gd name="T8" fmla="*/ 6 w 6"/>
                <a:gd name="T9" fmla="*/ 2 h 5"/>
                <a:gd name="T10" fmla="*/ 3 w 6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lnTo>
                    <a:pt x="3" y="5"/>
                  </a:lnTo>
                  <a:cubicBezTo>
                    <a:pt x="2" y="4"/>
                    <a:pt x="1" y="3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0"/>
                    <a:pt x="5" y="1"/>
                    <a:pt x="6" y="2"/>
                  </a:cubicBezTo>
                  <a:cubicBezTo>
                    <a:pt x="5" y="3"/>
                    <a:pt x="4" y="4"/>
                    <a:pt x="3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2" name="Freeform 1429"/>
            <p:cNvSpPr>
              <a:spLocks/>
            </p:cNvSpPr>
            <p:nvPr userDrawn="1"/>
          </p:nvSpPr>
          <p:spPr bwMode="auto">
            <a:xfrm>
              <a:off x="277" y="202"/>
              <a:ext cx="2" cy="4"/>
            </a:xfrm>
            <a:custGeom>
              <a:avLst/>
              <a:gdLst>
                <a:gd name="T0" fmla="*/ 2 w 5"/>
                <a:gd name="T1" fmla="*/ 8 h 8"/>
                <a:gd name="T2" fmla="*/ 2 w 5"/>
                <a:gd name="T3" fmla="*/ 8 h 8"/>
                <a:gd name="T4" fmla="*/ 0 w 5"/>
                <a:gd name="T5" fmla="*/ 4 h 8"/>
                <a:gd name="T6" fmla="*/ 2 w 5"/>
                <a:gd name="T7" fmla="*/ 0 h 8"/>
                <a:gd name="T8" fmla="*/ 5 w 5"/>
                <a:gd name="T9" fmla="*/ 4 h 8"/>
                <a:gd name="T10" fmla="*/ 2 w 5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8">
                  <a:moveTo>
                    <a:pt x="2" y="8"/>
                  </a:moveTo>
                  <a:lnTo>
                    <a:pt x="2" y="8"/>
                  </a:lnTo>
                  <a:cubicBezTo>
                    <a:pt x="1" y="7"/>
                    <a:pt x="0" y="6"/>
                    <a:pt x="0" y="4"/>
                  </a:cubicBezTo>
                  <a:cubicBezTo>
                    <a:pt x="1" y="3"/>
                    <a:pt x="1" y="2"/>
                    <a:pt x="2" y="0"/>
                  </a:cubicBezTo>
                  <a:cubicBezTo>
                    <a:pt x="3" y="2"/>
                    <a:pt x="4" y="3"/>
                    <a:pt x="5" y="4"/>
                  </a:cubicBezTo>
                  <a:cubicBezTo>
                    <a:pt x="4" y="5"/>
                    <a:pt x="3" y="6"/>
                    <a:pt x="2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3" name="Freeform 1430"/>
            <p:cNvSpPr>
              <a:spLocks/>
            </p:cNvSpPr>
            <p:nvPr userDrawn="1"/>
          </p:nvSpPr>
          <p:spPr bwMode="auto">
            <a:xfrm>
              <a:off x="277" y="204"/>
              <a:ext cx="3" cy="3"/>
            </a:xfrm>
            <a:custGeom>
              <a:avLst/>
              <a:gdLst>
                <a:gd name="T0" fmla="*/ 3 w 6"/>
                <a:gd name="T1" fmla="*/ 7 h 7"/>
                <a:gd name="T2" fmla="*/ 3 w 6"/>
                <a:gd name="T3" fmla="*/ 7 h 7"/>
                <a:gd name="T4" fmla="*/ 0 w 6"/>
                <a:gd name="T5" fmla="*/ 4 h 7"/>
                <a:gd name="T6" fmla="*/ 3 w 6"/>
                <a:gd name="T7" fmla="*/ 0 h 7"/>
                <a:gd name="T8" fmla="*/ 6 w 6"/>
                <a:gd name="T9" fmla="*/ 3 h 7"/>
                <a:gd name="T10" fmla="*/ 3 w 6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lnTo>
                    <a:pt x="3" y="7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1" y="3"/>
                    <a:pt x="2" y="2"/>
                    <a:pt x="3" y="0"/>
                  </a:cubicBezTo>
                  <a:cubicBezTo>
                    <a:pt x="4" y="1"/>
                    <a:pt x="5" y="2"/>
                    <a:pt x="6" y="3"/>
                  </a:cubicBezTo>
                  <a:cubicBezTo>
                    <a:pt x="5" y="5"/>
                    <a:pt x="4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4" name="Freeform 1431"/>
            <p:cNvSpPr>
              <a:spLocks/>
            </p:cNvSpPr>
            <p:nvPr userDrawn="1"/>
          </p:nvSpPr>
          <p:spPr bwMode="auto">
            <a:xfrm>
              <a:off x="279" y="206"/>
              <a:ext cx="2" cy="3"/>
            </a:xfrm>
            <a:custGeom>
              <a:avLst/>
              <a:gdLst>
                <a:gd name="T0" fmla="*/ 3 w 6"/>
                <a:gd name="T1" fmla="*/ 7 h 7"/>
                <a:gd name="T2" fmla="*/ 3 w 6"/>
                <a:gd name="T3" fmla="*/ 7 h 7"/>
                <a:gd name="T4" fmla="*/ 0 w 6"/>
                <a:gd name="T5" fmla="*/ 4 h 7"/>
                <a:gd name="T6" fmla="*/ 3 w 6"/>
                <a:gd name="T7" fmla="*/ 0 h 7"/>
                <a:gd name="T8" fmla="*/ 6 w 6"/>
                <a:gd name="T9" fmla="*/ 3 h 7"/>
                <a:gd name="T10" fmla="*/ 4 w 6"/>
                <a:gd name="T11" fmla="*/ 5 h 7"/>
                <a:gd name="T12" fmla="*/ 3 w 6"/>
                <a:gd name="T13" fmla="*/ 5 h 7"/>
                <a:gd name="T14" fmla="*/ 3 w 6"/>
                <a:gd name="T15" fmla="*/ 5 h 7"/>
                <a:gd name="T16" fmla="*/ 3 w 6"/>
                <a:gd name="T17" fmla="*/ 6 h 7"/>
                <a:gd name="T18" fmla="*/ 3 w 6"/>
                <a:gd name="T1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lnTo>
                    <a:pt x="3" y="7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5" y="2"/>
                    <a:pt x="6" y="3"/>
                  </a:cubicBezTo>
                  <a:cubicBezTo>
                    <a:pt x="5" y="4"/>
                    <a:pt x="4" y="4"/>
                    <a:pt x="4" y="5"/>
                  </a:cubicBezTo>
                  <a:lnTo>
                    <a:pt x="3" y="5"/>
                  </a:lnTo>
                  <a:lnTo>
                    <a:pt x="3" y="5"/>
                  </a:lnTo>
                  <a:cubicBezTo>
                    <a:pt x="3" y="6"/>
                    <a:pt x="3" y="6"/>
                    <a:pt x="3" y="6"/>
                  </a:cubicBezTo>
                  <a:lnTo>
                    <a:pt x="3" y="7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5" name="Freeform 1432"/>
            <p:cNvSpPr>
              <a:spLocks/>
            </p:cNvSpPr>
            <p:nvPr userDrawn="1"/>
          </p:nvSpPr>
          <p:spPr bwMode="auto">
            <a:xfrm>
              <a:off x="281" y="207"/>
              <a:ext cx="2" cy="2"/>
            </a:xfrm>
            <a:custGeom>
              <a:avLst/>
              <a:gdLst>
                <a:gd name="T0" fmla="*/ 0 w 5"/>
                <a:gd name="T1" fmla="*/ 3 h 4"/>
                <a:gd name="T2" fmla="*/ 0 w 5"/>
                <a:gd name="T3" fmla="*/ 3 h 4"/>
                <a:gd name="T4" fmla="*/ 2 w 5"/>
                <a:gd name="T5" fmla="*/ 0 h 4"/>
                <a:gd name="T6" fmla="*/ 5 w 5"/>
                <a:gd name="T7" fmla="*/ 2 h 4"/>
                <a:gd name="T8" fmla="*/ 4 w 5"/>
                <a:gd name="T9" fmla="*/ 4 h 4"/>
                <a:gd name="T10" fmla="*/ 0 w 5"/>
                <a:gd name="T11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4">
                  <a:moveTo>
                    <a:pt x="0" y="3"/>
                  </a:moveTo>
                  <a:lnTo>
                    <a:pt x="0" y="3"/>
                  </a:lnTo>
                  <a:cubicBezTo>
                    <a:pt x="1" y="2"/>
                    <a:pt x="1" y="1"/>
                    <a:pt x="2" y="0"/>
                  </a:cubicBezTo>
                  <a:cubicBezTo>
                    <a:pt x="3" y="1"/>
                    <a:pt x="4" y="2"/>
                    <a:pt x="5" y="2"/>
                  </a:cubicBezTo>
                  <a:lnTo>
                    <a:pt x="4" y="4"/>
                  </a:lnTo>
                  <a:cubicBezTo>
                    <a:pt x="2" y="3"/>
                    <a:pt x="1" y="3"/>
                    <a:pt x="0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6" name="Rectangle 1433"/>
            <p:cNvSpPr>
              <a:spLocks noChangeArrowheads="1"/>
            </p:cNvSpPr>
            <p:nvPr userDrawn="1"/>
          </p:nvSpPr>
          <p:spPr bwMode="auto">
            <a:xfrm>
              <a:off x="280" y="209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7" name="Freeform 1434"/>
            <p:cNvSpPr>
              <a:spLocks/>
            </p:cNvSpPr>
            <p:nvPr userDrawn="1"/>
          </p:nvSpPr>
          <p:spPr bwMode="auto">
            <a:xfrm>
              <a:off x="283" y="209"/>
              <a:ext cx="1" cy="1"/>
            </a:xfrm>
            <a:custGeom>
              <a:avLst/>
              <a:gdLst>
                <a:gd name="T0" fmla="*/ 0 w 3"/>
                <a:gd name="T1" fmla="*/ 1 h 3"/>
                <a:gd name="T2" fmla="*/ 0 w 3"/>
                <a:gd name="T3" fmla="*/ 1 h 3"/>
                <a:gd name="T4" fmla="*/ 0 w 3"/>
                <a:gd name="T5" fmla="*/ 0 h 3"/>
                <a:gd name="T6" fmla="*/ 3 w 3"/>
                <a:gd name="T7" fmla="*/ 2 h 3"/>
                <a:gd name="T8" fmla="*/ 2 w 3"/>
                <a:gd name="T9" fmla="*/ 3 h 3"/>
                <a:gd name="T10" fmla="*/ 2 w 3"/>
                <a:gd name="T11" fmla="*/ 2 h 3"/>
                <a:gd name="T12" fmla="*/ 0 w 3"/>
                <a:gd name="T1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0" y="1"/>
                  </a:moveTo>
                  <a:lnTo>
                    <a:pt x="0" y="1"/>
                  </a:lnTo>
                  <a:lnTo>
                    <a:pt x="0" y="0"/>
                  </a:lnTo>
                  <a:cubicBezTo>
                    <a:pt x="1" y="1"/>
                    <a:pt x="2" y="1"/>
                    <a:pt x="3" y="2"/>
                  </a:cubicBezTo>
                  <a:lnTo>
                    <a:pt x="2" y="3"/>
                  </a:lnTo>
                  <a:lnTo>
                    <a:pt x="2" y="2"/>
                  </a:lnTo>
                  <a:cubicBezTo>
                    <a:pt x="1" y="2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8" name="Freeform 1435"/>
            <p:cNvSpPr>
              <a:spLocks/>
            </p:cNvSpPr>
            <p:nvPr userDrawn="1"/>
          </p:nvSpPr>
          <p:spPr bwMode="auto">
            <a:xfrm>
              <a:off x="281" y="210"/>
              <a:ext cx="0" cy="1"/>
            </a:xfrm>
            <a:custGeom>
              <a:avLst/>
              <a:gdLst>
                <a:gd name="T0" fmla="*/ 1 h 1"/>
                <a:gd name="T1" fmla="*/ 1 h 1"/>
                <a:gd name="T2" fmla="*/ 0 h 1"/>
                <a:gd name="T3" fmla="*/ 1 h 1"/>
                <a:gd name="T4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lnTo>
                    <a:pt x="0" y="1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9" name="Freeform 1436"/>
            <p:cNvSpPr>
              <a:spLocks/>
            </p:cNvSpPr>
            <p:nvPr userDrawn="1"/>
          </p:nvSpPr>
          <p:spPr bwMode="auto">
            <a:xfrm>
              <a:off x="281" y="212"/>
              <a:ext cx="1" cy="1"/>
            </a:xfrm>
            <a:custGeom>
              <a:avLst/>
              <a:gdLst>
                <a:gd name="T0" fmla="*/ 3 w 3"/>
                <a:gd name="T1" fmla="*/ 2 h 2"/>
                <a:gd name="T2" fmla="*/ 3 w 3"/>
                <a:gd name="T3" fmla="*/ 2 h 2"/>
                <a:gd name="T4" fmla="*/ 0 w 3"/>
                <a:gd name="T5" fmla="*/ 0 h 2"/>
                <a:gd name="T6" fmla="*/ 1 w 3"/>
                <a:gd name="T7" fmla="*/ 0 h 2"/>
                <a:gd name="T8" fmla="*/ 3 w 3"/>
                <a:gd name="T9" fmla="*/ 2 h 2"/>
                <a:gd name="T10" fmla="*/ 3 w 3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3" y="2"/>
                  </a:moveTo>
                  <a:lnTo>
                    <a:pt x="3" y="2"/>
                  </a:lnTo>
                  <a:lnTo>
                    <a:pt x="0" y="0"/>
                  </a:lnTo>
                  <a:lnTo>
                    <a:pt x="1" y="0"/>
                  </a:lnTo>
                  <a:cubicBezTo>
                    <a:pt x="1" y="1"/>
                    <a:pt x="2" y="1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0" name="Freeform 1437"/>
            <p:cNvSpPr>
              <a:spLocks/>
            </p:cNvSpPr>
            <p:nvPr userDrawn="1"/>
          </p:nvSpPr>
          <p:spPr bwMode="auto">
            <a:xfrm>
              <a:off x="277" y="206"/>
              <a:ext cx="1" cy="3"/>
            </a:xfrm>
            <a:custGeom>
              <a:avLst/>
              <a:gdLst>
                <a:gd name="T0" fmla="*/ 3 w 4"/>
                <a:gd name="T1" fmla="*/ 6 h 6"/>
                <a:gd name="T2" fmla="*/ 3 w 4"/>
                <a:gd name="T3" fmla="*/ 6 h 6"/>
                <a:gd name="T4" fmla="*/ 0 w 4"/>
                <a:gd name="T5" fmla="*/ 3 h 6"/>
                <a:gd name="T6" fmla="*/ 2 w 4"/>
                <a:gd name="T7" fmla="*/ 0 h 6"/>
                <a:gd name="T8" fmla="*/ 4 w 4"/>
                <a:gd name="T9" fmla="*/ 3 h 6"/>
                <a:gd name="T10" fmla="*/ 3 w 4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3" y="6"/>
                  </a:moveTo>
                  <a:lnTo>
                    <a:pt x="3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ubicBezTo>
                    <a:pt x="3" y="1"/>
                    <a:pt x="4" y="2"/>
                    <a:pt x="4" y="3"/>
                  </a:cubicBezTo>
                  <a:cubicBezTo>
                    <a:pt x="4" y="4"/>
                    <a:pt x="3" y="5"/>
                    <a:pt x="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1" name="Freeform 1438"/>
            <p:cNvSpPr>
              <a:spLocks/>
            </p:cNvSpPr>
            <p:nvPr userDrawn="1"/>
          </p:nvSpPr>
          <p:spPr bwMode="auto">
            <a:xfrm>
              <a:off x="278" y="208"/>
              <a:ext cx="2" cy="2"/>
            </a:xfrm>
            <a:custGeom>
              <a:avLst/>
              <a:gdLst>
                <a:gd name="T0" fmla="*/ 3 w 4"/>
                <a:gd name="T1" fmla="*/ 6 h 6"/>
                <a:gd name="T2" fmla="*/ 3 w 4"/>
                <a:gd name="T3" fmla="*/ 6 h 6"/>
                <a:gd name="T4" fmla="*/ 0 w 4"/>
                <a:gd name="T5" fmla="*/ 3 h 6"/>
                <a:gd name="T6" fmla="*/ 2 w 4"/>
                <a:gd name="T7" fmla="*/ 0 h 6"/>
                <a:gd name="T8" fmla="*/ 4 w 4"/>
                <a:gd name="T9" fmla="*/ 3 h 6"/>
                <a:gd name="T10" fmla="*/ 3 w 4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3" y="6"/>
                  </a:moveTo>
                  <a:lnTo>
                    <a:pt x="3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ubicBezTo>
                    <a:pt x="3" y="1"/>
                    <a:pt x="4" y="2"/>
                    <a:pt x="4" y="3"/>
                  </a:cubicBezTo>
                  <a:cubicBezTo>
                    <a:pt x="4" y="4"/>
                    <a:pt x="3" y="5"/>
                    <a:pt x="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2" name="Freeform 1439"/>
            <p:cNvSpPr>
              <a:spLocks/>
            </p:cNvSpPr>
            <p:nvPr userDrawn="1"/>
          </p:nvSpPr>
          <p:spPr bwMode="auto">
            <a:xfrm>
              <a:off x="279" y="209"/>
              <a:ext cx="2" cy="3"/>
            </a:xfrm>
            <a:custGeom>
              <a:avLst/>
              <a:gdLst>
                <a:gd name="T0" fmla="*/ 3 w 5"/>
                <a:gd name="T1" fmla="*/ 6 h 6"/>
                <a:gd name="T2" fmla="*/ 3 w 5"/>
                <a:gd name="T3" fmla="*/ 6 h 6"/>
                <a:gd name="T4" fmla="*/ 0 w 5"/>
                <a:gd name="T5" fmla="*/ 3 h 6"/>
                <a:gd name="T6" fmla="*/ 2 w 5"/>
                <a:gd name="T7" fmla="*/ 0 h 6"/>
                <a:gd name="T8" fmla="*/ 5 w 5"/>
                <a:gd name="T9" fmla="*/ 3 h 6"/>
                <a:gd name="T10" fmla="*/ 4 w 5"/>
                <a:gd name="T11" fmla="*/ 4 h 6"/>
                <a:gd name="T12" fmla="*/ 3 w 5"/>
                <a:gd name="T13" fmla="*/ 4 h 6"/>
                <a:gd name="T14" fmla="*/ 2 w 5"/>
                <a:gd name="T15" fmla="*/ 4 h 6"/>
                <a:gd name="T16" fmla="*/ 3 w 5"/>
                <a:gd name="T17" fmla="*/ 6 h 6"/>
                <a:gd name="T18" fmla="*/ 3 w 5"/>
                <a:gd name="T1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6">
                  <a:moveTo>
                    <a:pt x="3" y="6"/>
                  </a:moveTo>
                  <a:lnTo>
                    <a:pt x="3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ubicBezTo>
                    <a:pt x="3" y="1"/>
                    <a:pt x="4" y="2"/>
                    <a:pt x="5" y="3"/>
                  </a:cubicBezTo>
                  <a:lnTo>
                    <a:pt x="4" y="4"/>
                  </a:lnTo>
                  <a:cubicBezTo>
                    <a:pt x="3" y="4"/>
                    <a:pt x="3" y="4"/>
                    <a:pt x="3" y="4"/>
                  </a:cubicBezTo>
                  <a:lnTo>
                    <a:pt x="2" y="4"/>
                  </a:lnTo>
                  <a:cubicBezTo>
                    <a:pt x="2" y="5"/>
                    <a:pt x="3" y="5"/>
                    <a:pt x="3" y="6"/>
                  </a:cubicBezTo>
                  <a:lnTo>
                    <a:pt x="3" y="6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3" name="Freeform 1440"/>
            <p:cNvSpPr>
              <a:spLocks/>
            </p:cNvSpPr>
            <p:nvPr userDrawn="1"/>
          </p:nvSpPr>
          <p:spPr bwMode="auto">
            <a:xfrm>
              <a:off x="280" y="212"/>
              <a:ext cx="2" cy="2"/>
            </a:xfrm>
            <a:custGeom>
              <a:avLst/>
              <a:gdLst>
                <a:gd name="T0" fmla="*/ 1 w 4"/>
                <a:gd name="T1" fmla="*/ 0 h 3"/>
                <a:gd name="T2" fmla="*/ 1 w 4"/>
                <a:gd name="T3" fmla="*/ 0 h 3"/>
                <a:gd name="T4" fmla="*/ 3 w 4"/>
                <a:gd name="T5" fmla="*/ 1 h 3"/>
                <a:gd name="T6" fmla="*/ 3 w 4"/>
                <a:gd name="T7" fmla="*/ 1 h 3"/>
                <a:gd name="T8" fmla="*/ 4 w 4"/>
                <a:gd name="T9" fmla="*/ 3 h 3"/>
                <a:gd name="T10" fmla="*/ 4 w 4"/>
                <a:gd name="T11" fmla="*/ 3 h 3"/>
                <a:gd name="T12" fmla="*/ 1 w 4"/>
                <a:gd name="T13" fmla="*/ 3 h 3"/>
                <a:gd name="T14" fmla="*/ 0 w 4"/>
                <a:gd name="T15" fmla="*/ 2 h 3"/>
                <a:gd name="T16" fmla="*/ 1 w 4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lnTo>
                    <a:pt x="1" y="0"/>
                  </a:lnTo>
                  <a:lnTo>
                    <a:pt x="3" y="1"/>
                  </a:lnTo>
                  <a:lnTo>
                    <a:pt x="3" y="1"/>
                  </a:lnTo>
                  <a:cubicBezTo>
                    <a:pt x="3" y="2"/>
                    <a:pt x="3" y="2"/>
                    <a:pt x="4" y="3"/>
                  </a:cubicBezTo>
                  <a:lnTo>
                    <a:pt x="4" y="3"/>
                  </a:lnTo>
                  <a:cubicBezTo>
                    <a:pt x="2" y="3"/>
                    <a:pt x="2" y="3"/>
                    <a:pt x="1" y="3"/>
                  </a:cubicBezTo>
                  <a:lnTo>
                    <a:pt x="0" y="2"/>
                  </a:lnTo>
                  <a:cubicBezTo>
                    <a:pt x="0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4" name="Freeform 1441"/>
            <p:cNvSpPr>
              <a:spLocks/>
            </p:cNvSpPr>
            <p:nvPr userDrawn="1"/>
          </p:nvSpPr>
          <p:spPr bwMode="auto">
            <a:xfrm>
              <a:off x="278" y="211"/>
              <a:ext cx="3" cy="2"/>
            </a:xfrm>
            <a:custGeom>
              <a:avLst/>
              <a:gdLst>
                <a:gd name="T0" fmla="*/ 2 w 5"/>
                <a:gd name="T1" fmla="*/ 0 h 5"/>
                <a:gd name="T2" fmla="*/ 2 w 5"/>
                <a:gd name="T3" fmla="*/ 0 h 5"/>
                <a:gd name="T4" fmla="*/ 5 w 5"/>
                <a:gd name="T5" fmla="*/ 2 h 5"/>
                <a:gd name="T6" fmla="*/ 3 w 5"/>
                <a:gd name="T7" fmla="*/ 5 h 5"/>
                <a:gd name="T8" fmla="*/ 0 w 5"/>
                <a:gd name="T9" fmla="*/ 3 h 5"/>
                <a:gd name="T10" fmla="*/ 2 w 5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5">
                  <a:moveTo>
                    <a:pt x="2" y="0"/>
                  </a:moveTo>
                  <a:lnTo>
                    <a:pt x="2" y="0"/>
                  </a:lnTo>
                  <a:cubicBezTo>
                    <a:pt x="3" y="1"/>
                    <a:pt x="4" y="1"/>
                    <a:pt x="5" y="2"/>
                  </a:cubicBezTo>
                  <a:cubicBezTo>
                    <a:pt x="4" y="3"/>
                    <a:pt x="4" y="4"/>
                    <a:pt x="3" y="5"/>
                  </a:cubicBezTo>
                  <a:cubicBezTo>
                    <a:pt x="2" y="4"/>
                    <a:pt x="1" y="4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5" name="Freeform 1442"/>
            <p:cNvSpPr>
              <a:spLocks/>
            </p:cNvSpPr>
            <p:nvPr userDrawn="1"/>
          </p:nvSpPr>
          <p:spPr bwMode="auto">
            <a:xfrm>
              <a:off x="286" y="206"/>
              <a:ext cx="1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1 w 1"/>
                <a:gd name="T5" fmla="*/ 2 h 2"/>
                <a:gd name="T6" fmla="*/ 0 w 1"/>
                <a:gd name="T7" fmla="*/ 2 h 2"/>
                <a:gd name="T8" fmla="*/ 0 w 1"/>
                <a:gd name="T9" fmla="*/ 0 h 2"/>
                <a:gd name="T10" fmla="*/ 1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6" name="Freeform 1443"/>
            <p:cNvSpPr>
              <a:spLocks/>
            </p:cNvSpPr>
            <p:nvPr userDrawn="1"/>
          </p:nvSpPr>
          <p:spPr bwMode="auto">
            <a:xfrm>
              <a:off x="286" y="205"/>
              <a:ext cx="1" cy="1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2 w 2"/>
                <a:gd name="T5" fmla="*/ 2 h 2"/>
                <a:gd name="T6" fmla="*/ 1 w 2"/>
                <a:gd name="T7" fmla="*/ 2 h 2"/>
                <a:gd name="T8" fmla="*/ 0 w 2"/>
                <a:gd name="T9" fmla="*/ 1 h 2"/>
                <a:gd name="T10" fmla="*/ 2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2" y="2"/>
                  </a:lnTo>
                  <a:lnTo>
                    <a:pt x="1" y="2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7" name="Freeform 1444"/>
            <p:cNvSpPr>
              <a:spLocks/>
            </p:cNvSpPr>
            <p:nvPr userDrawn="1"/>
          </p:nvSpPr>
          <p:spPr bwMode="auto">
            <a:xfrm>
              <a:off x="286" y="204"/>
              <a:ext cx="1" cy="1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2 w 2"/>
                <a:gd name="T5" fmla="*/ 1 h 2"/>
                <a:gd name="T6" fmla="*/ 0 w 2"/>
                <a:gd name="T7" fmla="*/ 2 h 2"/>
                <a:gd name="T8" fmla="*/ 0 w 2"/>
                <a:gd name="T9" fmla="*/ 0 h 2"/>
                <a:gd name="T10" fmla="*/ 2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8" name="Freeform 1445"/>
            <p:cNvSpPr>
              <a:spLocks/>
            </p:cNvSpPr>
            <p:nvPr userDrawn="1"/>
          </p:nvSpPr>
          <p:spPr bwMode="auto">
            <a:xfrm>
              <a:off x="286" y="203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2 h 2"/>
                <a:gd name="T6" fmla="*/ 0 w 2"/>
                <a:gd name="T7" fmla="*/ 2 h 2"/>
                <a:gd name="T8" fmla="*/ 0 w 2"/>
                <a:gd name="T9" fmla="*/ 1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9" name="Freeform 1446"/>
            <p:cNvSpPr>
              <a:spLocks/>
            </p:cNvSpPr>
            <p:nvPr userDrawn="1"/>
          </p:nvSpPr>
          <p:spPr bwMode="auto">
            <a:xfrm>
              <a:off x="285" y="202"/>
              <a:ext cx="1" cy="0"/>
            </a:xfrm>
            <a:custGeom>
              <a:avLst/>
              <a:gdLst>
                <a:gd name="T0" fmla="*/ 2 w 2"/>
                <a:gd name="T1" fmla="*/ 0 h 1"/>
                <a:gd name="T2" fmla="*/ 2 w 2"/>
                <a:gd name="T3" fmla="*/ 0 h 1"/>
                <a:gd name="T4" fmla="*/ 2 w 2"/>
                <a:gd name="T5" fmla="*/ 1 h 1"/>
                <a:gd name="T6" fmla="*/ 1 w 2"/>
                <a:gd name="T7" fmla="*/ 1 h 1"/>
                <a:gd name="T8" fmla="*/ 0 w 2"/>
                <a:gd name="T9" fmla="*/ 0 h 1"/>
                <a:gd name="T10" fmla="*/ 2 w 2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lnTo>
                    <a:pt x="2" y="0"/>
                  </a:lnTo>
                  <a:lnTo>
                    <a:pt x="2" y="1"/>
                  </a:lnTo>
                  <a:lnTo>
                    <a:pt x="1" y="1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0" name="Freeform 1447"/>
            <p:cNvSpPr>
              <a:spLocks/>
            </p:cNvSpPr>
            <p:nvPr userDrawn="1"/>
          </p:nvSpPr>
          <p:spPr bwMode="auto">
            <a:xfrm>
              <a:off x="285" y="200"/>
              <a:ext cx="1" cy="1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2 w 2"/>
                <a:gd name="T5" fmla="*/ 1 h 2"/>
                <a:gd name="T6" fmla="*/ 0 w 2"/>
                <a:gd name="T7" fmla="*/ 2 h 2"/>
                <a:gd name="T8" fmla="*/ 0 w 2"/>
                <a:gd name="T9" fmla="*/ 0 h 2"/>
                <a:gd name="T10" fmla="*/ 2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1" name="Freeform 1448"/>
            <p:cNvSpPr>
              <a:spLocks/>
            </p:cNvSpPr>
            <p:nvPr userDrawn="1"/>
          </p:nvSpPr>
          <p:spPr bwMode="auto">
            <a:xfrm>
              <a:off x="285" y="199"/>
              <a:ext cx="1" cy="1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2 w 2"/>
                <a:gd name="T5" fmla="*/ 1 h 2"/>
                <a:gd name="T6" fmla="*/ 0 w 2"/>
                <a:gd name="T7" fmla="*/ 2 h 2"/>
                <a:gd name="T8" fmla="*/ 0 w 2"/>
                <a:gd name="T9" fmla="*/ 1 h 2"/>
                <a:gd name="T10" fmla="*/ 2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2" name="Freeform 1449"/>
            <p:cNvSpPr>
              <a:spLocks/>
            </p:cNvSpPr>
            <p:nvPr userDrawn="1"/>
          </p:nvSpPr>
          <p:spPr bwMode="auto">
            <a:xfrm>
              <a:off x="281" y="201"/>
              <a:ext cx="0" cy="2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0 h 3"/>
                <a:gd name="T4" fmla="*/ 1 w 2"/>
                <a:gd name="T5" fmla="*/ 3 h 3"/>
                <a:gd name="T6" fmla="*/ 0 w 2"/>
                <a:gd name="T7" fmla="*/ 2 h 3"/>
                <a:gd name="T8" fmla="*/ 2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2"/>
                    <a:pt x="1" y="3"/>
                  </a:cubicBez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3" name="Freeform 1450"/>
            <p:cNvSpPr>
              <a:spLocks/>
            </p:cNvSpPr>
            <p:nvPr userDrawn="1"/>
          </p:nvSpPr>
          <p:spPr bwMode="auto">
            <a:xfrm>
              <a:off x="279" y="203"/>
              <a:ext cx="1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4" name="Freeform 1451"/>
            <p:cNvSpPr>
              <a:spLocks/>
            </p:cNvSpPr>
            <p:nvPr userDrawn="1"/>
          </p:nvSpPr>
          <p:spPr bwMode="auto">
            <a:xfrm>
              <a:off x="278" y="205"/>
              <a:ext cx="0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1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0" y="0"/>
                    <a:pt x="1" y="1"/>
                    <a:pt x="1" y="3"/>
                  </a:cubicBez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5" name="Freeform 1452"/>
            <p:cNvSpPr>
              <a:spLocks/>
            </p:cNvSpPr>
            <p:nvPr userDrawn="1"/>
          </p:nvSpPr>
          <p:spPr bwMode="auto">
            <a:xfrm>
              <a:off x="277" y="207"/>
              <a:ext cx="0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0" y="1"/>
                    <a:pt x="0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6" name="Freeform 1453"/>
            <p:cNvSpPr>
              <a:spLocks/>
            </p:cNvSpPr>
            <p:nvPr userDrawn="1"/>
          </p:nvSpPr>
          <p:spPr bwMode="auto">
            <a:xfrm>
              <a:off x="279" y="207"/>
              <a:ext cx="1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0" y="1"/>
                    <a:pt x="1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7" name="Freeform 1454"/>
            <p:cNvSpPr>
              <a:spLocks/>
            </p:cNvSpPr>
            <p:nvPr userDrawn="1"/>
          </p:nvSpPr>
          <p:spPr bwMode="auto">
            <a:xfrm>
              <a:off x="282" y="206"/>
              <a:ext cx="1" cy="2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2 w 2"/>
                <a:gd name="T5" fmla="*/ 3 h 3"/>
                <a:gd name="T6" fmla="*/ 0 w 2"/>
                <a:gd name="T7" fmla="*/ 2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2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8" name="Freeform 1455"/>
            <p:cNvSpPr>
              <a:spLocks/>
            </p:cNvSpPr>
            <p:nvPr userDrawn="1"/>
          </p:nvSpPr>
          <p:spPr bwMode="auto">
            <a:xfrm>
              <a:off x="281" y="205"/>
              <a:ext cx="0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1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1" y="3"/>
                  </a:cubicBez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9" name="Freeform 1456"/>
            <p:cNvSpPr>
              <a:spLocks/>
            </p:cNvSpPr>
            <p:nvPr userDrawn="1"/>
          </p:nvSpPr>
          <p:spPr bwMode="auto">
            <a:xfrm>
              <a:off x="282" y="203"/>
              <a:ext cx="0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0" name="Freeform 1457"/>
            <p:cNvSpPr>
              <a:spLocks/>
            </p:cNvSpPr>
            <p:nvPr userDrawn="1"/>
          </p:nvSpPr>
          <p:spPr bwMode="auto">
            <a:xfrm>
              <a:off x="279" y="200"/>
              <a:ext cx="1" cy="1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0 h 3"/>
                <a:gd name="T4" fmla="*/ 1 w 2"/>
                <a:gd name="T5" fmla="*/ 3 h 3"/>
                <a:gd name="T6" fmla="*/ 0 w 2"/>
                <a:gd name="T7" fmla="*/ 2 h 3"/>
                <a:gd name="T8" fmla="*/ 2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2"/>
                    <a:pt x="1" y="3"/>
                  </a:cubicBez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1" name="Freeform 1458"/>
            <p:cNvSpPr>
              <a:spLocks/>
            </p:cNvSpPr>
            <p:nvPr userDrawn="1"/>
          </p:nvSpPr>
          <p:spPr bwMode="auto">
            <a:xfrm>
              <a:off x="278" y="201"/>
              <a:ext cx="0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2" name="Freeform 1459"/>
            <p:cNvSpPr>
              <a:spLocks/>
            </p:cNvSpPr>
            <p:nvPr userDrawn="1"/>
          </p:nvSpPr>
          <p:spPr bwMode="auto">
            <a:xfrm>
              <a:off x="277" y="204"/>
              <a:ext cx="0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1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1" y="3"/>
                  </a:cubicBez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3" name="Freeform 1460"/>
            <p:cNvSpPr>
              <a:spLocks/>
            </p:cNvSpPr>
            <p:nvPr userDrawn="1"/>
          </p:nvSpPr>
          <p:spPr bwMode="auto">
            <a:xfrm>
              <a:off x="278" y="208"/>
              <a:ext cx="1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0" y="2"/>
                    <a:pt x="0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4" name="Freeform 1461"/>
            <p:cNvSpPr>
              <a:spLocks/>
            </p:cNvSpPr>
            <p:nvPr userDrawn="1"/>
          </p:nvSpPr>
          <p:spPr bwMode="auto">
            <a:xfrm>
              <a:off x="279" y="211"/>
              <a:ext cx="0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0" y="1"/>
                    <a:pt x="0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5" name="Freeform 1462"/>
            <p:cNvSpPr>
              <a:spLocks/>
            </p:cNvSpPr>
            <p:nvPr userDrawn="1"/>
          </p:nvSpPr>
          <p:spPr bwMode="auto">
            <a:xfrm>
              <a:off x="283" y="208"/>
              <a:ext cx="1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1 w 1"/>
                <a:gd name="T5" fmla="*/ 2 h 2"/>
                <a:gd name="T6" fmla="*/ 0 w 1"/>
                <a:gd name="T7" fmla="*/ 1 h 2"/>
                <a:gd name="T8" fmla="*/ 1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1" y="2"/>
                  </a:cubicBez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6" name="Freeform 1463"/>
            <p:cNvSpPr>
              <a:spLocks/>
            </p:cNvSpPr>
            <p:nvPr userDrawn="1"/>
          </p:nvSpPr>
          <p:spPr bwMode="auto">
            <a:xfrm>
              <a:off x="280" y="210"/>
              <a:ext cx="0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0" y="2"/>
                    <a:pt x="0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7" name="Freeform 1464"/>
            <p:cNvSpPr>
              <a:spLocks/>
            </p:cNvSpPr>
            <p:nvPr userDrawn="1"/>
          </p:nvSpPr>
          <p:spPr bwMode="auto">
            <a:xfrm>
              <a:off x="280" y="214"/>
              <a:ext cx="3" cy="0"/>
            </a:xfrm>
            <a:custGeom>
              <a:avLst/>
              <a:gdLst>
                <a:gd name="T0" fmla="*/ 0 w 6"/>
                <a:gd name="T1" fmla="*/ 1 h 1"/>
                <a:gd name="T2" fmla="*/ 0 w 6"/>
                <a:gd name="T3" fmla="*/ 1 h 1"/>
                <a:gd name="T4" fmla="*/ 5 w 6"/>
                <a:gd name="T5" fmla="*/ 0 h 1"/>
                <a:gd name="T6" fmla="*/ 6 w 6"/>
                <a:gd name="T7" fmla="*/ 1 h 1"/>
                <a:gd name="T8" fmla="*/ 0 w 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0" y="1"/>
                  </a:moveTo>
                  <a:lnTo>
                    <a:pt x="0" y="1"/>
                  </a:lnTo>
                  <a:cubicBezTo>
                    <a:pt x="2" y="1"/>
                    <a:pt x="3" y="0"/>
                    <a:pt x="5" y="0"/>
                  </a:cubicBezTo>
                  <a:cubicBezTo>
                    <a:pt x="5" y="1"/>
                    <a:pt x="5" y="1"/>
                    <a:pt x="6" y="1"/>
                  </a:cubicBezTo>
                  <a:cubicBezTo>
                    <a:pt x="4" y="1"/>
                    <a:pt x="2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8" name="Freeform 1465"/>
            <p:cNvSpPr>
              <a:spLocks/>
            </p:cNvSpPr>
            <p:nvPr userDrawn="1"/>
          </p:nvSpPr>
          <p:spPr bwMode="auto">
            <a:xfrm>
              <a:off x="281" y="209"/>
              <a:ext cx="3" cy="2"/>
            </a:xfrm>
            <a:custGeom>
              <a:avLst/>
              <a:gdLst>
                <a:gd name="T0" fmla="*/ 8 w 8"/>
                <a:gd name="T1" fmla="*/ 4 h 5"/>
                <a:gd name="T2" fmla="*/ 8 w 8"/>
                <a:gd name="T3" fmla="*/ 4 h 5"/>
                <a:gd name="T4" fmla="*/ 6 w 8"/>
                <a:gd name="T5" fmla="*/ 4 h 5"/>
                <a:gd name="T6" fmla="*/ 5 w 8"/>
                <a:gd name="T7" fmla="*/ 4 h 5"/>
                <a:gd name="T8" fmla="*/ 6 w 8"/>
                <a:gd name="T9" fmla="*/ 5 h 5"/>
                <a:gd name="T10" fmla="*/ 4 w 8"/>
                <a:gd name="T11" fmla="*/ 5 h 5"/>
                <a:gd name="T12" fmla="*/ 0 w 8"/>
                <a:gd name="T13" fmla="*/ 0 h 5"/>
                <a:gd name="T14" fmla="*/ 8 w 8"/>
                <a:gd name="T1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5">
                  <a:moveTo>
                    <a:pt x="8" y="4"/>
                  </a:moveTo>
                  <a:lnTo>
                    <a:pt x="8" y="4"/>
                  </a:lnTo>
                  <a:cubicBezTo>
                    <a:pt x="7" y="4"/>
                    <a:pt x="6" y="4"/>
                    <a:pt x="6" y="4"/>
                  </a:cubicBezTo>
                  <a:lnTo>
                    <a:pt x="5" y="4"/>
                  </a:lnTo>
                  <a:cubicBezTo>
                    <a:pt x="5" y="4"/>
                    <a:pt x="6" y="5"/>
                    <a:pt x="6" y="5"/>
                  </a:cubicBezTo>
                  <a:cubicBezTo>
                    <a:pt x="5" y="5"/>
                    <a:pt x="4" y="5"/>
                    <a:pt x="4" y="5"/>
                  </a:cubicBezTo>
                  <a:cubicBezTo>
                    <a:pt x="2" y="4"/>
                    <a:pt x="1" y="2"/>
                    <a:pt x="0" y="0"/>
                  </a:cubicBezTo>
                  <a:cubicBezTo>
                    <a:pt x="3" y="1"/>
                    <a:pt x="6" y="2"/>
                    <a:pt x="8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9" name="Freeform 1466"/>
            <p:cNvSpPr>
              <a:spLocks/>
            </p:cNvSpPr>
            <p:nvPr userDrawn="1"/>
          </p:nvSpPr>
          <p:spPr bwMode="auto">
            <a:xfrm>
              <a:off x="287" y="208"/>
              <a:ext cx="0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1 w 1"/>
                <a:gd name="T7" fmla="*/ 3 h 3"/>
                <a:gd name="T8" fmla="*/ 0 w 1"/>
                <a:gd name="T9" fmla="*/ 2 h 3"/>
                <a:gd name="T10" fmla="*/ 0 w 1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3"/>
                    <a:pt x="1" y="3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0" name="Freeform 1467"/>
            <p:cNvSpPr>
              <a:spLocks/>
            </p:cNvSpPr>
            <p:nvPr userDrawn="1"/>
          </p:nvSpPr>
          <p:spPr bwMode="auto">
            <a:xfrm>
              <a:off x="285" y="210"/>
              <a:ext cx="1" cy="1"/>
            </a:xfrm>
            <a:custGeom>
              <a:avLst/>
              <a:gdLst>
                <a:gd name="T0" fmla="*/ 0 w 3"/>
                <a:gd name="T1" fmla="*/ 0 h 4"/>
                <a:gd name="T2" fmla="*/ 0 w 3"/>
                <a:gd name="T3" fmla="*/ 0 h 4"/>
                <a:gd name="T4" fmla="*/ 2 w 3"/>
                <a:gd name="T5" fmla="*/ 1 h 4"/>
                <a:gd name="T6" fmla="*/ 3 w 3"/>
                <a:gd name="T7" fmla="*/ 4 h 4"/>
                <a:gd name="T8" fmla="*/ 1 w 3"/>
                <a:gd name="T9" fmla="*/ 3 h 4"/>
                <a:gd name="T10" fmla="*/ 0 w 3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" y="1"/>
                    <a:pt x="2" y="1"/>
                  </a:cubicBezTo>
                  <a:cubicBezTo>
                    <a:pt x="2" y="2"/>
                    <a:pt x="2" y="3"/>
                    <a:pt x="3" y="4"/>
                  </a:cubicBezTo>
                  <a:cubicBezTo>
                    <a:pt x="2" y="4"/>
                    <a:pt x="2" y="3"/>
                    <a:pt x="1" y="3"/>
                  </a:cubicBezTo>
                  <a:cubicBezTo>
                    <a:pt x="1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1" name="Freeform 1468"/>
            <p:cNvSpPr>
              <a:spLocks/>
            </p:cNvSpPr>
            <p:nvPr userDrawn="1"/>
          </p:nvSpPr>
          <p:spPr bwMode="auto">
            <a:xfrm>
              <a:off x="281" y="211"/>
              <a:ext cx="4" cy="2"/>
            </a:xfrm>
            <a:custGeom>
              <a:avLst/>
              <a:gdLst>
                <a:gd name="T0" fmla="*/ 6 w 9"/>
                <a:gd name="T1" fmla="*/ 1 h 4"/>
                <a:gd name="T2" fmla="*/ 6 w 9"/>
                <a:gd name="T3" fmla="*/ 1 h 4"/>
                <a:gd name="T4" fmla="*/ 9 w 9"/>
                <a:gd name="T5" fmla="*/ 4 h 4"/>
                <a:gd name="T6" fmla="*/ 5 w 9"/>
                <a:gd name="T7" fmla="*/ 4 h 4"/>
                <a:gd name="T8" fmla="*/ 0 w 9"/>
                <a:gd name="T9" fmla="*/ 1 h 4"/>
                <a:gd name="T10" fmla="*/ 6 w 9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4">
                  <a:moveTo>
                    <a:pt x="6" y="1"/>
                  </a:moveTo>
                  <a:lnTo>
                    <a:pt x="6" y="1"/>
                  </a:lnTo>
                  <a:cubicBezTo>
                    <a:pt x="7" y="2"/>
                    <a:pt x="8" y="3"/>
                    <a:pt x="9" y="4"/>
                  </a:cubicBezTo>
                  <a:cubicBezTo>
                    <a:pt x="7" y="4"/>
                    <a:pt x="6" y="4"/>
                    <a:pt x="5" y="4"/>
                  </a:cubicBezTo>
                  <a:cubicBezTo>
                    <a:pt x="3" y="3"/>
                    <a:pt x="2" y="2"/>
                    <a:pt x="0" y="1"/>
                  </a:cubicBezTo>
                  <a:cubicBezTo>
                    <a:pt x="2" y="0"/>
                    <a:pt x="4" y="1"/>
                    <a:pt x="6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2" name="Freeform 1469"/>
            <p:cNvSpPr>
              <a:spLocks/>
            </p:cNvSpPr>
            <p:nvPr userDrawn="1"/>
          </p:nvSpPr>
          <p:spPr bwMode="auto">
            <a:xfrm>
              <a:off x="285" y="208"/>
              <a:ext cx="3" cy="5"/>
            </a:xfrm>
            <a:custGeom>
              <a:avLst/>
              <a:gdLst>
                <a:gd name="T0" fmla="*/ 4 w 5"/>
                <a:gd name="T1" fmla="*/ 5 h 11"/>
                <a:gd name="T2" fmla="*/ 4 w 5"/>
                <a:gd name="T3" fmla="*/ 5 h 11"/>
                <a:gd name="T4" fmla="*/ 4 w 5"/>
                <a:gd name="T5" fmla="*/ 6 h 11"/>
                <a:gd name="T6" fmla="*/ 5 w 5"/>
                <a:gd name="T7" fmla="*/ 11 h 11"/>
                <a:gd name="T8" fmla="*/ 2 w 5"/>
                <a:gd name="T9" fmla="*/ 8 h 11"/>
                <a:gd name="T10" fmla="*/ 0 w 5"/>
                <a:gd name="T11" fmla="*/ 0 h 11"/>
                <a:gd name="T12" fmla="*/ 4 w 5"/>
                <a:gd name="T13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1">
                  <a:moveTo>
                    <a:pt x="4" y="5"/>
                  </a:moveTo>
                  <a:lnTo>
                    <a:pt x="4" y="5"/>
                  </a:lnTo>
                  <a:lnTo>
                    <a:pt x="4" y="6"/>
                  </a:lnTo>
                  <a:cubicBezTo>
                    <a:pt x="4" y="7"/>
                    <a:pt x="4" y="9"/>
                    <a:pt x="5" y="11"/>
                  </a:cubicBezTo>
                  <a:cubicBezTo>
                    <a:pt x="4" y="10"/>
                    <a:pt x="3" y="9"/>
                    <a:pt x="2" y="8"/>
                  </a:cubicBezTo>
                  <a:cubicBezTo>
                    <a:pt x="1" y="5"/>
                    <a:pt x="0" y="3"/>
                    <a:pt x="0" y="0"/>
                  </a:cubicBezTo>
                  <a:cubicBezTo>
                    <a:pt x="2" y="1"/>
                    <a:pt x="3" y="3"/>
                    <a:pt x="4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3" name="Freeform 1470"/>
            <p:cNvSpPr>
              <a:spLocks/>
            </p:cNvSpPr>
            <p:nvPr userDrawn="1"/>
          </p:nvSpPr>
          <p:spPr bwMode="auto">
            <a:xfrm>
              <a:off x="282" y="213"/>
              <a:ext cx="5" cy="1"/>
            </a:xfrm>
            <a:custGeom>
              <a:avLst/>
              <a:gdLst>
                <a:gd name="T0" fmla="*/ 0 w 11"/>
                <a:gd name="T1" fmla="*/ 1 h 3"/>
                <a:gd name="T2" fmla="*/ 0 w 11"/>
                <a:gd name="T3" fmla="*/ 1 h 3"/>
                <a:gd name="T4" fmla="*/ 11 w 11"/>
                <a:gd name="T5" fmla="*/ 3 h 3"/>
                <a:gd name="T6" fmla="*/ 10 w 11"/>
                <a:gd name="T7" fmla="*/ 3 h 3"/>
                <a:gd name="T8" fmla="*/ 3 w 11"/>
                <a:gd name="T9" fmla="*/ 3 h 3"/>
                <a:gd name="T10" fmla="*/ 0 w 11"/>
                <a:gd name="T11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3">
                  <a:moveTo>
                    <a:pt x="0" y="1"/>
                  </a:moveTo>
                  <a:lnTo>
                    <a:pt x="0" y="1"/>
                  </a:lnTo>
                  <a:cubicBezTo>
                    <a:pt x="3" y="0"/>
                    <a:pt x="8" y="1"/>
                    <a:pt x="11" y="3"/>
                  </a:cubicBezTo>
                  <a:lnTo>
                    <a:pt x="10" y="3"/>
                  </a:lnTo>
                  <a:cubicBezTo>
                    <a:pt x="8" y="3"/>
                    <a:pt x="5" y="3"/>
                    <a:pt x="3" y="3"/>
                  </a:cubicBezTo>
                  <a:cubicBezTo>
                    <a:pt x="2" y="3"/>
                    <a:pt x="1" y="2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4" name="Freeform 1471"/>
            <p:cNvSpPr>
              <a:spLocks/>
            </p:cNvSpPr>
            <p:nvPr userDrawn="1"/>
          </p:nvSpPr>
          <p:spPr bwMode="auto">
            <a:xfrm>
              <a:off x="283" y="211"/>
              <a:ext cx="5" cy="3"/>
            </a:xfrm>
            <a:custGeom>
              <a:avLst/>
              <a:gdLst>
                <a:gd name="T0" fmla="*/ 0 w 10"/>
                <a:gd name="T1" fmla="*/ 0 h 7"/>
                <a:gd name="T2" fmla="*/ 0 w 10"/>
                <a:gd name="T3" fmla="*/ 0 h 7"/>
                <a:gd name="T4" fmla="*/ 10 w 10"/>
                <a:gd name="T5" fmla="*/ 7 h 7"/>
                <a:gd name="T6" fmla="*/ 0 w 10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7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8" y="3"/>
                    <a:pt x="10" y="7"/>
                  </a:cubicBezTo>
                  <a:cubicBezTo>
                    <a:pt x="6" y="6"/>
                    <a:pt x="2" y="3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5" name="Freeform 1472"/>
            <p:cNvSpPr>
              <a:spLocks/>
            </p:cNvSpPr>
            <p:nvPr userDrawn="1"/>
          </p:nvSpPr>
          <p:spPr bwMode="auto">
            <a:xfrm>
              <a:off x="287" y="198"/>
              <a:ext cx="3" cy="11"/>
            </a:xfrm>
            <a:custGeom>
              <a:avLst/>
              <a:gdLst>
                <a:gd name="T0" fmla="*/ 2 w 5"/>
                <a:gd name="T1" fmla="*/ 20 h 24"/>
                <a:gd name="T2" fmla="*/ 2 w 5"/>
                <a:gd name="T3" fmla="*/ 20 h 24"/>
                <a:gd name="T4" fmla="*/ 1 w 5"/>
                <a:gd name="T5" fmla="*/ 24 h 24"/>
                <a:gd name="T6" fmla="*/ 0 w 5"/>
                <a:gd name="T7" fmla="*/ 0 h 24"/>
                <a:gd name="T8" fmla="*/ 2 w 5"/>
                <a:gd name="T9" fmla="*/ 1 h 24"/>
                <a:gd name="T10" fmla="*/ 5 w 5"/>
                <a:gd name="T11" fmla="*/ 0 h 24"/>
                <a:gd name="T12" fmla="*/ 4 w 5"/>
                <a:gd name="T13" fmla="*/ 24 h 24"/>
                <a:gd name="T14" fmla="*/ 2 w 5"/>
                <a:gd name="T15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24">
                  <a:moveTo>
                    <a:pt x="2" y="20"/>
                  </a:moveTo>
                  <a:lnTo>
                    <a:pt x="2" y="20"/>
                  </a:lnTo>
                  <a:cubicBezTo>
                    <a:pt x="2" y="21"/>
                    <a:pt x="1" y="22"/>
                    <a:pt x="1" y="24"/>
                  </a:cubicBezTo>
                  <a:lnTo>
                    <a:pt x="0" y="0"/>
                  </a:lnTo>
                  <a:cubicBezTo>
                    <a:pt x="0" y="1"/>
                    <a:pt x="1" y="1"/>
                    <a:pt x="2" y="1"/>
                  </a:cubicBezTo>
                  <a:cubicBezTo>
                    <a:pt x="4" y="1"/>
                    <a:pt x="4" y="1"/>
                    <a:pt x="5" y="0"/>
                  </a:cubicBezTo>
                  <a:lnTo>
                    <a:pt x="4" y="24"/>
                  </a:lnTo>
                  <a:cubicBezTo>
                    <a:pt x="4" y="22"/>
                    <a:pt x="3" y="21"/>
                    <a:pt x="2" y="2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6" name="Freeform 1473"/>
            <p:cNvSpPr>
              <a:spLocks/>
            </p:cNvSpPr>
            <p:nvPr userDrawn="1"/>
          </p:nvSpPr>
          <p:spPr bwMode="auto">
            <a:xfrm>
              <a:off x="288" y="208"/>
              <a:ext cx="1" cy="6"/>
            </a:xfrm>
            <a:custGeom>
              <a:avLst/>
              <a:gdLst>
                <a:gd name="T0" fmla="*/ 3 w 3"/>
                <a:gd name="T1" fmla="*/ 7 h 13"/>
                <a:gd name="T2" fmla="*/ 3 w 3"/>
                <a:gd name="T3" fmla="*/ 7 h 13"/>
                <a:gd name="T4" fmla="*/ 1 w 3"/>
                <a:gd name="T5" fmla="*/ 13 h 13"/>
                <a:gd name="T6" fmla="*/ 0 w 3"/>
                <a:gd name="T7" fmla="*/ 7 h 13"/>
                <a:gd name="T8" fmla="*/ 1 w 3"/>
                <a:gd name="T9" fmla="*/ 0 h 13"/>
                <a:gd name="T10" fmla="*/ 3 w 3"/>
                <a:gd name="T11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13">
                  <a:moveTo>
                    <a:pt x="3" y="7"/>
                  </a:moveTo>
                  <a:lnTo>
                    <a:pt x="3" y="7"/>
                  </a:lnTo>
                  <a:cubicBezTo>
                    <a:pt x="3" y="9"/>
                    <a:pt x="3" y="11"/>
                    <a:pt x="1" y="13"/>
                  </a:cubicBezTo>
                  <a:cubicBezTo>
                    <a:pt x="0" y="11"/>
                    <a:pt x="0" y="9"/>
                    <a:pt x="0" y="7"/>
                  </a:cubicBezTo>
                  <a:cubicBezTo>
                    <a:pt x="0" y="4"/>
                    <a:pt x="0" y="2"/>
                    <a:pt x="1" y="0"/>
                  </a:cubicBezTo>
                  <a:cubicBezTo>
                    <a:pt x="3" y="2"/>
                    <a:pt x="3" y="4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7" name="Freeform 1474"/>
            <p:cNvSpPr>
              <a:spLocks/>
            </p:cNvSpPr>
            <p:nvPr userDrawn="1"/>
          </p:nvSpPr>
          <p:spPr bwMode="auto">
            <a:xfrm>
              <a:off x="285" y="186"/>
              <a:ext cx="6" cy="6"/>
            </a:xfrm>
            <a:custGeom>
              <a:avLst/>
              <a:gdLst>
                <a:gd name="T0" fmla="*/ 8 w 13"/>
                <a:gd name="T1" fmla="*/ 2 h 12"/>
                <a:gd name="T2" fmla="*/ 8 w 13"/>
                <a:gd name="T3" fmla="*/ 2 h 12"/>
                <a:gd name="T4" fmla="*/ 7 w 13"/>
                <a:gd name="T5" fmla="*/ 4 h 12"/>
                <a:gd name="T6" fmla="*/ 13 w 13"/>
                <a:gd name="T7" fmla="*/ 3 h 12"/>
                <a:gd name="T8" fmla="*/ 13 w 13"/>
                <a:gd name="T9" fmla="*/ 9 h 12"/>
                <a:gd name="T10" fmla="*/ 8 w 13"/>
                <a:gd name="T11" fmla="*/ 7 h 12"/>
                <a:gd name="T12" fmla="*/ 9 w 13"/>
                <a:gd name="T13" fmla="*/ 12 h 12"/>
                <a:gd name="T14" fmla="*/ 3 w 13"/>
                <a:gd name="T15" fmla="*/ 12 h 12"/>
                <a:gd name="T16" fmla="*/ 5 w 13"/>
                <a:gd name="T17" fmla="*/ 8 h 12"/>
                <a:gd name="T18" fmla="*/ 0 w 13"/>
                <a:gd name="T19" fmla="*/ 9 h 12"/>
                <a:gd name="T20" fmla="*/ 0 w 13"/>
                <a:gd name="T21" fmla="*/ 3 h 12"/>
                <a:gd name="T22" fmla="*/ 4 w 13"/>
                <a:gd name="T23" fmla="*/ 5 h 12"/>
                <a:gd name="T24" fmla="*/ 3 w 13"/>
                <a:gd name="T25" fmla="*/ 0 h 12"/>
                <a:gd name="T26" fmla="*/ 9 w 13"/>
                <a:gd name="T27" fmla="*/ 0 h 12"/>
                <a:gd name="T28" fmla="*/ 8 w 13"/>
                <a:gd name="T29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" h="12">
                  <a:moveTo>
                    <a:pt x="8" y="2"/>
                  </a:moveTo>
                  <a:lnTo>
                    <a:pt x="8" y="2"/>
                  </a:lnTo>
                  <a:cubicBezTo>
                    <a:pt x="8" y="3"/>
                    <a:pt x="7" y="4"/>
                    <a:pt x="7" y="4"/>
                  </a:cubicBezTo>
                  <a:cubicBezTo>
                    <a:pt x="8" y="7"/>
                    <a:pt x="12" y="4"/>
                    <a:pt x="13" y="3"/>
                  </a:cubicBezTo>
                  <a:lnTo>
                    <a:pt x="13" y="9"/>
                  </a:lnTo>
                  <a:cubicBezTo>
                    <a:pt x="12" y="9"/>
                    <a:pt x="10" y="7"/>
                    <a:pt x="8" y="7"/>
                  </a:cubicBezTo>
                  <a:cubicBezTo>
                    <a:pt x="6" y="8"/>
                    <a:pt x="9" y="12"/>
                    <a:pt x="9" y="12"/>
                  </a:cubicBezTo>
                  <a:lnTo>
                    <a:pt x="3" y="12"/>
                  </a:lnTo>
                  <a:cubicBezTo>
                    <a:pt x="4" y="12"/>
                    <a:pt x="6" y="10"/>
                    <a:pt x="5" y="8"/>
                  </a:cubicBezTo>
                  <a:cubicBezTo>
                    <a:pt x="5" y="6"/>
                    <a:pt x="1" y="9"/>
                    <a:pt x="0" y="9"/>
                  </a:cubicBezTo>
                  <a:lnTo>
                    <a:pt x="0" y="3"/>
                  </a:lnTo>
                  <a:cubicBezTo>
                    <a:pt x="1" y="4"/>
                    <a:pt x="3" y="6"/>
                    <a:pt x="4" y="5"/>
                  </a:cubicBezTo>
                  <a:cubicBezTo>
                    <a:pt x="7" y="5"/>
                    <a:pt x="4" y="1"/>
                    <a:pt x="3" y="0"/>
                  </a:cubicBezTo>
                  <a:lnTo>
                    <a:pt x="9" y="0"/>
                  </a:lnTo>
                  <a:cubicBezTo>
                    <a:pt x="9" y="1"/>
                    <a:pt x="8" y="2"/>
                    <a:pt x="8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8" name="Freeform 1475"/>
            <p:cNvSpPr>
              <a:spLocks/>
            </p:cNvSpPr>
            <p:nvPr userDrawn="1"/>
          </p:nvSpPr>
          <p:spPr bwMode="auto">
            <a:xfrm>
              <a:off x="286" y="193"/>
              <a:ext cx="4" cy="4"/>
            </a:xfrm>
            <a:custGeom>
              <a:avLst/>
              <a:gdLst>
                <a:gd name="T0" fmla="*/ 4 w 9"/>
                <a:gd name="T1" fmla="*/ 0 h 9"/>
                <a:gd name="T2" fmla="*/ 4 w 9"/>
                <a:gd name="T3" fmla="*/ 0 h 9"/>
                <a:gd name="T4" fmla="*/ 9 w 9"/>
                <a:gd name="T5" fmla="*/ 5 h 9"/>
                <a:gd name="T6" fmla="*/ 4 w 9"/>
                <a:gd name="T7" fmla="*/ 9 h 9"/>
                <a:gd name="T8" fmla="*/ 0 w 9"/>
                <a:gd name="T9" fmla="*/ 5 h 9"/>
                <a:gd name="T10" fmla="*/ 4 w 9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9">
                  <a:moveTo>
                    <a:pt x="4" y="0"/>
                  </a:moveTo>
                  <a:lnTo>
                    <a:pt x="4" y="0"/>
                  </a:lnTo>
                  <a:cubicBezTo>
                    <a:pt x="7" y="0"/>
                    <a:pt x="9" y="2"/>
                    <a:pt x="9" y="5"/>
                  </a:cubicBezTo>
                  <a:cubicBezTo>
                    <a:pt x="9" y="7"/>
                    <a:pt x="7" y="9"/>
                    <a:pt x="4" y="9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9" name="Freeform 1476"/>
            <p:cNvSpPr>
              <a:spLocks/>
            </p:cNvSpPr>
            <p:nvPr userDrawn="1"/>
          </p:nvSpPr>
          <p:spPr bwMode="auto">
            <a:xfrm>
              <a:off x="297" y="216"/>
              <a:ext cx="0" cy="1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1 w 1"/>
                <a:gd name="T5" fmla="*/ 1 h 1"/>
                <a:gd name="T6" fmla="*/ 0 w 1"/>
                <a:gd name="T7" fmla="*/ 1 h 1"/>
                <a:gd name="T8" fmla="*/ 1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1" y="0"/>
                  </a:lnTo>
                  <a:lnTo>
                    <a:pt x="1" y="1"/>
                  </a:lnTo>
                  <a:cubicBezTo>
                    <a:pt x="1" y="1"/>
                    <a:pt x="1" y="1"/>
                    <a:pt x="0" y="1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0" name="Freeform 1477"/>
            <p:cNvSpPr>
              <a:spLocks/>
            </p:cNvSpPr>
            <p:nvPr userDrawn="1"/>
          </p:nvSpPr>
          <p:spPr bwMode="auto">
            <a:xfrm>
              <a:off x="289" y="215"/>
              <a:ext cx="1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0" y="1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1" name="Freeform 1478"/>
            <p:cNvSpPr>
              <a:spLocks/>
            </p:cNvSpPr>
            <p:nvPr userDrawn="1"/>
          </p:nvSpPr>
          <p:spPr bwMode="auto">
            <a:xfrm>
              <a:off x="289" y="216"/>
              <a:ext cx="1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2" name="Freeform 1479"/>
            <p:cNvSpPr>
              <a:spLocks/>
            </p:cNvSpPr>
            <p:nvPr userDrawn="1"/>
          </p:nvSpPr>
          <p:spPr bwMode="auto">
            <a:xfrm>
              <a:off x="291" y="215"/>
              <a:ext cx="0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0" y="1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3" name="Freeform 1480"/>
            <p:cNvSpPr>
              <a:spLocks/>
            </p:cNvSpPr>
            <p:nvPr userDrawn="1"/>
          </p:nvSpPr>
          <p:spPr bwMode="auto">
            <a:xfrm>
              <a:off x="291" y="216"/>
              <a:ext cx="0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4" name="Freeform 1481"/>
            <p:cNvSpPr>
              <a:spLocks/>
            </p:cNvSpPr>
            <p:nvPr userDrawn="1"/>
          </p:nvSpPr>
          <p:spPr bwMode="auto">
            <a:xfrm>
              <a:off x="293" y="215"/>
              <a:ext cx="0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5" name="Freeform 1482"/>
            <p:cNvSpPr>
              <a:spLocks/>
            </p:cNvSpPr>
            <p:nvPr userDrawn="1"/>
          </p:nvSpPr>
          <p:spPr bwMode="auto">
            <a:xfrm>
              <a:off x="293" y="216"/>
              <a:ext cx="0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6" name="Rectangle 1483"/>
            <p:cNvSpPr>
              <a:spLocks noChangeArrowheads="1"/>
            </p:cNvSpPr>
            <p:nvPr userDrawn="1"/>
          </p:nvSpPr>
          <p:spPr bwMode="auto">
            <a:xfrm>
              <a:off x="294" y="215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7" name="Freeform 1484"/>
            <p:cNvSpPr>
              <a:spLocks/>
            </p:cNvSpPr>
            <p:nvPr userDrawn="1"/>
          </p:nvSpPr>
          <p:spPr bwMode="auto">
            <a:xfrm>
              <a:off x="294" y="216"/>
              <a:ext cx="0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cubicBezTo>
                    <a:pt x="0" y="1"/>
                    <a:pt x="0" y="0"/>
                    <a:pt x="0" y="0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8" name="Freeform 1485"/>
            <p:cNvSpPr>
              <a:spLocks/>
            </p:cNvSpPr>
            <p:nvPr userDrawn="1"/>
          </p:nvSpPr>
          <p:spPr bwMode="auto">
            <a:xfrm>
              <a:off x="296" y="215"/>
              <a:ext cx="0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1" y="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9" name="Freeform 1486"/>
            <p:cNvSpPr>
              <a:spLocks/>
            </p:cNvSpPr>
            <p:nvPr userDrawn="1"/>
          </p:nvSpPr>
          <p:spPr bwMode="auto">
            <a:xfrm>
              <a:off x="295" y="216"/>
              <a:ext cx="1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0" y="1"/>
                    <a:pt x="0" y="1"/>
                  </a:cubicBez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0" name="Freeform 1487"/>
            <p:cNvSpPr>
              <a:spLocks/>
            </p:cNvSpPr>
            <p:nvPr userDrawn="1"/>
          </p:nvSpPr>
          <p:spPr bwMode="auto">
            <a:xfrm>
              <a:off x="290" y="216"/>
              <a:ext cx="1" cy="1"/>
            </a:xfrm>
            <a:custGeom>
              <a:avLst/>
              <a:gdLst>
                <a:gd name="T0" fmla="*/ 2 w 3"/>
                <a:gd name="T1" fmla="*/ 0 h 2"/>
                <a:gd name="T2" fmla="*/ 2 w 3"/>
                <a:gd name="T3" fmla="*/ 0 h 2"/>
                <a:gd name="T4" fmla="*/ 3 w 3"/>
                <a:gd name="T5" fmla="*/ 1 h 2"/>
                <a:gd name="T6" fmla="*/ 2 w 3"/>
                <a:gd name="T7" fmla="*/ 2 h 2"/>
                <a:gd name="T8" fmla="*/ 0 w 3"/>
                <a:gd name="T9" fmla="*/ 1 h 2"/>
                <a:gd name="T10" fmla="*/ 2 w 3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2" y="0"/>
                  </a:moveTo>
                  <a:lnTo>
                    <a:pt x="2" y="0"/>
                  </a:lnTo>
                  <a:cubicBezTo>
                    <a:pt x="2" y="0"/>
                    <a:pt x="3" y="0"/>
                    <a:pt x="3" y="1"/>
                  </a:cubicBezTo>
                  <a:cubicBezTo>
                    <a:pt x="3" y="1"/>
                    <a:pt x="2" y="2"/>
                    <a:pt x="2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1" name="Freeform 1488"/>
            <p:cNvSpPr>
              <a:spLocks/>
            </p:cNvSpPr>
            <p:nvPr userDrawn="1"/>
          </p:nvSpPr>
          <p:spPr bwMode="auto">
            <a:xfrm>
              <a:off x="291" y="216"/>
              <a:ext cx="2" cy="1"/>
            </a:xfrm>
            <a:custGeom>
              <a:avLst/>
              <a:gdLst>
                <a:gd name="T0" fmla="*/ 1 w 3"/>
                <a:gd name="T1" fmla="*/ 0 h 2"/>
                <a:gd name="T2" fmla="*/ 1 w 3"/>
                <a:gd name="T3" fmla="*/ 0 h 2"/>
                <a:gd name="T4" fmla="*/ 3 w 3"/>
                <a:gd name="T5" fmla="*/ 1 h 2"/>
                <a:gd name="T6" fmla="*/ 1 w 3"/>
                <a:gd name="T7" fmla="*/ 2 h 2"/>
                <a:gd name="T8" fmla="*/ 0 w 3"/>
                <a:gd name="T9" fmla="*/ 1 h 2"/>
                <a:gd name="T10" fmla="*/ 1 w 3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3" y="0"/>
                    <a:pt x="3" y="1"/>
                  </a:cubicBezTo>
                  <a:cubicBezTo>
                    <a:pt x="3" y="1"/>
                    <a:pt x="2" y="2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2" name="Freeform 1489"/>
            <p:cNvSpPr>
              <a:spLocks/>
            </p:cNvSpPr>
            <p:nvPr userDrawn="1"/>
          </p:nvSpPr>
          <p:spPr bwMode="auto">
            <a:xfrm>
              <a:off x="293" y="21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0 h 2"/>
                <a:gd name="T6" fmla="*/ 1 w 2"/>
                <a:gd name="T7" fmla="*/ 2 h 2"/>
                <a:gd name="T8" fmla="*/ 0 w 2"/>
                <a:gd name="T9" fmla="*/ 1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1" y="1"/>
                    <a:pt x="1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3" name="Freeform 1490"/>
            <p:cNvSpPr>
              <a:spLocks/>
            </p:cNvSpPr>
            <p:nvPr userDrawn="1"/>
          </p:nvSpPr>
          <p:spPr bwMode="auto">
            <a:xfrm>
              <a:off x="294" y="21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0 h 2"/>
                <a:gd name="T6" fmla="*/ 1 w 2"/>
                <a:gd name="T7" fmla="*/ 2 h 2"/>
                <a:gd name="T8" fmla="*/ 0 w 2"/>
                <a:gd name="T9" fmla="*/ 1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4" name="Freeform 1491"/>
            <p:cNvSpPr>
              <a:spLocks/>
            </p:cNvSpPr>
            <p:nvPr userDrawn="1"/>
          </p:nvSpPr>
          <p:spPr bwMode="auto">
            <a:xfrm>
              <a:off x="296" y="21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1 h 2"/>
                <a:gd name="T6" fmla="*/ 1 w 2"/>
                <a:gd name="T7" fmla="*/ 2 h 2"/>
                <a:gd name="T8" fmla="*/ 0 w 2"/>
                <a:gd name="T9" fmla="*/ 1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2" y="0"/>
                    <a:pt x="2" y="1"/>
                  </a:cubicBezTo>
                  <a:cubicBezTo>
                    <a:pt x="2" y="1"/>
                    <a:pt x="2" y="1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5" name="Freeform 1492"/>
            <p:cNvSpPr>
              <a:spLocks/>
            </p:cNvSpPr>
            <p:nvPr userDrawn="1"/>
          </p:nvSpPr>
          <p:spPr bwMode="auto">
            <a:xfrm>
              <a:off x="280" y="216"/>
              <a:ext cx="0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1 w 1"/>
                <a:gd name="T5" fmla="*/ 1 h 1"/>
                <a:gd name="T6" fmla="*/ 0 w 1"/>
                <a:gd name="T7" fmla="*/ 1 h 1"/>
                <a:gd name="T8" fmla="*/ 0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6" name="Freeform 1493"/>
            <p:cNvSpPr>
              <a:spLocks/>
            </p:cNvSpPr>
            <p:nvPr userDrawn="1"/>
          </p:nvSpPr>
          <p:spPr bwMode="auto">
            <a:xfrm>
              <a:off x="287" y="215"/>
              <a:ext cx="1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7" name="Freeform 1494"/>
            <p:cNvSpPr>
              <a:spLocks/>
            </p:cNvSpPr>
            <p:nvPr userDrawn="1"/>
          </p:nvSpPr>
          <p:spPr bwMode="auto">
            <a:xfrm>
              <a:off x="287" y="216"/>
              <a:ext cx="1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8" name="Freeform 1495"/>
            <p:cNvSpPr>
              <a:spLocks/>
            </p:cNvSpPr>
            <p:nvPr userDrawn="1"/>
          </p:nvSpPr>
          <p:spPr bwMode="auto">
            <a:xfrm>
              <a:off x="285" y="215"/>
              <a:ext cx="1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9" name="Freeform 1496"/>
            <p:cNvSpPr>
              <a:spLocks/>
            </p:cNvSpPr>
            <p:nvPr userDrawn="1"/>
          </p:nvSpPr>
          <p:spPr bwMode="auto">
            <a:xfrm>
              <a:off x="285" y="216"/>
              <a:ext cx="1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0" name="Freeform 1497"/>
            <p:cNvSpPr>
              <a:spLocks/>
            </p:cNvSpPr>
            <p:nvPr userDrawn="1"/>
          </p:nvSpPr>
          <p:spPr bwMode="auto">
            <a:xfrm>
              <a:off x="284" y="215"/>
              <a:ext cx="0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1" name="Freeform 1498"/>
            <p:cNvSpPr>
              <a:spLocks/>
            </p:cNvSpPr>
            <p:nvPr userDrawn="1"/>
          </p:nvSpPr>
          <p:spPr bwMode="auto">
            <a:xfrm>
              <a:off x="284" y="216"/>
              <a:ext cx="0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lnTo>
                    <a:pt x="1" y="0"/>
                  </a:lnTo>
                  <a:lnTo>
                    <a:pt x="1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2" name="Rectangle 1499"/>
            <p:cNvSpPr>
              <a:spLocks noChangeArrowheads="1"/>
            </p:cNvSpPr>
            <p:nvPr userDrawn="1"/>
          </p:nvSpPr>
          <p:spPr bwMode="auto">
            <a:xfrm>
              <a:off x="282" y="215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3" name="Freeform 1500"/>
            <p:cNvSpPr>
              <a:spLocks/>
            </p:cNvSpPr>
            <p:nvPr userDrawn="1"/>
          </p:nvSpPr>
          <p:spPr bwMode="auto">
            <a:xfrm>
              <a:off x="282" y="216"/>
              <a:ext cx="1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lnTo>
                    <a:pt x="0" y="0"/>
                  </a:lnTo>
                  <a:lnTo>
                    <a:pt x="1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4" name="Freeform 1501"/>
            <p:cNvSpPr>
              <a:spLocks/>
            </p:cNvSpPr>
            <p:nvPr userDrawn="1"/>
          </p:nvSpPr>
          <p:spPr bwMode="auto">
            <a:xfrm>
              <a:off x="281" y="215"/>
              <a:ext cx="0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5" name="Freeform 1502"/>
            <p:cNvSpPr>
              <a:spLocks/>
            </p:cNvSpPr>
            <p:nvPr userDrawn="1"/>
          </p:nvSpPr>
          <p:spPr bwMode="auto">
            <a:xfrm>
              <a:off x="281" y="216"/>
              <a:ext cx="0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lnTo>
                    <a:pt x="0" y="0"/>
                  </a:lnTo>
                  <a:cubicBezTo>
                    <a:pt x="0" y="1"/>
                    <a:pt x="0" y="1"/>
                    <a:pt x="1" y="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6" name="Freeform 1503"/>
            <p:cNvSpPr>
              <a:spLocks/>
            </p:cNvSpPr>
            <p:nvPr userDrawn="1"/>
          </p:nvSpPr>
          <p:spPr bwMode="auto">
            <a:xfrm>
              <a:off x="286" y="21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1 h 2"/>
                <a:gd name="T6" fmla="*/ 1 w 2"/>
                <a:gd name="T7" fmla="*/ 2 h 2"/>
                <a:gd name="T8" fmla="*/ 0 w 2"/>
                <a:gd name="T9" fmla="*/ 1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2" y="0"/>
                    <a:pt x="2" y="1"/>
                  </a:cubicBezTo>
                  <a:cubicBezTo>
                    <a:pt x="2" y="1"/>
                    <a:pt x="2" y="2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7" name="Freeform 1504"/>
            <p:cNvSpPr>
              <a:spLocks/>
            </p:cNvSpPr>
            <p:nvPr userDrawn="1"/>
          </p:nvSpPr>
          <p:spPr bwMode="auto">
            <a:xfrm>
              <a:off x="284" y="21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1 h 2"/>
                <a:gd name="T6" fmla="*/ 1 w 2"/>
                <a:gd name="T7" fmla="*/ 2 h 2"/>
                <a:gd name="T8" fmla="*/ 0 w 2"/>
                <a:gd name="T9" fmla="*/ 1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2" y="0"/>
                    <a:pt x="2" y="1"/>
                  </a:cubicBezTo>
                  <a:cubicBezTo>
                    <a:pt x="2" y="1"/>
                    <a:pt x="2" y="2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8" name="Freeform 1505"/>
            <p:cNvSpPr>
              <a:spLocks/>
            </p:cNvSpPr>
            <p:nvPr userDrawn="1"/>
          </p:nvSpPr>
          <p:spPr bwMode="auto">
            <a:xfrm>
              <a:off x="283" y="21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1 h 2"/>
                <a:gd name="T6" fmla="*/ 1 w 2"/>
                <a:gd name="T7" fmla="*/ 2 h 2"/>
                <a:gd name="T8" fmla="*/ 0 w 2"/>
                <a:gd name="T9" fmla="*/ 0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2" y="0"/>
                    <a:pt x="2" y="1"/>
                  </a:cubicBezTo>
                  <a:cubicBezTo>
                    <a:pt x="2" y="1"/>
                    <a:pt x="1" y="2"/>
                    <a:pt x="1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9" name="Freeform 1506"/>
            <p:cNvSpPr>
              <a:spLocks/>
            </p:cNvSpPr>
            <p:nvPr userDrawn="1"/>
          </p:nvSpPr>
          <p:spPr bwMode="auto">
            <a:xfrm>
              <a:off x="281" y="21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1 h 2"/>
                <a:gd name="T6" fmla="*/ 1 w 2"/>
                <a:gd name="T7" fmla="*/ 2 h 2"/>
                <a:gd name="T8" fmla="*/ 0 w 2"/>
                <a:gd name="T9" fmla="*/ 0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2" y="0"/>
                    <a:pt x="2" y="1"/>
                  </a:cubicBezTo>
                  <a:cubicBezTo>
                    <a:pt x="2" y="1"/>
                    <a:pt x="1" y="2"/>
                    <a:pt x="1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0" name="Freeform 1507"/>
            <p:cNvSpPr>
              <a:spLocks/>
            </p:cNvSpPr>
            <p:nvPr userDrawn="1"/>
          </p:nvSpPr>
          <p:spPr bwMode="auto">
            <a:xfrm>
              <a:off x="280" y="216"/>
              <a:ext cx="1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1 w 1"/>
                <a:gd name="T5" fmla="*/ 1 h 2"/>
                <a:gd name="T6" fmla="*/ 1 w 1"/>
                <a:gd name="T7" fmla="*/ 2 h 2"/>
                <a:gd name="T8" fmla="*/ 0 w 1"/>
                <a:gd name="T9" fmla="*/ 1 h 2"/>
                <a:gd name="T10" fmla="*/ 1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1" name="Freeform 1508"/>
            <p:cNvSpPr>
              <a:spLocks/>
            </p:cNvSpPr>
            <p:nvPr userDrawn="1"/>
          </p:nvSpPr>
          <p:spPr bwMode="auto">
            <a:xfrm>
              <a:off x="288" y="216"/>
              <a:ext cx="1" cy="1"/>
            </a:xfrm>
            <a:custGeom>
              <a:avLst/>
              <a:gdLst>
                <a:gd name="T0" fmla="*/ 3 w 3"/>
                <a:gd name="T1" fmla="*/ 1 h 2"/>
                <a:gd name="T2" fmla="*/ 3 w 3"/>
                <a:gd name="T3" fmla="*/ 1 h 2"/>
                <a:gd name="T4" fmla="*/ 1 w 3"/>
                <a:gd name="T5" fmla="*/ 2 h 2"/>
                <a:gd name="T6" fmla="*/ 0 w 3"/>
                <a:gd name="T7" fmla="*/ 1 h 2"/>
                <a:gd name="T8" fmla="*/ 1 w 3"/>
                <a:gd name="T9" fmla="*/ 0 h 2"/>
                <a:gd name="T10" fmla="*/ 3 w 3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3" y="1"/>
                  </a:moveTo>
                  <a:lnTo>
                    <a:pt x="3" y="1"/>
                  </a:lnTo>
                  <a:cubicBezTo>
                    <a:pt x="3" y="1"/>
                    <a:pt x="2" y="2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" y="0"/>
                    <a:pt x="3" y="0"/>
                    <a:pt x="3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2" name="Freeform 1509"/>
            <p:cNvSpPr>
              <a:spLocks/>
            </p:cNvSpPr>
            <p:nvPr userDrawn="1"/>
          </p:nvSpPr>
          <p:spPr bwMode="auto">
            <a:xfrm>
              <a:off x="280" y="215"/>
              <a:ext cx="17" cy="0"/>
            </a:xfrm>
            <a:custGeom>
              <a:avLst/>
              <a:gdLst>
                <a:gd name="T0" fmla="*/ 19 w 39"/>
                <a:gd name="T1" fmla="*/ 2 h 2"/>
                <a:gd name="T2" fmla="*/ 19 w 39"/>
                <a:gd name="T3" fmla="*/ 2 h 2"/>
                <a:gd name="T4" fmla="*/ 0 w 39"/>
                <a:gd name="T5" fmla="*/ 2 h 2"/>
                <a:gd name="T6" fmla="*/ 0 w 39"/>
                <a:gd name="T7" fmla="*/ 1 h 2"/>
                <a:gd name="T8" fmla="*/ 19 w 39"/>
                <a:gd name="T9" fmla="*/ 1 h 2"/>
                <a:gd name="T10" fmla="*/ 39 w 39"/>
                <a:gd name="T11" fmla="*/ 1 h 2"/>
                <a:gd name="T12" fmla="*/ 39 w 39"/>
                <a:gd name="T13" fmla="*/ 2 h 2"/>
                <a:gd name="T14" fmla="*/ 19 w 39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2">
                  <a:moveTo>
                    <a:pt x="19" y="2"/>
                  </a:moveTo>
                  <a:lnTo>
                    <a:pt x="19" y="2"/>
                  </a:lnTo>
                  <a:cubicBezTo>
                    <a:pt x="11" y="2"/>
                    <a:pt x="3" y="1"/>
                    <a:pt x="0" y="2"/>
                  </a:cubicBezTo>
                  <a:lnTo>
                    <a:pt x="0" y="1"/>
                  </a:lnTo>
                  <a:cubicBezTo>
                    <a:pt x="3" y="0"/>
                    <a:pt x="11" y="1"/>
                    <a:pt x="19" y="1"/>
                  </a:cubicBezTo>
                  <a:cubicBezTo>
                    <a:pt x="28" y="1"/>
                    <a:pt x="35" y="0"/>
                    <a:pt x="39" y="1"/>
                  </a:cubicBezTo>
                  <a:lnTo>
                    <a:pt x="39" y="2"/>
                  </a:lnTo>
                  <a:cubicBezTo>
                    <a:pt x="35" y="1"/>
                    <a:pt x="28" y="2"/>
                    <a:pt x="19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3" name="Freeform 1510"/>
            <p:cNvSpPr>
              <a:spLocks/>
            </p:cNvSpPr>
            <p:nvPr userDrawn="1"/>
          </p:nvSpPr>
          <p:spPr bwMode="auto">
            <a:xfrm>
              <a:off x="280" y="217"/>
              <a:ext cx="17" cy="1"/>
            </a:xfrm>
            <a:custGeom>
              <a:avLst/>
              <a:gdLst>
                <a:gd name="T0" fmla="*/ 19 w 39"/>
                <a:gd name="T1" fmla="*/ 2 h 2"/>
                <a:gd name="T2" fmla="*/ 19 w 39"/>
                <a:gd name="T3" fmla="*/ 2 h 2"/>
                <a:gd name="T4" fmla="*/ 0 w 39"/>
                <a:gd name="T5" fmla="*/ 2 h 2"/>
                <a:gd name="T6" fmla="*/ 0 w 39"/>
                <a:gd name="T7" fmla="*/ 1 h 2"/>
                <a:gd name="T8" fmla="*/ 19 w 39"/>
                <a:gd name="T9" fmla="*/ 1 h 2"/>
                <a:gd name="T10" fmla="*/ 39 w 39"/>
                <a:gd name="T11" fmla="*/ 1 h 2"/>
                <a:gd name="T12" fmla="*/ 39 w 39"/>
                <a:gd name="T13" fmla="*/ 2 h 2"/>
                <a:gd name="T14" fmla="*/ 19 w 39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2">
                  <a:moveTo>
                    <a:pt x="19" y="2"/>
                  </a:moveTo>
                  <a:lnTo>
                    <a:pt x="19" y="2"/>
                  </a:lnTo>
                  <a:cubicBezTo>
                    <a:pt x="11" y="2"/>
                    <a:pt x="3" y="1"/>
                    <a:pt x="0" y="2"/>
                  </a:cubicBezTo>
                  <a:lnTo>
                    <a:pt x="0" y="1"/>
                  </a:lnTo>
                  <a:cubicBezTo>
                    <a:pt x="3" y="0"/>
                    <a:pt x="11" y="1"/>
                    <a:pt x="19" y="1"/>
                  </a:cubicBezTo>
                  <a:cubicBezTo>
                    <a:pt x="28" y="1"/>
                    <a:pt x="35" y="0"/>
                    <a:pt x="39" y="1"/>
                  </a:cubicBezTo>
                  <a:lnTo>
                    <a:pt x="39" y="2"/>
                  </a:lnTo>
                  <a:cubicBezTo>
                    <a:pt x="35" y="1"/>
                    <a:pt x="28" y="2"/>
                    <a:pt x="19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4" name="Freeform 1511"/>
            <p:cNvSpPr>
              <a:spLocks noEditPoints="1"/>
            </p:cNvSpPr>
            <p:nvPr userDrawn="1"/>
          </p:nvSpPr>
          <p:spPr bwMode="auto">
            <a:xfrm>
              <a:off x="287" y="198"/>
              <a:ext cx="3" cy="9"/>
            </a:xfrm>
            <a:custGeom>
              <a:avLst/>
              <a:gdLst>
                <a:gd name="T0" fmla="*/ 2 w 5"/>
                <a:gd name="T1" fmla="*/ 1 h 21"/>
                <a:gd name="T2" fmla="*/ 2 w 5"/>
                <a:gd name="T3" fmla="*/ 4 h 21"/>
                <a:gd name="T4" fmla="*/ 2 w 5"/>
                <a:gd name="T5" fmla="*/ 1 h 21"/>
                <a:gd name="T6" fmla="*/ 2 w 5"/>
                <a:gd name="T7" fmla="*/ 8 h 21"/>
                <a:gd name="T8" fmla="*/ 4 w 5"/>
                <a:gd name="T9" fmla="*/ 7 h 21"/>
                <a:gd name="T10" fmla="*/ 2 w 5"/>
                <a:gd name="T11" fmla="*/ 5 h 21"/>
                <a:gd name="T12" fmla="*/ 1 w 5"/>
                <a:gd name="T13" fmla="*/ 7 h 21"/>
                <a:gd name="T14" fmla="*/ 2 w 5"/>
                <a:gd name="T15" fmla="*/ 9 h 21"/>
                <a:gd name="T16" fmla="*/ 1 w 5"/>
                <a:gd name="T17" fmla="*/ 10 h 21"/>
                <a:gd name="T18" fmla="*/ 4 w 5"/>
                <a:gd name="T19" fmla="*/ 10 h 21"/>
                <a:gd name="T20" fmla="*/ 2 w 5"/>
                <a:gd name="T21" fmla="*/ 9 h 21"/>
                <a:gd name="T22" fmla="*/ 2 w 5"/>
                <a:gd name="T23" fmla="*/ 12 h 21"/>
                <a:gd name="T24" fmla="*/ 1 w 5"/>
                <a:gd name="T25" fmla="*/ 13 h 21"/>
                <a:gd name="T26" fmla="*/ 3 w 5"/>
                <a:gd name="T27" fmla="*/ 13 h 21"/>
                <a:gd name="T28" fmla="*/ 2 w 5"/>
                <a:gd name="T29" fmla="*/ 12 h 21"/>
                <a:gd name="T30" fmla="*/ 3 w 5"/>
                <a:gd name="T31" fmla="*/ 18 h 21"/>
                <a:gd name="T32" fmla="*/ 2 w 5"/>
                <a:gd name="T33" fmla="*/ 18 h 21"/>
                <a:gd name="T34" fmla="*/ 1 w 5"/>
                <a:gd name="T35" fmla="*/ 19 h 21"/>
                <a:gd name="T36" fmla="*/ 3 w 5"/>
                <a:gd name="T37" fmla="*/ 19 h 21"/>
                <a:gd name="T38" fmla="*/ 3 w 5"/>
                <a:gd name="T39" fmla="*/ 15 h 21"/>
                <a:gd name="T40" fmla="*/ 4 w 5"/>
                <a:gd name="T41" fmla="*/ 16 h 21"/>
                <a:gd name="T42" fmla="*/ 4 w 5"/>
                <a:gd name="T43" fmla="*/ 19 h 21"/>
                <a:gd name="T44" fmla="*/ 1 w 5"/>
                <a:gd name="T45" fmla="*/ 19 h 21"/>
                <a:gd name="T46" fmla="*/ 0 w 5"/>
                <a:gd name="T47" fmla="*/ 16 h 21"/>
                <a:gd name="T48" fmla="*/ 0 w 5"/>
                <a:gd name="T49" fmla="*/ 13 h 21"/>
                <a:gd name="T50" fmla="*/ 0 w 5"/>
                <a:gd name="T51" fmla="*/ 10 h 21"/>
                <a:gd name="T52" fmla="*/ 0 w 5"/>
                <a:gd name="T53" fmla="*/ 7 h 21"/>
                <a:gd name="T54" fmla="*/ 0 w 5"/>
                <a:gd name="T55" fmla="*/ 3 h 21"/>
                <a:gd name="T56" fmla="*/ 5 w 5"/>
                <a:gd name="T57" fmla="*/ 3 h 21"/>
                <a:gd name="T58" fmla="*/ 5 w 5"/>
                <a:gd name="T59" fmla="*/ 7 h 21"/>
                <a:gd name="T60" fmla="*/ 4 w 5"/>
                <a:gd name="T61" fmla="*/ 10 h 21"/>
                <a:gd name="T62" fmla="*/ 4 w 5"/>
                <a:gd name="T63" fmla="*/ 13 h 21"/>
                <a:gd name="T64" fmla="*/ 2 w 5"/>
                <a:gd name="T65" fmla="*/ 15 h 21"/>
                <a:gd name="T66" fmla="*/ 1 w 5"/>
                <a:gd name="T67" fmla="*/ 16 h 21"/>
                <a:gd name="T68" fmla="*/ 3 w 5"/>
                <a:gd name="T69" fmla="*/ 16 h 21"/>
                <a:gd name="T70" fmla="*/ 2 w 5"/>
                <a:gd name="T71" fmla="*/ 1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" h="21">
                  <a:moveTo>
                    <a:pt x="2" y="1"/>
                  </a:moveTo>
                  <a:lnTo>
                    <a:pt x="2" y="1"/>
                  </a:lnTo>
                  <a:cubicBezTo>
                    <a:pt x="2" y="1"/>
                    <a:pt x="1" y="2"/>
                    <a:pt x="1" y="3"/>
                  </a:cubicBezTo>
                  <a:cubicBezTo>
                    <a:pt x="1" y="4"/>
                    <a:pt x="2" y="4"/>
                    <a:pt x="2" y="4"/>
                  </a:cubicBezTo>
                  <a:cubicBezTo>
                    <a:pt x="3" y="4"/>
                    <a:pt x="4" y="4"/>
                    <a:pt x="4" y="3"/>
                  </a:cubicBezTo>
                  <a:cubicBezTo>
                    <a:pt x="4" y="2"/>
                    <a:pt x="3" y="1"/>
                    <a:pt x="2" y="1"/>
                  </a:cubicBezTo>
                  <a:close/>
                  <a:moveTo>
                    <a:pt x="2" y="8"/>
                  </a:moveTo>
                  <a:lnTo>
                    <a:pt x="2" y="8"/>
                  </a:lnTo>
                  <a:lnTo>
                    <a:pt x="2" y="8"/>
                  </a:lnTo>
                  <a:cubicBezTo>
                    <a:pt x="3" y="8"/>
                    <a:pt x="4" y="7"/>
                    <a:pt x="4" y="7"/>
                  </a:cubicBezTo>
                  <a:cubicBezTo>
                    <a:pt x="4" y="6"/>
                    <a:pt x="3" y="5"/>
                    <a:pt x="3" y="5"/>
                  </a:cubicBezTo>
                  <a:cubicBezTo>
                    <a:pt x="3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6"/>
                    <a:pt x="1" y="7"/>
                  </a:cubicBezTo>
                  <a:cubicBezTo>
                    <a:pt x="1" y="7"/>
                    <a:pt x="2" y="8"/>
                    <a:pt x="2" y="8"/>
                  </a:cubicBezTo>
                  <a:close/>
                  <a:moveTo>
                    <a:pt x="2" y="9"/>
                  </a:moveTo>
                  <a:lnTo>
                    <a:pt x="2" y="9"/>
                  </a:lnTo>
                  <a:cubicBezTo>
                    <a:pt x="1" y="9"/>
                    <a:pt x="1" y="9"/>
                    <a:pt x="1" y="10"/>
                  </a:cubicBezTo>
                  <a:cubicBezTo>
                    <a:pt x="1" y="11"/>
                    <a:pt x="2" y="11"/>
                    <a:pt x="2" y="11"/>
                  </a:cubicBezTo>
                  <a:cubicBezTo>
                    <a:pt x="3" y="11"/>
                    <a:pt x="4" y="11"/>
                    <a:pt x="4" y="10"/>
                  </a:cubicBezTo>
                  <a:cubicBezTo>
                    <a:pt x="4" y="9"/>
                    <a:pt x="3" y="9"/>
                    <a:pt x="3" y="9"/>
                  </a:cubicBezTo>
                  <a:cubicBezTo>
                    <a:pt x="3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lose/>
                  <a:moveTo>
                    <a:pt x="2" y="12"/>
                  </a:moveTo>
                  <a:lnTo>
                    <a:pt x="2" y="12"/>
                  </a:lnTo>
                  <a:cubicBezTo>
                    <a:pt x="2" y="12"/>
                    <a:pt x="1" y="13"/>
                    <a:pt x="1" y="13"/>
                  </a:cubicBezTo>
                  <a:cubicBezTo>
                    <a:pt x="1" y="14"/>
                    <a:pt x="2" y="14"/>
                    <a:pt x="2" y="14"/>
                  </a:cubicBezTo>
                  <a:cubicBezTo>
                    <a:pt x="3" y="14"/>
                    <a:pt x="3" y="14"/>
                    <a:pt x="3" y="13"/>
                  </a:cubicBezTo>
                  <a:cubicBezTo>
                    <a:pt x="3" y="13"/>
                    <a:pt x="3" y="12"/>
                    <a:pt x="3" y="12"/>
                  </a:cubicBezTo>
                  <a:lnTo>
                    <a:pt x="2" y="12"/>
                  </a:lnTo>
                  <a:lnTo>
                    <a:pt x="2" y="12"/>
                  </a:lnTo>
                  <a:close/>
                  <a:moveTo>
                    <a:pt x="3" y="18"/>
                  </a:moveTo>
                  <a:lnTo>
                    <a:pt x="3" y="18"/>
                  </a:lnTo>
                  <a:lnTo>
                    <a:pt x="2" y="18"/>
                  </a:lnTo>
                  <a:lnTo>
                    <a:pt x="2" y="18"/>
                  </a:lnTo>
                  <a:cubicBezTo>
                    <a:pt x="2" y="18"/>
                    <a:pt x="1" y="19"/>
                    <a:pt x="1" y="19"/>
                  </a:cubicBezTo>
                  <a:cubicBezTo>
                    <a:pt x="1" y="20"/>
                    <a:pt x="2" y="20"/>
                    <a:pt x="2" y="20"/>
                  </a:cubicBezTo>
                  <a:cubicBezTo>
                    <a:pt x="3" y="20"/>
                    <a:pt x="3" y="20"/>
                    <a:pt x="3" y="19"/>
                  </a:cubicBezTo>
                  <a:cubicBezTo>
                    <a:pt x="3" y="19"/>
                    <a:pt x="3" y="18"/>
                    <a:pt x="3" y="18"/>
                  </a:cubicBezTo>
                  <a:close/>
                  <a:moveTo>
                    <a:pt x="3" y="15"/>
                  </a:moveTo>
                  <a:lnTo>
                    <a:pt x="3" y="15"/>
                  </a:lnTo>
                  <a:cubicBezTo>
                    <a:pt x="4" y="15"/>
                    <a:pt x="4" y="16"/>
                    <a:pt x="4" y="16"/>
                  </a:cubicBezTo>
                  <a:cubicBezTo>
                    <a:pt x="4" y="17"/>
                    <a:pt x="4" y="17"/>
                    <a:pt x="3" y="18"/>
                  </a:cubicBezTo>
                  <a:cubicBezTo>
                    <a:pt x="4" y="18"/>
                    <a:pt x="4" y="19"/>
                    <a:pt x="4" y="19"/>
                  </a:cubicBezTo>
                  <a:cubicBezTo>
                    <a:pt x="4" y="20"/>
                    <a:pt x="3" y="21"/>
                    <a:pt x="2" y="21"/>
                  </a:cubicBezTo>
                  <a:cubicBezTo>
                    <a:pt x="1" y="21"/>
                    <a:pt x="1" y="20"/>
                    <a:pt x="1" y="19"/>
                  </a:cubicBezTo>
                  <a:cubicBezTo>
                    <a:pt x="1" y="19"/>
                    <a:pt x="1" y="18"/>
                    <a:pt x="1" y="18"/>
                  </a:cubicBezTo>
                  <a:cubicBezTo>
                    <a:pt x="1" y="17"/>
                    <a:pt x="0" y="17"/>
                    <a:pt x="0" y="16"/>
                  </a:cubicBezTo>
                  <a:cubicBezTo>
                    <a:pt x="0" y="16"/>
                    <a:pt x="1" y="15"/>
                    <a:pt x="1" y="15"/>
                  </a:cubicBezTo>
                  <a:cubicBezTo>
                    <a:pt x="1" y="14"/>
                    <a:pt x="0" y="14"/>
                    <a:pt x="0" y="13"/>
                  </a:cubicBezTo>
                  <a:cubicBezTo>
                    <a:pt x="0" y="13"/>
                    <a:pt x="1" y="12"/>
                    <a:pt x="1" y="12"/>
                  </a:cubicBezTo>
                  <a:cubicBezTo>
                    <a:pt x="1" y="11"/>
                    <a:pt x="0" y="11"/>
                    <a:pt x="0" y="10"/>
                  </a:cubicBezTo>
                  <a:cubicBezTo>
                    <a:pt x="0" y="9"/>
                    <a:pt x="0" y="9"/>
                    <a:pt x="1" y="8"/>
                  </a:cubicBezTo>
                  <a:cubicBezTo>
                    <a:pt x="0" y="8"/>
                    <a:pt x="0" y="7"/>
                    <a:pt x="0" y="7"/>
                  </a:cubicBezTo>
                  <a:cubicBezTo>
                    <a:pt x="0" y="6"/>
                    <a:pt x="0" y="5"/>
                    <a:pt x="1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2"/>
                    <a:pt x="1" y="0"/>
                    <a:pt x="2" y="0"/>
                  </a:cubicBezTo>
                  <a:cubicBezTo>
                    <a:pt x="4" y="0"/>
                    <a:pt x="5" y="2"/>
                    <a:pt x="5" y="3"/>
                  </a:cubicBezTo>
                  <a:cubicBezTo>
                    <a:pt x="5" y="4"/>
                    <a:pt x="4" y="4"/>
                    <a:pt x="4" y="5"/>
                  </a:cubicBezTo>
                  <a:cubicBezTo>
                    <a:pt x="4" y="5"/>
                    <a:pt x="5" y="6"/>
                    <a:pt x="5" y="7"/>
                  </a:cubicBezTo>
                  <a:cubicBezTo>
                    <a:pt x="5" y="7"/>
                    <a:pt x="4" y="8"/>
                    <a:pt x="4" y="8"/>
                  </a:cubicBezTo>
                  <a:cubicBezTo>
                    <a:pt x="4" y="9"/>
                    <a:pt x="4" y="9"/>
                    <a:pt x="4" y="10"/>
                  </a:cubicBezTo>
                  <a:cubicBezTo>
                    <a:pt x="4" y="11"/>
                    <a:pt x="4" y="11"/>
                    <a:pt x="4" y="12"/>
                  </a:cubicBezTo>
                  <a:cubicBezTo>
                    <a:pt x="4" y="12"/>
                    <a:pt x="4" y="13"/>
                    <a:pt x="4" y="13"/>
                  </a:cubicBezTo>
                  <a:cubicBezTo>
                    <a:pt x="4" y="14"/>
                    <a:pt x="4" y="14"/>
                    <a:pt x="3" y="15"/>
                  </a:cubicBezTo>
                  <a:close/>
                  <a:moveTo>
                    <a:pt x="2" y="15"/>
                  </a:moveTo>
                  <a:lnTo>
                    <a:pt x="2" y="15"/>
                  </a:lnTo>
                  <a:cubicBezTo>
                    <a:pt x="2" y="15"/>
                    <a:pt x="1" y="16"/>
                    <a:pt x="1" y="16"/>
                  </a:cubicBezTo>
                  <a:cubicBezTo>
                    <a:pt x="1" y="17"/>
                    <a:pt x="2" y="17"/>
                    <a:pt x="2" y="17"/>
                  </a:cubicBezTo>
                  <a:cubicBezTo>
                    <a:pt x="3" y="17"/>
                    <a:pt x="3" y="17"/>
                    <a:pt x="3" y="16"/>
                  </a:cubicBezTo>
                  <a:cubicBezTo>
                    <a:pt x="3" y="16"/>
                    <a:pt x="3" y="15"/>
                    <a:pt x="2" y="15"/>
                  </a:cubicBezTo>
                  <a:lnTo>
                    <a:pt x="2" y="15"/>
                  </a:lnTo>
                  <a:lnTo>
                    <a:pt x="2" y="15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5" name="Freeform 1512"/>
            <p:cNvSpPr>
              <a:spLocks/>
            </p:cNvSpPr>
            <p:nvPr userDrawn="1"/>
          </p:nvSpPr>
          <p:spPr bwMode="auto">
            <a:xfrm>
              <a:off x="404" y="362"/>
              <a:ext cx="40" cy="47"/>
            </a:xfrm>
            <a:custGeom>
              <a:avLst/>
              <a:gdLst>
                <a:gd name="T0" fmla="*/ 3 w 88"/>
                <a:gd name="T1" fmla="*/ 61 h 104"/>
                <a:gd name="T2" fmla="*/ 3 w 88"/>
                <a:gd name="T3" fmla="*/ 61 h 104"/>
                <a:gd name="T4" fmla="*/ 3 w 88"/>
                <a:gd name="T5" fmla="*/ 60 h 104"/>
                <a:gd name="T6" fmla="*/ 5 w 88"/>
                <a:gd name="T7" fmla="*/ 57 h 104"/>
                <a:gd name="T8" fmla="*/ 35 w 88"/>
                <a:gd name="T9" fmla="*/ 25 h 104"/>
                <a:gd name="T10" fmla="*/ 34 w 88"/>
                <a:gd name="T11" fmla="*/ 25 h 104"/>
                <a:gd name="T12" fmla="*/ 40 w 88"/>
                <a:gd name="T13" fmla="*/ 16 h 104"/>
                <a:gd name="T14" fmla="*/ 32 w 88"/>
                <a:gd name="T15" fmla="*/ 22 h 104"/>
                <a:gd name="T16" fmla="*/ 32 w 88"/>
                <a:gd name="T17" fmla="*/ 2 h 104"/>
                <a:gd name="T18" fmla="*/ 40 w 88"/>
                <a:gd name="T19" fmla="*/ 8 h 104"/>
                <a:gd name="T20" fmla="*/ 34 w 88"/>
                <a:gd name="T21" fmla="*/ 0 h 104"/>
                <a:gd name="T22" fmla="*/ 54 w 88"/>
                <a:gd name="T23" fmla="*/ 0 h 104"/>
                <a:gd name="T24" fmla="*/ 48 w 88"/>
                <a:gd name="T25" fmla="*/ 8 h 104"/>
                <a:gd name="T26" fmla="*/ 57 w 88"/>
                <a:gd name="T27" fmla="*/ 2 h 104"/>
                <a:gd name="T28" fmla="*/ 57 w 88"/>
                <a:gd name="T29" fmla="*/ 22 h 104"/>
                <a:gd name="T30" fmla="*/ 48 w 88"/>
                <a:gd name="T31" fmla="*/ 16 h 104"/>
                <a:gd name="T32" fmla="*/ 53 w 88"/>
                <a:gd name="T33" fmla="*/ 24 h 104"/>
                <a:gd name="T34" fmla="*/ 54 w 88"/>
                <a:gd name="T35" fmla="*/ 25 h 104"/>
                <a:gd name="T36" fmla="*/ 54 w 88"/>
                <a:gd name="T37" fmla="*/ 25 h 104"/>
                <a:gd name="T38" fmla="*/ 54 w 88"/>
                <a:gd name="T39" fmla="*/ 25 h 104"/>
                <a:gd name="T40" fmla="*/ 83 w 88"/>
                <a:gd name="T41" fmla="*/ 57 h 104"/>
                <a:gd name="T42" fmla="*/ 85 w 88"/>
                <a:gd name="T43" fmla="*/ 60 h 104"/>
                <a:gd name="T44" fmla="*/ 85 w 88"/>
                <a:gd name="T45" fmla="*/ 61 h 104"/>
                <a:gd name="T46" fmla="*/ 88 w 88"/>
                <a:gd name="T47" fmla="*/ 67 h 104"/>
                <a:gd name="T48" fmla="*/ 85 w 88"/>
                <a:gd name="T49" fmla="*/ 73 h 104"/>
                <a:gd name="T50" fmla="*/ 85 w 88"/>
                <a:gd name="T51" fmla="*/ 73 h 104"/>
                <a:gd name="T52" fmla="*/ 82 w 88"/>
                <a:gd name="T53" fmla="*/ 77 h 104"/>
                <a:gd name="T54" fmla="*/ 44 w 88"/>
                <a:gd name="T55" fmla="*/ 104 h 104"/>
                <a:gd name="T56" fmla="*/ 6 w 88"/>
                <a:gd name="T57" fmla="*/ 77 h 104"/>
                <a:gd name="T58" fmla="*/ 3 w 88"/>
                <a:gd name="T59" fmla="*/ 73 h 104"/>
                <a:gd name="T60" fmla="*/ 3 w 88"/>
                <a:gd name="T61" fmla="*/ 73 h 104"/>
                <a:gd name="T62" fmla="*/ 0 w 88"/>
                <a:gd name="T63" fmla="*/ 67 h 104"/>
                <a:gd name="T64" fmla="*/ 3 w 88"/>
                <a:gd name="T65" fmla="*/ 6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8" h="104">
                  <a:moveTo>
                    <a:pt x="3" y="61"/>
                  </a:moveTo>
                  <a:lnTo>
                    <a:pt x="3" y="61"/>
                  </a:lnTo>
                  <a:cubicBezTo>
                    <a:pt x="3" y="61"/>
                    <a:pt x="3" y="60"/>
                    <a:pt x="3" y="60"/>
                  </a:cubicBezTo>
                  <a:cubicBezTo>
                    <a:pt x="3" y="59"/>
                    <a:pt x="3" y="57"/>
                    <a:pt x="5" y="57"/>
                  </a:cubicBezTo>
                  <a:cubicBezTo>
                    <a:pt x="7" y="41"/>
                    <a:pt x="19" y="29"/>
                    <a:pt x="35" y="25"/>
                  </a:cubicBezTo>
                  <a:lnTo>
                    <a:pt x="34" y="25"/>
                  </a:lnTo>
                  <a:cubicBezTo>
                    <a:pt x="36" y="23"/>
                    <a:pt x="40" y="19"/>
                    <a:pt x="40" y="16"/>
                  </a:cubicBezTo>
                  <a:cubicBezTo>
                    <a:pt x="38" y="17"/>
                    <a:pt x="34" y="21"/>
                    <a:pt x="32" y="22"/>
                  </a:cubicBezTo>
                  <a:lnTo>
                    <a:pt x="32" y="2"/>
                  </a:lnTo>
                  <a:cubicBezTo>
                    <a:pt x="34" y="4"/>
                    <a:pt x="38" y="8"/>
                    <a:pt x="40" y="8"/>
                  </a:cubicBezTo>
                  <a:cubicBezTo>
                    <a:pt x="40" y="6"/>
                    <a:pt x="36" y="2"/>
                    <a:pt x="34" y="0"/>
                  </a:cubicBezTo>
                  <a:lnTo>
                    <a:pt x="54" y="0"/>
                  </a:lnTo>
                  <a:cubicBezTo>
                    <a:pt x="53" y="2"/>
                    <a:pt x="49" y="6"/>
                    <a:pt x="48" y="8"/>
                  </a:cubicBezTo>
                  <a:cubicBezTo>
                    <a:pt x="51" y="8"/>
                    <a:pt x="55" y="4"/>
                    <a:pt x="57" y="2"/>
                  </a:cubicBezTo>
                  <a:lnTo>
                    <a:pt x="57" y="22"/>
                  </a:lnTo>
                  <a:cubicBezTo>
                    <a:pt x="55" y="21"/>
                    <a:pt x="51" y="17"/>
                    <a:pt x="48" y="16"/>
                  </a:cubicBezTo>
                  <a:cubicBezTo>
                    <a:pt x="49" y="18"/>
                    <a:pt x="51" y="21"/>
                    <a:pt x="53" y="24"/>
                  </a:cubicBezTo>
                  <a:cubicBezTo>
                    <a:pt x="54" y="24"/>
                    <a:pt x="54" y="24"/>
                    <a:pt x="54" y="25"/>
                  </a:cubicBezTo>
                  <a:lnTo>
                    <a:pt x="54" y="25"/>
                  </a:lnTo>
                  <a:cubicBezTo>
                    <a:pt x="54" y="25"/>
                    <a:pt x="54" y="25"/>
                    <a:pt x="54" y="25"/>
                  </a:cubicBezTo>
                  <a:cubicBezTo>
                    <a:pt x="69" y="29"/>
                    <a:pt x="81" y="42"/>
                    <a:pt x="83" y="57"/>
                  </a:cubicBezTo>
                  <a:cubicBezTo>
                    <a:pt x="84" y="58"/>
                    <a:pt x="85" y="59"/>
                    <a:pt x="85" y="60"/>
                  </a:cubicBezTo>
                  <a:cubicBezTo>
                    <a:pt x="85" y="60"/>
                    <a:pt x="85" y="61"/>
                    <a:pt x="85" y="61"/>
                  </a:cubicBezTo>
                  <a:cubicBezTo>
                    <a:pt x="87" y="62"/>
                    <a:pt x="88" y="65"/>
                    <a:pt x="88" y="67"/>
                  </a:cubicBezTo>
                  <a:cubicBezTo>
                    <a:pt x="88" y="69"/>
                    <a:pt x="87" y="71"/>
                    <a:pt x="85" y="73"/>
                  </a:cubicBezTo>
                  <a:cubicBezTo>
                    <a:pt x="85" y="73"/>
                    <a:pt x="85" y="73"/>
                    <a:pt x="85" y="73"/>
                  </a:cubicBezTo>
                  <a:cubicBezTo>
                    <a:pt x="85" y="75"/>
                    <a:pt x="83" y="77"/>
                    <a:pt x="82" y="77"/>
                  </a:cubicBezTo>
                  <a:cubicBezTo>
                    <a:pt x="76" y="93"/>
                    <a:pt x="62" y="104"/>
                    <a:pt x="44" y="104"/>
                  </a:cubicBezTo>
                  <a:cubicBezTo>
                    <a:pt x="26" y="104"/>
                    <a:pt x="11" y="93"/>
                    <a:pt x="6" y="77"/>
                  </a:cubicBezTo>
                  <a:cubicBezTo>
                    <a:pt x="4" y="77"/>
                    <a:pt x="3" y="76"/>
                    <a:pt x="3" y="73"/>
                  </a:cubicBezTo>
                  <a:cubicBezTo>
                    <a:pt x="3" y="73"/>
                    <a:pt x="3" y="73"/>
                    <a:pt x="3" y="73"/>
                  </a:cubicBezTo>
                  <a:cubicBezTo>
                    <a:pt x="1" y="71"/>
                    <a:pt x="0" y="69"/>
                    <a:pt x="0" y="67"/>
                  </a:cubicBezTo>
                  <a:cubicBezTo>
                    <a:pt x="0" y="65"/>
                    <a:pt x="1" y="62"/>
                    <a:pt x="3" y="6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6" name="Freeform 1513"/>
            <p:cNvSpPr>
              <a:spLocks/>
            </p:cNvSpPr>
            <p:nvPr userDrawn="1"/>
          </p:nvSpPr>
          <p:spPr bwMode="auto">
            <a:xfrm>
              <a:off x="408" y="396"/>
              <a:ext cx="32" cy="11"/>
            </a:xfrm>
            <a:custGeom>
              <a:avLst/>
              <a:gdLst>
                <a:gd name="T0" fmla="*/ 70 w 70"/>
                <a:gd name="T1" fmla="*/ 2 h 26"/>
                <a:gd name="T2" fmla="*/ 70 w 70"/>
                <a:gd name="T3" fmla="*/ 2 h 26"/>
                <a:gd name="T4" fmla="*/ 35 w 70"/>
                <a:gd name="T5" fmla="*/ 26 h 26"/>
                <a:gd name="T6" fmla="*/ 0 w 70"/>
                <a:gd name="T7" fmla="*/ 2 h 26"/>
                <a:gd name="T8" fmla="*/ 70 w 70"/>
                <a:gd name="T9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26">
                  <a:moveTo>
                    <a:pt x="70" y="2"/>
                  </a:moveTo>
                  <a:lnTo>
                    <a:pt x="70" y="2"/>
                  </a:lnTo>
                  <a:cubicBezTo>
                    <a:pt x="64" y="16"/>
                    <a:pt x="51" y="26"/>
                    <a:pt x="35" y="26"/>
                  </a:cubicBezTo>
                  <a:cubicBezTo>
                    <a:pt x="19" y="26"/>
                    <a:pt x="6" y="16"/>
                    <a:pt x="0" y="2"/>
                  </a:cubicBezTo>
                  <a:cubicBezTo>
                    <a:pt x="24" y="0"/>
                    <a:pt x="46" y="0"/>
                    <a:pt x="7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7" name="Freeform 1514"/>
            <p:cNvSpPr>
              <a:spLocks/>
            </p:cNvSpPr>
            <p:nvPr userDrawn="1"/>
          </p:nvSpPr>
          <p:spPr bwMode="auto">
            <a:xfrm>
              <a:off x="429" y="375"/>
              <a:ext cx="11" cy="12"/>
            </a:xfrm>
            <a:custGeom>
              <a:avLst/>
              <a:gdLst>
                <a:gd name="T0" fmla="*/ 0 w 25"/>
                <a:gd name="T1" fmla="*/ 0 h 27"/>
                <a:gd name="T2" fmla="*/ 0 w 25"/>
                <a:gd name="T3" fmla="*/ 0 h 27"/>
                <a:gd name="T4" fmla="*/ 25 w 25"/>
                <a:gd name="T5" fmla="*/ 27 h 27"/>
                <a:gd name="T6" fmla="*/ 0 w 25"/>
                <a:gd name="T7" fmla="*/ 25 h 27"/>
                <a:gd name="T8" fmla="*/ 0 w 25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7">
                  <a:moveTo>
                    <a:pt x="0" y="0"/>
                  </a:moveTo>
                  <a:lnTo>
                    <a:pt x="0" y="0"/>
                  </a:lnTo>
                  <a:cubicBezTo>
                    <a:pt x="12" y="4"/>
                    <a:pt x="22" y="14"/>
                    <a:pt x="25" y="27"/>
                  </a:cubicBezTo>
                  <a:cubicBezTo>
                    <a:pt x="17" y="26"/>
                    <a:pt x="8" y="26"/>
                    <a:pt x="0" y="25"/>
                  </a:cubicBezTo>
                  <a:cubicBezTo>
                    <a:pt x="0" y="17"/>
                    <a:pt x="0" y="9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8" name="Freeform 1515"/>
            <p:cNvSpPr>
              <a:spLocks/>
            </p:cNvSpPr>
            <p:nvPr userDrawn="1"/>
          </p:nvSpPr>
          <p:spPr bwMode="auto">
            <a:xfrm>
              <a:off x="408" y="374"/>
              <a:ext cx="11" cy="13"/>
            </a:xfrm>
            <a:custGeom>
              <a:avLst/>
              <a:gdLst>
                <a:gd name="T0" fmla="*/ 0 w 26"/>
                <a:gd name="T1" fmla="*/ 28 h 28"/>
                <a:gd name="T2" fmla="*/ 0 w 26"/>
                <a:gd name="T3" fmla="*/ 28 h 28"/>
                <a:gd name="T4" fmla="*/ 26 w 26"/>
                <a:gd name="T5" fmla="*/ 0 h 28"/>
                <a:gd name="T6" fmla="*/ 26 w 26"/>
                <a:gd name="T7" fmla="*/ 26 h 28"/>
                <a:gd name="T8" fmla="*/ 0 w 26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8">
                  <a:moveTo>
                    <a:pt x="0" y="28"/>
                  </a:moveTo>
                  <a:lnTo>
                    <a:pt x="0" y="28"/>
                  </a:lnTo>
                  <a:cubicBezTo>
                    <a:pt x="3" y="15"/>
                    <a:pt x="13" y="4"/>
                    <a:pt x="26" y="0"/>
                  </a:cubicBezTo>
                  <a:cubicBezTo>
                    <a:pt x="26" y="9"/>
                    <a:pt x="26" y="18"/>
                    <a:pt x="26" y="26"/>
                  </a:cubicBezTo>
                  <a:cubicBezTo>
                    <a:pt x="17" y="27"/>
                    <a:pt x="9" y="27"/>
                    <a:pt x="0" y="2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9" name="Freeform 1516"/>
            <p:cNvSpPr>
              <a:spLocks/>
            </p:cNvSpPr>
            <p:nvPr userDrawn="1"/>
          </p:nvSpPr>
          <p:spPr bwMode="auto">
            <a:xfrm>
              <a:off x="406" y="393"/>
              <a:ext cx="35" cy="3"/>
            </a:xfrm>
            <a:custGeom>
              <a:avLst/>
              <a:gdLst>
                <a:gd name="T0" fmla="*/ 77 w 77"/>
                <a:gd name="T1" fmla="*/ 2 h 5"/>
                <a:gd name="T2" fmla="*/ 77 w 77"/>
                <a:gd name="T3" fmla="*/ 2 h 5"/>
                <a:gd name="T4" fmla="*/ 77 w 77"/>
                <a:gd name="T5" fmla="*/ 3 h 5"/>
                <a:gd name="T6" fmla="*/ 76 w 77"/>
                <a:gd name="T7" fmla="*/ 5 h 5"/>
                <a:gd name="T8" fmla="*/ 2 w 77"/>
                <a:gd name="T9" fmla="*/ 5 h 5"/>
                <a:gd name="T10" fmla="*/ 0 w 77"/>
                <a:gd name="T11" fmla="*/ 3 h 5"/>
                <a:gd name="T12" fmla="*/ 1 w 77"/>
                <a:gd name="T13" fmla="*/ 2 h 5"/>
                <a:gd name="T14" fmla="*/ 3 w 77"/>
                <a:gd name="T15" fmla="*/ 2 h 5"/>
                <a:gd name="T16" fmla="*/ 74 w 77"/>
                <a:gd name="T17" fmla="*/ 2 h 5"/>
                <a:gd name="T18" fmla="*/ 77 w 77"/>
                <a:gd name="T1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7" h="5">
                  <a:moveTo>
                    <a:pt x="77" y="2"/>
                  </a:moveTo>
                  <a:lnTo>
                    <a:pt x="77" y="2"/>
                  </a:lnTo>
                  <a:cubicBezTo>
                    <a:pt x="77" y="3"/>
                    <a:pt x="77" y="3"/>
                    <a:pt x="77" y="3"/>
                  </a:cubicBezTo>
                  <a:cubicBezTo>
                    <a:pt x="77" y="4"/>
                    <a:pt x="77" y="5"/>
                    <a:pt x="76" y="5"/>
                  </a:cubicBezTo>
                  <a:cubicBezTo>
                    <a:pt x="51" y="2"/>
                    <a:pt x="27" y="2"/>
                    <a:pt x="2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3"/>
                    <a:pt x="0" y="3"/>
                    <a:pt x="1" y="2"/>
                  </a:cubicBezTo>
                  <a:cubicBezTo>
                    <a:pt x="1" y="2"/>
                    <a:pt x="2" y="2"/>
                    <a:pt x="3" y="2"/>
                  </a:cubicBezTo>
                  <a:cubicBezTo>
                    <a:pt x="27" y="0"/>
                    <a:pt x="50" y="0"/>
                    <a:pt x="74" y="2"/>
                  </a:cubicBezTo>
                  <a:cubicBezTo>
                    <a:pt x="75" y="2"/>
                    <a:pt x="76" y="2"/>
                    <a:pt x="77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0" name="Freeform 1517"/>
            <p:cNvSpPr>
              <a:spLocks/>
            </p:cNvSpPr>
            <p:nvPr userDrawn="1"/>
          </p:nvSpPr>
          <p:spPr bwMode="auto">
            <a:xfrm>
              <a:off x="427" y="373"/>
              <a:ext cx="14" cy="16"/>
            </a:xfrm>
            <a:custGeom>
              <a:avLst/>
              <a:gdLst>
                <a:gd name="T0" fmla="*/ 0 w 32"/>
                <a:gd name="T1" fmla="*/ 1 h 36"/>
                <a:gd name="T2" fmla="*/ 0 w 32"/>
                <a:gd name="T3" fmla="*/ 1 h 36"/>
                <a:gd name="T4" fmla="*/ 1 w 32"/>
                <a:gd name="T5" fmla="*/ 0 h 36"/>
                <a:gd name="T6" fmla="*/ 2 w 32"/>
                <a:gd name="T7" fmla="*/ 2 h 36"/>
                <a:gd name="T8" fmla="*/ 3 w 32"/>
                <a:gd name="T9" fmla="*/ 32 h 36"/>
                <a:gd name="T10" fmla="*/ 31 w 32"/>
                <a:gd name="T11" fmla="*/ 33 h 36"/>
                <a:gd name="T12" fmla="*/ 32 w 32"/>
                <a:gd name="T13" fmla="*/ 35 h 36"/>
                <a:gd name="T14" fmla="*/ 32 w 32"/>
                <a:gd name="T15" fmla="*/ 36 h 36"/>
                <a:gd name="T16" fmla="*/ 30 w 32"/>
                <a:gd name="T17" fmla="*/ 35 h 36"/>
                <a:gd name="T18" fmla="*/ 1 w 32"/>
                <a:gd name="T19" fmla="*/ 34 h 36"/>
                <a:gd name="T20" fmla="*/ 0 w 32"/>
                <a:gd name="T21" fmla="*/ 3 h 36"/>
                <a:gd name="T22" fmla="*/ 0 w 32"/>
                <a:gd name="T23" fmla="*/ 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" h="36">
                  <a:moveTo>
                    <a:pt x="0" y="1"/>
                  </a:moveTo>
                  <a:lnTo>
                    <a:pt x="0" y="1"/>
                  </a:lnTo>
                  <a:cubicBezTo>
                    <a:pt x="0" y="0"/>
                    <a:pt x="1" y="0"/>
                    <a:pt x="1" y="0"/>
                  </a:cubicBezTo>
                  <a:cubicBezTo>
                    <a:pt x="2" y="0"/>
                    <a:pt x="2" y="1"/>
                    <a:pt x="2" y="2"/>
                  </a:cubicBezTo>
                  <a:cubicBezTo>
                    <a:pt x="2" y="12"/>
                    <a:pt x="3" y="22"/>
                    <a:pt x="3" y="32"/>
                  </a:cubicBezTo>
                  <a:cubicBezTo>
                    <a:pt x="12" y="32"/>
                    <a:pt x="21" y="33"/>
                    <a:pt x="31" y="33"/>
                  </a:cubicBezTo>
                  <a:cubicBezTo>
                    <a:pt x="32" y="34"/>
                    <a:pt x="32" y="34"/>
                    <a:pt x="32" y="35"/>
                  </a:cubicBezTo>
                  <a:cubicBezTo>
                    <a:pt x="32" y="35"/>
                    <a:pt x="32" y="36"/>
                    <a:pt x="32" y="36"/>
                  </a:cubicBezTo>
                  <a:cubicBezTo>
                    <a:pt x="31" y="36"/>
                    <a:pt x="30" y="35"/>
                    <a:pt x="30" y="35"/>
                  </a:cubicBezTo>
                  <a:cubicBezTo>
                    <a:pt x="20" y="35"/>
                    <a:pt x="10" y="34"/>
                    <a:pt x="1" y="34"/>
                  </a:cubicBezTo>
                  <a:cubicBezTo>
                    <a:pt x="1" y="24"/>
                    <a:pt x="1" y="14"/>
                    <a:pt x="0" y="3"/>
                  </a:cubicBezTo>
                  <a:cubicBezTo>
                    <a:pt x="0" y="2"/>
                    <a:pt x="0" y="2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1" name="Freeform 1518"/>
            <p:cNvSpPr>
              <a:spLocks/>
            </p:cNvSpPr>
            <p:nvPr userDrawn="1"/>
          </p:nvSpPr>
          <p:spPr bwMode="auto">
            <a:xfrm>
              <a:off x="406" y="373"/>
              <a:ext cx="16" cy="16"/>
            </a:xfrm>
            <a:custGeom>
              <a:avLst/>
              <a:gdLst>
                <a:gd name="T0" fmla="*/ 1 w 34"/>
                <a:gd name="T1" fmla="*/ 36 h 36"/>
                <a:gd name="T2" fmla="*/ 1 w 34"/>
                <a:gd name="T3" fmla="*/ 36 h 36"/>
                <a:gd name="T4" fmla="*/ 0 w 34"/>
                <a:gd name="T5" fmla="*/ 35 h 36"/>
                <a:gd name="T6" fmla="*/ 2 w 34"/>
                <a:gd name="T7" fmla="*/ 33 h 36"/>
                <a:gd name="T8" fmla="*/ 32 w 34"/>
                <a:gd name="T9" fmla="*/ 32 h 36"/>
                <a:gd name="T10" fmla="*/ 32 w 34"/>
                <a:gd name="T11" fmla="*/ 2 h 36"/>
                <a:gd name="T12" fmla="*/ 33 w 34"/>
                <a:gd name="T13" fmla="*/ 0 h 36"/>
                <a:gd name="T14" fmla="*/ 34 w 34"/>
                <a:gd name="T15" fmla="*/ 1 h 36"/>
                <a:gd name="T16" fmla="*/ 34 w 34"/>
                <a:gd name="T17" fmla="*/ 3 h 36"/>
                <a:gd name="T18" fmla="*/ 34 w 34"/>
                <a:gd name="T19" fmla="*/ 34 h 36"/>
                <a:gd name="T20" fmla="*/ 3 w 34"/>
                <a:gd name="T21" fmla="*/ 35 h 36"/>
                <a:gd name="T22" fmla="*/ 1 w 34"/>
                <a:gd name="T23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36">
                  <a:moveTo>
                    <a:pt x="1" y="36"/>
                  </a:moveTo>
                  <a:lnTo>
                    <a:pt x="1" y="36"/>
                  </a:lnTo>
                  <a:cubicBezTo>
                    <a:pt x="0" y="36"/>
                    <a:pt x="0" y="35"/>
                    <a:pt x="0" y="35"/>
                  </a:cubicBezTo>
                  <a:cubicBezTo>
                    <a:pt x="0" y="34"/>
                    <a:pt x="1" y="34"/>
                    <a:pt x="2" y="33"/>
                  </a:cubicBezTo>
                  <a:cubicBezTo>
                    <a:pt x="12" y="33"/>
                    <a:pt x="21" y="32"/>
                    <a:pt x="32" y="32"/>
                  </a:cubicBezTo>
                  <a:cubicBezTo>
                    <a:pt x="32" y="22"/>
                    <a:pt x="32" y="12"/>
                    <a:pt x="32" y="2"/>
                  </a:cubicBezTo>
                  <a:cubicBezTo>
                    <a:pt x="32" y="1"/>
                    <a:pt x="32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4" y="2"/>
                    <a:pt x="34" y="2"/>
                    <a:pt x="34" y="3"/>
                  </a:cubicBezTo>
                  <a:cubicBezTo>
                    <a:pt x="34" y="14"/>
                    <a:pt x="34" y="24"/>
                    <a:pt x="34" y="34"/>
                  </a:cubicBezTo>
                  <a:cubicBezTo>
                    <a:pt x="23" y="34"/>
                    <a:pt x="13" y="34"/>
                    <a:pt x="3" y="35"/>
                  </a:cubicBezTo>
                  <a:cubicBezTo>
                    <a:pt x="2" y="35"/>
                    <a:pt x="1" y="36"/>
                    <a:pt x="1" y="3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2" name="Freeform 1519"/>
            <p:cNvSpPr>
              <a:spLocks noEditPoints="1"/>
            </p:cNvSpPr>
            <p:nvPr userDrawn="1"/>
          </p:nvSpPr>
          <p:spPr bwMode="auto">
            <a:xfrm>
              <a:off x="406" y="373"/>
              <a:ext cx="36" cy="21"/>
            </a:xfrm>
            <a:custGeom>
              <a:avLst/>
              <a:gdLst>
                <a:gd name="T0" fmla="*/ 47 w 81"/>
                <a:gd name="T1" fmla="*/ 36 h 47"/>
                <a:gd name="T2" fmla="*/ 46 w 81"/>
                <a:gd name="T3" fmla="*/ 36 h 47"/>
                <a:gd name="T4" fmla="*/ 55 w 81"/>
                <a:gd name="T5" fmla="*/ 39 h 47"/>
                <a:gd name="T6" fmla="*/ 66 w 81"/>
                <a:gd name="T7" fmla="*/ 37 h 47"/>
                <a:gd name="T8" fmla="*/ 71 w 81"/>
                <a:gd name="T9" fmla="*/ 38 h 47"/>
                <a:gd name="T10" fmla="*/ 75 w 81"/>
                <a:gd name="T11" fmla="*/ 47 h 47"/>
                <a:gd name="T12" fmla="*/ 75 w 81"/>
                <a:gd name="T13" fmla="*/ 47 h 47"/>
                <a:gd name="T14" fmla="*/ 64 w 81"/>
                <a:gd name="T15" fmla="*/ 43 h 47"/>
                <a:gd name="T16" fmla="*/ 52 w 81"/>
                <a:gd name="T17" fmla="*/ 45 h 47"/>
                <a:gd name="T18" fmla="*/ 48 w 81"/>
                <a:gd name="T19" fmla="*/ 45 h 47"/>
                <a:gd name="T20" fmla="*/ 40 w 81"/>
                <a:gd name="T21" fmla="*/ 45 h 47"/>
                <a:gd name="T22" fmla="*/ 40 w 81"/>
                <a:gd name="T23" fmla="*/ 45 h 47"/>
                <a:gd name="T24" fmla="*/ 27 w 81"/>
                <a:gd name="T25" fmla="*/ 43 h 47"/>
                <a:gd name="T26" fmla="*/ 16 w 81"/>
                <a:gd name="T27" fmla="*/ 46 h 47"/>
                <a:gd name="T28" fmla="*/ 11 w 81"/>
                <a:gd name="T29" fmla="*/ 46 h 47"/>
                <a:gd name="T30" fmla="*/ 6 w 81"/>
                <a:gd name="T31" fmla="*/ 38 h 47"/>
                <a:gd name="T32" fmla="*/ 6 w 81"/>
                <a:gd name="T33" fmla="*/ 38 h 47"/>
                <a:gd name="T34" fmla="*/ 18 w 81"/>
                <a:gd name="T35" fmla="*/ 39 h 47"/>
                <a:gd name="T36" fmla="*/ 29 w 81"/>
                <a:gd name="T37" fmla="*/ 37 h 47"/>
                <a:gd name="T38" fmla="*/ 34 w 81"/>
                <a:gd name="T39" fmla="*/ 37 h 47"/>
                <a:gd name="T40" fmla="*/ 39 w 81"/>
                <a:gd name="T41" fmla="*/ 35 h 47"/>
                <a:gd name="T42" fmla="*/ 37 w 81"/>
                <a:gd name="T43" fmla="*/ 28 h 47"/>
                <a:gd name="T44" fmla="*/ 37 w 81"/>
                <a:gd name="T45" fmla="*/ 19 h 47"/>
                <a:gd name="T46" fmla="*/ 37 w 81"/>
                <a:gd name="T47" fmla="*/ 19 h 47"/>
                <a:gd name="T48" fmla="*/ 39 w 81"/>
                <a:gd name="T49" fmla="*/ 8 h 47"/>
                <a:gd name="T50" fmla="*/ 46 w 81"/>
                <a:gd name="T51" fmla="*/ 10 h 47"/>
                <a:gd name="T52" fmla="*/ 46 w 81"/>
                <a:gd name="T53" fmla="*/ 15 h 47"/>
                <a:gd name="T54" fmla="*/ 46 w 81"/>
                <a:gd name="T55" fmla="*/ 24 h 47"/>
                <a:gd name="T56" fmla="*/ 46 w 81"/>
                <a:gd name="T57" fmla="*/ 24 h 47"/>
                <a:gd name="T58" fmla="*/ 4 w 81"/>
                <a:gd name="T59" fmla="*/ 39 h 47"/>
                <a:gd name="T60" fmla="*/ 0 w 81"/>
                <a:gd name="T61" fmla="*/ 42 h 47"/>
                <a:gd name="T62" fmla="*/ 6 w 81"/>
                <a:gd name="T63" fmla="*/ 42 h 47"/>
                <a:gd name="T64" fmla="*/ 81 w 81"/>
                <a:gd name="T65" fmla="*/ 44 h 47"/>
                <a:gd name="T66" fmla="*/ 80 w 81"/>
                <a:gd name="T67" fmla="*/ 39 h 47"/>
                <a:gd name="T68" fmla="*/ 80 w 81"/>
                <a:gd name="T69" fmla="*/ 42 h 47"/>
                <a:gd name="T70" fmla="*/ 44 w 81"/>
                <a:gd name="T71" fmla="*/ 31 h 47"/>
                <a:gd name="T72" fmla="*/ 41 w 81"/>
                <a:gd name="T73" fmla="*/ 35 h 47"/>
                <a:gd name="T74" fmla="*/ 44 w 81"/>
                <a:gd name="T75" fmla="*/ 22 h 47"/>
                <a:gd name="T76" fmla="*/ 41 w 81"/>
                <a:gd name="T77" fmla="*/ 18 h 47"/>
                <a:gd name="T78" fmla="*/ 41 w 81"/>
                <a:gd name="T79" fmla="*/ 18 h 47"/>
                <a:gd name="T80" fmla="*/ 44 w 81"/>
                <a:gd name="T81" fmla="*/ 13 h 47"/>
                <a:gd name="T82" fmla="*/ 41 w 81"/>
                <a:gd name="T83" fmla="*/ 17 h 47"/>
                <a:gd name="T84" fmla="*/ 44 w 81"/>
                <a:gd name="T85" fmla="*/ 3 h 47"/>
                <a:gd name="T86" fmla="*/ 41 w 81"/>
                <a:gd name="T87" fmla="*/ 0 h 47"/>
                <a:gd name="T88" fmla="*/ 41 w 81"/>
                <a:gd name="T89" fmla="*/ 0 h 47"/>
                <a:gd name="T90" fmla="*/ 34 w 81"/>
                <a:gd name="T91" fmla="*/ 41 h 47"/>
                <a:gd name="T92" fmla="*/ 32 w 81"/>
                <a:gd name="T93" fmla="*/ 44 h 47"/>
                <a:gd name="T94" fmla="*/ 25 w 81"/>
                <a:gd name="T95" fmla="*/ 41 h 47"/>
                <a:gd name="T96" fmla="*/ 22 w 81"/>
                <a:gd name="T97" fmla="*/ 37 h 47"/>
                <a:gd name="T98" fmla="*/ 22 w 81"/>
                <a:gd name="T99" fmla="*/ 37 h 47"/>
                <a:gd name="T100" fmla="*/ 16 w 81"/>
                <a:gd name="T101" fmla="*/ 42 h 47"/>
                <a:gd name="T102" fmla="*/ 13 w 81"/>
                <a:gd name="T103" fmla="*/ 45 h 47"/>
                <a:gd name="T104" fmla="*/ 71 w 81"/>
                <a:gd name="T105" fmla="*/ 42 h 47"/>
                <a:gd name="T106" fmla="*/ 69 w 81"/>
                <a:gd name="T107" fmla="*/ 38 h 47"/>
                <a:gd name="T108" fmla="*/ 69 w 81"/>
                <a:gd name="T109" fmla="*/ 38 h 47"/>
                <a:gd name="T110" fmla="*/ 62 w 81"/>
                <a:gd name="T111" fmla="*/ 41 h 47"/>
                <a:gd name="T112" fmla="*/ 59 w 81"/>
                <a:gd name="T113" fmla="*/ 45 h 47"/>
                <a:gd name="T114" fmla="*/ 53 w 81"/>
                <a:gd name="T115" fmla="*/ 40 h 47"/>
                <a:gd name="T116" fmla="*/ 50 w 81"/>
                <a:gd name="T117" fmla="*/ 37 h 47"/>
                <a:gd name="T118" fmla="*/ 50 w 81"/>
                <a:gd name="T119" fmla="*/ 37 h 47"/>
                <a:gd name="T120" fmla="*/ 43 w 81"/>
                <a:gd name="T121" fmla="*/ 40 h 47"/>
                <a:gd name="T122" fmla="*/ 41 w 81"/>
                <a:gd name="T123" fmla="*/ 4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1" h="47">
                  <a:moveTo>
                    <a:pt x="46" y="36"/>
                  </a:moveTo>
                  <a:lnTo>
                    <a:pt x="46" y="36"/>
                  </a:lnTo>
                  <a:cubicBezTo>
                    <a:pt x="46" y="36"/>
                    <a:pt x="46" y="36"/>
                    <a:pt x="47" y="36"/>
                  </a:cubicBezTo>
                  <a:lnTo>
                    <a:pt x="47" y="36"/>
                  </a:lnTo>
                  <a:cubicBezTo>
                    <a:pt x="46" y="37"/>
                    <a:pt x="46" y="38"/>
                    <a:pt x="46" y="38"/>
                  </a:cubicBezTo>
                  <a:cubicBezTo>
                    <a:pt x="45" y="37"/>
                    <a:pt x="44" y="36"/>
                    <a:pt x="43" y="36"/>
                  </a:cubicBezTo>
                  <a:cubicBezTo>
                    <a:pt x="45" y="35"/>
                    <a:pt x="46" y="34"/>
                    <a:pt x="46" y="33"/>
                  </a:cubicBezTo>
                  <a:lnTo>
                    <a:pt x="46" y="36"/>
                  </a:lnTo>
                  <a:close/>
                  <a:moveTo>
                    <a:pt x="53" y="37"/>
                  </a:moveTo>
                  <a:lnTo>
                    <a:pt x="53" y="37"/>
                  </a:lnTo>
                  <a:lnTo>
                    <a:pt x="57" y="37"/>
                  </a:lnTo>
                  <a:cubicBezTo>
                    <a:pt x="56" y="37"/>
                    <a:pt x="55" y="38"/>
                    <a:pt x="55" y="39"/>
                  </a:cubicBezTo>
                  <a:cubicBezTo>
                    <a:pt x="55" y="38"/>
                    <a:pt x="54" y="37"/>
                    <a:pt x="53" y="37"/>
                  </a:cubicBezTo>
                  <a:close/>
                  <a:moveTo>
                    <a:pt x="62" y="37"/>
                  </a:moveTo>
                  <a:lnTo>
                    <a:pt x="62" y="37"/>
                  </a:lnTo>
                  <a:cubicBezTo>
                    <a:pt x="64" y="37"/>
                    <a:pt x="65" y="37"/>
                    <a:pt x="66" y="37"/>
                  </a:cubicBezTo>
                  <a:cubicBezTo>
                    <a:pt x="65" y="38"/>
                    <a:pt x="65" y="38"/>
                    <a:pt x="64" y="39"/>
                  </a:cubicBezTo>
                  <a:cubicBezTo>
                    <a:pt x="64" y="38"/>
                    <a:pt x="63" y="38"/>
                    <a:pt x="62" y="37"/>
                  </a:cubicBezTo>
                  <a:close/>
                  <a:moveTo>
                    <a:pt x="71" y="38"/>
                  </a:moveTo>
                  <a:lnTo>
                    <a:pt x="71" y="38"/>
                  </a:lnTo>
                  <a:cubicBezTo>
                    <a:pt x="73" y="38"/>
                    <a:pt x="74" y="38"/>
                    <a:pt x="76" y="38"/>
                  </a:cubicBezTo>
                  <a:cubicBezTo>
                    <a:pt x="75" y="38"/>
                    <a:pt x="74" y="39"/>
                    <a:pt x="73" y="40"/>
                  </a:cubicBezTo>
                  <a:cubicBezTo>
                    <a:pt x="73" y="39"/>
                    <a:pt x="72" y="38"/>
                    <a:pt x="71" y="38"/>
                  </a:cubicBezTo>
                  <a:close/>
                  <a:moveTo>
                    <a:pt x="75" y="47"/>
                  </a:moveTo>
                  <a:lnTo>
                    <a:pt x="75" y="47"/>
                  </a:lnTo>
                  <a:cubicBezTo>
                    <a:pt x="73" y="46"/>
                    <a:pt x="72" y="46"/>
                    <a:pt x="71" y="46"/>
                  </a:cubicBezTo>
                  <a:cubicBezTo>
                    <a:pt x="72" y="46"/>
                    <a:pt x="72" y="45"/>
                    <a:pt x="73" y="44"/>
                  </a:cubicBezTo>
                  <a:cubicBezTo>
                    <a:pt x="73" y="45"/>
                    <a:pt x="74" y="46"/>
                    <a:pt x="75" y="47"/>
                  </a:cubicBezTo>
                  <a:close/>
                  <a:moveTo>
                    <a:pt x="65" y="46"/>
                  </a:moveTo>
                  <a:lnTo>
                    <a:pt x="65" y="46"/>
                  </a:lnTo>
                  <a:cubicBezTo>
                    <a:pt x="64" y="46"/>
                    <a:pt x="63" y="46"/>
                    <a:pt x="62" y="46"/>
                  </a:cubicBezTo>
                  <a:cubicBezTo>
                    <a:pt x="63" y="45"/>
                    <a:pt x="63" y="44"/>
                    <a:pt x="64" y="43"/>
                  </a:cubicBezTo>
                  <a:cubicBezTo>
                    <a:pt x="64" y="44"/>
                    <a:pt x="65" y="45"/>
                    <a:pt x="65" y="46"/>
                  </a:cubicBezTo>
                  <a:close/>
                  <a:moveTo>
                    <a:pt x="56" y="45"/>
                  </a:moveTo>
                  <a:lnTo>
                    <a:pt x="56" y="45"/>
                  </a:lnTo>
                  <a:cubicBezTo>
                    <a:pt x="55" y="45"/>
                    <a:pt x="54" y="45"/>
                    <a:pt x="52" y="45"/>
                  </a:cubicBezTo>
                  <a:cubicBezTo>
                    <a:pt x="53" y="45"/>
                    <a:pt x="54" y="44"/>
                    <a:pt x="55" y="43"/>
                  </a:cubicBezTo>
                  <a:cubicBezTo>
                    <a:pt x="55" y="44"/>
                    <a:pt x="56" y="45"/>
                    <a:pt x="56" y="45"/>
                  </a:cubicBezTo>
                  <a:close/>
                  <a:moveTo>
                    <a:pt x="48" y="45"/>
                  </a:moveTo>
                  <a:lnTo>
                    <a:pt x="48" y="45"/>
                  </a:lnTo>
                  <a:cubicBezTo>
                    <a:pt x="46" y="45"/>
                    <a:pt x="44" y="45"/>
                    <a:pt x="42" y="45"/>
                  </a:cubicBezTo>
                  <a:cubicBezTo>
                    <a:pt x="43" y="45"/>
                    <a:pt x="45" y="44"/>
                    <a:pt x="45" y="42"/>
                  </a:cubicBezTo>
                  <a:cubicBezTo>
                    <a:pt x="46" y="43"/>
                    <a:pt x="47" y="44"/>
                    <a:pt x="48" y="45"/>
                  </a:cubicBezTo>
                  <a:close/>
                  <a:moveTo>
                    <a:pt x="40" y="45"/>
                  </a:moveTo>
                  <a:lnTo>
                    <a:pt x="40" y="45"/>
                  </a:lnTo>
                  <a:cubicBezTo>
                    <a:pt x="38" y="45"/>
                    <a:pt x="36" y="45"/>
                    <a:pt x="34" y="45"/>
                  </a:cubicBezTo>
                  <a:cubicBezTo>
                    <a:pt x="35" y="44"/>
                    <a:pt x="36" y="43"/>
                    <a:pt x="36" y="42"/>
                  </a:cubicBezTo>
                  <a:cubicBezTo>
                    <a:pt x="37" y="44"/>
                    <a:pt x="38" y="45"/>
                    <a:pt x="40" y="45"/>
                  </a:cubicBezTo>
                  <a:close/>
                  <a:moveTo>
                    <a:pt x="29" y="45"/>
                  </a:moveTo>
                  <a:lnTo>
                    <a:pt x="29" y="45"/>
                  </a:lnTo>
                  <a:cubicBezTo>
                    <a:pt x="28" y="45"/>
                    <a:pt x="27" y="45"/>
                    <a:pt x="25" y="45"/>
                  </a:cubicBezTo>
                  <a:cubicBezTo>
                    <a:pt x="26" y="45"/>
                    <a:pt x="27" y="44"/>
                    <a:pt x="27" y="43"/>
                  </a:cubicBezTo>
                  <a:cubicBezTo>
                    <a:pt x="28" y="44"/>
                    <a:pt x="28" y="45"/>
                    <a:pt x="29" y="45"/>
                  </a:cubicBezTo>
                  <a:close/>
                  <a:moveTo>
                    <a:pt x="20" y="46"/>
                  </a:moveTo>
                  <a:lnTo>
                    <a:pt x="20" y="46"/>
                  </a:lnTo>
                  <a:cubicBezTo>
                    <a:pt x="19" y="46"/>
                    <a:pt x="17" y="46"/>
                    <a:pt x="16" y="46"/>
                  </a:cubicBezTo>
                  <a:cubicBezTo>
                    <a:pt x="17" y="45"/>
                    <a:pt x="17" y="44"/>
                    <a:pt x="18" y="43"/>
                  </a:cubicBezTo>
                  <a:cubicBezTo>
                    <a:pt x="18" y="44"/>
                    <a:pt x="19" y="45"/>
                    <a:pt x="20" y="46"/>
                  </a:cubicBezTo>
                  <a:close/>
                  <a:moveTo>
                    <a:pt x="11" y="46"/>
                  </a:moveTo>
                  <a:lnTo>
                    <a:pt x="11" y="46"/>
                  </a:lnTo>
                  <a:cubicBezTo>
                    <a:pt x="10" y="46"/>
                    <a:pt x="8" y="46"/>
                    <a:pt x="7" y="47"/>
                  </a:cubicBezTo>
                  <a:cubicBezTo>
                    <a:pt x="8" y="46"/>
                    <a:pt x="8" y="45"/>
                    <a:pt x="9" y="44"/>
                  </a:cubicBezTo>
                  <a:cubicBezTo>
                    <a:pt x="9" y="45"/>
                    <a:pt x="10" y="46"/>
                    <a:pt x="11" y="46"/>
                  </a:cubicBezTo>
                  <a:close/>
                  <a:moveTo>
                    <a:pt x="6" y="38"/>
                  </a:moveTo>
                  <a:lnTo>
                    <a:pt x="6" y="38"/>
                  </a:lnTo>
                  <a:cubicBezTo>
                    <a:pt x="7" y="38"/>
                    <a:pt x="9" y="38"/>
                    <a:pt x="10" y="38"/>
                  </a:cubicBezTo>
                  <a:cubicBezTo>
                    <a:pt x="9" y="38"/>
                    <a:pt x="9" y="39"/>
                    <a:pt x="8" y="40"/>
                  </a:cubicBezTo>
                  <a:cubicBezTo>
                    <a:pt x="8" y="39"/>
                    <a:pt x="7" y="38"/>
                    <a:pt x="6" y="38"/>
                  </a:cubicBezTo>
                  <a:close/>
                  <a:moveTo>
                    <a:pt x="16" y="37"/>
                  </a:moveTo>
                  <a:lnTo>
                    <a:pt x="16" y="37"/>
                  </a:lnTo>
                  <a:cubicBezTo>
                    <a:pt x="17" y="37"/>
                    <a:pt x="18" y="37"/>
                    <a:pt x="20" y="37"/>
                  </a:cubicBezTo>
                  <a:cubicBezTo>
                    <a:pt x="19" y="38"/>
                    <a:pt x="18" y="38"/>
                    <a:pt x="18" y="39"/>
                  </a:cubicBezTo>
                  <a:cubicBezTo>
                    <a:pt x="17" y="38"/>
                    <a:pt x="16" y="38"/>
                    <a:pt x="16" y="37"/>
                  </a:cubicBezTo>
                  <a:close/>
                  <a:moveTo>
                    <a:pt x="25" y="37"/>
                  </a:moveTo>
                  <a:lnTo>
                    <a:pt x="25" y="37"/>
                  </a:lnTo>
                  <a:lnTo>
                    <a:pt x="29" y="37"/>
                  </a:lnTo>
                  <a:cubicBezTo>
                    <a:pt x="28" y="37"/>
                    <a:pt x="27" y="38"/>
                    <a:pt x="27" y="39"/>
                  </a:cubicBezTo>
                  <a:cubicBezTo>
                    <a:pt x="26" y="38"/>
                    <a:pt x="26" y="37"/>
                    <a:pt x="25" y="37"/>
                  </a:cubicBezTo>
                  <a:close/>
                  <a:moveTo>
                    <a:pt x="34" y="37"/>
                  </a:moveTo>
                  <a:lnTo>
                    <a:pt x="34" y="37"/>
                  </a:lnTo>
                  <a:lnTo>
                    <a:pt x="36" y="36"/>
                  </a:lnTo>
                  <a:cubicBezTo>
                    <a:pt x="37" y="36"/>
                    <a:pt x="37" y="36"/>
                    <a:pt x="37" y="36"/>
                  </a:cubicBezTo>
                  <a:lnTo>
                    <a:pt x="37" y="34"/>
                  </a:lnTo>
                  <a:cubicBezTo>
                    <a:pt x="38" y="34"/>
                    <a:pt x="38" y="35"/>
                    <a:pt x="39" y="35"/>
                  </a:cubicBezTo>
                  <a:cubicBezTo>
                    <a:pt x="38" y="36"/>
                    <a:pt x="37" y="37"/>
                    <a:pt x="36" y="38"/>
                  </a:cubicBezTo>
                  <a:cubicBezTo>
                    <a:pt x="36" y="38"/>
                    <a:pt x="35" y="37"/>
                    <a:pt x="34" y="37"/>
                  </a:cubicBezTo>
                  <a:close/>
                  <a:moveTo>
                    <a:pt x="37" y="28"/>
                  </a:moveTo>
                  <a:lnTo>
                    <a:pt x="37" y="28"/>
                  </a:lnTo>
                  <a:lnTo>
                    <a:pt x="37" y="24"/>
                  </a:lnTo>
                  <a:cubicBezTo>
                    <a:pt x="38" y="25"/>
                    <a:pt x="38" y="26"/>
                    <a:pt x="39" y="26"/>
                  </a:cubicBezTo>
                  <a:cubicBezTo>
                    <a:pt x="38" y="27"/>
                    <a:pt x="38" y="27"/>
                    <a:pt x="37" y="28"/>
                  </a:cubicBezTo>
                  <a:close/>
                  <a:moveTo>
                    <a:pt x="37" y="19"/>
                  </a:moveTo>
                  <a:lnTo>
                    <a:pt x="37" y="19"/>
                  </a:lnTo>
                  <a:lnTo>
                    <a:pt x="37" y="15"/>
                  </a:lnTo>
                  <a:cubicBezTo>
                    <a:pt x="38" y="16"/>
                    <a:pt x="38" y="17"/>
                    <a:pt x="39" y="17"/>
                  </a:cubicBezTo>
                  <a:cubicBezTo>
                    <a:pt x="38" y="18"/>
                    <a:pt x="38" y="18"/>
                    <a:pt x="37" y="19"/>
                  </a:cubicBezTo>
                  <a:close/>
                  <a:moveTo>
                    <a:pt x="37" y="10"/>
                  </a:moveTo>
                  <a:lnTo>
                    <a:pt x="37" y="10"/>
                  </a:lnTo>
                  <a:lnTo>
                    <a:pt x="37" y="6"/>
                  </a:lnTo>
                  <a:cubicBezTo>
                    <a:pt x="38" y="7"/>
                    <a:pt x="38" y="8"/>
                    <a:pt x="39" y="8"/>
                  </a:cubicBezTo>
                  <a:cubicBezTo>
                    <a:pt x="38" y="9"/>
                    <a:pt x="38" y="9"/>
                    <a:pt x="37" y="10"/>
                  </a:cubicBezTo>
                  <a:close/>
                  <a:moveTo>
                    <a:pt x="46" y="6"/>
                  </a:moveTo>
                  <a:lnTo>
                    <a:pt x="46" y="6"/>
                  </a:lnTo>
                  <a:lnTo>
                    <a:pt x="46" y="10"/>
                  </a:lnTo>
                  <a:cubicBezTo>
                    <a:pt x="45" y="9"/>
                    <a:pt x="45" y="9"/>
                    <a:pt x="44" y="8"/>
                  </a:cubicBezTo>
                  <a:cubicBezTo>
                    <a:pt x="45" y="8"/>
                    <a:pt x="45" y="7"/>
                    <a:pt x="46" y="6"/>
                  </a:cubicBezTo>
                  <a:close/>
                  <a:moveTo>
                    <a:pt x="46" y="15"/>
                  </a:moveTo>
                  <a:lnTo>
                    <a:pt x="46" y="15"/>
                  </a:lnTo>
                  <a:lnTo>
                    <a:pt x="46" y="20"/>
                  </a:lnTo>
                  <a:cubicBezTo>
                    <a:pt x="45" y="19"/>
                    <a:pt x="45" y="18"/>
                    <a:pt x="44" y="17"/>
                  </a:cubicBezTo>
                  <a:cubicBezTo>
                    <a:pt x="45" y="17"/>
                    <a:pt x="45" y="16"/>
                    <a:pt x="46" y="15"/>
                  </a:cubicBezTo>
                  <a:close/>
                  <a:moveTo>
                    <a:pt x="46" y="24"/>
                  </a:moveTo>
                  <a:lnTo>
                    <a:pt x="46" y="24"/>
                  </a:lnTo>
                  <a:lnTo>
                    <a:pt x="46" y="29"/>
                  </a:lnTo>
                  <a:cubicBezTo>
                    <a:pt x="46" y="28"/>
                    <a:pt x="45" y="27"/>
                    <a:pt x="44" y="26"/>
                  </a:cubicBezTo>
                  <a:cubicBezTo>
                    <a:pt x="45" y="26"/>
                    <a:pt x="46" y="25"/>
                    <a:pt x="46" y="24"/>
                  </a:cubicBezTo>
                  <a:close/>
                  <a:moveTo>
                    <a:pt x="0" y="42"/>
                  </a:moveTo>
                  <a:lnTo>
                    <a:pt x="0" y="42"/>
                  </a:lnTo>
                  <a:cubicBezTo>
                    <a:pt x="0" y="41"/>
                    <a:pt x="1" y="41"/>
                    <a:pt x="1" y="40"/>
                  </a:cubicBezTo>
                  <a:cubicBezTo>
                    <a:pt x="2" y="39"/>
                    <a:pt x="3" y="39"/>
                    <a:pt x="4" y="39"/>
                  </a:cubicBezTo>
                  <a:cubicBezTo>
                    <a:pt x="6" y="39"/>
                    <a:pt x="8" y="41"/>
                    <a:pt x="8" y="43"/>
                  </a:cubicBezTo>
                  <a:cubicBezTo>
                    <a:pt x="8" y="45"/>
                    <a:pt x="6" y="46"/>
                    <a:pt x="4" y="46"/>
                  </a:cubicBezTo>
                  <a:cubicBezTo>
                    <a:pt x="2" y="46"/>
                    <a:pt x="0" y="45"/>
                    <a:pt x="0" y="43"/>
                  </a:cubicBezTo>
                  <a:cubicBezTo>
                    <a:pt x="0" y="43"/>
                    <a:pt x="0" y="42"/>
                    <a:pt x="0" y="42"/>
                  </a:cubicBezTo>
                  <a:close/>
                  <a:moveTo>
                    <a:pt x="6" y="42"/>
                  </a:moveTo>
                  <a:lnTo>
                    <a:pt x="6" y="42"/>
                  </a:lnTo>
                  <a:cubicBezTo>
                    <a:pt x="6" y="44"/>
                    <a:pt x="5" y="45"/>
                    <a:pt x="4" y="45"/>
                  </a:cubicBezTo>
                  <a:cubicBezTo>
                    <a:pt x="6" y="45"/>
                    <a:pt x="7" y="44"/>
                    <a:pt x="6" y="42"/>
                  </a:cubicBezTo>
                  <a:close/>
                  <a:moveTo>
                    <a:pt x="80" y="39"/>
                  </a:moveTo>
                  <a:lnTo>
                    <a:pt x="80" y="39"/>
                  </a:lnTo>
                  <a:cubicBezTo>
                    <a:pt x="81" y="40"/>
                    <a:pt x="81" y="42"/>
                    <a:pt x="81" y="43"/>
                  </a:cubicBezTo>
                  <a:cubicBezTo>
                    <a:pt x="81" y="43"/>
                    <a:pt x="81" y="44"/>
                    <a:pt x="81" y="44"/>
                  </a:cubicBezTo>
                  <a:cubicBezTo>
                    <a:pt x="81" y="45"/>
                    <a:pt x="79" y="46"/>
                    <a:pt x="78" y="46"/>
                  </a:cubicBezTo>
                  <a:cubicBezTo>
                    <a:pt x="76" y="46"/>
                    <a:pt x="74" y="45"/>
                    <a:pt x="74" y="43"/>
                  </a:cubicBezTo>
                  <a:cubicBezTo>
                    <a:pt x="74" y="41"/>
                    <a:pt x="76" y="39"/>
                    <a:pt x="78" y="39"/>
                  </a:cubicBezTo>
                  <a:cubicBezTo>
                    <a:pt x="79" y="39"/>
                    <a:pt x="79" y="39"/>
                    <a:pt x="80" y="39"/>
                  </a:cubicBezTo>
                  <a:close/>
                  <a:moveTo>
                    <a:pt x="80" y="42"/>
                  </a:moveTo>
                  <a:lnTo>
                    <a:pt x="80" y="42"/>
                  </a:lnTo>
                  <a:cubicBezTo>
                    <a:pt x="80" y="44"/>
                    <a:pt x="79" y="45"/>
                    <a:pt x="78" y="45"/>
                  </a:cubicBezTo>
                  <a:cubicBezTo>
                    <a:pt x="80" y="45"/>
                    <a:pt x="81" y="44"/>
                    <a:pt x="80" y="42"/>
                  </a:cubicBezTo>
                  <a:close/>
                  <a:moveTo>
                    <a:pt x="44" y="31"/>
                  </a:moveTo>
                  <a:lnTo>
                    <a:pt x="44" y="31"/>
                  </a:lnTo>
                  <a:cubicBezTo>
                    <a:pt x="43" y="32"/>
                    <a:pt x="43" y="33"/>
                    <a:pt x="42" y="34"/>
                  </a:cubicBezTo>
                  <a:cubicBezTo>
                    <a:pt x="44" y="34"/>
                    <a:pt x="44" y="32"/>
                    <a:pt x="44" y="31"/>
                  </a:cubicBezTo>
                  <a:close/>
                  <a:moveTo>
                    <a:pt x="41" y="27"/>
                  </a:moveTo>
                  <a:lnTo>
                    <a:pt x="41" y="27"/>
                  </a:lnTo>
                  <a:cubicBezTo>
                    <a:pt x="44" y="27"/>
                    <a:pt x="45" y="29"/>
                    <a:pt x="45" y="31"/>
                  </a:cubicBezTo>
                  <a:cubicBezTo>
                    <a:pt x="45" y="33"/>
                    <a:pt x="44" y="35"/>
                    <a:pt x="41" y="35"/>
                  </a:cubicBezTo>
                  <a:cubicBezTo>
                    <a:pt x="39" y="35"/>
                    <a:pt x="38" y="33"/>
                    <a:pt x="38" y="31"/>
                  </a:cubicBezTo>
                  <a:cubicBezTo>
                    <a:pt x="38" y="29"/>
                    <a:pt x="39" y="27"/>
                    <a:pt x="41" y="27"/>
                  </a:cubicBezTo>
                  <a:close/>
                  <a:moveTo>
                    <a:pt x="44" y="22"/>
                  </a:moveTo>
                  <a:lnTo>
                    <a:pt x="44" y="22"/>
                  </a:lnTo>
                  <a:cubicBezTo>
                    <a:pt x="43" y="23"/>
                    <a:pt x="43" y="24"/>
                    <a:pt x="42" y="24"/>
                  </a:cubicBezTo>
                  <a:cubicBezTo>
                    <a:pt x="44" y="25"/>
                    <a:pt x="44" y="23"/>
                    <a:pt x="44" y="22"/>
                  </a:cubicBezTo>
                  <a:close/>
                  <a:moveTo>
                    <a:pt x="41" y="18"/>
                  </a:moveTo>
                  <a:lnTo>
                    <a:pt x="41" y="18"/>
                  </a:lnTo>
                  <a:cubicBezTo>
                    <a:pt x="44" y="18"/>
                    <a:pt x="45" y="20"/>
                    <a:pt x="45" y="22"/>
                  </a:cubicBezTo>
                  <a:cubicBezTo>
                    <a:pt x="45" y="24"/>
                    <a:pt x="44" y="26"/>
                    <a:pt x="41" y="26"/>
                  </a:cubicBezTo>
                  <a:cubicBezTo>
                    <a:pt x="39" y="26"/>
                    <a:pt x="38" y="24"/>
                    <a:pt x="38" y="22"/>
                  </a:cubicBezTo>
                  <a:cubicBezTo>
                    <a:pt x="38" y="20"/>
                    <a:pt x="39" y="18"/>
                    <a:pt x="41" y="18"/>
                  </a:cubicBezTo>
                  <a:close/>
                  <a:moveTo>
                    <a:pt x="44" y="13"/>
                  </a:moveTo>
                  <a:lnTo>
                    <a:pt x="44" y="13"/>
                  </a:lnTo>
                  <a:cubicBezTo>
                    <a:pt x="43" y="14"/>
                    <a:pt x="43" y="15"/>
                    <a:pt x="42" y="15"/>
                  </a:cubicBezTo>
                  <a:cubicBezTo>
                    <a:pt x="44" y="15"/>
                    <a:pt x="44" y="14"/>
                    <a:pt x="44" y="13"/>
                  </a:cubicBezTo>
                  <a:close/>
                  <a:moveTo>
                    <a:pt x="41" y="9"/>
                  </a:moveTo>
                  <a:lnTo>
                    <a:pt x="41" y="9"/>
                  </a:lnTo>
                  <a:cubicBezTo>
                    <a:pt x="44" y="9"/>
                    <a:pt x="45" y="11"/>
                    <a:pt x="45" y="13"/>
                  </a:cubicBezTo>
                  <a:cubicBezTo>
                    <a:pt x="45" y="15"/>
                    <a:pt x="44" y="17"/>
                    <a:pt x="41" y="17"/>
                  </a:cubicBezTo>
                  <a:cubicBezTo>
                    <a:pt x="39" y="17"/>
                    <a:pt x="38" y="15"/>
                    <a:pt x="38" y="13"/>
                  </a:cubicBezTo>
                  <a:cubicBezTo>
                    <a:pt x="38" y="11"/>
                    <a:pt x="39" y="9"/>
                    <a:pt x="41" y="9"/>
                  </a:cubicBezTo>
                  <a:close/>
                  <a:moveTo>
                    <a:pt x="44" y="3"/>
                  </a:moveTo>
                  <a:lnTo>
                    <a:pt x="44" y="3"/>
                  </a:lnTo>
                  <a:cubicBezTo>
                    <a:pt x="43" y="5"/>
                    <a:pt x="43" y="6"/>
                    <a:pt x="42" y="6"/>
                  </a:cubicBezTo>
                  <a:cubicBezTo>
                    <a:pt x="44" y="6"/>
                    <a:pt x="44" y="5"/>
                    <a:pt x="44" y="3"/>
                  </a:cubicBezTo>
                  <a:close/>
                  <a:moveTo>
                    <a:pt x="41" y="0"/>
                  </a:moveTo>
                  <a:lnTo>
                    <a:pt x="41" y="0"/>
                  </a:lnTo>
                  <a:cubicBezTo>
                    <a:pt x="44" y="0"/>
                    <a:pt x="45" y="2"/>
                    <a:pt x="45" y="4"/>
                  </a:cubicBezTo>
                  <a:cubicBezTo>
                    <a:pt x="45" y="6"/>
                    <a:pt x="44" y="7"/>
                    <a:pt x="41" y="7"/>
                  </a:cubicBezTo>
                  <a:cubicBezTo>
                    <a:pt x="39" y="7"/>
                    <a:pt x="38" y="6"/>
                    <a:pt x="38" y="4"/>
                  </a:cubicBezTo>
                  <a:cubicBezTo>
                    <a:pt x="38" y="2"/>
                    <a:pt x="39" y="0"/>
                    <a:pt x="41" y="0"/>
                  </a:cubicBezTo>
                  <a:close/>
                  <a:moveTo>
                    <a:pt x="34" y="41"/>
                  </a:moveTo>
                  <a:lnTo>
                    <a:pt x="34" y="41"/>
                  </a:lnTo>
                  <a:cubicBezTo>
                    <a:pt x="34" y="42"/>
                    <a:pt x="33" y="43"/>
                    <a:pt x="32" y="43"/>
                  </a:cubicBezTo>
                  <a:cubicBezTo>
                    <a:pt x="34" y="43"/>
                    <a:pt x="34" y="42"/>
                    <a:pt x="34" y="41"/>
                  </a:cubicBezTo>
                  <a:close/>
                  <a:moveTo>
                    <a:pt x="32" y="37"/>
                  </a:moveTo>
                  <a:lnTo>
                    <a:pt x="32" y="37"/>
                  </a:lnTo>
                  <a:cubicBezTo>
                    <a:pt x="34" y="37"/>
                    <a:pt x="35" y="39"/>
                    <a:pt x="35" y="41"/>
                  </a:cubicBezTo>
                  <a:cubicBezTo>
                    <a:pt x="35" y="43"/>
                    <a:pt x="34" y="44"/>
                    <a:pt x="32" y="44"/>
                  </a:cubicBezTo>
                  <a:cubicBezTo>
                    <a:pt x="30" y="44"/>
                    <a:pt x="28" y="43"/>
                    <a:pt x="28" y="41"/>
                  </a:cubicBezTo>
                  <a:cubicBezTo>
                    <a:pt x="28" y="39"/>
                    <a:pt x="30" y="37"/>
                    <a:pt x="32" y="37"/>
                  </a:cubicBezTo>
                  <a:close/>
                  <a:moveTo>
                    <a:pt x="25" y="41"/>
                  </a:moveTo>
                  <a:lnTo>
                    <a:pt x="25" y="41"/>
                  </a:lnTo>
                  <a:cubicBezTo>
                    <a:pt x="24" y="42"/>
                    <a:pt x="24" y="43"/>
                    <a:pt x="23" y="44"/>
                  </a:cubicBezTo>
                  <a:cubicBezTo>
                    <a:pt x="24" y="44"/>
                    <a:pt x="25" y="42"/>
                    <a:pt x="25" y="41"/>
                  </a:cubicBezTo>
                  <a:close/>
                  <a:moveTo>
                    <a:pt x="22" y="37"/>
                  </a:moveTo>
                  <a:lnTo>
                    <a:pt x="22" y="37"/>
                  </a:lnTo>
                  <a:cubicBezTo>
                    <a:pt x="24" y="37"/>
                    <a:pt x="26" y="39"/>
                    <a:pt x="26" y="41"/>
                  </a:cubicBezTo>
                  <a:cubicBezTo>
                    <a:pt x="26" y="43"/>
                    <a:pt x="24" y="45"/>
                    <a:pt x="22" y="45"/>
                  </a:cubicBezTo>
                  <a:cubicBezTo>
                    <a:pt x="20" y="45"/>
                    <a:pt x="19" y="43"/>
                    <a:pt x="19" y="41"/>
                  </a:cubicBezTo>
                  <a:cubicBezTo>
                    <a:pt x="19" y="39"/>
                    <a:pt x="20" y="37"/>
                    <a:pt x="22" y="37"/>
                  </a:cubicBezTo>
                  <a:close/>
                  <a:moveTo>
                    <a:pt x="16" y="42"/>
                  </a:moveTo>
                  <a:lnTo>
                    <a:pt x="16" y="42"/>
                  </a:lnTo>
                  <a:cubicBezTo>
                    <a:pt x="15" y="43"/>
                    <a:pt x="14" y="44"/>
                    <a:pt x="13" y="44"/>
                  </a:cubicBezTo>
                  <a:cubicBezTo>
                    <a:pt x="15" y="44"/>
                    <a:pt x="16" y="43"/>
                    <a:pt x="16" y="42"/>
                  </a:cubicBezTo>
                  <a:close/>
                  <a:moveTo>
                    <a:pt x="13" y="38"/>
                  </a:moveTo>
                  <a:lnTo>
                    <a:pt x="13" y="38"/>
                  </a:lnTo>
                  <a:cubicBezTo>
                    <a:pt x="15" y="38"/>
                    <a:pt x="17" y="40"/>
                    <a:pt x="17" y="42"/>
                  </a:cubicBezTo>
                  <a:cubicBezTo>
                    <a:pt x="17" y="44"/>
                    <a:pt x="15" y="45"/>
                    <a:pt x="13" y="45"/>
                  </a:cubicBezTo>
                  <a:cubicBezTo>
                    <a:pt x="11" y="45"/>
                    <a:pt x="9" y="44"/>
                    <a:pt x="9" y="42"/>
                  </a:cubicBezTo>
                  <a:cubicBezTo>
                    <a:pt x="9" y="40"/>
                    <a:pt x="11" y="38"/>
                    <a:pt x="13" y="38"/>
                  </a:cubicBezTo>
                  <a:close/>
                  <a:moveTo>
                    <a:pt x="71" y="42"/>
                  </a:moveTo>
                  <a:lnTo>
                    <a:pt x="71" y="42"/>
                  </a:lnTo>
                  <a:cubicBezTo>
                    <a:pt x="70" y="43"/>
                    <a:pt x="70" y="44"/>
                    <a:pt x="69" y="44"/>
                  </a:cubicBezTo>
                  <a:cubicBezTo>
                    <a:pt x="71" y="45"/>
                    <a:pt x="71" y="43"/>
                    <a:pt x="71" y="42"/>
                  </a:cubicBezTo>
                  <a:close/>
                  <a:moveTo>
                    <a:pt x="69" y="38"/>
                  </a:moveTo>
                  <a:lnTo>
                    <a:pt x="69" y="38"/>
                  </a:lnTo>
                  <a:cubicBezTo>
                    <a:pt x="71" y="38"/>
                    <a:pt x="72" y="40"/>
                    <a:pt x="72" y="42"/>
                  </a:cubicBezTo>
                  <a:cubicBezTo>
                    <a:pt x="72" y="44"/>
                    <a:pt x="71" y="46"/>
                    <a:pt x="69" y="46"/>
                  </a:cubicBezTo>
                  <a:cubicBezTo>
                    <a:pt x="66" y="46"/>
                    <a:pt x="65" y="44"/>
                    <a:pt x="65" y="42"/>
                  </a:cubicBezTo>
                  <a:cubicBezTo>
                    <a:pt x="65" y="40"/>
                    <a:pt x="66" y="38"/>
                    <a:pt x="69" y="38"/>
                  </a:cubicBezTo>
                  <a:close/>
                  <a:moveTo>
                    <a:pt x="62" y="41"/>
                  </a:moveTo>
                  <a:lnTo>
                    <a:pt x="62" y="41"/>
                  </a:lnTo>
                  <a:cubicBezTo>
                    <a:pt x="61" y="42"/>
                    <a:pt x="61" y="43"/>
                    <a:pt x="59" y="44"/>
                  </a:cubicBezTo>
                  <a:cubicBezTo>
                    <a:pt x="61" y="44"/>
                    <a:pt x="62" y="42"/>
                    <a:pt x="62" y="41"/>
                  </a:cubicBezTo>
                  <a:close/>
                  <a:moveTo>
                    <a:pt x="59" y="37"/>
                  </a:moveTo>
                  <a:lnTo>
                    <a:pt x="59" y="37"/>
                  </a:lnTo>
                  <a:cubicBezTo>
                    <a:pt x="61" y="37"/>
                    <a:pt x="63" y="39"/>
                    <a:pt x="63" y="41"/>
                  </a:cubicBezTo>
                  <a:cubicBezTo>
                    <a:pt x="63" y="43"/>
                    <a:pt x="61" y="45"/>
                    <a:pt x="59" y="45"/>
                  </a:cubicBezTo>
                  <a:cubicBezTo>
                    <a:pt x="57" y="45"/>
                    <a:pt x="56" y="43"/>
                    <a:pt x="56" y="41"/>
                  </a:cubicBezTo>
                  <a:cubicBezTo>
                    <a:pt x="56" y="39"/>
                    <a:pt x="57" y="37"/>
                    <a:pt x="59" y="37"/>
                  </a:cubicBezTo>
                  <a:close/>
                  <a:moveTo>
                    <a:pt x="53" y="40"/>
                  </a:moveTo>
                  <a:lnTo>
                    <a:pt x="53" y="40"/>
                  </a:lnTo>
                  <a:cubicBezTo>
                    <a:pt x="52" y="42"/>
                    <a:pt x="51" y="42"/>
                    <a:pt x="50" y="43"/>
                  </a:cubicBezTo>
                  <a:cubicBezTo>
                    <a:pt x="52" y="43"/>
                    <a:pt x="53" y="42"/>
                    <a:pt x="53" y="40"/>
                  </a:cubicBezTo>
                  <a:close/>
                  <a:moveTo>
                    <a:pt x="50" y="37"/>
                  </a:moveTo>
                  <a:lnTo>
                    <a:pt x="50" y="37"/>
                  </a:lnTo>
                  <a:cubicBezTo>
                    <a:pt x="52" y="37"/>
                    <a:pt x="54" y="38"/>
                    <a:pt x="54" y="41"/>
                  </a:cubicBezTo>
                  <a:cubicBezTo>
                    <a:pt x="54" y="43"/>
                    <a:pt x="52" y="44"/>
                    <a:pt x="50" y="44"/>
                  </a:cubicBezTo>
                  <a:cubicBezTo>
                    <a:pt x="48" y="44"/>
                    <a:pt x="46" y="43"/>
                    <a:pt x="46" y="41"/>
                  </a:cubicBezTo>
                  <a:cubicBezTo>
                    <a:pt x="46" y="38"/>
                    <a:pt x="48" y="37"/>
                    <a:pt x="50" y="37"/>
                  </a:cubicBezTo>
                  <a:close/>
                  <a:moveTo>
                    <a:pt x="43" y="40"/>
                  </a:moveTo>
                  <a:lnTo>
                    <a:pt x="43" y="40"/>
                  </a:lnTo>
                  <a:cubicBezTo>
                    <a:pt x="43" y="41"/>
                    <a:pt x="42" y="42"/>
                    <a:pt x="41" y="43"/>
                  </a:cubicBezTo>
                  <a:cubicBezTo>
                    <a:pt x="43" y="43"/>
                    <a:pt x="44" y="41"/>
                    <a:pt x="43" y="40"/>
                  </a:cubicBezTo>
                  <a:close/>
                  <a:moveTo>
                    <a:pt x="41" y="36"/>
                  </a:moveTo>
                  <a:lnTo>
                    <a:pt x="41" y="36"/>
                  </a:lnTo>
                  <a:cubicBezTo>
                    <a:pt x="43" y="36"/>
                    <a:pt x="45" y="38"/>
                    <a:pt x="45" y="40"/>
                  </a:cubicBezTo>
                  <a:cubicBezTo>
                    <a:pt x="45" y="42"/>
                    <a:pt x="43" y="44"/>
                    <a:pt x="41" y="44"/>
                  </a:cubicBezTo>
                  <a:cubicBezTo>
                    <a:pt x="39" y="44"/>
                    <a:pt x="37" y="42"/>
                    <a:pt x="37" y="40"/>
                  </a:cubicBezTo>
                  <a:cubicBezTo>
                    <a:pt x="37" y="38"/>
                    <a:pt x="39" y="36"/>
                    <a:pt x="41" y="3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3" name="Freeform 1520"/>
            <p:cNvSpPr>
              <a:spLocks/>
            </p:cNvSpPr>
            <p:nvPr userDrawn="1"/>
          </p:nvSpPr>
          <p:spPr bwMode="auto">
            <a:xfrm>
              <a:off x="419" y="363"/>
              <a:ext cx="9" cy="9"/>
            </a:xfrm>
            <a:custGeom>
              <a:avLst/>
              <a:gdLst>
                <a:gd name="T0" fmla="*/ 13 w 20"/>
                <a:gd name="T1" fmla="*/ 4 h 21"/>
                <a:gd name="T2" fmla="*/ 13 w 20"/>
                <a:gd name="T3" fmla="*/ 4 h 21"/>
                <a:gd name="T4" fmla="*/ 12 w 20"/>
                <a:gd name="T5" fmla="*/ 7 h 21"/>
                <a:gd name="T6" fmla="*/ 20 w 20"/>
                <a:gd name="T7" fmla="*/ 5 h 21"/>
                <a:gd name="T8" fmla="*/ 20 w 20"/>
                <a:gd name="T9" fmla="*/ 15 h 21"/>
                <a:gd name="T10" fmla="*/ 14 w 20"/>
                <a:gd name="T11" fmla="*/ 12 h 21"/>
                <a:gd name="T12" fmla="*/ 15 w 20"/>
                <a:gd name="T13" fmla="*/ 21 h 21"/>
                <a:gd name="T14" fmla="*/ 5 w 20"/>
                <a:gd name="T15" fmla="*/ 21 h 21"/>
                <a:gd name="T16" fmla="*/ 9 w 20"/>
                <a:gd name="T17" fmla="*/ 14 h 21"/>
                <a:gd name="T18" fmla="*/ 0 w 20"/>
                <a:gd name="T19" fmla="*/ 15 h 21"/>
                <a:gd name="T20" fmla="*/ 0 w 20"/>
                <a:gd name="T21" fmla="*/ 5 h 21"/>
                <a:gd name="T22" fmla="*/ 7 w 20"/>
                <a:gd name="T23" fmla="*/ 9 h 21"/>
                <a:gd name="T24" fmla="*/ 5 w 20"/>
                <a:gd name="T25" fmla="*/ 0 h 21"/>
                <a:gd name="T26" fmla="*/ 15 w 20"/>
                <a:gd name="T27" fmla="*/ 0 h 21"/>
                <a:gd name="T28" fmla="*/ 13 w 20"/>
                <a:gd name="T29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21">
                  <a:moveTo>
                    <a:pt x="13" y="4"/>
                  </a:moveTo>
                  <a:lnTo>
                    <a:pt x="13" y="4"/>
                  </a:lnTo>
                  <a:cubicBezTo>
                    <a:pt x="12" y="5"/>
                    <a:pt x="12" y="6"/>
                    <a:pt x="12" y="7"/>
                  </a:cubicBezTo>
                  <a:cubicBezTo>
                    <a:pt x="13" y="11"/>
                    <a:pt x="19" y="6"/>
                    <a:pt x="20" y="5"/>
                  </a:cubicBezTo>
                  <a:lnTo>
                    <a:pt x="20" y="15"/>
                  </a:lnTo>
                  <a:cubicBezTo>
                    <a:pt x="19" y="14"/>
                    <a:pt x="16" y="12"/>
                    <a:pt x="14" y="12"/>
                  </a:cubicBezTo>
                  <a:cubicBezTo>
                    <a:pt x="9" y="13"/>
                    <a:pt x="14" y="19"/>
                    <a:pt x="15" y="21"/>
                  </a:cubicBezTo>
                  <a:lnTo>
                    <a:pt x="5" y="21"/>
                  </a:lnTo>
                  <a:cubicBezTo>
                    <a:pt x="6" y="19"/>
                    <a:pt x="9" y="16"/>
                    <a:pt x="9" y="14"/>
                  </a:cubicBezTo>
                  <a:cubicBezTo>
                    <a:pt x="8" y="9"/>
                    <a:pt x="1" y="14"/>
                    <a:pt x="0" y="15"/>
                  </a:cubicBezTo>
                  <a:lnTo>
                    <a:pt x="0" y="5"/>
                  </a:lnTo>
                  <a:cubicBezTo>
                    <a:pt x="1" y="6"/>
                    <a:pt x="5" y="9"/>
                    <a:pt x="7" y="9"/>
                  </a:cubicBezTo>
                  <a:cubicBezTo>
                    <a:pt x="11" y="8"/>
                    <a:pt x="6" y="1"/>
                    <a:pt x="5" y="0"/>
                  </a:cubicBezTo>
                  <a:lnTo>
                    <a:pt x="15" y="0"/>
                  </a:lnTo>
                  <a:cubicBezTo>
                    <a:pt x="14" y="1"/>
                    <a:pt x="13" y="3"/>
                    <a:pt x="13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4" name="Freeform 1521"/>
            <p:cNvSpPr>
              <a:spLocks/>
            </p:cNvSpPr>
            <p:nvPr userDrawn="1"/>
          </p:nvSpPr>
          <p:spPr bwMode="auto">
            <a:xfrm>
              <a:off x="361" y="388"/>
              <a:ext cx="74" cy="28"/>
            </a:xfrm>
            <a:custGeom>
              <a:avLst/>
              <a:gdLst>
                <a:gd name="T0" fmla="*/ 109 w 164"/>
                <a:gd name="T1" fmla="*/ 25 h 62"/>
                <a:gd name="T2" fmla="*/ 109 w 164"/>
                <a:gd name="T3" fmla="*/ 25 h 62"/>
                <a:gd name="T4" fmla="*/ 127 w 164"/>
                <a:gd name="T5" fmla="*/ 40 h 62"/>
                <a:gd name="T6" fmla="*/ 133 w 164"/>
                <a:gd name="T7" fmla="*/ 29 h 62"/>
                <a:gd name="T8" fmla="*/ 131 w 164"/>
                <a:gd name="T9" fmla="*/ 24 h 62"/>
                <a:gd name="T10" fmla="*/ 139 w 164"/>
                <a:gd name="T11" fmla="*/ 30 h 62"/>
                <a:gd name="T12" fmla="*/ 144 w 164"/>
                <a:gd name="T13" fmla="*/ 41 h 62"/>
                <a:gd name="T14" fmla="*/ 149 w 164"/>
                <a:gd name="T15" fmla="*/ 41 h 62"/>
                <a:gd name="T16" fmla="*/ 152 w 164"/>
                <a:gd name="T17" fmla="*/ 33 h 62"/>
                <a:gd name="T18" fmla="*/ 151 w 164"/>
                <a:gd name="T19" fmla="*/ 26 h 62"/>
                <a:gd name="T20" fmla="*/ 157 w 164"/>
                <a:gd name="T21" fmla="*/ 32 h 62"/>
                <a:gd name="T22" fmla="*/ 163 w 164"/>
                <a:gd name="T23" fmla="*/ 36 h 62"/>
                <a:gd name="T24" fmla="*/ 161 w 164"/>
                <a:gd name="T25" fmla="*/ 45 h 62"/>
                <a:gd name="T26" fmla="*/ 149 w 164"/>
                <a:gd name="T27" fmla="*/ 50 h 62"/>
                <a:gd name="T28" fmla="*/ 142 w 164"/>
                <a:gd name="T29" fmla="*/ 56 h 62"/>
                <a:gd name="T30" fmla="*/ 128 w 164"/>
                <a:gd name="T31" fmla="*/ 56 h 62"/>
                <a:gd name="T32" fmla="*/ 115 w 164"/>
                <a:gd name="T33" fmla="*/ 62 h 62"/>
                <a:gd name="T34" fmla="*/ 103 w 164"/>
                <a:gd name="T35" fmla="*/ 57 h 62"/>
                <a:gd name="T36" fmla="*/ 85 w 164"/>
                <a:gd name="T37" fmla="*/ 47 h 62"/>
                <a:gd name="T38" fmla="*/ 56 w 164"/>
                <a:gd name="T39" fmla="*/ 41 h 62"/>
                <a:gd name="T40" fmla="*/ 30 w 164"/>
                <a:gd name="T41" fmla="*/ 35 h 62"/>
                <a:gd name="T42" fmla="*/ 2 w 164"/>
                <a:gd name="T43" fmla="*/ 31 h 62"/>
                <a:gd name="T44" fmla="*/ 7 w 164"/>
                <a:gd name="T45" fmla="*/ 14 h 62"/>
                <a:gd name="T46" fmla="*/ 8 w 164"/>
                <a:gd name="T47" fmla="*/ 3 h 62"/>
                <a:gd name="T48" fmla="*/ 36 w 164"/>
                <a:gd name="T49" fmla="*/ 0 h 62"/>
                <a:gd name="T50" fmla="*/ 39 w 164"/>
                <a:gd name="T51" fmla="*/ 15 h 62"/>
                <a:gd name="T52" fmla="*/ 56 w 164"/>
                <a:gd name="T53" fmla="*/ 26 h 62"/>
                <a:gd name="T54" fmla="*/ 95 w 164"/>
                <a:gd name="T55" fmla="*/ 34 h 62"/>
                <a:gd name="T56" fmla="*/ 104 w 164"/>
                <a:gd name="T57" fmla="*/ 25 h 62"/>
                <a:gd name="T58" fmla="*/ 109 w 164"/>
                <a:gd name="T59" fmla="*/ 2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4" h="62">
                  <a:moveTo>
                    <a:pt x="109" y="25"/>
                  </a:moveTo>
                  <a:lnTo>
                    <a:pt x="109" y="25"/>
                  </a:lnTo>
                  <a:cubicBezTo>
                    <a:pt x="112" y="31"/>
                    <a:pt x="118" y="40"/>
                    <a:pt x="127" y="40"/>
                  </a:cubicBezTo>
                  <a:cubicBezTo>
                    <a:pt x="126" y="35"/>
                    <a:pt x="128" y="31"/>
                    <a:pt x="133" y="29"/>
                  </a:cubicBezTo>
                  <a:cubicBezTo>
                    <a:pt x="133" y="28"/>
                    <a:pt x="133" y="25"/>
                    <a:pt x="131" y="24"/>
                  </a:cubicBezTo>
                  <a:cubicBezTo>
                    <a:pt x="136" y="23"/>
                    <a:pt x="138" y="26"/>
                    <a:pt x="139" y="30"/>
                  </a:cubicBezTo>
                  <a:cubicBezTo>
                    <a:pt x="145" y="31"/>
                    <a:pt x="146" y="37"/>
                    <a:pt x="144" y="41"/>
                  </a:cubicBezTo>
                  <a:cubicBezTo>
                    <a:pt x="146" y="42"/>
                    <a:pt x="149" y="41"/>
                    <a:pt x="149" y="41"/>
                  </a:cubicBezTo>
                  <a:cubicBezTo>
                    <a:pt x="147" y="36"/>
                    <a:pt x="150" y="34"/>
                    <a:pt x="152" y="33"/>
                  </a:cubicBezTo>
                  <a:cubicBezTo>
                    <a:pt x="153" y="30"/>
                    <a:pt x="152" y="28"/>
                    <a:pt x="151" y="26"/>
                  </a:cubicBezTo>
                  <a:cubicBezTo>
                    <a:pt x="156" y="26"/>
                    <a:pt x="157" y="31"/>
                    <a:pt x="157" y="32"/>
                  </a:cubicBezTo>
                  <a:cubicBezTo>
                    <a:pt x="160" y="33"/>
                    <a:pt x="161" y="33"/>
                    <a:pt x="163" y="36"/>
                  </a:cubicBezTo>
                  <a:cubicBezTo>
                    <a:pt x="164" y="37"/>
                    <a:pt x="164" y="43"/>
                    <a:pt x="161" y="45"/>
                  </a:cubicBezTo>
                  <a:cubicBezTo>
                    <a:pt x="158" y="47"/>
                    <a:pt x="153" y="47"/>
                    <a:pt x="149" y="50"/>
                  </a:cubicBezTo>
                  <a:cubicBezTo>
                    <a:pt x="147" y="51"/>
                    <a:pt x="146" y="55"/>
                    <a:pt x="142" y="56"/>
                  </a:cubicBezTo>
                  <a:cubicBezTo>
                    <a:pt x="138" y="57"/>
                    <a:pt x="133" y="55"/>
                    <a:pt x="128" y="56"/>
                  </a:cubicBezTo>
                  <a:cubicBezTo>
                    <a:pt x="122" y="58"/>
                    <a:pt x="120" y="62"/>
                    <a:pt x="115" y="62"/>
                  </a:cubicBezTo>
                  <a:cubicBezTo>
                    <a:pt x="110" y="62"/>
                    <a:pt x="111" y="58"/>
                    <a:pt x="103" y="57"/>
                  </a:cubicBezTo>
                  <a:cubicBezTo>
                    <a:pt x="97" y="54"/>
                    <a:pt x="91" y="49"/>
                    <a:pt x="85" y="47"/>
                  </a:cubicBezTo>
                  <a:cubicBezTo>
                    <a:pt x="76" y="44"/>
                    <a:pt x="66" y="43"/>
                    <a:pt x="56" y="41"/>
                  </a:cubicBezTo>
                  <a:cubicBezTo>
                    <a:pt x="47" y="40"/>
                    <a:pt x="39" y="36"/>
                    <a:pt x="30" y="35"/>
                  </a:cubicBezTo>
                  <a:cubicBezTo>
                    <a:pt x="24" y="34"/>
                    <a:pt x="5" y="35"/>
                    <a:pt x="2" y="31"/>
                  </a:cubicBezTo>
                  <a:cubicBezTo>
                    <a:pt x="0" y="27"/>
                    <a:pt x="6" y="25"/>
                    <a:pt x="7" y="14"/>
                  </a:cubicBezTo>
                  <a:cubicBezTo>
                    <a:pt x="7" y="12"/>
                    <a:pt x="8" y="4"/>
                    <a:pt x="8" y="3"/>
                  </a:cubicBezTo>
                  <a:cubicBezTo>
                    <a:pt x="8" y="3"/>
                    <a:pt x="34" y="0"/>
                    <a:pt x="36" y="0"/>
                  </a:cubicBezTo>
                  <a:cubicBezTo>
                    <a:pt x="36" y="7"/>
                    <a:pt x="38" y="13"/>
                    <a:pt x="39" y="15"/>
                  </a:cubicBezTo>
                  <a:cubicBezTo>
                    <a:pt x="43" y="21"/>
                    <a:pt x="50" y="23"/>
                    <a:pt x="56" y="26"/>
                  </a:cubicBezTo>
                  <a:cubicBezTo>
                    <a:pt x="69" y="30"/>
                    <a:pt x="82" y="35"/>
                    <a:pt x="95" y="34"/>
                  </a:cubicBezTo>
                  <a:cubicBezTo>
                    <a:pt x="96" y="34"/>
                    <a:pt x="103" y="30"/>
                    <a:pt x="104" y="25"/>
                  </a:cubicBezTo>
                  <a:cubicBezTo>
                    <a:pt x="105" y="23"/>
                    <a:pt x="108" y="23"/>
                    <a:pt x="109" y="25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5" name="Freeform 1522"/>
            <p:cNvSpPr>
              <a:spLocks/>
            </p:cNvSpPr>
            <p:nvPr userDrawn="1"/>
          </p:nvSpPr>
          <p:spPr bwMode="auto">
            <a:xfrm>
              <a:off x="363" y="388"/>
              <a:ext cx="62" cy="27"/>
            </a:xfrm>
            <a:custGeom>
              <a:avLst/>
              <a:gdLst>
                <a:gd name="T0" fmla="*/ 29 w 138"/>
                <a:gd name="T1" fmla="*/ 0 h 59"/>
                <a:gd name="T2" fmla="*/ 29 w 138"/>
                <a:gd name="T3" fmla="*/ 0 h 59"/>
                <a:gd name="T4" fmla="*/ 32 w 138"/>
                <a:gd name="T5" fmla="*/ 16 h 59"/>
                <a:gd name="T6" fmla="*/ 35 w 138"/>
                <a:gd name="T7" fmla="*/ 20 h 59"/>
                <a:gd name="T8" fmla="*/ 35 w 138"/>
                <a:gd name="T9" fmla="*/ 24 h 59"/>
                <a:gd name="T10" fmla="*/ 40 w 138"/>
                <a:gd name="T11" fmla="*/ 22 h 59"/>
                <a:gd name="T12" fmla="*/ 39 w 138"/>
                <a:gd name="T13" fmla="*/ 26 h 59"/>
                <a:gd name="T14" fmla="*/ 46 w 138"/>
                <a:gd name="T15" fmla="*/ 25 h 59"/>
                <a:gd name="T16" fmla="*/ 45 w 138"/>
                <a:gd name="T17" fmla="*/ 28 h 59"/>
                <a:gd name="T18" fmla="*/ 50 w 138"/>
                <a:gd name="T19" fmla="*/ 28 h 59"/>
                <a:gd name="T20" fmla="*/ 53 w 138"/>
                <a:gd name="T21" fmla="*/ 28 h 59"/>
                <a:gd name="T22" fmla="*/ 73 w 138"/>
                <a:gd name="T23" fmla="*/ 34 h 59"/>
                <a:gd name="T24" fmla="*/ 102 w 138"/>
                <a:gd name="T25" fmla="*/ 27 h 59"/>
                <a:gd name="T26" fmla="*/ 106 w 138"/>
                <a:gd name="T27" fmla="*/ 31 h 59"/>
                <a:gd name="T28" fmla="*/ 102 w 138"/>
                <a:gd name="T29" fmla="*/ 32 h 59"/>
                <a:gd name="T30" fmla="*/ 108 w 138"/>
                <a:gd name="T31" fmla="*/ 38 h 59"/>
                <a:gd name="T32" fmla="*/ 103 w 138"/>
                <a:gd name="T33" fmla="*/ 37 h 59"/>
                <a:gd name="T34" fmla="*/ 107 w 138"/>
                <a:gd name="T35" fmla="*/ 39 h 59"/>
                <a:gd name="T36" fmla="*/ 103 w 138"/>
                <a:gd name="T37" fmla="*/ 39 h 59"/>
                <a:gd name="T38" fmla="*/ 104 w 138"/>
                <a:gd name="T39" fmla="*/ 42 h 59"/>
                <a:gd name="T40" fmla="*/ 120 w 138"/>
                <a:gd name="T41" fmla="*/ 43 h 59"/>
                <a:gd name="T42" fmla="*/ 108 w 138"/>
                <a:gd name="T43" fmla="*/ 47 h 59"/>
                <a:gd name="T44" fmla="*/ 110 w 138"/>
                <a:gd name="T45" fmla="*/ 50 h 59"/>
                <a:gd name="T46" fmla="*/ 112 w 138"/>
                <a:gd name="T47" fmla="*/ 50 h 59"/>
                <a:gd name="T48" fmla="*/ 115 w 138"/>
                <a:gd name="T49" fmla="*/ 53 h 59"/>
                <a:gd name="T50" fmla="*/ 116 w 138"/>
                <a:gd name="T51" fmla="*/ 49 h 59"/>
                <a:gd name="T52" fmla="*/ 119 w 138"/>
                <a:gd name="T53" fmla="*/ 52 h 59"/>
                <a:gd name="T54" fmla="*/ 120 w 138"/>
                <a:gd name="T55" fmla="*/ 47 h 59"/>
                <a:gd name="T56" fmla="*/ 122 w 138"/>
                <a:gd name="T57" fmla="*/ 50 h 59"/>
                <a:gd name="T58" fmla="*/ 123 w 138"/>
                <a:gd name="T59" fmla="*/ 44 h 59"/>
                <a:gd name="T60" fmla="*/ 125 w 138"/>
                <a:gd name="T61" fmla="*/ 46 h 59"/>
                <a:gd name="T62" fmla="*/ 124 w 138"/>
                <a:gd name="T63" fmla="*/ 42 h 59"/>
                <a:gd name="T64" fmla="*/ 127 w 138"/>
                <a:gd name="T65" fmla="*/ 43 h 59"/>
                <a:gd name="T66" fmla="*/ 128 w 138"/>
                <a:gd name="T67" fmla="*/ 32 h 59"/>
                <a:gd name="T68" fmla="*/ 138 w 138"/>
                <a:gd name="T69" fmla="*/ 35 h 59"/>
                <a:gd name="T70" fmla="*/ 136 w 138"/>
                <a:gd name="T71" fmla="*/ 41 h 59"/>
                <a:gd name="T72" fmla="*/ 131 w 138"/>
                <a:gd name="T73" fmla="*/ 45 h 59"/>
                <a:gd name="T74" fmla="*/ 114 w 138"/>
                <a:gd name="T75" fmla="*/ 58 h 59"/>
                <a:gd name="T76" fmla="*/ 102 w 138"/>
                <a:gd name="T77" fmla="*/ 54 h 59"/>
                <a:gd name="T78" fmla="*/ 84 w 138"/>
                <a:gd name="T79" fmla="*/ 44 h 59"/>
                <a:gd name="T80" fmla="*/ 67 w 138"/>
                <a:gd name="T81" fmla="*/ 39 h 59"/>
                <a:gd name="T82" fmla="*/ 64 w 138"/>
                <a:gd name="T83" fmla="*/ 37 h 59"/>
                <a:gd name="T84" fmla="*/ 63 w 138"/>
                <a:gd name="T85" fmla="*/ 39 h 59"/>
                <a:gd name="T86" fmla="*/ 59 w 138"/>
                <a:gd name="T87" fmla="*/ 36 h 59"/>
                <a:gd name="T88" fmla="*/ 58 w 138"/>
                <a:gd name="T89" fmla="*/ 38 h 59"/>
                <a:gd name="T90" fmla="*/ 54 w 138"/>
                <a:gd name="T91" fmla="*/ 34 h 59"/>
                <a:gd name="T92" fmla="*/ 53 w 138"/>
                <a:gd name="T93" fmla="*/ 37 h 59"/>
                <a:gd name="T94" fmla="*/ 49 w 138"/>
                <a:gd name="T95" fmla="*/ 33 h 59"/>
                <a:gd name="T96" fmla="*/ 48 w 138"/>
                <a:gd name="T97" fmla="*/ 36 h 59"/>
                <a:gd name="T98" fmla="*/ 44 w 138"/>
                <a:gd name="T99" fmla="*/ 31 h 59"/>
                <a:gd name="T100" fmla="*/ 43 w 138"/>
                <a:gd name="T101" fmla="*/ 35 h 59"/>
                <a:gd name="T102" fmla="*/ 38 w 138"/>
                <a:gd name="T103" fmla="*/ 29 h 59"/>
                <a:gd name="T104" fmla="*/ 37 w 138"/>
                <a:gd name="T105" fmla="*/ 33 h 59"/>
                <a:gd name="T106" fmla="*/ 33 w 138"/>
                <a:gd name="T107" fmla="*/ 27 h 59"/>
                <a:gd name="T108" fmla="*/ 32 w 138"/>
                <a:gd name="T109" fmla="*/ 32 h 59"/>
                <a:gd name="T110" fmla="*/ 29 w 138"/>
                <a:gd name="T111" fmla="*/ 25 h 59"/>
                <a:gd name="T112" fmla="*/ 27 w 138"/>
                <a:gd name="T113" fmla="*/ 31 h 59"/>
                <a:gd name="T114" fmla="*/ 2 w 138"/>
                <a:gd name="T115" fmla="*/ 28 h 59"/>
                <a:gd name="T116" fmla="*/ 7 w 138"/>
                <a:gd name="T117" fmla="*/ 3 h 59"/>
                <a:gd name="T118" fmla="*/ 29 w 138"/>
                <a:gd name="T11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8" h="59">
                  <a:moveTo>
                    <a:pt x="29" y="0"/>
                  </a:moveTo>
                  <a:lnTo>
                    <a:pt x="29" y="0"/>
                  </a:lnTo>
                  <a:cubicBezTo>
                    <a:pt x="30" y="5"/>
                    <a:pt x="28" y="6"/>
                    <a:pt x="32" y="16"/>
                  </a:cubicBezTo>
                  <a:cubicBezTo>
                    <a:pt x="33" y="17"/>
                    <a:pt x="34" y="19"/>
                    <a:pt x="35" y="20"/>
                  </a:cubicBezTo>
                  <a:cubicBezTo>
                    <a:pt x="35" y="20"/>
                    <a:pt x="34" y="23"/>
                    <a:pt x="35" y="24"/>
                  </a:cubicBezTo>
                  <a:cubicBezTo>
                    <a:pt x="35" y="22"/>
                    <a:pt x="37" y="20"/>
                    <a:pt x="40" y="22"/>
                  </a:cubicBezTo>
                  <a:cubicBezTo>
                    <a:pt x="40" y="23"/>
                    <a:pt x="38" y="24"/>
                    <a:pt x="39" y="26"/>
                  </a:cubicBezTo>
                  <a:cubicBezTo>
                    <a:pt x="40" y="25"/>
                    <a:pt x="43" y="22"/>
                    <a:pt x="46" y="25"/>
                  </a:cubicBezTo>
                  <a:cubicBezTo>
                    <a:pt x="45" y="26"/>
                    <a:pt x="45" y="27"/>
                    <a:pt x="45" y="28"/>
                  </a:cubicBezTo>
                  <a:cubicBezTo>
                    <a:pt x="45" y="27"/>
                    <a:pt x="48" y="25"/>
                    <a:pt x="50" y="28"/>
                  </a:cubicBezTo>
                  <a:cubicBezTo>
                    <a:pt x="51" y="28"/>
                    <a:pt x="50" y="27"/>
                    <a:pt x="53" y="28"/>
                  </a:cubicBezTo>
                  <a:cubicBezTo>
                    <a:pt x="55" y="29"/>
                    <a:pt x="70" y="34"/>
                    <a:pt x="73" y="34"/>
                  </a:cubicBezTo>
                  <a:cubicBezTo>
                    <a:pt x="84" y="37"/>
                    <a:pt x="96" y="38"/>
                    <a:pt x="102" y="27"/>
                  </a:cubicBezTo>
                  <a:cubicBezTo>
                    <a:pt x="104" y="28"/>
                    <a:pt x="104" y="29"/>
                    <a:pt x="106" y="31"/>
                  </a:cubicBezTo>
                  <a:cubicBezTo>
                    <a:pt x="107" y="33"/>
                    <a:pt x="103" y="31"/>
                    <a:pt x="102" y="32"/>
                  </a:cubicBezTo>
                  <a:cubicBezTo>
                    <a:pt x="104" y="33"/>
                    <a:pt x="111" y="34"/>
                    <a:pt x="108" y="38"/>
                  </a:cubicBezTo>
                  <a:cubicBezTo>
                    <a:pt x="107" y="37"/>
                    <a:pt x="106" y="35"/>
                    <a:pt x="103" y="37"/>
                  </a:cubicBezTo>
                  <a:cubicBezTo>
                    <a:pt x="105" y="37"/>
                    <a:pt x="107" y="39"/>
                    <a:pt x="107" y="39"/>
                  </a:cubicBezTo>
                  <a:cubicBezTo>
                    <a:pt x="106" y="39"/>
                    <a:pt x="104" y="39"/>
                    <a:pt x="103" y="39"/>
                  </a:cubicBezTo>
                  <a:cubicBezTo>
                    <a:pt x="102" y="39"/>
                    <a:pt x="102" y="42"/>
                    <a:pt x="104" y="42"/>
                  </a:cubicBezTo>
                  <a:cubicBezTo>
                    <a:pt x="108" y="42"/>
                    <a:pt x="116" y="41"/>
                    <a:pt x="120" y="43"/>
                  </a:cubicBezTo>
                  <a:cubicBezTo>
                    <a:pt x="118" y="46"/>
                    <a:pt x="116" y="47"/>
                    <a:pt x="108" y="47"/>
                  </a:cubicBezTo>
                  <a:cubicBezTo>
                    <a:pt x="106" y="47"/>
                    <a:pt x="109" y="49"/>
                    <a:pt x="110" y="50"/>
                  </a:cubicBezTo>
                  <a:cubicBezTo>
                    <a:pt x="111" y="50"/>
                    <a:pt x="111" y="50"/>
                    <a:pt x="112" y="50"/>
                  </a:cubicBezTo>
                  <a:cubicBezTo>
                    <a:pt x="113" y="50"/>
                    <a:pt x="113" y="52"/>
                    <a:pt x="115" y="53"/>
                  </a:cubicBezTo>
                  <a:cubicBezTo>
                    <a:pt x="114" y="51"/>
                    <a:pt x="114" y="50"/>
                    <a:pt x="116" y="49"/>
                  </a:cubicBezTo>
                  <a:cubicBezTo>
                    <a:pt x="117" y="50"/>
                    <a:pt x="117" y="52"/>
                    <a:pt x="119" y="52"/>
                  </a:cubicBezTo>
                  <a:cubicBezTo>
                    <a:pt x="118" y="50"/>
                    <a:pt x="117" y="48"/>
                    <a:pt x="120" y="47"/>
                  </a:cubicBezTo>
                  <a:cubicBezTo>
                    <a:pt x="121" y="47"/>
                    <a:pt x="121" y="49"/>
                    <a:pt x="122" y="50"/>
                  </a:cubicBezTo>
                  <a:cubicBezTo>
                    <a:pt x="122" y="48"/>
                    <a:pt x="121" y="46"/>
                    <a:pt x="123" y="44"/>
                  </a:cubicBezTo>
                  <a:cubicBezTo>
                    <a:pt x="123" y="46"/>
                    <a:pt x="124" y="46"/>
                    <a:pt x="125" y="46"/>
                  </a:cubicBezTo>
                  <a:cubicBezTo>
                    <a:pt x="124" y="44"/>
                    <a:pt x="124" y="43"/>
                    <a:pt x="124" y="42"/>
                  </a:cubicBezTo>
                  <a:cubicBezTo>
                    <a:pt x="125" y="42"/>
                    <a:pt x="127" y="43"/>
                    <a:pt x="127" y="43"/>
                  </a:cubicBezTo>
                  <a:cubicBezTo>
                    <a:pt x="125" y="38"/>
                    <a:pt x="126" y="35"/>
                    <a:pt x="128" y="32"/>
                  </a:cubicBezTo>
                  <a:cubicBezTo>
                    <a:pt x="131" y="30"/>
                    <a:pt x="137" y="31"/>
                    <a:pt x="138" y="35"/>
                  </a:cubicBezTo>
                  <a:cubicBezTo>
                    <a:pt x="138" y="37"/>
                    <a:pt x="138" y="39"/>
                    <a:pt x="136" y="41"/>
                  </a:cubicBezTo>
                  <a:cubicBezTo>
                    <a:pt x="135" y="43"/>
                    <a:pt x="133" y="43"/>
                    <a:pt x="131" y="45"/>
                  </a:cubicBezTo>
                  <a:cubicBezTo>
                    <a:pt x="125" y="49"/>
                    <a:pt x="121" y="54"/>
                    <a:pt x="114" y="58"/>
                  </a:cubicBezTo>
                  <a:cubicBezTo>
                    <a:pt x="109" y="59"/>
                    <a:pt x="108" y="55"/>
                    <a:pt x="102" y="54"/>
                  </a:cubicBezTo>
                  <a:cubicBezTo>
                    <a:pt x="96" y="51"/>
                    <a:pt x="90" y="47"/>
                    <a:pt x="84" y="44"/>
                  </a:cubicBezTo>
                  <a:cubicBezTo>
                    <a:pt x="75" y="40"/>
                    <a:pt x="69" y="41"/>
                    <a:pt x="67" y="39"/>
                  </a:cubicBezTo>
                  <a:cubicBezTo>
                    <a:pt x="65" y="41"/>
                    <a:pt x="64" y="38"/>
                    <a:pt x="64" y="37"/>
                  </a:cubicBezTo>
                  <a:cubicBezTo>
                    <a:pt x="63" y="38"/>
                    <a:pt x="63" y="39"/>
                    <a:pt x="63" y="39"/>
                  </a:cubicBezTo>
                  <a:cubicBezTo>
                    <a:pt x="59" y="40"/>
                    <a:pt x="58" y="37"/>
                    <a:pt x="59" y="36"/>
                  </a:cubicBezTo>
                  <a:cubicBezTo>
                    <a:pt x="58" y="36"/>
                    <a:pt x="58" y="38"/>
                    <a:pt x="58" y="38"/>
                  </a:cubicBezTo>
                  <a:cubicBezTo>
                    <a:pt x="54" y="39"/>
                    <a:pt x="53" y="35"/>
                    <a:pt x="54" y="34"/>
                  </a:cubicBezTo>
                  <a:cubicBezTo>
                    <a:pt x="52" y="35"/>
                    <a:pt x="52" y="37"/>
                    <a:pt x="53" y="37"/>
                  </a:cubicBezTo>
                  <a:cubicBezTo>
                    <a:pt x="49" y="38"/>
                    <a:pt x="48" y="34"/>
                    <a:pt x="49" y="33"/>
                  </a:cubicBezTo>
                  <a:cubicBezTo>
                    <a:pt x="48" y="34"/>
                    <a:pt x="48" y="36"/>
                    <a:pt x="48" y="36"/>
                  </a:cubicBezTo>
                  <a:cubicBezTo>
                    <a:pt x="44" y="36"/>
                    <a:pt x="44" y="32"/>
                    <a:pt x="44" y="31"/>
                  </a:cubicBezTo>
                  <a:cubicBezTo>
                    <a:pt x="43" y="32"/>
                    <a:pt x="43" y="34"/>
                    <a:pt x="43" y="35"/>
                  </a:cubicBezTo>
                  <a:cubicBezTo>
                    <a:pt x="39" y="35"/>
                    <a:pt x="38" y="31"/>
                    <a:pt x="38" y="29"/>
                  </a:cubicBezTo>
                  <a:cubicBezTo>
                    <a:pt x="37" y="30"/>
                    <a:pt x="37" y="33"/>
                    <a:pt x="37" y="33"/>
                  </a:cubicBezTo>
                  <a:cubicBezTo>
                    <a:pt x="32" y="33"/>
                    <a:pt x="33" y="29"/>
                    <a:pt x="33" y="27"/>
                  </a:cubicBezTo>
                  <a:cubicBezTo>
                    <a:pt x="31" y="29"/>
                    <a:pt x="32" y="32"/>
                    <a:pt x="32" y="32"/>
                  </a:cubicBezTo>
                  <a:cubicBezTo>
                    <a:pt x="28" y="32"/>
                    <a:pt x="27" y="28"/>
                    <a:pt x="29" y="25"/>
                  </a:cubicBezTo>
                  <a:cubicBezTo>
                    <a:pt x="27" y="27"/>
                    <a:pt x="27" y="31"/>
                    <a:pt x="27" y="31"/>
                  </a:cubicBezTo>
                  <a:cubicBezTo>
                    <a:pt x="18" y="31"/>
                    <a:pt x="3" y="30"/>
                    <a:pt x="2" y="28"/>
                  </a:cubicBezTo>
                  <a:cubicBezTo>
                    <a:pt x="0" y="27"/>
                    <a:pt x="7" y="21"/>
                    <a:pt x="7" y="3"/>
                  </a:cubicBezTo>
                  <a:cubicBezTo>
                    <a:pt x="8" y="2"/>
                    <a:pt x="28" y="2"/>
                    <a:pt x="2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6" name="Freeform 1523"/>
            <p:cNvSpPr>
              <a:spLocks/>
            </p:cNvSpPr>
            <p:nvPr userDrawn="1"/>
          </p:nvSpPr>
          <p:spPr bwMode="auto">
            <a:xfrm>
              <a:off x="365" y="396"/>
              <a:ext cx="6" cy="6"/>
            </a:xfrm>
            <a:custGeom>
              <a:avLst/>
              <a:gdLst>
                <a:gd name="T0" fmla="*/ 5 w 15"/>
                <a:gd name="T1" fmla="*/ 0 h 13"/>
                <a:gd name="T2" fmla="*/ 5 w 15"/>
                <a:gd name="T3" fmla="*/ 0 h 13"/>
                <a:gd name="T4" fmla="*/ 3 w 15"/>
                <a:gd name="T5" fmla="*/ 8 h 13"/>
                <a:gd name="T6" fmla="*/ 15 w 15"/>
                <a:gd name="T7" fmla="*/ 12 h 13"/>
                <a:gd name="T8" fmla="*/ 0 w 15"/>
                <a:gd name="T9" fmla="*/ 10 h 13"/>
                <a:gd name="T10" fmla="*/ 5 w 15"/>
                <a:gd name="T1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3">
                  <a:moveTo>
                    <a:pt x="5" y="0"/>
                  </a:moveTo>
                  <a:lnTo>
                    <a:pt x="5" y="0"/>
                  </a:lnTo>
                  <a:cubicBezTo>
                    <a:pt x="5" y="2"/>
                    <a:pt x="3" y="7"/>
                    <a:pt x="3" y="8"/>
                  </a:cubicBezTo>
                  <a:cubicBezTo>
                    <a:pt x="4" y="11"/>
                    <a:pt x="12" y="11"/>
                    <a:pt x="15" y="12"/>
                  </a:cubicBezTo>
                  <a:cubicBezTo>
                    <a:pt x="11" y="13"/>
                    <a:pt x="1" y="11"/>
                    <a:pt x="0" y="10"/>
                  </a:cubicBezTo>
                  <a:cubicBezTo>
                    <a:pt x="0" y="9"/>
                    <a:pt x="3" y="5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7" name="Freeform 1524"/>
            <p:cNvSpPr>
              <a:spLocks/>
            </p:cNvSpPr>
            <p:nvPr userDrawn="1"/>
          </p:nvSpPr>
          <p:spPr bwMode="auto">
            <a:xfrm>
              <a:off x="367" y="397"/>
              <a:ext cx="3" cy="2"/>
            </a:xfrm>
            <a:custGeom>
              <a:avLst/>
              <a:gdLst>
                <a:gd name="T0" fmla="*/ 4 w 6"/>
                <a:gd name="T1" fmla="*/ 0 h 6"/>
                <a:gd name="T2" fmla="*/ 4 w 6"/>
                <a:gd name="T3" fmla="*/ 0 h 6"/>
                <a:gd name="T4" fmla="*/ 3 w 6"/>
                <a:gd name="T5" fmla="*/ 4 h 6"/>
                <a:gd name="T6" fmla="*/ 6 w 6"/>
                <a:gd name="T7" fmla="*/ 6 h 6"/>
                <a:gd name="T8" fmla="*/ 1 w 6"/>
                <a:gd name="T9" fmla="*/ 5 h 6"/>
                <a:gd name="T10" fmla="*/ 4 w 6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6">
                  <a:moveTo>
                    <a:pt x="4" y="0"/>
                  </a:moveTo>
                  <a:lnTo>
                    <a:pt x="4" y="0"/>
                  </a:lnTo>
                  <a:cubicBezTo>
                    <a:pt x="4" y="1"/>
                    <a:pt x="2" y="3"/>
                    <a:pt x="3" y="4"/>
                  </a:cubicBezTo>
                  <a:cubicBezTo>
                    <a:pt x="3" y="5"/>
                    <a:pt x="6" y="6"/>
                    <a:pt x="6" y="6"/>
                  </a:cubicBezTo>
                  <a:cubicBezTo>
                    <a:pt x="5" y="6"/>
                    <a:pt x="2" y="5"/>
                    <a:pt x="1" y="5"/>
                  </a:cubicBezTo>
                  <a:cubicBezTo>
                    <a:pt x="0" y="2"/>
                    <a:pt x="3" y="1"/>
                    <a:pt x="4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8" name="Freeform 1525"/>
            <p:cNvSpPr>
              <a:spLocks/>
            </p:cNvSpPr>
            <p:nvPr userDrawn="1"/>
          </p:nvSpPr>
          <p:spPr bwMode="auto">
            <a:xfrm>
              <a:off x="430" y="401"/>
              <a:ext cx="1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3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1" y="3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3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9" name="Freeform 1526"/>
            <p:cNvSpPr>
              <a:spLocks/>
            </p:cNvSpPr>
            <p:nvPr userDrawn="1"/>
          </p:nvSpPr>
          <p:spPr bwMode="auto">
            <a:xfrm>
              <a:off x="428" y="404"/>
              <a:ext cx="6" cy="5"/>
            </a:xfrm>
            <a:custGeom>
              <a:avLst/>
              <a:gdLst>
                <a:gd name="T0" fmla="*/ 7 w 13"/>
                <a:gd name="T1" fmla="*/ 0 h 12"/>
                <a:gd name="T2" fmla="*/ 7 w 13"/>
                <a:gd name="T3" fmla="*/ 0 h 12"/>
                <a:gd name="T4" fmla="*/ 9 w 13"/>
                <a:gd name="T5" fmla="*/ 9 h 12"/>
                <a:gd name="T6" fmla="*/ 0 w 13"/>
                <a:gd name="T7" fmla="*/ 12 h 12"/>
                <a:gd name="T8" fmla="*/ 0 w 13"/>
                <a:gd name="T9" fmla="*/ 9 h 12"/>
                <a:gd name="T10" fmla="*/ 5 w 13"/>
                <a:gd name="T11" fmla="*/ 9 h 12"/>
                <a:gd name="T12" fmla="*/ 7 w 13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2">
                  <a:moveTo>
                    <a:pt x="7" y="0"/>
                  </a:moveTo>
                  <a:lnTo>
                    <a:pt x="7" y="0"/>
                  </a:lnTo>
                  <a:cubicBezTo>
                    <a:pt x="11" y="0"/>
                    <a:pt x="13" y="7"/>
                    <a:pt x="9" y="9"/>
                  </a:cubicBezTo>
                  <a:cubicBezTo>
                    <a:pt x="7" y="10"/>
                    <a:pt x="2" y="11"/>
                    <a:pt x="0" y="12"/>
                  </a:cubicBezTo>
                  <a:cubicBezTo>
                    <a:pt x="0" y="11"/>
                    <a:pt x="0" y="9"/>
                    <a:pt x="0" y="9"/>
                  </a:cubicBezTo>
                  <a:cubicBezTo>
                    <a:pt x="1" y="9"/>
                    <a:pt x="4" y="9"/>
                    <a:pt x="5" y="9"/>
                  </a:cubicBezTo>
                  <a:cubicBezTo>
                    <a:pt x="2" y="7"/>
                    <a:pt x="1" y="0"/>
                    <a:pt x="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0" name="Freeform 1527"/>
            <p:cNvSpPr>
              <a:spLocks/>
            </p:cNvSpPr>
            <p:nvPr userDrawn="1"/>
          </p:nvSpPr>
          <p:spPr bwMode="auto">
            <a:xfrm>
              <a:off x="419" y="408"/>
              <a:ext cx="9" cy="5"/>
            </a:xfrm>
            <a:custGeom>
              <a:avLst/>
              <a:gdLst>
                <a:gd name="T0" fmla="*/ 15 w 19"/>
                <a:gd name="T1" fmla="*/ 1 h 11"/>
                <a:gd name="T2" fmla="*/ 15 w 19"/>
                <a:gd name="T3" fmla="*/ 1 h 11"/>
                <a:gd name="T4" fmla="*/ 18 w 19"/>
                <a:gd name="T5" fmla="*/ 3 h 11"/>
                <a:gd name="T6" fmla="*/ 14 w 19"/>
                <a:gd name="T7" fmla="*/ 8 h 11"/>
                <a:gd name="T8" fmla="*/ 0 w 19"/>
                <a:gd name="T9" fmla="*/ 9 h 11"/>
                <a:gd name="T10" fmla="*/ 11 w 19"/>
                <a:gd name="T11" fmla="*/ 5 h 11"/>
                <a:gd name="T12" fmla="*/ 13 w 19"/>
                <a:gd name="T13" fmla="*/ 2 h 11"/>
                <a:gd name="T14" fmla="*/ 15 w 19"/>
                <a:gd name="T15" fmla="*/ 4 h 11"/>
                <a:gd name="T16" fmla="*/ 15 w 19"/>
                <a:gd name="T17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1">
                  <a:moveTo>
                    <a:pt x="15" y="1"/>
                  </a:moveTo>
                  <a:lnTo>
                    <a:pt x="15" y="1"/>
                  </a:lnTo>
                  <a:cubicBezTo>
                    <a:pt x="17" y="0"/>
                    <a:pt x="19" y="2"/>
                    <a:pt x="18" y="3"/>
                  </a:cubicBezTo>
                  <a:cubicBezTo>
                    <a:pt x="17" y="4"/>
                    <a:pt x="15" y="6"/>
                    <a:pt x="14" y="8"/>
                  </a:cubicBezTo>
                  <a:cubicBezTo>
                    <a:pt x="11" y="11"/>
                    <a:pt x="6" y="9"/>
                    <a:pt x="0" y="9"/>
                  </a:cubicBezTo>
                  <a:cubicBezTo>
                    <a:pt x="5" y="5"/>
                    <a:pt x="6" y="4"/>
                    <a:pt x="11" y="5"/>
                  </a:cubicBezTo>
                  <a:cubicBezTo>
                    <a:pt x="12" y="4"/>
                    <a:pt x="12" y="3"/>
                    <a:pt x="13" y="2"/>
                  </a:cubicBezTo>
                  <a:cubicBezTo>
                    <a:pt x="14" y="1"/>
                    <a:pt x="15" y="4"/>
                    <a:pt x="15" y="4"/>
                  </a:cubicBezTo>
                  <a:cubicBezTo>
                    <a:pt x="16" y="3"/>
                    <a:pt x="16" y="2"/>
                    <a:pt x="1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1" name="Freeform 1528"/>
            <p:cNvSpPr>
              <a:spLocks/>
            </p:cNvSpPr>
            <p:nvPr userDrawn="1"/>
          </p:nvSpPr>
          <p:spPr bwMode="auto">
            <a:xfrm>
              <a:off x="422" y="400"/>
              <a:ext cx="0" cy="1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3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1" y="3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3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2" name="Freeform 1529"/>
            <p:cNvSpPr>
              <a:spLocks/>
            </p:cNvSpPr>
            <p:nvPr userDrawn="1"/>
          </p:nvSpPr>
          <p:spPr bwMode="auto">
            <a:xfrm>
              <a:off x="434" y="398"/>
              <a:ext cx="3" cy="4"/>
            </a:xfrm>
            <a:custGeom>
              <a:avLst/>
              <a:gdLst>
                <a:gd name="T0" fmla="*/ 7 w 7"/>
                <a:gd name="T1" fmla="*/ 0 h 9"/>
                <a:gd name="T2" fmla="*/ 7 w 7"/>
                <a:gd name="T3" fmla="*/ 0 h 9"/>
                <a:gd name="T4" fmla="*/ 0 w 7"/>
                <a:gd name="T5" fmla="*/ 9 h 9"/>
                <a:gd name="T6" fmla="*/ 7 w 7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9">
                  <a:moveTo>
                    <a:pt x="7" y="0"/>
                  </a:moveTo>
                  <a:lnTo>
                    <a:pt x="7" y="0"/>
                  </a:lnTo>
                  <a:cubicBezTo>
                    <a:pt x="7" y="4"/>
                    <a:pt x="4" y="9"/>
                    <a:pt x="0" y="9"/>
                  </a:cubicBezTo>
                  <a:cubicBezTo>
                    <a:pt x="3" y="7"/>
                    <a:pt x="6" y="4"/>
                    <a:pt x="7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3" name="Freeform 1530"/>
            <p:cNvSpPr>
              <a:spLocks/>
            </p:cNvSpPr>
            <p:nvPr userDrawn="1"/>
          </p:nvSpPr>
          <p:spPr bwMode="auto">
            <a:xfrm>
              <a:off x="433" y="398"/>
              <a:ext cx="3" cy="3"/>
            </a:xfrm>
            <a:custGeom>
              <a:avLst/>
              <a:gdLst>
                <a:gd name="T0" fmla="*/ 6 w 6"/>
                <a:gd name="T1" fmla="*/ 0 h 7"/>
                <a:gd name="T2" fmla="*/ 6 w 6"/>
                <a:gd name="T3" fmla="*/ 0 h 7"/>
                <a:gd name="T4" fmla="*/ 0 w 6"/>
                <a:gd name="T5" fmla="*/ 7 h 7"/>
                <a:gd name="T6" fmla="*/ 6 w 6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7">
                  <a:moveTo>
                    <a:pt x="6" y="0"/>
                  </a:moveTo>
                  <a:lnTo>
                    <a:pt x="6" y="0"/>
                  </a:lnTo>
                  <a:cubicBezTo>
                    <a:pt x="6" y="3"/>
                    <a:pt x="3" y="6"/>
                    <a:pt x="0" y="7"/>
                  </a:cubicBezTo>
                  <a:cubicBezTo>
                    <a:pt x="2" y="6"/>
                    <a:pt x="5" y="3"/>
                    <a:pt x="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4" name="Freeform 1531"/>
            <p:cNvSpPr>
              <a:spLocks/>
            </p:cNvSpPr>
            <p:nvPr userDrawn="1"/>
          </p:nvSpPr>
          <p:spPr bwMode="auto">
            <a:xfrm>
              <a:off x="432" y="398"/>
              <a:ext cx="2" cy="1"/>
            </a:xfrm>
            <a:custGeom>
              <a:avLst/>
              <a:gdLst>
                <a:gd name="T0" fmla="*/ 3 w 3"/>
                <a:gd name="T1" fmla="*/ 0 h 3"/>
                <a:gd name="T2" fmla="*/ 3 w 3"/>
                <a:gd name="T3" fmla="*/ 0 h 3"/>
                <a:gd name="T4" fmla="*/ 0 w 3"/>
                <a:gd name="T5" fmla="*/ 3 h 3"/>
                <a:gd name="T6" fmla="*/ 3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3" y="0"/>
                  </a:lnTo>
                  <a:cubicBezTo>
                    <a:pt x="3" y="1"/>
                    <a:pt x="2" y="3"/>
                    <a:pt x="0" y="3"/>
                  </a:cubicBezTo>
                  <a:cubicBezTo>
                    <a:pt x="1" y="3"/>
                    <a:pt x="3" y="1"/>
                    <a:pt x="3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5" name="Freeform 1532"/>
            <p:cNvSpPr>
              <a:spLocks noEditPoints="1"/>
            </p:cNvSpPr>
            <p:nvPr userDrawn="1"/>
          </p:nvSpPr>
          <p:spPr bwMode="auto">
            <a:xfrm>
              <a:off x="331" y="196"/>
              <a:ext cx="136" cy="261"/>
            </a:xfrm>
            <a:custGeom>
              <a:avLst/>
              <a:gdLst>
                <a:gd name="T0" fmla="*/ 14 w 304"/>
                <a:gd name="T1" fmla="*/ 489 h 573"/>
                <a:gd name="T2" fmla="*/ 5 w 304"/>
                <a:gd name="T3" fmla="*/ 439 h 573"/>
                <a:gd name="T4" fmla="*/ 36 w 304"/>
                <a:gd name="T5" fmla="*/ 473 h 573"/>
                <a:gd name="T6" fmla="*/ 19 w 304"/>
                <a:gd name="T7" fmla="*/ 451 h 573"/>
                <a:gd name="T8" fmla="*/ 59 w 304"/>
                <a:gd name="T9" fmla="*/ 514 h 573"/>
                <a:gd name="T10" fmla="*/ 0 w 304"/>
                <a:gd name="T11" fmla="*/ 153 h 573"/>
                <a:gd name="T12" fmla="*/ 9 w 304"/>
                <a:gd name="T13" fmla="*/ 82 h 573"/>
                <a:gd name="T14" fmla="*/ 52 w 304"/>
                <a:gd name="T15" fmla="*/ 61 h 573"/>
                <a:gd name="T16" fmla="*/ 118 w 304"/>
                <a:gd name="T17" fmla="*/ 47 h 573"/>
                <a:gd name="T18" fmla="*/ 152 w 304"/>
                <a:gd name="T19" fmla="*/ 83 h 573"/>
                <a:gd name="T20" fmla="*/ 130 w 304"/>
                <a:gd name="T21" fmla="*/ 95 h 573"/>
                <a:gd name="T22" fmla="*/ 155 w 304"/>
                <a:gd name="T23" fmla="*/ 111 h 573"/>
                <a:gd name="T24" fmla="*/ 119 w 304"/>
                <a:gd name="T25" fmla="*/ 122 h 573"/>
                <a:gd name="T26" fmla="*/ 83 w 304"/>
                <a:gd name="T27" fmla="*/ 108 h 573"/>
                <a:gd name="T28" fmla="*/ 61 w 304"/>
                <a:gd name="T29" fmla="*/ 167 h 573"/>
                <a:gd name="T30" fmla="*/ 74 w 304"/>
                <a:gd name="T31" fmla="*/ 193 h 573"/>
                <a:gd name="T32" fmla="*/ 127 w 304"/>
                <a:gd name="T33" fmla="*/ 216 h 573"/>
                <a:gd name="T34" fmla="*/ 168 w 304"/>
                <a:gd name="T35" fmla="*/ 113 h 573"/>
                <a:gd name="T36" fmla="*/ 202 w 304"/>
                <a:gd name="T37" fmla="*/ 87 h 573"/>
                <a:gd name="T38" fmla="*/ 238 w 304"/>
                <a:gd name="T39" fmla="*/ 93 h 573"/>
                <a:gd name="T40" fmla="*/ 297 w 304"/>
                <a:gd name="T41" fmla="*/ 105 h 573"/>
                <a:gd name="T42" fmla="*/ 270 w 304"/>
                <a:gd name="T43" fmla="*/ 178 h 573"/>
                <a:gd name="T44" fmla="*/ 296 w 304"/>
                <a:gd name="T45" fmla="*/ 225 h 573"/>
                <a:gd name="T46" fmla="*/ 239 w 304"/>
                <a:gd name="T47" fmla="*/ 262 h 573"/>
                <a:gd name="T48" fmla="*/ 211 w 304"/>
                <a:gd name="T49" fmla="*/ 275 h 573"/>
                <a:gd name="T50" fmla="*/ 218 w 304"/>
                <a:gd name="T51" fmla="*/ 318 h 573"/>
                <a:gd name="T52" fmla="*/ 207 w 304"/>
                <a:gd name="T53" fmla="*/ 339 h 573"/>
                <a:gd name="T54" fmla="*/ 179 w 304"/>
                <a:gd name="T55" fmla="*/ 330 h 573"/>
                <a:gd name="T56" fmla="*/ 139 w 304"/>
                <a:gd name="T57" fmla="*/ 301 h 573"/>
                <a:gd name="T58" fmla="*/ 113 w 304"/>
                <a:gd name="T59" fmla="*/ 332 h 573"/>
                <a:gd name="T60" fmla="*/ 95 w 304"/>
                <a:gd name="T61" fmla="*/ 297 h 573"/>
                <a:gd name="T62" fmla="*/ 85 w 304"/>
                <a:gd name="T63" fmla="*/ 344 h 573"/>
                <a:gd name="T64" fmla="*/ 136 w 304"/>
                <a:gd name="T65" fmla="*/ 375 h 573"/>
                <a:gd name="T66" fmla="*/ 123 w 304"/>
                <a:gd name="T67" fmla="*/ 416 h 573"/>
                <a:gd name="T68" fmla="*/ 111 w 304"/>
                <a:gd name="T69" fmla="*/ 433 h 573"/>
                <a:gd name="T70" fmla="*/ 90 w 304"/>
                <a:gd name="T71" fmla="*/ 427 h 573"/>
                <a:gd name="T72" fmla="*/ 60 w 304"/>
                <a:gd name="T73" fmla="*/ 433 h 573"/>
                <a:gd name="T74" fmla="*/ 46 w 304"/>
                <a:gd name="T75" fmla="*/ 395 h 573"/>
                <a:gd name="T76" fmla="*/ 30 w 304"/>
                <a:gd name="T77" fmla="*/ 446 h 573"/>
                <a:gd name="T78" fmla="*/ 96 w 304"/>
                <a:gd name="T79" fmla="*/ 466 h 573"/>
                <a:gd name="T80" fmla="*/ 119 w 304"/>
                <a:gd name="T81" fmla="*/ 521 h 573"/>
                <a:gd name="T82" fmla="*/ 97 w 304"/>
                <a:gd name="T83" fmla="*/ 522 h 573"/>
                <a:gd name="T84" fmla="*/ 32 w 304"/>
                <a:gd name="T85" fmla="*/ 559 h 573"/>
                <a:gd name="T86" fmla="*/ 0 w 304"/>
                <a:gd name="T87" fmla="*/ 153 h 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04" h="573">
                  <a:moveTo>
                    <a:pt x="5" y="439"/>
                  </a:moveTo>
                  <a:lnTo>
                    <a:pt x="5" y="439"/>
                  </a:lnTo>
                  <a:cubicBezTo>
                    <a:pt x="3" y="445"/>
                    <a:pt x="11" y="480"/>
                    <a:pt x="14" y="489"/>
                  </a:cubicBezTo>
                  <a:cubicBezTo>
                    <a:pt x="18" y="505"/>
                    <a:pt x="21" y="530"/>
                    <a:pt x="19" y="540"/>
                  </a:cubicBezTo>
                  <a:cubicBezTo>
                    <a:pt x="34" y="533"/>
                    <a:pt x="26" y="504"/>
                    <a:pt x="20" y="491"/>
                  </a:cubicBezTo>
                  <a:cubicBezTo>
                    <a:pt x="13" y="474"/>
                    <a:pt x="7" y="452"/>
                    <a:pt x="5" y="439"/>
                  </a:cubicBezTo>
                  <a:close/>
                  <a:moveTo>
                    <a:pt x="19" y="451"/>
                  </a:moveTo>
                  <a:lnTo>
                    <a:pt x="19" y="451"/>
                  </a:lnTo>
                  <a:cubicBezTo>
                    <a:pt x="23" y="457"/>
                    <a:pt x="32" y="467"/>
                    <a:pt x="36" y="473"/>
                  </a:cubicBezTo>
                  <a:cubicBezTo>
                    <a:pt x="43" y="481"/>
                    <a:pt x="48" y="488"/>
                    <a:pt x="52" y="499"/>
                  </a:cubicBezTo>
                  <a:cubicBezTo>
                    <a:pt x="59" y="498"/>
                    <a:pt x="58" y="489"/>
                    <a:pt x="55" y="484"/>
                  </a:cubicBezTo>
                  <a:cubicBezTo>
                    <a:pt x="50" y="475"/>
                    <a:pt x="30" y="463"/>
                    <a:pt x="19" y="451"/>
                  </a:cubicBezTo>
                  <a:close/>
                  <a:moveTo>
                    <a:pt x="70" y="509"/>
                  </a:moveTo>
                  <a:lnTo>
                    <a:pt x="70" y="509"/>
                  </a:lnTo>
                  <a:cubicBezTo>
                    <a:pt x="67" y="513"/>
                    <a:pt x="63" y="514"/>
                    <a:pt x="59" y="514"/>
                  </a:cubicBezTo>
                  <a:cubicBezTo>
                    <a:pt x="60" y="518"/>
                    <a:pt x="60" y="519"/>
                    <a:pt x="60" y="522"/>
                  </a:cubicBezTo>
                  <a:cubicBezTo>
                    <a:pt x="68" y="522"/>
                    <a:pt x="74" y="517"/>
                    <a:pt x="70" y="509"/>
                  </a:cubicBezTo>
                  <a:close/>
                  <a:moveTo>
                    <a:pt x="0" y="153"/>
                  </a:moveTo>
                  <a:lnTo>
                    <a:pt x="0" y="153"/>
                  </a:lnTo>
                  <a:cubicBezTo>
                    <a:pt x="2" y="126"/>
                    <a:pt x="13" y="106"/>
                    <a:pt x="24" y="88"/>
                  </a:cubicBezTo>
                  <a:cubicBezTo>
                    <a:pt x="18" y="89"/>
                    <a:pt x="12" y="86"/>
                    <a:pt x="9" y="82"/>
                  </a:cubicBezTo>
                  <a:cubicBezTo>
                    <a:pt x="23" y="83"/>
                    <a:pt x="37" y="78"/>
                    <a:pt x="44" y="69"/>
                  </a:cubicBezTo>
                  <a:cubicBezTo>
                    <a:pt x="37" y="67"/>
                    <a:pt x="33" y="63"/>
                    <a:pt x="30" y="58"/>
                  </a:cubicBezTo>
                  <a:cubicBezTo>
                    <a:pt x="36" y="61"/>
                    <a:pt x="44" y="62"/>
                    <a:pt x="52" y="61"/>
                  </a:cubicBezTo>
                  <a:cubicBezTo>
                    <a:pt x="42" y="59"/>
                    <a:pt x="27" y="50"/>
                    <a:pt x="26" y="43"/>
                  </a:cubicBezTo>
                  <a:cubicBezTo>
                    <a:pt x="29" y="46"/>
                    <a:pt x="49" y="47"/>
                    <a:pt x="60" y="47"/>
                  </a:cubicBezTo>
                  <a:lnTo>
                    <a:pt x="118" y="47"/>
                  </a:lnTo>
                  <a:cubicBezTo>
                    <a:pt x="120" y="47"/>
                    <a:pt x="121" y="49"/>
                    <a:pt x="121" y="51"/>
                  </a:cubicBezTo>
                  <a:cubicBezTo>
                    <a:pt x="125" y="50"/>
                    <a:pt x="128" y="52"/>
                    <a:pt x="127" y="56"/>
                  </a:cubicBezTo>
                  <a:cubicBezTo>
                    <a:pt x="142" y="56"/>
                    <a:pt x="155" y="65"/>
                    <a:pt x="152" y="83"/>
                  </a:cubicBezTo>
                  <a:cubicBezTo>
                    <a:pt x="151" y="89"/>
                    <a:pt x="149" y="92"/>
                    <a:pt x="145" y="95"/>
                  </a:cubicBezTo>
                  <a:cubicBezTo>
                    <a:pt x="138" y="85"/>
                    <a:pt x="120" y="84"/>
                    <a:pt x="108" y="91"/>
                  </a:cubicBezTo>
                  <a:cubicBezTo>
                    <a:pt x="115" y="91"/>
                    <a:pt x="124" y="92"/>
                    <a:pt x="130" y="95"/>
                  </a:cubicBezTo>
                  <a:cubicBezTo>
                    <a:pt x="137" y="98"/>
                    <a:pt x="145" y="101"/>
                    <a:pt x="154" y="100"/>
                  </a:cubicBezTo>
                  <a:cubicBezTo>
                    <a:pt x="160" y="100"/>
                    <a:pt x="163" y="96"/>
                    <a:pt x="164" y="91"/>
                  </a:cubicBezTo>
                  <a:cubicBezTo>
                    <a:pt x="167" y="94"/>
                    <a:pt x="165" y="106"/>
                    <a:pt x="155" y="111"/>
                  </a:cubicBezTo>
                  <a:cubicBezTo>
                    <a:pt x="149" y="114"/>
                    <a:pt x="140" y="115"/>
                    <a:pt x="134" y="110"/>
                  </a:cubicBezTo>
                  <a:cubicBezTo>
                    <a:pt x="131" y="109"/>
                    <a:pt x="122" y="98"/>
                    <a:pt x="110" y="98"/>
                  </a:cubicBezTo>
                  <a:cubicBezTo>
                    <a:pt x="127" y="103"/>
                    <a:pt x="132" y="115"/>
                    <a:pt x="119" y="122"/>
                  </a:cubicBezTo>
                  <a:cubicBezTo>
                    <a:pt x="119" y="118"/>
                    <a:pt x="119" y="112"/>
                    <a:pt x="111" y="107"/>
                  </a:cubicBezTo>
                  <a:cubicBezTo>
                    <a:pt x="106" y="104"/>
                    <a:pt x="99" y="102"/>
                    <a:pt x="91" y="105"/>
                  </a:cubicBezTo>
                  <a:cubicBezTo>
                    <a:pt x="89" y="105"/>
                    <a:pt x="85" y="107"/>
                    <a:pt x="83" y="108"/>
                  </a:cubicBezTo>
                  <a:cubicBezTo>
                    <a:pt x="79" y="108"/>
                    <a:pt x="78" y="106"/>
                    <a:pt x="77" y="105"/>
                  </a:cubicBezTo>
                  <a:cubicBezTo>
                    <a:pt x="69" y="111"/>
                    <a:pt x="58" y="128"/>
                    <a:pt x="56" y="139"/>
                  </a:cubicBezTo>
                  <a:cubicBezTo>
                    <a:pt x="53" y="152"/>
                    <a:pt x="55" y="160"/>
                    <a:pt x="61" y="167"/>
                  </a:cubicBezTo>
                  <a:cubicBezTo>
                    <a:pt x="63" y="169"/>
                    <a:pt x="74" y="178"/>
                    <a:pt x="83" y="169"/>
                  </a:cubicBezTo>
                  <a:cubicBezTo>
                    <a:pt x="85" y="182"/>
                    <a:pt x="74" y="189"/>
                    <a:pt x="62" y="185"/>
                  </a:cubicBezTo>
                  <a:cubicBezTo>
                    <a:pt x="64" y="188"/>
                    <a:pt x="69" y="191"/>
                    <a:pt x="74" y="193"/>
                  </a:cubicBezTo>
                  <a:cubicBezTo>
                    <a:pt x="83" y="197"/>
                    <a:pt x="92" y="193"/>
                    <a:pt x="96" y="186"/>
                  </a:cubicBezTo>
                  <a:cubicBezTo>
                    <a:pt x="105" y="197"/>
                    <a:pt x="101" y="216"/>
                    <a:pt x="85" y="217"/>
                  </a:cubicBezTo>
                  <a:cubicBezTo>
                    <a:pt x="92" y="231"/>
                    <a:pt x="116" y="231"/>
                    <a:pt x="127" y="216"/>
                  </a:cubicBezTo>
                  <a:cubicBezTo>
                    <a:pt x="134" y="206"/>
                    <a:pt x="126" y="199"/>
                    <a:pt x="122" y="195"/>
                  </a:cubicBezTo>
                  <a:cubicBezTo>
                    <a:pt x="112" y="185"/>
                    <a:pt x="112" y="176"/>
                    <a:pt x="119" y="165"/>
                  </a:cubicBezTo>
                  <a:cubicBezTo>
                    <a:pt x="128" y="152"/>
                    <a:pt x="157" y="129"/>
                    <a:pt x="168" y="113"/>
                  </a:cubicBezTo>
                  <a:cubicBezTo>
                    <a:pt x="170" y="116"/>
                    <a:pt x="171" y="119"/>
                    <a:pt x="171" y="120"/>
                  </a:cubicBezTo>
                  <a:cubicBezTo>
                    <a:pt x="181" y="112"/>
                    <a:pt x="193" y="96"/>
                    <a:pt x="197" y="83"/>
                  </a:cubicBezTo>
                  <a:cubicBezTo>
                    <a:pt x="199" y="84"/>
                    <a:pt x="200" y="86"/>
                    <a:pt x="202" y="87"/>
                  </a:cubicBezTo>
                  <a:cubicBezTo>
                    <a:pt x="218" y="67"/>
                    <a:pt x="247" y="19"/>
                    <a:pt x="255" y="0"/>
                  </a:cubicBezTo>
                  <a:cubicBezTo>
                    <a:pt x="273" y="8"/>
                    <a:pt x="272" y="33"/>
                    <a:pt x="267" y="47"/>
                  </a:cubicBezTo>
                  <a:cubicBezTo>
                    <a:pt x="262" y="60"/>
                    <a:pt x="254" y="74"/>
                    <a:pt x="238" y="93"/>
                  </a:cubicBezTo>
                  <a:cubicBezTo>
                    <a:pt x="243" y="89"/>
                    <a:pt x="275" y="56"/>
                    <a:pt x="283" y="52"/>
                  </a:cubicBezTo>
                  <a:cubicBezTo>
                    <a:pt x="295" y="69"/>
                    <a:pt x="286" y="99"/>
                    <a:pt x="263" y="112"/>
                  </a:cubicBezTo>
                  <a:cubicBezTo>
                    <a:pt x="271" y="109"/>
                    <a:pt x="288" y="102"/>
                    <a:pt x="297" y="105"/>
                  </a:cubicBezTo>
                  <a:cubicBezTo>
                    <a:pt x="299" y="124"/>
                    <a:pt x="283" y="137"/>
                    <a:pt x="273" y="144"/>
                  </a:cubicBezTo>
                  <a:cubicBezTo>
                    <a:pt x="283" y="142"/>
                    <a:pt x="293" y="140"/>
                    <a:pt x="304" y="143"/>
                  </a:cubicBezTo>
                  <a:cubicBezTo>
                    <a:pt x="303" y="156"/>
                    <a:pt x="290" y="171"/>
                    <a:pt x="270" y="178"/>
                  </a:cubicBezTo>
                  <a:cubicBezTo>
                    <a:pt x="282" y="177"/>
                    <a:pt x="295" y="178"/>
                    <a:pt x="303" y="183"/>
                  </a:cubicBezTo>
                  <a:cubicBezTo>
                    <a:pt x="301" y="196"/>
                    <a:pt x="286" y="208"/>
                    <a:pt x="267" y="211"/>
                  </a:cubicBezTo>
                  <a:cubicBezTo>
                    <a:pt x="279" y="212"/>
                    <a:pt x="291" y="218"/>
                    <a:pt x="296" y="225"/>
                  </a:cubicBezTo>
                  <a:cubicBezTo>
                    <a:pt x="290" y="234"/>
                    <a:pt x="280" y="241"/>
                    <a:pt x="264" y="240"/>
                  </a:cubicBezTo>
                  <a:cubicBezTo>
                    <a:pt x="272" y="243"/>
                    <a:pt x="280" y="250"/>
                    <a:pt x="284" y="259"/>
                  </a:cubicBezTo>
                  <a:cubicBezTo>
                    <a:pt x="275" y="266"/>
                    <a:pt x="264" y="271"/>
                    <a:pt x="239" y="262"/>
                  </a:cubicBezTo>
                  <a:cubicBezTo>
                    <a:pt x="268" y="274"/>
                    <a:pt x="262" y="280"/>
                    <a:pt x="267" y="292"/>
                  </a:cubicBezTo>
                  <a:cubicBezTo>
                    <a:pt x="261" y="294"/>
                    <a:pt x="257" y="299"/>
                    <a:pt x="243" y="296"/>
                  </a:cubicBezTo>
                  <a:cubicBezTo>
                    <a:pt x="235" y="294"/>
                    <a:pt x="222" y="282"/>
                    <a:pt x="211" y="275"/>
                  </a:cubicBezTo>
                  <a:cubicBezTo>
                    <a:pt x="215" y="278"/>
                    <a:pt x="231" y="290"/>
                    <a:pt x="238" y="297"/>
                  </a:cubicBezTo>
                  <a:cubicBezTo>
                    <a:pt x="246" y="305"/>
                    <a:pt x="241" y="312"/>
                    <a:pt x="241" y="319"/>
                  </a:cubicBezTo>
                  <a:cubicBezTo>
                    <a:pt x="235" y="319"/>
                    <a:pt x="225" y="324"/>
                    <a:pt x="218" y="318"/>
                  </a:cubicBezTo>
                  <a:cubicBezTo>
                    <a:pt x="215" y="316"/>
                    <a:pt x="186" y="279"/>
                    <a:pt x="182" y="275"/>
                  </a:cubicBezTo>
                  <a:cubicBezTo>
                    <a:pt x="183" y="278"/>
                    <a:pt x="202" y="302"/>
                    <a:pt x="210" y="316"/>
                  </a:cubicBezTo>
                  <a:cubicBezTo>
                    <a:pt x="217" y="326"/>
                    <a:pt x="208" y="333"/>
                    <a:pt x="207" y="339"/>
                  </a:cubicBezTo>
                  <a:cubicBezTo>
                    <a:pt x="200" y="337"/>
                    <a:pt x="191" y="341"/>
                    <a:pt x="186" y="332"/>
                  </a:cubicBezTo>
                  <a:cubicBezTo>
                    <a:pt x="181" y="325"/>
                    <a:pt x="167" y="297"/>
                    <a:pt x="161" y="289"/>
                  </a:cubicBezTo>
                  <a:cubicBezTo>
                    <a:pt x="163" y="295"/>
                    <a:pt x="178" y="327"/>
                    <a:pt x="179" y="330"/>
                  </a:cubicBezTo>
                  <a:cubicBezTo>
                    <a:pt x="183" y="340"/>
                    <a:pt x="174" y="342"/>
                    <a:pt x="170" y="349"/>
                  </a:cubicBezTo>
                  <a:cubicBezTo>
                    <a:pt x="165" y="346"/>
                    <a:pt x="155" y="349"/>
                    <a:pt x="151" y="339"/>
                  </a:cubicBezTo>
                  <a:cubicBezTo>
                    <a:pt x="148" y="331"/>
                    <a:pt x="142" y="307"/>
                    <a:pt x="139" y="301"/>
                  </a:cubicBezTo>
                  <a:cubicBezTo>
                    <a:pt x="139" y="308"/>
                    <a:pt x="142" y="317"/>
                    <a:pt x="143" y="328"/>
                  </a:cubicBezTo>
                  <a:cubicBezTo>
                    <a:pt x="145" y="339"/>
                    <a:pt x="135" y="339"/>
                    <a:pt x="129" y="345"/>
                  </a:cubicBezTo>
                  <a:cubicBezTo>
                    <a:pt x="124" y="340"/>
                    <a:pt x="115" y="341"/>
                    <a:pt x="113" y="332"/>
                  </a:cubicBezTo>
                  <a:cubicBezTo>
                    <a:pt x="112" y="323"/>
                    <a:pt x="112" y="303"/>
                    <a:pt x="112" y="303"/>
                  </a:cubicBezTo>
                  <a:cubicBezTo>
                    <a:pt x="110" y="304"/>
                    <a:pt x="109" y="304"/>
                    <a:pt x="108" y="306"/>
                  </a:cubicBezTo>
                  <a:cubicBezTo>
                    <a:pt x="104" y="302"/>
                    <a:pt x="97" y="302"/>
                    <a:pt x="95" y="297"/>
                  </a:cubicBezTo>
                  <a:cubicBezTo>
                    <a:pt x="94" y="297"/>
                    <a:pt x="93" y="298"/>
                    <a:pt x="92" y="298"/>
                  </a:cubicBezTo>
                  <a:cubicBezTo>
                    <a:pt x="84" y="312"/>
                    <a:pt x="84" y="337"/>
                    <a:pt x="95" y="346"/>
                  </a:cubicBezTo>
                  <a:cubicBezTo>
                    <a:pt x="92" y="346"/>
                    <a:pt x="88" y="345"/>
                    <a:pt x="85" y="344"/>
                  </a:cubicBezTo>
                  <a:cubicBezTo>
                    <a:pt x="90" y="354"/>
                    <a:pt x="101" y="358"/>
                    <a:pt x="113" y="353"/>
                  </a:cubicBezTo>
                  <a:cubicBezTo>
                    <a:pt x="113" y="356"/>
                    <a:pt x="113" y="357"/>
                    <a:pt x="112" y="359"/>
                  </a:cubicBezTo>
                  <a:cubicBezTo>
                    <a:pt x="125" y="361"/>
                    <a:pt x="131" y="366"/>
                    <a:pt x="136" y="375"/>
                  </a:cubicBezTo>
                  <a:cubicBezTo>
                    <a:pt x="142" y="386"/>
                    <a:pt x="135" y="401"/>
                    <a:pt x="137" y="407"/>
                  </a:cubicBezTo>
                  <a:cubicBezTo>
                    <a:pt x="139" y="411"/>
                    <a:pt x="143" y="414"/>
                    <a:pt x="151" y="411"/>
                  </a:cubicBezTo>
                  <a:cubicBezTo>
                    <a:pt x="147" y="427"/>
                    <a:pt x="128" y="425"/>
                    <a:pt x="123" y="416"/>
                  </a:cubicBezTo>
                  <a:cubicBezTo>
                    <a:pt x="121" y="423"/>
                    <a:pt x="123" y="431"/>
                    <a:pt x="126" y="435"/>
                  </a:cubicBezTo>
                  <a:cubicBezTo>
                    <a:pt x="120" y="435"/>
                    <a:pt x="115" y="432"/>
                    <a:pt x="112" y="428"/>
                  </a:cubicBezTo>
                  <a:cubicBezTo>
                    <a:pt x="111" y="429"/>
                    <a:pt x="111" y="431"/>
                    <a:pt x="111" y="433"/>
                  </a:cubicBezTo>
                  <a:cubicBezTo>
                    <a:pt x="108" y="431"/>
                    <a:pt x="106" y="429"/>
                    <a:pt x="104" y="427"/>
                  </a:cubicBezTo>
                  <a:cubicBezTo>
                    <a:pt x="104" y="430"/>
                    <a:pt x="103" y="435"/>
                    <a:pt x="104" y="439"/>
                  </a:cubicBezTo>
                  <a:cubicBezTo>
                    <a:pt x="98" y="440"/>
                    <a:pt x="92" y="436"/>
                    <a:pt x="90" y="427"/>
                  </a:cubicBezTo>
                  <a:cubicBezTo>
                    <a:pt x="87" y="431"/>
                    <a:pt x="86" y="432"/>
                    <a:pt x="84" y="438"/>
                  </a:cubicBezTo>
                  <a:cubicBezTo>
                    <a:pt x="81" y="436"/>
                    <a:pt x="80" y="434"/>
                    <a:pt x="80" y="430"/>
                  </a:cubicBezTo>
                  <a:cubicBezTo>
                    <a:pt x="73" y="436"/>
                    <a:pt x="64" y="435"/>
                    <a:pt x="60" y="433"/>
                  </a:cubicBezTo>
                  <a:cubicBezTo>
                    <a:pt x="57" y="432"/>
                    <a:pt x="50" y="427"/>
                    <a:pt x="50" y="419"/>
                  </a:cubicBezTo>
                  <a:cubicBezTo>
                    <a:pt x="56" y="422"/>
                    <a:pt x="69" y="426"/>
                    <a:pt x="70" y="412"/>
                  </a:cubicBezTo>
                  <a:cubicBezTo>
                    <a:pt x="72" y="400"/>
                    <a:pt x="61" y="391"/>
                    <a:pt x="46" y="395"/>
                  </a:cubicBezTo>
                  <a:cubicBezTo>
                    <a:pt x="34" y="398"/>
                    <a:pt x="18" y="421"/>
                    <a:pt x="33" y="431"/>
                  </a:cubicBezTo>
                  <a:cubicBezTo>
                    <a:pt x="40" y="436"/>
                    <a:pt x="51" y="441"/>
                    <a:pt x="50" y="454"/>
                  </a:cubicBezTo>
                  <a:cubicBezTo>
                    <a:pt x="45" y="448"/>
                    <a:pt x="39" y="445"/>
                    <a:pt x="30" y="446"/>
                  </a:cubicBezTo>
                  <a:cubicBezTo>
                    <a:pt x="42" y="455"/>
                    <a:pt x="52" y="456"/>
                    <a:pt x="64" y="463"/>
                  </a:cubicBezTo>
                  <a:cubicBezTo>
                    <a:pt x="75" y="469"/>
                    <a:pt x="84" y="480"/>
                    <a:pt x="92" y="480"/>
                  </a:cubicBezTo>
                  <a:cubicBezTo>
                    <a:pt x="99" y="480"/>
                    <a:pt x="102" y="472"/>
                    <a:pt x="96" y="466"/>
                  </a:cubicBezTo>
                  <a:cubicBezTo>
                    <a:pt x="103" y="465"/>
                    <a:pt x="111" y="470"/>
                    <a:pt x="113" y="477"/>
                  </a:cubicBezTo>
                  <a:cubicBezTo>
                    <a:pt x="117" y="486"/>
                    <a:pt x="114" y="493"/>
                    <a:pt x="108" y="496"/>
                  </a:cubicBezTo>
                  <a:cubicBezTo>
                    <a:pt x="116" y="500"/>
                    <a:pt x="122" y="509"/>
                    <a:pt x="119" y="521"/>
                  </a:cubicBezTo>
                  <a:cubicBezTo>
                    <a:pt x="117" y="530"/>
                    <a:pt x="107" y="530"/>
                    <a:pt x="111" y="542"/>
                  </a:cubicBezTo>
                  <a:cubicBezTo>
                    <a:pt x="105" y="541"/>
                    <a:pt x="102" y="537"/>
                    <a:pt x="100" y="532"/>
                  </a:cubicBezTo>
                  <a:cubicBezTo>
                    <a:pt x="99" y="528"/>
                    <a:pt x="99" y="524"/>
                    <a:pt x="97" y="522"/>
                  </a:cubicBezTo>
                  <a:cubicBezTo>
                    <a:pt x="98" y="530"/>
                    <a:pt x="94" y="541"/>
                    <a:pt x="83" y="546"/>
                  </a:cubicBezTo>
                  <a:cubicBezTo>
                    <a:pt x="77" y="549"/>
                    <a:pt x="66" y="550"/>
                    <a:pt x="58" y="542"/>
                  </a:cubicBezTo>
                  <a:cubicBezTo>
                    <a:pt x="55" y="551"/>
                    <a:pt x="43" y="560"/>
                    <a:pt x="32" y="559"/>
                  </a:cubicBezTo>
                  <a:cubicBezTo>
                    <a:pt x="26" y="559"/>
                    <a:pt x="21" y="557"/>
                    <a:pt x="17" y="555"/>
                  </a:cubicBezTo>
                  <a:cubicBezTo>
                    <a:pt x="14" y="562"/>
                    <a:pt x="7" y="569"/>
                    <a:pt x="0" y="573"/>
                  </a:cubicBezTo>
                  <a:lnTo>
                    <a:pt x="0" y="153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6" name="Freeform 1533"/>
            <p:cNvSpPr>
              <a:spLocks/>
            </p:cNvSpPr>
            <p:nvPr userDrawn="1"/>
          </p:nvSpPr>
          <p:spPr bwMode="auto">
            <a:xfrm>
              <a:off x="331" y="447"/>
              <a:ext cx="7" cy="7"/>
            </a:xfrm>
            <a:custGeom>
              <a:avLst/>
              <a:gdLst>
                <a:gd name="T0" fmla="*/ 0 w 15"/>
                <a:gd name="T1" fmla="*/ 13 h 17"/>
                <a:gd name="T2" fmla="*/ 0 w 15"/>
                <a:gd name="T3" fmla="*/ 13 h 17"/>
                <a:gd name="T4" fmla="*/ 0 w 15"/>
                <a:gd name="T5" fmla="*/ 17 h 17"/>
                <a:gd name="T6" fmla="*/ 15 w 15"/>
                <a:gd name="T7" fmla="*/ 2 h 17"/>
                <a:gd name="T8" fmla="*/ 13 w 15"/>
                <a:gd name="T9" fmla="*/ 0 h 17"/>
                <a:gd name="T10" fmla="*/ 0 w 15"/>
                <a:gd name="T11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7">
                  <a:moveTo>
                    <a:pt x="0" y="13"/>
                  </a:moveTo>
                  <a:lnTo>
                    <a:pt x="0" y="13"/>
                  </a:lnTo>
                  <a:lnTo>
                    <a:pt x="0" y="17"/>
                  </a:lnTo>
                  <a:cubicBezTo>
                    <a:pt x="4" y="16"/>
                    <a:pt x="13" y="8"/>
                    <a:pt x="15" y="2"/>
                  </a:cubicBezTo>
                  <a:cubicBezTo>
                    <a:pt x="14" y="1"/>
                    <a:pt x="13" y="0"/>
                    <a:pt x="13" y="0"/>
                  </a:cubicBezTo>
                  <a:cubicBezTo>
                    <a:pt x="11" y="5"/>
                    <a:pt x="5" y="13"/>
                    <a:pt x="0" y="1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7" name="Freeform 1534"/>
            <p:cNvSpPr>
              <a:spLocks/>
            </p:cNvSpPr>
            <p:nvPr userDrawn="1"/>
          </p:nvSpPr>
          <p:spPr bwMode="auto">
            <a:xfrm>
              <a:off x="331" y="398"/>
              <a:ext cx="8" cy="53"/>
            </a:xfrm>
            <a:custGeom>
              <a:avLst/>
              <a:gdLst>
                <a:gd name="T0" fmla="*/ 0 w 18"/>
                <a:gd name="T1" fmla="*/ 108 h 116"/>
                <a:gd name="T2" fmla="*/ 0 w 18"/>
                <a:gd name="T3" fmla="*/ 108 h 116"/>
                <a:gd name="T4" fmla="*/ 0 w 18"/>
                <a:gd name="T5" fmla="*/ 116 h 116"/>
                <a:gd name="T6" fmla="*/ 11 w 18"/>
                <a:gd name="T7" fmla="*/ 104 h 116"/>
                <a:gd name="T8" fmla="*/ 6 w 18"/>
                <a:gd name="T9" fmla="*/ 94 h 116"/>
                <a:gd name="T10" fmla="*/ 12 w 18"/>
                <a:gd name="T11" fmla="*/ 96 h 116"/>
                <a:gd name="T12" fmla="*/ 12 w 18"/>
                <a:gd name="T13" fmla="*/ 71 h 116"/>
                <a:gd name="T14" fmla="*/ 15 w 18"/>
                <a:gd name="T15" fmla="*/ 96 h 116"/>
                <a:gd name="T16" fmla="*/ 16 w 18"/>
                <a:gd name="T17" fmla="*/ 96 h 116"/>
                <a:gd name="T18" fmla="*/ 12 w 18"/>
                <a:gd name="T19" fmla="*/ 45 h 116"/>
                <a:gd name="T20" fmla="*/ 3 w 18"/>
                <a:gd name="T21" fmla="*/ 0 h 116"/>
                <a:gd name="T22" fmla="*/ 1 w 18"/>
                <a:gd name="T23" fmla="*/ 54 h 116"/>
                <a:gd name="T24" fmla="*/ 0 w 18"/>
                <a:gd name="T25" fmla="*/ 108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" h="116">
                  <a:moveTo>
                    <a:pt x="0" y="108"/>
                  </a:moveTo>
                  <a:lnTo>
                    <a:pt x="0" y="108"/>
                  </a:lnTo>
                  <a:lnTo>
                    <a:pt x="0" y="116"/>
                  </a:lnTo>
                  <a:cubicBezTo>
                    <a:pt x="5" y="114"/>
                    <a:pt x="10" y="107"/>
                    <a:pt x="11" y="104"/>
                  </a:cubicBezTo>
                  <a:cubicBezTo>
                    <a:pt x="9" y="101"/>
                    <a:pt x="7" y="97"/>
                    <a:pt x="6" y="94"/>
                  </a:cubicBezTo>
                  <a:cubicBezTo>
                    <a:pt x="9" y="96"/>
                    <a:pt x="10" y="96"/>
                    <a:pt x="12" y="96"/>
                  </a:cubicBezTo>
                  <a:cubicBezTo>
                    <a:pt x="13" y="90"/>
                    <a:pt x="13" y="79"/>
                    <a:pt x="12" y="71"/>
                  </a:cubicBezTo>
                  <a:cubicBezTo>
                    <a:pt x="14" y="76"/>
                    <a:pt x="16" y="89"/>
                    <a:pt x="15" y="96"/>
                  </a:cubicBezTo>
                  <a:cubicBezTo>
                    <a:pt x="15" y="96"/>
                    <a:pt x="16" y="96"/>
                    <a:pt x="16" y="96"/>
                  </a:cubicBezTo>
                  <a:cubicBezTo>
                    <a:pt x="18" y="82"/>
                    <a:pt x="15" y="61"/>
                    <a:pt x="12" y="45"/>
                  </a:cubicBezTo>
                  <a:cubicBezTo>
                    <a:pt x="8" y="28"/>
                    <a:pt x="4" y="17"/>
                    <a:pt x="3" y="0"/>
                  </a:cubicBezTo>
                  <a:cubicBezTo>
                    <a:pt x="0" y="14"/>
                    <a:pt x="0" y="36"/>
                    <a:pt x="1" y="54"/>
                  </a:cubicBezTo>
                  <a:cubicBezTo>
                    <a:pt x="1" y="60"/>
                    <a:pt x="1" y="99"/>
                    <a:pt x="0" y="10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8" name="Freeform 1535"/>
            <p:cNvSpPr>
              <a:spLocks/>
            </p:cNvSpPr>
            <p:nvPr userDrawn="1"/>
          </p:nvSpPr>
          <p:spPr bwMode="auto">
            <a:xfrm>
              <a:off x="334" y="393"/>
              <a:ext cx="22" cy="57"/>
            </a:xfrm>
            <a:custGeom>
              <a:avLst/>
              <a:gdLst>
                <a:gd name="T0" fmla="*/ 2 w 50"/>
                <a:gd name="T1" fmla="*/ 0 h 125"/>
                <a:gd name="T2" fmla="*/ 2 w 50"/>
                <a:gd name="T3" fmla="*/ 0 h 125"/>
                <a:gd name="T4" fmla="*/ 13 w 50"/>
                <a:gd name="T5" fmla="*/ 47 h 125"/>
                <a:gd name="T6" fmla="*/ 25 w 50"/>
                <a:gd name="T7" fmla="*/ 84 h 125"/>
                <a:gd name="T8" fmla="*/ 5 w 50"/>
                <a:gd name="T9" fmla="*/ 111 h 125"/>
                <a:gd name="T10" fmla="*/ 19 w 50"/>
                <a:gd name="T11" fmla="*/ 122 h 125"/>
                <a:gd name="T12" fmla="*/ 46 w 50"/>
                <a:gd name="T13" fmla="*/ 112 h 125"/>
                <a:gd name="T14" fmla="*/ 48 w 50"/>
                <a:gd name="T15" fmla="*/ 107 h 125"/>
                <a:gd name="T16" fmla="*/ 39 w 50"/>
                <a:gd name="T17" fmla="*/ 108 h 125"/>
                <a:gd name="T18" fmla="*/ 50 w 50"/>
                <a:gd name="T19" fmla="*/ 89 h 125"/>
                <a:gd name="T20" fmla="*/ 49 w 50"/>
                <a:gd name="T21" fmla="*/ 81 h 125"/>
                <a:gd name="T22" fmla="*/ 38 w 50"/>
                <a:gd name="T23" fmla="*/ 65 h 125"/>
                <a:gd name="T24" fmla="*/ 42 w 50"/>
                <a:gd name="T25" fmla="*/ 66 h 125"/>
                <a:gd name="T26" fmla="*/ 21 w 50"/>
                <a:gd name="T27" fmla="*/ 33 h 125"/>
                <a:gd name="T28" fmla="*/ 2 w 50"/>
                <a:gd name="T29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" h="125">
                  <a:moveTo>
                    <a:pt x="2" y="0"/>
                  </a:moveTo>
                  <a:lnTo>
                    <a:pt x="2" y="0"/>
                  </a:lnTo>
                  <a:cubicBezTo>
                    <a:pt x="0" y="12"/>
                    <a:pt x="8" y="34"/>
                    <a:pt x="13" y="47"/>
                  </a:cubicBezTo>
                  <a:cubicBezTo>
                    <a:pt x="17" y="59"/>
                    <a:pt x="24" y="69"/>
                    <a:pt x="25" y="84"/>
                  </a:cubicBezTo>
                  <a:cubicBezTo>
                    <a:pt x="26" y="101"/>
                    <a:pt x="20" y="113"/>
                    <a:pt x="5" y="111"/>
                  </a:cubicBezTo>
                  <a:cubicBezTo>
                    <a:pt x="8" y="117"/>
                    <a:pt x="13" y="120"/>
                    <a:pt x="19" y="122"/>
                  </a:cubicBezTo>
                  <a:cubicBezTo>
                    <a:pt x="31" y="125"/>
                    <a:pt x="41" y="119"/>
                    <a:pt x="46" y="112"/>
                  </a:cubicBezTo>
                  <a:cubicBezTo>
                    <a:pt x="47" y="110"/>
                    <a:pt x="48" y="109"/>
                    <a:pt x="48" y="107"/>
                  </a:cubicBezTo>
                  <a:cubicBezTo>
                    <a:pt x="45" y="104"/>
                    <a:pt x="41" y="106"/>
                    <a:pt x="39" y="108"/>
                  </a:cubicBezTo>
                  <a:cubicBezTo>
                    <a:pt x="34" y="97"/>
                    <a:pt x="40" y="91"/>
                    <a:pt x="50" y="89"/>
                  </a:cubicBezTo>
                  <a:cubicBezTo>
                    <a:pt x="50" y="86"/>
                    <a:pt x="50" y="83"/>
                    <a:pt x="49" y="81"/>
                  </a:cubicBezTo>
                  <a:cubicBezTo>
                    <a:pt x="40" y="80"/>
                    <a:pt x="37" y="70"/>
                    <a:pt x="38" y="65"/>
                  </a:cubicBezTo>
                  <a:cubicBezTo>
                    <a:pt x="39" y="66"/>
                    <a:pt x="41" y="66"/>
                    <a:pt x="42" y="66"/>
                  </a:cubicBezTo>
                  <a:cubicBezTo>
                    <a:pt x="39" y="56"/>
                    <a:pt x="29" y="43"/>
                    <a:pt x="21" y="33"/>
                  </a:cubicBezTo>
                  <a:cubicBezTo>
                    <a:pt x="15" y="25"/>
                    <a:pt x="5" y="13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9" name="Freeform 1536"/>
            <p:cNvSpPr>
              <a:spLocks/>
            </p:cNvSpPr>
            <p:nvPr userDrawn="1"/>
          </p:nvSpPr>
          <p:spPr bwMode="auto">
            <a:xfrm>
              <a:off x="335" y="388"/>
              <a:ext cx="49" cy="58"/>
            </a:xfrm>
            <a:custGeom>
              <a:avLst/>
              <a:gdLst>
                <a:gd name="T0" fmla="*/ 4 w 109"/>
                <a:gd name="T1" fmla="*/ 0 h 127"/>
                <a:gd name="T2" fmla="*/ 4 w 109"/>
                <a:gd name="T3" fmla="*/ 0 h 127"/>
                <a:gd name="T4" fmla="*/ 8 w 109"/>
                <a:gd name="T5" fmla="*/ 20 h 127"/>
                <a:gd name="T6" fmla="*/ 36 w 109"/>
                <a:gd name="T7" fmla="*/ 48 h 127"/>
                <a:gd name="T8" fmla="*/ 50 w 109"/>
                <a:gd name="T9" fmla="*/ 61 h 127"/>
                <a:gd name="T10" fmla="*/ 44 w 109"/>
                <a:gd name="T11" fmla="*/ 81 h 127"/>
                <a:gd name="T12" fmla="*/ 38 w 109"/>
                <a:gd name="T13" fmla="*/ 80 h 127"/>
                <a:gd name="T14" fmla="*/ 43 w 109"/>
                <a:gd name="T15" fmla="*/ 87 h 127"/>
                <a:gd name="T16" fmla="*/ 62 w 109"/>
                <a:gd name="T17" fmla="*/ 82 h 127"/>
                <a:gd name="T18" fmla="*/ 57 w 109"/>
                <a:gd name="T19" fmla="*/ 103 h 127"/>
                <a:gd name="T20" fmla="*/ 38 w 109"/>
                <a:gd name="T21" fmla="*/ 114 h 127"/>
                <a:gd name="T22" fmla="*/ 52 w 109"/>
                <a:gd name="T23" fmla="*/ 118 h 127"/>
                <a:gd name="T24" fmla="*/ 82 w 109"/>
                <a:gd name="T25" fmla="*/ 110 h 127"/>
                <a:gd name="T26" fmla="*/ 84 w 109"/>
                <a:gd name="T27" fmla="*/ 93 h 127"/>
                <a:gd name="T28" fmla="*/ 97 w 109"/>
                <a:gd name="T29" fmla="*/ 114 h 127"/>
                <a:gd name="T30" fmla="*/ 107 w 109"/>
                <a:gd name="T31" fmla="*/ 97 h 127"/>
                <a:gd name="T32" fmla="*/ 87 w 109"/>
                <a:gd name="T33" fmla="*/ 74 h 127"/>
                <a:gd name="T34" fmla="*/ 102 w 109"/>
                <a:gd name="T35" fmla="*/ 65 h 127"/>
                <a:gd name="T36" fmla="*/ 94 w 109"/>
                <a:gd name="T37" fmla="*/ 48 h 127"/>
                <a:gd name="T38" fmla="*/ 75 w 109"/>
                <a:gd name="T39" fmla="*/ 60 h 127"/>
                <a:gd name="T40" fmla="*/ 54 w 109"/>
                <a:gd name="T41" fmla="*/ 43 h 127"/>
                <a:gd name="T42" fmla="*/ 20 w 109"/>
                <a:gd name="T43" fmla="*/ 26 h 127"/>
                <a:gd name="T44" fmla="*/ 4 w 109"/>
                <a:gd name="T45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9" h="127">
                  <a:moveTo>
                    <a:pt x="4" y="0"/>
                  </a:moveTo>
                  <a:lnTo>
                    <a:pt x="4" y="0"/>
                  </a:lnTo>
                  <a:cubicBezTo>
                    <a:pt x="0" y="8"/>
                    <a:pt x="4" y="15"/>
                    <a:pt x="8" y="20"/>
                  </a:cubicBezTo>
                  <a:cubicBezTo>
                    <a:pt x="15" y="31"/>
                    <a:pt x="26" y="40"/>
                    <a:pt x="36" y="48"/>
                  </a:cubicBezTo>
                  <a:cubicBezTo>
                    <a:pt x="41" y="52"/>
                    <a:pt x="47" y="55"/>
                    <a:pt x="50" y="61"/>
                  </a:cubicBezTo>
                  <a:cubicBezTo>
                    <a:pt x="54" y="68"/>
                    <a:pt x="52" y="80"/>
                    <a:pt x="44" y="81"/>
                  </a:cubicBezTo>
                  <a:cubicBezTo>
                    <a:pt x="41" y="81"/>
                    <a:pt x="40" y="80"/>
                    <a:pt x="38" y="80"/>
                  </a:cubicBezTo>
                  <a:cubicBezTo>
                    <a:pt x="38" y="82"/>
                    <a:pt x="41" y="86"/>
                    <a:pt x="43" y="87"/>
                  </a:cubicBezTo>
                  <a:cubicBezTo>
                    <a:pt x="50" y="92"/>
                    <a:pt x="59" y="86"/>
                    <a:pt x="62" y="82"/>
                  </a:cubicBezTo>
                  <a:cubicBezTo>
                    <a:pt x="70" y="90"/>
                    <a:pt x="66" y="101"/>
                    <a:pt x="57" y="103"/>
                  </a:cubicBezTo>
                  <a:cubicBezTo>
                    <a:pt x="48" y="104"/>
                    <a:pt x="37" y="104"/>
                    <a:pt x="38" y="114"/>
                  </a:cubicBezTo>
                  <a:cubicBezTo>
                    <a:pt x="44" y="111"/>
                    <a:pt x="48" y="115"/>
                    <a:pt x="52" y="118"/>
                  </a:cubicBezTo>
                  <a:cubicBezTo>
                    <a:pt x="64" y="127"/>
                    <a:pt x="77" y="121"/>
                    <a:pt x="82" y="110"/>
                  </a:cubicBezTo>
                  <a:cubicBezTo>
                    <a:pt x="84" y="107"/>
                    <a:pt x="85" y="97"/>
                    <a:pt x="84" y="93"/>
                  </a:cubicBezTo>
                  <a:cubicBezTo>
                    <a:pt x="96" y="98"/>
                    <a:pt x="92" y="109"/>
                    <a:pt x="97" y="114"/>
                  </a:cubicBezTo>
                  <a:cubicBezTo>
                    <a:pt x="98" y="106"/>
                    <a:pt x="106" y="103"/>
                    <a:pt x="107" y="97"/>
                  </a:cubicBezTo>
                  <a:cubicBezTo>
                    <a:pt x="109" y="87"/>
                    <a:pt x="101" y="74"/>
                    <a:pt x="87" y="74"/>
                  </a:cubicBezTo>
                  <a:cubicBezTo>
                    <a:pt x="95" y="74"/>
                    <a:pt x="101" y="71"/>
                    <a:pt x="102" y="65"/>
                  </a:cubicBezTo>
                  <a:cubicBezTo>
                    <a:pt x="103" y="55"/>
                    <a:pt x="98" y="50"/>
                    <a:pt x="94" y="48"/>
                  </a:cubicBezTo>
                  <a:cubicBezTo>
                    <a:pt x="97" y="56"/>
                    <a:pt x="88" y="67"/>
                    <a:pt x="75" y="60"/>
                  </a:cubicBezTo>
                  <a:cubicBezTo>
                    <a:pt x="70" y="57"/>
                    <a:pt x="61" y="47"/>
                    <a:pt x="54" y="43"/>
                  </a:cubicBezTo>
                  <a:cubicBezTo>
                    <a:pt x="41" y="37"/>
                    <a:pt x="33" y="35"/>
                    <a:pt x="20" y="26"/>
                  </a:cubicBezTo>
                  <a:cubicBezTo>
                    <a:pt x="12" y="21"/>
                    <a:pt x="4" y="12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0" name="Freeform 1537"/>
            <p:cNvSpPr>
              <a:spLocks/>
            </p:cNvSpPr>
            <p:nvPr userDrawn="1"/>
          </p:nvSpPr>
          <p:spPr bwMode="auto">
            <a:xfrm>
              <a:off x="338" y="383"/>
              <a:ext cx="14" cy="16"/>
            </a:xfrm>
            <a:custGeom>
              <a:avLst/>
              <a:gdLst>
                <a:gd name="T0" fmla="*/ 9 w 30"/>
                <a:gd name="T1" fmla="*/ 0 h 34"/>
                <a:gd name="T2" fmla="*/ 9 w 30"/>
                <a:gd name="T3" fmla="*/ 0 h 34"/>
                <a:gd name="T4" fmla="*/ 14 w 30"/>
                <a:gd name="T5" fmla="*/ 30 h 34"/>
                <a:gd name="T6" fmla="*/ 30 w 30"/>
                <a:gd name="T7" fmla="*/ 34 h 34"/>
                <a:gd name="T8" fmla="*/ 16 w 30"/>
                <a:gd name="T9" fmla="*/ 22 h 34"/>
                <a:gd name="T10" fmla="*/ 9 w 30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4">
                  <a:moveTo>
                    <a:pt x="9" y="0"/>
                  </a:moveTo>
                  <a:lnTo>
                    <a:pt x="9" y="0"/>
                  </a:lnTo>
                  <a:cubicBezTo>
                    <a:pt x="0" y="15"/>
                    <a:pt x="5" y="31"/>
                    <a:pt x="14" y="30"/>
                  </a:cubicBezTo>
                  <a:cubicBezTo>
                    <a:pt x="22" y="30"/>
                    <a:pt x="24" y="30"/>
                    <a:pt x="30" y="34"/>
                  </a:cubicBezTo>
                  <a:cubicBezTo>
                    <a:pt x="27" y="27"/>
                    <a:pt x="18" y="24"/>
                    <a:pt x="16" y="22"/>
                  </a:cubicBezTo>
                  <a:cubicBezTo>
                    <a:pt x="10" y="18"/>
                    <a:pt x="7" y="14"/>
                    <a:pt x="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1" name="Freeform 1538"/>
            <p:cNvSpPr>
              <a:spLocks/>
            </p:cNvSpPr>
            <p:nvPr userDrawn="1"/>
          </p:nvSpPr>
          <p:spPr bwMode="auto">
            <a:xfrm>
              <a:off x="377" y="377"/>
              <a:ext cx="4" cy="14"/>
            </a:xfrm>
            <a:custGeom>
              <a:avLst/>
              <a:gdLst>
                <a:gd name="T0" fmla="*/ 5 w 10"/>
                <a:gd name="T1" fmla="*/ 0 h 31"/>
                <a:gd name="T2" fmla="*/ 5 w 10"/>
                <a:gd name="T3" fmla="*/ 0 h 31"/>
                <a:gd name="T4" fmla="*/ 5 w 10"/>
                <a:gd name="T5" fmla="*/ 12 h 31"/>
                <a:gd name="T6" fmla="*/ 0 w 10"/>
                <a:gd name="T7" fmla="*/ 8 h 31"/>
                <a:gd name="T8" fmla="*/ 1 w 10"/>
                <a:gd name="T9" fmla="*/ 25 h 31"/>
                <a:gd name="T10" fmla="*/ 7 w 10"/>
                <a:gd name="T11" fmla="*/ 31 h 31"/>
                <a:gd name="T12" fmla="*/ 8 w 10"/>
                <a:gd name="T13" fmla="*/ 26 h 31"/>
                <a:gd name="T14" fmla="*/ 10 w 10"/>
                <a:gd name="T15" fmla="*/ 9 h 31"/>
                <a:gd name="T16" fmla="*/ 5 w 10"/>
                <a:gd name="T1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31">
                  <a:moveTo>
                    <a:pt x="5" y="0"/>
                  </a:moveTo>
                  <a:lnTo>
                    <a:pt x="5" y="0"/>
                  </a:lnTo>
                  <a:cubicBezTo>
                    <a:pt x="6" y="5"/>
                    <a:pt x="6" y="8"/>
                    <a:pt x="5" y="12"/>
                  </a:cubicBezTo>
                  <a:cubicBezTo>
                    <a:pt x="4" y="11"/>
                    <a:pt x="2" y="9"/>
                    <a:pt x="0" y="8"/>
                  </a:cubicBezTo>
                  <a:cubicBezTo>
                    <a:pt x="1" y="12"/>
                    <a:pt x="1" y="20"/>
                    <a:pt x="1" y="25"/>
                  </a:cubicBezTo>
                  <a:cubicBezTo>
                    <a:pt x="2" y="26"/>
                    <a:pt x="4" y="29"/>
                    <a:pt x="7" y="31"/>
                  </a:cubicBezTo>
                  <a:cubicBezTo>
                    <a:pt x="7" y="31"/>
                    <a:pt x="7" y="28"/>
                    <a:pt x="8" y="26"/>
                  </a:cubicBezTo>
                  <a:cubicBezTo>
                    <a:pt x="5" y="20"/>
                    <a:pt x="6" y="14"/>
                    <a:pt x="10" y="9"/>
                  </a:cubicBezTo>
                  <a:cubicBezTo>
                    <a:pt x="9" y="8"/>
                    <a:pt x="6" y="2"/>
                    <a:pt x="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2" name="Freeform 1539"/>
            <p:cNvSpPr>
              <a:spLocks/>
            </p:cNvSpPr>
            <p:nvPr userDrawn="1"/>
          </p:nvSpPr>
          <p:spPr bwMode="auto">
            <a:xfrm>
              <a:off x="371" y="377"/>
              <a:ext cx="6" cy="17"/>
            </a:xfrm>
            <a:custGeom>
              <a:avLst/>
              <a:gdLst>
                <a:gd name="T0" fmla="*/ 5 w 15"/>
                <a:gd name="T1" fmla="*/ 1 h 37"/>
                <a:gd name="T2" fmla="*/ 5 w 15"/>
                <a:gd name="T3" fmla="*/ 1 h 37"/>
                <a:gd name="T4" fmla="*/ 0 w 15"/>
                <a:gd name="T5" fmla="*/ 0 h 37"/>
                <a:gd name="T6" fmla="*/ 4 w 15"/>
                <a:gd name="T7" fmla="*/ 12 h 37"/>
                <a:gd name="T8" fmla="*/ 13 w 15"/>
                <a:gd name="T9" fmla="*/ 37 h 37"/>
                <a:gd name="T10" fmla="*/ 13 w 15"/>
                <a:gd name="T11" fmla="*/ 31 h 37"/>
                <a:gd name="T12" fmla="*/ 13 w 15"/>
                <a:gd name="T13" fmla="*/ 6 h 37"/>
                <a:gd name="T14" fmla="*/ 8 w 15"/>
                <a:gd name="T15" fmla="*/ 2 h 37"/>
                <a:gd name="T16" fmla="*/ 9 w 15"/>
                <a:gd name="T17" fmla="*/ 19 h 37"/>
                <a:gd name="T18" fmla="*/ 5 w 15"/>
                <a:gd name="T19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37">
                  <a:moveTo>
                    <a:pt x="5" y="1"/>
                  </a:moveTo>
                  <a:lnTo>
                    <a:pt x="5" y="1"/>
                  </a:lnTo>
                  <a:cubicBezTo>
                    <a:pt x="3" y="0"/>
                    <a:pt x="1" y="0"/>
                    <a:pt x="0" y="0"/>
                  </a:cubicBezTo>
                  <a:cubicBezTo>
                    <a:pt x="2" y="4"/>
                    <a:pt x="4" y="8"/>
                    <a:pt x="4" y="12"/>
                  </a:cubicBezTo>
                  <a:cubicBezTo>
                    <a:pt x="6" y="23"/>
                    <a:pt x="2" y="33"/>
                    <a:pt x="13" y="37"/>
                  </a:cubicBezTo>
                  <a:cubicBezTo>
                    <a:pt x="13" y="37"/>
                    <a:pt x="13" y="32"/>
                    <a:pt x="13" y="31"/>
                  </a:cubicBezTo>
                  <a:cubicBezTo>
                    <a:pt x="15" y="21"/>
                    <a:pt x="14" y="12"/>
                    <a:pt x="13" y="6"/>
                  </a:cubicBezTo>
                  <a:cubicBezTo>
                    <a:pt x="11" y="5"/>
                    <a:pt x="9" y="3"/>
                    <a:pt x="8" y="2"/>
                  </a:cubicBezTo>
                  <a:cubicBezTo>
                    <a:pt x="10" y="7"/>
                    <a:pt x="11" y="14"/>
                    <a:pt x="9" y="19"/>
                  </a:cubicBezTo>
                  <a:cubicBezTo>
                    <a:pt x="8" y="12"/>
                    <a:pt x="8" y="7"/>
                    <a:pt x="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3" name="Freeform 1540"/>
            <p:cNvSpPr>
              <a:spLocks/>
            </p:cNvSpPr>
            <p:nvPr userDrawn="1"/>
          </p:nvSpPr>
          <p:spPr bwMode="auto">
            <a:xfrm>
              <a:off x="365" y="374"/>
              <a:ext cx="7" cy="19"/>
            </a:xfrm>
            <a:custGeom>
              <a:avLst/>
              <a:gdLst>
                <a:gd name="T0" fmla="*/ 0 w 16"/>
                <a:gd name="T1" fmla="*/ 0 h 42"/>
                <a:gd name="T2" fmla="*/ 0 w 16"/>
                <a:gd name="T3" fmla="*/ 0 h 42"/>
                <a:gd name="T4" fmla="*/ 9 w 16"/>
                <a:gd name="T5" fmla="*/ 24 h 42"/>
                <a:gd name="T6" fmla="*/ 7 w 16"/>
                <a:gd name="T7" fmla="*/ 42 h 42"/>
                <a:gd name="T8" fmla="*/ 15 w 16"/>
                <a:gd name="T9" fmla="*/ 27 h 42"/>
                <a:gd name="T10" fmla="*/ 0 w 16"/>
                <a:gd name="T1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42">
                  <a:moveTo>
                    <a:pt x="0" y="0"/>
                  </a:moveTo>
                  <a:lnTo>
                    <a:pt x="0" y="0"/>
                  </a:lnTo>
                  <a:cubicBezTo>
                    <a:pt x="7" y="7"/>
                    <a:pt x="10" y="15"/>
                    <a:pt x="9" y="24"/>
                  </a:cubicBezTo>
                  <a:cubicBezTo>
                    <a:pt x="8" y="31"/>
                    <a:pt x="4" y="33"/>
                    <a:pt x="7" y="42"/>
                  </a:cubicBezTo>
                  <a:cubicBezTo>
                    <a:pt x="8" y="37"/>
                    <a:pt x="14" y="34"/>
                    <a:pt x="15" y="27"/>
                  </a:cubicBezTo>
                  <a:cubicBezTo>
                    <a:pt x="16" y="14"/>
                    <a:pt x="9" y="4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4" name="Freeform 1541"/>
            <p:cNvSpPr>
              <a:spLocks/>
            </p:cNvSpPr>
            <p:nvPr userDrawn="1"/>
          </p:nvSpPr>
          <p:spPr bwMode="auto">
            <a:xfrm>
              <a:off x="337" y="372"/>
              <a:ext cx="9" cy="21"/>
            </a:xfrm>
            <a:custGeom>
              <a:avLst/>
              <a:gdLst>
                <a:gd name="T0" fmla="*/ 21 w 21"/>
                <a:gd name="T1" fmla="*/ 0 h 46"/>
                <a:gd name="T2" fmla="*/ 21 w 21"/>
                <a:gd name="T3" fmla="*/ 0 h 46"/>
                <a:gd name="T4" fmla="*/ 7 w 21"/>
                <a:gd name="T5" fmla="*/ 16 h 46"/>
                <a:gd name="T6" fmla="*/ 5 w 21"/>
                <a:gd name="T7" fmla="*/ 46 h 46"/>
                <a:gd name="T8" fmla="*/ 15 w 21"/>
                <a:gd name="T9" fmla="*/ 21 h 46"/>
                <a:gd name="T10" fmla="*/ 21 w 21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46">
                  <a:moveTo>
                    <a:pt x="21" y="0"/>
                  </a:moveTo>
                  <a:lnTo>
                    <a:pt x="21" y="0"/>
                  </a:lnTo>
                  <a:cubicBezTo>
                    <a:pt x="16" y="9"/>
                    <a:pt x="9" y="15"/>
                    <a:pt x="7" y="16"/>
                  </a:cubicBezTo>
                  <a:cubicBezTo>
                    <a:pt x="2" y="30"/>
                    <a:pt x="0" y="37"/>
                    <a:pt x="5" y="46"/>
                  </a:cubicBezTo>
                  <a:cubicBezTo>
                    <a:pt x="5" y="33"/>
                    <a:pt x="9" y="27"/>
                    <a:pt x="15" y="21"/>
                  </a:cubicBezTo>
                  <a:cubicBezTo>
                    <a:pt x="16" y="18"/>
                    <a:pt x="20" y="5"/>
                    <a:pt x="2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5" name="Freeform 1542"/>
            <p:cNvSpPr>
              <a:spLocks/>
            </p:cNvSpPr>
            <p:nvPr userDrawn="1"/>
          </p:nvSpPr>
          <p:spPr bwMode="auto">
            <a:xfrm>
              <a:off x="352" y="372"/>
              <a:ext cx="19" cy="21"/>
            </a:xfrm>
            <a:custGeom>
              <a:avLst/>
              <a:gdLst>
                <a:gd name="T0" fmla="*/ 18 w 44"/>
                <a:gd name="T1" fmla="*/ 0 h 47"/>
                <a:gd name="T2" fmla="*/ 18 w 44"/>
                <a:gd name="T3" fmla="*/ 0 h 47"/>
                <a:gd name="T4" fmla="*/ 0 w 44"/>
                <a:gd name="T5" fmla="*/ 4 h 47"/>
                <a:gd name="T6" fmla="*/ 28 w 44"/>
                <a:gd name="T7" fmla="*/ 21 h 47"/>
                <a:gd name="T8" fmla="*/ 12 w 44"/>
                <a:gd name="T9" fmla="*/ 38 h 47"/>
                <a:gd name="T10" fmla="*/ 23 w 44"/>
                <a:gd name="T11" fmla="*/ 40 h 47"/>
                <a:gd name="T12" fmla="*/ 9 w 44"/>
                <a:gd name="T13" fmla="*/ 37 h 47"/>
                <a:gd name="T14" fmla="*/ 33 w 44"/>
                <a:gd name="T15" fmla="*/ 38 h 47"/>
                <a:gd name="T16" fmla="*/ 18 w 44"/>
                <a:gd name="T1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47">
                  <a:moveTo>
                    <a:pt x="18" y="0"/>
                  </a:moveTo>
                  <a:lnTo>
                    <a:pt x="18" y="0"/>
                  </a:lnTo>
                  <a:cubicBezTo>
                    <a:pt x="13" y="0"/>
                    <a:pt x="5" y="1"/>
                    <a:pt x="0" y="4"/>
                  </a:cubicBezTo>
                  <a:cubicBezTo>
                    <a:pt x="17" y="2"/>
                    <a:pt x="26" y="9"/>
                    <a:pt x="28" y="21"/>
                  </a:cubicBezTo>
                  <a:cubicBezTo>
                    <a:pt x="29" y="29"/>
                    <a:pt x="24" y="39"/>
                    <a:pt x="12" y="38"/>
                  </a:cubicBezTo>
                  <a:cubicBezTo>
                    <a:pt x="13" y="39"/>
                    <a:pt x="17" y="41"/>
                    <a:pt x="23" y="40"/>
                  </a:cubicBezTo>
                  <a:cubicBezTo>
                    <a:pt x="17" y="43"/>
                    <a:pt x="12" y="40"/>
                    <a:pt x="9" y="37"/>
                  </a:cubicBezTo>
                  <a:cubicBezTo>
                    <a:pt x="12" y="45"/>
                    <a:pt x="26" y="47"/>
                    <a:pt x="33" y="38"/>
                  </a:cubicBezTo>
                  <a:cubicBezTo>
                    <a:pt x="44" y="24"/>
                    <a:pt x="33" y="2"/>
                    <a:pt x="1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6" name="Freeform 1543"/>
            <p:cNvSpPr>
              <a:spLocks/>
            </p:cNvSpPr>
            <p:nvPr userDrawn="1"/>
          </p:nvSpPr>
          <p:spPr bwMode="auto">
            <a:xfrm>
              <a:off x="331" y="370"/>
              <a:ext cx="10" cy="27"/>
            </a:xfrm>
            <a:custGeom>
              <a:avLst/>
              <a:gdLst>
                <a:gd name="T0" fmla="*/ 0 w 21"/>
                <a:gd name="T1" fmla="*/ 50 h 60"/>
                <a:gd name="T2" fmla="*/ 0 w 21"/>
                <a:gd name="T3" fmla="*/ 50 h 60"/>
                <a:gd name="T4" fmla="*/ 0 w 21"/>
                <a:gd name="T5" fmla="*/ 60 h 60"/>
                <a:gd name="T6" fmla="*/ 21 w 21"/>
                <a:gd name="T7" fmla="*/ 0 h 60"/>
                <a:gd name="T8" fmla="*/ 10 w 21"/>
                <a:gd name="T9" fmla="*/ 26 h 60"/>
                <a:gd name="T10" fmla="*/ 1 w 21"/>
                <a:gd name="T11" fmla="*/ 41 h 60"/>
                <a:gd name="T12" fmla="*/ 0 w 21"/>
                <a:gd name="T13" fmla="*/ 5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60">
                  <a:moveTo>
                    <a:pt x="0" y="50"/>
                  </a:moveTo>
                  <a:lnTo>
                    <a:pt x="0" y="50"/>
                  </a:lnTo>
                  <a:lnTo>
                    <a:pt x="0" y="60"/>
                  </a:lnTo>
                  <a:cubicBezTo>
                    <a:pt x="8" y="44"/>
                    <a:pt x="21" y="27"/>
                    <a:pt x="21" y="0"/>
                  </a:cubicBezTo>
                  <a:cubicBezTo>
                    <a:pt x="19" y="10"/>
                    <a:pt x="15" y="18"/>
                    <a:pt x="10" y="26"/>
                  </a:cubicBezTo>
                  <a:cubicBezTo>
                    <a:pt x="8" y="30"/>
                    <a:pt x="2" y="35"/>
                    <a:pt x="1" y="41"/>
                  </a:cubicBezTo>
                  <a:cubicBezTo>
                    <a:pt x="0" y="44"/>
                    <a:pt x="1" y="47"/>
                    <a:pt x="0" y="5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7" name="Freeform 1544"/>
            <p:cNvSpPr>
              <a:spLocks/>
            </p:cNvSpPr>
            <p:nvPr userDrawn="1"/>
          </p:nvSpPr>
          <p:spPr bwMode="auto">
            <a:xfrm>
              <a:off x="367" y="369"/>
              <a:ext cx="12" cy="11"/>
            </a:xfrm>
            <a:custGeom>
              <a:avLst/>
              <a:gdLst>
                <a:gd name="T0" fmla="*/ 5 w 25"/>
                <a:gd name="T1" fmla="*/ 0 h 24"/>
                <a:gd name="T2" fmla="*/ 5 w 25"/>
                <a:gd name="T3" fmla="*/ 0 h 24"/>
                <a:gd name="T4" fmla="*/ 17 w 25"/>
                <a:gd name="T5" fmla="*/ 12 h 24"/>
                <a:gd name="T6" fmla="*/ 0 w 25"/>
                <a:gd name="T7" fmla="*/ 3 h 24"/>
                <a:gd name="T8" fmla="*/ 9 w 25"/>
                <a:gd name="T9" fmla="*/ 15 h 24"/>
                <a:gd name="T10" fmla="*/ 25 w 25"/>
                <a:gd name="T11" fmla="*/ 24 h 24"/>
                <a:gd name="T12" fmla="*/ 5 w 25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4">
                  <a:moveTo>
                    <a:pt x="5" y="0"/>
                  </a:moveTo>
                  <a:lnTo>
                    <a:pt x="5" y="0"/>
                  </a:lnTo>
                  <a:cubicBezTo>
                    <a:pt x="7" y="2"/>
                    <a:pt x="14" y="8"/>
                    <a:pt x="17" y="12"/>
                  </a:cubicBezTo>
                  <a:cubicBezTo>
                    <a:pt x="12" y="10"/>
                    <a:pt x="6" y="5"/>
                    <a:pt x="0" y="3"/>
                  </a:cubicBezTo>
                  <a:cubicBezTo>
                    <a:pt x="1" y="4"/>
                    <a:pt x="8" y="14"/>
                    <a:pt x="9" y="15"/>
                  </a:cubicBezTo>
                  <a:cubicBezTo>
                    <a:pt x="15" y="17"/>
                    <a:pt x="21" y="20"/>
                    <a:pt x="25" y="24"/>
                  </a:cubicBezTo>
                  <a:cubicBezTo>
                    <a:pt x="25" y="7"/>
                    <a:pt x="18" y="2"/>
                    <a:pt x="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8" name="Freeform 1545"/>
            <p:cNvSpPr>
              <a:spLocks/>
            </p:cNvSpPr>
            <p:nvPr userDrawn="1"/>
          </p:nvSpPr>
          <p:spPr bwMode="auto">
            <a:xfrm>
              <a:off x="376" y="369"/>
              <a:ext cx="4" cy="3"/>
            </a:xfrm>
            <a:custGeom>
              <a:avLst/>
              <a:gdLst>
                <a:gd name="T0" fmla="*/ 5 w 8"/>
                <a:gd name="T1" fmla="*/ 1 h 6"/>
                <a:gd name="T2" fmla="*/ 5 w 8"/>
                <a:gd name="T3" fmla="*/ 1 h 6"/>
                <a:gd name="T4" fmla="*/ 0 w 8"/>
                <a:gd name="T5" fmla="*/ 0 h 6"/>
                <a:gd name="T6" fmla="*/ 8 w 8"/>
                <a:gd name="T7" fmla="*/ 6 h 6"/>
                <a:gd name="T8" fmla="*/ 5 w 8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6">
                  <a:moveTo>
                    <a:pt x="5" y="1"/>
                  </a:moveTo>
                  <a:lnTo>
                    <a:pt x="5" y="1"/>
                  </a:lnTo>
                  <a:lnTo>
                    <a:pt x="0" y="0"/>
                  </a:lnTo>
                  <a:lnTo>
                    <a:pt x="8" y="6"/>
                  </a:lnTo>
                  <a:lnTo>
                    <a:pt x="5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9" name="Freeform 1546"/>
            <p:cNvSpPr>
              <a:spLocks/>
            </p:cNvSpPr>
            <p:nvPr userDrawn="1"/>
          </p:nvSpPr>
          <p:spPr bwMode="auto">
            <a:xfrm>
              <a:off x="375" y="370"/>
              <a:ext cx="11" cy="12"/>
            </a:xfrm>
            <a:custGeom>
              <a:avLst/>
              <a:gdLst>
                <a:gd name="T0" fmla="*/ 20 w 24"/>
                <a:gd name="T1" fmla="*/ 3 h 27"/>
                <a:gd name="T2" fmla="*/ 20 w 24"/>
                <a:gd name="T3" fmla="*/ 3 h 27"/>
                <a:gd name="T4" fmla="*/ 10 w 24"/>
                <a:gd name="T5" fmla="*/ 0 h 27"/>
                <a:gd name="T6" fmla="*/ 16 w 24"/>
                <a:gd name="T7" fmla="*/ 10 h 27"/>
                <a:gd name="T8" fmla="*/ 5 w 24"/>
                <a:gd name="T9" fmla="*/ 0 h 27"/>
                <a:gd name="T10" fmla="*/ 0 w 24"/>
                <a:gd name="T11" fmla="*/ 1 h 27"/>
                <a:gd name="T12" fmla="*/ 16 w 24"/>
                <a:gd name="T13" fmla="*/ 27 h 27"/>
                <a:gd name="T14" fmla="*/ 20 w 24"/>
                <a:gd name="T15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27">
                  <a:moveTo>
                    <a:pt x="20" y="3"/>
                  </a:moveTo>
                  <a:lnTo>
                    <a:pt x="20" y="3"/>
                  </a:lnTo>
                  <a:cubicBezTo>
                    <a:pt x="17" y="2"/>
                    <a:pt x="10" y="0"/>
                    <a:pt x="10" y="0"/>
                  </a:cubicBezTo>
                  <a:cubicBezTo>
                    <a:pt x="12" y="1"/>
                    <a:pt x="14" y="5"/>
                    <a:pt x="16" y="10"/>
                  </a:cubicBezTo>
                  <a:cubicBezTo>
                    <a:pt x="13" y="6"/>
                    <a:pt x="7" y="2"/>
                    <a:pt x="5" y="0"/>
                  </a:cubicBezTo>
                  <a:cubicBezTo>
                    <a:pt x="3" y="1"/>
                    <a:pt x="1" y="0"/>
                    <a:pt x="0" y="1"/>
                  </a:cubicBezTo>
                  <a:cubicBezTo>
                    <a:pt x="10" y="9"/>
                    <a:pt x="14" y="18"/>
                    <a:pt x="16" y="27"/>
                  </a:cubicBezTo>
                  <a:cubicBezTo>
                    <a:pt x="24" y="19"/>
                    <a:pt x="23" y="11"/>
                    <a:pt x="20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0" name="Freeform 1547"/>
            <p:cNvSpPr>
              <a:spLocks/>
            </p:cNvSpPr>
            <p:nvPr userDrawn="1"/>
          </p:nvSpPr>
          <p:spPr bwMode="auto">
            <a:xfrm>
              <a:off x="380" y="368"/>
              <a:ext cx="10" cy="24"/>
            </a:xfrm>
            <a:custGeom>
              <a:avLst/>
              <a:gdLst>
                <a:gd name="T0" fmla="*/ 11 w 22"/>
                <a:gd name="T1" fmla="*/ 0 h 53"/>
                <a:gd name="T2" fmla="*/ 11 w 22"/>
                <a:gd name="T3" fmla="*/ 0 h 53"/>
                <a:gd name="T4" fmla="*/ 11 w 22"/>
                <a:gd name="T5" fmla="*/ 7 h 53"/>
                <a:gd name="T6" fmla="*/ 5 w 22"/>
                <a:gd name="T7" fmla="*/ 34 h 53"/>
                <a:gd name="T8" fmla="*/ 3 w 22"/>
                <a:gd name="T9" fmla="*/ 30 h 53"/>
                <a:gd name="T10" fmla="*/ 1 w 22"/>
                <a:gd name="T11" fmla="*/ 41 h 53"/>
                <a:gd name="T12" fmla="*/ 11 w 22"/>
                <a:gd name="T13" fmla="*/ 53 h 53"/>
                <a:gd name="T14" fmla="*/ 13 w 22"/>
                <a:gd name="T15" fmla="*/ 32 h 53"/>
                <a:gd name="T16" fmla="*/ 11 w 22"/>
                <a:gd name="T1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53">
                  <a:moveTo>
                    <a:pt x="11" y="0"/>
                  </a:moveTo>
                  <a:lnTo>
                    <a:pt x="11" y="0"/>
                  </a:lnTo>
                  <a:cubicBezTo>
                    <a:pt x="11" y="0"/>
                    <a:pt x="11" y="4"/>
                    <a:pt x="11" y="7"/>
                  </a:cubicBezTo>
                  <a:cubicBezTo>
                    <a:pt x="13" y="15"/>
                    <a:pt x="15" y="26"/>
                    <a:pt x="5" y="34"/>
                  </a:cubicBezTo>
                  <a:cubicBezTo>
                    <a:pt x="4" y="32"/>
                    <a:pt x="4" y="31"/>
                    <a:pt x="3" y="30"/>
                  </a:cubicBezTo>
                  <a:cubicBezTo>
                    <a:pt x="1" y="32"/>
                    <a:pt x="0" y="38"/>
                    <a:pt x="1" y="41"/>
                  </a:cubicBezTo>
                  <a:cubicBezTo>
                    <a:pt x="3" y="47"/>
                    <a:pt x="6" y="51"/>
                    <a:pt x="11" y="53"/>
                  </a:cubicBezTo>
                  <a:cubicBezTo>
                    <a:pt x="7" y="45"/>
                    <a:pt x="12" y="33"/>
                    <a:pt x="13" y="32"/>
                  </a:cubicBezTo>
                  <a:cubicBezTo>
                    <a:pt x="17" y="21"/>
                    <a:pt x="22" y="9"/>
                    <a:pt x="1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1" name="Freeform 1548"/>
            <p:cNvSpPr>
              <a:spLocks/>
            </p:cNvSpPr>
            <p:nvPr userDrawn="1"/>
          </p:nvSpPr>
          <p:spPr bwMode="auto">
            <a:xfrm>
              <a:off x="331" y="368"/>
              <a:ext cx="9" cy="19"/>
            </a:xfrm>
            <a:custGeom>
              <a:avLst/>
              <a:gdLst>
                <a:gd name="T0" fmla="*/ 0 w 20"/>
                <a:gd name="T1" fmla="*/ 32 h 42"/>
                <a:gd name="T2" fmla="*/ 0 w 20"/>
                <a:gd name="T3" fmla="*/ 32 h 42"/>
                <a:gd name="T4" fmla="*/ 0 w 20"/>
                <a:gd name="T5" fmla="*/ 42 h 42"/>
                <a:gd name="T6" fmla="*/ 20 w 20"/>
                <a:gd name="T7" fmla="*/ 0 h 42"/>
                <a:gd name="T8" fmla="*/ 0 w 20"/>
                <a:gd name="T9" fmla="*/ 3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2">
                  <a:moveTo>
                    <a:pt x="0" y="32"/>
                  </a:moveTo>
                  <a:lnTo>
                    <a:pt x="0" y="32"/>
                  </a:lnTo>
                  <a:lnTo>
                    <a:pt x="0" y="42"/>
                  </a:lnTo>
                  <a:cubicBezTo>
                    <a:pt x="8" y="31"/>
                    <a:pt x="18" y="17"/>
                    <a:pt x="20" y="0"/>
                  </a:cubicBezTo>
                  <a:cubicBezTo>
                    <a:pt x="6" y="3"/>
                    <a:pt x="1" y="14"/>
                    <a:pt x="0" y="3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2" name="Freeform 1549"/>
            <p:cNvSpPr>
              <a:spLocks/>
            </p:cNvSpPr>
            <p:nvPr userDrawn="1"/>
          </p:nvSpPr>
          <p:spPr bwMode="auto">
            <a:xfrm>
              <a:off x="365" y="368"/>
              <a:ext cx="7" cy="5"/>
            </a:xfrm>
            <a:custGeom>
              <a:avLst/>
              <a:gdLst>
                <a:gd name="T0" fmla="*/ 9 w 16"/>
                <a:gd name="T1" fmla="*/ 4 h 11"/>
                <a:gd name="T2" fmla="*/ 9 w 16"/>
                <a:gd name="T3" fmla="*/ 4 h 11"/>
                <a:gd name="T4" fmla="*/ 0 w 16"/>
                <a:gd name="T5" fmla="*/ 0 h 11"/>
                <a:gd name="T6" fmla="*/ 5 w 16"/>
                <a:gd name="T7" fmla="*/ 5 h 11"/>
                <a:gd name="T8" fmla="*/ 16 w 16"/>
                <a:gd name="T9" fmla="*/ 11 h 11"/>
                <a:gd name="T10" fmla="*/ 9 w 16"/>
                <a:gd name="T11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1">
                  <a:moveTo>
                    <a:pt x="9" y="4"/>
                  </a:moveTo>
                  <a:lnTo>
                    <a:pt x="9" y="4"/>
                  </a:lnTo>
                  <a:cubicBezTo>
                    <a:pt x="6" y="3"/>
                    <a:pt x="3" y="2"/>
                    <a:pt x="0" y="0"/>
                  </a:cubicBezTo>
                  <a:cubicBezTo>
                    <a:pt x="2" y="2"/>
                    <a:pt x="4" y="4"/>
                    <a:pt x="5" y="5"/>
                  </a:cubicBezTo>
                  <a:cubicBezTo>
                    <a:pt x="8" y="6"/>
                    <a:pt x="14" y="9"/>
                    <a:pt x="16" y="11"/>
                  </a:cubicBezTo>
                  <a:cubicBezTo>
                    <a:pt x="16" y="10"/>
                    <a:pt x="10" y="5"/>
                    <a:pt x="9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3" name="Freeform 1550"/>
            <p:cNvSpPr>
              <a:spLocks/>
            </p:cNvSpPr>
            <p:nvPr userDrawn="1"/>
          </p:nvSpPr>
          <p:spPr bwMode="auto">
            <a:xfrm>
              <a:off x="344" y="368"/>
              <a:ext cx="1" cy="2"/>
            </a:xfrm>
            <a:custGeom>
              <a:avLst/>
              <a:gdLst>
                <a:gd name="T0" fmla="*/ 3 w 3"/>
                <a:gd name="T1" fmla="*/ 0 h 5"/>
                <a:gd name="T2" fmla="*/ 3 w 3"/>
                <a:gd name="T3" fmla="*/ 0 h 5"/>
                <a:gd name="T4" fmla="*/ 1 w 3"/>
                <a:gd name="T5" fmla="*/ 0 h 5"/>
                <a:gd name="T6" fmla="*/ 0 w 3"/>
                <a:gd name="T7" fmla="*/ 5 h 5"/>
                <a:gd name="T8" fmla="*/ 3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5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4" name="Freeform 1551"/>
            <p:cNvSpPr>
              <a:spLocks/>
            </p:cNvSpPr>
            <p:nvPr userDrawn="1"/>
          </p:nvSpPr>
          <p:spPr bwMode="auto">
            <a:xfrm>
              <a:off x="341" y="367"/>
              <a:ext cx="6" cy="11"/>
            </a:xfrm>
            <a:custGeom>
              <a:avLst/>
              <a:gdLst>
                <a:gd name="T0" fmla="*/ 15 w 15"/>
                <a:gd name="T1" fmla="*/ 1 h 23"/>
                <a:gd name="T2" fmla="*/ 15 w 15"/>
                <a:gd name="T3" fmla="*/ 1 h 23"/>
                <a:gd name="T4" fmla="*/ 11 w 15"/>
                <a:gd name="T5" fmla="*/ 1 h 23"/>
                <a:gd name="T6" fmla="*/ 5 w 15"/>
                <a:gd name="T7" fmla="*/ 12 h 23"/>
                <a:gd name="T8" fmla="*/ 7 w 15"/>
                <a:gd name="T9" fmla="*/ 1 h 23"/>
                <a:gd name="T10" fmla="*/ 1 w 15"/>
                <a:gd name="T11" fmla="*/ 1 h 23"/>
                <a:gd name="T12" fmla="*/ 0 w 15"/>
                <a:gd name="T13" fmla="*/ 23 h 23"/>
                <a:gd name="T14" fmla="*/ 8 w 15"/>
                <a:gd name="T15" fmla="*/ 15 h 23"/>
                <a:gd name="T16" fmla="*/ 15 w 15"/>
                <a:gd name="T17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23">
                  <a:moveTo>
                    <a:pt x="15" y="1"/>
                  </a:moveTo>
                  <a:lnTo>
                    <a:pt x="15" y="1"/>
                  </a:lnTo>
                  <a:lnTo>
                    <a:pt x="11" y="1"/>
                  </a:lnTo>
                  <a:cubicBezTo>
                    <a:pt x="10" y="3"/>
                    <a:pt x="9" y="6"/>
                    <a:pt x="5" y="12"/>
                  </a:cubicBezTo>
                  <a:cubicBezTo>
                    <a:pt x="6" y="6"/>
                    <a:pt x="7" y="1"/>
                    <a:pt x="7" y="1"/>
                  </a:cubicBezTo>
                  <a:cubicBezTo>
                    <a:pt x="7" y="1"/>
                    <a:pt x="3" y="0"/>
                    <a:pt x="1" y="1"/>
                  </a:cubicBezTo>
                  <a:cubicBezTo>
                    <a:pt x="2" y="10"/>
                    <a:pt x="1" y="16"/>
                    <a:pt x="0" y="23"/>
                  </a:cubicBezTo>
                  <a:cubicBezTo>
                    <a:pt x="3" y="22"/>
                    <a:pt x="7" y="16"/>
                    <a:pt x="8" y="15"/>
                  </a:cubicBezTo>
                  <a:cubicBezTo>
                    <a:pt x="11" y="11"/>
                    <a:pt x="14" y="5"/>
                    <a:pt x="1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5" name="Freeform 1552"/>
            <p:cNvSpPr>
              <a:spLocks/>
            </p:cNvSpPr>
            <p:nvPr userDrawn="1"/>
          </p:nvSpPr>
          <p:spPr bwMode="auto">
            <a:xfrm>
              <a:off x="345" y="367"/>
              <a:ext cx="9" cy="12"/>
            </a:xfrm>
            <a:custGeom>
              <a:avLst/>
              <a:gdLst>
                <a:gd name="T0" fmla="*/ 22 w 22"/>
                <a:gd name="T1" fmla="*/ 0 h 27"/>
                <a:gd name="T2" fmla="*/ 22 w 22"/>
                <a:gd name="T3" fmla="*/ 0 h 27"/>
                <a:gd name="T4" fmla="*/ 17 w 22"/>
                <a:gd name="T5" fmla="*/ 1 h 27"/>
                <a:gd name="T6" fmla="*/ 9 w 22"/>
                <a:gd name="T7" fmla="*/ 12 h 27"/>
                <a:gd name="T8" fmla="*/ 13 w 22"/>
                <a:gd name="T9" fmla="*/ 1 h 27"/>
                <a:gd name="T10" fmla="*/ 9 w 22"/>
                <a:gd name="T11" fmla="*/ 1 h 27"/>
                <a:gd name="T12" fmla="*/ 0 w 22"/>
                <a:gd name="T13" fmla="*/ 27 h 27"/>
                <a:gd name="T14" fmla="*/ 22 w 22"/>
                <a:gd name="T1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27">
                  <a:moveTo>
                    <a:pt x="22" y="0"/>
                  </a:moveTo>
                  <a:lnTo>
                    <a:pt x="22" y="0"/>
                  </a:lnTo>
                  <a:cubicBezTo>
                    <a:pt x="20" y="1"/>
                    <a:pt x="17" y="1"/>
                    <a:pt x="17" y="1"/>
                  </a:cubicBezTo>
                  <a:cubicBezTo>
                    <a:pt x="17" y="2"/>
                    <a:pt x="11" y="11"/>
                    <a:pt x="9" y="12"/>
                  </a:cubicBezTo>
                  <a:cubicBezTo>
                    <a:pt x="11" y="7"/>
                    <a:pt x="12" y="3"/>
                    <a:pt x="13" y="1"/>
                  </a:cubicBezTo>
                  <a:lnTo>
                    <a:pt x="9" y="1"/>
                  </a:lnTo>
                  <a:cubicBezTo>
                    <a:pt x="8" y="2"/>
                    <a:pt x="1" y="27"/>
                    <a:pt x="0" y="27"/>
                  </a:cubicBezTo>
                  <a:cubicBezTo>
                    <a:pt x="4" y="24"/>
                    <a:pt x="19" y="7"/>
                    <a:pt x="2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6" name="Freeform 1553"/>
            <p:cNvSpPr>
              <a:spLocks/>
            </p:cNvSpPr>
            <p:nvPr userDrawn="1"/>
          </p:nvSpPr>
          <p:spPr bwMode="auto">
            <a:xfrm>
              <a:off x="355" y="367"/>
              <a:ext cx="4" cy="1"/>
            </a:xfrm>
            <a:custGeom>
              <a:avLst/>
              <a:gdLst>
                <a:gd name="T0" fmla="*/ 2 w 10"/>
                <a:gd name="T1" fmla="*/ 0 h 3"/>
                <a:gd name="T2" fmla="*/ 2 w 10"/>
                <a:gd name="T3" fmla="*/ 0 h 3"/>
                <a:gd name="T4" fmla="*/ 0 w 10"/>
                <a:gd name="T5" fmla="*/ 0 h 3"/>
                <a:gd name="T6" fmla="*/ 0 w 10"/>
                <a:gd name="T7" fmla="*/ 1 h 3"/>
                <a:gd name="T8" fmla="*/ 10 w 10"/>
                <a:gd name="T9" fmla="*/ 3 h 3"/>
                <a:gd name="T10" fmla="*/ 2 w 10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3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1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7" name="Freeform 1554"/>
            <p:cNvSpPr>
              <a:spLocks/>
            </p:cNvSpPr>
            <p:nvPr userDrawn="1"/>
          </p:nvSpPr>
          <p:spPr bwMode="auto">
            <a:xfrm>
              <a:off x="352" y="365"/>
              <a:ext cx="18" cy="11"/>
            </a:xfrm>
            <a:custGeom>
              <a:avLst/>
              <a:gdLst>
                <a:gd name="T0" fmla="*/ 19 w 41"/>
                <a:gd name="T1" fmla="*/ 0 h 24"/>
                <a:gd name="T2" fmla="*/ 19 w 41"/>
                <a:gd name="T3" fmla="*/ 0 h 24"/>
                <a:gd name="T4" fmla="*/ 11 w 41"/>
                <a:gd name="T5" fmla="*/ 4 h 24"/>
                <a:gd name="T6" fmla="*/ 25 w 41"/>
                <a:gd name="T7" fmla="*/ 10 h 24"/>
                <a:gd name="T8" fmla="*/ 6 w 41"/>
                <a:gd name="T9" fmla="*/ 7 h 24"/>
                <a:gd name="T10" fmla="*/ 0 w 41"/>
                <a:gd name="T11" fmla="*/ 17 h 24"/>
                <a:gd name="T12" fmla="*/ 41 w 41"/>
                <a:gd name="T13" fmla="*/ 24 h 24"/>
                <a:gd name="T14" fmla="*/ 19 w 41"/>
                <a:gd name="T1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24">
                  <a:moveTo>
                    <a:pt x="19" y="0"/>
                  </a:moveTo>
                  <a:lnTo>
                    <a:pt x="19" y="0"/>
                  </a:lnTo>
                  <a:cubicBezTo>
                    <a:pt x="18" y="1"/>
                    <a:pt x="14" y="3"/>
                    <a:pt x="11" y="4"/>
                  </a:cubicBezTo>
                  <a:cubicBezTo>
                    <a:pt x="15" y="5"/>
                    <a:pt x="21" y="7"/>
                    <a:pt x="25" y="10"/>
                  </a:cubicBezTo>
                  <a:cubicBezTo>
                    <a:pt x="22" y="10"/>
                    <a:pt x="11" y="7"/>
                    <a:pt x="6" y="7"/>
                  </a:cubicBezTo>
                  <a:cubicBezTo>
                    <a:pt x="5" y="10"/>
                    <a:pt x="1" y="16"/>
                    <a:pt x="0" y="17"/>
                  </a:cubicBezTo>
                  <a:cubicBezTo>
                    <a:pt x="12" y="10"/>
                    <a:pt x="28" y="12"/>
                    <a:pt x="41" y="24"/>
                  </a:cubicBezTo>
                  <a:cubicBezTo>
                    <a:pt x="37" y="15"/>
                    <a:pt x="22" y="1"/>
                    <a:pt x="1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8" name="Freeform 1555"/>
            <p:cNvSpPr>
              <a:spLocks/>
            </p:cNvSpPr>
            <p:nvPr userDrawn="1"/>
          </p:nvSpPr>
          <p:spPr bwMode="auto">
            <a:xfrm>
              <a:off x="369" y="362"/>
              <a:ext cx="6" cy="2"/>
            </a:xfrm>
            <a:custGeom>
              <a:avLst/>
              <a:gdLst>
                <a:gd name="T0" fmla="*/ 0 w 14"/>
                <a:gd name="T1" fmla="*/ 0 h 5"/>
                <a:gd name="T2" fmla="*/ 0 w 14"/>
                <a:gd name="T3" fmla="*/ 0 h 5"/>
                <a:gd name="T4" fmla="*/ 5 w 14"/>
                <a:gd name="T5" fmla="*/ 4 h 5"/>
                <a:gd name="T6" fmla="*/ 14 w 14"/>
                <a:gd name="T7" fmla="*/ 5 h 5"/>
                <a:gd name="T8" fmla="*/ 8 w 14"/>
                <a:gd name="T9" fmla="*/ 2 h 5"/>
                <a:gd name="T10" fmla="*/ 0 w 1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5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3" y="3"/>
                    <a:pt x="5" y="4"/>
                  </a:cubicBezTo>
                  <a:cubicBezTo>
                    <a:pt x="7" y="4"/>
                    <a:pt x="10" y="5"/>
                    <a:pt x="14" y="5"/>
                  </a:cubicBezTo>
                  <a:cubicBezTo>
                    <a:pt x="13" y="5"/>
                    <a:pt x="8" y="2"/>
                    <a:pt x="8" y="2"/>
                  </a:cubicBezTo>
                  <a:cubicBezTo>
                    <a:pt x="5" y="2"/>
                    <a:pt x="2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9" name="Freeform 1556"/>
            <p:cNvSpPr>
              <a:spLocks/>
            </p:cNvSpPr>
            <p:nvPr userDrawn="1"/>
          </p:nvSpPr>
          <p:spPr bwMode="auto">
            <a:xfrm>
              <a:off x="371" y="362"/>
              <a:ext cx="13" cy="8"/>
            </a:xfrm>
            <a:custGeom>
              <a:avLst/>
              <a:gdLst>
                <a:gd name="T0" fmla="*/ 15 w 29"/>
                <a:gd name="T1" fmla="*/ 0 h 18"/>
                <a:gd name="T2" fmla="*/ 15 w 29"/>
                <a:gd name="T3" fmla="*/ 0 h 18"/>
                <a:gd name="T4" fmla="*/ 4 w 29"/>
                <a:gd name="T5" fmla="*/ 2 h 18"/>
                <a:gd name="T6" fmla="*/ 19 w 29"/>
                <a:gd name="T7" fmla="*/ 9 h 18"/>
                <a:gd name="T8" fmla="*/ 0 w 29"/>
                <a:gd name="T9" fmla="*/ 5 h 18"/>
                <a:gd name="T10" fmla="*/ 8 w 29"/>
                <a:gd name="T11" fmla="*/ 11 h 18"/>
                <a:gd name="T12" fmla="*/ 29 w 29"/>
                <a:gd name="T13" fmla="*/ 18 h 18"/>
                <a:gd name="T14" fmla="*/ 15 w 29"/>
                <a:gd name="T1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18">
                  <a:moveTo>
                    <a:pt x="15" y="0"/>
                  </a:moveTo>
                  <a:lnTo>
                    <a:pt x="15" y="0"/>
                  </a:lnTo>
                  <a:cubicBezTo>
                    <a:pt x="12" y="1"/>
                    <a:pt x="9" y="2"/>
                    <a:pt x="4" y="2"/>
                  </a:cubicBezTo>
                  <a:cubicBezTo>
                    <a:pt x="10" y="4"/>
                    <a:pt x="14" y="5"/>
                    <a:pt x="19" y="9"/>
                  </a:cubicBezTo>
                  <a:cubicBezTo>
                    <a:pt x="12" y="6"/>
                    <a:pt x="6" y="6"/>
                    <a:pt x="0" y="5"/>
                  </a:cubicBezTo>
                  <a:cubicBezTo>
                    <a:pt x="3" y="7"/>
                    <a:pt x="6" y="10"/>
                    <a:pt x="8" y="11"/>
                  </a:cubicBezTo>
                  <a:cubicBezTo>
                    <a:pt x="15" y="15"/>
                    <a:pt x="22" y="17"/>
                    <a:pt x="29" y="18"/>
                  </a:cubicBezTo>
                  <a:cubicBezTo>
                    <a:pt x="28" y="10"/>
                    <a:pt x="24" y="3"/>
                    <a:pt x="1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0" name="Freeform 1557"/>
            <p:cNvSpPr>
              <a:spLocks/>
            </p:cNvSpPr>
            <p:nvPr userDrawn="1"/>
          </p:nvSpPr>
          <p:spPr bwMode="auto">
            <a:xfrm>
              <a:off x="379" y="360"/>
              <a:ext cx="16" cy="27"/>
            </a:xfrm>
            <a:custGeom>
              <a:avLst/>
              <a:gdLst>
                <a:gd name="T0" fmla="*/ 3 w 36"/>
                <a:gd name="T1" fmla="*/ 0 h 59"/>
                <a:gd name="T2" fmla="*/ 3 w 36"/>
                <a:gd name="T3" fmla="*/ 0 h 59"/>
                <a:gd name="T4" fmla="*/ 0 w 36"/>
                <a:gd name="T5" fmla="*/ 3 h 59"/>
                <a:gd name="T6" fmla="*/ 12 w 36"/>
                <a:gd name="T7" fmla="*/ 14 h 59"/>
                <a:gd name="T8" fmla="*/ 21 w 36"/>
                <a:gd name="T9" fmla="*/ 25 h 59"/>
                <a:gd name="T10" fmla="*/ 19 w 36"/>
                <a:gd name="T11" fmla="*/ 43 h 59"/>
                <a:gd name="T12" fmla="*/ 30 w 36"/>
                <a:gd name="T13" fmla="*/ 55 h 59"/>
                <a:gd name="T14" fmla="*/ 18 w 36"/>
                <a:gd name="T15" fmla="*/ 46 h 59"/>
                <a:gd name="T16" fmla="*/ 23 w 36"/>
                <a:gd name="T17" fmla="*/ 58 h 59"/>
                <a:gd name="T18" fmla="*/ 36 w 36"/>
                <a:gd name="T19" fmla="*/ 55 h 59"/>
                <a:gd name="T20" fmla="*/ 27 w 36"/>
                <a:gd name="T21" fmla="*/ 15 h 59"/>
                <a:gd name="T22" fmla="*/ 3 w 36"/>
                <a:gd name="T2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59">
                  <a:moveTo>
                    <a:pt x="3" y="0"/>
                  </a:moveTo>
                  <a:lnTo>
                    <a:pt x="3" y="0"/>
                  </a:lnTo>
                  <a:cubicBezTo>
                    <a:pt x="2" y="1"/>
                    <a:pt x="2" y="2"/>
                    <a:pt x="0" y="3"/>
                  </a:cubicBezTo>
                  <a:cubicBezTo>
                    <a:pt x="7" y="5"/>
                    <a:pt x="11" y="12"/>
                    <a:pt x="12" y="14"/>
                  </a:cubicBezTo>
                  <a:cubicBezTo>
                    <a:pt x="15" y="15"/>
                    <a:pt x="19" y="19"/>
                    <a:pt x="21" y="25"/>
                  </a:cubicBezTo>
                  <a:cubicBezTo>
                    <a:pt x="23" y="31"/>
                    <a:pt x="22" y="36"/>
                    <a:pt x="19" y="43"/>
                  </a:cubicBezTo>
                  <a:cubicBezTo>
                    <a:pt x="19" y="49"/>
                    <a:pt x="23" y="55"/>
                    <a:pt x="30" y="55"/>
                  </a:cubicBezTo>
                  <a:cubicBezTo>
                    <a:pt x="23" y="56"/>
                    <a:pt x="19" y="52"/>
                    <a:pt x="18" y="46"/>
                  </a:cubicBezTo>
                  <a:cubicBezTo>
                    <a:pt x="16" y="51"/>
                    <a:pt x="19" y="56"/>
                    <a:pt x="23" y="58"/>
                  </a:cubicBezTo>
                  <a:cubicBezTo>
                    <a:pt x="28" y="59"/>
                    <a:pt x="33" y="59"/>
                    <a:pt x="36" y="55"/>
                  </a:cubicBezTo>
                  <a:cubicBezTo>
                    <a:pt x="18" y="52"/>
                    <a:pt x="34" y="29"/>
                    <a:pt x="27" y="15"/>
                  </a:cubicBezTo>
                  <a:cubicBezTo>
                    <a:pt x="23" y="9"/>
                    <a:pt x="16" y="2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1" name="Freeform 1558"/>
            <p:cNvSpPr>
              <a:spLocks/>
            </p:cNvSpPr>
            <p:nvPr userDrawn="1"/>
          </p:nvSpPr>
          <p:spPr bwMode="auto">
            <a:xfrm>
              <a:off x="361" y="360"/>
              <a:ext cx="15" cy="9"/>
            </a:xfrm>
            <a:custGeom>
              <a:avLst/>
              <a:gdLst>
                <a:gd name="T0" fmla="*/ 7 w 34"/>
                <a:gd name="T1" fmla="*/ 0 h 20"/>
                <a:gd name="T2" fmla="*/ 7 w 34"/>
                <a:gd name="T3" fmla="*/ 0 h 20"/>
                <a:gd name="T4" fmla="*/ 6 w 34"/>
                <a:gd name="T5" fmla="*/ 4 h 20"/>
                <a:gd name="T6" fmla="*/ 18 w 34"/>
                <a:gd name="T7" fmla="*/ 13 h 20"/>
                <a:gd name="T8" fmla="*/ 3 w 34"/>
                <a:gd name="T9" fmla="*/ 7 h 20"/>
                <a:gd name="T10" fmla="*/ 0 w 34"/>
                <a:gd name="T11" fmla="*/ 10 h 20"/>
                <a:gd name="T12" fmla="*/ 34 w 34"/>
                <a:gd name="T13" fmla="*/ 20 h 20"/>
                <a:gd name="T14" fmla="*/ 7 w 34"/>
                <a:gd name="T1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20">
                  <a:moveTo>
                    <a:pt x="7" y="0"/>
                  </a:moveTo>
                  <a:lnTo>
                    <a:pt x="7" y="0"/>
                  </a:lnTo>
                  <a:cubicBezTo>
                    <a:pt x="7" y="1"/>
                    <a:pt x="6" y="2"/>
                    <a:pt x="6" y="4"/>
                  </a:cubicBezTo>
                  <a:cubicBezTo>
                    <a:pt x="9" y="6"/>
                    <a:pt x="14" y="10"/>
                    <a:pt x="18" y="13"/>
                  </a:cubicBezTo>
                  <a:cubicBezTo>
                    <a:pt x="13" y="11"/>
                    <a:pt x="8" y="8"/>
                    <a:pt x="3" y="7"/>
                  </a:cubicBezTo>
                  <a:cubicBezTo>
                    <a:pt x="3" y="8"/>
                    <a:pt x="2" y="9"/>
                    <a:pt x="0" y="10"/>
                  </a:cubicBezTo>
                  <a:cubicBezTo>
                    <a:pt x="14" y="19"/>
                    <a:pt x="27" y="20"/>
                    <a:pt x="34" y="20"/>
                  </a:cubicBezTo>
                  <a:cubicBezTo>
                    <a:pt x="28" y="11"/>
                    <a:pt x="14" y="3"/>
                    <a:pt x="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2" name="Freeform 1559"/>
            <p:cNvSpPr>
              <a:spLocks/>
            </p:cNvSpPr>
            <p:nvPr userDrawn="1"/>
          </p:nvSpPr>
          <p:spPr bwMode="auto">
            <a:xfrm>
              <a:off x="364" y="348"/>
              <a:ext cx="16" cy="16"/>
            </a:xfrm>
            <a:custGeom>
              <a:avLst/>
              <a:gdLst>
                <a:gd name="T0" fmla="*/ 1 w 35"/>
                <a:gd name="T1" fmla="*/ 0 h 35"/>
                <a:gd name="T2" fmla="*/ 1 w 35"/>
                <a:gd name="T3" fmla="*/ 0 h 35"/>
                <a:gd name="T4" fmla="*/ 1 w 35"/>
                <a:gd name="T5" fmla="*/ 7 h 35"/>
                <a:gd name="T6" fmla="*/ 9 w 35"/>
                <a:gd name="T7" fmla="*/ 19 h 35"/>
                <a:gd name="T8" fmla="*/ 1 w 35"/>
                <a:gd name="T9" fmla="*/ 11 h 35"/>
                <a:gd name="T10" fmla="*/ 0 w 35"/>
                <a:gd name="T11" fmla="*/ 25 h 35"/>
                <a:gd name="T12" fmla="*/ 7 w 35"/>
                <a:gd name="T13" fmla="*/ 29 h 35"/>
                <a:gd name="T14" fmla="*/ 35 w 35"/>
                <a:gd name="T15" fmla="*/ 23 h 35"/>
                <a:gd name="T16" fmla="*/ 9 w 35"/>
                <a:gd name="T17" fmla="*/ 26 h 35"/>
                <a:gd name="T18" fmla="*/ 30 w 35"/>
                <a:gd name="T19" fmla="*/ 24 h 35"/>
                <a:gd name="T20" fmla="*/ 8 w 35"/>
                <a:gd name="T21" fmla="*/ 8 h 35"/>
                <a:gd name="T22" fmla="*/ 1 w 35"/>
                <a:gd name="T2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35">
                  <a:moveTo>
                    <a:pt x="1" y="0"/>
                  </a:moveTo>
                  <a:lnTo>
                    <a:pt x="1" y="0"/>
                  </a:lnTo>
                  <a:lnTo>
                    <a:pt x="1" y="7"/>
                  </a:lnTo>
                  <a:cubicBezTo>
                    <a:pt x="2" y="12"/>
                    <a:pt x="7" y="17"/>
                    <a:pt x="9" y="19"/>
                  </a:cubicBezTo>
                  <a:cubicBezTo>
                    <a:pt x="6" y="18"/>
                    <a:pt x="2" y="13"/>
                    <a:pt x="1" y="11"/>
                  </a:cubicBezTo>
                  <a:cubicBezTo>
                    <a:pt x="1" y="18"/>
                    <a:pt x="1" y="21"/>
                    <a:pt x="0" y="25"/>
                  </a:cubicBezTo>
                  <a:cubicBezTo>
                    <a:pt x="1" y="26"/>
                    <a:pt x="5" y="28"/>
                    <a:pt x="7" y="29"/>
                  </a:cubicBezTo>
                  <a:cubicBezTo>
                    <a:pt x="20" y="35"/>
                    <a:pt x="32" y="30"/>
                    <a:pt x="35" y="23"/>
                  </a:cubicBezTo>
                  <a:cubicBezTo>
                    <a:pt x="30" y="27"/>
                    <a:pt x="19" y="32"/>
                    <a:pt x="9" y="26"/>
                  </a:cubicBezTo>
                  <a:cubicBezTo>
                    <a:pt x="17" y="29"/>
                    <a:pt x="25" y="28"/>
                    <a:pt x="30" y="24"/>
                  </a:cubicBezTo>
                  <a:cubicBezTo>
                    <a:pt x="23" y="24"/>
                    <a:pt x="11" y="21"/>
                    <a:pt x="8" y="8"/>
                  </a:cubicBezTo>
                  <a:cubicBezTo>
                    <a:pt x="6" y="6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3" name="Freeform 1560"/>
            <p:cNvSpPr>
              <a:spLocks/>
            </p:cNvSpPr>
            <p:nvPr userDrawn="1"/>
          </p:nvSpPr>
          <p:spPr bwMode="auto">
            <a:xfrm>
              <a:off x="365" y="332"/>
              <a:ext cx="6" cy="19"/>
            </a:xfrm>
            <a:custGeom>
              <a:avLst/>
              <a:gdLst>
                <a:gd name="T0" fmla="*/ 0 w 13"/>
                <a:gd name="T1" fmla="*/ 0 h 41"/>
                <a:gd name="T2" fmla="*/ 0 w 13"/>
                <a:gd name="T3" fmla="*/ 0 h 41"/>
                <a:gd name="T4" fmla="*/ 0 w 13"/>
                <a:gd name="T5" fmla="*/ 30 h 41"/>
                <a:gd name="T6" fmla="*/ 11 w 13"/>
                <a:gd name="T7" fmla="*/ 41 h 41"/>
                <a:gd name="T8" fmla="*/ 13 w 13"/>
                <a:gd name="T9" fmla="*/ 1 h 41"/>
                <a:gd name="T10" fmla="*/ 6 w 13"/>
                <a:gd name="T11" fmla="*/ 5 h 41"/>
                <a:gd name="T12" fmla="*/ 4 w 13"/>
                <a:gd name="T13" fmla="*/ 25 h 41"/>
                <a:gd name="T14" fmla="*/ 4 w 13"/>
                <a:gd name="T15" fmla="*/ 5 h 41"/>
                <a:gd name="T16" fmla="*/ 0 w 13"/>
                <a:gd name="T1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41">
                  <a:moveTo>
                    <a:pt x="0" y="0"/>
                  </a:moveTo>
                  <a:lnTo>
                    <a:pt x="0" y="0"/>
                  </a:lnTo>
                  <a:lnTo>
                    <a:pt x="0" y="30"/>
                  </a:lnTo>
                  <a:cubicBezTo>
                    <a:pt x="2" y="34"/>
                    <a:pt x="6" y="40"/>
                    <a:pt x="11" y="41"/>
                  </a:cubicBezTo>
                  <a:cubicBezTo>
                    <a:pt x="7" y="30"/>
                    <a:pt x="6" y="15"/>
                    <a:pt x="13" y="1"/>
                  </a:cubicBezTo>
                  <a:cubicBezTo>
                    <a:pt x="12" y="2"/>
                    <a:pt x="7" y="4"/>
                    <a:pt x="6" y="5"/>
                  </a:cubicBezTo>
                  <a:cubicBezTo>
                    <a:pt x="6" y="8"/>
                    <a:pt x="4" y="18"/>
                    <a:pt x="4" y="25"/>
                  </a:cubicBezTo>
                  <a:cubicBezTo>
                    <a:pt x="2" y="18"/>
                    <a:pt x="3" y="7"/>
                    <a:pt x="4" y="5"/>
                  </a:cubicBezTo>
                  <a:cubicBezTo>
                    <a:pt x="3" y="3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4" name="Freeform 1561"/>
            <p:cNvSpPr>
              <a:spLocks/>
            </p:cNvSpPr>
            <p:nvPr userDrawn="1"/>
          </p:nvSpPr>
          <p:spPr bwMode="auto">
            <a:xfrm>
              <a:off x="383" y="331"/>
              <a:ext cx="11" cy="20"/>
            </a:xfrm>
            <a:custGeom>
              <a:avLst/>
              <a:gdLst>
                <a:gd name="T0" fmla="*/ 11 w 26"/>
                <a:gd name="T1" fmla="*/ 1 h 44"/>
                <a:gd name="T2" fmla="*/ 11 w 26"/>
                <a:gd name="T3" fmla="*/ 1 h 44"/>
                <a:gd name="T4" fmla="*/ 12 w 26"/>
                <a:gd name="T5" fmla="*/ 28 h 44"/>
                <a:gd name="T6" fmla="*/ 6 w 26"/>
                <a:gd name="T7" fmla="*/ 0 h 44"/>
                <a:gd name="T8" fmla="*/ 0 w 26"/>
                <a:gd name="T9" fmla="*/ 5 h 44"/>
                <a:gd name="T10" fmla="*/ 0 w 26"/>
                <a:gd name="T11" fmla="*/ 32 h 44"/>
                <a:gd name="T12" fmla="*/ 13 w 26"/>
                <a:gd name="T13" fmla="*/ 44 h 44"/>
                <a:gd name="T14" fmla="*/ 25 w 26"/>
                <a:gd name="T15" fmla="*/ 33 h 44"/>
                <a:gd name="T16" fmla="*/ 21 w 26"/>
                <a:gd name="T17" fmla="*/ 4 h 44"/>
                <a:gd name="T18" fmla="*/ 11 w 26"/>
                <a:gd name="T19" fmla="*/ 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44">
                  <a:moveTo>
                    <a:pt x="11" y="1"/>
                  </a:moveTo>
                  <a:lnTo>
                    <a:pt x="11" y="1"/>
                  </a:lnTo>
                  <a:cubicBezTo>
                    <a:pt x="11" y="6"/>
                    <a:pt x="13" y="20"/>
                    <a:pt x="12" y="28"/>
                  </a:cubicBezTo>
                  <a:cubicBezTo>
                    <a:pt x="10" y="23"/>
                    <a:pt x="6" y="2"/>
                    <a:pt x="6" y="0"/>
                  </a:cubicBezTo>
                  <a:cubicBezTo>
                    <a:pt x="5" y="3"/>
                    <a:pt x="2" y="3"/>
                    <a:pt x="0" y="5"/>
                  </a:cubicBezTo>
                  <a:cubicBezTo>
                    <a:pt x="0" y="9"/>
                    <a:pt x="0" y="30"/>
                    <a:pt x="0" y="32"/>
                  </a:cubicBezTo>
                  <a:cubicBezTo>
                    <a:pt x="2" y="43"/>
                    <a:pt x="10" y="41"/>
                    <a:pt x="13" y="44"/>
                  </a:cubicBezTo>
                  <a:cubicBezTo>
                    <a:pt x="18" y="41"/>
                    <a:pt x="26" y="39"/>
                    <a:pt x="25" y="33"/>
                  </a:cubicBezTo>
                  <a:cubicBezTo>
                    <a:pt x="24" y="22"/>
                    <a:pt x="22" y="13"/>
                    <a:pt x="21" y="4"/>
                  </a:cubicBezTo>
                  <a:cubicBezTo>
                    <a:pt x="17" y="2"/>
                    <a:pt x="14" y="3"/>
                    <a:pt x="1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5" name="Freeform 1562"/>
            <p:cNvSpPr>
              <a:spLocks/>
            </p:cNvSpPr>
            <p:nvPr userDrawn="1"/>
          </p:nvSpPr>
          <p:spPr bwMode="auto">
            <a:xfrm>
              <a:off x="395" y="327"/>
              <a:ext cx="16" cy="26"/>
            </a:xfrm>
            <a:custGeom>
              <a:avLst/>
              <a:gdLst>
                <a:gd name="T0" fmla="*/ 9 w 37"/>
                <a:gd name="T1" fmla="*/ 0 h 57"/>
                <a:gd name="T2" fmla="*/ 9 w 37"/>
                <a:gd name="T3" fmla="*/ 0 h 57"/>
                <a:gd name="T4" fmla="*/ 19 w 37"/>
                <a:gd name="T5" fmla="*/ 36 h 57"/>
                <a:gd name="T6" fmla="*/ 4 w 37"/>
                <a:gd name="T7" fmla="*/ 1 h 57"/>
                <a:gd name="T8" fmla="*/ 0 w 37"/>
                <a:gd name="T9" fmla="*/ 8 h 57"/>
                <a:gd name="T10" fmla="*/ 12 w 37"/>
                <a:gd name="T11" fmla="*/ 50 h 57"/>
                <a:gd name="T12" fmla="*/ 27 w 37"/>
                <a:gd name="T13" fmla="*/ 57 h 57"/>
                <a:gd name="T14" fmla="*/ 35 w 37"/>
                <a:gd name="T15" fmla="*/ 43 h 57"/>
                <a:gd name="T16" fmla="*/ 16 w 37"/>
                <a:gd name="T17" fmla="*/ 1 h 57"/>
                <a:gd name="T18" fmla="*/ 9 w 37"/>
                <a:gd name="T1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" h="57">
                  <a:moveTo>
                    <a:pt x="9" y="0"/>
                  </a:moveTo>
                  <a:lnTo>
                    <a:pt x="9" y="0"/>
                  </a:lnTo>
                  <a:cubicBezTo>
                    <a:pt x="11" y="8"/>
                    <a:pt x="18" y="32"/>
                    <a:pt x="19" y="36"/>
                  </a:cubicBezTo>
                  <a:cubicBezTo>
                    <a:pt x="15" y="29"/>
                    <a:pt x="7" y="8"/>
                    <a:pt x="4" y="1"/>
                  </a:cubicBezTo>
                  <a:cubicBezTo>
                    <a:pt x="3" y="4"/>
                    <a:pt x="1" y="6"/>
                    <a:pt x="0" y="8"/>
                  </a:cubicBezTo>
                  <a:cubicBezTo>
                    <a:pt x="2" y="19"/>
                    <a:pt x="11" y="46"/>
                    <a:pt x="12" y="50"/>
                  </a:cubicBezTo>
                  <a:cubicBezTo>
                    <a:pt x="14" y="56"/>
                    <a:pt x="23" y="54"/>
                    <a:pt x="27" y="57"/>
                  </a:cubicBezTo>
                  <a:cubicBezTo>
                    <a:pt x="29" y="54"/>
                    <a:pt x="37" y="50"/>
                    <a:pt x="35" y="43"/>
                  </a:cubicBezTo>
                  <a:cubicBezTo>
                    <a:pt x="32" y="34"/>
                    <a:pt x="21" y="9"/>
                    <a:pt x="16" y="1"/>
                  </a:cubicBezTo>
                  <a:cubicBezTo>
                    <a:pt x="15" y="1"/>
                    <a:pt x="11" y="1"/>
                    <a:pt x="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6" name="Freeform 1563"/>
            <p:cNvSpPr>
              <a:spLocks/>
            </p:cNvSpPr>
            <p:nvPr userDrawn="1"/>
          </p:nvSpPr>
          <p:spPr bwMode="auto">
            <a:xfrm>
              <a:off x="405" y="320"/>
              <a:ext cx="21" cy="29"/>
            </a:xfrm>
            <a:custGeom>
              <a:avLst/>
              <a:gdLst>
                <a:gd name="T0" fmla="*/ 14 w 47"/>
                <a:gd name="T1" fmla="*/ 2 h 63"/>
                <a:gd name="T2" fmla="*/ 14 w 47"/>
                <a:gd name="T3" fmla="*/ 2 h 63"/>
                <a:gd name="T4" fmla="*/ 3 w 47"/>
                <a:gd name="T5" fmla="*/ 0 h 63"/>
                <a:gd name="T6" fmla="*/ 28 w 47"/>
                <a:gd name="T7" fmla="*/ 40 h 63"/>
                <a:gd name="T8" fmla="*/ 2 w 47"/>
                <a:gd name="T9" fmla="*/ 8 h 63"/>
                <a:gd name="T10" fmla="*/ 0 w 47"/>
                <a:gd name="T11" fmla="*/ 15 h 63"/>
                <a:gd name="T12" fmla="*/ 25 w 47"/>
                <a:gd name="T13" fmla="*/ 59 h 63"/>
                <a:gd name="T14" fmla="*/ 40 w 47"/>
                <a:gd name="T15" fmla="*/ 62 h 63"/>
                <a:gd name="T16" fmla="*/ 45 w 47"/>
                <a:gd name="T17" fmla="*/ 48 h 63"/>
                <a:gd name="T18" fmla="*/ 14 w 47"/>
                <a:gd name="T19" fmla="*/ 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63">
                  <a:moveTo>
                    <a:pt x="14" y="2"/>
                  </a:moveTo>
                  <a:lnTo>
                    <a:pt x="14" y="2"/>
                  </a:lnTo>
                  <a:cubicBezTo>
                    <a:pt x="11" y="2"/>
                    <a:pt x="7" y="2"/>
                    <a:pt x="3" y="0"/>
                  </a:cubicBezTo>
                  <a:cubicBezTo>
                    <a:pt x="4" y="1"/>
                    <a:pt x="24" y="31"/>
                    <a:pt x="28" y="40"/>
                  </a:cubicBezTo>
                  <a:cubicBezTo>
                    <a:pt x="23" y="36"/>
                    <a:pt x="7" y="14"/>
                    <a:pt x="2" y="8"/>
                  </a:cubicBezTo>
                  <a:cubicBezTo>
                    <a:pt x="2" y="10"/>
                    <a:pt x="0" y="12"/>
                    <a:pt x="0" y="15"/>
                  </a:cubicBezTo>
                  <a:cubicBezTo>
                    <a:pt x="3" y="21"/>
                    <a:pt x="23" y="57"/>
                    <a:pt x="25" y="59"/>
                  </a:cubicBezTo>
                  <a:cubicBezTo>
                    <a:pt x="30" y="63"/>
                    <a:pt x="35" y="60"/>
                    <a:pt x="40" y="62"/>
                  </a:cubicBezTo>
                  <a:cubicBezTo>
                    <a:pt x="42" y="58"/>
                    <a:pt x="47" y="55"/>
                    <a:pt x="45" y="48"/>
                  </a:cubicBezTo>
                  <a:cubicBezTo>
                    <a:pt x="44" y="42"/>
                    <a:pt x="18" y="7"/>
                    <a:pt x="14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7" name="Freeform 1564"/>
            <p:cNvSpPr>
              <a:spLocks/>
            </p:cNvSpPr>
            <p:nvPr userDrawn="1"/>
          </p:nvSpPr>
          <p:spPr bwMode="auto">
            <a:xfrm>
              <a:off x="363" y="314"/>
              <a:ext cx="11" cy="19"/>
            </a:xfrm>
            <a:custGeom>
              <a:avLst/>
              <a:gdLst>
                <a:gd name="T0" fmla="*/ 1 w 24"/>
                <a:gd name="T1" fmla="*/ 30 h 43"/>
                <a:gd name="T2" fmla="*/ 1 w 24"/>
                <a:gd name="T3" fmla="*/ 30 h 43"/>
                <a:gd name="T4" fmla="*/ 9 w 24"/>
                <a:gd name="T5" fmla="*/ 43 h 43"/>
                <a:gd name="T6" fmla="*/ 21 w 24"/>
                <a:gd name="T7" fmla="*/ 35 h 43"/>
                <a:gd name="T8" fmla="*/ 24 w 24"/>
                <a:gd name="T9" fmla="*/ 4 h 43"/>
                <a:gd name="T10" fmla="*/ 19 w 24"/>
                <a:gd name="T11" fmla="*/ 6 h 43"/>
                <a:gd name="T12" fmla="*/ 11 w 24"/>
                <a:gd name="T13" fmla="*/ 27 h 43"/>
                <a:gd name="T14" fmla="*/ 14 w 24"/>
                <a:gd name="T15" fmla="*/ 4 h 43"/>
                <a:gd name="T16" fmla="*/ 10 w 24"/>
                <a:gd name="T17" fmla="*/ 0 h 43"/>
                <a:gd name="T18" fmla="*/ 1 w 24"/>
                <a:gd name="T19" fmla="*/ 3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43">
                  <a:moveTo>
                    <a:pt x="1" y="30"/>
                  </a:moveTo>
                  <a:lnTo>
                    <a:pt x="1" y="30"/>
                  </a:lnTo>
                  <a:cubicBezTo>
                    <a:pt x="0" y="37"/>
                    <a:pt x="6" y="38"/>
                    <a:pt x="9" y="43"/>
                  </a:cubicBezTo>
                  <a:cubicBezTo>
                    <a:pt x="13" y="40"/>
                    <a:pt x="21" y="39"/>
                    <a:pt x="21" y="35"/>
                  </a:cubicBezTo>
                  <a:cubicBezTo>
                    <a:pt x="22" y="29"/>
                    <a:pt x="24" y="11"/>
                    <a:pt x="24" y="4"/>
                  </a:cubicBezTo>
                  <a:cubicBezTo>
                    <a:pt x="22" y="5"/>
                    <a:pt x="20" y="5"/>
                    <a:pt x="19" y="6"/>
                  </a:cubicBezTo>
                  <a:cubicBezTo>
                    <a:pt x="17" y="11"/>
                    <a:pt x="13" y="23"/>
                    <a:pt x="11" y="27"/>
                  </a:cubicBezTo>
                  <a:cubicBezTo>
                    <a:pt x="12" y="21"/>
                    <a:pt x="14" y="4"/>
                    <a:pt x="14" y="4"/>
                  </a:cubicBezTo>
                  <a:cubicBezTo>
                    <a:pt x="14" y="4"/>
                    <a:pt x="11" y="1"/>
                    <a:pt x="10" y="0"/>
                  </a:cubicBezTo>
                  <a:cubicBezTo>
                    <a:pt x="7" y="8"/>
                    <a:pt x="4" y="19"/>
                    <a:pt x="1" y="3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8" name="Freeform 1565"/>
            <p:cNvSpPr>
              <a:spLocks/>
            </p:cNvSpPr>
            <p:nvPr userDrawn="1"/>
          </p:nvSpPr>
          <p:spPr bwMode="auto">
            <a:xfrm>
              <a:off x="375" y="313"/>
              <a:ext cx="10" cy="20"/>
            </a:xfrm>
            <a:custGeom>
              <a:avLst/>
              <a:gdLst>
                <a:gd name="T0" fmla="*/ 8 w 23"/>
                <a:gd name="T1" fmla="*/ 3 h 46"/>
                <a:gd name="T2" fmla="*/ 8 w 23"/>
                <a:gd name="T3" fmla="*/ 3 h 46"/>
                <a:gd name="T4" fmla="*/ 6 w 23"/>
                <a:gd name="T5" fmla="*/ 0 h 46"/>
                <a:gd name="T6" fmla="*/ 2 w 23"/>
                <a:gd name="T7" fmla="*/ 6 h 46"/>
                <a:gd name="T8" fmla="*/ 0 w 23"/>
                <a:gd name="T9" fmla="*/ 36 h 46"/>
                <a:gd name="T10" fmla="*/ 11 w 23"/>
                <a:gd name="T11" fmla="*/ 46 h 46"/>
                <a:gd name="T12" fmla="*/ 23 w 23"/>
                <a:gd name="T13" fmla="*/ 35 h 46"/>
                <a:gd name="T14" fmla="*/ 19 w 23"/>
                <a:gd name="T15" fmla="*/ 8 h 46"/>
                <a:gd name="T16" fmla="*/ 17 w 23"/>
                <a:gd name="T17" fmla="*/ 10 h 46"/>
                <a:gd name="T18" fmla="*/ 13 w 23"/>
                <a:gd name="T19" fmla="*/ 6 h 46"/>
                <a:gd name="T20" fmla="*/ 11 w 23"/>
                <a:gd name="T21" fmla="*/ 29 h 46"/>
                <a:gd name="T22" fmla="*/ 8 w 23"/>
                <a:gd name="T23" fmla="*/ 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46">
                  <a:moveTo>
                    <a:pt x="8" y="3"/>
                  </a:moveTo>
                  <a:lnTo>
                    <a:pt x="8" y="3"/>
                  </a:lnTo>
                  <a:cubicBezTo>
                    <a:pt x="7" y="2"/>
                    <a:pt x="6" y="2"/>
                    <a:pt x="6" y="0"/>
                  </a:cubicBezTo>
                  <a:cubicBezTo>
                    <a:pt x="5" y="3"/>
                    <a:pt x="3" y="5"/>
                    <a:pt x="2" y="6"/>
                  </a:cubicBezTo>
                  <a:cubicBezTo>
                    <a:pt x="2" y="11"/>
                    <a:pt x="0" y="33"/>
                    <a:pt x="0" y="36"/>
                  </a:cubicBezTo>
                  <a:cubicBezTo>
                    <a:pt x="0" y="42"/>
                    <a:pt x="6" y="43"/>
                    <a:pt x="11" y="46"/>
                  </a:cubicBezTo>
                  <a:cubicBezTo>
                    <a:pt x="16" y="42"/>
                    <a:pt x="23" y="41"/>
                    <a:pt x="23" y="35"/>
                  </a:cubicBezTo>
                  <a:cubicBezTo>
                    <a:pt x="22" y="27"/>
                    <a:pt x="20" y="14"/>
                    <a:pt x="19" y="8"/>
                  </a:cubicBezTo>
                  <a:cubicBezTo>
                    <a:pt x="19" y="8"/>
                    <a:pt x="18" y="9"/>
                    <a:pt x="17" y="10"/>
                  </a:cubicBezTo>
                  <a:cubicBezTo>
                    <a:pt x="15" y="7"/>
                    <a:pt x="14" y="7"/>
                    <a:pt x="13" y="6"/>
                  </a:cubicBezTo>
                  <a:cubicBezTo>
                    <a:pt x="12" y="9"/>
                    <a:pt x="12" y="21"/>
                    <a:pt x="11" y="29"/>
                  </a:cubicBezTo>
                  <a:cubicBezTo>
                    <a:pt x="9" y="21"/>
                    <a:pt x="9" y="11"/>
                    <a:pt x="8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9" name="Freeform 1566"/>
            <p:cNvSpPr>
              <a:spLocks/>
            </p:cNvSpPr>
            <p:nvPr userDrawn="1"/>
          </p:nvSpPr>
          <p:spPr bwMode="auto">
            <a:xfrm>
              <a:off x="387" y="313"/>
              <a:ext cx="1" cy="6"/>
            </a:xfrm>
            <a:custGeom>
              <a:avLst/>
              <a:gdLst>
                <a:gd name="T0" fmla="*/ 1 w 4"/>
                <a:gd name="T1" fmla="*/ 0 h 12"/>
                <a:gd name="T2" fmla="*/ 1 w 4"/>
                <a:gd name="T3" fmla="*/ 0 h 12"/>
                <a:gd name="T4" fmla="*/ 0 w 4"/>
                <a:gd name="T5" fmla="*/ 1 h 12"/>
                <a:gd name="T6" fmla="*/ 4 w 4"/>
                <a:gd name="T7" fmla="*/ 12 h 12"/>
                <a:gd name="T8" fmla="*/ 1 w 4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2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4" y="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0" name="Freeform 1567"/>
            <p:cNvSpPr>
              <a:spLocks/>
            </p:cNvSpPr>
            <p:nvPr userDrawn="1"/>
          </p:nvSpPr>
          <p:spPr bwMode="auto">
            <a:xfrm>
              <a:off x="384" y="312"/>
              <a:ext cx="13" cy="19"/>
            </a:xfrm>
            <a:custGeom>
              <a:avLst/>
              <a:gdLst>
                <a:gd name="T0" fmla="*/ 8 w 29"/>
                <a:gd name="T1" fmla="*/ 0 h 42"/>
                <a:gd name="T2" fmla="*/ 8 w 29"/>
                <a:gd name="T3" fmla="*/ 0 h 42"/>
                <a:gd name="T4" fmla="*/ 13 w 29"/>
                <a:gd name="T5" fmla="*/ 24 h 42"/>
                <a:gd name="T6" fmla="*/ 4 w 29"/>
                <a:gd name="T7" fmla="*/ 4 h 42"/>
                <a:gd name="T8" fmla="*/ 0 w 29"/>
                <a:gd name="T9" fmla="*/ 7 h 42"/>
                <a:gd name="T10" fmla="*/ 5 w 29"/>
                <a:gd name="T11" fmla="*/ 35 h 42"/>
                <a:gd name="T12" fmla="*/ 19 w 29"/>
                <a:gd name="T13" fmla="*/ 42 h 42"/>
                <a:gd name="T14" fmla="*/ 25 w 29"/>
                <a:gd name="T15" fmla="*/ 25 h 42"/>
                <a:gd name="T16" fmla="*/ 15 w 29"/>
                <a:gd name="T17" fmla="*/ 3 h 42"/>
                <a:gd name="T18" fmla="*/ 8 w 29"/>
                <a:gd name="T1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42">
                  <a:moveTo>
                    <a:pt x="8" y="0"/>
                  </a:moveTo>
                  <a:lnTo>
                    <a:pt x="8" y="0"/>
                  </a:lnTo>
                  <a:cubicBezTo>
                    <a:pt x="10" y="7"/>
                    <a:pt x="13" y="19"/>
                    <a:pt x="13" y="24"/>
                  </a:cubicBezTo>
                  <a:cubicBezTo>
                    <a:pt x="10" y="18"/>
                    <a:pt x="6" y="9"/>
                    <a:pt x="4" y="4"/>
                  </a:cubicBezTo>
                  <a:lnTo>
                    <a:pt x="0" y="7"/>
                  </a:lnTo>
                  <a:cubicBezTo>
                    <a:pt x="1" y="14"/>
                    <a:pt x="4" y="31"/>
                    <a:pt x="5" y="35"/>
                  </a:cubicBezTo>
                  <a:cubicBezTo>
                    <a:pt x="7" y="41"/>
                    <a:pt x="14" y="40"/>
                    <a:pt x="19" y="42"/>
                  </a:cubicBezTo>
                  <a:cubicBezTo>
                    <a:pt x="22" y="37"/>
                    <a:pt x="29" y="34"/>
                    <a:pt x="25" y="25"/>
                  </a:cubicBezTo>
                  <a:cubicBezTo>
                    <a:pt x="23" y="20"/>
                    <a:pt x="16" y="6"/>
                    <a:pt x="15" y="3"/>
                  </a:cubicBezTo>
                  <a:cubicBezTo>
                    <a:pt x="13" y="2"/>
                    <a:pt x="11" y="3"/>
                    <a:pt x="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1" name="Freeform 1568"/>
            <p:cNvSpPr>
              <a:spLocks/>
            </p:cNvSpPr>
            <p:nvPr userDrawn="1"/>
          </p:nvSpPr>
          <p:spPr bwMode="auto">
            <a:xfrm>
              <a:off x="365" y="311"/>
              <a:ext cx="2" cy="9"/>
            </a:xfrm>
            <a:custGeom>
              <a:avLst/>
              <a:gdLst>
                <a:gd name="T0" fmla="*/ 5 w 5"/>
                <a:gd name="T1" fmla="*/ 3 h 20"/>
                <a:gd name="T2" fmla="*/ 5 w 5"/>
                <a:gd name="T3" fmla="*/ 3 h 20"/>
                <a:gd name="T4" fmla="*/ 5 w 5"/>
                <a:gd name="T5" fmla="*/ 0 h 20"/>
                <a:gd name="T6" fmla="*/ 0 w 5"/>
                <a:gd name="T7" fmla="*/ 2 h 20"/>
                <a:gd name="T8" fmla="*/ 0 w 5"/>
                <a:gd name="T9" fmla="*/ 20 h 20"/>
                <a:gd name="T10" fmla="*/ 5 w 5"/>
                <a:gd name="T11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20">
                  <a:moveTo>
                    <a:pt x="5" y="3"/>
                  </a:moveTo>
                  <a:lnTo>
                    <a:pt x="5" y="3"/>
                  </a:lnTo>
                  <a:cubicBezTo>
                    <a:pt x="5" y="2"/>
                    <a:pt x="4" y="1"/>
                    <a:pt x="5" y="0"/>
                  </a:cubicBezTo>
                  <a:cubicBezTo>
                    <a:pt x="4" y="1"/>
                    <a:pt x="2" y="2"/>
                    <a:pt x="0" y="2"/>
                  </a:cubicBezTo>
                  <a:lnTo>
                    <a:pt x="0" y="20"/>
                  </a:lnTo>
                  <a:lnTo>
                    <a:pt x="5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2" name="Freeform 1569"/>
            <p:cNvSpPr>
              <a:spLocks/>
            </p:cNvSpPr>
            <p:nvPr userDrawn="1"/>
          </p:nvSpPr>
          <p:spPr bwMode="auto">
            <a:xfrm>
              <a:off x="392" y="309"/>
              <a:ext cx="14" cy="18"/>
            </a:xfrm>
            <a:custGeom>
              <a:avLst/>
              <a:gdLst>
                <a:gd name="T0" fmla="*/ 13 w 32"/>
                <a:gd name="T1" fmla="*/ 0 h 39"/>
                <a:gd name="T2" fmla="*/ 13 w 32"/>
                <a:gd name="T3" fmla="*/ 0 h 39"/>
                <a:gd name="T4" fmla="*/ 9 w 32"/>
                <a:gd name="T5" fmla="*/ 5 h 39"/>
                <a:gd name="T6" fmla="*/ 18 w 32"/>
                <a:gd name="T7" fmla="*/ 25 h 39"/>
                <a:gd name="T8" fmla="*/ 6 w 32"/>
                <a:gd name="T9" fmla="*/ 8 h 39"/>
                <a:gd name="T10" fmla="*/ 0 w 32"/>
                <a:gd name="T11" fmla="*/ 9 h 39"/>
                <a:gd name="T12" fmla="*/ 11 w 32"/>
                <a:gd name="T13" fmla="*/ 34 h 39"/>
                <a:gd name="T14" fmla="*/ 26 w 32"/>
                <a:gd name="T15" fmla="*/ 39 h 39"/>
                <a:gd name="T16" fmla="*/ 29 w 32"/>
                <a:gd name="T17" fmla="*/ 25 h 39"/>
                <a:gd name="T18" fmla="*/ 13 w 32"/>
                <a:gd name="T1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9">
                  <a:moveTo>
                    <a:pt x="13" y="0"/>
                  </a:moveTo>
                  <a:lnTo>
                    <a:pt x="13" y="0"/>
                  </a:lnTo>
                  <a:cubicBezTo>
                    <a:pt x="12" y="2"/>
                    <a:pt x="10" y="3"/>
                    <a:pt x="9" y="5"/>
                  </a:cubicBezTo>
                  <a:cubicBezTo>
                    <a:pt x="12" y="11"/>
                    <a:pt x="16" y="20"/>
                    <a:pt x="18" y="25"/>
                  </a:cubicBezTo>
                  <a:cubicBezTo>
                    <a:pt x="15" y="23"/>
                    <a:pt x="8" y="11"/>
                    <a:pt x="6" y="8"/>
                  </a:cubicBezTo>
                  <a:cubicBezTo>
                    <a:pt x="4" y="8"/>
                    <a:pt x="2" y="9"/>
                    <a:pt x="0" y="9"/>
                  </a:cubicBezTo>
                  <a:cubicBezTo>
                    <a:pt x="2" y="15"/>
                    <a:pt x="6" y="24"/>
                    <a:pt x="11" y="34"/>
                  </a:cubicBezTo>
                  <a:cubicBezTo>
                    <a:pt x="14" y="39"/>
                    <a:pt x="21" y="38"/>
                    <a:pt x="26" y="39"/>
                  </a:cubicBezTo>
                  <a:cubicBezTo>
                    <a:pt x="28" y="33"/>
                    <a:pt x="32" y="30"/>
                    <a:pt x="29" y="25"/>
                  </a:cubicBezTo>
                  <a:cubicBezTo>
                    <a:pt x="26" y="18"/>
                    <a:pt x="17" y="6"/>
                    <a:pt x="1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3" name="Freeform 1570"/>
            <p:cNvSpPr>
              <a:spLocks/>
            </p:cNvSpPr>
            <p:nvPr userDrawn="1"/>
          </p:nvSpPr>
          <p:spPr bwMode="auto">
            <a:xfrm>
              <a:off x="397" y="305"/>
              <a:ext cx="18" cy="15"/>
            </a:xfrm>
            <a:custGeom>
              <a:avLst/>
              <a:gdLst>
                <a:gd name="T0" fmla="*/ 14 w 40"/>
                <a:gd name="T1" fmla="*/ 0 h 33"/>
                <a:gd name="T2" fmla="*/ 14 w 40"/>
                <a:gd name="T3" fmla="*/ 0 h 33"/>
                <a:gd name="T4" fmla="*/ 10 w 40"/>
                <a:gd name="T5" fmla="*/ 2 h 33"/>
                <a:gd name="T6" fmla="*/ 24 w 40"/>
                <a:gd name="T7" fmla="*/ 19 h 33"/>
                <a:gd name="T8" fmla="*/ 5 w 40"/>
                <a:gd name="T9" fmla="*/ 3 h 33"/>
                <a:gd name="T10" fmla="*/ 0 w 40"/>
                <a:gd name="T11" fmla="*/ 1 h 33"/>
                <a:gd name="T12" fmla="*/ 1 w 40"/>
                <a:gd name="T13" fmla="*/ 6 h 33"/>
                <a:gd name="T14" fmla="*/ 18 w 40"/>
                <a:gd name="T15" fmla="*/ 28 h 33"/>
                <a:gd name="T16" fmla="*/ 35 w 40"/>
                <a:gd name="T17" fmla="*/ 33 h 33"/>
                <a:gd name="T18" fmla="*/ 35 w 40"/>
                <a:gd name="T19" fmla="*/ 15 h 33"/>
                <a:gd name="T20" fmla="*/ 14 w 40"/>
                <a:gd name="T2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0" h="33">
                  <a:moveTo>
                    <a:pt x="14" y="0"/>
                  </a:moveTo>
                  <a:lnTo>
                    <a:pt x="14" y="0"/>
                  </a:lnTo>
                  <a:cubicBezTo>
                    <a:pt x="12" y="1"/>
                    <a:pt x="11" y="1"/>
                    <a:pt x="10" y="2"/>
                  </a:cubicBezTo>
                  <a:cubicBezTo>
                    <a:pt x="15" y="6"/>
                    <a:pt x="19" y="13"/>
                    <a:pt x="24" y="19"/>
                  </a:cubicBezTo>
                  <a:cubicBezTo>
                    <a:pt x="19" y="15"/>
                    <a:pt x="6" y="4"/>
                    <a:pt x="5" y="3"/>
                  </a:cubicBezTo>
                  <a:cubicBezTo>
                    <a:pt x="3" y="3"/>
                    <a:pt x="2" y="2"/>
                    <a:pt x="0" y="1"/>
                  </a:cubicBezTo>
                  <a:cubicBezTo>
                    <a:pt x="1" y="3"/>
                    <a:pt x="1" y="5"/>
                    <a:pt x="1" y="6"/>
                  </a:cubicBezTo>
                  <a:cubicBezTo>
                    <a:pt x="4" y="11"/>
                    <a:pt x="14" y="24"/>
                    <a:pt x="18" y="28"/>
                  </a:cubicBezTo>
                  <a:cubicBezTo>
                    <a:pt x="22" y="32"/>
                    <a:pt x="28" y="32"/>
                    <a:pt x="35" y="33"/>
                  </a:cubicBezTo>
                  <a:cubicBezTo>
                    <a:pt x="37" y="26"/>
                    <a:pt x="40" y="20"/>
                    <a:pt x="35" y="15"/>
                  </a:cubicBezTo>
                  <a:cubicBezTo>
                    <a:pt x="32" y="11"/>
                    <a:pt x="16" y="1"/>
                    <a:pt x="1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4" name="Freeform 1571"/>
            <p:cNvSpPr>
              <a:spLocks/>
            </p:cNvSpPr>
            <p:nvPr userDrawn="1"/>
          </p:nvSpPr>
          <p:spPr bwMode="auto">
            <a:xfrm>
              <a:off x="405" y="299"/>
              <a:ext cx="18" cy="13"/>
            </a:xfrm>
            <a:custGeom>
              <a:avLst/>
              <a:gdLst>
                <a:gd name="T0" fmla="*/ 31 w 40"/>
                <a:gd name="T1" fmla="*/ 6 h 27"/>
                <a:gd name="T2" fmla="*/ 31 w 40"/>
                <a:gd name="T3" fmla="*/ 6 h 27"/>
                <a:gd name="T4" fmla="*/ 4 w 40"/>
                <a:gd name="T5" fmla="*/ 0 h 27"/>
                <a:gd name="T6" fmla="*/ 5 w 40"/>
                <a:gd name="T7" fmla="*/ 5 h 27"/>
                <a:gd name="T8" fmla="*/ 25 w 40"/>
                <a:gd name="T9" fmla="*/ 14 h 27"/>
                <a:gd name="T10" fmla="*/ 5 w 40"/>
                <a:gd name="T11" fmla="*/ 10 h 27"/>
                <a:gd name="T12" fmla="*/ 0 w 40"/>
                <a:gd name="T13" fmla="*/ 12 h 27"/>
                <a:gd name="T14" fmla="*/ 21 w 40"/>
                <a:gd name="T15" fmla="*/ 23 h 27"/>
                <a:gd name="T16" fmla="*/ 40 w 40"/>
                <a:gd name="T17" fmla="*/ 21 h 27"/>
                <a:gd name="T18" fmla="*/ 31 w 40"/>
                <a:gd name="T19" fmla="*/ 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27">
                  <a:moveTo>
                    <a:pt x="31" y="6"/>
                  </a:moveTo>
                  <a:lnTo>
                    <a:pt x="31" y="6"/>
                  </a:lnTo>
                  <a:cubicBezTo>
                    <a:pt x="28" y="5"/>
                    <a:pt x="4" y="0"/>
                    <a:pt x="4" y="0"/>
                  </a:cubicBezTo>
                  <a:cubicBezTo>
                    <a:pt x="4" y="2"/>
                    <a:pt x="4" y="3"/>
                    <a:pt x="5" y="5"/>
                  </a:cubicBezTo>
                  <a:cubicBezTo>
                    <a:pt x="12" y="8"/>
                    <a:pt x="19" y="12"/>
                    <a:pt x="25" y="14"/>
                  </a:cubicBezTo>
                  <a:cubicBezTo>
                    <a:pt x="17" y="14"/>
                    <a:pt x="6" y="10"/>
                    <a:pt x="5" y="10"/>
                  </a:cubicBezTo>
                  <a:cubicBezTo>
                    <a:pt x="3" y="10"/>
                    <a:pt x="0" y="12"/>
                    <a:pt x="0" y="12"/>
                  </a:cubicBezTo>
                  <a:cubicBezTo>
                    <a:pt x="5" y="14"/>
                    <a:pt x="13" y="20"/>
                    <a:pt x="21" y="23"/>
                  </a:cubicBezTo>
                  <a:cubicBezTo>
                    <a:pt x="28" y="27"/>
                    <a:pt x="37" y="23"/>
                    <a:pt x="40" y="21"/>
                  </a:cubicBezTo>
                  <a:cubicBezTo>
                    <a:pt x="40" y="15"/>
                    <a:pt x="38" y="8"/>
                    <a:pt x="31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5" name="Freeform 1572"/>
            <p:cNvSpPr>
              <a:spLocks/>
            </p:cNvSpPr>
            <p:nvPr userDrawn="1"/>
          </p:nvSpPr>
          <p:spPr bwMode="auto">
            <a:xfrm>
              <a:off x="429" y="298"/>
              <a:ext cx="10" cy="1"/>
            </a:xfrm>
            <a:custGeom>
              <a:avLst/>
              <a:gdLst>
                <a:gd name="T0" fmla="*/ 23 w 23"/>
                <a:gd name="T1" fmla="*/ 2 h 3"/>
                <a:gd name="T2" fmla="*/ 23 w 23"/>
                <a:gd name="T3" fmla="*/ 2 h 3"/>
                <a:gd name="T4" fmla="*/ 0 w 23"/>
                <a:gd name="T5" fmla="*/ 0 h 3"/>
                <a:gd name="T6" fmla="*/ 0 w 23"/>
                <a:gd name="T7" fmla="*/ 2 h 3"/>
                <a:gd name="T8" fmla="*/ 23 w 23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3">
                  <a:moveTo>
                    <a:pt x="23" y="2"/>
                  </a:moveTo>
                  <a:lnTo>
                    <a:pt x="23" y="2"/>
                  </a:lnTo>
                  <a:cubicBezTo>
                    <a:pt x="12" y="0"/>
                    <a:pt x="4" y="0"/>
                    <a:pt x="0" y="0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7" y="3"/>
                    <a:pt x="12" y="2"/>
                    <a:pt x="23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6" name="Freeform 1573"/>
            <p:cNvSpPr>
              <a:spLocks/>
            </p:cNvSpPr>
            <p:nvPr userDrawn="1"/>
          </p:nvSpPr>
          <p:spPr bwMode="auto">
            <a:xfrm>
              <a:off x="424" y="293"/>
              <a:ext cx="38" cy="12"/>
            </a:xfrm>
            <a:custGeom>
              <a:avLst/>
              <a:gdLst>
                <a:gd name="T0" fmla="*/ 84 w 84"/>
                <a:gd name="T1" fmla="*/ 12 h 27"/>
                <a:gd name="T2" fmla="*/ 84 w 84"/>
                <a:gd name="T3" fmla="*/ 12 h 27"/>
                <a:gd name="T4" fmla="*/ 49 w 84"/>
                <a:gd name="T5" fmla="*/ 0 h 27"/>
                <a:gd name="T6" fmla="*/ 5 w 84"/>
                <a:gd name="T7" fmla="*/ 2 h 27"/>
                <a:gd name="T8" fmla="*/ 10 w 84"/>
                <a:gd name="T9" fmla="*/ 9 h 27"/>
                <a:gd name="T10" fmla="*/ 50 w 84"/>
                <a:gd name="T11" fmla="*/ 13 h 27"/>
                <a:gd name="T12" fmla="*/ 9 w 84"/>
                <a:gd name="T13" fmla="*/ 14 h 27"/>
                <a:gd name="T14" fmla="*/ 0 w 84"/>
                <a:gd name="T15" fmla="*/ 20 h 27"/>
                <a:gd name="T16" fmla="*/ 50 w 84"/>
                <a:gd name="T17" fmla="*/ 26 h 27"/>
                <a:gd name="T18" fmla="*/ 84 w 84"/>
                <a:gd name="T19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" h="27">
                  <a:moveTo>
                    <a:pt x="84" y="12"/>
                  </a:moveTo>
                  <a:lnTo>
                    <a:pt x="84" y="12"/>
                  </a:lnTo>
                  <a:cubicBezTo>
                    <a:pt x="77" y="5"/>
                    <a:pt x="64" y="0"/>
                    <a:pt x="49" y="0"/>
                  </a:cubicBezTo>
                  <a:cubicBezTo>
                    <a:pt x="34" y="1"/>
                    <a:pt x="20" y="1"/>
                    <a:pt x="5" y="2"/>
                  </a:cubicBezTo>
                  <a:cubicBezTo>
                    <a:pt x="7" y="4"/>
                    <a:pt x="9" y="7"/>
                    <a:pt x="10" y="9"/>
                  </a:cubicBezTo>
                  <a:cubicBezTo>
                    <a:pt x="24" y="10"/>
                    <a:pt x="34" y="10"/>
                    <a:pt x="50" y="13"/>
                  </a:cubicBezTo>
                  <a:cubicBezTo>
                    <a:pt x="36" y="15"/>
                    <a:pt x="13" y="15"/>
                    <a:pt x="9" y="14"/>
                  </a:cubicBezTo>
                  <a:cubicBezTo>
                    <a:pt x="7" y="17"/>
                    <a:pt x="4" y="19"/>
                    <a:pt x="0" y="20"/>
                  </a:cubicBezTo>
                  <a:cubicBezTo>
                    <a:pt x="21" y="23"/>
                    <a:pt x="36" y="25"/>
                    <a:pt x="50" y="26"/>
                  </a:cubicBezTo>
                  <a:cubicBezTo>
                    <a:pt x="66" y="27"/>
                    <a:pt x="77" y="23"/>
                    <a:pt x="84" y="1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7" name="Freeform 1574"/>
            <p:cNvSpPr>
              <a:spLocks/>
            </p:cNvSpPr>
            <p:nvPr userDrawn="1"/>
          </p:nvSpPr>
          <p:spPr bwMode="auto">
            <a:xfrm>
              <a:off x="405" y="292"/>
              <a:ext cx="22" cy="10"/>
            </a:xfrm>
            <a:custGeom>
              <a:avLst/>
              <a:gdLst>
                <a:gd name="T0" fmla="*/ 38 w 51"/>
                <a:gd name="T1" fmla="*/ 2 h 22"/>
                <a:gd name="T2" fmla="*/ 38 w 51"/>
                <a:gd name="T3" fmla="*/ 2 h 22"/>
                <a:gd name="T4" fmla="*/ 9 w 51"/>
                <a:gd name="T5" fmla="*/ 1 h 22"/>
                <a:gd name="T6" fmla="*/ 5 w 51"/>
                <a:gd name="T7" fmla="*/ 5 h 22"/>
                <a:gd name="T8" fmla="*/ 28 w 51"/>
                <a:gd name="T9" fmla="*/ 10 h 22"/>
                <a:gd name="T10" fmla="*/ 0 w 51"/>
                <a:gd name="T11" fmla="*/ 9 h 22"/>
                <a:gd name="T12" fmla="*/ 4 w 51"/>
                <a:gd name="T13" fmla="*/ 15 h 22"/>
                <a:gd name="T14" fmla="*/ 33 w 51"/>
                <a:gd name="T15" fmla="*/ 20 h 22"/>
                <a:gd name="T16" fmla="*/ 51 w 51"/>
                <a:gd name="T17" fmla="*/ 13 h 22"/>
                <a:gd name="T18" fmla="*/ 38 w 51"/>
                <a:gd name="T19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22">
                  <a:moveTo>
                    <a:pt x="38" y="2"/>
                  </a:moveTo>
                  <a:lnTo>
                    <a:pt x="38" y="2"/>
                  </a:lnTo>
                  <a:cubicBezTo>
                    <a:pt x="31" y="1"/>
                    <a:pt x="15" y="0"/>
                    <a:pt x="9" y="1"/>
                  </a:cubicBezTo>
                  <a:cubicBezTo>
                    <a:pt x="8" y="2"/>
                    <a:pt x="6" y="4"/>
                    <a:pt x="5" y="5"/>
                  </a:cubicBezTo>
                  <a:cubicBezTo>
                    <a:pt x="10" y="7"/>
                    <a:pt x="21" y="8"/>
                    <a:pt x="28" y="10"/>
                  </a:cubicBezTo>
                  <a:cubicBezTo>
                    <a:pt x="21" y="11"/>
                    <a:pt x="7" y="9"/>
                    <a:pt x="0" y="9"/>
                  </a:cubicBezTo>
                  <a:cubicBezTo>
                    <a:pt x="2" y="11"/>
                    <a:pt x="3" y="13"/>
                    <a:pt x="4" y="15"/>
                  </a:cubicBezTo>
                  <a:cubicBezTo>
                    <a:pt x="10" y="17"/>
                    <a:pt x="33" y="20"/>
                    <a:pt x="33" y="20"/>
                  </a:cubicBezTo>
                  <a:cubicBezTo>
                    <a:pt x="44" y="22"/>
                    <a:pt x="48" y="18"/>
                    <a:pt x="51" y="13"/>
                  </a:cubicBezTo>
                  <a:cubicBezTo>
                    <a:pt x="49" y="7"/>
                    <a:pt x="44" y="2"/>
                    <a:pt x="38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8" name="Freeform 1575"/>
            <p:cNvSpPr>
              <a:spLocks/>
            </p:cNvSpPr>
            <p:nvPr userDrawn="1"/>
          </p:nvSpPr>
          <p:spPr bwMode="auto">
            <a:xfrm>
              <a:off x="298" y="287"/>
              <a:ext cx="66" cy="89"/>
            </a:xfrm>
            <a:custGeom>
              <a:avLst/>
              <a:gdLst>
                <a:gd name="T0" fmla="*/ 73 w 146"/>
                <a:gd name="T1" fmla="*/ 0 h 196"/>
                <a:gd name="T2" fmla="*/ 73 w 146"/>
                <a:gd name="T3" fmla="*/ 0 h 196"/>
                <a:gd name="T4" fmla="*/ 0 w 146"/>
                <a:gd name="T5" fmla="*/ 0 h 196"/>
                <a:gd name="T6" fmla="*/ 0 w 146"/>
                <a:gd name="T7" fmla="*/ 148 h 196"/>
                <a:gd name="T8" fmla="*/ 24 w 146"/>
                <a:gd name="T9" fmla="*/ 175 h 196"/>
                <a:gd name="T10" fmla="*/ 48 w 146"/>
                <a:gd name="T11" fmla="*/ 175 h 196"/>
                <a:gd name="T12" fmla="*/ 73 w 146"/>
                <a:gd name="T13" fmla="*/ 196 h 196"/>
                <a:gd name="T14" fmla="*/ 98 w 146"/>
                <a:gd name="T15" fmla="*/ 175 h 196"/>
                <a:gd name="T16" fmla="*/ 122 w 146"/>
                <a:gd name="T17" fmla="*/ 175 h 196"/>
                <a:gd name="T18" fmla="*/ 146 w 146"/>
                <a:gd name="T19" fmla="*/ 148 h 196"/>
                <a:gd name="T20" fmla="*/ 146 w 146"/>
                <a:gd name="T21" fmla="*/ 0 h 196"/>
                <a:gd name="T22" fmla="*/ 73 w 146"/>
                <a:gd name="T23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6" h="196">
                  <a:moveTo>
                    <a:pt x="73" y="0"/>
                  </a:moveTo>
                  <a:lnTo>
                    <a:pt x="73" y="0"/>
                  </a:lnTo>
                  <a:lnTo>
                    <a:pt x="0" y="0"/>
                  </a:lnTo>
                  <a:lnTo>
                    <a:pt x="0" y="148"/>
                  </a:lnTo>
                  <a:cubicBezTo>
                    <a:pt x="0" y="166"/>
                    <a:pt x="8" y="175"/>
                    <a:pt x="24" y="175"/>
                  </a:cubicBezTo>
                  <a:lnTo>
                    <a:pt x="48" y="175"/>
                  </a:lnTo>
                  <a:cubicBezTo>
                    <a:pt x="61" y="175"/>
                    <a:pt x="69" y="184"/>
                    <a:pt x="73" y="196"/>
                  </a:cubicBezTo>
                  <a:cubicBezTo>
                    <a:pt x="76" y="184"/>
                    <a:pt x="85" y="175"/>
                    <a:pt x="98" y="175"/>
                  </a:cubicBezTo>
                  <a:lnTo>
                    <a:pt x="122" y="175"/>
                  </a:lnTo>
                  <a:cubicBezTo>
                    <a:pt x="138" y="175"/>
                    <a:pt x="146" y="166"/>
                    <a:pt x="146" y="148"/>
                  </a:cubicBezTo>
                  <a:lnTo>
                    <a:pt x="146" y="0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00793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9" name="Freeform 1576"/>
            <p:cNvSpPr>
              <a:spLocks/>
            </p:cNvSpPr>
            <p:nvPr userDrawn="1"/>
          </p:nvSpPr>
          <p:spPr bwMode="auto">
            <a:xfrm>
              <a:off x="410" y="286"/>
              <a:ext cx="7" cy="2"/>
            </a:xfrm>
            <a:custGeom>
              <a:avLst/>
              <a:gdLst>
                <a:gd name="T0" fmla="*/ 15 w 15"/>
                <a:gd name="T1" fmla="*/ 0 h 3"/>
                <a:gd name="T2" fmla="*/ 15 w 15"/>
                <a:gd name="T3" fmla="*/ 0 h 3"/>
                <a:gd name="T4" fmla="*/ 0 w 15"/>
                <a:gd name="T5" fmla="*/ 1 h 3"/>
                <a:gd name="T6" fmla="*/ 2 w 15"/>
                <a:gd name="T7" fmla="*/ 3 h 3"/>
                <a:gd name="T8" fmla="*/ 15 w 15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3">
                  <a:moveTo>
                    <a:pt x="15" y="0"/>
                  </a:moveTo>
                  <a:lnTo>
                    <a:pt x="15" y="0"/>
                  </a:lnTo>
                  <a:cubicBezTo>
                    <a:pt x="10" y="0"/>
                    <a:pt x="5" y="1"/>
                    <a:pt x="0" y="1"/>
                  </a:cubicBezTo>
                  <a:cubicBezTo>
                    <a:pt x="0" y="1"/>
                    <a:pt x="1" y="2"/>
                    <a:pt x="2" y="3"/>
                  </a:cubicBezTo>
                  <a:cubicBezTo>
                    <a:pt x="7" y="2"/>
                    <a:pt x="12" y="1"/>
                    <a:pt x="1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50" name="Freeform 1577"/>
            <p:cNvSpPr>
              <a:spLocks/>
            </p:cNvSpPr>
            <p:nvPr userDrawn="1"/>
          </p:nvSpPr>
          <p:spPr bwMode="auto">
            <a:xfrm>
              <a:off x="431" y="286"/>
              <a:ext cx="9" cy="2"/>
            </a:xfrm>
            <a:custGeom>
              <a:avLst/>
              <a:gdLst>
                <a:gd name="T0" fmla="*/ 21 w 21"/>
                <a:gd name="T1" fmla="*/ 0 h 4"/>
                <a:gd name="T2" fmla="*/ 21 w 21"/>
                <a:gd name="T3" fmla="*/ 0 h 4"/>
                <a:gd name="T4" fmla="*/ 2 w 21"/>
                <a:gd name="T5" fmla="*/ 2 h 4"/>
                <a:gd name="T6" fmla="*/ 0 w 21"/>
                <a:gd name="T7" fmla="*/ 4 h 4"/>
                <a:gd name="T8" fmla="*/ 21 w 21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4">
                  <a:moveTo>
                    <a:pt x="21" y="0"/>
                  </a:moveTo>
                  <a:lnTo>
                    <a:pt x="21" y="0"/>
                  </a:lnTo>
                  <a:cubicBezTo>
                    <a:pt x="17" y="0"/>
                    <a:pt x="2" y="2"/>
                    <a:pt x="2" y="2"/>
                  </a:cubicBezTo>
                  <a:cubicBezTo>
                    <a:pt x="1" y="3"/>
                    <a:pt x="1" y="4"/>
                    <a:pt x="0" y="4"/>
                  </a:cubicBezTo>
                  <a:cubicBezTo>
                    <a:pt x="0" y="4"/>
                    <a:pt x="18" y="1"/>
                    <a:pt x="2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51" name="Freeform 1578"/>
            <p:cNvSpPr>
              <a:spLocks/>
            </p:cNvSpPr>
            <p:nvPr userDrawn="1"/>
          </p:nvSpPr>
          <p:spPr bwMode="auto">
            <a:xfrm>
              <a:off x="365" y="284"/>
              <a:ext cx="12" cy="11"/>
            </a:xfrm>
            <a:custGeom>
              <a:avLst/>
              <a:gdLst>
                <a:gd name="T0" fmla="*/ 20 w 27"/>
                <a:gd name="T1" fmla="*/ 0 h 24"/>
                <a:gd name="T2" fmla="*/ 20 w 27"/>
                <a:gd name="T3" fmla="*/ 0 h 24"/>
                <a:gd name="T4" fmla="*/ 0 w 27"/>
                <a:gd name="T5" fmla="*/ 3 h 24"/>
                <a:gd name="T6" fmla="*/ 0 w 27"/>
                <a:gd name="T7" fmla="*/ 22 h 24"/>
                <a:gd name="T8" fmla="*/ 20 w 27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4">
                  <a:moveTo>
                    <a:pt x="20" y="0"/>
                  </a:moveTo>
                  <a:lnTo>
                    <a:pt x="20" y="0"/>
                  </a:lnTo>
                  <a:cubicBezTo>
                    <a:pt x="14" y="5"/>
                    <a:pt x="8" y="5"/>
                    <a:pt x="0" y="3"/>
                  </a:cubicBezTo>
                  <a:lnTo>
                    <a:pt x="0" y="22"/>
                  </a:lnTo>
                  <a:cubicBezTo>
                    <a:pt x="14" y="24"/>
                    <a:pt x="27" y="14"/>
                    <a:pt x="2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52" name="Freeform 1579"/>
            <p:cNvSpPr>
              <a:spLocks/>
            </p:cNvSpPr>
            <p:nvPr userDrawn="1"/>
          </p:nvSpPr>
          <p:spPr bwMode="auto">
            <a:xfrm>
              <a:off x="337" y="280"/>
              <a:ext cx="1" cy="5"/>
            </a:xfrm>
            <a:custGeom>
              <a:avLst/>
              <a:gdLst>
                <a:gd name="T0" fmla="*/ 0 w 4"/>
                <a:gd name="T1" fmla="*/ 0 h 11"/>
                <a:gd name="T2" fmla="*/ 0 w 4"/>
                <a:gd name="T3" fmla="*/ 0 h 11"/>
                <a:gd name="T4" fmla="*/ 0 w 4"/>
                <a:gd name="T5" fmla="*/ 11 h 11"/>
                <a:gd name="T6" fmla="*/ 4 w 4"/>
                <a:gd name="T7" fmla="*/ 11 h 11"/>
                <a:gd name="T8" fmla="*/ 0 w 4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1">
                  <a:moveTo>
                    <a:pt x="0" y="0"/>
                  </a:moveTo>
                  <a:lnTo>
                    <a:pt x="0" y="0"/>
                  </a:lnTo>
                  <a:cubicBezTo>
                    <a:pt x="0" y="3"/>
                    <a:pt x="0" y="7"/>
                    <a:pt x="0" y="11"/>
                  </a:cubicBezTo>
                  <a:lnTo>
                    <a:pt x="4" y="11"/>
                  </a:lnTo>
                  <a:cubicBezTo>
                    <a:pt x="3" y="8"/>
                    <a:pt x="1" y="4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53" name="Freeform 1580"/>
            <p:cNvSpPr>
              <a:spLocks/>
            </p:cNvSpPr>
            <p:nvPr userDrawn="1"/>
          </p:nvSpPr>
          <p:spPr bwMode="auto">
            <a:xfrm>
              <a:off x="407" y="280"/>
              <a:ext cx="23" cy="11"/>
            </a:xfrm>
            <a:custGeom>
              <a:avLst/>
              <a:gdLst>
                <a:gd name="T0" fmla="*/ 52 w 52"/>
                <a:gd name="T1" fmla="*/ 11 h 24"/>
                <a:gd name="T2" fmla="*/ 52 w 52"/>
                <a:gd name="T3" fmla="*/ 11 h 24"/>
                <a:gd name="T4" fmla="*/ 28 w 52"/>
                <a:gd name="T5" fmla="*/ 2 h 24"/>
                <a:gd name="T6" fmla="*/ 0 w 52"/>
                <a:gd name="T7" fmla="*/ 8 h 24"/>
                <a:gd name="T8" fmla="*/ 6 w 52"/>
                <a:gd name="T9" fmla="*/ 13 h 24"/>
                <a:gd name="T10" fmla="*/ 31 w 52"/>
                <a:gd name="T11" fmla="*/ 13 h 24"/>
                <a:gd name="T12" fmla="*/ 9 w 52"/>
                <a:gd name="T13" fmla="*/ 17 h 24"/>
                <a:gd name="T14" fmla="*/ 6 w 52"/>
                <a:gd name="T15" fmla="*/ 23 h 24"/>
                <a:gd name="T16" fmla="*/ 35 w 52"/>
                <a:gd name="T17" fmla="*/ 23 h 24"/>
                <a:gd name="T18" fmla="*/ 52 w 52"/>
                <a:gd name="T19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24">
                  <a:moveTo>
                    <a:pt x="52" y="11"/>
                  </a:moveTo>
                  <a:lnTo>
                    <a:pt x="52" y="11"/>
                  </a:lnTo>
                  <a:cubicBezTo>
                    <a:pt x="48" y="2"/>
                    <a:pt x="39" y="0"/>
                    <a:pt x="28" y="2"/>
                  </a:cubicBezTo>
                  <a:cubicBezTo>
                    <a:pt x="18" y="5"/>
                    <a:pt x="10" y="6"/>
                    <a:pt x="0" y="8"/>
                  </a:cubicBezTo>
                  <a:cubicBezTo>
                    <a:pt x="2" y="9"/>
                    <a:pt x="3" y="10"/>
                    <a:pt x="6" y="13"/>
                  </a:cubicBezTo>
                  <a:cubicBezTo>
                    <a:pt x="12" y="13"/>
                    <a:pt x="22" y="11"/>
                    <a:pt x="31" y="13"/>
                  </a:cubicBezTo>
                  <a:cubicBezTo>
                    <a:pt x="25" y="15"/>
                    <a:pt x="15" y="17"/>
                    <a:pt x="9" y="17"/>
                  </a:cubicBezTo>
                  <a:cubicBezTo>
                    <a:pt x="8" y="19"/>
                    <a:pt x="6" y="23"/>
                    <a:pt x="6" y="23"/>
                  </a:cubicBezTo>
                  <a:cubicBezTo>
                    <a:pt x="12" y="23"/>
                    <a:pt x="27" y="24"/>
                    <a:pt x="35" y="23"/>
                  </a:cubicBezTo>
                  <a:cubicBezTo>
                    <a:pt x="44" y="22"/>
                    <a:pt x="50" y="16"/>
                    <a:pt x="52" y="1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54" name="Freeform 1581"/>
            <p:cNvSpPr>
              <a:spLocks/>
            </p:cNvSpPr>
            <p:nvPr userDrawn="1"/>
          </p:nvSpPr>
          <p:spPr bwMode="auto">
            <a:xfrm>
              <a:off x="345" y="278"/>
              <a:ext cx="3" cy="7"/>
            </a:xfrm>
            <a:custGeom>
              <a:avLst/>
              <a:gdLst>
                <a:gd name="T0" fmla="*/ 0 w 6"/>
                <a:gd name="T1" fmla="*/ 0 h 16"/>
                <a:gd name="T2" fmla="*/ 0 w 6"/>
                <a:gd name="T3" fmla="*/ 0 h 16"/>
                <a:gd name="T4" fmla="*/ 1 w 6"/>
                <a:gd name="T5" fmla="*/ 16 h 16"/>
                <a:gd name="T6" fmla="*/ 6 w 6"/>
                <a:gd name="T7" fmla="*/ 16 h 16"/>
                <a:gd name="T8" fmla="*/ 0 w 6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6">
                  <a:moveTo>
                    <a:pt x="0" y="0"/>
                  </a:moveTo>
                  <a:lnTo>
                    <a:pt x="0" y="0"/>
                  </a:lnTo>
                  <a:cubicBezTo>
                    <a:pt x="0" y="6"/>
                    <a:pt x="1" y="12"/>
                    <a:pt x="1" y="16"/>
                  </a:cubicBezTo>
                  <a:lnTo>
                    <a:pt x="6" y="16"/>
                  </a:lnTo>
                  <a:cubicBezTo>
                    <a:pt x="4" y="11"/>
                    <a:pt x="2" y="7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55" name="Freeform 1582"/>
            <p:cNvSpPr>
              <a:spLocks/>
            </p:cNvSpPr>
            <p:nvPr userDrawn="1"/>
          </p:nvSpPr>
          <p:spPr bwMode="auto">
            <a:xfrm>
              <a:off x="350" y="276"/>
              <a:ext cx="5" cy="9"/>
            </a:xfrm>
            <a:custGeom>
              <a:avLst/>
              <a:gdLst>
                <a:gd name="T0" fmla="*/ 0 w 11"/>
                <a:gd name="T1" fmla="*/ 0 h 20"/>
                <a:gd name="T2" fmla="*/ 0 w 11"/>
                <a:gd name="T3" fmla="*/ 0 h 20"/>
                <a:gd name="T4" fmla="*/ 5 w 11"/>
                <a:gd name="T5" fmla="*/ 20 h 20"/>
                <a:gd name="T6" fmla="*/ 11 w 11"/>
                <a:gd name="T7" fmla="*/ 20 h 20"/>
                <a:gd name="T8" fmla="*/ 0 w 11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20">
                  <a:moveTo>
                    <a:pt x="0" y="0"/>
                  </a:moveTo>
                  <a:lnTo>
                    <a:pt x="0" y="0"/>
                  </a:lnTo>
                  <a:cubicBezTo>
                    <a:pt x="1" y="7"/>
                    <a:pt x="4" y="16"/>
                    <a:pt x="5" y="20"/>
                  </a:cubicBezTo>
                  <a:lnTo>
                    <a:pt x="11" y="20"/>
                  </a:lnTo>
                  <a:cubicBezTo>
                    <a:pt x="9" y="16"/>
                    <a:pt x="1" y="7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56" name="Freeform 1583"/>
            <p:cNvSpPr>
              <a:spLocks/>
            </p:cNvSpPr>
            <p:nvPr userDrawn="1"/>
          </p:nvSpPr>
          <p:spPr bwMode="auto">
            <a:xfrm>
              <a:off x="425" y="278"/>
              <a:ext cx="40" cy="14"/>
            </a:xfrm>
            <a:custGeom>
              <a:avLst/>
              <a:gdLst>
                <a:gd name="T0" fmla="*/ 89 w 89"/>
                <a:gd name="T1" fmla="*/ 6 h 32"/>
                <a:gd name="T2" fmla="*/ 89 w 89"/>
                <a:gd name="T3" fmla="*/ 6 h 32"/>
                <a:gd name="T4" fmla="*/ 47 w 89"/>
                <a:gd name="T5" fmla="*/ 4 h 32"/>
                <a:gd name="T6" fmla="*/ 13 w 89"/>
                <a:gd name="T7" fmla="*/ 12 h 32"/>
                <a:gd name="T8" fmla="*/ 16 w 89"/>
                <a:gd name="T9" fmla="*/ 17 h 32"/>
                <a:gd name="T10" fmla="*/ 16 w 89"/>
                <a:gd name="T11" fmla="*/ 19 h 32"/>
                <a:gd name="T12" fmla="*/ 56 w 89"/>
                <a:gd name="T13" fmla="*/ 15 h 32"/>
                <a:gd name="T14" fmla="*/ 12 w 89"/>
                <a:gd name="T15" fmla="*/ 24 h 32"/>
                <a:gd name="T16" fmla="*/ 0 w 89"/>
                <a:gd name="T17" fmla="*/ 31 h 32"/>
                <a:gd name="T18" fmla="*/ 52 w 89"/>
                <a:gd name="T19" fmla="*/ 30 h 32"/>
                <a:gd name="T20" fmla="*/ 89 w 89"/>
                <a:gd name="T21" fmla="*/ 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9" h="32">
                  <a:moveTo>
                    <a:pt x="89" y="6"/>
                  </a:moveTo>
                  <a:lnTo>
                    <a:pt x="89" y="6"/>
                  </a:lnTo>
                  <a:cubicBezTo>
                    <a:pt x="78" y="0"/>
                    <a:pt x="59" y="1"/>
                    <a:pt x="47" y="4"/>
                  </a:cubicBezTo>
                  <a:cubicBezTo>
                    <a:pt x="38" y="6"/>
                    <a:pt x="20" y="10"/>
                    <a:pt x="13" y="12"/>
                  </a:cubicBezTo>
                  <a:cubicBezTo>
                    <a:pt x="15" y="13"/>
                    <a:pt x="16" y="15"/>
                    <a:pt x="16" y="17"/>
                  </a:cubicBezTo>
                  <a:cubicBezTo>
                    <a:pt x="16" y="18"/>
                    <a:pt x="16" y="18"/>
                    <a:pt x="16" y="19"/>
                  </a:cubicBezTo>
                  <a:cubicBezTo>
                    <a:pt x="17" y="19"/>
                    <a:pt x="42" y="14"/>
                    <a:pt x="56" y="15"/>
                  </a:cubicBezTo>
                  <a:cubicBezTo>
                    <a:pt x="42" y="20"/>
                    <a:pt x="13" y="24"/>
                    <a:pt x="12" y="24"/>
                  </a:cubicBezTo>
                  <a:cubicBezTo>
                    <a:pt x="8" y="28"/>
                    <a:pt x="4" y="30"/>
                    <a:pt x="0" y="31"/>
                  </a:cubicBezTo>
                  <a:cubicBezTo>
                    <a:pt x="3" y="32"/>
                    <a:pt x="43" y="31"/>
                    <a:pt x="52" y="30"/>
                  </a:cubicBezTo>
                  <a:cubicBezTo>
                    <a:pt x="65" y="28"/>
                    <a:pt x="85" y="20"/>
                    <a:pt x="89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57" name="Freeform 1584"/>
            <p:cNvSpPr>
              <a:spLocks/>
            </p:cNvSpPr>
            <p:nvPr userDrawn="1"/>
          </p:nvSpPr>
          <p:spPr bwMode="auto">
            <a:xfrm>
              <a:off x="341" y="277"/>
              <a:ext cx="4" cy="8"/>
            </a:xfrm>
            <a:custGeom>
              <a:avLst/>
              <a:gdLst>
                <a:gd name="T0" fmla="*/ 1 w 8"/>
                <a:gd name="T1" fmla="*/ 0 h 19"/>
                <a:gd name="T2" fmla="*/ 1 w 8"/>
                <a:gd name="T3" fmla="*/ 0 h 19"/>
                <a:gd name="T4" fmla="*/ 1 w 8"/>
                <a:gd name="T5" fmla="*/ 19 h 19"/>
                <a:gd name="T6" fmla="*/ 8 w 8"/>
                <a:gd name="T7" fmla="*/ 19 h 19"/>
                <a:gd name="T8" fmla="*/ 1 w 8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9">
                  <a:moveTo>
                    <a:pt x="1" y="0"/>
                  </a:moveTo>
                  <a:lnTo>
                    <a:pt x="1" y="0"/>
                  </a:lnTo>
                  <a:cubicBezTo>
                    <a:pt x="0" y="5"/>
                    <a:pt x="0" y="13"/>
                    <a:pt x="1" y="19"/>
                  </a:cubicBezTo>
                  <a:lnTo>
                    <a:pt x="8" y="19"/>
                  </a:lnTo>
                  <a:cubicBezTo>
                    <a:pt x="8" y="12"/>
                    <a:pt x="4" y="6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grpSp>
        <p:nvGrpSpPr>
          <p:cNvPr id="986" name="Group 1786"/>
          <p:cNvGrpSpPr>
            <a:grpSpLocks/>
          </p:cNvGrpSpPr>
          <p:nvPr userDrawn="1"/>
        </p:nvGrpSpPr>
        <p:grpSpPr bwMode="auto">
          <a:xfrm>
            <a:off x="525463" y="287338"/>
            <a:ext cx="212725" cy="417513"/>
            <a:chOff x="331" y="181"/>
            <a:chExt cx="134" cy="263"/>
          </a:xfrm>
        </p:grpSpPr>
        <p:sp>
          <p:nvSpPr>
            <p:cNvPr id="1158" name="Freeform 1586"/>
            <p:cNvSpPr>
              <a:spLocks/>
            </p:cNvSpPr>
            <p:nvPr userDrawn="1"/>
          </p:nvSpPr>
          <p:spPr bwMode="auto">
            <a:xfrm>
              <a:off x="331" y="276"/>
              <a:ext cx="4" cy="9"/>
            </a:xfrm>
            <a:custGeom>
              <a:avLst/>
              <a:gdLst>
                <a:gd name="T0" fmla="*/ 1 w 9"/>
                <a:gd name="T1" fmla="*/ 0 h 20"/>
                <a:gd name="T2" fmla="*/ 1 w 9"/>
                <a:gd name="T3" fmla="*/ 0 h 20"/>
                <a:gd name="T4" fmla="*/ 1 w 9"/>
                <a:gd name="T5" fmla="*/ 20 h 20"/>
                <a:gd name="T6" fmla="*/ 9 w 9"/>
                <a:gd name="T7" fmla="*/ 20 h 20"/>
                <a:gd name="T8" fmla="*/ 1 w 9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20">
                  <a:moveTo>
                    <a:pt x="1" y="0"/>
                  </a:moveTo>
                  <a:lnTo>
                    <a:pt x="1" y="0"/>
                  </a:lnTo>
                  <a:cubicBezTo>
                    <a:pt x="0" y="6"/>
                    <a:pt x="2" y="15"/>
                    <a:pt x="1" y="20"/>
                  </a:cubicBezTo>
                  <a:lnTo>
                    <a:pt x="9" y="20"/>
                  </a:lnTo>
                  <a:cubicBezTo>
                    <a:pt x="7" y="13"/>
                    <a:pt x="3" y="8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59" name="Freeform 1587"/>
            <p:cNvSpPr>
              <a:spLocks/>
            </p:cNvSpPr>
            <p:nvPr userDrawn="1"/>
          </p:nvSpPr>
          <p:spPr bwMode="auto">
            <a:xfrm>
              <a:off x="430" y="274"/>
              <a:ext cx="10" cy="4"/>
            </a:xfrm>
            <a:custGeom>
              <a:avLst/>
              <a:gdLst>
                <a:gd name="T0" fmla="*/ 23 w 23"/>
                <a:gd name="T1" fmla="*/ 0 h 9"/>
                <a:gd name="T2" fmla="*/ 23 w 23"/>
                <a:gd name="T3" fmla="*/ 0 h 9"/>
                <a:gd name="T4" fmla="*/ 1 w 23"/>
                <a:gd name="T5" fmla="*/ 6 h 9"/>
                <a:gd name="T6" fmla="*/ 0 w 23"/>
                <a:gd name="T7" fmla="*/ 9 h 9"/>
                <a:gd name="T8" fmla="*/ 23 w 23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9">
                  <a:moveTo>
                    <a:pt x="23" y="0"/>
                  </a:moveTo>
                  <a:lnTo>
                    <a:pt x="23" y="0"/>
                  </a:lnTo>
                  <a:cubicBezTo>
                    <a:pt x="16" y="2"/>
                    <a:pt x="4" y="5"/>
                    <a:pt x="1" y="6"/>
                  </a:cubicBezTo>
                  <a:cubicBezTo>
                    <a:pt x="1" y="7"/>
                    <a:pt x="0" y="8"/>
                    <a:pt x="0" y="9"/>
                  </a:cubicBezTo>
                  <a:cubicBezTo>
                    <a:pt x="1" y="8"/>
                    <a:pt x="17" y="3"/>
                    <a:pt x="2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0" name="Freeform 1588"/>
            <p:cNvSpPr>
              <a:spLocks/>
            </p:cNvSpPr>
            <p:nvPr userDrawn="1"/>
          </p:nvSpPr>
          <p:spPr bwMode="auto">
            <a:xfrm>
              <a:off x="337" y="268"/>
              <a:ext cx="4" cy="17"/>
            </a:xfrm>
            <a:custGeom>
              <a:avLst/>
              <a:gdLst>
                <a:gd name="T0" fmla="*/ 5 w 11"/>
                <a:gd name="T1" fmla="*/ 0 h 38"/>
                <a:gd name="T2" fmla="*/ 5 w 11"/>
                <a:gd name="T3" fmla="*/ 0 h 38"/>
                <a:gd name="T4" fmla="*/ 1 w 11"/>
                <a:gd name="T5" fmla="*/ 24 h 38"/>
                <a:gd name="T6" fmla="*/ 6 w 11"/>
                <a:gd name="T7" fmla="*/ 38 h 38"/>
                <a:gd name="T8" fmla="*/ 10 w 11"/>
                <a:gd name="T9" fmla="*/ 38 h 38"/>
                <a:gd name="T10" fmla="*/ 11 w 11"/>
                <a:gd name="T11" fmla="*/ 17 h 38"/>
                <a:gd name="T12" fmla="*/ 9 w 11"/>
                <a:gd name="T13" fmla="*/ 6 h 38"/>
                <a:gd name="T14" fmla="*/ 7 w 11"/>
                <a:gd name="T15" fmla="*/ 25 h 38"/>
                <a:gd name="T16" fmla="*/ 5 w 11"/>
                <a:gd name="T1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38">
                  <a:moveTo>
                    <a:pt x="5" y="0"/>
                  </a:moveTo>
                  <a:lnTo>
                    <a:pt x="5" y="0"/>
                  </a:lnTo>
                  <a:cubicBezTo>
                    <a:pt x="5" y="0"/>
                    <a:pt x="0" y="18"/>
                    <a:pt x="1" y="24"/>
                  </a:cubicBezTo>
                  <a:cubicBezTo>
                    <a:pt x="3" y="29"/>
                    <a:pt x="4" y="34"/>
                    <a:pt x="6" y="38"/>
                  </a:cubicBezTo>
                  <a:lnTo>
                    <a:pt x="10" y="38"/>
                  </a:lnTo>
                  <a:cubicBezTo>
                    <a:pt x="10" y="33"/>
                    <a:pt x="10" y="24"/>
                    <a:pt x="11" y="17"/>
                  </a:cubicBezTo>
                  <a:cubicBezTo>
                    <a:pt x="10" y="13"/>
                    <a:pt x="10" y="9"/>
                    <a:pt x="9" y="6"/>
                  </a:cubicBezTo>
                  <a:cubicBezTo>
                    <a:pt x="7" y="13"/>
                    <a:pt x="7" y="16"/>
                    <a:pt x="7" y="25"/>
                  </a:cubicBezTo>
                  <a:cubicBezTo>
                    <a:pt x="6" y="16"/>
                    <a:pt x="5" y="7"/>
                    <a:pt x="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1" name="Freeform 1589"/>
            <p:cNvSpPr>
              <a:spLocks/>
            </p:cNvSpPr>
            <p:nvPr userDrawn="1"/>
          </p:nvSpPr>
          <p:spPr bwMode="auto">
            <a:xfrm>
              <a:off x="345" y="269"/>
              <a:ext cx="6" cy="16"/>
            </a:xfrm>
            <a:custGeom>
              <a:avLst/>
              <a:gdLst>
                <a:gd name="T0" fmla="*/ 5 w 15"/>
                <a:gd name="T1" fmla="*/ 0 h 36"/>
                <a:gd name="T2" fmla="*/ 5 w 15"/>
                <a:gd name="T3" fmla="*/ 0 h 36"/>
                <a:gd name="T4" fmla="*/ 10 w 15"/>
                <a:gd name="T5" fmla="*/ 36 h 36"/>
                <a:gd name="T6" fmla="*/ 15 w 15"/>
                <a:gd name="T7" fmla="*/ 36 h 36"/>
                <a:gd name="T8" fmla="*/ 9 w 15"/>
                <a:gd name="T9" fmla="*/ 1 h 36"/>
                <a:gd name="T10" fmla="*/ 8 w 15"/>
                <a:gd name="T11" fmla="*/ 21 h 36"/>
                <a:gd name="T12" fmla="*/ 5 w 15"/>
                <a:gd name="T1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36">
                  <a:moveTo>
                    <a:pt x="5" y="0"/>
                  </a:moveTo>
                  <a:lnTo>
                    <a:pt x="5" y="0"/>
                  </a:lnTo>
                  <a:cubicBezTo>
                    <a:pt x="0" y="20"/>
                    <a:pt x="4" y="27"/>
                    <a:pt x="10" y="36"/>
                  </a:cubicBezTo>
                  <a:lnTo>
                    <a:pt x="15" y="36"/>
                  </a:lnTo>
                  <a:cubicBezTo>
                    <a:pt x="12" y="30"/>
                    <a:pt x="9" y="12"/>
                    <a:pt x="9" y="1"/>
                  </a:cubicBezTo>
                  <a:cubicBezTo>
                    <a:pt x="9" y="2"/>
                    <a:pt x="8" y="13"/>
                    <a:pt x="8" y="21"/>
                  </a:cubicBezTo>
                  <a:cubicBezTo>
                    <a:pt x="6" y="13"/>
                    <a:pt x="5" y="8"/>
                    <a:pt x="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2" name="Freeform 1590"/>
            <p:cNvSpPr>
              <a:spLocks/>
            </p:cNvSpPr>
            <p:nvPr userDrawn="1"/>
          </p:nvSpPr>
          <p:spPr bwMode="auto">
            <a:xfrm>
              <a:off x="354" y="267"/>
              <a:ext cx="13" cy="14"/>
            </a:xfrm>
            <a:custGeom>
              <a:avLst/>
              <a:gdLst>
                <a:gd name="T0" fmla="*/ 0 w 29"/>
                <a:gd name="T1" fmla="*/ 0 h 31"/>
                <a:gd name="T2" fmla="*/ 0 w 29"/>
                <a:gd name="T3" fmla="*/ 0 h 31"/>
                <a:gd name="T4" fmla="*/ 12 w 29"/>
                <a:gd name="T5" fmla="*/ 23 h 31"/>
                <a:gd name="T6" fmla="*/ 1 w 29"/>
                <a:gd name="T7" fmla="*/ 13 h 31"/>
                <a:gd name="T8" fmla="*/ 4 w 29"/>
                <a:gd name="T9" fmla="*/ 24 h 31"/>
                <a:gd name="T10" fmla="*/ 29 w 29"/>
                <a:gd name="T11" fmla="*/ 20 h 31"/>
                <a:gd name="T12" fmla="*/ 0 w 29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31">
                  <a:moveTo>
                    <a:pt x="0" y="0"/>
                  </a:moveTo>
                  <a:lnTo>
                    <a:pt x="0" y="0"/>
                  </a:lnTo>
                  <a:cubicBezTo>
                    <a:pt x="0" y="10"/>
                    <a:pt x="5" y="20"/>
                    <a:pt x="12" y="23"/>
                  </a:cubicBezTo>
                  <a:cubicBezTo>
                    <a:pt x="5" y="21"/>
                    <a:pt x="1" y="13"/>
                    <a:pt x="1" y="13"/>
                  </a:cubicBezTo>
                  <a:cubicBezTo>
                    <a:pt x="2" y="15"/>
                    <a:pt x="3" y="21"/>
                    <a:pt x="4" y="24"/>
                  </a:cubicBezTo>
                  <a:cubicBezTo>
                    <a:pt x="12" y="31"/>
                    <a:pt x="26" y="29"/>
                    <a:pt x="29" y="20"/>
                  </a:cubicBezTo>
                  <a:cubicBezTo>
                    <a:pt x="14" y="26"/>
                    <a:pt x="4" y="15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3" name="Freeform 1591"/>
            <p:cNvSpPr>
              <a:spLocks/>
            </p:cNvSpPr>
            <p:nvPr userDrawn="1"/>
          </p:nvSpPr>
          <p:spPr bwMode="auto">
            <a:xfrm>
              <a:off x="405" y="268"/>
              <a:ext cx="26" cy="15"/>
            </a:xfrm>
            <a:custGeom>
              <a:avLst/>
              <a:gdLst>
                <a:gd name="T0" fmla="*/ 59 w 59"/>
                <a:gd name="T1" fmla="*/ 7 h 34"/>
                <a:gd name="T2" fmla="*/ 59 w 59"/>
                <a:gd name="T3" fmla="*/ 7 h 34"/>
                <a:gd name="T4" fmla="*/ 34 w 59"/>
                <a:gd name="T5" fmla="*/ 4 h 34"/>
                <a:gd name="T6" fmla="*/ 12 w 59"/>
                <a:gd name="T7" fmla="*/ 15 h 34"/>
                <a:gd name="T8" fmla="*/ 10 w 59"/>
                <a:gd name="T9" fmla="*/ 21 h 34"/>
                <a:gd name="T10" fmla="*/ 34 w 59"/>
                <a:gd name="T11" fmla="*/ 15 h 34"/>
                <a:gd name="T12" fmla="*/ 8 w 59"/>
                <a:gd name="T13" fmla="*/ 25 h 34"/>
                <a:gd name="T14" fmla="*/ 0 w 59"/>
                <a:gd name="T15" fmla="*/ 34 h 34"/>
                <a:gd name="T16" fmla="*/ 45 w 59"/>
                <a:gd name="T17" fmla="*/ 24 h 34"/>
                <a:gd name="T18" fmla="*/ 59 w 59"/>
                <a:gd name="T19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" h="34">
                  <a:moveTo>
                    <a:pt x="59" y="7"/>
                  </a:moveTo>
                  <a:lnTo>
                    <a:pt x="59" y="7"/>
                  </a:lnTo>
                  <a:cubicBezTo>
                    <a:pt x="52" y="2"/>
                    <a:pt x="43" y="0"/>
                    <a:pt x="34" y="4"/>
                  </a:cubicBezTo>
                  <a:cubicBezTo>
                    <a:pt x="32" y="5"/>
                    <a:pt x="18" y="12"/>
                    <a:pt x="12" y="15"/>
                  </a:cubicBezTo>
                  <a:cubicBezTo>
                    <a:pt x="11" y="17"/>
                    <a:pt x="11" y="20"/>
                    <a:pt x="10" y="21"/>
                  </a:cubicBezTo>
                  <a:cubicBezTo>
                    <a:pt x="16" y="19"/>
                    <a:pt x="25" y="16"/>
                    <a:pt x="34" y="15"/>
                  </a:cubicBezTo>
                  <a:cubicBezTo>
                    <a:pt x="25" y="21"/>
                    <a:pt x="13" y="24"/>
                    <a:pt x="8" y="25"/>
                  </a:cubicBezTo>
                  <a:cubicBezTo>
                    <a:pt x="7" y="28"/>
                    <a:pt x="4" y="31"/>
                    <a:pt x="0" y="34"/>
                  </a:cubicBezTo>
                  <a:cubicBezTo>
                    <a:pt x="14" y="31"/>
                    <a:pt x="33" y="29"/>
                    <a:pt x="45" y="24"/>
                  </a:cubicBezTo>
                  <a:cubicBezTo>
                    <a:pt x="49" y="22"/>
                    <a:pt x="58" y="15"/>
                    <a:pt x="59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4" name="Freeform 1592"/>
            <p:cNvSpPr>
              <a:spLocks/>
            </p:cNvSpPr>
            <p:nvPr userDrawn="1"/>
          </p:nvSpPr>
          <p:spPr bwMode="auto">
            <a:xfrm>
              <a:off x="406" y="268"/>
              <a:ext cx="6" cy="3"/>
            </a:xfrm>
            <a:custGeom>
              <a:avLst/>
              <a:gdLst>
                <a:gd name="T0" fmla="*/ 14 w 14"/>
                <a:gd name="T1" fmla="*/ 0 h 8"/>
                <a:gd name="T2" fmla="*/ 14 w 14"/>
                <a:gd name="T3" fmla="*/ 0 h 8"/>
                <a:gd name="T4" fmla="*/ 0 w 14"/>
                <a:gd name="T5" fmla="*/ 8 h 8"/>
                <a:gd name="T6" fmla="*/ 2 w 14"/>
                <a:gd name="T7" fmla="*/ 8 h 8"/>
                <a:gd name="T8" fmla="*/ 14 w 14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8">
                  <a:moveTo>
                    <a:pt x="14" y="0"/>
                  </a:moveTo>
                  <a:lnTo>
                    <a:pt x="14" y="0"/>
                  </a:lnTo>
                  <a:cubicBezTo>
                    <a:pt x="9" y="2"/>
                    <a:pt x="4" y="6"/>
                    <a:pt x="0" y="8"/>
                  </a:cubicBezTo>
                  <a:lnTo>
                    <a:pt x="2" y="8"/>
                  </a:lnTo>
                  <a:cubicBezTo>
                    <a:pt x="6" y="6"/>
                    <a:pt x="9" y="3"/>
                    <a:pt x="1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5" name="Freeform 1593"/>
            <p:cNvSpPr>
              <a:spLocks/>
            </p:cNvSpPr>
            <p:nvPr userDrawn="1"/>
          </p:nvSpPr>
          <p:spPr bwMode="auto">
            <a:xfrm>
              <a:off x="348" y="263"/>
              <a:ext cx="17" cy="22"/>
            </a:xfrm>
            <a:custGeom>
              <a:avLst/>
              <a:gdLst>
                <a:gd name="T0" fmla="*/ 3 w 37"/>
                <a:gd name="T1" fmla="*/ 0 h 50"/>
                <a:gd name="T2" fmla="*/ 3 w 37"/>
                <a:gd name="T3" fmla="*/ 0 h 50"/>
                <a:gd name="T4" fmla="*/ 18 w 37"/>
                <a:gd name="T5" fmla="*/ 50 h 50"/>
                <a:gd name="T6" fmla="*/ 37 w 37"/>
                <a:gd name="T7" fmla="*/ 50 h 50"/>
                <a:gd name="T8" fmla="*/ 34 w 37"/>
                <a:gd name="T9" fmla="*/ 49 h 50"/>
                <a:gd name="T10" fmla="*/ 5 w 37"/>
                <a:gd name="T11" fmla="*/ 0 h 50"/>
                <a:gd name="T12" fmla="*/ 6 w 37"/>
                <a:gd name="T13" fmla="*/ 19 h 50"/>
                <a:gd name="T14" fmla="*/ 3 w 37"/>
                <a:gd name="T1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50">
                  <a:moveTo>
                    <a:pt x="3" y="0"/>
                  </a:moveTo>
                  <a:lnTo>
                    <a:pt x="3" y="0"/>
                  </a:lnTo>
                  <a:cubicBezTo>
                    <a:pt x="0" y="21"/>
                    <a:pt x="5" y="38"/>
                    <a:pt x="18" y="50"/>
                  </a:cubicBezTo>
                  <a:lnTo>
                    <a:pt x="37" y="50"/>
                  </a:lnTo>
                  <a:lnTo>
                    <a:pt x="34" y="49"/>
                  </a:lnTo>
                  <a:cubicBezTo>
                    <a:pt x="15" y="42"/>
                    <a:pt x="8" y="25"/>
                    <a:pt x="5" y="0"/>
                  </a:cubicBezTo>
                  <a:cubicBezTo>
                    <a:pt x="4" y="5"/>
                    <a:pt x="4" y="14"/>
                    <a:pt x="6" y="19"/>
                  </a:cubicBezTo>
                  <a:cubicBezTo>
                    <a:pt x="3" y="13"/>
                    <a:pt x="3" y="6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6" name="Freeform 1594"/>
            <p:cNvSpPr>
              <a:spLocks/>
            </p:cNvSpPr>
            <p:nvPr userDrawn="1"/>
          </p:nvSpPr>
          <p:spPr bwMode="auto">
            <a:xfrm>
              <a:off x="426" y="261"/>
              <a:ext cx="39" cy="21"/>
            </a:xfrm>
            <a:custGeom>
              <a:avLst/>
              <a:gdLst>
                <a:gd name="T0" fmla="*/ 87 w 87"/>
                <a:gd name="T1" fmla="*/ 3 h 45"/>
                <a:gd name="T2" fmla="*/ 87 w 87"/>
                <a:gd name="T3" fmla="*/ 3 h 45"/>
                <a:gd name="T4" fmla="*/ 47 w 87"/>
                <a:gd name="T5" fmla="*/ 8 h 45"/>
                <a:gd name="T6" fmla="*/ 15 w 87"/>
                <a:gd name="T7" fmla="*/ 23 h 45"/>
                <a:gd name="T8" fmla="*/ 11 w 87"/>
                <a:gd name="T9" fmla="*/ 31 h 45"/>
                <a:gd name="T10" fmla="*/ 59 w 87"/>
                <a:gd name="T11" fmla="*/ 17 h 45"/>
                <a:gd name="T12" fmla="*/ 4 w 87"/>
                <a:gd name="T13" fmla="*/ 38 h 45"/>
                <a:gd name="T14" fmla="*/ 0 w 87"/>
                <a:gd name="T15" fmla="*/ 42 h 45"/>
                <a:gd name="T16" fmla="*/ 8 w 87"/>
                <a:gd name="T17" fmla="*/ 45 h 45"/>
                <a:gd name="T18" fmla="*/ 44 w 87"/>
                <a:gd name="T19" fmla="*/ 37 h 45"/>
                <a:gd name="T20" fmla="*/ 87 w 87"/>
                <a:gd name="T21" fmla="*/ 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" h="45">
                  <a:moveTo>
                    <a:pt x="87" y="3"/>
                  </a:moveTo>
                  <a:lnTo>
                    <a:pt x="87" y="3"/>
                  </a:lnTo>
                  <a:cubicBezTo>
                    <a:pt x="77" y="0"/>
                    <a:pt x="58" y="4"/>
                    <a:pt x="47" y="8"/>
                  </a:cubicBezTo>
                  <a:cubicBezTo>
                    <a:pt x="41" y="11"/>
                    <a:pt x="21" y="19"/>
                    <a:pt x="15" y="23"/>
                  </a:cubicBezTo>
                  <a:cubicBezTo>
                    <a:pt x="14" y="26"/>
                    <a:pt x="13" y="28"/>
                    <a:pt x="11" y="31"/>
                  </a:cubicBezTo>
                  <a:cubicBezTo>
                    <a:pt x="20" y="28"/>
                    <a:pt x="38" y="21"/>
                    <a:pt x="59" y="17"/>
                  </a:cubicBezTo>
                  <a:cubicBezTo>
                    <a:pt x="44" y="24"/>
                    <a:pt x="19" y="33"/>
                    <a:pt x="4" y="38"/>
                  </a:cubicBezTo>
                  <a:cubicBezTo>
                    <a:pt x="4" y="39"/>
                    <a:pt x="2" y="41"/>
                    <a:pt x="0" y="42"/>
                  </a:cubicBezTo>
                  <a:cubicBezTo>
                    <a:pt x="3" y="42"/>
                    <a:pt x="5" y="44"/>
                    <a:pt x="8" y="45"/>
                  </a:cubicBezTo>
                  <a:cubicBezTo>
                    <a:pt x="12" y="45"/>
                    <a:pt x="38" y="39"/>
                    <a:pt x="44" y="37"/>
                  </a:cubicBezTo>
                  <a:cubicBezTo>
                    <a:pt x="64" y="31"/>
                    <a:pt x="85" y="18"/>
                    <a:pt x="87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7" name="Freeform 1595"/>
            <p:cNvSpPr>
              <a:spLocks/>
            </p:cNvSpPr>
            <p:nvPr userDrawn="1"/>
          </p:nvSpPr>
          <p:spPr bwMode="auto">
            <a:xfrm>
              <a:off x="427" y="260"/>
              <a:ext cx="13" cy="8"/>
            </a:xfrm>
            <a:custGeom>
              <a:avLst/>
              <a:gdLst>
                <a:gd name="T0" fmla="*/ 29 w 29"/>
                <a:gd name="T1" fmla="*/ 0 h 16"/>
                <a:gd name="T2" fmla="*/ 29 w 29"/>
                <a:gd name="T3" fmla="*/ 0 h 16"/>
                <a:gd name="T4" fmla="*/ 0 w 29"/>
                <a:gd name="T5" fmla="*/ 15 h 16"/>
                <a:gd name="T6" fmla="*/ 4 w 29"/>
                <a:gd name="T7" fmla="*/ 16 h 16"/>
                <a:gd name="T8" fmla="*/ 29 w 29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6">
                  <a:moveTo>
                    <a:pt x="29" y="0"/>
                  </a:moveTo>
                  <a:lnTo>
                    <a:pt x="29" y="0"/>
                  </a:lnTo>
                  <a:cubicBezTo>
                    <a:pt x="20" y="5"/>
                    <a:pt x="3" y="14"/>
                    <a:pt x="0" y="15"/>
                  </a:cubicBezTo>
                  <a:cubicBezTo>
                    <a:pt x="2" y="15"/>
                    <a:pt x="2" y="15"/>
                    <a:pt x="4" y="16"/>
                  </a:cubicBezTo>
                  <a:cubicBezTo>
                    <a:pt x="5" y="16"/>
                    <a:pt x="22" y="6"/>
                    <a:pt x="2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8" name="Freeform 1596"/>
            <p:cNvSpPr>
              <a:spLocks/>
            </p:cNvSpPr>
            <p:nvPr userDrawn="1"/>
          </p:nvSpPr>
          <p:spPr bwMode="auto">
            <a:xfrm>
              <a:off x="341" y="257"/>
              <a:ext cx="5" cy="25"/>
            </a:xfrm>
            <a:custGeom>
              <a:avLst/>
              <a:gdLst>
                <a:gd name="T0" fmla="*/ 9 w 12"/>
                <a:gd name="T1" fmla="*/ 0 h 55"/>
                <a:gd name="T2" fmla="*/ 9 w 12"/>
                <a:gd name="T3" fmla="*/ 0 h 55"/>
                <a:gd name="T4" fmla="*/ 0 w 12"/>
                <a:gd name="T5" fmla="*/ 27 h 55"/>
                <a:gd name="T6" fmla="*/ 9 w 12"/>
                <a:gd name="T7" fmla="*/ 55 h 55"/>
                <a:gd name="T8" fmla="*/ 12 w 12"/>
                <a:gd name="T9" fmla="*/ 24 h 55"/>
                <a:gd name="T10" fmla="*/ 11 w 12"/>
                <a:gd name="T11" fmla="*/ 1 h 55"/>
                <a:gd name="T12" fmla="*/ 6 w 12"/>
                <a:gd name="T13" fmla="*/ 28 h 55"/>
                <a:gd name="T14" fmla="*/ 9 w 12"/>
                <a:gd name="T1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55">
                  <a:moveTo>
                    <a:pt x="9" y="0"/>
                  </a:moveTo>
                  <a:lnTo>
                    <a:pt x="9" y="0"/>
                  </a:lnTo>
                  <a:cubicBezTo>
                    <a:pt x="6" y="6"/>
                    <a:pt x="1" y="22"/>
                    <a:pt x="0" y="27"/>
                  </a:cubicBezTo>
                  <a:cubicBezTo>
                    <a:pt x="1" y="39"/>
                    <a:pt x="6" y="48"/>
                    <a:pt x="9" y="55"/>
                  </a:cubicBezTo>
                  <a:cubicBezTo>
                    <a:pt x="9" y="45"/>
                    <a:pt x="10" y="33"/>
                    <a:pt x="12" y="24"/>
                  </a:cubicBezTo>
                  <a:cubicBezTo>
                    <a:pt x="11" y="17"/>
                    <a:pt x="11" y="8"/>
                    <a:pt x="11" y="1"/>
                  </a:cubicBezTo>
                  <a:cubicBezTo>
                    <a:pt x="10" y="4"/>
                    <a:pt x="6" y="19"/>
                    <a:pt x="6" y="28"/>
                  </a:cubicBezTo>
                  <a:cubicBezTo>
                    <a:pt x="6" y="20"/>
                    <a:pt x="8" y="6"/>
                    <a:pt x="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9" name="Freeform 1597"/>
            <p:cNvSpPr>
              <a:spLocks/>
            </p:cNvSpPr>
            <p:nvPr userDrawn="1"/>
          </p:nvSpPr>
          <p:spPr bwMode="auto">
            <a:xfrm>
              <a:off x="333" y="257"/>
              <a:ext cx="6" cy="27"/>
            </a:xfrm>
            <a:custGeom>
              <a:avLst/>
              <a:gdLst>
                <a:gd name="T0" fmla="*/ 15 w 15"/>
                <a:gd name="T1" fmla="*/ 0 h 60"/>
                <a:gd name="T2" fmla="*/ 15 w 15"/>
                <a:gd name="T3" fmla="*/ 0 h 60"/>
                <a:gd name="T4" fmla="*/ 7 w 15"/>
                <a:gd name="T5" fmla="*/ 29 h 60"/>
                <a:gd name="T6" fmla="*/ 13 w 15"/>
                <a:gd name="T7" fmla="*/ 1 h 60"/>
                <a:gd name="T8" fmla="*/ 7 w 15"/>
                <a:gd name="T9" fmla="*/ 15 h 60"/>
                <a:gd name="T10" fmla="*/ 0 w 15"/>
                <a:gd name="T11" fmla="*/ 42 h 60"/>
                <a:gd name="T12" fmla="*/ 7 w 15"/>
                <a:gd name="T13" fmla="*/ 60 h 60"/>
                <a:gd name="T14" fmla="*/ 11 w 15"/>
                <a:gd name="T15" fmla="*/ 31 h 60"/>
                <a:gd name="T16" fmla="*/ 14 w 15"/>
                <a:gd name="T17" fmla="*/ 20 h 60"/>
                <a:gd name="T18" fmla="*/ 15 w 15"/>
                <a:gd name="T1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60">
                  <a:moveTo>
                    <a:pt x="15" y="0"/>
                  </a:moveTo>
                  <a:lnTo>
                    <a:pt x="15" y="0"/>
                  </a:lnTo>
                  <a:cubicBezTo>
                    <a:pt x="13" y="6"/>
                    <a:pt x="8" y="26"/>
                    <a:pt x="7" y="29"/>
                  </a:cubicBezTo>
                  <a:cubicBezTo>
                    <a:pt x="9" y="19"/>
                    <a:pt x="10" y="10"/>
                    <a:pt x="13" y="1"/>
                  </a:cubicBezTo>
                  <a:cubicBezTo>
                    <a:pt x="13" y="1"/>
                    <a:pt x="8" y="12"/>
                    <a:pt x="7" y="15"/>
                  </a:cubicBezTo>
                  <a:cubicBezTo>
                    <a:pt x="6" y="22"/>
                    <a:pt x="1" y="35"/>
                    <a:pt x="0" y="42"/>
                  </a:cubicBezTo>
                  <a:cubicBezTo>
                    <a:pt x="1" y="49"/>
                    <a:pt x="5" y="54"/>
                    <a:pt x="7" y="60"/>
                  </a:cubicBezTo>
                  <a:cubicBezTo>
                    <a:pt x="7" y="50"/>
                    <a:pt x="9" y="41"/>
                    <a:pt x="11" y="31"/>
                  </a:cubicBezTo>
                  <a:cubicBezTo>
                    <a:pt x="11" y="28"/>
                    <a:pt x="13" y="24"/>
                    <a:pt x="14" y="20"/>
                  </a:cubicBezTo>
                  <a:cubicBezTo>
                    <a:pt x="14" y="14"/>
                    <a:pt x="15" y="4"/>
                    <a:pt x="1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0" name="Freeform 1598"/>
            <p:cNvSpPr>
              <a:spLocks/>
            </p:cNvSpPr>
            <p:nvPr userDrawn="1"/>
          </p:nvSpPr>
          <p:spPr bwMode="auto">
            <a:xfrm>
              <a:off x="401" y="256"/>
              <a:ext cx="26" cy="18"/>
            </a:xfrm>
            <a:custGeom>
              <a:avLst/>
              <a:gdLst>
                <a:gd name="T0" fmla="*/ 58 w 59"/>
                <a:gd name="T1" fmla="*/ 0 h 39"/>
                <a:gd name="T2" fmla="*/ 58 w 59"/>
                <a:gd name="T3" fmla="*/ 0 h 39"/>
                <a:gd name="T4" fmla="*/ 0 w 59"/>
                <a:gd name="T5" fmla="*/ 34 h 39"/>
                <a:gd name="T6" fmla="*/ 7 w 59"/>
                <a:gd name="T7" fmla="*/ 34 h 39"/>
                <a:gd name="T8" fmla="*/ 36 w 59"/>
                <a:gd name="T9" fmla="*/ 18 h 39"/>
                <a:gd name="T10" fmla="*/ 14 w 59"/>
                <a:gd name="T11" fmla="*/ 35 h 39"/>
                <a:gd name="T12" fmla="*/ 20 w 59"/>
                <a:gd name="T13" fmla="*/ 39 h 39"/>
                <a:gd name="T14" fmla="*/ 46 w 59"/>
                <a:gd name="T15" fmla="*/ 26 h 39"/>
                <a:gd name="T16" fmla="*/ 58 w 59"/>
                <a:gd name="T1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39">
                  <a:moveTo>
                    <a:pt x="58" y="0"/>
                  </a:moveTo>
                  <a:lnTo>
                    <a:pt x="58" y="0"/>
                  </a:lnTo>
                  <a:cubicBezTo>
                    <a:pt x="31" y="2"/>
                    <a:pt x="18" y="22"/>
                    <a:pt x="0" y="34"/>
                  </a:cubicBezTo>
                  <a:cubicBezTo>
                    <a:pt x="2" y="34"/>
                    <a:pt x="5" y="34"/>
                    <a:pt x="7" y="34"/>
                  </a:cubicBezTo>
                  <a:cubicBezTo>
                    <a:pt x="10" y="33"/>
                    <a:pt x="25" y="22"/>
                    <a:pt x="36" y="18"/>
                  </a:cubicBezTo>
                  <a:cubicBezTo>
                    <a:pt x="31" y="25"/>
                    <a:pt x="21" y="29"/>
                    <a:pt x="14" y="35"/>
                  </a:cubicBezTo>
                  <a:cubicBezTo>
                    <a:pt x="16" y="36"/>
                    <a:pt x="18" y="37"/>
                    <a:pt x="20" y="39"/>
                  </a:cubicBezTo>
                  <a:cubicBezTo>
                    <a:pt x="24" y="37"/>
                    <a:pt x="40" y="28"/>
                    <a:pt x="46" y="26"/>
                  </a:cubicBezTo>
                  <a:cubicBezTo>
                    <a:pt x="53" y="18"/>
                    <a:pt x="59" y="8"/>
                    <a:pt x="5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1" name="Freeform 1599"/>
            <p:cNvSpPr>
              <a:spLocks/>
            </p:cNvSpPr>
            <p:nvPr userDrawn="1"/>
          </p:nvSpPr>
          <p:spPr bwMode="auto">
            <a:xfrm>
              <a:off x="408" y="255"/>
              <a:ext cx="4" cy="4"/>
            </a:xfrm>
            <a:custGeom>
              <a:avLst/>
              <a:gdLst>
                <a:gd name="T0" fmla="*/ 8 w 8"/>
                <a:gd name="T1" fmla="*/ 0 h 10"/>
                <a:gd name="T2" fmla="*/ 8 w 8"/>
                <a:gd name="T3" fmla="*/ 0 h 10"/>
                <a:gd name="T4" fmla="*/ 0 w 8"/>
                <a:gd name="T5" fmla="*/ 7 h 10"/>
                <a:gd name="T6" fmla="*/ 0 w 8"/>
                <a:gd name="T7" fmla="*/ 10 h 10"/>
                <a:gd name="T8" fmla="*/ 8 w 8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0">
                  <a:moveTo>
                    <a:pt x="8" y="0"/>
                  </a:moveTo>
                  <a:lnTo>
                    <a:pt x="8" y="0"/>
                  </a:lnTo>
                  <a:cubicBezTo>
                    <a:pt x="5" y="2"/>
                    <a:pt x="3" y="5"/>
                    <a:pt x="0" y="7"/>
                  </a:cubicBezTo>
                  <a:cubicBezTo>
                    <a:pt x="1" y="8"/>
                    <a:pt x="1" y="9"/>
                    <a:pt x="0" y="10"/>
                  </a:cubicBezTo>
                  <a:cubicBezTo>
                    <a:pt x="2" y="7"/>
                    <a:pt x="6" y="2"/>
                    <a:pt x="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2" name="Freeform 1600"/>
            <p:cNvSpPr>
              <a:spLocks/>
            </p:cNvSpPr>
            <p:nvPr userDrawn="1"/>
          </p:nvSpPr>
          <p:spPr bwMode="auto">
            <a:xfrm>
              <a:off x="365" y="251"/>
              <a:ext cx="45" cy="64"/>
            </a:xfrm>
            <a:custGeom>
              <a:avLst/>
              <a:gdLst>
                <a:gd name="T0" fmla="*/ 88 w 100"/>
                <a:gd name="T1" fmla="*/ 95 h 142"/>
                <a:gd name="T2" fmla="*/ 88 w 100"/>
                <a:gd name="T3" fmla="*/ 95 h 142"/>
                <a:gd name="T4" fmla="*/ 100 w 100"/>
                <a:gd name="T5" fmla="*/ 82 h 142"/>
                <a:gd name="T6" fmla="*/ 85 w 100"/>
                <a:gd name="T7" fmla="*/ 74 h 142"/>
                <a:gd name="T8" fmla="*/ 70 w 100"/>
                <a:gd name="T9" fmla="*/ 78 h 142"/>
                <a:gd name="T10" fmla="*/ 69 w 100"/>
                <a:gd name="T11" fmla="*/ 76 h 142"/>
                <a:gd name="T12" fmla="*/ 98 w 100"/>
                <a:gd name="T13" fmla="*/ 51 h 142"/>
                <a:gd name="T14" fmla="*/ 64 w 100"/>
                <a:gd name="T15" fmla="*/ 61 h 142"/>
                <a:gd name="T16" fmla="*/ 63 w 100"/>
                <a:gd name="T17" fmla="*/ 60 h 142"/>
                <a:gd name="T18" fmla="*/ 87 w 100"/>
                <a:gd name="T19" fmla="*/ 36 h 142"/>
                <a:gd name="T20" fmla="*/ 92 w 100"/>
                <a:gd name="T21" fmla="*/ 0 h 142"/>
                <a:gd name="T22" fmla="*/ 45 w 100"/>
                <a:gd name="T23" fmla="*/ 52 h 142"/>
                <a:gd name="T24" fmla="*/ 58 w 100"/>
                <a:gd name="T25" fmla="*/ 83 h 142"/>
                <a:gd name="T26" fmla="*/ 38 w 100"/>
                <a:gd name="T27" fmla="*/ 110 h 142"/>
                <a:gd name="T28" fmla="*/ 7 w 100"/>
                <a:gd name="T29" fmla="*/ 98 h 142"/>
                <a:gd name="T30" fmla="*/ 0 w 100"/>
                <a:gd name="T31" fmla="*/ 98 h 142"/>
                <a:gd name="T32" fmla="*/ 0 w 100"/>
                <a:gd name="T33" fmla="*/ 110 h 142"/>
                <a:gd name="T34" fmla="*/ 2 w 100"/>
                <a:gd name="T35" fmla="*/ 112 h 142"/>
                <a:gd name="T36" fmla="*/ 0 w 100"/>
                <a:gd name="T37" fmla="*/ 120 h 142"/>
                <a:gd name="T38" fmla="*/ 0 w 100"/>
                <a:gd name="T39" fmla="*/ 129 h 142"/>
                <a:gd name="T40" fmla="*/ 4 w 100"/>
                <a:gd name="T41" fmla="*/ 126 h 142"/>
                <a:gd name="T42" fmla="*/ 0 w 100"/>
                <a:gd name="T43" fmla="*/ 131 h 142"/>
                <a:gd name="T44" fmla="*/ 0 w 100"/>
                <a:gd name="T45" fmla="*/ 133 h 142"/>
                <a:gd name="T46" fmla="*/ 4 w 100"/>
                <a:gd name="T47" fmla="*/ 131 h 142"/>
                <a:gd name="T48" fmla="*/ 9 w 100"/>
                <a:gd name="T49" fmla="*/ 115 h 142"/>
                <a:gd name="T50" fmla="*/ 11 w 100"/>
                <a:gd name="T51" fmla="*/ 116 h 142"/>
                <a:gd name="T52" fmla="*/ 7 w 100"/>
                <a:gd name="T53" fmla="*/ 130 h 142"/>
                <a:gd name="T54" fmla="*/ 14 w 100"/>
                <a:gd name="T55" fmla="*/ 142 h 142"/>
                <a:gd name="T56" fmla="*/ 27 w 100"/>
                <a:gd name="T57" fmla="*/ 134 h 142"/>
                <a:gd name="T58" fmla="*/ 29 w 100"/>
                <a:gd name="T59" fmla="*/ 120 h 142"/>
                <a:gd name="T60" fmla="*/ 30 w 100"/>
                <a:gd name="T61" fmla="*/ 120 h 142"/>
                <a:gd name="T62" fmla="*/ 29 w 100"/>
                <a:gd name="T63" fmla="*/ 133 h 142"/>
                <a:gd name="T64" fmla="*/ 39 w 100"/>
                <a:gd name="T65" fmla="*/ 142 h 142"/>
                <a:gd name="T66" fmla="*/ 49 w 100"/>
                <a:gd name="T67" fmla="*/ 132 h 142"/>
                <a:gd name="T68" fmla="*/ 45 w 100"/>
                <a:gd name="T69" fmla="*/ 119 h 142"/>
                <a:gd name="T70" fmla="*/ 46 w 100"/>
                <a:gd name="T71" fmla="*/ 118 h 142"/>
                <a:gd name="T72" fmla="*/ 52 w 100"/>
                <a:gd name="T73" fmla="*/ 133 h 142"/>
                <a:gd name="T74" fmla="*/ 67 w 100"/>
                <a:gd name="T75" fmla="*/ 134 h 142"/>
                <a:gd name="T76" fmla="*/ 71 w 100"/>
                <a:gd name="T77" fmla="*/ 121 h 142"/>
                <a:gd name="T78" fmla="*/ 62 w 100"/>
                <a:gd name="T79" fmla="*/ 111 h 142"/>
                <a:gd name="T80" fmla="*/ 64 w 100"/>
                <a:gd name="T81" fmla="*/ 110 h 142"/>
                <a:gd name="T82" fmla="*/ 75 w 100"/>
                <a:gd name="T83" fmla="*/ 120 h 142"/>
                <a:gd name="T84" fmla="*/ 92 w 100"/>
                <a:gd name="T85" fmla="*/ 116 h 142"/>
                <a:gd name="T86" fmla="*/ 86 w 100"/>
                <a:gd name="T87" fmla="*/ 100 h 142"/>
                <a:gd name="T88" fmla="*/ 73 w 100"/>
                <a:gd name="T89" fmla="*/ 97 h 142"/>
                <a:gd name="T90" fmla="*/ 73 w 100"/>
                <a:gd name="T91" fmla="*/ 95 h 142"/>
                <a:gd name="T92" fmla="*/ 88 w 100"/>
                <a:gd name="T93" fmla="*/ 9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0" h="142">
                  <a:moveTo>
                    <a:pt x="88" y="95"/>
                  </a:moveTo>
                  <a:lnTo>
                    <a:pt x="88" y="95"/>
                  </a:lnTo>
                  <a:cubicBezTo>
                    <a:pt x="96" y="94"/>
                    <a:pt x="98" y="86"/>
                    <a:pt x="100" y="82"/>
                  </a:cubicBezTo>
                  <a:cubicBezTo>
                    <a:pt x="98" y="80"/>
                    <a:pt x="92" y="72"/>
                    <a:pt x="85" y="74"/>
                  </a:cubicBezTo>
                  <a:cubicBezTo>
                    <a:pt x="80" y="75"/>
                    <a:pt x="75" y="76"/>
                    <a:pt x="70" y="78"/>
                  </a:cubicBezTo>
                  <a:cubicBezTo>
                    <a:pt x="70" y="77"/>
                    <a:pt x="69" y="77"/>
                    <a:pt x="69" y="76"/>
                  </a:cubicBezTo>
                  <a:cubicBezTo>
                    <a:pt x="86" y="72"/>
                    <a:pt x="98" y="65"/>
                    <a:pt x="98" y="51"/>
                  </a:cubicBezTo>
                  <a:cubicBezTo>
                    <a:pt x="86" y="42"/>
                    <a:pt x="73" y="50"/>
                    <a:pt x="64" y="61"/>
                  </a:cubicBezTo>
                  <a:lnTo>
                    <a:pt x="63" y="60"/>
                  </a:lnTo>
                  <a:cubicBezTo>
                    <a:pt x="69" y="49"/>
                    <a:pt x="79" y="44"/>
                    <a:pt x="87" y="36"/>
                  </a:cubicBezTo>
                  <a:cubicBezTo>
                    <a:pt x="94" y="28"/>
                    <a:pt x="96" y="12"/>
                    <a:pt x="92" y="0"/>
                  </a:cubicBezTo>
                  <a:cubicBezTo>
                    <a:pt x="77" y="19"/>
                    <a:pt x="52" y="37"/>
                    <a:pt x="45" y="52"/>
                  </a:cubicBezTo>
                  <a:cubicBezTo>
                    <a:pt x="38" y="68"/>
                    <a:pt x="55" y="72"/>
                    <a:pt x="58" y="83"/>
                  </a:cubicBezTo>
                  <a:cubicBezTo>
                    <a:pt x="62" y="96"/>
                    <a:pt x="53" y="105"/>
                    <a:pt x="38" y="110"/>
                  </a:cubicBezTo>
                  <a:cubicBezTo>
                    <a:pt x="26" y="114"/>
                    <a:pt x="12" y="110"/>
                    <a:pt x="7" y="98"/>
                  </a:cubicBezTo>
                  <a:cubicBezTo>
                    <a:pt x="4" y="98"/>
                    <a:pt x="3" y="99"/>
                    <a:pt x="0" y="98"/>
                  </a:cubicBezTo>
                  <a:lnTo>
                    <a:pt x="0" y="110"/>
                  </a:lnTo>
                  <a:cubicBezTo>
                    <a:pt x="3" y="111"/>
                    <a:pt x="1" y="110"/>
                    <a:pt x="2" y="112"/>
                  </a:cubicBezTo>
                  <a:cubicBezTo>
                    <a:pt x="1" y="115"/>
                    <a:pt x="0" y="118"/>
                    <a:pt x="0" y="120"/>
                  </a:cubicBezTo>
                  <a:lnTo>
                    <a:pt x="0" y="129"/>
                  </a:lnTo>
                  <a:cubicBezTo>
                    <a:pt x="2" y="129"/>
                    <a:pt x="3" y="129"/>
                    <a:pt x="4" y="126"/>
                  </a:cubicBezTo>
                  <a:cubicBezTo>
                    <a:pt x="4" y="129"/>
                    <a:pt x="2" y="130"/>
                    <a:pt x="0" y="131"/>
                  </a:cubicBezTo>
                  <a:lnTo>
                    <a:pt x="0" y="133"/>
                  </a:lnTo>
                  <a:cubicBezTo>
                    <a:pt x="1" y="133"/>
                    <a:pt x="4" y="132"/>
                    <a:pt x="4" y="131"/>
                  </a:cubicBezTo>
                  <a:cubicBezTo>
                    <a:pt x="6" y="127"/>
                    <a:pt x="8" y="119"/>
                    <a:pt x="9" y="115"/>
                  </a:cubicBezTo>
                  <a:cubicBezTo>
                    <a:pt x="10" y="114"/>
                    <a:pt x="12" y="114"/>
                    <a:pt x="11" y="116"/>
                  </a:cubicBezTo>
                  <a:cubicBezTo>
                    <a:pt x="10" y="118"/>
                    <a:pt x="7" y="128"/>
                    <a:pt x="7" y="130"/>
                  </a:cubicBezTo>
                  <a:cubicBezTo>
                    <a:pt x="5" y="137"/>
                    <a:pt x="11" y="138"/>
                    <a:pt x="14" y="142"/>
                  </a:cubicBezTo>
                  <a:cubicBezTo>
                    <a:pt x="19" y="139"/>
                    <a:pt x="25" y="141"/>
                    <a:pt x="27" y="134"/>
                  </a:cubicBezTo>
                  <a:cubicBezTo>
                    <a:pt x="28" y="129"/>
                    <a:pt x="28" y="125"/>
                    <a:pt x="29" y="120"/>
                  </a:cubicBezTo>
                  <a:cubicBezTo>
                    <a:pt x="29" y="119"/>
                    <a:pt x="31" y="119"/>
                    <a:pt x="30" y="120"/>
                  </a:cubicBezTo>
                  <a:cubicBezTo>
                    <a:pt x="30" y="125"/>
                    <a:pt x="29" y="132"/>
                    <a:pt x="29" y="133"/>
                  </a:cubicBezTo>
                  <a:cubicBezTo>
                    <a:pt x="29" y="139"/>
                    <a:pt x="36" y="139"/>
                    <a:pt x="39" y="142"/>
                  </a:cubicBezTo>
                  <a:cubicBezTo>
                    <a:pt x="43" y="139"/>
                    <a:pt x="50" y="138"/>
                    <a:pt x="49" y="132"/>
                  </a:cubicBezTo>
                  <a:cubicBezTo>
                    <a:pt x="48" y="130"/>
                    <a:pt x="46" y="122"/>
                    <a:pt x="45" y="119"/>
                  </a:cubicBezTo>
                  <a:cubicBezTo>
                    <a:pt x="45" y="118"/>
                    <a:pt x="46" y="118"/>
                    <a:pt x="46" y="118"/>
                  </a:cubicBezTo>
                  <a:cubicBezTo>
                    <a:pt x="48" y="122"/>
                    <a:pt x="50" y="129"/>
                    <a:pt x="52" y="133"/>
                  </a:cubicBezTo>
                  <a:cubicBezTo>
                    <a:pt x="55" y="138"/>
                    <a:pt x="61" y="134"/>
                    <a:pt x="67" y="134"/>
                  </a:cubicBezTo>
                  <a:cubicBezTo>
                    <a:pt x="68" y="130"/>
                    <a:pt x="74" y="126"/>
                    <a:pt x="71" y="121"/>
                  </a:cubicBezTo>
                  <a:cubicBezTo>
                    <a:pt x="70" y="119"/>
                    <a:pt x="63" y="111"/>
                    <a:pt x="62" y="111"/>
                  </a:cubicBezTo>
                  <a:cubicBezTo>
                    <a:pt x="62" y="110"/>
                    <a:pt x="63" y="109"/>
                    <a:pt x="64" y="110"/>
                  </a:cubicBezTo>
                  <a:cubicBezTo>
                    <a:pt x="66" y="111"/>
                    <a:pt x="69" y="115"/>
                    <a:pt x="75" y="120"/>
                  </a:cubicBezTo>
                  <a:cubicBezTo>
                    <a:pt x="79" y="124"/>
                    <a:pt x="90" y="116"/>
                    <a:pt x="92" y="116"/>
                  </a:cubicBezTo>
                  <a:cubicBezTo>
                    <a:pt x="91" y="111"/>
                    <a:pt x="92" y="103"/>
                    <a:pt x="86" y="100"/>
                  </a:cubicBezTo>
                  <a:cubicBezTo>
                    <a:pt x="82" y="98"/>
                    <a:pt x="75" y="97"/>
                    <a:pt x="73" y="97"/>
                  </a:cubicBezTo>
                  <a:cubicBezTo>
                    <a:pt x="72" y="96"/>
                    <a:pt x="73" y="95"/>
                    <a:pt x="73" y="95"/>
                  </a:cubicBezTo>
                  <a:cubicBezTo>
                    <a:pt x="78" y="96"/>
                    <a:pt x="83" y="96"/>
                    <a:pt x="88" y="9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3" name="Freeform 1601"/>
            <p:cNvSpPr>
              <a:spLocks/>
            </p:cNvSpPr>
            <p:nvPr userDrawn="1"/>
          </p:nvSpPr>
          <p:spPr bwMode="auto">
            <a:xfrm>
              <a:off x="428" y="248"/>
              <a:ext cx="10" cy="7"/>
            </a:xfrm>
            <a:custGeom>
              <a:avLst/>
              <a:gdLst>
                <a:gd name="T0" fmla="*/ 21 w 21"/>
                <a:gd name="T1" fmla="*/ 0 h 16"/>
                <a:gd name="T2" fmla="*/ 21 w 21"/>
                <a:gd name="T3" fmla="*/ 0 h 16"/>
                <a:gd name="T4" fmla="*/ 0 w 21"/>
                <a:gd name="T5" fmla="*/ 14 h 16"/>
                <a:gd name="T6" fmla="*/ 1 w 21"/>
                <a:gd name="T7" fmla="*/ 14 h 16"/>
                <a:gd name="T8" fmla="*/ 1 w 21"/>
                <a:gd name="T9" fmla="*/ 16 h 16"/>
                <a:gd name="T10" fmla="*/ 21 w 21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6">
                  <a:moveTo>
                    <a:pt x="21" y="0"/>
                  </a:moveTo>
                  <a:lnTo>
                    <a:pt x="21" y="0"/>
                  </a:lnTo>
                  <a:cubicBezTo>
                    <a:pt x="16" y="3"/>
                    <a:pt x="3" y="11"/>
                    <a:pt x="0" y="14"/>
                  </a:cubicBezTo>
                  <a:cubicBezTo>
                    <a:pt x="0" y="14"/>
                    <a:pt x="1" y="14"/>
                    <a:pt x="1" y="14"/>
                  </a:cubicBezTo>
                  <a:cubicBezTo>
                    <a:pt x="1" y="15"/>
                    <a:pt x="1" y="16"/>
                    <a:pt x="1" y="16"/>
                  </a:cubicBezTo>
                  <a:cubicBezTo>
                    <a:pt x="6" y="12"/>
                    <a:pt x="17" y="4"/>
                    <a:pt x="2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4" name="Freeform 1602"/>
            <p:cNvSpPr>
              <a:spLocks/>
            </p:cNvSpPr>
            <p:nvPr userDrawn="1"/>
          </p:nvSpPr>
          <p:spPr bwMode="auto">
            <a:xfrm>
              <a:off x="339" y="243"/>
              <a:ext cx="8" cy="31"/>
            </a:xfrm>
            <a:custGeom>
              <a:avLst/>
              <a:gdLst>
                <a:gd name="T0" fmla="*/ 15 w 18"/>
                <a:gd name="T1" fmla="*/ 0 h 68"/>
                <a:gd name="T2" fmla="*/ 15 w 18"/>
                <a:gd name="T3" fmla="*/ 0 h 68"/>
                <a:gd name="T4" fmla="*/ 8 w 18"/>
                <a:gd name="T5" fmla="*/ 14 h 68"/>
                <a:gd name="T6" fmla="*/ 1 w 18"/>
                <a:gd name="T7" fmla="*/ 68 h 68"/>
                <a:gd name="T8" fmla="*/ 18 w 18"/>
                <a:gd name="T9" fmla="*/ 16 h 68"/>
                <a:gd name="T10" fmla="*/ 4 w 18"/>
                <a:gd name="T11" fmla="*/ 42 h 68"/>
                <a:gd name="T12" fmla="*/ 15 w 18"/>
                <a:gd name="T13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68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9" y="12"/>
                    <a:pt x="8" y="14"/>
                  </a:cubicBezTo>
                  <a:cubicBezTo>
                    <a:pt x="2" y="25"/>
                    <a:pt x="0" y="44"/>
                    <a:pt x="1" y="68"/>
                  </a:cubicBezTo>
                  <a:cubicBezTo>
                    <a:pt x="5" y="44"/>
                    <a:pt x="16" y="26"/>
                    <a:pt x="18" y="16"/>
                  </a:cubicBezTo>
                  <a:cubicBezTo>
                    <a:pt x="12" y="22"/>
                    <a:pt x="7" y="31"/>
                    <a:pt x="4" y="42"/>
                  </a:cubicBezTo>
                  <a:cubicBezTo>
                    <a:pt x="4" y="36"/>
                    <a:pt x="13" y="7"/>
                    <a:pt x="1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5" name="Freeform 1603"/>
            <p:cNvSpPr>
              <a:spLocks/>
            </p:cNvSpPr>
            <p:nvPr userDrawn="1"/>
          </p:nvSpPr>
          <p:spPr bwMode="auto">
            <a:xfrm>
              <a:off x="423" y="245"/>
              <a:ext cx="40" cy="25"/>
            </a:xfrm>
            <a:custGeom>
              <a:avLst/>
              <a:gdLst>
                <a:gd name="T0" fmla="*/ 87 w 88"/>
                <a:gd name="T1" fmla="*/ 1 h 55"/>
                <a:gd name="T2" fmla="*/ 87 w 88"/>
                <a:gd name="T3" fmla="*/ 1 h 55"/>
                <a:gd name="T4" fmla="*/ 43 w 88"/>
                <a:gd name="T5" fmla="*/ 15 h 55"/>
                <a:gd name="T6" fmla="*/ 9 w 88"/>
                <a:gd name="T7" fmla="*/ 37 h 55"/>
                <a:gd name="T8" fmla="*/ 0 w 88"/>
                <a:gd name="T9" fmla="*/ 49 h 55"/>
                <a:gd name="T10" fmla="*/ 6 w 88"/>
                <a:gd name="T11" fmla="*/ 49 h 55"/>
                <a:gd name="T12" fmla="*/ 56 w 88"/>
                <a:gd name="T13" fmla="*/ 23 h 55"/>
                <a:gd name="T14" fmla="*/ 14 w 88"/>
                <a:gd name="T15" fmla="*/ 51 h 55"/>
                <a:gd name="T16" fmla="*/ 20 w 88"/>
                <a:gd name="T17" fmla="*/ 55 h 55"/>
                <a:gd name="T18" fmla="*/ 61 w 88"/>
                <a:gd name="T19" fmla="*/ 37 h 55"/>
                <a:gd name="T20" fmla="*/ 87 w 88"/>
                <a:gd name="T21" fmla="*/ 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" h="55">
                  <a:moveTo>
                    <a:pt x="87" y="1"/>
                  </a:moveTo>
                  <a:lnTo>
                    <a:pt x="87" y="1"/>
                  </a:lnTo>
                  <a:cubicBezTo>
                    <a:pt x="72" y="0"/>
                    <a:pt x="55" y="8"/>
                    <a:pt x="43" y="15"/>
                  </a:cubicBezTo>
                  <a:cubicBezTo>
                    <a:pt x="35" y="20"/>
                    <a:pt x="20" y="29"/>
                    <a:pt x="9" y="37"/>
                  </a:cubicBezTo>
                  <a:cubicBezTo>
                    <a:pt x="6" y="42"/>
                    <a:pt x="5" y="41"/>
                    <a:pt x="0" y="49"/>
                  </a:cubicBezTo>
                  <a:cubicBezTo>
                    <a:pt x="4" y="48"/>
                    <a:pt x="4" y="49"/>
                    <a:pt x="6" y="49"/>
                  </a:cubicBezTo>
                  <a:cubicBezTo>
                    <a:pt x="12" y="45"/>
                    <a:pt x="41" y="29"/>
                    <a:pt x="56" y="23"/>
                  </a:cubicBezTo>
                  <a:cubicBezTo>
                    <a:pt x="43" y="34"/>
                    <a:pt x="20" y="48"/>
                    <a:pt x="14" y="51"/>
                  </a:cubicBezTo>
                  <a:cubicBezTo>
                    <a:pt x="18" y="52"/>
                    <a:pt x="19" y="54"/>
                    <a:pt x="20" y="55"/>
                  </a:cubicBezTo>
                  <a:cubicBezTo>
                    <a:pt x="30" y="52"/>
                    <a:pt x="53" y="43"/>
                    <a:pt x="61" y="37"/>
                  </a:cubicBezTo>
                  <a:cubicBezTo>
                    <a:pt x="73" y="29"/>
                    <a:pt x="88" y="18"/>
                    <a:pt x="87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6" name="Freeform 1604"/>
            <p:cNvSpPr>
              <a:spLocks/>
            </p:cNvSpPr>
            <p:nvPr userDrawn="1"/>
          </p:nvSpPr>
          <p:spPr bwMode="auto">
            <a:xfrm>
              <a:off x="331" y="243"/>
              <a:ext cx="14" cy="32"/>
            </a:xfrm>
            <a:custGeom>
              <a:avLst/>
              <a:gdLst>
                <a:gd name="T0" fmla="*/ 32 w 32"/>
                <a:gd name="T1" fmla="*/ 0 h 72"/>
                <a:gd name="T2" fmla="*/ 32 w 32"/>
                <a:gd name="T3" fmla="*/ 0 h 72"/>
                <a:gd name="T4" fmla="*/ 4 w 32"/>
                <a:gd name="T5" fmla="*/ 38 h 72"/>
                <a:gd name="T6" fmla="*/ 2 w 32"/>
                <a:gd name="T7" fmla="*/ 72 h 72"/>
                <a:gd name="T8" fmla="*/ 32 w 32"/>
                <a:gd name="T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72">
                  <a:moveTo>
                    <a:pt x="32" y="0"/>
                  </a:moveTo>
                  <a:lnTo>
                    <a:pt x="32" y="0"/>
                  </a:lnTo>
                  <a:cubicBezTo>
                    <a:pt x="21" y="12"/>
                    <a:pt x="8" y="29"/>
                    <a:pt x="4" y="38"/>
                  </a:cubicBezTo>
                  <a:cubicBezTo>
                    <a:pt x="0" y="52"/>
                    <a:pt x="1" y="64"/>
                    <a:pt x="2" y="72"/>
                  </a:cubicBezTo>
                  <a:cubicBezTo>
                    <a:pt x="6" y="46"/>
                    <a:pt x="16" y="23"/>
                    <a:pt x="3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7" name="Freeform 1605"/>
            <p:cNvSpPr>
              <a:spLocks/>
            </p:cNvSpPr>
            <p:nvPr userDrawn="1"/>
          </p:nvSpPr>
          <p:spPr bwMode="auto">
            <a:xfrm>
              <a:off x="346" y="243"/>
              <a:ext cx="11" cy="33"/>
            </a:xfrm>
            <a:custGeom>
              <a:avLst/>
              <a:gdLst>
                <a:gd name="T0" fmla="*/ 14 w 24"/>
                <a:gd name="T1" fmla="*/ 0 h 74"/>
                <a:gd name="T2" fmla="*/ 14 w 24"/>
                <a:gd name="T3" fmla="*/ 0 h 74"/>
                <a:gd name="T4" fmla="*/ 2 w 24"/>
                <a:gd name="T5" fmla="*/ 16 h 74"/>
                <a:gd name="T6" fmla="*/ 3 w 24"/>
                <a:gd name="T7" fmla="*/ 69 h 74"/>
                <a:gd name="T8" fmla="*/ 11 w 24"/>
                <a:gd name="T9" fmla="*/ 29 h 74"/>
                <a:gd name="T10" fmla="*/ 19 w 24"/>
                <a:gd name="T11" fmla="*/ 74 h 74"/>
                <a:gd name="T12" fmla="*/ 18 w 24"/>
                <a:gd name="T13" fmla="*/ 20 h 74"/>
                <a:gd name="T14" fmla="*/ 24 w 24"/>
                <a:gd name="T15" fmla="*/ 8 h 74"/>
                <a:gd name="T16" fmla="*/ 5 w 24"/>
                <a:gd name="T17" fmla="*/ 30 h 74"/>
                <a:gd name="T18" fmla="*/ 14 w 24"/>
                <a:gd name="T1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74">
                  <a:moveTo>
                    <a:pt x="14" y="0"/>
                  </a:moveTo>
                  <a:lnTo>
                    <a:pt x="14" y="0"/>
                  </a:lnTo>
                  <a:cubicBezTo>
                    <a:pt x="11" y="4"/>
                    <a:pt x="3" y="11"/>
                    <a:pt x="2" y="16"/>
                  </a:cubicBezTo>
                  <a:cubicBezTo>
                    <a:pt x="0" y="30"/>
                    <a:pt x="0" y="56"/>
                    <a:pt x="3" y="69"/>
                  </a:cubicBezTo>
                  <a:cubicBezTo>
                    <a:pt x="4" y="56"/>
                    <a:pt x="5" y="37"/>
                    <a:pt x="11" y="29"/>
                  </a:cubicBezTo>
                  <a:cubicBezTo>
                    <a:pt x="8" y="43"/>
                    <a:pt x="11" y="58"/>
                    <a:pt x="19" y="74"/>
                  </a:cubicBezTo>
                  <a:cubicBezTo>
                    <a:pt x="14" y="60"/>
                    <a:pt x="13" y="34"/>
                    <a:pt x="18" y="20"/>
                  </a:cubicBezTo>
                  <a:cubicBezTo>
                    <a:pt x="19" y="16"/>
                    <a:pt x="22" y="11"/>
                    <a:pt x="24" y="8"/>
                  </a:cubicBezTo>
                  <a:cubicBezTo>
                    <a:pt x="18" y="11"/>
                    <a:pt x="7" y="23"/>
                    <a:pt x="5" y="30"/>
                  </a:cubicBezTo>
                  <a:cubicBezTo>
                    <a:pt x="7" y="18"/>
                    <a:pt x="10" y="10"/>
                    <a:pt x="1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8" name="Freeform 1606"/>
            <p:cNvSpPr>
              <a:spLocks/>
            </p:cNvSpPr>
            <p:nvPr userDrawn="1"/>
          </p:nvSpPr>
          <p:spPr bwMode="auto">
            <a:xfrm>
              <a:off x="372" y="241"/>
              <a:ext cx="15" cy="8"/>
            </a:xfrm>
            <a:custGeom>
              <a:avLst/>
              <a:gdLst>
                <a:gd name="T0" fmla="*/ 26 w 32"/>
                <a:gd name="T1" fmla="*/ 6 h 16"/>
                <a:gd name="T2" fmla="*/ 26 w 32"/>
                <a:gd name="T3" fmla="*/ 6 h 16"/>
                <a:gd name="T4" fmla="*/ 0 w 32"/>
                <a:gd name="T5" fmla="*/ 2 h 16"/>
                <a:gd name="T6" fmla="*/ 29 w 32"/>
                <a:gd name="T7" fmla="*/ 16 h 16"/>
                <a:gd name="T8" fmla="*/ 26 w 32"/>
                <a:gd name="T9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6">
                  <a:moveTo>
                    <a:pt x="26" y="6"/>
                  </a:moveTo>
                  <a:lnTo>
                    <a:pt x="26" y="6"/>
                  </a:lnTo>
                  <a:cubicBezTo>
                    <a:pt x="19" y="1"/>
                    <a:pt x="12" y="0"/>
                    <a:pt x="0" y="2"/>
                  </a:cubicBezTo>
                  <a:cubicBezTo>
                    <a:pt x="9" y="2"/>
                    <a:pt x="25" y="0"/>
                    <a:pt x="29" y="16"/>
                  </a:cubicBezTo>
                  <a:cubicBezTo>
                    <a:pt x="32" y="13"/>
                    <a:pt x="30" y="8"/>
                    <a:pt x="26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9" name="Freeform 1607"/>
            <p:cNvSpPr>
              <a:spLocks/>
            </p:cNvSpPr>
            <p:nvPr userDrawn="1"/>
          </p:nvSpPr>
          <p:spPr bwMode="auto">
            <a:xfrm>
              <a:off x="377" y="238"/>
              <a:ext cx="26" cy="9"/>
            </a:xfrm>
            <a:custGeom>
              <a:avLst/>
              <a:gdLst>
                <a:gd name="T0" fmla="*/ 14 w 58"/>
                <a:gd name="T1" fmla="*/ 2 h 20"/>
                <a:gd name="T2" fmla="*/ 14 w 58"/>
                <a:gd name="T3" fmla="*/ 2 h 20"/>
                <a:gd name="T4" fmla="*/ 0 w 58"/>
                <a:gd name="T5" fmla="*/ 3 h 20"/>
                <a:gd name="T6" fmla="*/ 37 w 58"/>
                <a:gd name="T7" fmla="*/ 18 h 20"/>
                <a:gd name="T8" fmla="*/ 58 w 58"/>
                <a:gd name="T9" fmla="*/ 9 h 20"/>
                <a:gd name="T10" fmla="*/ 39 w 58"/>
                <a:gd name="T11" fmla="*/ 10 h 20"/>
                <a:gd name="T12" fmla="*/ 14 w 58"/>
                <a:gd name="T13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20">
                  <a:moveTo>
                    <a:pt x="14" y="2"/>
                  </a:moveTo>
                  <a:lnTo>
                    <a:pt x="14" y="2"/>
                  </a:lnTo>
                  <a:cubicBezTo>
                    <a:pt x="11" y="1"/>
                    <a:pt x="5" y="0"/>
                    <a:pt x="0" y="3"/>
                  </a:cubicBezTo>
                  <a:cubicBezTo>
                    <a:pt x="25" y="3"/>
                    <a:pt x="26" y="15"/>
                    <a:pt x="37" y="18"/>
                  </a:cubicBezTo>
                  <a:cubicBezTo>
                    <a:pt x="44" y="20"/>
                    <a:pt x="55" y="17"/>
                    <a:pt x="58" y="9"/>
                  </a:cubicBezTo>
                  <a:cubicBezTo>
                    <a:pt x="53" y="12"/>
                    <a:pt x="46" y="12"/>
                    <a:pt x="39" y="10"/>
                  </a:cubicBezTo>
                  <a:cubicBezTo>
                    <a:pt x="31" y="8"/>
                    <a:pt x="24" y="3"/>
                    <a:pt x="14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0" name="Freeform 1608"/>
            <p:cNvSpPr>
              <a:spLocks/>
            </p:cNvSpPr>
            <p:nvPr userDrawn="1"/>
          </p:nvSpPr>
          <p:spPr bwMode="auto">
            <a:xfrm>
              <a:off x="343" y="236"/>
              <a:ext cx="11" cy="19"/>
            </a:xfrm>
            <a:custGeom>
              <a:avLst/>
              <a:gdLst>
                <a:gd name="T0" fmla="*/ 25 w 25"/>
                <a:gd name="T1" fmla="*/ 0 h 42"/>
                <a:gd name="T2" fmla="*/ 25 w 25"/>
                <a:gd name="T3" fmla="*/ 0 h 42"/>
                <a:gd name="T4" fmla="*/ 11 w 25"/>
                <a:gd name="T5" fmla="*/ 20 h 42"/>
                <a:gd name="T6" fmla="*/ 24 w 25"/>
                <a:gd name="T7" fmla="*/ 0 h 42"/>
                <a:gd name="T8" fmla="*/ 11 w 25"/>
                <a:gd name="T9" fmla="*/ 9 h 42"/>
                <a:gd name="T10" fmla="*/ 0 w 25"/>
                <a:gd name="T11" fmla="*/ 42 h 42"/>
                <a:gd name="T12" fmla="*/ 22 w 25"/>
                <a:gd name="T13" fmla="*/ 13 h 42"/>
                <a:gd name="T14" fmla="*/ 25 w 25"/>
                <a:gd name="T1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42">
                  <a:moveTo>
                    <a:pt x="25" y="0"/>
                  </a:moveTo>
                  <a:lnTo>
                    <a:pt x="25" y="0"/>
                  </a:lnTo>
                  <a:cubicBezTo>
                    <a:pt x="22" y="4"/>
                    <a:pt x="14" y="16"/>
                    <a:pt x="11" y="20"/>
                  </a:cubicBezTo>
                  <a:cubicBezTo>
                    <a:pt x="14" y="13"/>
                    <a:pt x="20" y="6"/>
                    <a:pt x="24" y="0"/>
                  </a:cubicBezTo>
                  <a:cubicBezTo>
                    <a:pt x="21" y="3"/>
                    <a:pt x="14" y="7"/>
                    <a:pt x="11" y="9"/>
                  </a:cubicBezTo>
                  <a:cubicBezTo>
                    <a:pt x="7" y="16"/>
                    <a:pt x="2" y="33"/>
                    <a:pt x="0" y="42"/>
                  </a:cubicBezTo>
                  <a:cubicBezTo>
                    <a:pt x="7" y="30"/>
                    <a:pt x="17" y="18"/>
                    <a:pt x="22" y="13"/>
                  </a:cubicBezTo>
                  <a:cubicBezTo>
                    <a:pt x="22" y="9"/>
                    <a:pt x="24" y="4"/>
                    <a:pt x="2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1" name="Freeform 1609"/>
            <p:cNvSpPr>
              <a:spLocks/>
            </p:cNvSpPr>
            <p:nvPr userDrawn="1"/>
          </p:nvSpPr>
          <p:spPr bwMode="auto">
            <a:xfrm>
              <a:off x="407" y="237"/>
              <a:ext cx="17" cy="28"/>
            </a:xfrm>
            <a:custGeom>
              <a:avLst/>
              <a:gdLst>
                <a:gd name="T0" fmla="*/ 30 w 38"/>
                <a:gd name="T1" fmla="*/ 0 h 62"/>
                <a:gd name="T2" fmla="*/ 30 w 38"/>
                <a:gd name="T3" fmla="*/ 0 h 62"/>
                <a:gd name="T4" fmla="*/ 3 w 38"/>
                <a:gd name="T5" fmla="*/ 34 h 62"/>
                <a:gd name="T6" fmla="*/ 4 w 38"/>
                <a:gd name="T7" fmla="*/ 44 h 62"/>
                <a:gd name="T8" fmla="*/ 19 w 38"/>
                <a:gd name="T9" fmla="*/ 28 h 62"/>
                <a:gd name="T10" fmla="*/ 3 w 38"/>
                <a:gd name="T11" fmla="*/ 51 h 62"/>
                <a:gd name="T12" fmla="*/ 0 w 38"/>
                <a:gd name="T13" fmla="*/ 62 h 62"/>
                <a:gd name="T14" fmla="*/ 23 w 38"/>
                <a:gd name="T15" fmla="*/ 42 h 62"/>
                <a:gd name="T16" fmla="*/ 30 w 38"/>
                <a:gd name="T1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62">
                  <a:moveTo>
                    <a:pt x="30" y="0"/>
                  </a:moveTo>
                  <a:lnTo>
                    <a:pt x="30" y="0"/>
                  </a:lnTo>
                  <a:cubicBezTo>
                    <a:pt x="24" y="14"/>
                    <a:pt x="10" y="28"/>
                    <a:pt x="3" y="34"/>
                  </a:cubicBezTo>
                  <a:cubicBezTo>
                    <a:pt x="3" y="38"/>
                    <a:pt x="4" y="41"/>
                    <a:pt x="4" y="44"/>
                  </a:cubicBezTo>
                  <a:cubicBezTo>
                    <a:pt x="5" y="42"/>
                    <a:pt x="12" y="34"/>
                    <a:pt x="19" y="28"/>
                  </a:cubicBezTo>
                  <a:cubicBezTo>
                    <a:pt x="15" y="38"/>
                    <a:pt x="7" y="47"/>
                    <a:pt x="3" y="51"/>
                  </a:cubicBezTo>
                  <a:cubicBezTo>
                    <a:pt x="2" y="54"/>
                    <a:pt x="1" y="58"/>
                    <a:pt x="0" y="62"/>
                  </a:cubicBezTo>
                  <a:cubicBezTo>
                    <a:pt x="5" y="57"/>
                    <a:pt x="18" y="47"/>
                    <a:pt x="23" y="42"/>
                  </a:cubicBezTo>
                  <a:cubicBezTo>
                    <a:pt x="33" y="31"/>
                    <a:pt x="38" y="14"/>
                    <a:pt x="3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2" name="Freeform 1610"/>
            <p:cNvSpPr>
              <a:spLocks/>
            </p:cNvSpPr>
            <p:nvPr userDrawn="1"/>
          </p:nvSpPr>
          <p:spPr bwMode="auto">
            <a:xfrm>
              <a:off x="424" y="231"/>
              <a:ext cx="10" cy="14"/>
            </a:xfrm>
            <a:custGeom>
              <a:avLst/>
              <a:gdLst>
                <a:gd name="T0" fmla="*/ 22 w 22"/>
                <a:gd name="T1" fmla="*/ 0 h 30"/>
                <a:gd name="T2" fmla="*/ 22 w 22"/>
                <a:gd name="T3" fmla="*/ 0 h 30"/>
                <a:gd name="T4" fmla="*/ 0 w 22"/>
                <a:gd name="T5" fmla="*/ 26 h 30"/>
                <a:gd name="T6" fmla="*/ 0 w 22"/>
                <a:gd name="T7" fmla="*/ 30 h 30"/>
                <a:gd name="T8" fmla="*/ 22 w 22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30">
                  <a:moveTo>
                    <a:pt x="22" y="0"/>
                  </a:moveTo>
                  <a:lnTo>
                    <a:pt x="22" y="0"/>
                  </a:lnTo>
                  <a:cubicBezTo>
                    <a:pt x="15" y="10"/>
                    <a:pt x="2" y="25"/>
                    <a:pt x="0" y="26"/>
                  </a:cubicBezTo>
                  <a:cubicBezTo>
                    <a:pt x="0" y="27"/>
                    <a:pt x="0" y="28"/>
                    <a:pt x="0" y="30"/>
                  </a:cubicBezTo>
                  <a:cubicBezTo>
                    <a:pt x="6" y="23"/>
                    <a:pt x="18" y="9"/>
                    <a:pt x="2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3" name="Freeform 1611"/>
            <p:cNvSpPr>
              <a:spLocks/>
            </p:cNvSpPr>
            <p:nvPr userDrawn="1"/>
          </p:nvSpPr>
          <p:spPr bwMode="auto">
            <a:xfrm>
              <a:off x="334" y="233"/>
              <a:ext cx="17" cy="24"/>
            </a:xfrm>
            <a:custGeom>
              <a:avLst/>
              <a:gdLst>
                <a:gd name="T0" fmla="*/ 39 w 39"/>
                <a:gd name="T1" fmla="*/ 0 h 52"/>
                <a:gd name="T2" fmla="*/ 39 w 39"/>
                <a:gd name="T3" fmla="*/ 0 h 52"/>
                <a:gd name="T4" fmla="*/ 20 w 39"/>
                <a:gd name="T5" fmla="*/ 19 h 52"/>
                <a:gd name="T6" fmla="*/ 37 w 39"/>
                <a:gd name="T7" fmla="*/ 0 h 52"/>
                <a:gd name="T8" fmla="*/ 23 w 39"/>
                <a:gd name="T9" fmla="*/ 6 h 52"/>
                <a:gd name="T10" fmla="*/ 0 w 39"/>
                <a:gd name="T11" fmla="*/ 52 h 52"/>
                <a:gd name="T12" fmla="*/ 39 w 39"/>
                <a:gd name="T1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52">
                  <a:moveTo>
                    <a:pt x="39" y="0"/>
                  </a:moveTo>
                  <a:lnTo>
                    <a:pt x="39" y="0"/>
                  </a:lnTo>
                  <a:cubicBezTo>
                    <a:pt x="35" y="3"/>
                    <a:pt x="23" y="17"/>
                    <a:pt x="20" y="19"/>
                  </a:cubicBezTo>
                  <a:cubicBezTo>
                    <a:pt x="22" y="13"/>
                    <a:pt x="34" y="4"/>
                    <a:pt x="37" y="0"/>
                  </a:cubicBezTo>
                  <a:cubicBezTo>
                    <a:pt x="33" y="2"/>
                    <a:pt x="27" y="5"/>
                    <a:pt x="23" y="6"/>
                  </a:cubicBezTo>
                  <a:cubicBezTo>
                    <a:pt x="20" y="10"/>
                    <a:pt x="4" y="34"/>
                    <a:pt x="0" y="52"/>
                  </a:cubicBezTo>
                  <a:cubicBezTo>
                    <a:pt x="14" y="29"/>
                    <a:pt x="29" y="21"/>
                    <a:pt x="3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4" name="Freeform 1612"/>
            <p:cNvSpPr>
              <a:spLocks/>
            </p:cNvSpPr>
            <p:nvPr userDrawn="1"/>
          </p:nvSpPr>
          <p:spPr bwMode="auto">
            <a:xfrm>
              <a:off x="350" y="231"/>
              <a:ext cx="20" cy="21"/>
            </a:xfrm>
            <a:custGeom>
              <a:avLst/>
              <a:gdLst>
                <a:gd name="T0" fmla="*/ 33 w 45"/>
                <a:gd name="T1" fmla="*/ 0 h 47"/>
                <a:gd name="T2" fmla="*/ 33 w 45"/>
                <a:gd name="T3" fmla="*/ 0 h 47"/>
                <a:gd name="T4" fmla="*/ 9 w 45"/>
                <a:gd name="T5" fmla="*/ 22 h 47"/>
                <a:gd name="T6" fmla="*/ 0 w 45"/>
                <a:gd name="T7" fmla="*/ 47 h 47"/>
                <a:gd name="T8" fmla="*/ 18 w 45"/>
                <a:gd name="T9" fmla="*/ 32 h 47"/>
                <a:gd name="T10" fmla="*/ 35 w 45"/>
                <a:gd name="T11" fmla="*/ 18 h 47"/>
                <a:gd name="T12" fmla="*/ 45 w 45"/>
                <a:gd name="T13" fmla="*/ 6 h 47"/>
                <a:gd name="T14" fmla="*/ 12 w 45"/>
                <a:gd name="T15" fmla="*/ 29 h 47"/>
                <a:gd name="T16" fmla="*/ 33 w 45"/>
                <a:gd name="T1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47">
                  <a:moveTo>
                    <a:pt x="33" y="0"/>
                  </a:moveTo>
                  <a:lnTo>
                    <a:pt x="33" y="0"/>
                  </a:lnTo>
                  <a:cubicBezTo>
                    <a:pt x="26" y="4"/>
                    <a:pt x="13" y="15"/>
                    <a:pt x="9" y="22"/>
                  </a:cubicBezTo>
                  <a:cubicBezTo>
                    <a:pt x="6" y="28"/>
                    <a:pt x="1" y="45"/>
                    <a:pt x="0" y="47"/>
                  </a:cubicBezTo>
                  <a:cubicBezTo>
                    <a:pt x="5" y="41"/>
                    <a:pt x="11" y="35"/>
                    <a:pt x="18" y="32"/>
                  </a:cubicBezTo>
                  <a:cubicBezTo>
                    <a:pt x="22" y="27"/>
                    <a:pt x="30" y="21"/>
                    <a:pt x="35" y="18"/>
                  </a:cubicBezTo>
                  <a:cubicBezTo>
                    <a:pt x="38" y="15"/>
                    <a:pt x="43" y="9"/>
                    <a:pt x="45" y="6"/>
                  </a:cubicBezTo>
                  <a:cubicBezTo>
                    <a:pt x="39" y="11"/>
                    <a:pt x="22" y="24"/>
                    <a:pt x="12" y="29"/>
                  </a:cubicBezTo>
                  <a:cubicBezTo>
                    <a:pt x="18" y="18"/>
                    <a:pt x="27" y="7"/>
                    <a:pt x="3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5" name="Freeform 1613"/>
            <p:cNvSpPr>
              <a:spLocks/>
            </p:cNvSpPr>
            <p:nvPr userDrawn="1"/>
          </p:nvSpPr>
          <p:spPr bwMode="auto">
            <a:xfrm>
              <a:off x="348" y="227"/>
              <a:ext cx="13" cy="12"/>
            </a:xfrm>
            <a:custGeom>
              <a:avLst/>
              <a:gdLst>
                <a:gd name="T0" fmla="*/ 29 w 29"/>
                <a:gd name="T1" fmla="*/ 0 h 26"/>
                <a:gd name="T2" fmla="*/ 29 w 29"/>
                <a:gd name="T3" fmla="*/ 0 h 26"/>
                <a:gd name="T4" fmla="*/ 17 w 29"/>
                <a:gd name="T5" fmla="*/ 2 h 26"/>
                <a:gd name="T6" fmla="*/ 0 w 29"/>
                <a:gd name="T7" fmla="*/ 26 h 26"/>
                <a:gd name="T8" fmla="*/ 29 w 29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6">
                  <a:moveTo>
                    <a:pt x="29" y="0"/>
                  </a:moveTo>
                  <a:lnTo>
                    <a:pt x="29" y="0"/>
                  </a:lnTo>
                  <a:cubicBezTo>
                    <a:pt x="26" y="1"/>
                    <a:pt x="20" y="2"/>
                    <a:pt x="17" y="2"/>
                  </a:cubicBezTo>
                  <a:cubicBezTo>
                    <a:pt x="13" y="6"/>
                    <a:pt x="7" y="15"/>
                    <a:pt x="0" y="26"/>
                  </a:cubicBezTo>
                  <a:cubicBezTo>
                    <a:pt x="12" y="19"/>
                    <a:pt x="23" y="6"/>
                    <a:pt x="2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6" name="Freeform 1614"/>
            <p:cNvSpPr>
              <a:spLocks/>
            </p:cNvSpPr>
            <p:nvPr userDrawn="1"/>
          </p:nvSpPr>
          <p:spPr bwMode="auto">
            <a:xfrm>
              <a:off x="339" y="228"/>
              <a:ext cx="16" cy="8"/>
            </a:xfrm>
            <a:custGeom>
              <a:avLst/>
              <a:gdLst>
                <a:gd name="T0" fmla="*/ 29 w 35"/>
                <a:gd name="T1" fmla="*/ 0 h 18"/>
                <a:gd name="T2" fmla="*/ 29 w 35"/>
                <a:gd name="T3" fmla="*/ 0 h 18"/>
                <a:gd name="T4" fmla="*/ 0 w 35"/>
                <a:gd name="T5" fmla="*/ 15 h 18"/>
                <a:gd name="T6" fmla="*/ 35 w 35"/>
                <a:gd name="T7" fmla="*/ 0 h 18"/>
                <a:gd name="T8" fmla="*/ 29 w 35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8">
                  <a:moveTo>
                    <a:pt x="29" y="0"/>
                  </a:moveTo>
                  <a:lnTo>
                    <a:pt x="29" y="0"/>
                  </a:lnTo>
                  <a:cubicBezTo>
                    <a:pt x="26" y="6"/>
                    <a:pt x="13" y="14"/>
                    <a:pt x="0" y="15"/>
                  </a:cubicBezTo>
                  <a:cubicBezTo>
                    <a:pt x="15" y="18"/>
                    <a:pt x="30" y="8"/>
                    <a:pt x="35" y="0"/>
                  </a:cubicBezTo>
                  <a:cubicBezTo>
                    <a:pt x="33" y="0"/>
                    <a:pt x="29" y="0"/>
                    <a:pt x="2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7" name="Freeform 1615"/>
            <p:cNvSpPr>
              <a:spLocks/>
            </p:cNvSpPr>
            <p:nvPr userDrawn="1"/>
          </p:nvSpPr>
          <p:spPr bwMode="auto">
            <a:xfrm>
              <a:off x="371" y="224"/>
              <a:ext cx="2" cy="1"/>
            </a:xfrm>
            <a:custGeom>
              <a:avLst/>
              <a:gdLst>
                <a:gd name="T0" fmla="*/ 0 w 6"/>
                <a:gd name="T1" fmla="*/ 0 h 3"/>
                <a:gd name="T2" fmla="*/ 0 w 6"/>
                <a:gd name="T3" fmla="*/ 0 h 3"/>
                <a:gd name="T4" fmla="*/ 6 w 6"/>
                <a:gd name="T5" fmla="*/ 3 h 3"/>
                <a:gd name="T6" fmla="*/ 0 w 6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4" y="3"/>
                    <a:pt x="6" y="3"/>
                  </a:cubicBezTo>
                  <a:cubicBezTo>
                    <a:pt x="3" y="1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8" name="Freeform 1616"/>
            <p:cNvSpPr>
              <a:spLocks/>
            </p:cNvSpPr>
            <p:nvPr userDrawn="1"/>
          </p:nvSpPr>
          <p:spPr bwMode="auto">
            <a:xfrm>
              <a:off x="372" y="223"/>
              <a:ext cx="3" cy="2"/>
            </a:xfrm>
            <a:custGeom>
              <a:avLst/>
              <a:gdLst>
                <a:gd name="T0" fmla="*/ 8 w 8"/>
                <a:gd name="T1" fmla="*/ 0 h 5"/>
                <a:gd name="T2" fmla="*/ 8 w 8"/>
                <a:gd name="T3" fmla="*/ 0 h 5"/>
                <a:gd name="T4" fmla="*/ 0 w 8"/>
                <a:gd name="T5" fmla="*/ 1 h 5"/>
                <a:gd name="T6" fmla="*/ 8 w 8"/>
                <a:gd name="T7" fmla="*/ 5 h 5"/>
                <a:gd name="T8" fmla="*/ 8 w 8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5">
                  <a:moveTo>
                    <a:pt x="8" y="0"/>
                  </a:moveTo>
                  <a:lnTo>
                    <a:pt x="8" y="0"/>
                  </a:lnTo>
                  <a:cubicBezTo>
                    <a:pt x="6" y="0"/>
                    <a:pt x="0" y="1"/>
                    <a:pt x="0" y="1"/>
                  </a:cubicBezTo>
                  <a:cubicBezTo>
                    <a:pt x="2" y="2"/>
                    <a:pt x="6" y="4"/>
                    <a:pt x="8" y="5"/>
                  </a:cubicBezTo>
                  <a:cubicBezTo>
                    <a:pt x="6" y="3"/>
                    <a:pt x="7" y="1"/>
                    <a:pt x="8" y="0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9" name="Freeform 1617"/>
            <p:cNvSpPr>
              <a:spLocks/>
            </p:cNvSpPr>
            <p:nvPr userDrawn="1"/>
          </p:nvSpPr>
          <p:spPr bwMode="auto">
            <a:xfrm>
              <a:off x="377" y="223"/>
              <a:ext cx="2" cy="3"/>
            </a:xfrm>
            <a:custGeom>
              <a:avLst/>
              <a:gdLst>
                <a:gd name="T0" fmla="*/ 3 w 3"/>
                <a:gd name="T1" fmla="*/ 0 h 6"/>
                <a:gd name="T2" fmla="*/ 3 w 3"/>
                <a:gd name="T3" fmla="*/ 0 h 6"/>
                <a:gd name="T4" fmla="*/ 1 w 3"/>
                <a:gd name="T5" fmla="*/ 3 h 6"/>
                <a:gd name="T6" fmla="*/ 0 w 3"/>
                <a:gd name="T7" fmla="*/ 6 h 6"/>
                <a:gd name="T8" fmla="*/ 3 w 3"/>
                <a:gd name="T9" fmla="*/ 3 h 6"/>
                <a:gd name="T10" fmla="*/ 3 w 3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3" y="0"/>
                  </a:moveTo>
                  <a:lnTo>
                    <a:pt x="3" y="0"/>
                  </a:lnTo>
                  <a:cubicBezTo>
                    <a:pt x="3" y="0"/>
                    <a:pt x="2" y="1"/>
                    <a:pt x="1" y="3"/>
                  </a:cubicBezTo>
                  <a:cubicBezTo>
                    <a:pt x="0" y="3"/>
                    <a:pt x="0" y="6"/>
                    <a:pt x="0" y="6"/>
                  </a:cubicBezTo>
                  <a:cubicBezTo>
                    <a:pt x="0" y="6"/>
                    <a:pt x="2" y="5"/>
                    <a:pt x="3" y="3"/>
                  </a:cubicBezTo>
                  <a:cubicBezTo>
                    <a:pt x="3" y="1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0" name="Freeform 1618"/>
            <p:cNvSpPr>
              <a:spLocks/>
            </p:cNvSpPr>
            <p:nvPr userDrawn="1"/>
          </p:nvSpPr>
          <p:spPr bwMode="auto">
            <a:xfrm>
              <a:off x="377" y="223"/>
              <a:ext cx="3" cy="5"/>
            </a:xfrm>
            <a:custGeom>
              <a:avLst/>
              <a:gdLst>
                <a:gd name="T0" fmla="*/ 8 w 8"/>
                <a:gd name="T1" fmla="*/ 0 h 10"/>
                <a:gd name="T2" fmla="*/ 8 w 8"/>
                <a:gd name="T3" fmla="*/ 0 h 10"/>
                <a:gd name="T4" fmla="*/ 5 w 8"/>
                <a:gd name="T5" fmla="*/ 0 h 10"/>
                <a:gd name="T6" fmla="*/ 0 w 8"/>
                <a:gd name="T7" fmla="*/ 7 h 10"/>
                <a:gd name="T8" fmla="*/ 3 w 8"/>
                <a:gd name="T9" fmla="*/ 10 h 10"/>
                <a:gd name="T10" fmla="*/ 8 w 8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0">
                  <a:moveTo>
                    <a:pt x="8" y="0"/>
                  </a:moveTo>
                  <a:lnTo>
                    <a:pt x="8" y="0"/>
                  </a:lnTo>
                  <a:cubicBezTo>
                    <a:pt x="7" y="0"/>
                    <a:pt x="6" y="0"/>
                    <a:pt x="5" y="0"/>
                  </a:cubicBezTo>
                  <a:cubicBezTo>
                    <a:pt x="6" y="4"/>
                    <a:pt x="4" y="6"/>
                    <a:pt x="0" y="7"/>
                  </a:cubicBezTo>
                  <a:cubicBezTo>
                    <a:pt x="1" y="8"/>
                    <a:pt x="2" y="9"/>
                    <a:pt x="3" y="10"/>
                  </a:cubicBezTo>
                  <a:cubicBezTo>
                    <a:pt x="5" y="8"/>
                    <a:pt x="8" y="2"/>
                    <a:pt x="8" y="0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1" name="Freeform 1619"/>
            <p:cNvSpPr>
              <a:spLocks/>
            </p:cNvSpPr>
            <p:nvPr userDrawn="1"/>
          </p:nvSpPr>
          <p:spPr bwMode="auto">
            <a:xfrm>
              <a:off x="367" y="223"/>
              <a:ext cx="32" cy="22"/>
            </a:xfrm>
            <a:custGeom>
              <a:avLst/>
              <a:gdLst>
                <a:gd name="T0" fmla="*/ 69 w 71"/>
                <a:gd name="T1" fmla="*/ 12 h 47"/>
                <a:gd name="T2" fmla="*/ 69 w 71"/>
                <a:gd name="T3" fmla="*/ 12 h 47"/>
                <a:gd name="T4" fmla="*/ 47 w 71"/>
                <a:gd name="T5" fmla="*/ 0 h 47"/>
                <a:gd name="T6" fmla="*/ 0 w 71"/>
                <a:gd name="T7" fmla="*/ 44 h 47"/>
                <a:gd name="T8" fmla="*/ 12 w 71"/>
                <a:gd name="T9" fmla="*/ 39 h 47"/>
                <a:gd name="T10" fmla="*/ 45 w 71"/>
                <a:gd name="T11" fmla="*/ 25 h 47"/>
                <a:gd name="T12" fmla="*/ 65 w 71"/>
                <a:gd name="T13" fmla="*/ 32 h 47"/>
                <a:gd name="T14" fmla="*/ 69 w 71"/>
                <a:gd name="T15" fmla="*/ 1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47">
                  <a:moveTo>
                    <a:pt x="69" y="12"/>
                  </a:moveTo>
                  <a:lnTo>
                    <a:pt x="69" y="12"/>
                  </a:lnTo>
                  <a:cubicBezTo>
                    <a:pt x="66" y="6"/>
                    <a:pt x="57" y="0"/>
                    <a:pt x="47" y="0"/>
                  </a:cubicBezTo>
                  <a:cubicBezTo>
                    <a:pt x="33" y="19"/>
                    <a:pt x="20" y="32"/>
                    <a:pt x="0" y="44"/>
                  </a:cubicBezTo>
                  <a:cubicBezTo>
                    <a:pt x="1" y="47"/>
                    <a:pt x="8" y="41"/>
                    <a:pt x="12" y="39"/>
                  </a:cubicBezTo>
                  <a:cubicBezTo>
                    <a:pt x="21" y="33"/>
                    <a:pt x="33" y="25"/>
                    <a:pt x="45" y="25"/>
                  </a:cubicBezTo>
                  <a:cubicBezTo>
                    <a:pt x="53" y="24"/>
                    <a:pt x="61" y="27"/>
                    <a:pt x="65" y="32"/>
                  </a:cubicBezTo>
                  <a:cubicBezTo>
                    <a:pt x="70" y="28"/>
                    <a:pt x="71" y="18"/>
                    <a:pt x="69" y="1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2" name="Freeform 1620"/>
            <p:cNvSpPr>
              <a:spLocks/>
            </p:cNvSpPr>
            <p:nvPr userDrawn="1"/>
          </p:nvSpPr>
          <p:spPr bwMode="auto">
            <a:xfrm>
              <a:off x="418" y="222"/>
              <a:ext cx="43" cy="38"/>
            </a:xfrm>
            <a:custGeom>
              <a:avLst/>
              <a:gdLst>
                <a:gd name="T0" fmla="*/ 87 w 94"/>
                <a:gd name="T1" fmla="*/ 0 h 83"/>
                <a:gd name="T2" fmla="*/ 87 w 94"/>
                <a:gd name="T3" fmla="*/ 0 h 83"/>
                <a:gd name="T4" fmla="*/ 0 w 94"/>
                <a:gd name="T5" fmla="*/ 75 h 83"/>
                <a:gd name="T6" fmla="*/ 19 w 94"/>
                <a:gd name="T7" fmla="*/ 71 h 83"/>
                <a:gd name="T8" fmla="*/ 61 w 94"/>
                <a:gd name="T9" fmla="*/ 41 h 83"/>
                <a:gd name="T10" fmla="*/ 23 w 94"/>
                <a:gd name="T11" fmla="*/ 76 h 83"/>
                <a:gd name="T12" fmla="*/ 21 w 94"/>
                <a:gd name="T13" fmla="*/ 83 h 83"/>
                <a:gd name="T14" fmla="*/ 75 w 94"/>
                <a:gd name="T15" fmla="*/ 46 h 83"/>
                <a:gd name="T16" fmla="*/ 87 w 94"/>
                <a:gd name="T1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4" h="83">
                  <a:moveTo>
                    <a:pt x="87" y="0"/>
                  </a:moveTo>
                  <a:lnTo>
                    <a:pt x="87" y="0"/>
                  </a:lnTo>
                  <a:cubicBezTo>
                    <a:pt x="77" y="6"/>
                    <a:pt x="37" y="50"/>
                    <a:pt x="0" y="75"/>
                  </a:cubicBezTo>
                  <a:cubicBezTo>
                    <a:pt x="6" y="73"/>
                    <a:pt x="13" y="71"/>
                    <a:pt x="19" y="71"/>
                  </a:cubicBezTo>
                  <a:cubicBezTo>
                    <a:pt x="21" y="69"/>
                    <a:pt x="48" y="49"/>
                    <a:pt x="61" y="41"/>
                  </a:cubicBezTo>
                  <a:cubicBezTo>
                    <a:pt x="51" y="54"/>
                    <a:pt x="28" y="71"/>
                    <a:pt x="23" y="76"/>
                  </a:cubicBezTo>
                  <a:cubicBezTo>
                    <a:pt x="22" y="77"/>
                    <a:pt x="22" y="80"/>
                    <a:pt x="21" y="83"/>
                  </a:cubicBezTo>
                  <a:cubicBezTo>
                    <a:pt x="34" y="74"/>
                    <a:pt x="58" y="62"/>
                    <a:pt x="75" y="46"/>
                  </a:cubicBezTo>
                  <a:cubicBezTo>
                    <a:pt x="86" y="35"/>
                    <a:pt x="94" y="17"/>
                    <a:pt x="8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3" name="Freeform 1621"/>
            <p:cNvSpPr>
              <a:spLocks/>
            </p:cNvSpPr>
            <p:nvPr userDrawn="1"/>
          </p:nvSpPr>
          <p:spPr bwMode="auto">
            <a:xfrm>
              <a:off x="354" y="220"/>
              <a:ext cx="34" cy="40"/>
            </a:xfrm>
            <a:custGeom>
              <a:avLst/>
              <a:gdLst>
                <a:gd name="T0" fmla="*/ 73 w 75"/>
                <a:gd name="T1" fmla="*/ 6 h 89"/>
                <a:gd name="T2" fmla="*/ 73 w 75"/>
                <a:gd name="T3" fmla="*/ 6 h 89"/>
                <a:gd name="T4" fmla="*/ 69 w 75"/>
                <a:gd name="T5" fmla="*/ 3 h 89"/>
                <a:gd name="T6" fmla="*/ 53 w 75"/>
                <a:gd name="T7" fmla="*/ 28 h 89"/>
                <a:gd name="T8" fmla="*/ 31 w 75"/>
                <a:gd name="T9" fmla="*/ 42 h 89"/>
                <a:gd name="T10" fmla="*/ 7 w 75"/>
                <a:gd name="T11" fmla="*/ 62 h 89"/>
                <a:gd name="T12" fmla="*/ 1 w 75"/>
                <a:gd name="T13" fmla="*/ 89 h 89"/>
                <a:gd name="T14" fmla="*/ 29 w 75"/>
                <a:gd name="T15" fmla="*/ 48 h 89"/>
                <a:gd name="T16" fmla="*/ 58 w 75"/>
                <a:gd name="T17" fmla="*/ 25 h 89"/>
                <a:gd name="T18" fmla="*/ 73 w 75"/>
                <a:gd name="T19" fmla="*/ 6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5" h="89">
                  <a:moveTo>
                    <a:pt x="73" y="6"/>
                  </a:moveTo>
                  <a:lnTo>
                    <a:pt x="73" y="6"/>
                  </a:lnTo>
                  <a:cubicBezTo>
                    <a:pt x="75" y="2"/>
                    <a:pt x="70" y="0"/>
                    <a:pt x="69" y="3"/>
                  </a:cubicBezTo>
                  <a:cubicBezTo>
                    <a:pt x="64" y="13"/>
                    <a:pt x="59" y="22"/>
                    <a:pt x="53" y="28"/>
                  </a:cubicBezTo>
                  <a:cubicBezTo>
                    <a:pt x="47" y="33"/>
                    <a:pt x="38" y="39"/>
                    <a:pt x="31" y="42"/>
                  </a:cubicBezTo>
                  <a:cubicBezTo>
                    <a:pt x="23" y="46"/>
                    <a:pt x="11" y="55"/>
                    <a:pt x="7" y="62"/>
                  </a:cubicBezTo>
                  <a:cubicBezTo>
                    <a:pt x="3" y="69"/>
                    <a:pt x="0" y="79"/>
                    <a:pt x="1" y="89"/>
                  </a:cubicBezTo>
                  <a:cubicBezTo>
                    <a:pt x="4" y="75"/>
                    <a:pt x="16" y="56"/>
                    <a:pt x="29" y="48"/>
                  </a:cubicBezTo>
                  <a:cubicBezTo>
                    <a:pt x="41" y="41"/>
                    <a:pt x="51" y="34"/>
                    <a:pt x="58" y="25"/>
                  </a:cubicBezTo>
                  <a:cubicBezTo>
                    <a:pt x="63" y="19"/>
                    <a:pt x="69" y="13"/>
                    <a:pt x="7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4" name="Freeform 1622"/>
            <p:cNvSpPr>
              <a:spLocks/>
            </p:cNvSpPr>
            <p:nvPr userDrawn="1"/>
          </p:nvSpPr>
          <p:spPr bwMode="auto">
            <a:xfrm>
              <a:off x="346" y="218"/>
              <a:ext cx="38" cy="24"/>
            </a:xfrm>
            <a:custGeom>
              <a:avLst/>
              <a:gdLst>
                <a:gd name="T0" fmla="*/ 84 w 86"/>
                <a:gd name="T1" fmla="*/ 1 h 53"/>
                <a:gd name="T2" fmla="*/ 84 w 86"/>
                <a:gd name="T3" fmla="*/ 1 h 53"/>
                <a:gd name="T4" fmla="*/ 7 w 86"/>
                <a:gd name="T5" fmla="*/ 2 h 53"/>
                <a:gd name="T6" fmla="*/ 0 w 86"/>
                <a:gd name="T7" fmla="*/ 0 h 53"/>
                <a:gd name="T8" fmla="*/ 8 w 86"/>
                <a:gd name="T9" fmla="*/ 6 h 53"/>
                <a:gd name="T10" fmla="*/ 55 w 86"/>
                <a:gd name="T11" fmla="*/ 12 h 53"/>
                <a:gd name="T12" fmla="*/ 79 w 86"/>
                <a:gd name="T13" fmla="*/ 10 h 53"/>
                <a:gd name="T14" fmla="*/ 72 w 86"/>
                <a:gd name="T15" fmla="*/ 23 h 53"/>
                <a:gd name="T16" fmla="*/ 55 w 86"/>
                <a:gd name="T17" fmla="*/ 16 h 53"/>
                <a:gd name="T18" fmla="*/ 27 w 86"/>
                <a:gd name="T19" fmla="*/ 14 h 53"/>
                <a:gd name="T20" fmla="*/ 4 w 86"/>
                <a:gd name="T21" fmla="*/ 15 h 53"/>
                <a:gd name="T22" fmla="*/ 39 w 86"/>
                <a:gd name="T23" fmla="*/ 18 h 53"/>
                <a:gd name="T24" fmla="*/ 16 w 86"/>
                <a:gd name="T25" fmla="*/ 50 h 53"/>
                <a:gd name="T26" fmla="*/ 50 w 86"/>
                <a:gd name="T27" fmla="*/ 21 h 53"/>
                <a:gd name="T28" fmla="*/ 26 w 86"/>
                <a:gd name="T29" fmla="*/ 53 h 53"/>
                <a:gd name="T30" fmla="*/ 59 w 86"/>
                <a:gd name="T31" fmla="*/ 27 h 53"/>
                <a:gd name="T32" fmla="*/ 46 w 86"/>
                <a:gd name="T33" fmla="*/ 45 h 53"/>
                <a:gd name="T34" fmla="*/ 67 w 86"/>
                <a:gd name="T35" fmla="*/ 32 h 53"/>
                <a:gd name="T36" fmla="*/ 85 w 86"/>
                <a:gd name="T37" fmla="*/ 4 h 53"/>
                <a:gd name="T38" fmla="*/ 84 w 86"/>
                <a:gd name="T39" fmla="*/ 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6" h="53">
                  <a:moveTo>
                    <a:pt x="84" y="1"/>
                  </a:moveTo>
                  <a:lnTo>
                    <a:pt x="84" y="1"/>
                  </a:lnTo>
                  <a:cubicBezTo>
                    <a:pt x="70" y="1"/>
                    <a:pt x="25" y="2"/>
                    <a:pt x="7" y="2"/>
                  </a:cubicBezTo>
                  <a:cubicBezTo>
                    <a:pt x="5" y="2"/>
                    <a:pt x="2" y="1"/>
                    <a:pt x="0" y="0"/>
                  </a:cubicBezTo>
                  <a:cubicBezTo>
                    <a:pt x="2" y="2"/>
                    <a:pt x="6" y="4"/>
                    <a:pt x="8" y="6"/>
                  </a:cubicBezTo>
                  <a:cubicBezTo>
                    <a:pt x="22" y="12"/>
                    <a:pt x="38" y="14"/>
                    <a:pt x="55" y="12"/>
                  </a:cubicBezTo>
                  <a:cubicBezTo>
                    <a:pt x="59" y="11"/>
                    <a:pt x="70" y="7"/>
                    <a:pt x="79" y="10"/>
                  </a:cubicBezTo>
                  <a:cubicBezTo>
                    <a:pt x="79" y="14"/>
                    <a:pt x="74" y="21"/>
                    <a:pt x="72" y="23"/>
                  </a:cubicBezTo>
                  <a:cubicBezTo>
                    <a:pt x="67" y="19"/>
                    <a:pt x="62" y="18"/>
                    <a:pt x="55" y="16"/>
                  </a:cubicBezTo>
                  <a:cubicBezTo>
                    <a:pt x="47" y="13"/>
                    <a:pt x="37" y="13"/>
                    <a:pt x="27" y="14"/>
                  </a:cubicBezTo>
                  <a:cubicBezTo>
                    <a:pt x="20" y="15"/>
                    <a:pt x="11" y="16"/>
                    <a:pt x="4" y="15"/>
                  </a:cubicBezTo>
                  <a:cubicBezTo>
                    <a:pt x="12" y="21"/>
                    <a:pt x="26" y="22"/>
                    <a:pt x="39" y="18"/>
                  </a:cubicBezTo>
                  <a:cubicBezTo>
                    <a:pt x="29" y="25"/>
                    <a:pt x="18" y="37"/>
                    <a:pt x="16" y="50"/>
                  </a:cubicBezTo>
                  <a:cubicBezTo>
                    <a:pt x="25" y="38"/>
                    <a:pt x="37" y="28"/>
                    <a:pt x="50" y="21"/>
                  </a:cubicBezTo>
                  <a:cubicBezTo>
                    <a:pt x="40" y="30"/>
                    <a:pt x="30" y="45"/>
                    <a:pt x="26" y="53"/>
                  </a:cubicBezTo>
                  <a:cubicBezTo>
                    <a:pt x="36" y="47"/>
                    <a:pt x="51" y="36"/>
                    <a:pt x="59" y="27"/>
                  </a:cubicBezTo>
                  <a:cubicBezTo>
                    <a:pt x="57" y="32"/>
                    <a:pt x="51" y="40"/>
                    <a:pt x="46" y="45"/>
                  </a:cubicBezTo>
                  <a:cubicBezTo>
                    <a:pt x="49" y="44"/>
                    <a:pt x="59" y="39"/>
                    <a:pt x="67" y="32"/>
                  </a:cubicBezTo>
                  <a:cubicBezTo>
                    <a:pt x="73" y="26"/>
                    <a:pt x="82" y="13"/>
                    <a:pt x="85" y="4"/>
                  </a:cubicBezTo>
                  <a:cubicBezTo>
                    <a:pt x="86" y="2"/>
                    <a:pt x="85" y="1"/>
                    <a:pt x="84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5" name="Freeform 1623"/>
            <p:cNvSpPr>
              <a:spLocks/>
            </p:cNvSpPr>
            <p:nvPr userDrawn="1"/>
          </p:nvSpPr>
          <p:spPr bwMode="auto">
            <a:xfrm>
              <a:off x="420" y="199"/>
              <a:ext cx="32" cy="55"/>
            </a:xfrm>
            <a:custGeom>
              <a:avLst/>
              <a:gdLst>
                <a:gd name="T0" fmla="*/ 57 w 71"/>
                <a:gd name="T1" fmla="*/ 0 h 121"/>
                <a:gd name="T2" fmla="*/ 57 w 71"/>
                <a:gd name="T3" fmla="*/ 0 h 121"/>
                <a:gd name="T4" fmla="*/ 4 w 71"/>
                <a:gd name="T5" fmla="*/ 84 h 121"/>
                <a:gd name="T6" fmla="*/ 7 w 71"/>
                <a:gd name="T7" fmla="*/ 95 h 121"/>
                <a:gd name="T8" fmla="*/ 46 w 71"/>
                <a:gd name="T9" fmla="*/ 47 h 121"/>
                <a:gd name="T10" fmla="*/ 8 w 71"/>
                <a:gd name="T11" fmla="*/ 104 h 121"/>
                <a:gd name="T12" fmla="*/ 0 w 71"/>
                <a:gd name="T13" fmla="*/ 121 h 121"/>
                <a:gd name="T14" fmla="*/ 64 w 71"/>
                <a:gd name="T15" fmla="*/ 40 h 121"/>
                <a:gd name="T16" fmla="*/ 57 w 71"/>
                <a:gd name="T17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121">
                  <a:moveTo>
                    <a:pt x="57" y="0"/>
                  </a:moveTo>
                  <a:lnTo>
                    <a:pt x="57" y="0"/>
                  </a:lnTo>
                  <a:cubicBezTo>
                    <a:pt x="52" y="12"/>
                    <a:pt x="23" y="63"/>
                    <a:pt x="4" y="84"/>
                  </a:cubicBezTo>
                  <a:cubicBezTo>
                    <a:pt x="6" y="87"/>
                    <a:pt x="7" y="91"/>
                    <a:pt x="7" y="95"/>
                  </a:cubicBezTo>
                  <a:cubicBezTo>
                    <a:pt x="19" y="83"/>
                    <a:pt x="33" y="62"/>
                    <a:pt x="46" y="47"/>
                  </a:cubicBezTo>
                  <a:cubicBezTo>
                    <a:pt x="38" y="67"/>
                    <a:pt x="18" y="94"/>
                    <a:pt x="8" y="104"/>
                  </a:cubicBezTo>
                  <a:cubicBezTo>
                    <a:pt x="7" y="108"/>
                    <a:pt x="4" y="116"/>
                    <a:pt x="0" y="121"/>
                  </a:cubicBezTo>
                  <a:cubicBezTo>
                    <a:pt x="26" y="101"/>
                    <a:pt x="56" y="64"/>
                    <a:pt x="64" y="40"/>
                  </a:cubicBezTo>
                  <a:cubicBezTo>
                    <a:pt x="71" y="17"/>
                    <a:pt x="65" y="6"/>
                    <a:pt x="5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6" name="Freeform 1624"/>
            <p:cNvSpPr>
              <a:spLocks/>
            </p:cNvSpPr>
            <p:nvPr userDrawn="1"/>
          </p:nvSpPr>
          <p:spPr bwMode="auto">
            <a:xfrm>
              <a:off x="353" y="278"/>
              <a:ext cx="4" cy="5"/>
            </a:xfrm>
            <a:custGeom>
              <a:avLst/>
              <a:gdLst>
                <a:gd name="T0" fmla="*/ 0 w 9"/>
                <a:gd name="T1" fmla="*/ 0 h 11"/>
                <a:gd name="T2" fmla="*/ 0 w 9"/>
                <a:gd name="T3" fmla="*/ 0 h 11"/>
                <a:gd name="T4" fmla="*/ 9 w 9"/>
                <a:gd name="T5" fmla="*/ 11 h 11"/>
                <a:gd name="T6" fmla="*/ 0 w 9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1">
                  <a:moveTo>
                    <a:pt x="0" y="0"/>
                  </a:moveTo>
                  <a:lnTo>
                    <a:pt x="0" y="0"/>
                  </a:lnTo>
                  <a:cubicBezTo>
                    <a:pt x="2" y="4"/>
                    <a:pt x="4" y="8"/>
                    <a:pt x="9" y="11"/>
                  </a:cubicBezTo>
                  <a:cubicBezTo>
                    <a:pt x="5" y="7"/>
                    <a:pt x="4" y="5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7" name="Freeform 1625"/>
            <p:cNvSpPr>
              <a:spLocks/>
            </p:cNvSpPr>
            <p:nvPr userDrawn="1"/>
          </p:nvSpPr>
          <p:spPr bwMode="auto">
            <a:xfrm>
              <a:off x="368" y="285"/>
              <a:ext cx="6" cy="7"/>
            </a:xfrm>
            <a:custGeom>
              <a:avLst/>
              <a:gdLst>
                <a:gd name="T0" fmla="*/ 11 w 13"/>
                <a:gd name="T1" fmla="*/ 0 h 15"/>
                <a:gd name="T2" fmla="*/ 11 w 13"/>
                <a:gd name="T3" fmla="*/ 0 h 15"/>
                <a:gd name="T4" fmla="*/ 0 w 13"/>
                <a:gd name="T5" fmla="*/ 4 h 15"/>
                <a:gd name="T6" fmla="*/ 9 w 13"/>
                <a:gd name="T7" fmla="*/ 4 h 15"/>
                <a:gd name="T8" fmla="*/ 3 w 13"/>
                <a:gd name="T9" fmla="*/ 15 h 15"/>
                <a:gd name="T10" fmla="*/ 11 w 13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5">
                  <a:moveTo>
                    <a:pt x="11" y="0"/>
                  </a:moveTo>
                  <a:lnTo>
                    <a:pt x="11" y="0"/>
                  </a:lnTo>
                  <a:cubicBezTo>
                    <a:pt x="9" y="2"/>
                    <a:pt x="4" y="4"/>
                    <a:pt x="0" y="4"/>
                  </a:cubicBezTo>
                  <a:cubicBezTo>
                    <a:pt x="4" y="5"/>
                    <a:pt x="6" y="5"/>
                    <a:pt x="9" y="4"/>
                  </a:cubicBezTo>
                  <a:cubicBezTo>
                    <a:pt x="9" y="6"/>
                    <a:pt x="8" y="12"/>
                    <a:pt x="3" y="15"/>
                  </a:cubicBezTo>
                  <a:cubicBezTo>
                    <a:pt x="9" y="13"/>
                    <a:pt x="13" y="4"/>
                    <a:pt x="1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8" name="Freeform 1626"/>
            <p:cNvSpPr>
              <a:spLocks/>
            </p:cNvSpPr>
            <p:nvPr userDrawn="1"/>
          </p:nvSpPr>
          <p:spPr bwMode="auto">
            <a:xfrm>
              <a:off x="390" y="230"/>
              <a:ext cx="3" cy="4"/>
            </a:xfrm>
            <a:custGeom>
              <a:avLst/>
              <a:gdLst>
                <a:gd name="T0" fmla="*/ 3 w 8"/>
                <a:gd name="T1" fmla="*/ 1 h 7"/>
                <a:gd name="T2" fmla="*/ 3 w 8"/>
                <a:gd name="T3" fmla="*/ 1 h 7"/>
                <a:gd name="T4" fmla="*/ 3 w 8"/>
                <a:gd name="T5" fmla="*/ 4 h 7"/>
                <a:gd name="T6" fmla="*/ 1 w 8"/>
                <a:gd name="T7" fmla="*/ 5 h 7"/>
                <a:gd name="T8" fmla="*/ 8 w 8"/>
                <a:gd name="T9" fmla="*/ 7 h 7"/>
                <a:gd name="T10" fmla="*/ 3 w 8"/>
                <a:gd name="T11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7">
                  <a:moveTo>
                    <a:pt x="3" y="1"/>
                  </a:moveTo>
                  <a:lnTo>
                    <a:pt x="3" y="1"/>
                  </a:lnTo>
                  <a:cubicBezTo>
                    <a:pt x="1" y="0"/>
                    <a:pt x="3" y="3"/>
                    <a:pt x="3" y="4"/>
                  </a:cubicBezTo>
                  <a:cubicBezTo>
                    <a:pt x="0" y="3"/>
                    <a:pt x="1" y="4"/>
                    <a:pt x="1" y="5"/>
                  </a:cubicBezTo>
                  <a:cubicBezTo>
                    <a:pt x="4" y="5"/>
                    <a:pt x="6" y="6"/>
                    <a:pt x="8" y="7"/>
                  </a:cubicBezTo>
                  <a:cubicBezTo>
                    <a:pt x="7" y="5"/>
                    <a:pt x="7" y="2"/>
                    <a:pt x="3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9" name="Freeform 1627"/>
            <p:cNvSpPr>
              <a:spLocks/>
            </p:cNvSpPr>
            <p:nvPr userDrawn="1"/>
          </p:nvSpPr>
          <p:spPr bwMode="auto">
            <a:xfrm>
              <a:off x="414" y="221"/>
              <a:ext cx="2" cy="3"/>
            </a:xfrm>
            <a:custGeom>
              <a:avLst/>
              <a:gdLst>
                <a:gd name="T0" fmla="*/ 0 w 4"/>
                <a:gd name="T1" fmla="*/ 0 h 6"/>
                <a:gd name="T2" fmla="*/ 0 w 4"/>
                <a:gd name="T3" fmla="*/ 0 h 6"/>
                <a:gd name="T4" fmla="*/ 2 w 4"/>
                <a:gd name="T5" fmla="*/ 6 h 6"/>
                <a:gd name="T6" fmla="*/ 0 w 4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6">
                  <a:moveTo>
                    <a:pt x="0" y="0"/>
                  </a:moveTo>
                  <a:lnTo>
                    <a:pt x="0" y="0"/>
                  </a:lnTo>
                  <a:cubicBezTo>
                    <a:pt x="2" y="2"/>
                    <a:pt x="2" y="3"/>
                    <a:pt x="2" y="6"/>
                  </a:cubicBezTo>
                  <a:cubicBezTo>
                    <a:pt x="4" y="4"/>
                    <a:pt x="2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0" name="Freeform 1628"/>
            <p:cNvSpPr>
              <a:spLocks/>
            </p:cNvSpPr>
            <p:nvPr userDrawn="1"/>
          </p:nvSpPr>
          <p:spPr bwMode="auto">
            <a:xfrm>
              <a:off x="437" y="201"/>
              <a:ext cx="16" cy="29"/>
            </a:xfrm>
            <a:custGeom>
              <a:avLst/>
              <a:gdLst>
                <a:gd name="T0" fmla="*/ 20 w 36"/>
                <a:gd name="T1" fmla="*/ 0 h 63"/>
                <a:gd name="T2" fmla="*/ 20 w 36"/>
                <a:gd name="T3" fmla="*/ 0 h 63"/>
                <a:gd name="T4" fmla="*/ 0 w 36"/>
                <a:gd name="T5" fmla="*/ 36 h 63"/>
                <a:gd name="T6" fmla="*/ 20 w 36"/>
                <a:gd name="T7" fmla="*/ 5 h 63"/>
                <a:gd name="T8" fmla="*/ 9 w 36"/>
                <a:gd name="T9" fmla="*/ 63 h 63"/>
                <a:gd name="T10" fmla="*/ 20 w 36"/>
                <a:gd name="T1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63">
                  <a:moveTo>
                    <a:pt x="20" y="0"/>
                  </a:moveTo>
                  <a:lnTo>
                    <a:pt x="20" y="0"/>
                  </a:lnTo>
                  <a:cubicBezTo>
                    <a:pt x="17" y="5"/>
                    <a:pt x="6" y="25"/>
                    <a:pt x="0" y="36"/>
                  </a:cubicBezTo>
                  <a:cubicBezTo>
                    <a:pt x="7" y="26"/>
                    <a:pt x="17" y="12"/>
                    <a:pt x="20" y="5"/>
                  </a:cubicBezTo>
                  <a:cubicBezTo>
                    <a:pt x="30" y="20"/>
                    <a:pt x="15" y="48"/>
                    <a:pt x="9" y="63"/>
                  </a:cubicBezTo>
                  <a:cubicBezTo>
                    <a:pt x="18" y="49"/>
                    <a:pt x="36" y="15"/>
                    <a:pt x="2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1" name="Freeform 1629"/>
            <p:cNvSpPr>
              <a:spLocks/>
            </p:cNvSpPr>
            <p:nvPr userDrawn="1"/>
          </p:nvSpPr>
          <p:spPr bwMode="auto">
            <a:xfrm>
              <a:off x="444" y="247"/>
              <a:ext cx="17" cy="15"/>
            </a:xfrm>
            <a:custGeom>
              <a:avLst/>
              <a:gdLst>
                <a:gd name="T0" fmla="*/ 38 w 39"/>
                <a:gd name="T1" fmla="*/ 0 h 34"/>
                <a:gd name="T2" fmla="*/ 38 w 39"/>
                <a:gd name="T3" fmla="*/ 0 h 34"/>
                <a:gd name="T4" fmla="*/ 0 w 39"/>
                <a:gd name="T5" fmla="*/ 14 h 34"/>
                <a:gd name="T6" fmla="*/ 35 w 39"/>
                <a:gd name="T7" fmla="*/ 3 h 34"/>
                <a:gd name="T8" fmla="*/ 9 w 39"/>
                <a:gd name="T9" fmla="*/ 34 h 34"/>
                <a:gd name="T10" fmla="*/ 38 w 39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34">
                  <a:moveTo>
                    <a:pt x="38" y="0"/>
                  </a:moveTo>
                  <a:lnTo>
                    <a:pt x="38" y="0"/>
                  </a:lnTo>
                  <a:cubicBezTo>
                    <a:pt x="26" y="1"/>
                    <a:pt x="10" y="7"/>
                    <a:pt x="0" y="14"/>
                  </a:cubicBezTo>
                  <a:cubicBezTo>
                    <a:pt x="7" y="10"/>
                    <a:pt x="25" y="4"/>
                    <a:pt x="35" y="3"/>
                  </a:cubicBezTo>
                  <a:cubicBezTo>
                    <a:pt x="31" y="21"/>
                    <a:pt x="19" y="27"/>
                    <a:pt x="9" y="34"/>
                  </a:cubicBezTo>
                  <a:cubicBezTo>
                    <a:pt x="20" y="28"/>
                    <a:pt x="39" y="14"/>
                    <a:pt x="38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2" name="Freeform 1630"/>
            <p:cNvSpPr>
              <a:spLocks/>
            </p:cNvSpPr>
            <p:nvPr userDrawn="1"/>
          </p:nvSpPr>
          <p:spPr bwMode="auto">
            <a:xfrm>
              <a:off x="442" y="225"/>
              <a:ext cx="17" cy="21"/>
            </a:xfrm>
            <a:custGeom>
              <a:avLst/>
              <a:gdLst>
                <a:gd name="T0" fmla="*/ 33 w 39"/>
                <a:gd name="T1" fmla="*/ 0 h 48"/>
                <a:gd name="T2" fmla="*/ 33 w 39"/>
                <a:gd name="T3" fmla="*/ 0 h 48"/>
                <a:gd name="T4" fmla="*/ 0 w 39"/>
                <a:gd name="T5" fmla="*/ 31 h 48"/>
                <a:gd name="T6" fmla="*/ 31 w 39"/>
                <a:gd name="T7" fmla="*/ 5 h 48"/>
                <a:gd name="T8" fmla="*/ 12 w 39"/>
                <a:gd name="T9" fmla="*/ 48 h 48"/>
                <a:gd name="T10" fmla="*/ 33 w 39"/>
                <a:gd name="T1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48">
                  <a:moveTo>
                    <a:pt x="33" y="0"/>
                  </a:moveTo>
                  <a:lnTo>
                    <a:pt x="33" y="0"/>
                  </a:lnTo>
                  <a:cubicBezTo>
                    <a:pt x="28" y="3"/>
                    <a:pt x="7" y="24"/>
                    <a:pt x="0" y="31"/>
                  </a:cubicBezTo>
                  <a:cubicBezTo>
                    <a:pt x="9" y="24"/>
                    <a:pt x="23" y="10"/>
                    <a:pt x="31" y="5"/>
                  </a:cubicBezTo>
                  <a:cubicBezTo>
                    <a:pt x="34" y="24"/>
                    <a:pt x="17" y="42"/>
                    <a:pt x="12" y="48"/>
                  </a:cubicBezTo>
                  <a:cubicBezTo>
                    <a:pt x="22" y="40"/>
                    <a:pt x="39" y="20"/>
                    <a:pt x="33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3" name="Freeform 1631"/>
            <p:cNvSpPr>
              <a:spLocks/>
            </p:cNvSpPr>
            <p:nvPr userDrawn="1"/>
          </p:nvSpPr>
          <p:spPr bwMode="auto">
            <a:xfrm>
              <a:off x="414" y="239"/>
              <a:ext cx="9" cy="19"/>
            </a:xfrm>
            <a:custGeom>
              <a:avLst/>
              <a:gdLst>
                <a:gd name="T0" fmla="*/ 15 w 20"/>
                <a:gd name="T1" fmla="*/ 0 h 41"/>
                <a:gd name="T2" fmla="*/ 15 w 20"/>
                <a:gd name="T3" fmla="*/ 0 h 41"/>
                <a:gd name="T4" fmla="*/ 5 w 20"/>
                <a:gd name="T5" fmla="*/ 16 h 41"/>
                <a:gd name="T6" fmla="*/ 14 w 20"/>
                <a:gd name="T7" fmla="*/ 8 h 41"/>
                <a:gd name="T8" fmla="*/ 0 w 20"/>
                <a:gd name="T9" fmla="*/ 41 h 41"/>
                <a:gd name="T10" fmla="*/ 15 w 20"/>
                <a:gd name="T1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41">
                  <a:moveTo>
                    <a:pt x="15" y="0"/>
                  </a:moveTo>
                  <a:lnTo>
                    <a:pt x="15" y="0"/>
                  </a:lnTo>
                  <a:cubicBezTo>
                    <a:pt x="12" y="6"/>
                    <a:pt x="9" y="11"/>
                    <a:pt x="5" y="16"/>
                  </a:cubicBezTo>
                  <a:cubicBezTo>
                    <a:pt x="8" y="14"/>
                    <a:pt x="13" y="9"/>
                    <a:pt x="14" y="8"/>
                  </a:cubicBezTo>
                  <a:cubicBezTo>
                    <a:pt x="16" y="17"/>
                    <a:pt x="7" y="34"/>
                    <a:pt x="0" y="41"/>
                  </a:cubicBezTo>
                  <a:cubicBezTo>
                    <a:pt x="15" y="29"/>
                    <a:pt x="20" y="11"/>
                    <a:pt x="1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4" name="Freeform 1632"/>
            <p:cNvSpPr>
              <a:spLocks/>
            </p:cNvSpPr>
            <p:nvPr userDrawn="1"/>
          </p:nvSpPr>
          <p:spPr bwMode="auto">
            <a:xfrm>
              <a:off x="415" y="257"/>
              <a:ext cx="11" cy="11"/>
            </a:xfrm>
            <a:custGeom>
              <a:avLst/>
              <a:gdLst>
                <a:gd name="T0" fmla="*/ 22 w 23"/>
                <a:gd name="T1" fmla="*/ 0 h 23"/>
                <a:gd name="T2" fmla="*/ 22 w 23"/>
                <a:gd name="T3" fmla="*/ 0 h 23"/>
                <a:gd name="T4" fmla="*/ 0 w 23"/>
                <a:gd name="T5" fmla="*/ 10 h 23"/>
                <a:gd name="T6" fmla="*/ 19 w 23"/>
                <a:gd name="T7" fmla="*/ 3 h 23"/>
                <a:gd name="T8" fmla="*/ 8 w 23"/>
                <a:gd name="T9" fmla="*/ 23 h 23"/>
                <a:gd name="T10" fmla="*/ 22 w 23"/>
                <a:gd name="T1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23">
                  <a:moveTo>
                    <a:pt x="22" y="0"/>
                  </a:moveTo>
                  <a:lnTo>
                    <a:pt x="22" y="0"/>
                  </a:lnTo>
                  <a:cubicBezTo>
                    <a:pt x="16" y="0"/>
                    <a:pt x="2" y="7"/>
                    <a:pt x="0" y="10"/>
                  </a:cubicBezTo>
                  <a:cubicBezTo>
                    <a:pt x="6" y="7"/>
                    <a:pt x="12" y="4"/>
                    <a:pt x="19" y="3"/>
                  </a:cubicBezTo>
                  <a:cubicBezTo>
                    <a:pt x="19" y="8"/>
                    <a:pt x="13" y="17"/>
                    <a:pt x="8" y="23"/>
                  </a:cubicBezTo>
                  <a:cubicBezTo>
                    <a:pt x="17" y="17"/>
                    <a:pt x="23" y="6"/>
                    <a:pt x="2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5" name="Freeform 1633"/>
            <p:cNvSpPr>
              <a:spLocks/>
            </p:cNvSpPr>
            <p:nvPr userDrawn="1"/>
          </p:nvSpPr>
          <p:spPr bwMode="auto">
            <a:xfrm>
              <a:off x="448" y="263"/>
              <a:ext cx="15" cy="13"/>
            </a:xfrm>
            <a:custGeom>
              <a:avLst/>
              <a:gdLst>
                <a:gd name="T0" fmla="*/ 35 w 35"/>
                <a:gd name="T1" fmla="*/ 1 h 28"/>
                <a:gd name="T2" fmla="*/ 35 w 35"/>
                <a:gd name="T3" fmla="*/ 1 h 28"/>
                <a:gd name="T4" fmla="*/ 0 w 35"/>
                <a:gd name="T5" fmla="*/ 8 h 28"/>
                <a:gd name="T6" fmla="*/ 30 w 35"/>
                <a:gd name="T7" fmla="*/ 4 h 28"/>
                <a:gd name="T8" fmla="*/ 1 w 35"/>
                <a:gd name="T9" fmla="*/ 28 h 28"/>
                <a:gd name="T10" fmla="*/ 35 w 35"/>
                <a:gd name="T11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28">
                  <a:moveTo>
                    <a:pt x="35" y="1"/>
                  </a:moveTo>
                  <a:lnTo>
                    <a:pt x="35" y="1"/>
                  </a:lnTo>
                  <a:cubicBezTo>
                    <a:pt x="23" y="0"/>
                    <a:pt x="7" y="4"/>
                    <a:pt x="0" y="8"/>
                  </a:cubicBezTo>
                  <a:cubicBezTo>
                    <a:pt x="11" y="6"/>
                    <a:pt x="16" y="3"/>
                    <a:pt x="30" y="4"/>
                  </a:cubicBezTo>
                  <a:cubicBezTo>
                    <a:pt x="27" y="11"/>
                    <a:pt x="13" y="23"/>
                    <a:pt x="1" y="28"/>
                  </a:cubicBezTo>
                  <a:cubicBezTo>
                    <a:pt x="20" y="22"/>
                    <a:pt x="33" y="9"/>
                    <a:pt x="35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6" name="Freeform 1634"/>
            <p:cNvSpPr>
              <a:spLocks/>
            </p:cNvSpPr>
            <p:nvPr userDrawn="1"/>
          </p:nvSpPr>
          <p:spPr bwMode="auto">
            <a:xfrm>
              <a:off x="420" y="269"/>
              <a:ext cx="10" cy="9"/>
            </a:xfrm>
            <a:custGeom>
              <a:avLst/>
              <a:gdLst>
                <a:gd name="T0" fmla="*/ 0 w 22"/>
                <a:gd name="T1" fmla="*/ 5 h 20"/>
                <a:gd name="T2" fmla="*/ 0 w 22"/>
                <a:gd name="T3" fmla="*/ 5 h 20"/>
                <a:gd name="T4" fmla="*/ 19 w 22"/>
                <a:gd name="T5" fmla="*/ 6 h 20"/>
                <a:gd name="T6" fmla="*/ 5 w 22"/>
                <a:gd name="T7" fmla="*/ 20 h 20"/>
                <a:gd name="T8" fmla="*/ 22 w 22"/>
                <a:gd name="T9" fmla="*/ 5 h 20"/>
                <a:gd name="T10" fmla="*/ 0 w 22"/>
                <a:gd name="T11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20">
                  <a:moveTo>
                    <a:pt x="0" y="5"/>
                  </a:moveTo>
                  <a:lnTo>
                    <a:pt x="0" y="5"/>
                  </a:lnTo>
                  <a:cubicBezTo>
                    <a:pt x="6" y="3"/>
                    <a:pt x="11" y="2"/>
                    <a:pt x="19" y="6"/>
                  </a:cubicBezTo>
                  <a:cubicBezTo>
                    <a:pt x="17" y="12"/>
                    <a:pt x="10" y="18"/>
                    <a:pt x="5" y="20"/>
                  </a:cubicBezTo>
                  <a:cubicBezTo>
                    <a:pt x="12" y="19"/>
                    <a:pt x="20" y="13"/>
                    <a:pt x="22" y="5"/>
                  </a:cubicBezTo>
                  <a:cubicBezTo>
                    <a:pt x="14" y="0"/>
                    <a:pt x="5" y="2"/>
                    <a:pt x="0" y="5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7" name="Freeform 1635"/>
            <p:cNvSpPr>
              <a:spLocks/>
            </p:cNvSpPr>
            <p:nvPr userDrawn="1"/>
          </p:nvSpPr>
          <p:spPr bwMode="auto">
            <a:xfrm>
              <a:off x="409" y="276"/>
              <a:ext cx="7" cy="3"/>
            </a:xfrm>
            <a:custGeom>
              <a:avLst/>
              <a:gdLst>
                <a:gd name="T0" fmla="*/ 15 w 15"/>
                <a:gd name="T1" fmla="*/ 0 h 6"/>
                <a:gd name="T2" fmla="*/ 15 w 15"/>
                <a:gd name="T3" fmla="*/ 0 h 6"/>
                <a:gd name="T4" fmla="*/ 1 w 15"/>
                <a:gd name="T5" fmla="*/ 4 h 6"/>
                <a:gd name="T6" fmla="*/ 0 w 15"/>
                <a:gd name="T7" fmla="*/ 6 h 6"/>
                <a:gd name="T8" fmla="*/ 15 w 1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6">
                  <a:moveTo>
                    <a:pt x="15" y="0"/>
                  </a:moveTo>
                  <a:lnTo>
                    <a:pt x="15" y="0"/>
                  </a:lnTo>
                  <a:cubicBezTo>
                    <a:pt x="10" y="1"/>
                    <a:pt x="5" y="2"/>
                    <a:pt x="1" y="4"/>
                  </a:cubicBezTo>
                  <a:lnTo>
                    <a:pt x="0" y="6"/>
                  </a:lnTo>
                  <a:cubicBezTo>
                    <a:pt x="4" y="4"/>
                    <a:pt x="10" y="3"/>
                    <a:pt x="1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8" name="Freeform 1636"/>
            <p:cNvSpPr>
              <a:spLocks/>
            </p:cNvSpPr>
            <p:nvPr userDrawn="1"/>
          </p:nvSpPr>
          <p:spPr bwMode="auto">
            <a:xfrm>
              <a:off x="399" y="273"/>
              <a:ext cx="9" cy="8"/>
            </a:xfrm>
            <a:custGeom>
              <a:avLst/>
              <a:gdLst>
                <a:gd name="T0" fmla="*/ 0 w 19"/>
                <a:gd name="T1" fmla="*/ 4 h 19"/>
                <a:gd name="T2" fmla="*/ 0 w 19"/>
                <a:gd name="T3" fmla="*/ 4 h 19"/>
                <a:gd name="T4" fmla="*/ 15 w 19"/>
                <a:gd name="T5" fmla="*/ 5 h 19"/>
                <a:gd name="T6" fmla="*/ 9 w 19"/>
                <a:gd name="T7" fmla="*/ 19 h 19"/>
                <a:gd name="T8" fmla="*/ 18 w 19"/>
                <a:gd name="T9" fmla="*/ 4 h 19"/>
                <a:gd name="T10" fmla="*/ 0 w 19"/>
                <a:gd name="T11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9">
                  <a:moveTo>
                    <a:pt x="0" y="4"/>
                  </a:moveTo>
                  <a:lnTo>
                    <a:pt x="0" y="4"/>
                  </a:lnTo>
                  <a:cubicBezTo>
                    <a:pt x="6" y="3"/>
                    <a:pt x="12" y="3"/>
                    <a:pt x="15" y="5"/>
                  </a:cubicBezTo>
                  <a:cubicBezTo>
                    <a:pt x="15" y="10"/>
                    <a:pt x="12" y="16"/>
                    <a:pt x="9" y="19"/>
                  </a:cubicBezTo>
                  <a:cubicBezTo>
                    <a:pt x="14" y="17"/>
                    <a:pt x="19" y="9"/>
                    <a:pt x="18" y="4"/>
                  </a:cubicBezTo>
                  <a:cubicBezTo>
                    <a:pt x="14" y="2"/>
                    <a:pt x="7" y="0"/>
                    <a:pt x="0" y="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9" name="Freeform 1637"/>
            <p:cNvSpPr>
              <a:spLocks/>
            </p:cNvSpPr>
            <p:nvPr userDrawn="1"/>
          </p:nvSpPr>
          <p:spPr bwMode="auto">
            <a:xfrm>
              <a:off x="399" y="253"/>
              <a:ext cx="8" cy="16"/>
            </a:xfrm>
            <a:custGeom>
              <a:avLst/>
              <a:gdLst>
                <a:gd name="T0" fmla="*/ 15 w 18"/>
                <a:gd name="T1" fmla="*/ 0 h 34"/>
                <a:gd name="T2" fmla="*/ 15 w 18"/>
                <a:gd name="T3" fmla="*/ 0 h 34"/>
                <a:gd name="T4" fmla="*/ 0 w 18"/>
                <a:gd name="T5" fmla="*/ 15 h 34"/>
                <a:gd name="T6" fmla="*/ 13 w 18"/>
                <a:gd name="T7" fmla="*/ 6 h 34"/>
                <a:gd name="T8" fmla="*/ 4 w 18"/>
                <a:gd name="T9" fmla="*/ 34 h 34"/>
                <a:gd name="T10" fmla="*/ 15 w 18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34">
                  <a:moveTo>
                    <a:pt x="15" y="0"/>
                  </a:moveTo>
                  <a:lnTo>
                    <a:pt x="15" y="0"/>
                  </a:lnTo>
                  <a:cubicBezTo>
                    <a:pt x="12" y="4"/>
                    <a:pt x="4" y="12"/>
                    <a:pt x="0" y="15"/>
                  </a:cubicBezTo>
                  <a:cubicBezTo>
                    <a:pt x="5" y="12"/>
                    <a:pt x="9" y="10"/>
                    <a:pt x="13" y="6"/>
                  </a:cubicBezTo>
                  <a:cubicBezTo>
                    <a:pt x="14" y="16"/>
                    <a:pt x="7" y="31"/>
                    <a:pt x="4" y="34"/>
                  </a:cubicBezTo>
                  <a:cubicBezTo>
                    <a:pt x="13" y="26"/>
                    <a:pt x="18" y="13"/>
                    <a:pt x="1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0" name="Freeform 1638"/>
            <p:cNvSpPr>
              <a:spLocks/>
            </p:cNvSpPr>
            <p:nvPr userDrawn="1"/>
          </p:nvSpPr>
          <p:spPr bwMode="auto">
            <a:xfrm>
              <a:off x="390" y="264"/>
              <a:ext cx="10" cy="9"/>
            </a:xfrm>
            <a:custGeom>
              <a:avLst/>
              <a:gdLst>
                <a:gd name="T0" fmla="*/ 21 w 21"/>
                <a:gd name="T1" fmla="*/ 0 h 21"/>
                <a:gd name="T2" fmla="*/ 21 w 21"/>
                <a:gd name="T3" fmla="*/ 0 h 21"/>
                <a:gd name="T4" fmla="*/ 0 w 21"/>
                <a:gd name="T5" fmla="*/ 18 h 21"/>
                <a:gd name="T6" fmla="*/ 0 w 21"/>
                <a:gd name="T7" fmla="*/ 20 h 21"/>
                <a:gd name="T8" fmla="*/ 2 w 21"/>
                <a:gd name="T9" fmla="*/ 21 h 21"/>
                <a:gd name="T10" fmla="*/ 21 w 21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1">
                  <a:moveTo>
                    <a:pt x="21" y="0"/>
                  </a:moveTo>
                  <a:lnTo>
                    <a:pt x="21" y="0"/>
                  </a:lnTo>
                  <a:cubicBezTo>
                    <a:pt x="12" y="5"/>
                    <a:pt x="0" y="18"/>
                    <a:pt x="0" y="18"/>
                  </a:cubicBezTo>
                  <a:lnTo>
                    <a:pt x="0" y="20"/>
                  </a:lnTo>
                  <a:lnTo>
                    <a:pt x="2" y="21"/>
                  </a:lnTo>
                  <a:cubicBezTo>
                    <a:pt x="2" y="21"/>
                    <a:pt x="17" y="7"/>
                    <a:pt x="2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1" name="Freeform 1639"/>
            <p:cNvSpPr>
              <a:spLocks/>
            </p:cNvSpPr>
            <p:nvPr userDrawn="1"/>
          </p:nvSpPr>
          <p:spPr bwMode="auto">
            <a:xfrm>
              <a:off x="391" y="268"/>
              <a:ext cx="4" cy="5"/>
            </a:xfrm>
            <a:custGeom>
              <a:avLst/>
              <a:gdLst>
                <a:gd name="T0" fmla="*/ 10 w 10"/>
                <a:gd name="T1" fmla="*/ 0 h 11"/>
                <a:gd name="T2" fmla="*/ 10 w 10"/>
                <a:gd name="T3" fmla="*/ 0 h 11"/>
                <a:gd name="T4" fmla="*/ 0 w 10"/>
                <a:gd name="T5" fmla="*/ 10 h 11"/>
                <a:gd name="T6" fmla="*/ 1 w 10"/>
                <a:gd name="T7" fmla="*/ 11 h 11"/>
                <a:gd name="T8" fmla="*/ 10 w 10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10" y="0"/>
                  </a:moveTo>
                  <a:lnTo>
                    <a:pt x="10" y="0"/>
                  </a:lnTo>
                  <a:cubicBezTo>
                    <a:pt x="9" y="0"/>
                    <a:pt x="0" y="10"/>
                    <a:pt x="0" y="10"/>
                  </a:cubicBezTo>
                  <a:lnTo>
                    <a:pt x="1" y="11"/>
                  </a:lnTo>
                  <a:cubicBezTo>
                    <a:pt x="1" y="11"/>
                    <a:pt x="10" y="1"/>
                    <a:pt x="1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2" name="Freeform 1640"/>
            <p:cNvSpPr>
              <a:spLocks/>
            </p:cNvSpPr>
            <p:nvPr userDrawn="1"/>
          </p:nvSpPr>
          <p:spPr bwMode="auto">
            <a:xfrm>
              <a:off x="394" y="278"/>
              <a:ext cx="7" cy="5"/>
            </a:xfrm>
            <a:custGeom>
              <a:avLst/>
              <a:gdLst>
                <a:gd name="T0" fmla="*/ 15 w 15"/>
                <a:gd name="T1" fmla="*/ 0 h 11"/>
                <a:gd name="T2" fmla="*/ 15 w 15"/>
                <a:gd name="T3" fmla="*/ 0 h 11"/>
                <a:gd name="T4" fmla="*/ 1 w 15"/>
                <a:gd name="T5" fmla="*/ 8 h 11"/>
                <a:gd name="T6" fmla="*/ 0 w 15"/>
                <a:gd name="T7" fmla="*/ 10 h 11"/>
                <a:gd name="T8" fmla="*/ 2 w 15"/>
                <a:gd name="T9" fmla="*/ 11 h 11"/>
                <a:gd name="T10" fmla="*/ 15 w 15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1">
                  <a:moveTo>
                    <a:pt x="15" y="0"/>
                  </a:moveTo>
                  <a:lnTo>
                    <a:pt x="15" y="0"/>
                  </a:lnTo>
                  <a:cubicBezTo>
                    <a:pt x="8" y="3"/>
                    <a:pt x="3" y="6"/>
                    <a:pt x="1" y="8"/>
                  </a:cubicBezTo>
                  <a:cubicBezTo>
                    <a:pt x="0" y="8"/>
                    <a:pt x="0" y="10"/>
                    <a:pt x="0" y="10"/>
                  </a:cubicBezTo>
                  <a:lnTo>
                    <a:pt x="2" y="11"/>
                  </a:lnTo>
                  <a:cubicBezTo>
                    <a:pt x="5" y="9"/>
                    <a:pt x="10" y="5"/>
                    <a:pt x="1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3" name="Freeform 1641"/>
            <p:cNvSpPr>
              <a:spLocks/>
            </p:cNvSpPr>
            <p:nvPr userDrawn="1"/>
          </p:nvSpPr>
          <p:spPr bwMode="auto">
            <a:xfrm>
              <a:off x="395" y="280"/>
              <a:ext cx="3" cy="2"/>
            </a:xfrm>
            <a:custGeom>
              <a:avLst/>
              <a:gdLst>
                <a:gd name="T0" fmla="*/ 6 w 6"/>
                <a:gd name="T1" fmla="*/ 0 h 4"/>
                <a:gd name="T2" fmla="*/ 6 w 6"/>
                <a:gd name="T3" fmla="*/ 0 h 4"/>
                <a:gd name="T4" fmla="*/ 0 w 6"/>
                <a:gd name="T5" fmla="*/ 3 h 4"/>
                <a:gd name="T6" fmla="*/ 0 w 6"/>
                <a:gd name="T7" fmla="*/ 4 h 4"/>
                <a:gd name="T8" fmla="*/ 6 w 6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6" y="0"/>
                  </a:moveTo>
                  <a:lnTo>
                    <a:pt x="6" y="0"/>
                  </a:lnTo>
                  <a:cubicBezTo>
                    <a:pt x="4" y="0"/>
                    <a:pt x="0" y="3"/>
                    <a:pt x="0" y="3"/>
                  </a:cubicBezTo>
                  <a:lnTo>
                    <a:pt x="0" y="4"/>
                  </a:lnTo>
                  <a:cubicBezTo>
                    <a:pt x="0" y="4"/>
                    <a:pt x="5" y="1"/>
                    <a:pt x="6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4" name="Freeform 1642"/>
            <p:cNvSpPr>
              <a:spLocks/>
            </p:cNvSpPr>
            <p:nvPr userDrawn="1"/>
          </p:nvSpPr>
          <p:spPr bwMode="auto">
            <a:xfrm>
              <a:off x="414" y="314"/>
              <a:ext cx="25" cy="28"/>
            </a:xfrm>
            <a:custGeom>
              <a:avLst/>
              <a:gdLst>
                <a:gd name="T0" fmla="*/ 2 w 55"/>
                <a:gd name="T1" fmla="*/ 0 h 63"/>
                <a:gd name="T2" fmla="*/ 2 w 55"/>
                <a:gd name="T3" fmla="*/ 0 h 63"/>
                <a:gd name="T4" fmla="*/ 2 w 55"/>
                <a:gd name="T5" fmla="*/ 5 h 63"/>
                <a:gd name="T6" fmla="*/ 32 w 55"/>
                <a:gd name="T7" fmla="*/ 40 h 63"/>
                <a:gd name="T8" fmla="*/ 1 w 55"/>
                <a:gd name="T9" fmla="*/ 11 h 63"/>
                <a:gd name="T10" fmla="*/ 0 w 55"/>
                <a:gd name="T11" fmla="*/ 17 h 63"/>
                <a:gd name="T12" fmla="*/ 32 w 55"/>
                <a:gd name="T13" fmla="*/ 56 h 63"/>
                <a:gd name="T14" fmla="*/ 52 w 55"/>
                <a:gd name="T15" fmla="*/ 58 h 63"/>
                <a:gd name="T16" fmla="*/ 49 w 55"/>
                <a:gd name="T17" fmla="*/ 40 h 63"/>
                <a:gd name="T18" fmla="*/ 2 w 55"/>
                <a:gd name="T1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" h="63">
                  <a:moveTo>
                    <a:pt x="2" y="0"/>
                  </a:moveTo>
                  <a:lnTo>
                    <a:pt x="2" y="0"/>
                  </a:lnTo>
                  <a:cubicBezTo>
                    <a:pt x="2" y="2"/>
                    <a:pt x="2" y="4"/>
                    <a:pt x="2" y="5"/>
                  </a:cubicBezTo>
                  <a:cubicBezTo>
                    <a:pt x="5" y="9"/>
                    <a:pt x="25" y="30"/>
                    <a:pt x="32" y="40"/>
                  </a:cubicBezTo>
                  <a:cubicBezTo>
                    <a:pt x="24" y="33"/>
                    <a:pt x="7" y="17"/>
                    <a:pt x="1" y="11"/>
                  </a:cubicBezTo>
                  <a:cubicBezTo>
                    <a:pt x="1" y="11"/>
                    <a:pt x="0" y="14"/>
                    <a:pt x="0" y="17"/>
                  </a:cubicBezTo>
                  <a:cubicBezTo>
                    <a:pt x="0" y="17"/>
                    <a:pt x="28" y="50"/>
                    <a:pt x="32" y="56"/>
                  </a:cubicBezTo>
                  <a:cubicBezTo>
                    <a:pt x="38" y="63"/>
                    <a:pt x="46" y="58"/>
                    <a:pt x="52" y="58"/>
                  </a:cubicBezTo>
                  <a:cubicBezTo>
                    <a:pt x="53" y="52"/>
                    <a:pt x="55" y="47"/>
                    <a:pt x="49" y="40"/>
                  </a:cubicBezTo>
                  <a:cubicBezTo>
                    <a:pt x="46" y="37"/>
                    <a:pt x="7" y="4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5" name="Freeform 1643"/>
            <p:cNvSpPr>
              <a:spLocks/>
            </p:cNvSpPr>
            <p:nvPr userDrawn="1"/>
          </p:nvSpPr>
          <p:spPr bwMode="auto">
            <a:xfrm>
              <a:off x="415" y="310"/>
              <a:ext cx="34" cy="22"/>
            </a:xfrm>
            <a:custGeom>
              <a:avLst/>
              <a:gdLst>
                <a:gd name="T0" fmla="*/ 76 w 76"/>
                <a:gd name="T1" fmla="*/ 39 h 47"/>
                <a:gd name="T2" fmla="*/ 76 w 76"/>
                <a:gd name="T3" fmla="*/ 39 h 47"/>
                <a:gd name="T4" fmla="*/ 57 w 76"/>
                <a:gd name="T5" fmla="*/ 15 h 47"/>
                <a:gd name="T6" fmla="*/ 19 w 76"/>
                <a:gd name="T7" fmla="*/ 0 h 47"/>
                <a:gd name="T8" fmla="*/ 14 w 76"/>
                <a:gd name="T9" fmla="*/ 1 h 47"/>
                <a:gd name="T10" fmla="*/ 48 w 76"/>
                <a:gd name="T11" fmla="*/ 23 h 47"/>
                <a:gd name="T12" fmla="*/ 8 w 76"/>
                <a:gd name="T13" fmla="*/ 3 h 47"/>
                <a:gd name="T14" fmla="*/ 0 w 76"/>
                <a:gd name="T15" fmla="*/ 2 h 47"/>
                <a:gd name="T16" fmla="*/ 51 w 76"/>
                <a:gd name="T17" fmla="*/ 39 h 47"/>
                <a:gd name="T18" fmla="*/ 76 w 76"/>
                <a:gd name="T19" fmla="*/ 3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47">
                  <a:moveTo>
                    <a:pt x="76" y="39"/>
                  </a:moveTo>
                  <a:lnTo>
                    <a:pt x="76" y="39"/>
                  </a:lnTo>
                  <a:cubicBezTo>
                    <a:pt x="74" y="33"/>
                    <a:pt x="74" y="22"/>
                    <a:pt x="57" y="15"/>
                  </a:cubicBezTo>
                  <a:cubicBezTo>
                    <a:pt x="51" y="13"/>
                    <a:pt x="24" y="1"/>
                    <a:pt x="19" y="0"/>
                  </a:cubicBezTo>
                  <a:cubicBezTo>
                    <a:pt x="17" y="0"/>
                    <a:pt x="14" y="1"/>
                    <a:pt x="14" y="1"/>
                  </a:cubicBezTo>
                  <a:cubicBezTo>
                    <a:pt x="18" y="3"/>
                    <a:pt x="37" y="15"/>
                    <a:pt x="48" y="23"/>
                  </a:cubicBezTo>
                  <a:cubicBezTo>
                    <a:pt x="34" y="19"/>
                    <a:pt x="10" y="4"/>
                    <a:pt x="8" y="3"/>
                  </a:cubicBezTo>
                  <a:cubicBezTo>
                    <a:pt x="7" y="3"/>
                    <a:pt x="4" y="4"/>
                    <a:pt x="0" y="2"/>
                  </a:cubicBezTo>
                  <a:cubicBezTo>
                    <a:pt x="7" y="7"/>
                    <a:pt x="41" y="34"/>
                    <a:pt x="51" y="39"/>
                  </a:cubicBezTo>
                  <a:cubicBezTo>
                    <a:pt x="66" y="47"/>
                    <a:pt x="70" y="41"/>
                    <a:pt x="76" y="39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6" name="Freeform 1644"/>
            <p:cNvSpPr>
              <a:spLocks/>
            </p:cNvSpPr>
            <p:nvPr userDrawn="1"/>
          </p:nvSpPr>
          <p:spPr bwMode="auto">
            <a:xfrm>
              <a:off x="422" y="302"/>
              <a:ext cx="35" cy="15"/>
            </a:xfrm>
            <a:custGeom>
              <a:avLst/>
              <a:gdLst>
                <a:gd name="T0" fmla="*/ 0 w 78"/>
                <a:gd name="T1" fmla="*/ 0 h 33"/>
                <a:gd name="T2" fmla="*/ 0 w 78"/>
                <a:gd name="T3" fmla="*/ 0 h 33"/>
                <a:gd name="T4" fmla="*/ 3 w 78"/>
                <a:gd name="T5" fmla="*/ 6 h 33"/>
                <a:gd name="T6" fmla="*/ 43 w 78"/>
                <a:gd name="T7" fmla="*/ 17 h 33"/>
                <a:gd name="T8" fmla="*/ 4 w 78"/>
                <a:gd name="T9" fmla="*/ 11 h 33"/>
                <a:gd name="T10" fmla="*/ 5 w 78"/>
                <a:gd name="T11" fmla="*/ 15 h 33"/>
                <a:gd name="T12" fmla="*/ 46 w 78"/>
                <a:gd name="T13" fmla="*/ 29 h 33"/>
                <a:gd name="T14" fmla="*/ 78 w 78"/>
                <a:gd name="T15" fmla="*/ 25 h 33"/>
                <a:gd name="T16" fmla="*/ 54 w 78"/>
                <a:gd name="T17" fmla="*/ 8 h 33"/>
                <a:gd name="T18" fmla="*/ 0 w 78"/>
                <a:gd name="T1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8" h="33">
                  <a:moveTo>
                    <a:pt x="0" y="0"/>
                  </a:moveTo>
                  <a:lnTo>
                    <a:pt x="0" y="0"/>
                  </a:lnTo>
                  <a:cubicBezTo>
                    <a:pt x="1" y="2"/>
                    <a:pt x="2" y="4"/>
                    <a:pt x="3" y="6"/>
                  </a:cubicBezTo>
                  <a:cubicBezTo>
                    <a:pt x="5" y="7"/>
                    <a:pt x="30" y="12"/>
                    <a:pt x="43" y="17"/>
                  </a:cubicBezTo>
                  <a:cubicBezTo>
                    <a:pt x="30" y="17"/>
                    <a:pt x="4" y="11"/>
                    <a:pt x="4" y="11"/>
                  </a:cubicBezTo>
                  <a:cubicBezTo>
                    <a:pt x="4" y="12"/>
                    <a:pt x="5" y="14"/>
                    <a:pt x="5" y="15"/>
                  </a:cubicBezTo>
                  <a:cubicBezTo>
                    <a:pt x="14" y="20"/>
                    <a:pt x="40" y="27"/>
                    <a:pt x="46" y="29"/>
                  </a:cubicBezTo>
                  <a:cubicBezTo>
                    <a:pt x="55" y="33"/>
                    <a:pt x="73" y="31"/>
                    <a:pt x="78" y="25"/>
                  </a:cubicBezTo>
                  <a:cubicBezTo>
                    <a:pt x="74" y="15"/>
                    <a:pt x="63" y="9"/>
                    <a:pt x="54" y="8"/>
                  </a:cubicBezTo>
                  <a:cubicBezTo>
                    <a:pt x="42" y="6"/>
                    <a:pt x="13" y="2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7" name="Freeform 1645"/>
            <p:cNvSpPr>
              <a:spLocks/>
            </p:cNvSpPr>
            <p:nvPr userDrawn="1"/>
          </p:nvSpPr>
          <p:spPr bwMode="auto">
            <a:xfrm>
              <a:off x="444" y="294"/>
              <a:ext cx="16" cy="10"/>
            </a:xfrm>
            <a:custGeom>
              <a:avLst/>
              <a:gdLst>
                <a:gd name="T0" fmla="*/ 7 w 36"/>
                <a:gd name="T1" fmla="*/ 0 h 22"/>
                <a:gd name="T2" fmla="*/ 7 w 36"/>
                <a:gd name="T3" fmla="*/ 0 h 22"/>
                <a:gd name="T4" fmla="*/ 31 w 36"/>
                <a:gd name="T5" fmla="*/ 10 h 22"/>
                <a:gd name="T6" fmla="*/ 0 w 36"/>
                <a:gd name="T7" fmla="*/ 20 h 22"/>
                <a:gd name="T8" fmla="*/ 36 w 36"/>
                <a:gd name="T9" fmla="*/ 10 h 22"/>
                <a:gd name="T10" fmla="*/ 7 w 36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22">
                  <a:moveTo>
                    <a:pt x="7" y="0"/>
                  </a:moveTo>
                  <a:lnTo>
                    <a:pt x="7" y="0"/>
                  </a:lnTo>
                  <a:cubicBezTo>
                    <a:pt x="15" y="1"/>
                    <a:pt x="27" y="5"/>
                    <a:pt x="31" y="10"/>
                  </a:cubicBezTo>
                  <a:cubicBezTo>
                    <a:pt x="28" y="17"/>
                    <a:pt x="10" y="20"/>
                    <a:pt x="0" y="20"/>
                  </a:cubicBezTo>
                  <a:cubicBezTo>
                    <a:pt x="17" y="22"/>
                    <a:pt x="31" y="18"/>
                    <a:pt x="36" y="10"/>
                  </a:cubicBezTo>
                  <a:cubicBezTo>
                    <a:pt x="29" y="3"/>
                    <a:pt x="15" y="0"/>
                    <a:pt x="7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8" name="Freeform 1646"/>
            <p:cNvSpPr>
              <a:spLocks/>
            </p:cNvSpPr>
            <p:nvPr userDrawn="1"/>
          </p:nvSpPr>
          <p:spPr bwMode="auto">
            <a:xfrm>
              <a:off x="447" y="279"/>
              <a:ext cx="15" cy="11"/>
            </a:xfrm>
            <a:custGeom>
              <a:avLst/>
              <a:gdLst>
                <a:gd name="T0" fmla="*/ 0 w 35"/>
                <a:gd name="T1" fmla="*/ 3 h 23"/>
                <a:gd name="T2" fmla="*/ 0 w 35"/>
                <a:gd name="T3" fmla="*/ 3 h 23"/>
                <a:gd name="T4" fmla="*/ 30 w 35"/>
                <a:gd name="T5" fmla="*/ 6 h 23"/>
                <a:gd name="T6" fmla="*/ 1 w 35"/>
                <a:gd name="T7" fmla="*/ 23 h 23"/>
                <a:gd name="T8" fmla="*/ 35 w 35"/>
                <a:gd name="T9" fmla="*/ 4 h 23"/>
                <a:gd name="T10" fmla="*/ 0 w 35"/>
                <a:gd name="T11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23">
                  <a:moveTo>
                    <a:pt x="0" y="3"/>
                  </a:moveTo>
                  <a:lnTo>
                    <a:pt x="0" y="3"/>
                  </a:lnTo>
                  <a:cubicBezTo>
                    <a:pt x="9" y="2"/>
                    <a:pt x="21" y="2"/>
                    <a:pt x="30" y="6"/>
                  </a:cubicBezTo>
                  <a:cubicBezTo>
                    <a:pt x="27" y="11"/>
                    <a:pt x="15" y="20"/>
                    <a:pt x="1" y="23"/>
                  </a:cubicBezTo>
                  <a:cubicBezTo>
                    <a:pt x="12" y="22"/>
                    <a:pt x="32" y="14"/>
                    <a:pt x="35" y="4"/>
                  </a:cubicBezTo>
                  <a:cubicBezTo>
                    <a:pt x="26" y="0"/>
                    <a:pt x="6" y="0"/>
                    <a:pt x="0" y="3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9" name="Freeform 1647"/>
            <p:cNvSpPr>
              <a:spLocks/>
            </p:cNvSpPr>
            <p:nvPr userDrawn="1"/>
          </p:nvSpPr>
          <p:spPr bwMode="auto">
            <a:xfrm>
              <a:off x="420" y="281"/>
              <a:ext cx="9" cy="9"/>
            </a:xfrm>
            <a:custGeom>
              <a:avLst/>
              <a:gdLst>
                <a:gd name="T0" fmla="*/ 0 w 20"/>
                <a:gd name="T1" fmla="*/ 3 h 19"/>
                <a:gd name="T2" fmla="*/ 0 w 20"/>
                <a:gd name="T3" fmla="*/ 3 h 19"/>
                <a:gd name="T4" fmla="*/ 17 w 20"/>
                <a:gd name="T5" fmla="*/ 9 h 19"/>
                <a:gd name="T6" fmla="*/ 4 w 20"/>
                <a:gd name="T7" fmla="*/ 19 h 19"/>
                <a:gd name="T8" fmla="*/ 20 w 20"/>
                <a:gd name="T9" fmla="*/ 8 h 19"/>
                <a:gd name="T10" fmla="*/ 0 w 20"/>
                <a:gd name="T11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9">
                  <a:moveTo>
                    <a:pt x="0" y="3"/>
                  </a:moveTo>
                  <a:lnTo>
                    <a:pt x="0" y="3"/>
                  </a:lnTo>
                  <a:cubicBezTo>
                    <a:pt x="9" y="2"/>
                    <a:pt x="15" y="5"/>
                    <a:pt x="17" y="9"/>
                  </a:cubicBezTo>
                  <a:cubicBezTo>
                    <a:pt x="15" y="14"/>
                    <a:pt x="9" y="18"/>
                    <a:pt x="4" y="19"/>
                  </a:cubicBezTo>
                  <a:cubicBezTo>
                    <a:pt x="11" y="19"/>
                    <a:pt x="18" y="14"/>
                    <a:pt x="20" y="8"/>
                  </a:cubicBezTo>
                  <a:cubicBezTo>
                    <a:pt x="17" y="3"/>
                    <a:pt x="7" y="0"/>
                    <a:pt x="0" y="3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0" name="Freeform 1648"/>
            <p:cNvSpPr>
              <a:spLocks/>
            </p:cNvSpPr>
            <p:nvPr userDrawn="1"/>
          </p:nvSpPr>
          <p:spPr bwMode="auto">
            <a:xfrm>
              <a:off x="401" y="284"/>
              <a:ext cx="7" cy="9"/>
            </a:xfrm>
            <a:custGeom>
              <a:avLst/>
              <a:gdLst>
                <a:gd name="T0" fmla="*/ 0 w 15"/>
                <a:gd name="T1" fmla="*/ 2 h 19"/>
                <a:gd name="T2" fmla="*/ 0 w 15"/>
                <a:gd name="T3" fmla="*/ 2 h 19"/>
                <a:gd name="T4" fmla="*/ 12 w 15"/>
                <a:gd name="T5" fmla="*/ 8 h 19"/>
                <a:gd name="T6" fmla="*/ 4 w 15"/>
                <a:gd name="T7" fmla="*/ 19 h 19"/>
                <a:gd name="T8" fmla="*/ 15 w 15"/>
                <a:gd name="T9" fmla="*/ 8 h 19"/>
                <a:gd name="T10" fmla="*/ 0 w 15"/>
                <a:gd name="T11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9">
                  <a:moveTo>
                    <a:pt x="0" y="2"/>
                  </a:moveTo>
                  <a:lnTo>
                    <a:pt x="0" y="2"/>
                  </a:lnTo>
                  <a:cubicBezTo>
                    <a:pt x="5" y="2"/>
                    <a:pt x="9" y="5"/>
                    <a:pt x="12" y="8"/>
                  </a:cubicBezTo>
                  <a:cubicBezTo>
                    <a:pt x="11" y="12"/>
                    <a:pt x="9" y="17"/>
                    <a:pt x="4" y="19"/>
                  </a:cubicBezTo>
                  <a:cubicBezTo>
                    <a:pt x="10" y="18"/>
                    <a:pt x="13" y="13"/>
                    <a:pt x="15" y="8"/>
                  </a:cubicBezTo>
                  <a:cubicBezTo>
                    <a:pt x="12" y="5"/>
                    <a:pt x="7" y="0"/>
                    <a:pt x="0" y="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1" name="Freeform 1649"/>
            <p:cNvSpPr>
              <a:spLocks/>
            </p:cNvSpPr>
            <p:nvPr userDrawn="1"/>
          </p:nvSpPr>
          <p:spPr bwMode="auto">
            <a:xfrm>
              <a:off x="423" y="305"/>
              <a:ext cx="10" cy="3"/>
            </a:xfrm>
            <a:custGeom>
              <a:avLst/>
              <a:gdLst>
                <a:gd name="T0" fmla="*/ 21 w 21"/>
                <a:gd name="T1" fmla="*/ 6 h 6"/>
                <a:gd name="T2" fmla="*/ 21 w 21"/>
                <a:gd name="T3" fmla="*/ 6 h 6"/>
                <a:gd name="T4" fmla="*/ 0 w 21"/>
                <a:gd name="T5" fmla="*/ 0 h 6"/>
                <a:gd name="T6" fmla="*/ 0 w 21"/>
                <a:gd name="T7" fmla="*/ 2 h 6"/>
                <a:gd name="T8" fmla="*/ 21 w 21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6">
                  <a:moveTo>
                    <a:pt x="21" y="6"/>
                  </a:moveTo>
                  <a:lnTo>
                    <a:pt x="21" y="6"/>
                  </a:lnTo>
                  <a:cubicBezTo>
                    <a:pt x="11" y="3"/>
                    <a:pt x="5" y="1"/>
                    <a:pt x="0" y="0"/>
                  </a:cubicBezTo>
                  <a:lnTo>
                    <a:pt x="0" y="2"/>
                  </a:lnTo>
                  <a:cubicBezTo>
                    <a:pt x="6" y="4"/>
                    <a:pt x="12" y="4"/>
                    <a:pt x="21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2" name="Freeform 1650"/>
            <p:cNvSpPr>
              <a:spLocks/>
            </p:cNvSpPr>
            <p:nvPr userDrawn="1"/>
          </p:nvSpPr>
          <p:spPr bwMode="auto">
            <a:xfrm>
              <a:off x="442" y="307"/>
              <a:ext cx="13" cy="9"/>
            </a:xfrm>
            <a:custGeom>
              <a:avLst/>
              <a:gdLst>
                <a:gd name="T0" fmla="*/ 6 w 29"/>
                <a:gd name="T1" fmla="*/ 0 h 21"/>
                <a:gd name="T2" fmla="*/ 6 w 29"/>
                <a:gd name="T3" fmla="*/ 0 h 21"/>
                <a:gd name="T4" fmla="*/ 25 w 29"/>
                <a:gd name="T5" fmla="*/ 13 h 21"/>
                <a:gd name="T6" fmla="*/ 0 w 29"/>
                <a:gd name="T7" fmla="*/ 17 h 21"/>
                <a:gd name="T8" fmla="*/ 29 w 29"/>
                <a:gd name="T9" fmla="*/ 14 h 21"/>
                <a:gd name="T10" fmla="*/ 6 w 29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21">
                  <a:moveTo>
                    <a:pt x="6" y="0"/>
                  </a:moveTo>
                  <a:lnTo>
                    <a:pt x="6" y="0"/>
                  </a:lnTo>
                  <a:cubicBezTo>
                    <a:pt x="14" y="1"/>
                    <a:pt x="21" y="7"/>
                    <a:pt x="25" y="13"/>
                  </a:cubicBezTo>
                  <a:cubicBezTo>
                    <a:pt x="17" y="20"/>
                    <a:pt x="6" y="18"/>
                    <a:pt x="0" y="17"/>
                  </a:cubicBezTo>
                  <a:cubicBezTo>
                    <a:pt x="8" y="20"/>
                    <a:pt x="20" y="21"/>
                    <a:pt x="29" y="14"/>
                  </a:cubicBezTo>
                  <a:cubicBezTo>
                    <a:pt x="24" y="5"/>
                    <a:pt x="14" y="0"/>
                    <a:pt x="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3" name="Freeform 1651"/>
            <p:cNvSpPr>
              <a:spLocks/>
            </p:cNvSpPr>
            <p:nvPr userDrawn="1"/>
          </p:nvSpPr>
          <p:spPr bwMode="auto">
            <a:xfrm>
              <a:off x="366" y="428"/>
              <a:ext cx="10" cy="14"/>
            </a:xfrm>
            <a:custGeom>
              <a:avLst/>
              <a:gdLst>
                <a:gd name="T0" fmla="*/ 12 w 24"/>
                <a:gd name="T1" fmla="*/ 2 h 31"/>
                <a:gd name="T2" fmla="*/ 12 w 24"/>
                <a:gd name="T3" fmla="*/ 2 h 31"/>
                <a:gd name="T4" fmla="*/ 0 w 24"/>
                <a:gd name="T5" fmla="*/ 31 h 31"/>
                <a:gd name="T6" fmla="*/ 14 w 24"/>
                <a:gd name="T7" fmla="*/ 3 h 31"/>
                <a:gd name="T8" fmla="*/ 24 w 24"/>
                <a:gd name="T9" fmla="*/ 8 h 31"/>
                <a:gd name="T10" fmla="*/ 12 w 24"/>
                <a:gd name="T11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31">
                  <a:moveTo>
                    <a:pt x="12" y="2"/>
                  </a:moveTo>
                  <a:lnTo>
                    <a:pt x="12" y="2"/>
                  </a:lnTo>
                  <a:cubicBezTo>
                    <a:pt x="13" y="8"/>
                    <a:pt x="13" y="26"/>
                    <a:pt x="0" y="31"/>
                  </a:cubicBezTo>
                  <a:cubicBezTo>
                    <a:pt x="13" y="28"/>
                    <a:pt x="16" y="13"/>
                    <a:pt x="14" y="3"/>
                  </a:cubicBezTo>
                  <a:cubicBezTo>
                    <a:pt x="16" y="3"/>
                    <a:pt x="20" y="5"/>
                    <a:pt x="24" y="8"/>
                  </a:cubicBezTo>
                  <a:cubicBezTo>
                    <a:pt x="22" y="3"/>
                    <a:pt x="18" y="0"/>
                    <a:pt x="12" y="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4" name="Freeform 1652"/>
            <p:cNvSpPr>
              <a:spLocks/>
            </p:cNvSpPr>
            <p:nvPr userDrawn="1"/>
          </p:nvSpPr>
          <p:spPr bwMode="auto">
            <a:xfrm>
              <a:off x="373" y="424"/>
              <a:ext cx="8" cy="9"/>
            </a:xfrm>
            <a:custGeom>
              <a:avLst/>
              <a:gdLst>
                <a:gd name="T0" fmla="*/ 0 w 18"/>
                <a:gd name="T1" fmla="*/ 0 h 21"/>
                <a:gd name="T2" fmla="*/ 0 w 18"/>
                <a:gd name="T3" fmla="*/ 0 h 21"/>
                <a:gd name="T4" fmla="*/ 14 w 18"/>
                <a:gd name="T5" fmla="*/ 21 h 21"/>
                <a:gd name="T6" fmla="*/ 0 w 18"/>
                <a:gd name="T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1">
                  <a:moveTo>
                    <a:pt x="0" y="0"/>
                  </a:moveTo>
                  <a:lnTo>
                    <a:pt x="0" y="0"/>
                  </a:lnTo>
                  <a:cubicBezTo>
                    <a:pt x="14" y="4"/>
                    <a:pt x="14" y="15"/>
                    <a:pt x="14" y="21"/>
                  </a:cubicBezTo>
                  <a:cubicBezTo>
                    <a:pt x="18" y="9"/>
                    <a:pt x="11" y="2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5" name="Freeform 1653"/>
            <p:cNvSpPr>
              <a:spLocks/>
            </p:cNvSpPr>
            <p:nvPr userDrawn="1"/>
          </p:nvSpPr>
          <p:spPr bwMode="auto">
            <a:xfrm>
              <a:off x="370" y="418"/>
              <a:ext cx="4" cy="1"/>
            </a:xfrm>
            <a:custGeom>
              <a:avLst/>
              <a:gdLst>
                <a:gd name="T0" fmla="*/ 5 w 10"/>
                <a:gd name="T1" fmla="*/ 0 h 2"/>
                <a:gd name="T2" fmla="*/ 5 w 10"/>
                <a:gd name="T3" fmla="*/ 0 h 2"/>
                <a:gd name="T4" fmla="*/ 6 w 10"/>
                <a:gd name="T5" fmla="*/ 2 h 2"/>
                <a:gd name="T6" fmla="*/ 10 w 10"/>
                <a:gd name="T7" fmla="*/ 1 h 2"/>
                <a:gd name="T8" fmla="*/ 5 w 1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2">
                  <a:moveTo>
                    <a:pt x="5" y="0"/>
                  </a:moveTo>
                  <a:lnTo>
                    <a:pt x="5" y="0"/>
                  </a:lnTo>
                  <a:cubicBezTo>
                    <a:pt x="0" y="0"/>
                    <a:pt x="5" y="2"/>
                    <a:pt x="6" y="2"/>
                  </a:cubicBezTo>
                  <a:cubicBezTo>
                    <a:pt x="9" y="2"/>
                    <a:pt x="10" y="1"/>
                    <a:pt x="10" y="1"/>
                  </a:cubicBezTo>
                  <a:cubicBezTo>
                    <a:pt x="8" y="1"/>
                    <a:pt x="6" y="0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6" name="Freeform 1654"/>
            <p:cNvSpPr>
              <a:spLocks/>
            </p:cNvSpPr>
            <p:nvPr userDrawn="1"/>
          </p:nvSpPr>
          <p:spPr bwMode="auto">
            <a:xfrm>
              <a:off x="375" y="413"/>
              <a:ext cx="6" cy="8"/>
            </a:xfrm>
            <a:custGeom>
              <a:avLst/>
              <a:gdLst>
                <a:gd name="T0" fmla="*/ 10 w 14"/>
                <a:gd name="T1" fmla="*/ 0 h 16"/>
                <a:gd name="T2" fmla="*/ 10 w 14"/>
                <a:gd name="T3" fmla="*/ 0 h 16"/>
                <a:gd name="T4" fmla="*/ 0 w 14"/>
                <a:gd name="T5" fmla="*/ 15 h 16"/>
                <a:gd name="T6" fmla="*/ 10 w 14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6">
                  <a:moveTo>
                    <a:pt x="10" y="0"/>
                  </a:moveTo>
                  <a:lnTo>
                    <a:pt x="10" y="0"/>
                  </a:lnTo>
                  <a:cubicBezTo>
                    <a:pt x="10" y="5"/>
                    <a:pt x="8" y="12"/>
                    <a:pt x="0" y="15"/>
                  </a:cubicBezTo>
                  <a:cubicBezTo>
                    <a:pt x="7" y="16"/>
                    <a:pt x="14" y="8"/>
                    <a:pt x="1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7" name="Freeform 1655"/>
            <p:cNvSpPr>
              <a:spLocks/>
            </p:cNvSpPr>
            <p:nvPr userDrawn="1"/>
          </p:nvSpPr>
          <p:spPr bwMode="auto">
            <a:xfrm>
              <a:off x="339" y="407"/>
              <a:ext cx="13" cy="37"/>
            </a:xfrm>
            <a:custGeom>
              <a:avLst/>
              <a:gdLst>
                <a:gd name="T0" fmla="*/ 0 w 29"/>
                <a:gd name="T1" fmla="*/ 0 h 83"/>
                <a:gd name="T2" fmla="*/ 0 w 29"/>
                <a:gd name="T3" fmla="*/ 0 h 83"/>
                <a:gd name="T4" fmla="*/ 22 w 29"/>
                <a:gd name="T5" fmla="*/ 45 h 83"/>
                <a:gd name="T6" fmla="*/ 12 w 29"/>
                <a:gd name="T7" fmla="*/ 83 h 83"/>
                <a:gd name="T8" fmla="*/ 24 w 29"/>
                <a:gd name="T9" fmla="*/ 45 h 83"/>
                <a:gd name="T10" fmla="*/ 0 w 29"/>
                <a:gd name="T11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83">
                  <a:moveTo>
                    <a:pt x="0" y="0"/>
                  </a:moveTo>
                  <a:lnTo>
                    <a:pt x="0" y="0"/>
                  </a:lnTo>
                  <a:cubicBezTo>
                    <a:pt x="6" y="12"/>
                    <a:pt x="19" y="28"/>
                    <a:pt x="22" y="45"/>
                  </a:cubicBezTo>
                  <a:cubicBezTo>
                    <a:pt x="26" y="61"/>
                    <a:pt x="21" y="77"/>
                    <a:pt x="12" y="83"/>
                  </a:cubicBezTo>
                  <a:cubicBezTo>
                    <a:pt x="21" y="78"/>
                    <a:pt x="29" y="64"/>
                    <a:pt x="24" y="45"/>
                  </a:cubicBezTo>
                  <a:cubicBezTo>
                    <a:pt x="20" y="28"/>
                    <a:pt x="9" y="14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8" name="Freeform 1656"/>
            <p:cNvSpPr>
              <a:spLocks/>
            </p:cNvSpPr>
            <p:nvPr userDrawn="1"/>
          </p:nvSpPr>
          <p:spPr bwMode="auto">
            <a:xfrm>
              <a:off x="345" y="403"/>
              <a:ext cx="27" cy="36"/>
            </a:xfrm>
            <a:custGeom>
              <a:avLst/>
              <a:gdLst>
                <a:gd name="T0" fmla="*/ 0 w 59"/>
                <a:gd name="T1" fmla="*/ 0 h 80"/>
                <a:gd name="T2" fmla="*/ 0 w 59"/>
                <a:gd name="T3" fmla="*/ 0 h 80"/>
                <a:gd name="T4" fmla="*/ 25 w 59"/>
                <a:gd name="T5" fmla="*/ 16 h 80"/>
                <a:gd name="T6" fmla="*/ 51 w 59"/>
                <a:gd name="T7" fmla="*/ 59 h 80"/>
                <a:gd name="T8" fmla="*/ 34 w 59"/>
                <a:gd name="T9" fmla="*/ 78 h 80"/>
                <a:gd name="T10" fmla="*/ 50 w 59"/>
                <a:gd name="T11" fmla="*/ 71 h 80"/>
                <a:gd name="T12" fmla="*/ 32 w 59"/>
                <a:gd name="T13" fmla="*/ 18 h 80"/>
                <a:gd name="T14" fmla="*/ 0 w 59"/>
                <a:gd name="T1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80">
                  <a:moveTo>
                    <a:pt x="0" y="0"/>
                  </a:moveTo>
                  <a:lnTo>
                    <a:pt x="0" y="0"/>
                  </a:lnTo>
                  <a:cubicBezTo>
                    <a:pt x="7" y="6"/>
                    <a:pt x="20" y="13"/>
                    <a:pt x="25" y="16"/>
                  </a:cubicBezTo>
                  <a:cubicBezTo>
                    <a:pt x="35" y="23"/>
                    <a:pt x="53" y="36"/>
                    <a:pt x="51" y="59"/>
                  </a:cubicBezTo>
                  <a:cubicBezTo>
                    <a:pt x="49" y="78"/>
                    <a:pt x="39" y="78"/>
                    <a:pt x="34" y="78"/>
                  </a:cubicBezTo>
                  <a:cubicBezTo>
                    <a:pt x="41" y="80"/>
                    <a:pt x="47" y="77"/>
                    <a:pt x="50" y="71"/>
                  </a:cubicBezTo>
                  <a:cubicBezTo>
                    <a:pt x="59" y="54"/>
                    <a:pt x="51" y="31"/>
                    <a:pt x="32" y="18"/>
                  </a:cubicBezTo>
                  <a:cubicBezTo>
                    <a:pt x="23" y="12"/>
                    <a:pt x="12" y="7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9" name="Freeform 1657"/>
            <p:cNvSpPr>
              <a:spLocks/>
            </p:cNvSpPr>
            <p:nvPr userDrawn="1"/>
          </p:nvSpPr>
          <p:spPr bwMode="auto">
            <a:xfrm>
              <a:off x="354" y="424"/>
              <a:ext cx="8" cy="4"/>
            </a:xfrm>
            <a:custGeom>
              <a:avLst/>
              <a:gdLst>
                <a:gd name="T0" fmla="*/ 18 w 18"/>
                <a:gd name="T1" fmla="*/ 0 h 9"/>
                <a:gd name="T2" fmla="*/ 18 w 18"/>
                <a:gd name="T3" fmla="*/ 0 h 9"/>
                <a:gd name="T4" fmla="*/ 0 w 18"/>
                <a:gd name="T5" fmla="*/ 4 h 9"/>
                <a:gd name="T6" fmla="*/ 18 w 18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9">
                  <a:moveTo>
                    <a:pt x="18" y="0"/>
                  </a:moveTo>
                  <a:lnTo>
                    <a:pt x="18" y="0"/>
                  </a:lnTo>
                  <a:cubicBezTo>
                    <a:pt x="15" y="4"/>
                    <a:pt x="6" y="6"/>
                    <a:pt x="0" y="4"/>
                  </a:cubicBezTo>
                  <a:cubicBezTo>
                    <a:pt x="5" y="9"/>
                    <a:pt x="15" y="7"/>
                    <a:pt x="18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0" name="Freeform 1658"/>
            <p:cNvSpPr>
              <a:spLocks/>
            </p:cNvSpPr>
            <p:nvPr userDrawn="1"/>
          </p:nvSpPr>
          <p:spPr bwMode="auto">
            <a:xfrm>
              <a:off x="350" y="368"/>
              <a:ext cx="2" cy="2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2 w 4"/>
                <a:gd name="T5" fmla="*/ 0 h 5"/>
                <a:gd name="T6" fmla="*/ 0 w 4"/>
                <a:gd name="T7" fmla="*/ 5 h 5"/>
                <a:gd name="T8" fmla="*/ 4 w 4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2" y="0"/>
                  </a:lnTo>
                  <a:lnTo>
                    <a:pt x="0" y="5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1" name="Freeform 1659"/>
            <p:cNvSpPr>
              <a:spLocks/>
            </p:cNvSpPr>
            <p:nvPr userDrawn="1"/>
          </p:nvSpPr>
          <p:spPr bwMode="auto">
            <a:xfrm>
              <a:off x="363" y="363"/>
              <a:ext cx="3" cy="1"/>
            </a:xfrm>
            <a:custGeom>
              <a:avLst/>
              <a:gdLst>
                <a:gd name="T0" fmla="*/ 0 w 8"/>
                <a:gd name="T1" fmla="*/ 1 h 4"/>
                <a:gd name="T2" fmla="*/ 0 w 8"/>
                <a:gd name="T3" fmla="*/ 1 h 4"/>
                <a:gd name="T4" fmla="*/ 8 w 8"/>
                <a:gd name="T5" fmla="*/ 4 h 4"/>
                <a:gd name="T6" fmla="*/ 1 w 8"/>
                <a:gd name="T7" fmla="*/ 0 h 4"/>
                <a:gd name="T8" fmla="*/ 0 w 8"/>
                <a:gd name="T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">
                  <a:moveTo>
                    <a:pt x="0" y="1"/>
                  </a:moveTo>
                  <a:lnTo>
                    <a:pt x="0" y="1"/>
                  </a:lnTo>
                  <a:lnTo>
                    <a:pt x="8" y="4"/>
                  </a:lnTo>
                  <a:lnTo>
                    <a:pt x="1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2" name="Freeform 1660"/>
            <p:cNvSpPr>
              <a:spLocks/>
            </p:cNvSpPr>
            <p:nvPr userDrawn="1"/>
          </p:nvSpPr>
          <p:spPr bwMode="auto">
            <a:xfrm>
              <a:off x="439" y="319"/>
              <a:ext cx="9" cy="10"/>
            </a:xfrm>
            <a:custGeom>
              <a:avLst/>
              <a:gdLst>
                <a:gd name="T0" fmla="*/ 7 w 19"/>
                <a:gd name="T1" fmla="*/ 0 h 22"/>
                <a:gd name="T2" fmla="*/ 7 w 19"/>
                <a:gd name="T3" fmla="*/ 0 h 22"/>
                <a:gd name="T4" fmla="*/ 16 w 19"/>
                <a:gd name="T5" fmla="*/ 16 h 22"/>
                <a:gd name="T6" fmla="*/ 0 w 19"/>
                <a:gd name="T7" fmla="*/ 18 h 22"/>
                <a:gd name="T8" fmla="*/ 19 w 19"/>
                <a:gd name="T9" fmla="*/ 18 h 22"/>
                <a:gd name="T10" fmla="*/ 7 w 19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22">
                  <a:moveTo>
                    <a:pt x="7" y="0"/>
                  </a:moveTo>
                  <a:lnTo>
                    <a:pt x="7" y="0"/>
                  </a:lnTo>
                  <a:cubicBezTo>
                    <a:pt x="15" y="4"/>
                    <a:pt x="15" y="11"/>
                    <a:pt x="16" y="16"/>
                  </a:cubicBezTo>
                  <a:cubicBezTo>
                    <a:pt x="10" y="16"/>
                    <a:pt x="7" y="20"/>
                    <a:pt x="0" y="18"/>
                  </a:cubicBezTo>
                  <a:cubicBezTo>
                    <a:pt x="9" y="22"/>
                    <a:pt x="11" y="19"/>
                    <a:pt x="19" y="18"/>
                  </a:cubicBezTo>
                  <a:cubicBezTo>
                    <a:pt x="17" y="10"/>
                    <a:pt x="17" y="5"/>
                    <a:pt x="7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3" name="Freeform 1661"/>
            <p:cNvSpPr>
              <a:spLocks/>
            </p:cNvSpPr>
            <p:nvPr userDrawn="1"/>
          </p:nvSpPr>
          <p:spPr bwMode="auto">
            <a:xfrm>
              <a:off x="419" y="311"/>
              <a:ext cx="9" cy="5"/>
            </a:xfrm>
            <a:custGeom>
              <a:avLst/>
              <a:gdLst>
                <a:gd name="T0" fmla="*/ 20 w 20"/>
                <a:gd name="T1" fmla="*/ 11 h 11"/>
                <a:gd name="T2" fmla="*/ 20 w 20"/>
                <a:gd name="T3" fmla="*/ 11 h 11"/>
                <a:gd name="T4" fmla="*/ 3 w 20"/>
                <a:gd name="T5" fmla="*/ 0 h 11"/>
                <a:gd name="T6" fmla="*/ 0 w 20"/>
                <a:gd name="T7" fmla="*/ 0 h 11"/>
                <a:gd name="T8" fmla="*/ 20 w 20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1">
                  <a:moveTo>
                    <a:pt x="20" y="11"/>
                  </a:moveTo>
                  <a:lnTo>
                    <a:pt x="20" y="11"/>
                  </a:lnTo>
                  <a:lnTo>
                    <a:pt x="3" y="0"/>
                  </a:lnTo>
                  <a:lnTo>
                    <a:pt x="0" y="0"/>
                  </a:lnTo>
                  <a:lnTo>
                    <a:pt x="20" y="1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4" name="Freeform 1662"/>
            <p:cNvSpPr>
              <a:spLocks/>
            </p:cNvSpPr>
            <p:nvPr userDrawn="1"/>
          </p:nvSpPr>
          <p:spPr bwMode="auto">
            <a:xfrm>
              <a:off x="415" y="317"/>
              <a:ext cx="7" cy="8"/>
            </a:xfrm>
            <a:custGeom>
              <a:avLst/>
              <a:gdLst>
                <a:gd name="T0" fmla="*/ 16 w 16"/>
                <a:gd name="T1" fmla="*/ 18 h 18"/>
                <a:gd name="T2" fmla="*/ 16 w 16"/>
                <a:gd name="T3" fmla="*/ 18 h 18"/>
                <a:gd name="T4" fmla="*/ 1 w 16"/>
                <a:gd name="T5" fmla="*/ 0 h 18"/>
                <a:gd name="T6" fmla="*/ 0 w 16"/>
                <a:gd name="T7" fmla="*/ 2 h 18"/>
                <a:gd name="T8" fmla="*/ 16 w 16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8">
                  <a:moveTo>
                    <a:pt x="16" y="18"/>
                  </a:moveTo>
                  <a:lnTo>
                    <a:pt x="16" y="18"/>
                  </a:lnTo>
                  <a:lnTo>
                    <a:pt x="1" y="0"/>
                  </a:lnTo>
                  <a:lnTo>
                    <a:pt x="0" y="2"/>
                  </a:lnTo>
                  <a:lnTo>
                    <a:pt x="16" y="18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5" name="Freeform 1663"/>
            <p:cNvSpPr>
              <a:spLocks/>
            </p:cNvSpPr>
            <p:nvPr userDrawn="1"/>
          </p:nvSpPr>
          <p:spPr bwMode="auto">
            <a:xfrm>
              <a:off x="428" y="331"/>
              <a:ext cx="10" cy="10"/>
            </a:xfrm>
            <a:custGeom>
              <a:avLst/>
              <a:gdLst>
                <a:gd name="T0" fmla="*/ 12 w 21"/>
                <a:gd name="T1" fmla="*/ 0 h 21"/>
                <a:gd name="T2" fmla="*/ 12 w 21"/>
                <a:gd name="T3" fmla="*/ 0 h 21"/>
                <a:gd name="T4" fmla="*/ 17 w 21"/>
                <a:gd name="T5" fmla="*/ 16 h 21"/>
                <a:gd name="T6" fmla="*/ 0 w 21"/>
                <a:gd name="T7" fmla="*/ 12 h 21"/>
                <a:gd name="T8" fmla="*/ 19 w 21"/>
                <a:gd name="T9" fmla="*/ 18 h 21"/>
                <a:gd name="T10" fmla="*/ 12 w 21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1">
                  <a:moveTo>
                    <a:pt x="12" y="0"/>
                  </a:moveTo>
                  <a:lnTo>
                    <a:pt x="12" y="0"/>
                  </a:lnTo>
                  <a:cubicBezTo>
                    <a:pt x="19" y="6"/>
                    <a:pt x="17" y="11"/>
                    <a:pt x="17" y="16"/>
                  </a:cubicBezTo>
                  <a:cubicBezTo>
                    <a:pt x="11" y="16"/>
                    <a:pt x="6" y="18"/>
                    <a:pt x="0" y="12"/>
                  </a:cubicBezTo>
                  <a:cubicBezTo>
                    <a:pt x="7" y="21"/>
                    <a:pt x="12" y="17"/>
                    <a:pt x="19" y="18"/>
                  </a:cubicBezTo>
                  <a:cubicBezTo>
                    <a:pt x="20" y="9"/>
                    <a:pt x="21" y="7"/>
                    <a:pt x="1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6" name="Freeform 1664"/>
            <p:cNvSpPr>
              <a:spLocks/>
            </p:cNvSpPr>
            <p:nvPr userDrawn="1"/>
          </p:nvSpPr>
          <p:spPr bwMode="auto">
            <a:xfrm>
              <a:off x="406" y="322"/>
              <a:ext cx="6" cy="9"/>
            </a:xfrm>
            <a:custGeom>
              <a:avLst/>
              <a:gdLst>
                <a:gd name="T0" fmla="*/ 13 w 13"/>
                <a:gd name="T1" fmla="*/ 19 h 19"/>
                <a:gd name="T2" fmla="*/ 13 w 13"/>
                <a:gd name="T3" fmla="*/ 19 h 19"/>
                <a:gd name="T4" fmla="*/ 0 w 13"/>
                <a:gd name="T5" fmla="*/ 0 h 19"/>
                <a:gd name="T6" fmla="*/ 0 w 13"/>
                <a:gd name="T7" fmla="*/ 2 h 19"/>
                <a:gd name="T8" fmla="*/ 13 w 13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9">
                  <a:moveTo>
                    <a:pt x="13" y="19"/>
                  </a:moveTo>
                  <a:lnTo>
                    <a:pt x="13" y="19"/>
                  </a:lnTo>
                  <a:lnTo>
                    <a:pt x="0" y="0"/>
                  </a:lnTo>
                  <a:lnTo>
                    <a:pt x="0" y="2"/>
                  </a:lnTo>
                  <a:lnTo>
                    <a:pt x="13" y="19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7" name="Freeform 1665"/>
            <p:cNvSpPr>
              <a:spLocks/>
            </p:cNvSpPr>
            <p:nvPr userDrawn="1"/>
          </p:nvSpPr>
          <p:spPr bwMode="auto">
            <a:xfrm>
              <a:off x="414" y="339"/>
              <a:ext cx="11" cy="9"/>
            </a:xfrm>
            <a:custGeom>
              <a:avLst/>
              <a:gdLst>
                <a:gd name="T0" fmla="*/ 16 w 24"/>
                <a:gd name="T1" fmla="*/ 0 h 20"/>
                <a:gd name="T2" fmla="*/ 16 w 24"/>
                <a:gd name="T3" fmla="*/ 0 h 20"/>
                <a:gd name="T4" fmla="*/ 15 w 24"/>
                <a:gd name="T5" fmla="*/ 16 h 20"/>
                <a:gd name="T6" fmla="*/ 0 w 24"/>
                <a:gd name="T7" fmla="*/ 7 h 20"/>
                <a:gd name="T8" fmla="*/ 17 w 24"/>
                <a:gd name="T9" fmla="*/ 18 h 20"/>
                <a:gd name="T10" fmla="*/ 16 w 24"/>
                <a:gd name="T1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0">
                  <a:moveTo>
                    <a:pt x="16" y="0"/>
                  </a:moveTo>
                  <a:lnTo>
                    <a:pt x="16" y="0"/>
                  </a:lnTo>
                  <a:cubicBezTo>
                    <a:pt x="21" y="9"/>
                    <a:pt x="17" y="11"/>
                    <a:pt x="15" y="16"/>
                  </a:cubicBezTo>
                  <a:cubicBezTo>
                    <a:pt x="9" y="14"/>
                    <a:pt x="4" y="17"/>
                    <a:pt x="0" y="7"/>
                  </a:cubicBezTo>
                  <a:cubicBezTo>
                    <a:pt x="4" y="20"/>
                    <a:pt x="10" y="16"/>
                    <a:pt x="17" y="18"/>
                  </a:cubicBezTo>
                  <a:cubicBezTo>
                    <a:pt x="20" y="10"/>
                    <a:pt x="24" y="10"/>
                    <a:pt x="1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8" name="Freeform 1666"/>
            <p:cNvSpPr>
              <a:spLocks/>
            </p:cNvSpPr>
            <p:nvPr userDrawn="1"/>
          </p:nvSpPr>
          <p:spPr bwMode="auto">
            <a:xfrm>
              <a:off x="397" y="326"/>
              <a:ext cx="4" cy="11"/>
            </a:xfrm>
            <a:custGeom>
              <a:avLst/>
              <a:gdLst>
                <a:gd name="T0" fmla="*/ 10 w 10"/>
                <a:gd name="T1" fmla="*/ 24 h 24"/>
                <a:gd name="T2" fmla="*/ 10 w 10"/>
                <a:gd name="T3" fmla="*/ 24 h 24"/>
                <a:gd name="T4" fmla="*/ 3 w 10"/>
                <a:gd name="T5" fmla="*/ 2 h 24"/>
                <a:gd name="T6" fmla="*/ 0 w 10"/>
                <a:gd name="T7" fmla="*/ 0 h 24"/>
                <a:gd name="T8" fmla="*/ 0 w 10"/>
                <a:gd name="T9" fmla="*/ 2 h 24"/>
                <a:gd name="T10" fmla="*/ 10 w 10"/>
                <a:gd name="T11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4">
                  <a:moveTo>
                    <a:pt x="10" y="24"/>
                  </a:moveTo>
                  <a:lnTo>
                    <a:pt x="10" y="24"/>
                  </a:lnTo>
                  <a:lnTo>
                    <a:pt x="3" y="2"/>
                  </a:lnTo>
                  <a:cubicBezTo>
                    <a:pt x="2" y="2"/>
                    <a:pt x="1" y="1"/>
                    <a:pt x="0" y="0"/>
                  </a:cubicBezTo>
                  <a:lnTo>
                    <a:pt x="0" y="2"/>
                  </a:lnTo>
                  <a:lnTo>
                    <a:pt x="10" y="24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9" name="Freeform 1667"/>
            <p:cNvSpPr>
              <a:spLocks/>
            </p:cNvSpPr>
            <p:nvPr userDrawn="1"/>
          </p:nvSpPr>
          <p:spPr bwMode="auto">
            <a:xfrm>
              <a:off x="400" y="344"/>
              <a:ext cx="11" cy="8"/>
            </a:xfrm>
            <a:custGeom>
              <a:avLst/>
              <a:gdLst>
                <a:gd name="T0" fmla="*/ 19 w 25"/>
                <a:gd name="T1" fmla="*/ 0 h 17"/>
                <a:gd name="T2" fmla="*/ 19 w 25"/>
                <a:gd name="T3" fmla="*/ 0 h 17"/>
                <a:gd name="T4" fmla="*/ 15 w 25"/>
                <a:gd name="T5" fmla="*/ 15 h 17"/>
                <a:gd name="T6" fmla="*/ 0 w 25"/>
                <a:gd name="T7" fmla="*/ 4 h 17"/>
                <a:gd name="T8" fmla="*/ 15 w 25"/>
                <a:gd name="T9" fmla="*/ 17 h 17"/>
                <a:gd name="T10" fmla="*/ 19 w 25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17">
                  <a:moveTo>
                    <a:pt x="19" y="0"/>
                  </a:moveTo>
                  <a:lnTo>
                    <a:pt x="19" y="0"/>
                  </a:lnTo>
                  <a:cubicBezTo>
                    <a:pt x="22" y="10"/>
                    <a:pt x="17" y="10"/>
                    <a:pt x="15" y="15"/>
                  </a:cubicBezTo>
                  <a:cubicBezTo>
                    <a:pt x="9" y="12"/>
                    <a:pt x="3" y="14"/>
                    <a:pt x="0" y="4"/>
                  </a:cubicBezTo>
                  <a:cubicBezTo>
                    <a:pt x="2" y="17"/>
                    <a:pt x="9" y="14"/>
                    <a:pt x="15" y="17"/>
                  </a:cubicBezTo>
                  <a:cubicBezTo>
                    <a:pt x="20" y="10"/>
                    <a:pt x="25" y="12"/>
                    <a:pt x="19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0" name="Freeform 1668"/>
            <p:cNvSpPr>
              <a:spLocks/>
            </p:cNvSpPr>
            <p:nvPr userDrawn="1"/>
          </p:nvSpPr>
          <p:spPr bwMode="auto">
            <a:xfrm>
              <a:off x="386" y="329"/>
              <a:ext cx="2" cy="9"/>
            </a:xfrm>
            <a:custGeom>
              <a:avLst/>
              <a:gdLst>
                <a:gd name="T0" fmla="*/ 4 w 4"/>
                <a:gd name="T1" fmla="*/ 19 h 19"/>
                <a:gd name="T2" fmla="*/ 4 w 4"/>
                <a:gd name="T3" fmla="*/ 19 h 19"/>
                <a:gd name="T4" fmla="*/ 3 w 4"/>
                <a:gd name="T5" fmla="*/ 3 h 19"/>
                <a:gd name="T6" fmla="*/ 0 w 4"/>
                <a:gd name="T7" fmla="*/ 0 h 19"/>
                <a:gd name="T8" fmla="*/ 4 w 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9">
                  <a:moveTo>
                    <a:pt x="4" y="19"/>
                  </a:moveTo>
                  <a:lnTo>
                    <a:pt x="4" y="19"/>
                  </a:lnTo>
                  <a:lnTo>
                    <a:pt x="3" y="3"/>
                  </a:lnTo>
                  <a:cubicBezTo>
                    <a:pt x="2" y="2"/>
                    <a:pt x="1" y="1"/>
                    <a:pt x="0" y="0"/>
                  </a:cubicBezTo>
                  <a:lnTo>
                    <a:pt x="4" y="19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1" name="Freeform 1669"/>
            <p:cNvSpPr>
              <a:spLocks/>
            </p:cNvSpPr>
            <p:nvPr userDrawn="1"/>
          </p:nvSpPr>
          <p:spPr bwMode="auto">
            <a:xfrm>
              <a:off x="383" y="343"/>
              <a:ext cx="10" cy="6"/>
            </a:xfrm>
            <a:custGeom>
              <a:avLst/>
              <a:gdLst>
                <a:gd name="T0" fmla="*/ 21 w 23"/>
                <a:gd name="T1" fmla="*/ 0 h 14"/>
                <a:gd name="T2" fmla="*/ 21 w 23"/>
                <a:gd name="T3" fmla="*/ 0 h 14"/>
                <a:gd name="T4" fmla="*/ 12 w 23"/>
                <a:gd name="T5" fmla="*/ 12 h 14"/>
                <a:gd name="T6" fmla="*/ 1 w 23"/>
                <a:gd name="T7" fmla="*/ 0 h 14"/>
                <a:gd name="T8" fmla="*/ 12 w 23"/>
                <a:gd name="T9" fmla="*/ 14 h 14"/>
                <a:gd name="T10" fmla="*/ 21 w 23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14">
                  <a:moveTo>
                    <a:pt x="21" y="0"/>
                  </a:moveTo>
                  <a:lnTo>
                    <a:pt x="21" y="0"/>
                  </a:lnTo>
                  <a:cubicBezTo>
                    <a:pt x="21" y="10"/>
                    <a:pt x="16" y="8"/>
                    <a:pt x="12" y="12"/>
                  </a:cubicBezTo>
                  <a:cubicBezTo>
                    <a:pt x="7" y="8"/>
                    <a:pt x="1" y="11"/>
                    <a:pt x="1" y="0"/>
                  </a:cubicBezTo>
                  <a:cubicBezTo>
                    <a:pt x="0" y="14"/>
                    <a:pt x="7" y="10"/>
                    <a:pt x="12" y="14"/>
                  </a:cubicBezTo>
                  <a:cubicBezTo>
                    <a:pt x="19" y="8"/>
                    <a:pt x="23" y="12"/>
                    <a:pt x="2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2" name="Freeform 1670"/>
            <p:cNvSpPr>
              <a:spLocks/>
            </p:cNvSpPr>
            <p:nvPr userDrawn="1"/>
          </p:nvSpPr>
          <p:spPr bwMode="auto">
            <a:xfrm>
              <a:off x="404" y="294"/>
              <a:ext cx="9" cy="2"/>
            </a:xfrm>
            <a:custGeom>
              <a:avLst/>
              <a:gdLst>
                <a:gd name="T0" fmla="*/ 20 w 20"/>
                <a:gd name="T1" fmla="*/ 3 h 3"/>
                <a:gd name="T2" fmla="*/ 20 w 20"/>
                <a:gd name="T3" fmla="*/ 3 h 3"/>
                <a:gd name="T4" fmla="*/ 5 w 20"/>
                <a:gd name="T5" fmla="*/ 0 h 3"/>
                <a:gd name="T6" fmla="*/ 0 w 20"/>
                <a:gd name="T7" fmla="*/ 2 h 3"/>
                <a:gd name="T8" fmla="*/ 20 w 20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3">
                  <a:moveTo>
                    <a:pt x="20" y="3"/>
                  </a:moveTo>
                  <a:lnTo>
                    <a:pt x="20" y="3"/>
                  </a:lnTo>
                  <a:cubicBezTo>
                    <a:pt x="20" y="3"/>
                    <a:pt x="7" y="1"/>
                    <a:pt x="5" y="0"/>
                  </a:cubicBezTo>
                  <a:cubicBezTo>
                    <a:pt x="4" y="1"/>
                    <a:pt x="0" y="2"/>
                    <a:pt x="0" y="2"/>
                  </a:cubicBezTo>
                  <a:lnTo>
                    <a:pt x="20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3" name="Freeform 1671"/>
            <p:cNvSpPr>
              <a:spLocks/>
            </p:cNvSpPr>
            <p:nvPr userDrawn="1"/>
          </p:nvSpPr>
          <p:spPr bwMode="auto">
            <a:xfrm>
              <a:off x="418" y="293"/>
              <a:ext cx="9" cy="7"/>
            </a:xfrm>
            <a:custGeom>
              <a:avLst/>
              <a:gdLst>
                <a:gd name="T0" fmla="*/ 1 w 18"/>
                <a:gd name="T1" fmla="*/ 0 h 16"/>
                <a:gd name="T2" fmla="*/ 1 w 18"/>
                <a:gd name="T3" fmla="*/ 0 h 16"/>
                <a:gd name="T4" fmla="*/ 15 w 18"/>
                <a:gd name="T5" fmla="*/ 9 h 16"/>
                <a:gd name="T6" fmla="*/ 0 w 18"/>
                <a:gd name="T7" fmla="*/ 15 h 16"/>
                <a:gd name="T8" fmla="*/ 18 w 18"/>
                <a:gd name="T9" fmla="*/ 10 h 16"/>
                <a:gd name="T10" fmla="*/ 1 w 18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6">
                  <a:moveTo>
                    <a:pt x="1" y="0"/>
                  </a:moveTo>
                  <a:lnTo>
                    <a:pt x="1" y="0"/>
                  </a:lnTo>
                  <a:cubicBezTo>
                    <a:pt x="9" y="2"/>
                    <a:pt x="12" y="4"/>
                    <a:pt x="15" y="9"/>
                  </a:cubicBezTo>
                  <a:cubicBezTo>
                    <a:pt x="12" y="13"/>
                    <a:pt x="5" y="15"/>
                    <a:pt x="0" y="15"/>
                  </a:cubicBezTo>
                  <a:cubicBezTo>
                    <a:pt x="8" y="16"/>
                    <a:pt x="14" y="14"/>
                    <a:pt x="18" y="10"/>
                  </a:cubicBezTo>
                  <a:cubicBezTo>
                    <a:pt x="14" y="3"/>
                    <a:pt x="9" y="0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4" name="Freeform 1672"/>
            <p:cNvSpPr>
              <a:spLocks/>
            </p:cNvSpPr>
            <p:nvPr userDrawn="1"/>
          </p:nvSpPr>
          <p:spPr bwMode="auto">
            <a:xfrm>
              <a:off x="407" y="303"/>
              <a:ext cx="4" cy="1"/>
            </a:xfrm>
            <a:custGeom>
              <a:avLst/>
              <a:gdLst>
                <a:gd name="T0" fmla="*/ 9 w 9"/>
                <a:gd name="T1" fmla="*/ 4 h 4"/>
                <a:gd name="T2" fmla="*/ 9 w 9"/>
                <a:gd name="T3" fmla="*/ 4 h 4"/>
                <a:gd name="T4" fmla="*/ 0 w 9"/>
                <a:gd name="T5" fmla="*/ 0 h 4"/>
                <a:gd name="T6" fmla="*/ 0 w 9"/>
                <a:gd name="T7" fmla="*/ 1 h 4"/>
                <a:gd name="T8" fmla="*/ 9 w 9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4">
                  <a:moveTo>
                    <a:pt x="9" y="4"/>
                  </a:moveTo>
                  <a:lnTo>
                    <a:pt x="9" y="4"/>
                  </a:lnTo>
                  <a:lnTo>
                    <a:pt x="0" y="0"/>
                  </a:lnTo>
                  <a:lnTo>
                    <a:pt x="0" y="1"/>
                  </a:lnTo>
                  <a:lnTo>
                    <a:pt x="9" y="4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5" name="Freeform 1673"/>
            <p:cNvSpPr>
              <a:spLocks/>
            </p:cNvSpPr>
            <p:nvPr userDrawn="1"/>
          </p:nvSpPr>
          <p:spPr bwMode="auto">
            <a:xfrm>
              <a:off x="414" y="303"/>
              <a:ext cx="8" cy="8"/>
            </a:xfrm>
            <a:custGeom>
              <a:avLst/>
              <a:gdLst>
                <a:gd name="T0" fmla="*/ 4 w 16"/>
                <a:gd name="T1" fmla="*/ 0 h 18"/>
                <a:gd name="T2" fmla="*/ 4 w 16"/>
                <a:gd name="T3" fmla="*/ 0 h 18"/>
                <a:gd name="T4" fmla="*/ 13 w 16"/>
                <a:gd name="T5" fmla="*/ 11 h 18"/>
                <a:gd name="T6" fmla="*/ 0 w 16"/>
                <a:gd name="T7" fmla="*/ 14 h 18"/>
                <a:gd name="T8" fmla="*/ 16 w 16"/>
                <a:gd name="T9" fmla="*/ 12 h 18"/>
                <a:gd name="T10" fmla="*/ 4 w 16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8">
                  <a:moveTo>
                    <a:pt x="4" y="0"/>
                  </a:moveTo>
                  <a:lnTo>
                    <a:pt x="4" y="0"/>
                  </a:lnTo>
                  <a:cubicBezTo>
                    <a:pt x="11" y="2"/>
                    <a:pt x="12" y="6"/>
                    <a:pt x="13" y="11"/>
                  </a:cubicBezTo>
                  <a:cubicBezTo>
                    <a:pt x="9" y="14"/>
                    <a:pt x="4" y="16"/>
                    <a:pt x="0" y="14"/>
                  </a:cubicBezTo>
                  <a:cubicBezTo>
                    <a:pt x="6" y="18"/>
                    <a:pt x="11" y="14"/>
                    <a:pt x="16" y="12"/>
                  </a:cubicBezTo>
                  <a:cubicBezTo>
                    <a:pt x="14" y="5"/>
                    <a:pt x="12" y="1"/>
                    <a:pt x="4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6" name="Freeform 1674"/>
            <p:cNvSpPr>
              <a:spLocks/>
            </p:cNvSpPr>
            <p:nvPr userDrawn="1"/>
          </p:nvSpPr>
          <p:spPr bwMode="auto">
            <a:xfrm>
              <a:off x="406" y="311"/>
              <a:ext cx="8" cy="8"/>
            </a:xfrm>
            <a:custGeom>
              <a:avLst/>
              <a:gdLst>
                <a:gd name="T0" fmla="*/ 11 w 19"/>
                <a:gd name="T1" fmla="*/ 0 h 18"/>
                <a:gd name="T2" fmla="*/ 11 w 19"/>
                <a:gd name="T3" fmla="*/ 0 h 18"/>
                <a:gd name="T4" fmla="*/ 13 w 19"/>
                <a:gd name="T5" fmla="*/ 14 h 18"/>
                <a:gd name="T6" fmla="*/ 0 w 19"/>
                <a:gd name="T7" fmla="*/ 11 h 18"/>
                <a:gd name="T8" fmla="*/ 15 w 19"/>
                <a:gd name="T9" fmla="*/ 17 h 18"/>
                <a:gd name="T10" fmla="*/ 11 w 19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8">
                  <a:moveTo>
                    <a:pt x="11" y="0"/>
                  </a:moveTo>
                  <a:lnTo>
                    <a:pt x="11" y="0"/>
                  </a:lnTo>
                  <a:cubicBezTo>
                    <a:pt x="16" y="5"/>
                    <a:pt x="15" y="9"/>
                    <a:pt x="13" y="14"/>
                  </a:cubicBezTo>
                  <a:cubicBezTo>
                    <a:pt x="8" y="14"/>
                    <a:pt x="3" y="15"/>
                    <a:pt x="0" y="11"/>
                  </a:cubicBezTo>
                  <a:cubicBezTo>
                    <a:pt x="4" y="18"/>
                    <a:pt x="10" y="16"/>
                    <a:pt x="15" y="17"/>
                  </a:cubicBezTo>
                  <a:cubicBezTo>
                    <a:pt x="17" y="8"/>
                    <a:pt x="19" y="5"/>
                    <a:pt x="1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7" name="Freeform 1675"/>
            <p:cNvSpPr>
              <a:spLocks/>
            </p:cNvSpPr>
            <p:nvPr userDrawn="1"/>
          </p:nvSpPr>
          <p:spPr bwMode="auto">
            <a:xfrm>
              <a:off x="401" y="306"/>
              <a:ext cx="4" cy="4"/>
            </a:xfrm>
            <a:custGeom>
              <a:avLst/>
              <a:gdLst>
                <a:gd name="T0" fmla="*/ 9 w 9"/>
                <a:gd name="T1" fmla="*/ 8 h 8"/>
                <a:gd name="T2" fmla="*/ 9 w 9"/>
                <a:gd name="T3" fmla="*/ 8 h 8"/>
                <a:gd name="T4" fmla="*/ 2 w 9"/>
                <a:gd name="T5" fmla="*/ 0 h 8"/>
                <a:gd name="T6" fmla="*/ 0 w 9"/>
                <a:gd name="T7" fmla="*/ 1 h 8"/>
                <a:gd name="T8" fmla="*/ 9 w 9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9" y="8"/>
                  </a:moveTo>
                  <a:lnTo>
                    <a:pt x="9" y="8"/>
                  </a:lnTo>
                  <a:lnTo>
                    <a:pt x="2" y="0"/>
                  </a:lnTo>
                  <a:lnTo>
                    <a:pt x="0" y="1"/>
                  </a:lnTo>
                  <a:lnTo>
                    <a:pt x="9" y="8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8" name="Freeform 1676"/>
            <p:cNvSpPr>
              <a:spLocks/>
            </p:cNvSpPr>
            <p:nvPr userDrawn="1"/>
          </p:nvSpPr>
          <p:spPr bwMode="auto">
            <a:xfrm>
              <a:off x="395" y="312"/>
              <a:ext cx="2" cy="4"/>
            </a:xfrm>
            <a:custGeom>
              <a:avLst/>
              <a:gdLst>
                <a:gd name="T0" fmla="*/ 5 w 5"/>
                <a:gd name="T1" fmla="*/ 10 h 10"/>
                <a:gd name="T2" fmla="*/ 5 w 5"/>
                <a:gd name="T3" fmla="*/ 10 h 10"/>
                <a:gd name="T4" fmla="*/ 0 w 5"/>
                <a:gd name="T5" fmla="*/ 0 h 10"/>
                <a:gd name="T6" fmla="*/ 0 w 5"/>
                <a:gd name="T7" fmla="*/ 2 h 10"/>
                <a:gd name="T8" fmla="*/ 5 w 5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0">
                  <a:moveTo>
                    <a:pt x="5" y="10"/>
                  </a:moveTo>
                  <a:lnTo>
                    <a:pt x="5" y="10"/>
                  </a:lnTo>
                  <a:lnTo>
                    <a:pt x="0" y="0"/>
                  </a:lnTo>
                  <a:lnTo>
                    <a:pt x="0" y="2"/>
                  </a:lnTo>
                  <a:lnTo>
                    <a:pt x="5" y="1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9" name="Freeform 1677"/>
            <p:cNvSpPr>
              <a:spLocks/>
            </p:cNvSpPr>
            <p:nvPr userDrawn="1"/>
          </p:nvSpPr>
          <p:spPr bwMode="auto">
            <a:xfrm>
              <a:off x="397" y="319"/>
              <a:ext cx="9" cy="7"/>
            </a:xfrm>
            <a:custGeom>
              <a:avLst/>
              <a:gdLst>
                <a:gd name="T0" fmla="*/ 14 w 20"/>
                <a:gd name="T1" fmla="*/ 0 h 16"/>
                <a:gd name="T2" fmla="*/ 14 w 20"/>
                <a:gd name="T3" fmla="*/ 0 h 16"/>
                <a:gd name="T4" fmla="*/ 12 w 20"/>
                <a:gd name="T5" fmla="*/ 12 h 16"/>
                <a:gd name="T6" fmla="*/ 0 w 20"/>
                <a:gd name="T7" fmla="*/ 8 h 16"/>
                <a:gd name="T8" fmla="*/ 14 w 20"/>
                <a:gd name="T9" fmla="*/ 14 h 16"/>
                <a:gd name="T10" fmla="*/ 14 w 20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6">
                  <a:moveTo>
                    <a:pt x="14" y="0"/>
                  </a:moveTo>
                  <a:lnTo>
                    <a:pt x="14" y="0"/>
                  </a:lnTo>
                  <a:cubicBezTo>
                    <a:pt x="17" y="5"/>
                    <a:pt x="14" y="8"/>
                    <a:pt x="12" y="12"/>
                  </a:cubicBezTo>
                  <a:cubicBezTo>
                    <a:pt x="7" y="12"/>
                    <a:pt x="4" y="12"/>
                    <a:pt x="0" y="8"/>
                  </a:cubicBezTo>
                  <a:cubicBezTo>
                    <a:pt x="4" y="16"/>
                    <a:pt x="8" y="13"/>
                    <a:pt x="14" y="14"/>
                  </a:cubicBezTo>
                  <a:cubicBezTo>
                    <a:pt x="15" y="9"/>
                    <a:pt x="20" y="7"/>
                    <a:pt x="14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0" name="Freeform 1678"/>
            <p:cNvSpPr>
              <a:spLocks/>
            </p:cNvSpPr>
            <p:nvPr userDrawn="1"/>
          </p:nvSpPr>
          <p:spPr bwMode="auto">
            <a:xfrm>
              <a:off x="387" y="324"/>
              <a:ext cx="9" cy="6"/>
            </a:xfrm>
            <a:custGeom>
              <a:avLst/>
              <a:gdLst>
                <a:gd name="T0" fmla="*/ 16 w 21"/>
                <a:gd name="T1" fmla="*/ 0 h 14"/>
                <a:gd name="T2" fmla="*/ 16 w 21"/>
                <a:gd name="T3" fmla="*/ 0 h 14"/>
                <a:gd name="T4" fmla="*/ 12 w 21"/>
                <a:gd name="T5" fmla="*/ 11 h 14"/>
                <a:gd name="T6" fmla="*/ 0 w 21"/>
                <a:gd name="T7" fmla="*/ 4 h 14"/>
                <a:gd name="T8" fmla="*/ 13 w 21"/>
                <a:gd name="T9" fmla="*/ 14 h 14"/>
                <a:gd name="T10" fmla="*/ 16 w 21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4">
                  <a:moveTo>
                    <a:pt x="16" y="0"/>
                  </a:moveTo>
                  <a:lnTo>
                    <a:pt x="16" y="0"/>
                  </a:lnTo>
                  <a:cubicBezTo>
                    <a:pt x="18" y="6"/>
                    <a:pt x="14" y="7"/>
                    <a:pt x="12" y="11"/>
                  </a:cubicBezTo>
                  <a:cubicBezTo>
                    <a:pt x="7" y="9"/>
                    <a:pt x="2" y="9"/>
                    <a:pt x="0" y="4"/>
                  </a:cubicBezTo>
                  <a:cubicBezTo>
                    <a:pt x="1" y="12"/>
                    <a:pt x="8" y="11"/>
                    <a:pt x="13" y="14"/>
                  </a:cubicBezTo>
                  <a:cubicBezTo>
                    <a:pt x="15" y="9"/>
                    <a:pt x="21" y="7"/>
                    <a:pt x="1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1" name="Freeform 1679"/>
            <p:cNvSpPr>
              <a:spLocks/>
            </p:cNvSpPr>
            <p:nvPr userDrawn="1"/>
          </p:nvSpPr>
          <p:spPr bwMode="auto">
            <a:xfrm>
              <a:off x="375" y="327"/>
              <a:ext cx="9" cy="5"/>
            </a:xfrm>
            <a:custGeom>
              <a:avLst/>
              <a:gdLst>
                <a:gd name="T0" fmla="*/ 19 w 21"/>
                <a:gd name="T1" fmla="*/ 0 h 12"/>
                <a:gd name="T2" fmla="*/ 19 w 21"/>
                <a:gd name="T3" fmla="*/ 0 h 12"/>
                <a:gd name="T4" fmla="*/ 10 w 21"/>
                <a:gd name="T5" fmla="*/ 9 h 12"/>
                <a:gd name="T6" fmla="*/ 1 w 21"/>
                <a:gd name="T7" fmla="*/ 1 h 12"/>
                <a:gd name="T8" fmla="*/ 10 w 21"/>
                <a:gd name="T9" fmla="*/ 12 h 12"/>
                <a:gd name="T10" fmla="*/ 19 w 21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2">
                  <a:moveTo>
                    <a:pt x="19" y="0"/>
                  </a:moveTo>
                  <a:lnTo>
                    <a:pt x="19" y="0"/>
                  </a:lnTo>
                  <a:cubicBezTo>
                    <a:pt x="19" y="6"/>
                    <a:pt x="13" y="6"/>
                    <a:pt x="10" y="9"/>
                  </a:cubicBezTo>
                  <a:cubicBezTo>
                    <a:pt x="5" y="7"/>
                    <a:pt x="1" y="7"/>
                    <a:pt x="1" y="1"/>
                  </a:cubicBezTo>
                  <a:cubicBezTo>
                    <a:pt x="0" y="10"/>
                    <a:pt x="6" y="8"/>
                    <a:pt x="10" y="12"/>
                  </a:cubicBezTo>
                  <a:cubicBezTo>
                    <a:pt x="14" y="8"/>
                    <a:pt x="21" y="9"/>
                    <a:pt x="19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2" name="Freeform 1680"/>
            <p:cNvSpPr>
              <a:spLocks/>
            </p:cNvSpPr>
            <p:nvPr userDrawn="1"/>
          </p:nvSpPr>
          <p:spPr bwMode="auto">
            <a:xfrm>
              <a:off x="379" y="314"/>
              <a:ext cx="1" cy="7"/>
            </a:xfrm>
            <a:custGeom>
              <a:avLst/>
              <a:gdLst>
                <a:gd name="T0" fmla="*/ 2 w 2"/>
                <a:gd name="T1" fmla="*/ 1 h 15"/>
                <a:gd name="T2" fmla="*/ 2 w 2"/>
                <a:gd name="T3" fmla="*/ 1 h 15"/>
                <a:gd name="T4" fmla="*/ 0 w 2"/>
                <a:gd name="T5" fmla="*/ 0 h 15"/>
                <a:gd name="T6" fmla="*/ 2 w 2"/>
                <a:gd name="T7" fmla="*/ 15 h 15"/>
                <a:gd name="T8" fmla="*/ 2 w 2"/>
                <a:gd name="T9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5">
                  <a:moveTo>
                    <a:pt x="2" y="1"/>
                  </a:moveTo>
                  <a:lnTo>
                    <a:pt x="2" y="1"/>
                  </a:lnTo>
                  <a:lnTo>
                    <a:pt x="0" y="0"/>
                  </a:lnTo>
                  <a:lnTo>
                    <a:pt x="2" y="15"/>
                  </a:lnTo>
                  <a:lnTo>
                    <a:pt x="2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3" name="Freeform 1681"/>
            <p:cNvSpPr>
              <a:spLocks/>
            </p:cNvSpPr>
            <p:nvPr userDrawn="1"/>
          </p:nvSpPr>
          <p:spPr bwMode="auto">
            <a:xfrm>
              <a:off x="364" y="326"/>
              <a:ext cx="8" cy="6"/>
            </a:xfrm>
            <a:custGeom>
              <a:avLst/>
              <a:gdLst>
                <a:gd name="T0" fmla="*/ 3 w 19"/>
                <a:gd name="T1" fmla="*/ 0 h 12"/>
                <a:gd name="T2" fmla="*/ 3 w 19"/>
                <a:gd name="T3" fmla="*/ 0 h 12"/>
                <a:gd name="T4" fmla="*/ 8 w 19"/>
                <a:gd name="T5" fmla="*/ 12 h 12"/>
                <a:gd name="T6" fmla="*/ 19 w 19"/>
                <a:gd name="T7" fmla="*/ 2 h 12"/>
                <a:gd name="T8" fmla="*/ 8 w 19"/>
                <a:gd name="T9" fmla="*/ 10 h 12"/>
                <a:gd name="T10" fmla="*/ 3 w 19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2">
                  <a:moveTo>
                    <a:pt x="3" y="0"/>
                  </a:moveTo>
                  <a:lnTo>
                    <a:pt x="3" y="0"/>
                  </a:lnTo>
                  <a:cubicBezTo>
                    <a:pt x="0" y="7"/>
                    <a:pt x="5" y="8"/>
                    <a:pt x="8" y="12"/>
                  </a:cubicBezTo>
                  <a:cubicBezTo>
                    <a:pt x="13" y="9"/>
                    <a:pt x="19" y="10"/>
                    <a:pt x="19" y="2"/>
                  </a:cubicBezTo>
                  <a:cubicBezTo>
                    <a:pt x="18" y="7"/>
                    <a:pt x="13" y="7"/>
                    <a:pt x="8" y="10"/>
                  </a:cubicBezTo>
                  <a:cubicBezTo>
                    <a:pt x="6" y="6"/>
                    <a:pt x="2" y="6"/>
                    <a:pt x="3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4" name="Freeform 1682"/>
            <p:cNvSpPr>
              <a:spLocks/>
            </p:cNvSpPr>
            <p:nvPr userDrawn="1"/>
          </p:nvSpPr>
          <p:spPr bwMode="auto">
            <a:xfrm>
              <a:off x="369" y="316"/>
              <a:ext cx="2" cy="6"/>
            </a:xfrm>
            <a:custGeom>
              <a:avLst/>
              <a:gdLst>
                <a:gd name="T0" fmla="*/ 4 w 4"/>
                <a:gd name="T1" fmla="*/ 1 h 14"/>
                <a:gd name="T2" fmla="*/ 4 w 4"/>
                <a:gd name="T3" fmla="*/ 1 h 14"/>
                <a:gd name="T4" fmla="*/ 3 w 4"/>
                <a:gd name="T5" fmla="*/ 2 h 14"/>
                <a:gd name="T6" fmla="*/ 2 w 4"/>
                <a:gd name="T7" fmla="*/ 0 h 14"/>
                <a:gd name="T8" fmla="*/ 0 w 4"/>
                <a:gd name="T9" fmla="*/ 14 h 14"/>
                <a:gd name="T10" fmla="*/ 4 w 4"/>
                <a:gd name="T11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14">
                  <a:moveTo>
                    <a:pt x="4" y="1"/>
                  </a:moveTo>
                  <a:lnTo>
                    <a:pt x="4" y="1"/>
                  </a:lnTo>
                  <a:lnTo>
                    <a:pt x="3" y="2"/>
                  </a:lnTo>
                  <a:lnTo>
                    <a:pt x="2" y="0"/>
                  </a:lnTo>
                  <a:lnTo>
                    <a:pt x="0" y="14"/>
                  </a:lnTo>
                  <a:lnTo>
                    <a:pt x="4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5" name="Freeform 1683"/>
            <p:cNvSpPr>
              <a:spLocks/>
            </p:cNvSpPr>
            <p:nvPr userDrawn="1"/>
          </p:nvSpPr>
          <p:spPr bwMode="auto">
            <a:xfrm>
              <a:off x="398" y="297"/>
              <a:ext cx="8" cy="9"/>
            </a:xfrm>
            <a:custGeom>
              <a:avLst/>
              <a:gdLst>
                <a:gd name="T0" fmla="*/ 8 w 17"/>
                <a:gd name="T1" fmla="*/ 0 h 21"/>
                <a:gd name="T2" fmla="*/ 8 w 17"/>
                <a:gd name="T3" fmla="*/ 0 h 21"/>
                <a:gd name="T4" fmla="*/ 14 w 17"/>
                <a:gd name="T5" fmla="*/ 12 h 21"/>
                <a:gd name="T6" fmla="*/ 0 w 17"/>
                <a:gd name="T7" fmla="*/ 15 h 21"/>
                <a:gd name="T8" fmla="*/ 16 w 17"/>
                <a:gd name="T9" fmla="*/ 13 h 21"/>
                <a:gd name="T10" fmla="*/ 8 w 17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21">
                  <a:moveTo>
                    <a:pt x="8" y="0"/>
                  </a:moveTo>
                  <a:lnTo>
                    <a:pt x="8" y="0"/>
                  </a:lnTo>
                  <a:cubicBezTo>
                    <a:pt x="14" y="2"/>
                    <a:pt x="12" y="6"/>
                    <a:pt x="14" y="12"/>
                  </a:cubicBezTo>
                  <a:cubicBezTo>
                    <a:pt x="9" y="14"/>
                    <a:pt x="5" y="18"/>
                    <a:pt x="0" y="15"/>
                  </a:cubicBezTo>
                  <a:cubicBezTo>
                    <a:pt x="5" y="21"/>
                    <a:pt x="11" y="15"/>
                    <a:pt x="16" y="13"/>
                  </a:cubicBezTo>
                  <a:cubicBezTo>
                    <a:pt x="14" y="5"/>
                    <a:pt x="17" y="3"/>
                    <a:pt x="8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6" name="Freeform 1684"/>
            <p:cNvSpPr>
              <a:spLocks noEditPoints="1"/>
            </p:cNvSpPr>
            <p:nvPr userDrawn="1"/>
          </p:nvSpPr>
          <p:spPr bwMode="auto">
            <a:xfrm>
              <a:off x="396" y="289"/>
              <a:ext cx="7" cy="2"/>
            </a:xfrm>
            <a:custGeom>
              <a:avLst/>
              <a:gdLst>
                <a:gd name="T0" fmla="*/ 8 w 17"/>
                <a:gd name="T1" fmla="*/ 2 h 5"/>
                <a:gd name="T2" fmla="*/ 8 w 17"/>
                <a:gd name="T3" fmla="*/ 2 h 5"/>
                <a:gd name="T4" fmla="*/ 1 w 17"/>
                <a:gd name="T5" fmla="*/ 4 h 5"/>
                <a:gd name="T6" fmla="*/ 1 w 17"/>
                <a:gd name="T7" fmla="*/ 3 h 5"/>
                <a:gd name="T8" fmla="*/ 8 w 17"/>
                <a:gd name="T9" fmla="*/ 2 h 5"/>
                <a:gd name="T10" fmla="*/ 17 w 17"/>
                <a:gd name="T11" fmla="*/ 1 h 5"/>
                <a:gd name="T12" fmla="*/ 17 w 17"/>
                <a:gd name="T13" fmla="*/ 1 h 5"/>
                <a:gd name="T14" fmla="*/ 1 w 17"/>
                <a:gd name="T15" fmla="*/ 2 h 5"/>
                <a:gd name="T16" fmla="*/ 0 w 17"/>
                <a:gd name="T17" fmla="*/ 4 h 5"/>
                <a:gd name="T18" fmla="*/ 1 w 17"/>
                <a:gd name="T19" fmla="*/ 5 h 5"/>
                <a:gd name="T20" fmla="*/ 17 w 17"/>
                <a:gd name="T21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" h="5">
                  <a:moveTo>
                    <a:pt x="8" y="2"/>
                  </a:moveTo>
                  <a:lnTo>
                    <a:pt x="8" y="2"/>
                  </a:lnTo>
                  <a:cubicBezTo>
                    <a:pt x="7" y="3"/>
                    <a:pt x="1" y="4"/>
                    <a:pt x="1" y="4"/>
                  </a:cubicBezTo>
                  <a:lnTo>
                    <a:pt x="1" y="3"/>
                  </a:lnTo>
                  <a:cubicBezTo>
                    <a:pt x="1" y="3"/>
                    <a:pt x="7" y="2"/>
                    <a:pt x="8" y="2"/>
                  </a:cubicBezTo>
                  <a:close/>
                  <a:moveTo>
                    <a:pt x="17" y="1"/>
                  </a:moveTo>
                  <a:lnTo>
                    <a:pt x="17" y="1"/>
                  </a:lnTo>
                  <a:cubicBezTo>
                    <a:pt x="9" y="0"/>
                    <a:pt x="1" y="2"/>
                    <a:pt x="1" y="2"/>
                  </a:cubicBezTo>
                  <a:lnTo>
                    <a:pt x="0" y="4"/>
                  </a:lnTo>
                  <a:lnTo>
                    <a:pt x="1" y="5"/>
                  </a:lnTo>
                  <a:cubicBezTo>
                    <a:pt x="5" y="5"/>
                    <a:pt x="10" y="3"/>
                    <a:pt x="17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7" name="Freeform 1685"/>
            <p:cNvSpPr>
              <a:spLocks noEditPoints="1"/>
            </p:cNvSpPr>
            <p:nvPr userDrawn="1"/>
          </p:nvSpPr>
          <p:spPr bwMode="auto">
            <a:xfrm>
              <a:off x="394" y="297"/>
              <a:ext cx="7" cy="4"/>
            </a:xfrm>
            <a:custGeom>
              <a:avLst/>
              <a:gdLst>
                <a:gd name="T0" fmla="*/ 7 w 15"/>
                <a:gd name="T1" fmla="*/ 5 h 10"/>
                <a:gd name="T2" fmla="*/ 7 w 15"/>
                <a:gd name="T3" fmla="*/ 5 h 10"/>
                <a:gd name="T4" fmla="*/ 1 w 15"/>
                <a:gd name="T5" fmla="*/ 2 h 10"/>
                <a:gd name="T6" fmla="*/ 2 w 15"/>
                <a:gd name="T7" fmla="*/ 1 h 10"/>
                <a:gd name="T8" fmla="*/ 7 w 15"/>
                <a:gd name="T9" fmla="*/ 5 h 10"/>
                <a:gd name="T10" fmla="*/ 15 w 15"/>
                <a:gd name="T11" fmla="*/ 10 h 10"/>
                <a:gd name="T12" fmla="*/ 15 w 15"/>
                <a:gd name="T13" fmla="*/ 10 h 10"/>
                <a:gd name="T14" fmla="*/ 2 w 15"/>
                <a:gd name="T15" fmla="*/ 0 h 10"/>
                <a:gd name="T16" fmla="*/ 0 w 15"/>
                <a:gd name="T17" fmla="*/ 1 h 10"/>
                <a:gd name="T18" fmla="*/ 0 w 15"/>
                <a:gd name="T19" fmla="*/ 3 h 10"/>
                <a:gd name="T20" fmla="*/ 15 w 15"/>
                <a:gd name="T2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10">
                  <a:moveTo>
                    <a:pt x="7" y="5"/>
                  </a:moveTo>
                  <a:lnTo>
                    <a:pt x="7" y="5"/>
                  </a:lnTo>
                  <a:cubicBezTo>
                    <a:pt x="6" y="5"/>
                    <a:pt x="1" y="2"/>
                    <a:pt x="1" y="2"/>
                  </a:cubicBezTo>
                  <a:lnTo>
                    <a:pt x="2" y="1"/>
                  </a:lnTo>
                  <a:cubicBezTo>
                    <a:pt x="2" y="1"/>
                    <a:pt x="6" y="4"/>
                    <a:pt x="7" y="5"/>
                  </a:cubicBezTo>
                  <a:close/>
                  <a:moveTo>
                    <a:pt x="15" y="10"/>
                  </a:moveTo>
                  <a:lnTo>
                    <a:pt x="15" y="10"/>
                  </a:lnTo>
                  <a:cubicBezTo>
                    <a:pt x="9" y="4"/>
                    <a:pt x="2" y="0"/>
                    <a:pt x="2" y="0"/>
                  </a:cubicBezTo>
                  <a:lnTo>
                    <a:pt x="0" y="1"/>
                  </a:lnTo>
                  <a:lnTo>
                    <a:pt x="0" y="3"/>
                  </a:lnTo>
                  <a:cubicBezTo>
                    <a:pt x="0" y="3"/>
                    <a:pt x="8" y="8"/>
                    <a:pt x="15" y="1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8" name="Freeform 1686"/>
            <p:cNvSpPr>
              <a:spLocks/>
            </p:cNvSpPr>
            <p:nvPr userDrawn="1"/>
          </p:nvSpPr>
          <p:spPr bwMode="auto">
            <a:xfrm>
              <a:off x="388" y="305"/>
              <a:ext cx="9" cy="8"/>
            </a:xfrm>
            <a:custGeom>
              <a:avLst/>
              <a:gdLst>
                <a:gd name="T0" fmla="*/ 16 w 21"/>
                <a:gd name="T1" fmla="*/ 0 h 16"/>
                <a:gd name="T2" fmla="*/ 16 w 21"/>
                <a:gd name="T3" fmla="*/ 0 h 16"/>
                <a:gd name="T4" fmla="*/ 12 w 21"/>
                <a:gd name="T5" fmla="*/ 10 h 16"/>
                <a:gd name="T6" fmla="*/ 0 w 21"/>
                <a:gd name="T7" fmla="*/ 10 h 16"/>
                <a:gd name="T8" fmla="*/ 13 w 21"/>
                <a:gd name="T9" fmla="*/ 12 h 16"/>
                <a:gd name="T10" fmla="*/ 16 w 21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6">
                  <a:moveTo>
                    <a:pt x="16" y="0"/>
                  </a:moveTo>
                  <a:lnTo>
                    <a:pt x="16" y="0"/>
                  </a:lnTo>
                  <a:cubicBezTo>
                    <a:pt x="19" y="5"/>
                    <a:pt x="13" y="6"/>
                    <a:pt x="12" y="10"/>
                  </a:cubicBezTo>
                  <a:cubicBezTo>
                    <a:pt x="7" y="9"/>
                    <a:pt x="3" y="14"/>
                    <a:pt x="0" y="10"/>
                  </a:cubicBezTo>
                  <a:cubicBezTo>
                    <a:pt x="4" y="16"/>
                    <a:pt x="8" y="11"/>
                    <a:pt x="13" y="12"/>
                  </a:cubicBezTo>
                  <a:cubicBezTo>
                    <a:pt x="14" y="8"/>
                    <a:pt x="21" y="6"/>
                    <a:pt x="1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9" name="Freeform 1687"/>
            <p:cNvSpPr>
              <a:spLocks noEditPoints="1"/>
            </p:cNvSpPr>
            <p:nvPr userDrawn="1"/>
          </p:nvSpPr>
          <p:spPr bwMode="auto">
            <a:xfrm>
              <a:off x="388" y="302"/>
              <a:ext cx="4" cy="5"/>
            </a:xfrm>
            <a:custGeom>
              <a:avLst/>
              <a:gdLst>
                <a:gd name="T0" fmla="*/ 4 w 7"/>
                <a:gd name="T1" fmla="*/ 5 h 12"/>
                <a:gd name="T2" fmla="*/ 4 w 7"/>
                <a:gd name="T3" fmla="*/ 5 h 12"/>
                <a:gd name="T4" fmla="*/ 1 w 7"/>
                <a:gd name="T5" fmla="*/ 1 h 12"/>
                <a:gd name="T6" fmla="*/ 2 w 7"/>
                <a:gd name="T7" fmla="*/ 1 h 12"/>
                <a:gd name="T8" fmla="*/ 4 w 7"/>
                <a:gd name="T9" fmla="*/ 5 h 12"/>
                <a:gd name="T10" fmla="*/ 7 w 7"/>
                <a:gd name="T11" fmla="*/ 12 h 12"/>
                <a:gd name="T12" fmla="*/ 7 w 7"/>
                <a:gd name="T13" fmla="*/ 12 h 12"/>
                <a:gd name="T14" fmla="*/ 2 w 7"/>
                <a:gd name="T15" fmla="*/ 0 h 12"/>
                <a:gd name="T16" fmla="*/ 0 w 7"/>
                <a:gd name="T17" fmla="*/ 0 h 12"/>
                <a:gd name="T18" fmla="*/ 0 w 7"/>
                <a:gd name="T19" fmla="*/ 1 h 12"/>
                <a:gd name="T20" fmla="*/ 7 w 7"/>
                <a:gd name="T2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" h="12">
                  <a:moveTo>
                    <a:pt x="4" y="5"/>
                  </a:moveTo>
                  <a:lnTo>
                    <a:pt x="4" y="5"/>
                  </a:lnTo>
                  <a:cubicBezTo>
                    <a:pt x="3" y="4"/>
                    <a:pt x="1" y="1"/>
                    <a:pt x="1" y="1"/>
                  </a:cubicBezTo>
                  <a:lnTo>
                    <a:pt x="2" y="1"/>
                  </a:lnTo>
                  <a:cubicBezTo>
                    <a:pt x="2" y="1"/>
                    <a:pt x="3" y="4"/>
                    <a:pt x="4" y="5"/>
                  </a:cubicBezTo>
                  <a:close/>
                  <a:moveTo>
                    <a:pt x="7" y="12"/>
                  </a:moveTo>
                  <a:lnTo>
                    <a:pt x="7" y="12"/>
                  </a:lnTo>
                  <a:cubicBezTo>
                    <a:pt x="5" y="4"/>
                    <a:pt x="2" y="0"/>
                    <a:pt x="2" y="0"/>
                  </a:cubicBezTo>
                  <a:lnTo>
                    <a:pt x="0" y="0"/>
                  </a:lnTo>
                  <a:lnTo>
                    <a:pt x="0" y="1"/>
                  </a:lnTo>
                  <a:cubicBezTo>
                    <a:pt x="0" y="1"/>
                    <a:pt x="2" y="7"/>
                    <a:pt x="7" y="1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0" name="Freeform 1688"/>
            <p:cNvSpPr>
              <a:spLocks noEditPoints="1"/>
            </p:cNvSpPr>
            <p:nvPr userDrawn="1"/>
          </p:nvSpPr>
          <p:spPr bwMode="auto">
            <a:xfrm>
              <a:off x="381" y="304"/>
              <a:ext cx="1" cy="6"/>
            </a:xfrm>
            <a:custGeom>
              <a:avLst/>
              <a:gdLst>
                <a:gd name="T0" fmla="*/ 2 w 3"/>
                <a:gd name="T1" fmla="*/ 6 h 12"/>
                <a:gd name="T2" fmla="*/ 2 w 3"/>
                <a:gd name="T3" fmla="*/ 6 h 12"/>
                <a:gd name="T4" fmla="*/ 1 w 3"/>
                <a:gd name="T5" fmla="*/ 1 h 12"/>
                <a:gd name="T6" fmla="*/ 2 w 3"/>
                <a:gd name="T7" fmla="*/ 1 h 12"/>
                <a:gd name="T8" fmla="*/ 2 w 3"/>
                <a:gd name="T9" fmla="*/ 6 h 12"/>
                <a:gd name="T10" fmla="*/ 3 w 3"/>
                <a:gd name="T11" fmla="*/ 12 h 12"/>
                <a:gd name="T12" fmla="*/ 3 w 3"/>
                <a:gd name="T13" fmla="*/ 12 h 12"/>
                <a:gd name="T14" fmla="*/ 3 w 3"/>
                <a:gd name="T15" fmla="*/ 1 h 12"/>
                <a:gd name="T16" fmla="*/ 1 w 3"/>
                <a:gd name="T17" fmla="*/ 0 h 12"/>
                <a:gd name="T18" fmla="*/ 0 w 3"/>
                <a:gd name="T19" fmla="*/ 1 h 12"/>
                <a:gd name="T20" fmla="*/ 3 w 3"/>
                <a:gd name="T2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12">
                  <a:moveTo>
                    <a:pt x="2" y="6"/>
                  </a:moveTo>
                  <a:lnTo>
                    <a:pt x="2" y="6"/>
                  </a:lnTo>
                  <a:cubicBezTo>
                    <a:pt x="2" y="5"/>
                    <a:pt x="1" y="1"/>
                    <a:pt x="1" y="1"/>
                  </a:cubicBezTo>
                  <a:lnTo>
                    <a:pt x="2" y="1"/>
                  </a:lnTo>
                  <a:cubicBezTo>
                    <a:pt x="2" y="1"/>
                    <a:pt x="2" y="5"/>
                    <a:pt x="2" y="6"/>
                  </a:cubicBezTo>
                  <a:close/>
                  <a:moveTo>
                    <a:pt x="3" y="12"/>
                  </a:moveTo>
                  <a:lnTo>
                    <a:pt x="3" y="12"/>
                  </a:lnTo>
                  <a:cubicBezTo>
                    <a:pt x="3" y="7"/>
                    <a:pt x="3" y="1"/>
                    <a:pt x="3" y="1"/>
                  </a:cubicBezTo>
                  <a:lnTo>
                    <a:pt x="1" y="0"/>
                  </a:lnTo>
                  <a:lnTo>
                    <a:pt x="0" y="1"/>
                  </a:lnTo>
                  <a:cubicBezTo>
                    <a:pt x="0" y="1"/>
                    <a:pt x="1" y="7"/>
                    <a:pt x="3" y="1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1" name="Freeform 1689"/>
            <p:cNvSpPr>
              <a:spLocks/>
            </p:cNvSpPr>
            <p:nvPr userDrawn="1"/>
          </p:nvSpPr>
          <p:spPr bwMode="auto">
            <a:xfrm>
              <a:off x="379" y="310"/>
              <a:ext cx="7" cy="4"/>
            </a:xfrm>
            <a:custGeom>
              <a:avLst/>
              <a:gdLst>
                <a:gd name="T0" fmla="*/ 16 w 17"/>
                <a:gd name="T1" fmla="*/ 0 h 10"/>
                <a:gd name="T2" fmla="*/ 16 w 17"/>
                <a:gd name="T3" fmla="*/ 0 h 10"/>
                <a:gd name="T4" fmla="*/ 8 w 17"/>
                <a:gd name="T5" fmla="*/ 8 h 10"/>
                <a:gd name="T6" fmla="*/ 0 w 17"/>
                <a:gd name="T7" fmla="*/ 1 h 10"/>
                <a:gd name="T8" fmla="*/ 8 w 17"/>
                <a:gd name="T9" fmla="*/ 10 h 10"/>
                <a:gd name="T10" fmla="*/ 16 w 17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0">
                  <a:moveTo>
                    <a:pt x="16" y="0"/>
                  </a:moveTo>
                  <a:lnTo>
                    <a:pt x="16" y="0"/>
                  </a:lnTo>
                  <a:cubicBezTo>
                    <a:pt x="16" y="6"/>
                    <a:pt x="11" y="5"/>
                    <a:pt x="8" y="8"/>
                  </a:cubicBezTo>
                  <a:cubicBezTo>
                    <a:pt x="5" y="4"/>
                    <a:pt x="0" y="6"/>
                    <a:pt x="0" y="1"/>
                  </a:cubicBezTo>
                  <a:cubicBezTo>
                    <a:pt x="0" y="9"/>
                    <a:pt x="5" y="6"/>
                    <a:pt x="8" y="10"/>
                  </a:cubicBezTo>
                  <a:cubicBezTo>
                    <a:pt x="11" y="6"/>
                    <a:pt x="17" y="8"/>
                    <a:pt x="1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2" name="Freeform 1690"/>
            <p:cNvSpPr>
              <a:spLocks noEditPoints="1"/>
            </p:cNvSpPr>
            <p:nvPr userDrawn="1"/>
          </p:nvSpPr>
          <p:spPr bwMode="auto">
            <a:xfrm>
              <a:off x="372" y="304"/>
              <a:ext cx="2" cy="6"/>
            </a:xfrm>
            <a:custGeom>
              <a:avLst/>
              <a:gdLst>
                <a:gd name="T0" fmla="*/ 1 w 4"/>
                <a:gd name="T1" fmla="*/ 8 h 14"/>
                <a:gd name="T2" fmla="*/ 1 w 4"/>
                <a:gd name="T3" fmla="*/ 8 h 14"/>
                <a:gd name="T4" fmla="*/ 2 w 4"/>
                <a:gd name="T5" fmla="*/ 1 h 14"/>
                <a:gd name="T6" fmla="*/ 3 w 4"/>
                <a:gd name="T7" fmla="*/ 2 h 14"/>
                <a:gd name="T8" fmla="*/ 1 w 4"/>
                <a:gd name="T9" fmla="*/ 8 h 14"/>
                <a:gd name="T10" fmla="*/ 0 w 4"/>
                <a:gd name="T11" fmla="*/ 14 h 14"/>
                <a:gd name="T12" fmla="*/ 0 w 4"/>
                <a:gd name="T13" fmla="*/ 14 h 14"/>
                <a:gd name="T14" fmla="*/ 4 w 4"/>
                <a:gd name="T15" fmla="*/ 2 h 14"/>
                <a:gd name="T16" fmla="*/ 3 w 4"/>
                <a:gd name="T17" fmla="*/ 0 h 14"/>
                <a:gd name="T18" fmla="*/ 1 w 4"/>
                <a:gd name="T19" fmla="*/ 1 h 14"/>
                <a:gd name="T20" fmla="*/ 0 w 4"/>
                <a:gd name="T2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14">
                  <a:moveTo>
                    <a:pt x="1" y="8"/>
                  </a:moveTo>
                  <a:lnTo>
                    <a:pt x="1" y="8"/>
                  </a:lnTo>
                  <a:cubicBezTo>
                    <a:pt x="1" y="7"/>
                    <a:pt x="2" y="1"/>
                    <a:pt x="2" y="1"/>
                  </a:cubicBezTo>
                  <a:lnTo>
                    <a:pt x="3" y="2"/>
                  </a:lnTo>
                  <a:cubicBezTo>
                    <a:pt x="3" y="2"/>
                    <a:pt x="2" y="7"/>
                    <a:pt x="1" y="8"/>
                  </a:cubicBezTo>
                  <a:close/>
                  <a:moveTo>
                    <a:pt x="0" y="14"/>
                  </a:moveTo>
                  <a:lnTo>
                    <a:pt x="0" y="14"/>
                  </a:lnTo>
                  <a:cubicBezTo>
                    <a:pt x="4" y="6"/>
                    <a:pt x="4" y="2"/>
                    <a:pt x="4" y="2"/>
                  </a:cubicBezTo>
                  <a:lnTo>
                    <a:pt x="3" y="0"/>
                  </a:lnTo>
                  <a:lnTo>
                    <a:pt x="1" y="1"/>
                  </a:lnTo>
                  <a:cubicBezTo>
                    <a:pt x="1" y="1"/>
                    <a:pt x="0" y="6"/>
                    <a:pt x="0" y="1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3" name="Freeform 1691"/>
            <p:cNvSpPr>
              <a:spLocks/>
            </p:cNvSpPr>
            <p:nvPr userDrawn="1"/>
          </p:nvSpPr>
          <p:spPr bwMode="auto">
            <a:xfrm>
              <a:off x="367" y="309"/>
              <a:ext cx="9" cy="5"/>
            </a:xfrm>
            <a:custGeom>
              <a:avLst/>
              <a:gdLst>
                <a:gd name="T0" fmla="*/ 20 w 20"/>
                <a:gd name="T1" fmla="*/ 4 h 12"/>
                <a:gd name="T2" fmla="*/ 20 w 20"/>
                <a:gd name="T3" fmla="*/ 4 h 12"/>
                <a:gd name="T4" fmla="*/ 9 w 20"/>
                <a:gd name="T5" fmla="*/ 9 h 12"/>
                <a:gd name="T6" fmla="*/ 3 w 20"/>
                <a:gd name="T7" fmla="*/ 0 h 12"/>
                <a:gd name="T8" fmla="*/ 8 w 20"/>
                <a:gd name="T9" fmla="*/ 11 h 12"/>
                <a:gd name="T10" fmla="*/ 20 w 20"/>
                <a:gd name="T1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2">
                  <a:moveTo>
                    <a:pt x="20" y="4"/>
                  </a:moveTo>
                  <a:lnTo>
                    <a:pt x="20" y="4"/>
                  </a:lnTo>
                  <a:cubicBezTo>
                    <a:pt x="18" y="10"/>
                    <a:pt x="13" y="7"/>
                    <a:pt x="9" y="9"/>
                  </a:cubicBezTo>
                  <a:cubicBezTo>
                    <a:pt x="6" y="5"/>
                    <a:pt x="2" y="5"/>
                    <a:pt x="3" y="0"/>
                  </a:cubicBezTo>
                  <a:cubicBezTo>
                    <a:pt x="0" y="8"/>
                    <a:pt x="6" y="7"/>
                    <a:pt x="8" y="11"/>
                  </a:cubicBezTo>
                  <a:cubicBezTo>
                    <a:pt x="13" y="9"/>
                    <a:pt x="18" y="12"/>
                    <a:pt x="20" y="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4" name="Freeform 1692"/>
            <p:cNvSpPr>
              <a:spLocks/>
            </p:cNvSpPr>
            <p:nvPr userDrawn="1"/>
          </p:nvSpPr>
          <p:spPr bwMode="auto">
            <a:xfrm>
              <a:off x="365" y="302"/>
              <a:ext cx="0" cy="2"/>
            </a:xfrm>
            <a:custGeom>
              <a:avLst/>
              <a:gdLst>
                <a:gd name="T0" fmla="*/ 0 w 1"/>
                <a:gd name="T1" fmla="*/ 4 h 4"/>
                <a:gd name="T2" fmla="*/ 0 w 1"/>
                <a:gd name="T3" fmla="*/ 4 h 4"/>
                <a:gd name="T4" fmla="*/ 1 w 1"/>
                <a:gd name="T5" fmla="*/ 0 h 4"/>
                <a:gd name="T6" fmla="*/ 0 w 1"/>
                <a:gd name="T7" fmla="*/ 0 h 4"/>
                <a:gd name="T8" fmla="*/ 0 w 1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4">
                  <a:moveTo>
                    <a:pt x="0" y="4"/>
                  </a:moveTo>
                  <a:lnTo>
                    <a:pt x="0" y="4"/>
                  </a:lnTo>
                  <a:cubicBezTo>
                    <a:pt x="1" y="3"/>
                    <a:pt x="1" y="0"/>
                    <a:pt x="1" y="0"/>
                  </a:cubicBez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5" name="Freeform 1693"/>
            <p:cNvSpPr>
              <a:spLocks/>
            </p:cNvSpPr>
            <p:nvPr userDrawn="1"/>
          </p:nvSpPr>
          <p:spPr bwMode="auto">
            <a:xfrm>
              <a:off x="331" y="181"/>
              <a:ext cx="98" cy="48"/>
            </a:xfrm>
            <a:custGeom>
              <a:avLst/>
              <a:gdLst>
                <a:gd name="T0" fmla="*/ 12 w 219"/>
                <a:gd name="T1" fmla="*/ 57 h 105"/>
                <a:gd name="T2" fmla="*/ 12 w 219"/>
                <a:gd name="T3" fmla="*/ 57 h 105"/>
                <a:gd name="T4" fmla="*/ 60 w 219"/>
                <a:gd name="T5" fmla="*/ 81 h 105"/>
                <a:gd name="T6" fmla="*/ 120 w 219"/>
                <a:gd name="T7" fmla="*/ 81 h 105"/>
                <a:gd name="T8" fmla="*/ 156 w 219"/>
                <a:gd name="T9" fmla="*/ 68 h 105"/>
                <a:gd name="T10" fmla="*/ 156 w 219"/>
                <a:gd name="T11" fmla="*/ 22 h 105"/>
                <a:gd name="T12" fmla="*/ 179 w 219"/>
                <a:gd name="T13" fmla="*/ 31 h 105"/>
                <a:gd name="T14" fmla="*/ 181 w 219"/>
                <a:gd name="T15" fmla="*/ 39 h 105"/>
                <a:gd name="T16" fmla="*/ 172 w 219"/>
                <a:gd name="T17" fmla="*/ 74 h 105"/>
                <a:gd name="T18" fmla="*/ 182 w 219"/>
                <a:gd name="T19" fmla="*/ 93 h 105"/>
                <a:gd name="T20" fmla="*/ 177 w 219"/>
                <a:gd name="T21" fmla="*/ 105 h 105"/>
                <a:gd name="T22" fmla="*/ 192 w 219"/>
                <a:gd name="T23" fmla="*/ 85 h 105"/>
                <a:gd name="T24" fmla="*/ 186 w 219"/>
                <a:gd name="T25" fmla="*/ 72 h 105"/>
                <a:gd name="T26" fmla="*/ 208 w 219"/>
                <a:gd name="T27" fmla="*/ 77 h 105"/>
                <a:gd name="T28" fmla="*/ 211 w 219"/>
                <a:gd name="T29" fmla="*/ 87 h 105"/>
                <a:gd name="T30" fmla="*/ 219 w 219"/>
                <a:gd name="T31" fmla="*/ 74 h 105"/>
                <a:gd name="T32" fmla="*/ 209 w 219"/>
                <a:gd name="T33" fmla="*/ 65 h 105"/>
                <a:gd name="T34" fmla="*/ 199 w 219"/>
                <a:gd name="T35" fmla="*/ 63 h 105"/>
                <a:gd name="T36" fmla="*/ 210 w 219"/>
                <a:gd name="T37" fmla="*/ 38 h 105"/>
                <a:gd name="T38" fmla="*/ 186 w 219"/>
                <a:gd name="T39" fmla="*/ 23 h 105"/>
                <a:gd name="T40" fmla="*/ 179 w 219"/>
                <a:gd name="T41" fmla="*/ 16 h 105"/>
                <a:gd name="T42" fmla="*/ 159 w 219"/>
                <a:gd name="T43" fmla="*/ 2 h 105"/>
                <a:gd name="T44" fmla="*/ 146 w 219"/>
                <a:gd name="T45" fmla="*/ 10 h 105"/>
                <a:gd name="T46" fmla="*/ 136 w 219"/>
                <a:gd name="T47" fmla="*/ 16 h 105"/>
                <a:gd name="T48" fmla="*/ 139 w 219"/>
                <a:gd name="T49" fmla="*/ 42 h 105"/>
                <a:gd name="T50" fmla="*/ 144 w 219"/>
                <a:gd name="T51" fmla="*/ 63 h 105"/>
                <a:gd name="T52" fmla="*/ 118 w 219"/>
                <a:gd name="T53" fmla="*/ 79 h 105"/>
                <a:gd name="T54" fmla="*/ 76 w 219"/>
                <a:gd name="T55" fmla="*/ 79 h 105"/>
                <a:gd name="T56" fmla="*/ 31 w 219"/>
                <a:gd name="T57" fmla="*/ 51 h 105"/>
                <a:gd name="T58" fmla="*/ 28 w 219"/>
                <a:gd name="T59" fmla="*/ 48 h 105"/>
                <a:gd name="T60" fmla="*/ 0 w 219"/>
                <a:gd name="T61" fmla="*/ 45 h 105"/>
                <a:gd name="T62" fmla="*/ 12 w 219"/>
                <a:gd name="T63" fmla="*/ 57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9" h="105">
                  <a:moveTo>
                    <a:pt x="12" y="57"/>
                  </a:moveTo>
                  <a:lnTo>
                    <a:pt x="12" y="57"/>
                  </a:lnTo>
                  <a:cubicBezTo>
                    <a:pt x="20" y="66"/>
                    <a:pt x="40" y="77"/>
                    <a:pt x="60" y="81"/>
                  </a:cubicBezTo>
                  <a:cubicBezTo>
                    <a:pt x="76" y="84"/>
                    <a:pt x="108" y="82"/>
                    <a:pt x="120" y="81"/>
                  </a:cubicBezTo>
                  <a:cubicBezTo>
                    <a:pt x="135" y="80"/>
                    <a:pt x="149" y="76"/>
                    <a:pt x="156" y="68"/>
                  </a:cubicBezTo>
                  <a:cubicBezTo>
                    <a:pt x="170" y="54"/>
                    <a:pt x="149" y="36"/>
                    <a:pt x="156" y="22"/>
                  </a:cubicBezTo>
                  <a:cubicBezTo>
                    <a:pt x="163" y="26"/>
                    <a:pt x="169" y="30"/>
                    <a:pt x="179" y="31"/>
                  </a:cubicBezTo>
                  <a:cubicBezTo>
                    <a:pt x="180" y="33"/>
                    <a:pt x="180" y="37"/>
                    <a:pt x="181" y="39"/>
                  </a:cubicBezTo>
                  <a:cubicBezTo>
                    <a:pt x="184" y="55"/>
                    <a:pt x="169" y="58"/>
                    <a:pt x="172" y="74"/>
                  </a:cubicBezTo>
                  <a:cubicBezTo>
                    <a:pt x="174" y="82"/>
                    <a:pt x="180" y="84"/>
                    <a:pt x="182" y="93"/>
                  </a:cubicBezTo>
                  <a:cubicBezTo>
                    <a:pt x="182" y="93"/>
                    <a:pt x="183" y="100"/>
                    <a:pt x="177" y="105"/>
                  </a:cubicBezTo>
                  <a:cubicBezTo>
                    <a:pt x="190" y="105"/>
                    <a:pt x="196" y="95"/>
                    <a:pt x="192" y="85"/>
                  </a:cubicBezTo>
                  <a:cubicBezTo>
                    <a:pt x="191" y="81"/>
                    <a:pt x="186" y="77"/>
                    <a:pt x="186" y="72"/>
                  </a:cubicBezTo>
                  <a:cubicBezTo>
                    <a:pt x="193" y="81"/>
                    <a:pt x="198" y="80"/>
                    <a:pt x="208" y="77"/>
                  </a:cubicBezTo>
                  <a:cubicBezTo>
                    <a:pt x="213" y="76"/>
                    <a:pt x="213" y="82"/>
                    <a:pt x="211" y="87"/>
                  </a:cubicBezTo>
                  <a:cubicBezTo>
                    <a:pt x="217" y="83"/>
                    <a:pt x="219" y="77"/>
                    <a:pt x="219" y="74"/>
                  </a:cubicBezTo>
                  <a:cubicBezTo>
                    <a:pt x="219" y="67"/>
                    <a:pt x="214" y="63"/>
                    <a:pt x="209" y="65"/>
                  </a:cubicBezTo>
                  <a:cubicBezTo>
                    <a:pt x="206" y="65"/>
                    <a:pt x="200" y="69"/>
                    <a:pt x="199" y="63"/>
                  </a:cubicBezTo>
                  <a:cubicBezTo>
                    <a:pt x="198" y="53"/>
                    <a:pt x="214" y="54"/>
                    <a:pt x="210" y="38"/>
                  </a:cubicBezTo>
                  <a:cubicBezTo>
                    <a:pt x="209" y="29"/>
                    <a:pt x="200" y="25"/>
                    <a:pt x="186" y="23"/>
                  </a:cubicBezTo>
                  <a:cubicBezTo>
                    <a:pt x="184" y="22"/>
                    <a:pt x="181" y="19"/>
                    <a:pt x="179" y="16"/>
                  </a:cubicBezTo>
                  <a:cubicBezTo>
                    <a:pt x="171" y="3"/>
                    <a:pt x="163" y="0"/>
                    <a:pt x="159" y="2"/>
                  </a:cubicBezTo>
                  <a:cubicBezTo>
                    <a:pt x="153" y="5"/>
                    <a:pt x="151" y="8"/>
                    <a:pt x="146" y="10"/>
                  </a:cubicBezTo>
                  <a:cubicBezTo>
                    <a:pt x="142" y="12"/>
                    <a:pt x="138" y="13"/>
                    <a:pt x="136" y="16"/>
                  </a:cubicBezTo>
                  <a:cubicBezTo>
                    <a:pt x="130" y="24"/>
                    <a:pt x="135" y="35"/>
                    <a:pt x="139" y="42"/>
                  </a:cubicBezTo>
                  <a:cubicBezTo>
                    <a:pt x="141" y="47"/>
                    <a:pt x="146" y="56"/>
                    <a:pt x="144" y="63"/>
                  </a:cubicBezTo>
                  <a:cubicBezTo>
                    <a:pt x="141" y="72"/>
                    <a:pt x="127" y="77"/>
                    <a:pt x="118" y="79"/>
                  </a:cubicBezTo>
                  <a:cubicBezTo>
                    <a:pt x="111" y="81"/>
                    <a:pt x="89" y="82"/>
                    <a:pt x="76" y="79"/>
                  </a:cubicBezTo>
                  <a:cubicBezTo>
                    <a:pt x="65" y="76"/>
                    <a:pt x="38" y="61"/>
                    <a:pt x="31" y="51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19" y="44"/>
                    <a:pt x="0" y="45"/>
                    <a:pt x="0" y="45"/>
                  </a:cubicBezTo>
                  <a:cubicBezTo>
                    <a:pt x="0" y="45"/>
                    <a:pt x="4" y="49"/>
                    <a:pt x="12" y="57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6" name="Freeform 1694"/>
            <p:cNvSpPr>
              <a:spLocks/>
            </p:cNvSpPr>
            <p:nvPr userDrawn="1"/>
          </p:nvSpPr>
          <p:spPr bwMode="auto">
            <a:xfrm>
              <a:off x="339" y="203"/>
              <a:ext cx="25" cy="14"/>
            </a:xfrm>
            <a:custGeom>
              <a:avLst/>
              <a:gdLst>
                <a:gd name="T0" fmla="*/ 9 w 55"/>
                <a:gd name="T1" fmla="*/ 3 h 32"/>
                <a:gd name="T2" fmla="*/ 9 w 55"/>
                <a:gd name="T3" fmla="*/ 3 h 32"/>
                <a:gd name="T4" fmla="*/ 0 w 55"/>
                <a:gd name="T5" fmla="*/ 0 h 32"/>
                <a:gd name="T6" fmla="*/ 55 w 55"/>
                <a:gd name="T7" fmla="*/ 32 h 32"/>
                <a:gd name="T8" fmla="*/ 9 w 55"/>
                <a:gd name="T9" fmla="*/ 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2">
                  <a:moveTo>
                    <a:pt x="9" y="3"/>
                  </a:moveTo>
                  <a:lnTo>
                    <a:pt x="9" y="3"/>
                  </a:lnTo>
                  <a:cubicBezTo>
                    <a:pt x="6" y="1"/>
                    <a:pt x="0" y="0"/>
                    <a:pt x="0" y="0"/>
                  </a:cubicBezTo>
                  <a:cubicBezTo>
                    <a:pt x="5" y="10"/>
                    <a:pt x="33" y="28"/>
                    <a:pt x="55" y="32"/>
                  </a:cubicBezTo>
                  <a:cubicBezTo>
                    <a:pt x="44" y="29"/>
                    <a:pt x="17" y="15"/>
                    <a:pt x="9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7" name="Freeform 1695"/>
            <p:cNvSpPr>
              <a:spLocks/>
            </p:cNvSpPr>
            <p:nvPr userDrawn="1"/>
          </p:nvSpPr>
          <p:spPr bwMode="auto">
            <a:xfrm>
              <a:off x="334" y="202"/>
              <a:ext cx="27" cy="15"/>
            </a:xfrm>
            <a:custGeom>
              <a:avLst/>
              <a:gdLst>
                <a:gd name="T0" fmla="*/ 0 w 59"/>
                <a:gd name="T1" fmla="*/ 0 h 33"/>
                <a:gd name="T2" fmla="*/ 0 w 59"/>
                <a:gd name="T3" fmla="*/ 0 h 33"/>
                <a:gd name="T4" fmla="*/ 59 w 59"/>
                <a:gd name="T5" fmla="*/ 33 h 33"/>
                <a:gd name="T6" fmla="*/ 8 w 59"/>
                <a:gd name="T7" fmla="*/ 1 h 33"/>
                <a:gd name="T8" fmla="*/ 0 w 59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33">
                  <a:moveTo>
                    <a:pt x="0" y="0"/>
                  </a:moveTo>
                  <a:lnTo>
                    <a:pt x="0" y="0"/>
                  </a:lnTo>
                  <a:cubicBezTo>
                    <a:pt x="7" y="13"/>
                    <a:pt x="33" y="29"/>
                    <a:pt x="59" y="33"/>
                  </a:cubicBezTo>
                  <a:cubicBezTo>
                    <a:pt x="34" y="25"/>
                    <a:pt x="14" y="11"/>
                    <a:pt x="8" y="1"/>
                  </a:cubicBezTo>
                  <a:cubicBezTo>
                    <a:pt x="5" y="0"/>
                    <a:pt x="2" y="0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8" name="Freeform 1696"/>
            <p:cNvSpPr>
              <a:spLocks/>
            </p:cNvSpPr>
            <p:nvPr userDrawn="1"/>
          </p:nvSpPr>
          <p:spPr bwMode="auto">
            <a:xfrm>
              <a:off x="409" y="195"/>
              <a:ext cx="18" cy="32"/>
            </a:xfrm>
            <a:custGeom>
              <a:avLst/>
              <a:gdLst>
                <a:gd name="T0" fmla="*/ 16 w 41"/>
                <a:gd name="T1" fmla="*/ 1 h 70"/>
                <a:gd name="T2" fmla="*/ 16 w 41"/>
                <a:gd name="T3" fmla="*/ 1 h 70"/>
                <a:gd name="T4" fmla="*/ 13 w 41"/>
                <a:gd name="T5" fmla="*/ 0 h 70"/>
                <a:gd name="T6" fmla="*/ 14 w 41"/>
                <a:gd name="T7" fmla="*/ 13 h 70"/>
                <a:gd name="T8" fmla="*/ 11 w 41"/>
                <a:gd name="T9" fmla="*/ 0 h 70"/>
                <a:gd name="T10" fmla="*/ 9 w 41"/>
                <a:gd name="T11" fmla="*/ 0 h 70"/>
                <a:gd name="T12" fmla="*/ 7 w 41"/>
                <a:gd name="T13" fmla="*/ 24 h 70"/>
                <a:gd name="T14" fmla="*/ 5 w 41"/>
                <a:gd name="T15" fmla="*/ 49 h 70"/>
                <a:gd name="T16" fmla="*/ 10 w 41"/>
                <a:gd name="T17" fmla="*/ 70 h 70"/>
                <a:gd name="T18" fmla="*/ 13 w 41"/>
                <a:gd name="T19" fmla="*/ 47 h 70"/>
                <a:gd name="T20" fmla="*/ 14 w 41"/>
                <a:gd name="T21" fmla="*/ 33 h 70"/>
                <a:gd name="T22" fmla="*/ 25 w 41"/>
                <a:gd name="T23" fmla="*/ 45 h 70"/>
                <a:gd name="T24" fmla="*/ 41 w 41"/>
                <a:gd name="T25" fmla="*/ 46 h 70"/>
                <a:gd name="T26" fmla="*/ 31 w 41"/>
                <a:gd name="T27" fmla="*/ 41 h 70"/>
                <a:gd name="T28" fmla="*/ 22 w 41"/>
                <a:gd name="T29" fmla="*/ 21 h 70"/>
                <a:gd name="T30" fmla="*/ 26 w 41"/>
                <a:gd name="T31" fmla="*/ 3 h 70"/>
                <a:gd name="T32" fmla="*/ 26 w 41"/>
                <a:gd name="T33" fmla="*/ 13 h 70"/>
                <a:gd name="T34" fmla="*/ 24 w 41"/>
                <a:gd name="T35" fmla="*/ 2 h 70"/>
                <a:gd name="T36" fmla="*/ 22 w 41"/>
                <a:gd name="T37" fmla="*/ 2 h 70"/>
                <a:gd name="T38" fmla="*/ 22 w 41"/>
                <a:gd name="T39" fmla="*/ 13 h 70"/>
                <a:gd name="T40" fmla="*/ 20 w 41"/>
                <a:gd name="T41" fmla="*/ 1 h 70"/>
                <a:gd name="T42" fmla="*/ 18 w 41"/>
                <a:gd name="T43" fmla="*/ 1 h 70"/>
                <a:gd name="T44" fmla="*/ 18 w 41"/>
                <a:gd name="T45" fmla="*/ 13 h 70"/>
                <a:gd name="T46" fmla="*/ 16 w 41"/>
                <a:gd name="T47" fmla="*/ 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1" h="70">
                  <a:moveTo>
                    <a:pt x="16" y="1"/>
                  </a:moveTo>
                  <a:lnTo>
                    <a:pt x="16" y="1"/>
                  </a:lnTo>
                  <a:lnTo>
                    <a:pt x="13" y="0"/>
                  </a:lnTo>
                  <a:cubicBezTo>
                    <a:pt x="15" y="4"/>
                    <a:pt x="16" y="8"/>
                    <a:pt x="14" y="13"/>
                  </a:cubicBezTo>
                  <a:cubicBezTo>
                    <a:pt x="14" y="7"/>
                    <a:pt x="12" y="2"/>
                    <a:pt x="11" y="0"/>
                  </a:cubicBezTo>
                  <a:cubicBezTo>
                    <a:pt x="11" y="0"/>
                    <a:pt x="9" y="0"/>
                    <a:pt x="9" y="0"/>
                  </a:cubicBezTo>
                  <a:cubicBezTo>
                    <a:pt x="13" y="11"/>
                    <a:pt x="11" y="19"/>
                    <a:pt x="7" y="24"/>
                  </a:cubicBezTo>
                  <a:cubicBezTo>
                    <a:pt x="0" y="32"/>
                    <a:pt x="1" y="40"/>
                    <a:pt x="5" y="49"/>
                  </a:cubicBezTo>
                  <a:cubicBezTo>
                    <a:pt x="7" y="53"/>
                    <a:pt x="16" y="63"/>
                    <a:pt x="10" y="70"/>
                  </a:cubicBezTo>
                  <a:cubicBezTo>
                    <a:pt x="23" y="63"/>
                    <a:pt x="17" y="51"/>
                    <a:pt x="13" y="47"/>
                  </a:cubicBezTo>
                  <a:cubicBezTo>
                    <a:pt x="10" y="43"/>
                    <a:pt x="10" y="36"/>
                    <a:pt x="14" y="33"/>
                  </a:cubicBezTo>
                  <a:cubicBezTo>
                    <a:pt x="14" y="40"/>
                    <a:pt x="19" y="45"/>
                    <a:pt x="25" y="45"/>
                  </a:cubicBezTo>
                  <a:cubicBezTo>
                    <a:pt x="30" y="45"/>
                    <a:pt x="39" y="38"/>
                    <a:pt x="41" y="46"/>
                  </a:cubicBezTo>
                  <a:cubicBezTo>
                    <a:pt x="41" y="38"/>
                    <a:pt x="36" y="40"/>
                    <a:pt x="31" y="41"/>
                  </a:cubicBezTo>
                  <a:cubicBezTo>
                    <a:pt x="15" y="44"/>
                    <a:pt x="16" y="26"/>
                    <a:pt x="22" y="21"/>
                  </a:cubicBezTo>
                  <a:cubicBezTo>
                    <a:pt x="28" y="16"/>
                    <a:pt x="36" y="9"/>
                    <a:pt x="26" y="3"/>
                  </a:cubicBezTo>
                  <a:cubicBezTo>
                    <a:pt x="27" y="6"/>
                    <a:pt x="27" y="10"/>
                    <a:pt x="26" y="13"/>
                  </a:cubicBezTo>
                  <a:cubicBezTo>
                    <a:pt x="26" y="9"/>
                    <a:pt x="25" y="3"/>
                    <a:pt x="24" y="2"/>
                  </a:cubicBezTo>
                  <a:lnTo>
                    <a:pt x="22" y="2"/>
                  </a:lnTo>
                  <a:cubicBezTo>
                    <a:pt x="23" y="5"/>
                    <a:pt x="24" y="9"/>
                    <a:pt x="22" y="13"/>
                  </a:cubicBezTo>
                  <a:cubicBezTo>
                    <a:pt x="22" y="10"/>
                    <a:pt x="22" y="4"/>
                    <a:pt x="20" y="1"/>
                  </a:cubicBezTo>
                  <a:lnTo>
                    <a:pt x="18" y="1"/>
                  </a:lnTo>
                  <a:cubicBezTo>
                    <a:pt x="19" y="4"/>
                    <a:pt x="19" y="8"/>
                    <a:pt x="18" y="13"/>
                  </a:cubicBezTo>
                  <a:cubicBezTo>
                    <a:pt x="18" y="7"/>
                    <a:pt x="17" y="3"/>
                    <a:pt x="16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9" name="Freeform 1697"/>
            <p:cNvSpPr>
              <a:spLocks/>
            </p:cNvSpPr>
            <p:nvPr userDrawn="1"/>
          </p:nvSpPr>
          <p:spPr bwMode="auto">
            <a:xfrm>
              <a:off x="393" y="190"/>
              <a:ext cx="9" cy="23"/>
            </a:xfrm>
            <a:custGeom>
              <a:avLst/>
              <a:gdLst>
                <a:gd name="T0" fmla="*/ 13 w 22"/>
                <a:gd name="T1" fmla="*/ 0 h 51"/>
                <a:gd name="T2" fmla="*/ 13 w 22"/>
                <a:gd name="T3" fmla="*/ 0 h 51"/>
                <a:gd name="T4" fmla="*/ 11 w 22"/>
                <a:gd name="T5" fmla="*/ 0 h 51"/>
                <a:gd name="T6" fmla="*/ 10 w 22"/>
                <a:gd name="T7" fmla="*/ 11 h 51"/>
                <a:gd name="T8" fmla="*/ 9 w 22"/>
                <a:gd name="T9" fmla="*/ 0 h 51"/>
                <a:gd name="T10" fmla="*/ 13 w 22"/>
                <a:gd name="T11" fmla="*/ 27 h 51"/>
                <a:gd name="T12" fmla="*/ 12 w 22"/>
                <a:gd name="T13" fmla="*/ 51 h 51"/>
                <a:gd name="T14" fmla="*/ 21 w 22"/>
                <a:gd name="T15" fmla="*/ 38 h 51"/>
                <a:gd name="T16" fmla="*/ 18 w 22"/>
                <a:gd name="T17" fmla="*/ 22 h 51"/>
                <a:gd name="T18" fmla="*/ 17 w 22"/>
                <a:gd name="T19" fmla="*/ 1 h 51"/>
                <a:gd name="T20" fmla="*/ 15 w 22"/>
                <a:gd name="T21" fmla="*/ 1 h 51"/>
                <a:gd name="T22" fmla="*/ 13 w 22"/>
                <a:gd name="T23" fmla="*/ 12 h 51"/>
                <a:gd name="T24" fmla="*/ 13 w 22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" h="51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11" y="0"/>
                    <a:pt x="11" y="0"/>
                  </a:cubicBezTo>
                  <a:cubicBezTo>
                    <a:pt x="9" y="3"/>
                    <a:pt x="9" y="7"/>
                    <a:pt x="10" y="11"/>
                  </a:cubicBezTo>
                  <a:cubicBezTo>
                    <a:pt x="8" y="7"/>
                    <a:pt x="8" y="4"/>
                    <a:pt x="9" y="0"/>
                  </a:cubicBezTo>
                  <a:cubicBezTo>
                    <a:pt x="0" y="0"/>
                    <a:pt x="10" y="19"/>
                    <a:pt x="13" y="27"/>
                  </a:cubicBezTo>
                  <a:cubicBezTo>
                    <a:pt x="15" y="31"/>
                    <a:pt x="19" y="42"/>
                    <a:pt x="12" y="51"/>
                  </a:cubicBezTo>
                  <a:cubicBezTo>
                    <a:pt x="15" y="49"/>
                    <a:pt x="22" y="42"/>
                    <a:pt x="21" y="38"/>
                  </a:cubicBezTo>
                  <a:cubicBezTo>
                    <a:pt x="21" y="29"/>
                    <a:pt x="19" y="25"/>
                    <a:pt x="18" y="22"/>
                  </a:cubicBezTo>
                  <a:cubicBezTo>
                    <a:pt x="15" y="15"/>
                    <a:pt x="14" y="7"/>
                    <a:pt x="17" y="1"/>
                  </a:cubicBezTo>
                  <a:cubicBezTo>
                    <a:pt x="16" y="1"/>
                    <a:pt x="16" y="1"/>
                    <a:pt x="15" y="1"/>
                  </a:cubicBezTo>
                  <a:cubicBezTo>
                    <a:pt x="14" y="2"/>
                    <a:pt x="12" y="7"/>
                    <a:pt x="13" y="12"/>
                  </a:cubicBezTo>
                  <a:cubicBezTo>
                    <a:pt x="10" y="7"/>
                    <a:pt x="12" y="2"/>
                    <a:pt x="1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0" name="Freeform 1698"/>
            <p:cNvSpPr>
              <a:spLocks/>
            </p:cNvSpPr>
            <p:nvPr userDrawn="1"/>
          </p:nvSpPr>
          <p:spPr bwMode="auto">
            <a:xfrm>
              <a:off x="388" y="187"/>
              <a:ext cx="40" cy="30"/>
            </a:xfrm>
            <a:custGeom>
              <a:avLst/>
              <a:gdLst>
                <a:gd name="T0" fmla="*/ 24 w 90"/>
                <a:gd name="T1" fmla="*/ 1 h 65"/>
                <a:gd name="T2" fmla="*/ 24 w 90"/>
                <a:gd name="T3" fmla="*/ 1 h 65"/>
                <a:gd name="T4" fmla="*/ 15 w 90"/>
                <a:gd name="T5" fmla="*/ 1 h 65"/>
                <a:gd name="T6" fmla="*/ 21 w 90"/>
                <a:gd name="T7" fmla="*/ 48 h 65"/>
                <a:gd name="T8" fmla="*/ 1 w 90"/>
                <a:gd name="T9" fmla="*/ 65 h 65"/>
                <a:gd name="T10" fmla="*/ 24 w 90"/>
                <a:gd name="T11" fmla="*/ 41 h 65"/>
                <a:gd name="T12" fmla="*/ 18 w 90"/>
                <a:gd name="T13" fmla="*/ 4 h 65"/>
                <a:gd name="T14" fmla="*/ 50 w 90"/>
                <a:gd name="T15" fmla="*/ 14 h 65"/>
                <a:gd name="T16" fmla="*/ 80 w 90"/>
                <a:gd name="T17" fmla="*/ 31 h 65"/>
                <a:gd name="T18" fmla="*/ 70 w 90"/>
                <a:gd name="T19" fmla="*/ 42 h 65"/>
                <a:gd name="T20" fmla="*/ 76 w 90"/>
                <a:gd name="T21" fmla="*/ 57 h 65"/>
                <a:gd name="T22" fmla="*/ 90 w 90"/>
                <a:gd name="T23" fmla="*/ 60 h 65"/>
                <a:gd name="T24" fmla="*/ 71 w 90"/>
                <a:gd name="T25" fmla="*/ 52 h 65"/>
                <a:gd name="T26" fmla="*/ 77 w 90"/>
                <a:gd name="T27" fmla="*/ 38 h 65"/>
                <a:gd name="T28" fmla="*/ 82 w 90"/>
                <a:gd name="T29" fmla="*/ 27 h 65"/>
                <a:gd name="T30" fmla="*/ 48 w 90"/>
                <a:gd name="T31" fmla="*/ 10 h 65"/>
                <a:gd name="T32" fmla="*/ 24 w 90"/>
                <a:gd name="T33" fmla="*/ 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65">
                  <a:moveTo>
                    <a:pt x="24" y="1"/>
                  </a:moveTo>
                  <a:lnTo>
                    <a:pt x="24" y="1"/>
                  </a:lnTo>
                  <a:cubicBezTo>
                    <a:pt x="21" y="0"/>
                    <a:pt x="17" y="0"/>
                    <a:pt x="15" y="1"/>
                  </a:cubicBezTo>
                  <a:cubicBezTo>
                    <a:pt x="0" y="10"/>
                    <a:pt x="23" y="32"/>
                    <a:pt x="21" y="48"/>
                  </a:cubicBezTo>
                  <a:cubicBezTo>
                    <a:pt x="20" y="58"/>
                    <a:pt x="8" y="62"/>
                    <a:pt x="1" y="65"/>
                  </a:cubicBezTo>
                  <a:cubicBezTo>
                    <a:pt x="17" y="63"/>
                    <a:pt x="27" y="55"/>
                    <a:pt x="24" y="41"/>
                  </a:cubicBezTo>
                  <a:cubicBezTo>
                    <a:pt x="22" y="30"/>
                    <a:pt x="6" y="8"/>
                    <a:pt x="18" y="4"/>
                  </a:cubicBezTo>
                  <a:cubicBezTo>
                    <a:pt x="27" y="1"/>
                    <a:pt x="38" y="12"/>
                    <a:pt x="50" y="14"/>
                  </a:cubicBezTo>
                  <a:cubicBezTo>
                    <a:pt x="62" y="16"/>
                    <a:pt x="83" y="16"/>
                    <a:pt x="80" y="31"/>
                  </a:cubicBezTo>
                  <a:cubicBezTo>
                    <a:pt x="79" y="35"/>
                    <a:pt x="72" y="38"/>
                    <a:pt x="70" y="42"/>
                  </a:cubicBezTo>
                  <a:cubicBezTo>
                    <a:pt x="65" y="49"/>
                    <a:pt x="68" y="59"/>
                    <a:pt x="76" y="57"/>
                  </a:cubicBezTo>
                  <a:cubicBezTo>
                    <a:pt x="86" y="54"/>
                    <a:pt x="88" y="55"/>
                    <a:pt x="90" y="60"/>
                  </a:cubicBezTo>
                  <a:cubicBezTo>
                    <a:pt x="89" y="44"/>
                    <a:pt x="74" y="61"/>
                    <a:pt x="71" y="52"/>
                  </a:cubicBezTo>
                  <a:cubicBezTo>
                    <a:pt x="68" y="45"/>
                    <a:pt x="73" y="42"/>
                    <a:pt x="77" y="38"/>
                  </a:cubicBezTo>
                  <a:cubicBezTo>
                    <a:pt x="80" y="36"/>
                    <a:pt x="83" y="32"/>
                    <a:pt x="82" y="27"/>
                  </a:cubicBezTo>
                  <a:cubicBezTo>
                    <a:pt x="81" y="12"/>
                    <a:pt x="61" y="13"/>
                    <a:pt x="48" y="10"/>
                  </a:cubicBezTo>
                  <a:cubicBezTo>
                    <a:pt x="41" y="9"/>
                    <a:pt x="32" y="2"/>
                    <a:pt x="24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1" name="Freeform 1699"/>
            <p:cNvSpPr>
              <a:spLocks/>
            </p:cNvSpPr>
            <p:nvPr userDrawn="1"/>
          </p:nvSpPr>
          <p:spPr bwMode="auto">
            <a:xfrm>
              <a:off x="397" y="182"/>
              <a:ext cx="16" cy="9"/>
            </a:xfrm>
            <a:custGeom>
              <a:avLst/>
              <a:gdLst>
                <a:gd name="T0" fmla="*/ 15 w 37"/>
                <a:gd name="T1" fmla="*/ 1 h 20"/>
                <a:gd name="T2" fmla="*/ 15 w 37"/>
                <a:gd name="T3" fmla="*/ 1 h 20"/>
                <a:gd name="T4" fmla="*/ 12 w 37"/>
                <a:gd name="T5" fmla="*/ 3 h 20"/>
                <a:gd name="T6" fmla="*/ 21 w 37"/>
                <a:gd name="T7" fmla="*/ 8 h 20"/>
                <a:gd name="T8" fmla="*/ 9 w 37"/>
                <a:gd name="T9" fmla="*/ 4 h 20"/>
                <a:gd name="T10" fmla="*/ 8 w 37"/>
                <a:gd name="T11" fmla="*/ 5 h 20"/>
                <a:gd name="T12" fmla="*/ 18 w 37"/>
                <a:gd name="T13" fmla="*/ 10 h 20"/>
                <a:gd name="T14" fmla="*/ 5 w 37"/>
                <a:gd name="T15" fmla="*/ 7 h 20"/>
                <a:gd name="T16" fmla="*/ 0 w 37"/>
                <a:gd name="T17" fmla="*/ 9 h 20"/>
                <a:gd name="T18" fmla="*/ 20 w 37"/>
                <a:gd name="T19" fmla="*/ 16 h 20"/>
                <a:gd name="T20" fmla="*/ 37 w 37"/>
                <a:gd name="T21" fmla="*/ 20 h 20"/>
                <a:gd name="T22" fmla="*/ 29 w 37"/>
                <a:gd name="T23" fmla="*/ 12 h 20"/>
                <a:gd name="T24" fmla="*/ 15 w 37"/>
                <a:gd name="T25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" h="20">
                  <a:moveTo>
                    <a:pt x="15" y="1"/>
                  </a:moveTo>
                  <a:lnTo>
                    <a:pt x="15" y="1"/>
                  </a:lnTo>
                  <a:cubicBezTo>
                    <a:pt x="14" y="1"/>
                    <a:pt x="12" y="2"/>
                    <a:pt x="12" y="3"/>
                  </a:cubicBezTo>
                  <a:cubicBezTo>
                    <a:pt x="16" y="3"/>
                    <a:pt x="19" y="5"/>
                    <a:pt x="21" y="8"/>
                  </a:cubicBezTo>
                  <a:cubicBezTo>
                    <a:pt x="19" y="7"/>
                    <a:pt x="13" y="4"/>
                    <a:pt x="9" y="4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6"/>
                    <a:pt x="14" y="6"/>
                    <a:pt x="18" y="10"/>
                  </a:cubicBezTo>
                  <a:cubicBezTo>
                    <a:pt x="13" y="7"/>
                    <a:pt x="7" y="7"/>
                    <a:pt x="5" y="7"/>
                  </a:cubicBezTo>
                  <a:cubicBezTo>
                    <a:pt x="3" y="8"/>
                    <a:pt x="3" y="9"/>
                    <a:pt x="0" y="9"/>
                  </a:cubicBezTo>
                  <a:cubicBezTo>
                    <a:pt x="7" y="9"/>
                    <a:pt x="11" y="10"/>
                    <a:pt x="20" y="16"/>
                  </a:cubicBezTo>
                  <a:cubicBezTo>
                    <a:pt x="26" y="19"/>
                    <a:pt x="37" y="20"/>
                    <a:pt x="37" y="20"/>
                  </a:cubicBezTo>
                  <a:cubicBezTo>
                    <a:pt x="34" y="18"/>
                    <a:pt x="31" y="13"/>
                    <a:pt x="29" y="12"/>
                  </a:cubicBezTo>
                  <a:cubicBezTo>
                    <a:pt x="26" y="7"/>
                    <a:pt x="21" y="0"/>
                    <a:pt x="1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2" name="Freeform 1700"/>
            <p:cNvSpPr>
              <a:spLocks/>
            </p:cNvSpPr>
            <p:nvPr userDrawn="1"/>
          </p:nvSpPr>
          <p:spPr bwMode="auto">
            <a:xfrm>
              <a:off x="410" y="208"/>
              <a:ext cx="5" cy="8"/>
            </a:xfrm>
            <a:custGeom>
              <a:avLst/>
              <a:gdLst>
                <a:gd name="T0" fmla="*/ 10 w 12"/>
                <a:gd name="T1" fmla="*/ 0 h 19"/>
                <a:gd name="T2" fmla="*/ 10 w 12"/>
                <a:gd name="T3" fmla="*/ 0 h 19"/>
                <a:gd name="T4" fmla="*/ 6 w 12"/>
                <a:gd name="T5" fmla="*/ 19 h 19"/>
                <a:gd name="T6" fmla="*/ 10 w 12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9">
                  <a:moveTo>
                    <a:pt x="10" y="0"/>
                  </a:moveTo>
                  <a:lnTo>
                    <a:pt x="10" y="0"/>
                  </a:lnTo>
                  <a:cubicBezTo>
                    <a:pt x="9" y="4"/>
                    <a:pt x="0" y="8"/>
                    <a:pt x="6" y="19"/>
                  </a:cubicBezTo>
                  <a:cubicBezTo>
                    <a:pt x="3" y="9"/>
                    <a:pt x="12" y="5"/>
                    <a:pt x="1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3" name="Freeform 1701"/>
            <p:cNvSpPr>
              <a:spLocks/>
            </p:cNvSpPr>
            <p:nvPr userDrawn="1"/>
          </p:nvSpPr>
          <p:spPr bwMode="auto">
            <a:xfrm>
              <a:off x="358" y="186"/>
              <a:ext cx="31" cy="33"/>
            </a:xfrm>
            <a:custGeom>
              <a:avLst/>
              <a:gdLst>
                <a:gd name="T0" fmla="*/ 39 w 68"/>
                <a:gd name="T1" fmla="*/ 25 h 73"/>
                <a:gd name="T2" fmla="*/ 39 w 68"/>
                <a:gd name="T3" fmla="*/ 25 h 73"/>
                <a:gd name="T4" fmla="*/ 41 w 68"/>
                <a:gd name="T5" fmla="*/ 21 h 73"/>
                <a:gd name="T6" fmla="*/ 39 w 68"/>
                <a:gd name="T7" fmla="*/ 16 h 73"/>
                <a:gd name="T8" fmla="*/ 41 w 68"/>
                <a:gd name="T9" fmla="*/ 16 h 73"/>
                <a:gd name="T10" fmla="*/ 40 w 68"/>
                <a:gd name="T11" fmla="*/ 16 h 73"/>
                <a:gd name="T12" fmla="*/ 38 w 68"/>
                <a:gd name="T13" fmla="*/ 13 h 73"/>
                <a:gd name="T14" fmla="*/ 37 w 68"/>
                <a:gd name="T15" fmla="*/ 12 h 73"/>
                <a:gd name="T16" fmla="*/ 39 w 68"/>
                <a:gd name="T17" fmla="*/ 13 h 73"/>
                <a:gd name="T18" fmla="*/ 41 w 68"/>
                <a:gd name="T19" fmla="*/ 15 h 73"/>
                <a:gd name="T20" fmla="*/ 42 w 68"/>
                <a:gd name="T21" fmla="*/ 15 h 73"/>
                <a:gd name="T22" fmla="*/ 42 w 68"/>
                <a:gd name="T23" fmla="*/ 1 h 73"/>
                <a:gd name="T24" fmla="*/ 41 w 68"/>
                <a:gd name="T25" fmla="*/ 2 h 73"/>
                <a:gd name="T26" fmla="*/ 39 w 68"/>
                <a:gd name="T27" fmla="*/ 4 h 73"/>
                <a:gd name="T28" fmla="*/ 37 w 68"/>
                <a:gd name="T29" fmla="*/ 5 h 73"/>
                <a:gd name="T30" fmla="*/ 38 w 68"/>
                <a:gd name="T31" fmla="*/ 4 h 73"/>
                <a:gd name="T32" fmla="*/ 40 w 68"/>
                <a:gd name="T33" fmla="*/ 1 h 73"/>
                <a:gd name="T34" fmla="*/ 41 w 68"/>
                <a:gd name="T35" fmla="*/ 0 h 73"/>
                <a:gd name="T36" fmla="*/ 27 w 68"/>
                <a:gd name="T37" fmla="*/ 0 h 73"/>
                <a:gd name="T38" fmla="*/ 28 w 68"/>
                <a:gd name="T39" fmla="*/ 1 h 73"/>
                <a:gd name="T40" fmla="*/ 30 w 68"/>
                <a:gd name="T41" fmla="*/ 4 h 73"/>
                <a:gd name="T42" fmla="*/ 31 w 68"/>
                <a:gd name="T43" fmla="*/ 5 h 73"/>
                <a:gd name="T44" fmla="*/ 29 w 68"/>
                <a:gd name="T45" fmla="*/ 4 h 73"/>
                <a:gd name="T46" fmla="*/ 27 w 68"/>
                <a:gd name="T47" fmla="*/ 2 h 73"/>
                <a:gd name="T48" fmla="*/ 26 w 68"/>
                <a:gd name="T49" fmla="*/ 1 h 73"/>
                <a:gd name="T50" fmla="*/ 26 w 68"/>
                <a:gd name="T51" fmla="*/ 15 h 73"/>
                <a:gd name="T52" fmla="*/ 27 w 68"/>
                <a:gd name="T53" fmla="*/ 15 h 73"/>
                <a:gd name="T54" fmla="*/ 29 w 68"/>
                <a:gd name="T55" fmla="*/ 13 h 73"/>
                <a:gd name="T56" fmla="*/ 31 w 68"/>
                <a:gd name="T57" fmla="*/ 12 h 73"/>
                <a:gd name="T58" fmla="*/ 30 w 68"/>
                <a:gd name="T59" fmla="*/ 13 h 73"/>
                <a:gd name="T60" fmla="*/ 28 w 68"/>
                <a:gd name="T61" fmla="*/ 16 h 73"/>
                <a:gd name="T62" fmla="*/ 27 w 68"/>
                <a:gd name="T63" fmla="*/ 16 h 73"/>
                <a:gd name="T64" fmla="*/ 29 w 68"/>
                <a:gd name="T65" fmla="*/ 16 h 73"/>
                <a:gd name="T66" fmla="*/ 27 w 68"/>
                <a:gd name="T67" fmla="*/ 21 h 73"/>
                <a:gd name="T68" fmla="*/ 29 w 68"/>
                <a:gd name="T69" fmla="*/ 25 h 73"/>
                <a:gd name="T70" fmla="*/ 29 w 68"/>
                <a:gd name="T71" fmla="*/ 25 h 73"/>
                <a:gd name="T72" fmla="*/ 29 w 68"/>
                <a:gd name="T73" fmla="*/ 28 h 73"/>
                <a:gd name="T74" fmla="*/ 27 w 68"/>
                <a:gd name="T75" fmla="*/ 29 h 73"/>
                <a:gd name="T76" fmla="*/ 27 w 68"/>
                <a:gd name="T77" fmla="*/ 26 h 73"/>
                <a:gd name="T78" fmla="*/ 27 w 68"/>
                <a:gd name="T79" fmla="*/ 26 h 73"/>
                <a:gd name="T80" fmla="*/ 21 w 68"/>
                <a:gd name="T81" fmla="*/ 27 h 73"/>
                <a:gd name="T82" fmla="*/ 6 w 68"/>
                <a:gd name="T83" fmla="*/ 51 h 73"/>
                <a:gd name="T84" fmla="*/ 12 w 68"/>
                <a:gd name="T85" fmla="*/ 66 h 73"/>
                <a:gd name="T86" fmla="*/ 12 w 68"/>
                <a:gd name="T87" fmla="*/ 73 h 73"/>
                <a:gd name="T88" fmla="*/ 34 w 68"/>
                <a:gd name="T89" fmla="*/ 73 h 73"/>
                <a:gd name="T90" fmla="*/ 56 w 68"/>
                <a:gd name="T91" fmla="*/ 73 h 73"/>
                <a:gd name="T92" fmla="*/ 56 w 68"/>
                <a:gd name="T93" fmla="*/ 66 h 73"/>
                <a:gd name="T94" fmla="*/ 62 w 68"/>
                <a:gd name="T95" fmla="*/ 51 h 73"/>
                <a:gd name="T96" fmla="*/ 47 w 68"/>
                <a:gd name="T97" fmla="*/ 27 h 73"/>
                <a:gd name="T98" fmla="*/ 41 w 68"/>
                <a:gd name="T99" fmla="*/ 26 h 73"/>
                <a:gd name="T100" fmla="*/ 41 w 68"/>
                <a:gd name="T101" fmla="*/ 26 h 73"/>
                <a:gd name="T102" fmla="*/ 41 w 68"/>
                <a:gd name="T103" fmla="*/ 29 h 73"/>
                <a:gd name="T104" fmla="*/ 39 w 68"/>
                <a:gd name="T105" fmla="*/ 28 h 73"/>
                <a:gd name="T106" fmla="*/ 39 w 68"/>
                <a:gd name="T107" fmla="*/ 25 h 73"/>
                <a:gd name="T108" fmla="*/ 39 w 68"/>
                <a:gd name="T109" fmla="*/ 2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8" h="73">
                  <a:moveTo>
                    <a:pt x="39" y="25"/>
                  </a:moveTo>
                  <a:lnTo>
                    <a:pt x="39" y="25"/>
                  </a:lnTo>
                  <a:cubicBezTo>
                    <a:pt x="40" y="24"/>
                    <a:pt x="41" y="22"/>
                    <a:pt x="41" y="21"/>
                  </a:cubicBezTo>
                  <a:cubicBezTo>
                    <a:pt x="41" y="19"/>
                    <a:pt x="40" y="17"/>
                    <a:pt x="39" y="16"/>
                  </a:cubicBezTo>
                  <a:lnTo>
                    <a:pt x="41" y="16"/>
                  </a:lnTo>
                  <a:lnTo>
                    <a:pt x="40" y="16"/>
                  </a:lnTo>
                  <a:cubicBezTo>
                    <a:pt x="40" y="15"/>
                    <a:pt x="39" y="14"/>
                    <a:pt x="38" y="13"/>
                  </a:cubicBezTo>
                  <a:cubicBezTo>
                    <a:pt x="38" y="13"/>
                    <a:pt x="38" y="12"/>
                    <a:pt x="37" y="12"/>
                  </a:cubicBezTo>
                  <a:cubicBezTo>
                    <a:pt x="38" y="12"/>
                    <a:pt x="38" y="12"/>
                    <a:pt x="39" y="13"/>
                  </a:cubicBezTo>
                  <a:cubicBezTo>
                    <a:pt x="40" y="13"/>
                    <a:pt x="41" y="14"/>
                    <a:pt x="41" y="15"/>
                  </a:cubicBezTo>
                  <a:lnTo>
                    <a:pt x="42" y="15"/>
                  </a:lnTo>
                  <a:lnTo>
                    <a:pt x="42" y="1"/>
                  </a:lnTo>
                  <a:lnTo>
                    <a:pt x="41" y="2"/>
                  </a:lnTo>
                  <a:cubicBezTo>
                    <a:pt x="41" y="2"/>
                    <a:pt x="40" y="3"/>
                    <a:pt x="39" y="4"/>
                  </a:cubicBezTo>
                  <a:cubicBezTo>
                    <a:pt x="38" y="4"/>
                    <a:pt x="38" y="5"/>
                    <a:pt x="37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9" y="3"/>
                    <a:pt x="40" y="2"/>
                    <a:pt x="40" y="1"/>
                  </a:cubicBezTo>
                  <a:lnTo>
                    <a:pt x="41" y="0"/>
                  </a:lnTo>
                  <a:lnTo>
                    <a:pt x="27" y="0"/>
                  </a:lnTo>
                  <a:lnTo>
                    <a:pt x="28" y="1"/>
                  </a:lnTo>
                  <a:cubicBezTo>
                    <a:pt x="28" y="2"/>
                    <a:pt x="29" y="3"/>
                    <a:pt x="30" y="4"/>
                  </a:cubicBezTo>
                  <a:cubicBezTo>
                    <a:pt x="30" y="4"/>
                    <a:pt x="30" y="5"/>
                    <a:pt x="31" y="5"/>
                  </a:cubicBezTo>
                  <a:cubicBezTo>
                    <a:pt x="30" y="5"/>
                    <a:pt x="30" y="4"/>
                    <a:pt x="29" y="4"/>
                  </a:cubicBezTo>
                  <a:cubicBezTo>
                    <a:pt x="28" y="3"/>
                    <a:pt x="27" y="2"/>
                    <a:pt x="27" y="2"/>
                  </a:cubicBezTo>
                  <a:lnTo>
                    <a:pt x="26" y="1"/>
                  </a:lnTo>
                  <a:lnTo>
                    <a:pt x="26" y="15"/>
                  </a:lnTo>
                  <a:lnTo>
                    <a:pt x="27" y="15"/>
                  </a:lnTo>
                  <a:cubicBezTo>
                    <a:pt x="27" y="14"/>
                    <a:pt x="28" y="13"/>
                    <a:pt x="29" y="13"/>
                  </a:cubicBezTo>
                  <a:cubicBezTo>
                    <a:pt x="30" y="12"/>
                    <a:pt x="30" y="12"/>
                    <a:pt x="31" y="12"/>
                  </a:cubicBezTo>
                  <a:cubicBezTo>
                    <a:pt x="30" y="12"/>
                    <a:pt x="30" y="13"/>
                    <a:pt x="30" y="13"/>
                  </a:cubicBezTo>
                  <a:cubicBezTo>
                    <a:pt x="29" y="14"/>
                    <a:pt x="28" y="15"/>
                    <a:pt x="28" y="16"/>
                  </a:cubicBezTo>
                  <a:lnTo>
                    <a:pt x="27" y="16"/>
                  </a:lnTo>
                  <a:lnTo>
                    <a:pt x="29" y="16"/>
                  </a:lnTo>
                  <a:cubicBezTo>
                    <a:pt x="28" y="17"/>
                    <a:pt x="27" y="19"/>
                    <a:pt x="27" y="21"/>
                  </a:cubicBezTo>
                  <a:cubicBezTo>
                    <a:pt x="27" y="22"/>
                    <a:pt x="28" y="24"/>
                    <a:pt x="29" y="25"/>
                  </a:cubicBezTo>
                  <a:lnTo>
                    <a:pt x="29" y="25"/>
                  </a:lnTo>
                  <a:lnTo>
                    <a:pt x="29" y="28"/>
                  </a:lnTo>
                  <a:lnTo>
                    <a:pt x="27" y="29"/>
                  </a:lnTo>
                  <a:lnTo>
                    <a:pt x="27" y="26"/>
                  </a:lnTo>
                  <a:lnTo>
                    <a:pt x="27" y="26"/>
                  </a:lnTo>
                  <a:cubicBezTo>
                    <a:pt x="25" y="26"/>
                    <a:pt x="23" y="26"/>
                    <a:pt x="21" y="27"/>
                  </a:cubicBezTo>
                  <a:cubicBezTo>
                    <a:pt x="9" y="30"/>
                    <a:pt x="0" y="36"/>
                    <a:pt x="6" y="51"/>
                  </a:cubicBezTo>
                  <a:cubicBezTo>
                    <a:pt x="7" y="56"/>
                    <a:pt x="10" y="61"/>
                    <a:pt x="12" y="66"/>
                  </a:cubicBezTo>
                  <a:lnTo>
                    <a:pt x="12" y="73"/>
                  </a:lnTo>
                  <a:cubicBezTo>
                    <a:pt x="12" y="73"/>
                    <a:pt x="28" y="73"/>
                    <a:pt x="34" y="73"/>
                  </a:cubicBezTo>
                  <a:cubicBezTo>
                    <a:pt x="40" y="73"/>
                    <a:pt x="56" y="73"/>
                    <a:pt x="56" y="73"/>
                  </a:cubicBezTo>
                  <a:lnTo>
                    <a:pt x="56" y="66"/>
                  </a:lnTo>
                  <a:cubicBezTo>
                    <a:pt x="58" y="61"/>
                    <a:pt x="61" y="56"/>
                    <a:pt x="62" y="51"/>
                  </a:cubicBezTo>
                  <a:cubicBezTo>
                    <a:pt x="68" y="36"/>
                    <a:pt x="60" y="30"/>
                    <a:pt x="47" y="27"/>
                  </a:cubicBezTo>
                  <a:cubicBezTo>
                    <a:pt x="45" y="26"/>
                    <a:pt x="43" y="26"/>
                    <a:pt x="41" y="26"/>
                  </a:cubicBezTo>
                  <a:lnTo>
                    <a:pt x="41" y="26"/>
                  </a:lnTo>
                  <a:lnTo>
                    <a:pt x="41" y="29"/>
                  </a:lnTo>
                  <a:lnTo>
                    <a:pt x="39" y="28"/>
                  </a:lnTo>
                  <a:lnTo>
                    <a:pt x="39" y="25"/>
                  </a:lnTo>
                  <a:lnTo>
                    <a:pt x="39" y="25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4" name="Freeform 1702"/>
            <p:cNvSpPr>
              <a:spLocks/>
            </p:cNvSpPr>
            <p:nvPr userDrawn="1"/>
          </p:nvSpPr>
          <p:spPr bwMode="auto">
            <a:xfrm>
              <a:off x="372" y="208"/>
              <a:ext cx="0" cy="1"/>
            </a:xfrm>
            <a:custGeom>
              <a:avLst/>
              <a:gdLst>
                <a:gd name="T0" fmla="*/ 2 h 2"/>
                <a:gd name="T1" fmla="*/ 2 h 2"/>
                <a:gd name="T2" fmla="*/ 0 h 2"/>
                <a:gd name="T3" fmla="*/ 0 h 2"/>
                <a:gd name="T4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2"/>
                  </a:lnTo>
                  <a:cubicBezTo>
                    <a:pt x="0" y="1"/>
                    <a:pt x="0" y="1"/>
                    <a:pt x="0" y="0"/>
                  </a:cubicBez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5" name="Freeform 1703"/>
            <p:cNvSpPr>
              <a:spLocks/>
            </p:cNvSpPr>
            <p:nvPr userDrawn="1"/>
          </p:nvSpPr>
          <p:spPr bwMode="auto">
            <a:xfrm>
              <a:off x="362" y="208"/>
              <a:ext cx="1" cy="2"/>
            </a:xfrm>
            <a:custGeom>
              <a:avLst/>
              <a:gdLst>
                <a:gd name="T0" fmla="*/ 1 w 3"/>
                <a:gd name="T1" fmla="*/ 2 h 5"/>
                <a:gd name="T2" fmla="*/ 1 w 3"/>
                <a:gd name="T3" fmla="*/ 2 h 5"/>
                <a:gd name="T4" fmla="*/ 2 w 3"/>
                <a:gd name="T5" fmla="*/ 5 h 5"/>
                <a:gd name="T6" fmla="*/ 3 w 3"/>
                <a:gd name="T7" fmla="*/ 3 h 5"/>
                <a:gd name="T8" fmla="*/ 0 w 3"/>
                <a:gd name="T9" fmla="*/ 0 h 5"/>
                <a:gd name="T10" fmla="*/ 0 w 3"/>
                <a:gd name="T11" fmla="*/ 1 h 5"/>
                <a:gd name="T12" fmla="*/ 1 w 3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5">
                  <a:moveTo>
                    <a:pt x="1" y="2"/>
                  </a:moveTo>
                  <a:lnTo>
                    <a:pt x="1" y="2"/>
                  </a:lnTo>
                  <a:cubicBezTo>
                    <a:pt x="1" y="3"/>
                    <a:pt x="1" y="4"/>
                    <a:pt x="2" y="5"/>
                  </a:cubicBezTo>
                  <a:cubicBezTo>
                    <a:pt x="2" y="4"/>
                    <a:pt x="3" y="4"/>
                    <a:pt x="3" y="3"/>
                  </a:cubicBezTo>
                  <a:cubicBezTo>
                    <a:pt x="2" y="2"/>
                    <a:pt x="1" y="1"/>
                    <a:pt x="0" y="0"/>
                  </a:cubicBezTo>
                  <a:lnTo>
                    <a:pt x="0" y="1"/>
                  </a:lnTo>
                  <a:cubicBezTo>
                    <a:pt x="0" y="1"/>
                    <a:pt x="0" y="1"/>
                    <a:pt x="1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6" name="Freeform 1704"/>
            <p:cNvSpPr>
              <a:spLocks/>
            </p:cNvSpPr>
            <p:nvPr userDrawn="1"/>
          </p:nvSpPr>
          <p:spPr bwMode="auto">
            <a:xfrm>
              <a:off x="361" y="205"/>
              <a:ext cx="2" cy="2"/>
            </a:xfrm>
            <a:custGeom>
              <a:avLst/>
              <a:gdLst>
                <a:gd name="T0" fmla="*/ 1 w 3"/>
                <a:gd name="T1" fmla="*/ 6 h 6"/>
                <a:gd name="T2" fmla="*/ 1 w 3"/>
                <a:gd name="T3" fmla="*/ 6 h 6"/>
                <a:gd name="T4" fmla="*/ 1 w 3"/>
                <a:gd name="T5" fmla="*/ 6 h 6"/>
                <a:gd name="T6" fmla="*/ 3 w 3"/>
                <a:gd name="T7" fmla="*/ 3 h 6"/>
                <a:gd name="T8" fmla="*/ 1 w 3"/>
                <a:gd name="T9" fmla="*/ 0 h 6"/>
                <a:gd name="T10" fmla="*/ 0 w 3"/>
                <a:gd name="T11" fmla="*/ 2 h 6"/>
                <a:gd name="T12" fmla="*/ 1 w 3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6">
                  <a:moveTo>
                    <a:pt x="1" y="6"/>
                  </a:moveTo>
                  <a:lnTo>
                    <a:pt x="1" y="6"/>
                  </a:lnTo>
                  <a:lnTo>
                    <a:pt x="1" y="6"/>
                  </a:lnTo>
                  <a:cubicBezTo>
                    <a:pt x="2" y="5"/>
                    <a:pt x="3" y="4"/>
                    <a:pt x="3" y="3"/>
                  </a:cubicBezTo>
                  <a:cubicBezTo>
                    <a:pt x="2" y="2"/>
                    <a:pt x="2" y="1"/>
                    <a:pt x="1" y="0"/>
                  </a:cubicBezTo>
                  <a:lnTo>
                    <a:pt x="0" y="2"/>
                  </a:lnTo>
                  <a:cubicBezTo>
                    <a:pt x="0" y="3"/>
                    <a:pt x="0" y="5"/>
                    <a:pt x="1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7" name="Freeform 1705"/>
            <p:cNvSpPr>
              <a:spLocks/>
            </p:cNvSpPr>
            <p:nvPr userDrawn="1"/>
          </p:nvSpPr>
          <p:spPr bwMode="auto">
            <a:xfrm>
              <a:off x="361" y="204"/>
              <a:ext cx="1" cy="1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1 w 1"/>
                <a:gd name="T5" fmla="*/ 1 h 2"/>
                <a:gd name="T6" fmla="*/ 0 w 1"/>
                <a:gd name="T7" fmla="*/ 0 h 2"/>
                <a:gd name="T8" fmla="*/ 0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lnTo>
                    <a:pt x="0" y="2"/>
                  </a:lnTo>
                  <a:lnTo>
                    <a:pt x="1" y="1"/>
                  </a:lnTo>
                  <a:lnTo>
                    <a:pt x="0" y="0"/>
                  </a:lnTo>
                  <a:cubicBezTo>
                    <a:pt x="0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8" name="Freeform 1706"/>
            <p:cNvSpPr>
              <a:spLocks/>
            </p:cNvSpPr>
            <p:nvPr userDrawn="1"/>
          </p:nvSpPr>
          <p:spPr bwMode="auto">
            <a:xfrm>
              <a:off x="361" y="201"/>
              <a:ext cx="2" cy="3"/>
            </a:xfrm>
            <a:custGeom>
              <a:avLst/>
              <a:gdLst>
                <a:gd name="T0" fmla="*/ 0 w 3"/>
                <a:gd name="T1" fmla="*/ 5 h 6"/>
                <a:gd name="T2" fmla="*/ 0 w 3"/>
                <a:gd name="T3" fmla="*/ 5 h 6"/>
                <a:gd name="T4" fmla="*/ 1 w 3"/>
                <a:gd name="T5" fmla="*/ 6 h 6"/>
                <a:gd name="T6" fmla="*/ 3 w 3"/>
                <a:gd name="T7" fmla="*/ 2 h 6"/>
                <a:gd name="T8" fmla="*/ 2 w 3"/>
                <a:gd name="T9" fmla="*/ 0 h 6"/>
                <a:gd name="T10" fmla="*/ 0 w 3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0" y="5"/>
                  </a:moveTo>
                  <a:lnTo>
                    <a:pt x="0" y="5"/>
                  </a:lnTo>
                  <a:lnTo>
                    <a:pt x="1" y="6"/>
                  </a:lnTo>
                  <a:cubicBezTo>
                    <a:pt x="2" y="4"/>
                    <a:pt x="2" y="3"/>
                    <a:pt x="3" y="2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1" y="2"/>
                    <a:pt x="0" y="3"/>
                    <a:pt x="0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9" name="Freeform 1707"/>
            <p:cNvSpPr>
              <a:spLocks/>
            </p:cNvSpPr>
            <p:nvPr userDrawn="1"/>
          </p:nvSpPr>
          <p:spPr bwMode="auto">
            <a:xfrm>
              <a:off x="363" y="200"/>
              <a:ext cx="1" cy="2"/>
            </a:xfrm>
            <a:custGeom>
              <a:avLst/>
              <a:gdLst>
                <a:gd name="T0" fmla="*/ 0 w 4"/>
                <a:gd name="T1" fmla="*/ 3 h 4"/>
                <a:gd name="T2" fmla="*/ 0 w 4"/>
                <a:gd name="T3" fmla="*/ 3 h 4"/>
                <a:gd name="T4" fmla="*/ 1 w 4"/>
                <a:gd name="T5" fmla="*/ 4 h 4"/>
                <a:gd name="T6" fmla="*/ 4 w 4"/>
                <a:gd name="T7" fmla="*/ 1 h 4"/>
                <a:gd name="T8" fmla="*/ 3 w 4"/>
                <a:gd name="T9" fmla="*/ 0 h 4"/>
                <a:gd name="T10" fmla="*/ 0 w 4"/>
                <a:gd name="T11" fmla="*/ 3 h 4"/>
                <a:gd name="T12" fmla="*/ 0 w 4"/>
                <a:gd name="T13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4">
                  <a:moveTo>
                    <a:pt x="0" y="3"/>
                  </a:moveTo>
                  <a:lnTo>
                    <a:pt x="0" y="3"/>
                  </a:lnTo>
                  <a:lnTo>
                    <a:pt x="1" y="4"/>
                  </a:lnTo>
                  <a:cubicBezTo>
                    <a:pt x="1" y="3"/>
                    <a:pt x="2" y="2"/>
                    <a:pt x="4" y="1"/>
                  </a:cubicBezTo>
                  <a:lnTo>
                    <a:pt x="3" y="0"/>
                  </a:lnTo>
                  <a:cubicBezTo>
                    <a:pt x="2" y="1"/>
                    <a:pt x="1" y="2"/>
                    <a:pt x="0" y="3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0" name="Rectangle 1708"/>
            <p:cNvSpPr>
              <a:spLocks noChangeArrowheads="1"/>
            </p:cNvSpPr>
            <p:nvPr userDrawn="1"/>
          </p:nvSpPr>
          <p:spPr bwMode="auto">
            <a:xfrm>
              <a:off x="364" y="200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1" name="Freeform 1709"/>
            <p:cNvSpPr>
              <a:spLocks/>
            </p:cNvSpPr>
            <p:nvPr userDrawn="1"/>
          </p:nvSpPr>
          <p:spPr bwMode="auto">
            <a:xfrm>
              <a:off x="364" y="199"/>
              <a:ext cx="3" cy="3"/>
            </a:xfrm>
            <a:custGeom>
              <a:avLst/>
              <a:gdLst>
                <a:gd name="T0" fmla="*/ 2 w 6"/>
                <a:gd name="T1" fmla="*/ 1 h 6"/>
                <a:gd name="T2" fmla="*/ 2 w 6"/>
                <a:gd name="T3" fmla="*/ 1 h 6"/>
                <a:gd name="T4" fmla="*/ 0 w 6"/>
                <a:gd name="T5" fmla="*/ 3 h 6"/>
                <a:gd name="T6" fmla="*/ 3 w 6"/>
                <a:gd name="T7" fmla="*/ 6 h 6"/>
                <a:gd name="T8" fmla="*/ 6 w 6"/>
                <a:gd name="T9" fmla="*/ 3 h 6"/>
                <a:gd name="T10" fmla="*/ 4 w 6"/>
                <a:gd name="T11" fmla="*/ 0 h 6"/>
                <a:gd name="T12" fmla="*/ 2 w 6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6">
                  <a:moveTo>
                    <a:pt x="2" y="1"/>
                  </a:moveTo>
                  <a:lnTo>
                    <a:pt x="2" y="1"/>
                  </a:lnTo>
                  <a:cubicBezTo>
                    <a:pt x="1" y="2"/>
                    <a:pt x="1" y="2"/>
                    <a:pt x="0" y="3"/>
                  </a:cubicBezTo>
                  <a:cubicBezTo>
                    <a:pt x="1" y="4"/>
                    <a:pt x="2" y="5"/>
                    <a:pt x="3" y="6"/>
                  </a:cubicBezTo>
                  <a:cubicBezTo>
                    <a:pt x="4" y="5"/>
                    <a:pt x="5" y="4"/>
                    <a:pt x="6" y="3"/>
                  </a:cubicBezTo>
                  <a:cubicBezTo>
                    <a:pt x="5" y="2"/>
                    <a:pt x="4" y="1"/>
                    <a:pt x="4" y="0"/>
                  </a:cubicBezTo>
                  <a:cubicBezTo>
                    <a:pt x="3" y="1"/>
                    <a:pt x="2" y="1"/>
                    <a:pt x="2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2" name="Freeform 1710"/>
            <p:cNvSpPr>
              <a:spLocks/>
            </p:cNvSpPr>
            <p:nvPr userDrawn="1"/>
          </p:nvSpPr>
          <p:spPr bwMode="auto">
            <a:xfrm>
              <a:off x="366" y="199"/>
              <a:ext cx="2" cy="1"/>
            </a:xfrm>
            <a:custGeom>
              <a:avLst/>
              <a:gdLst>
                <a:gd name="T0" fmla="*/ 0 w 4"/>
                <a:gd name="T1" fmla="*/ 1 h 4"/>
                <a:gd name="T2" fmla="*/ 0 w 4"/>
                <a:gd name="T3" fmla="*/ 1 h 4"/>
                <a:gd name="T4" fmla="*/ 2 w 4"/>
                <a:gd name="T5" fmla="*/ 4 h 4"/>
                <a:gd name="T6" fmla="*/ 4 w 4"/>
                <a:gd name="T7" fmla="*/ 1 h 4"/>
                <a:gd name="T8" fmla="*/ 4 w 4"/>
                <a:gd name="T9" fmla="*/ 0 h 4"/>
                <a:gd name="T10" fmla="*/ 0 w 4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0" y="1"/>
                  </a:moveTo>
                  <a:lnTo>
                    <a:pt x="0" y="1"/>
                  </a:lnTo>
                  <a:cubicBezTo>
                    <a:pt x="1" y="2"/>
                    <a:pt x="1" y="3"/>
                    <a:pt x="2" y="4"/>
                  </a:cubicBezTo>
                  <a:cubicBezTo>
                    <a:pt x="3" y="3"/>
                    <a:pt x="4" y="2"/>
                    <a:pt x="4" y="1"/>
                  </a:cubicBezTo>
                  <a:lnTo>
                    <a:pt x="4" y="0"/>
                  </a:lnTo>
                  <a:cubicBezTo>
                    <a:pt x="3" y="0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3" name="Freeform 1711"/>
            <p:cNvSpPr>
              <a:spLocks/>
            </p:cNvSpPr>
            <p:nvPr userDrawn="1"/>
          </p:nvSpPr>
          <p:spPr bwMode="auto">
            <a:xfrm>
              <a:off x="367" y="200"/>
              <a:ext cx="2" cy="2"/>
            </a:xfrm>
            <a:custGeom>
              <a:avLst/>
              <a:gdLst>
                <a:gd name="T0" fmla="*/ 3 w 4"/>
                <a:gd name="T1" fmla="*/ 0 h 6"/>
                <a:gd name="T2" fmla="*/ 3 w 4"/>
                <a:gd name="T3" fmla="*/ 0 h 6"/>
                <a:gd name="T4" fmla="*/ 0 w 4"/>
                <a:gd name="T5" fmla="*/ 2 h 6"/>
                <a:gd name="T6" fmla="*/ 3 w 4"/>
                <a:gd name="T7" fmla="*/ 6 h 6"/>
                <a:gd name="T8" fmla="*/ 4 w 4"/>
                <a:gd name="T9" fmla="*/ 5 h 6"/>
                <a:gd name="T10" fmla="*/ 3 w 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3" y="0"/>
                  </a:moveTo>
                  <a:lnTo>
                    <a:pt x="3" y="0"/>
                  </a:lnTo>
                  <a:cubicBezTo>
                    <a:pt x="2" y="1"/>
                    <a:pt x="1" y="2"/>
                    <a:pt x="0" y="2"/>
                  </a:cubicBezTo>
                  <a:cubicBezTo>
                    <a:pt x="1" y="3"/>
                    <a:pt x="2" y="5"/>
                    <a:pt x="3" y="6"/>
                  </a:cubicBezTo>
                  <a:lnTo>
                    <a:pt x="4" y="5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4" name="Freeform 1712"/>
            <p:cNvSpPr>
              <a:spLocks/>
            </p:cNvSpPr>
            <p:nvPr userDrawn="1"/>
          </p:nvSpPr>
          <p:spPr bwMode="auto">
            <a:xfrm>
              <a:off x="368" y="202"/>
              <a:ext cx="1" cy="1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0 w 1"/>
                <a:gd name="T5" fmla="*/ 0 h 1"/>
                <a:gd name="T6" fmla="*/ 1 w 1"/>
                <a:gd name="T7" fmla="*/ 1 h 1"/>
                <a:gd name="T8" fmla="*/ 1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5" name="Freeform 1713"/>
            <p:cNvSpPr>
              <a:spLocks/>
            </p:cNvSpPr>
            <p:nvPr userDrawn="1"/>
          </p:nvSpPr>
          <p:spPr bwMode="auto">
            <a:xfrm>
              <a:off x="367" y="203"/>
              <a:ext cx="2" cy="2"/>
            </a:xfrm>
            <a:custGeom>
              <a:avLst/>
              <a:gdLst>
                <a:gd name="T0" fmla="*/ 4 w 5"/>
                <a:gd name="T1" fmla="*/ 1 h 6"/>
                <a:gd name="T2" fmla="*/ 4 w 5"/>
                <a:gd name="T3" fmla="*/ 1 h 6"/>
                <a:gd name="T4" fmla="*/ 3 w 5"/>
                <a:gd name="T5" fmla="*/ 0 h 6"/>
                <a:gd name="T6" fmla="*/ 0 w 5"/>
                <a:gd name="T7" fmla="*/ 3 h 6"/>
                <a:gd name="T8" fmla="*/ 3 w 5"/>
                <a:gd name="T9" fmla="*/ 6 h 6"/>
                <a:gd name="T10" fmla="*/ 5 w 5"/>
                <a:gd name="T11" fmla="*/ 3 h 6"/>
                <a:gd name="T12" fmla="*/ 4 w 5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6">
                  <a:moveTo>
                    <a:pt x="4" y="1"/>
                  </a:moveTo>
                  <a:lnTo>
                    <a:pt x="4" y="1"/>
                  </a:lnTo>
                  <a:cubicBezTo>
                    <a:pt x="4" y="1"/>
                    <a:pt x="3" y="0"/>
                    <a:pt x="3" y="0"/>
                  </a:cubicBezTo>
                  <a:cubicBezTo>
                    <a:pt x="2" y="1"/>
                    <a:pt x="1" y="2"/>
                    <a:pt x="0" y="3"/>
                  </a:cubicBezTo>
                  <a:cubicBezTo>
                    <a:pt x="1" y="4"/>
                    <a:pt x="2" y="5"/>
                    <a:pt x="3" y="6"/>
                  </a:cubicBezTo>
                  <a:cubicBezTo>
                    <a:pt x="3" y="5"/>
                    <a:pt x="4" y="4"/>
                    <a:pt x="5" y="3"/>
                  </a:cubicBezTo>
                  <a:lnTo>
                    <a:pt x="4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6" name="Freeform 1714"/>
            <p:cNvSpPr>
              <a:spLocks/>
            </p:cNvSpPr>
            <p:nvPr userDrawn="1"/>
          </p:nvSpPr>
          <p:spPr bwMode="auto">
            <a:xfrm>
              <a:off x="368" y="205"/>
              <a:ext cx="2" cy="2"/>
            </a:xfrm>
            <a:custGeom>
              <a:avLst/>
              <a:gdLst>
                <a:gd name="T0" fmla="*/ 2 w 3"/>
                <a:gd name="T1" fmla="*/ 0 h 5"/>
                <a:gd name="T2" fmla="*/ 2 w 3"/>
                <a:gd name="T3" fmla="*/ 0 h 5"/>
                <a:gd name="T4" fmla="*/ 0 w 3"/>
                <a:gd name="T5" fmla="*/ 2 h 5"/>
                <a:gd name="T6" fmla="*/ 3 w 3"/>
                <a:gd name="T7" fmla="*/ 5 h 5"/>
                <a:gd name="T8" fmla="*/ 2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1"/>
                    <a:pt x="0" y="2"/>
                  </a:cubicBezTo>
                  <a:cubicBezTo>
                    <a:pt x="1" y="3"/>
                    <a:pt x="2" y="4"/>
                    <a:pt x="3" y="5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7" name="Freeform 1715"/>
            <p:cNvSpPr>
              <a:spLocks/>
            </p:cNvSpPr>
            <p:nvPr userDrawn="1"/>
          </p:nvSpPr>
          <p:spPr bwMode="auto">
            <a:xfrm>
              <a:off x="368" y="207"/>
              <a:ext cx="2" cy="3"/>
            </a:xfrm>
            <a:custGeom>
              <a:avLst/>
              <a:gdLst>
                <a:gd name="T0" fmla="*/ 3 w 4"/>
                <a:gd name="T1" fmla="*/ 0 h 5"/>
                <a:gd name="T2" fmla="*/ 3 w 4"/>
                <a:gd name="T3" fmla="*/ 0 h 5"/>
                <a:gd name="T4" fmla="*/ 3 w 4"/>
                <a:gd name="T5" fmla="*/ 0 h 5"/>
                <a:gd name="T6" fmla="*/ 0 w 4"/>
                <a:gd name="T7" fmla="*/ 2 h 5"/>
                <a:gd name="T8" fmla="*/ 3 w 4"/>
                <a:gd name="T9" fmla="*/ 5 h 5"/>
                <a:gd name="T10" fmla="*/ 3 w 4"/>
                <a:gd name="T11" fmla="*/ 4 h 5"/>
                <a:gd name="T12" fmla="*/ 3 w 4"/>
                <a:gd name="T13" fmla="*/ 4 h 5"/>
                <a:gd name="T14" fmla="*/ 4 w 4"/>
                <a:gd name="T15" fmla="*/ 4 h 5"/>
                <a:gd name="T16" fmla="*/ 3 w 4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5">
                  <a:moveTo>
                    <a:pt x="3" y="0"/>
                  </a:moveTo>
                  <a:lnTo>
                    <a:pt x="3" y="0"/>
                  </a:lnTo>
                  <a:lnTo>
                    <a:pt x="3" y="0"/>
                  </a:lnTo>
                  <a:cubicBezTo>
                    <a:pt x="2" y="0"/>
                    <a:pt x="1" y="1"/>
                    <a:pt x="0" y="2"/>
                  </a:cubicBezTo>
                  <a:cubicBezTo>
                    <a:pt x="1" y="3"/>
                    <a:pt x="2" y="4"/>
                    <a:pt x="3" y="5"/>
                  </a:cubicBezTo>
                  <a:lnTo>
                    <a:pt x="3" y="4"/>
                  </a:lnTo>
                  <a:lnTo>
                    <a:pt x="3" y="4"/>
                  </a:lnTo>
                  <a:lnTo>
                    <a:pt x="4" y="4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8" name="Freeform 1716"/>
            <p:cNvSpPr>
              <a:spLocks/>
            </p:cNvSpPr>
            <p:nvPr userDrawn="1"/>
          </p:nvSpPr>
          <p:spPr bwMode="auto">
            <a:xfrm>
              <a:off x="370" y="210"/>
              <a:ext cx="0" cy="0"/>
            </a:xfrm>
            <a:custGeom>
              <a:avLst/>
              <a:gdLst>
                <a:gd name="T0" fmla="*/ 1 h 2"/>
                <a:gd name="T1" fmla="*/ 1 h 2"/>
                <a:gd name="T2" fmla="*/ 2 h 2"/>
                <a:gd name="T3" fmla="*/ 0 h 2"/>
                <a:gd name="T4" fmla="*/ 1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2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9" name="Freeform 1717"/>
            <p:cNvSpPr>
              <a:spLocks/>
            </p:cNvSpPr>
            <p:nvPr userDrawn="1"/>
          </p:nvSpPr>
          <p:spPr bwMode="auto">
            <a:xfrm>
              <a:off x="365" y="214"/>
              <a:ext cx="1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0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0"/>
                    <a:pt x="1" y="0"/>
                  </a:cubicBez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0" name="Freeform 1718"/>
            <p:cNvSpPr>
              <a:spLocks/>
            </p:cNvSpPr>
            <p:nvPr userDrawn="1"/>
          </p:nvSpPr>
          <p:spPr bwMode="auto">
            <a:xfrm>
              <a:off x="363" y="213"/>
              <a:ext cx="2" cy="1"/>
            </a:xfrm>
            <a:custGeom>
              <a:avLst/>
              <a:gdLst>
                <a:gd name="T0" fmla="*/ 4 w 4"/>
                <a:gd name="T1" fmla="*/ 2 h 3"/>
                <a:gd name="T2" fmla="*/ 4 w 4"/>
                <a:gd name="T3" fmla="*/ 2 h 3"/>
                <a:gd name="T4" fmla="*/ 0 w 4"/>
                <a:gd name="T5" fmla="*/ 0 h 3"/>
                <a:gd name="T6" fmla="*/ 2 w 4"/>
                <a:gd name="T7" fmla="*/ 3 h 3"/>
                <a:gd name="T8" fmla="*/ 3 w 4"/>
                <a:gd name="T9" fmla="*/ 3 h 3"/>
                <a:gd name="T10" fmla="*/ 3 w 4"/>
                <a:gd name="T11" fmla="*/ 3 h 3"/>
                <a:gd name="T12" fmla="*/ 4 w 4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3">
                  <a:moveTo>
                    <a:pt x="4" y="2"/>
                  </a:moveTo>
                  <a:lnTo>
                    <a:pt x="4" y="2"/>
                  </a:lnTo>
                  <a:cubicBezTo>
                    <a:pt x="2" y="1"/>
                    <a:pt x="1" y="0"/>
                    <a:pt x="0" y="0"/>
                  </a:cubicBezTo>
                  <a:cubicBezTo>
                    <a:pt x="1" y="1"/>
                    <a:pt x="1" y="2"/>
                    <a:pt x="2" y="3"/>
                  </a:cubicBezTo>
                  <a:lnTo>
                    <a:pt x="3" y="3"/>
                  </a:lnTo>
                  <a:lnTo>
                    <a:pt x="3" y="3"/>
                  </a:lnTo>
                  <a:cubicBezTo>
                    <a:pt x="3" y="3"/>
                    <a:pt x="3" y="2"/>
                    <a:pt x="4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1" name="Freeform 1719"/>
            <p:cNvSpPr>
              <a:spLocks/>
            </p:cNvSpPr>
            <p:nvPr userDrawn="1"/>
          </p:nvSpPr>
          <p:spPr bwMode="auto">
            <a:xfrm>
              <a:off x="363" y="210"/>
              <a:ext cx="1" cy="2"/>
            </a:xfrm>
            <a:custGeom>
              <a:avLst/>
              <a:gdLst>
                <a:gd name="T0" fmla="*/ 2 w 4"/>
                <a:gd name="T1" fmla="*/ 5 h 6"/>
                <a:gd name="T2" fmla="*/ 2 w 4"/>
                <a:gd name="T3" fmla="*/ 5 h 6"/>
                <a:gd name="T4" fmla="*/ 2 w 4"/>
                <a:gd name="T5" fmla="*/ 6 h 6"/>
                <a:gd name="T6" fmla="*/ 4 w 4"/>
                <a:gd name="T7" fmla="*/ 2 h 6"/>
                <a:gd name="T8" fmla="*/ 1 w 4"/>
                <a:gd name="T9" fmla="*/ 0 h 6"/>
                <a:gd name="T10" fmla="*/ 0 w 4"/>
                <a:gd name="T11" fmla="*/ 2 h 6"/>
                <a:gd name="T12" fmla="*/ 2 w 4"/>
                <a:gd name="T13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6">
                  <a:moveTo>
                    <a:pt x="2" y="5"/>
                  </a:moveTo>
                  <a:lnTo>
                    <a:pt x="2" y="5"/>
                  </a:lnTo>
                  <a:lnTo>
                    <a:pt x="2" y="6"/>
                  </a:lnTo>
                  <a:cubicBezTo>
                    <a:pt x="3" y="4"/>
                    <a:pt x="3" y="3"/>
                    <a:pt x="4" y="2"/>
                  </a:cubicBezTo>
                  <a:cubicBezTo>
                    <a:pt x="3" y="1"/>
                    <a:pt x="2" y="1"/>
                    <a:pt x="1" y="0"/>
                  </a:cubicBezTo>
                  <a:cubicBezTo>
                    <a:pt x="1" y="0"/>
                    <a:pt x="1" y="1"/>
                    <a:pt x="0" y="2"/>
                  </a:cubicBezTo>
                  <a:cubicBezTo>
                    <a:pt x="1" y="3"/>
                    <a:pt x="1" y="4"/>
                    <a:pt x="2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2" name="Freeform 1720"/>
            <p:cNvSpPr>
              <a:spLocks/>
            </p:cNvSpPr>
            <p:nvPr userDrawn="1"/>
          </p:nvSpPr>
          <p:spPr bwMode="auto">
            <a:xfrm>
              <a:off x="369" y="198"/>
              <a:ext cx="2" cy="10"/>
            </a:xfrm>
            <a:custGeom>
              <a:avLst/>
              <a:gdLst>
                <a:gd name="T0" fmla="*/ 2 w 5"/>
                <a:gd name="T1" fmla="*/ 0 h 22"/>
                <a:gd name="T2" fmla="*/ 2 w 5"/>
                <a:gd name="T3" fmla="*/ 0 h 22"/>
                <a:gd name="T4" fmla="*/ 0 w 5"/>
                <a:gd name="T5" fmla="*/ 1 h 22"/>
                <a:gd name="T6" fmla="*/ 4 w 5"/>
                <a:gd name="T7" fmla="*/ 22 h 22"/>
                <a:gd name="T8" fmla="*/ 4 w 5"/>
                <a:gd name="T9" fmla="*/ 21 h 22"/>
                <a:gd name="T10" fmla="*/ 4 w 5"/>
                <a:gd name="T11" fmla="*/ 21 h 22"/>
                <a:gd name="T12" fmla="*/ 5 w 5"/>
                <a:gd name="T13" fmla="*/ 22 h 22"/>
                <a:gd name="T14" fmla="*/ 2 w 5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22">
                  <a:moveTo>
                    <a:pt x="2" y="0"/>
                  </a:moveTo>
                  <a:lnTo>
                    <a:pt x="2" y="0"/>
                  </a:lnTo>
                  <a:cubicBezTo>
                    <a:pt x="1" y="0"/>
                    <a:pt x="0" y="0"/>
                    <a:pt x="0" y="1"/>
                  </a:cubicBezTo>
                  <a:lnTo>
                    <a:pt x="4" y="22"/>
                  </a:lnTo>
                  <a:cubicBezTo>
                    <a:pt x="4" y="21"/>
                    <a:pt x="4" y="21"/>
                    <a:pt x="4" y="21"/>
                  </a:cubicBezTo>
                  <a:lnTo>
                    <a:pt x="4" y="21"/>
                  </a:lnTo>
                  <a:cubicBezTo>
                    <a:pt x="4" y="21"/>
                    <a:pt x="5" y="21"/>
                    <a:pt x="5" y="22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3" name="Freeform 1721"/>
            <p:cNvSpPr>
              <a:spLocks/>
            </p:cNvSpPr>
            <p:nvPr userDrawn="1"/>
          </p:nvSpPr>
          <p:spPr bwMode="auto">
            <a:xfrm>
              <a:off x="366" y="201"/>
              <a:ext cx="2" cy="3"/>
            </a:xfrm>
            <a:custGeom>
              <a:avLst/>
              <a:gdLst>
                <a:gd name="T0" fmla="*/ 3 w 5"/>
                <a:gd name="T1" fmla="*/ 0 h 6"/>
                <a:gd name="T2" fmla="*/ 3 w 5"/>
                <a:gd name="T3" fmla="*/ 0 h 6"/>
                <a:gd name="T4" fmla="*/ 0 w 5"/>
                <a:gd name="T5" fmla="*/ 3 h 6"/>
                <a:gd name="T6" fmla="*/ 3 w 5"/>
                <a:gd name="T7" fmla="*/ 6 h 6"/>
                <a:gd name="T8" fmla="*/ 5 w 5"/>
                <a:gd name="T9" fmla="*/ 3 h 6"/>
                <a:gd name="T10" fmla="*/ 3 w 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3" y="0"/>
                  </a:moveTo>
                  <a:lnTo>
                    <a:pt x="3" y="0"/>
                  </a:lnTo>
                  <a:cubicBezTo>
                    <a:pt x="2" y="1"/>
                    <a:pt x="1" y="2"/>
                    <a:pt x="0" y="3"/>
                  </a:cubicBezTo>
                  <a:cubicBezTo>
                    <a:pt x="1" y="4"/>
                    <a:pt x="2" y="5"/>
                    <a:pt x="3" y="6"/>
                  </a:cubicBezTo>
                  <a:cubicBezTo>
                    <a:pt x="3" y="5"/>
                    <a:pt x="4" y="4"/>
                    <a:pt x="5" y="3"/>
                  </a:cubicBezTo>
                  <a:cubicBezTo>
                    <a:pt x="5" y="2"/>
                    <a:pt x="4" y="1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4" name="Freeform 1722"/>
            <p:cNvSpPr>
              <a:spLocks/>
            </p:cNvSpPr>
            <p:nvPr userDrawn="1"/>
          </p:nvSpPr>
          <p:spPr bwMode="auto">
            <a:xfrm>
              <a:off x="363" y="200"/>
              <a:ext cx="2" cy="4"/>
            </a:xfrm>
            <a:custGeom>
              <a:avLst/>
              <a:gdLst>
                <a:gd name="T0" fmla="*/ 3 w 5"/>
                <a:gd name="T1" fmla="*/ 7 h 7"/>
                <a:gd name="T2" fmla="*/ 3 w 5"/>
                <a:gd name="T3" fmla="*/ 7 h 7"/>
                <a:gd name="T4" fmla="*/ 5 w 5"/>
                <a:gd name="T5" fmla="*/ 4 h 7"/>
                <a:gd name="T6" fmla="*/ 3 w 5"/>
                <a:gd name="T7" fmla="*/ 0 h 7"/>
                <a:gd name="T8" fmla="*/ 0 w 5"/>
                <a:gd name="T9" fmla="*/ 4 h 7"/>
                <a:gd name="T10" fmla="*/ 3 w 5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3" y="7"/>
                  </a:moveTo>
                  <a:lnTo>
                    <a:pt x="3" y="7"/>
                  </a:lnTo>
                  <a:cubicBezTo>
                    <a:pt x="4" y="6"/>
                    <a:pt x="4" y="5"/>
                    <a:pt x="5" y="4"/>
                  </a:cubicBezTo>
                  <a:cubicBezTo>
                    <a:pt x="4" y="3"/>
                    <a:pt x="4" y="1"/>
                    <a:pt x="3" y="0"/>
                  </a:cubicBezTo>
                  <a:cubicBezTo>
                    <a:pt x="2" y="2"/>
                    <a:pt x="1" y="3"/>
                    <a:pt x="0" y="4"/>
                  </a:cubicBezTo>
                  <a:cubicBezTo>
                    <a:pt x="1" y="5"/>
                    <a:pt x="2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5" name="Freeform 1723"/>
            <p:cNvSpPr>
              <a:spLocks/>
            </p:cNvSpPr>
            <p:nvPr userDrawn="1"/>
          </p:nvSpPr>
          <p:spPr bwMode="auto">
            <a:xfrm>
              <a:off x="364" y="202"/>
              <a:ext cx="3" cy="3"/>
            </a:xfrm>
            <a:custGeom>
              <a:avLst/>
              <a:gdLst>
                <a:gd name="T0" fmla="*/ 3 w 5"/>
                <a:gd name="T1" fmla="*/ 7 h 7"/>
                <a:gd name="T2" fmla="*/ 3 w 5"/>
                <a:gd name="T3" fmla="*/ 7 h 7"/>
                <a:gd name="T4" fmla="*/ 5 w 5"/>
                <a:gd name="T5" fmla="*/ 4 h 7"/>
                <a:gd name="T6" fmla="*/ 3 w 5"/>
                <a:gd name="T7" fmla="*/ 0 h 7"/>
                <a:gd name="T8" fmla="*/ 0 w 5"/>
                <a:gd name="T9" fmla="*/ 4 h 7"/>
                <a:gd name="T10" fmla="*/ 3 w 5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3" y="7"/>
                  </a:moveTo>
                  <a:lnTo>
                    <a:pt x="3" y="7"/>
                  </a:lnTo>
                  <a:cubicBezTo>
                    <a:pt x="3" y="6"/>
                    <a:pt x="4" y="5"/>
                    <a:pt x="5" y="4"/>
                  </a:cubicBezTo>
                  <a:cubicBezTo>
                    <a:pt x="4" y="3"/>
                    <a:pt x="3" y="1"/>
                    <a:pt x="3" y="0"/>
                  </a:cubicBezTo>
                  <a:cubicBezTo>
                    <a:pt x="2" y="2"/>
                    <a:pt x="1" y="3"/>
                    <a:pt x="0" y="4"/>
                  </a:cubicBezTo>
                  <a:cubicBezTo>
                    <a:pt x="1" y="5"/>
                    <a:pt x="2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6" name="Freeform 1724"/>
            <p:cNvSpPr>
              <a:spLocks/>
            </p:cNvSpPr>
            <p:nvPr userDrawn="1"/>
          </p:nvSpPr>
          <p:spPr bwMode="auto">
            <a:xfrm>
              <a:off x="366" y="204"/>
              <a:ext cx="2" cy="3"/>
            </a:xfrm>
            <a:custGeom>
              <a:avLst/>
              <a:gdLst>
                <a:gd name="T0" fmla="*/ 3 w 5"/>
                <a:gd name="T1" fmla="*/ 6 h 6"/>
                <a:gd name="T2" fmla="*/ 3 w 5"/>
                <a:gd name="T3" fmla="*/ 6 h 6"/>
                <a:gd name="T4" fmla="*/ 5 w 5"/>
                <a:gd name="T5" fmla="*/ 3 h 6"/>
                <a:gd name="T6" fmla="*/ 3 w 5"/>
                <a:gd name="T7" fmla="*/ 0 h 6"/>
                <a:gd name="T8" fmla="*/ 0 w 5"/>
                <a:gd name="T9" fmla="*/ 3 h 6"/>
                <a:gd name="T10" fmla="*/ 3 w 5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3" y="6"/>
                  </a:moveTo>
                  <a:lnTo>
                    <a:pt x="3" y="6"/>
                  </a:lnTo>
                  <a:cubicBezTo>
                    <a:pt x="3" y="5"/>
                    <a:pt x="4" y="4"/>
                    <a:pt x="5" y="3"/>
                  </a:cubicBezTo>
                  <a:cubicBezTo>
                    <a:pt x="4" y="2"/>
                    <a:pt x="3" y="1"/>
                    <a:pt x="3" y="0"/>
                  </a:cubicBezTo>
                  <a:cubicBezTo>
                    <a:pt x="2" y="1"/>
                    <a:pt x="1" y="2"/>
                    <a:pt x="0" y="3"/>
                  </a:cubicBezTo>
                  <a:cubicBezTo>
                    <a:pt x="1" y="4"/>
                    <a:pt x="2" y="5"/>
                    <a:pt x="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7" name="Freeform 1725"/>
            <p:cNvSpPr>
              <a:spLocks/>
            </p:cNvSpPr>
            <p:nvPr userDrawn="1"/>
          </p:nvSpPr>
          <p:spPr bwMode="auto">
            <a:xfrm>
              <a:off x="367" y="206"/>
              <a:ext cx="2" cy="2"/>
            </a:xfrm>
            <a:custGeom>
              <a:avLst/>
              <a:gdLst>
                <a:gd name="T0" fmla="*/ 3 w 5"/>
                <a:gd name="T1" fmla="*/ 5 h 5"/>
                <a:gd name="T2" fmla="*/ 3 w 5"/>
                <a:gd name="T3" fmla="*/ 5 h 5"/>
                <a:gd name="T4" fmla="*/ 5 w 5"/>
                <a:gd name="T5" fmla="*/ 2 h 5"/>
                <a:gd name="T6" fmla="*/ 3 w 5"/>
                <a:gd name="T7" fmla="*/ 0 h 5"/>
                <a:gd name="T8" fmla="*/ 0 w 5"/>
                <a:gd name="T9" fmla="*/ 3 h 5"/>
                <a:gd name="T10" fmla="*/ 3 w 5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5">
                  <a:moveTo>
                    <a:pt x="3" y="5"/>
                  </a:moveTo>
                  <a:lnTo>
                    <a:pt x="3" y="5"/>
                  </a:lnTo>
                  <a:cubicBezTo>
                    <a:pt x="3" y="4"/>
                    <a:pt x="4" y="3"/>
                    <a:pt x="5" y="2"/>
                  </a:cubicBezTo>
                  <a:cubicBezTo>
                    <a:pt x="4" y="1"/>
                    <a:pt x="3" y="0"/>
                    <a:pt x="3" y="0"/>
                  </a:cubicBezTo>
                  <a:cubicBezTo>
                    <a:pt x="2" y="1"/>
                    <a:pt x="1" y="2"/>
                    <a:pt x="0" y="3"/>
                  </a:cubicBezTo>
                  <a:cubicBezTo>
                    <a:pt x="1" y="3"/>
                    <a:pt x="2" y="4"/>
                    <a:pt x="3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8" name="Freeform 1726"/>
            <p:cNvSpPr>
              <a:spLocks/>
            </p:cNvSpPr>
            <p:nvPr userDrawn="1"/>
          </p:nvSpPr>
          <p:spPr bwMode="auto">
            <a:xfrm>
              <a:off x="362" y="202"/>
              <a:ext cx="2" cy="4"/>
            </a:xfrm>
            <a:custGeom>
              <a:avLst/>
              <a:gdLst>
                <a:gd name="T0" fmla="*/ 3 w 5"/>
                <a:gd name="T1" fmla="*/ 8 h 8"/>
                <a:gd name="T2" fmla="*/ 3 w 5"/>
                <a:gd name="T3" fmla="*/ 8 h 8"/>
                <a:gd name="T4" fmla="*/ 5 w 5"/>
                <a:gd name="T5" fmla="*/ 4 h 8"/>
                <a:gd name="T6" fmla="*/ 3 w 5"/>
                <a:gd name="T7" fmla="*/ 0 h 8"/>
                <a:gd name="T8" fmla="*/ 0 w 5"/>
                <a:gd name="T9" fmla="*/ 4 h 8"/>
                <a:gd name="T10" fmla="*/ 3 w 5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8">
                  <a:moveTo>
                    <a:pt x="3" y="8"/>
                  </a:moveTo>
                  <a:lnTo>
                    <a:pt x="3" y="8"/>
                  </a:lnTo>
                  <a:cubicBezTo>
                    <a:pt x="3" y="6"/>
                    <a:pt x="4" y="5"/>
                    <a:pt x="5" y="4"/>
                  </a:cubicBezTo>
                  <a:cubicBezTo>
                    <a:pt x="4" y="3"/>
                    <a:pt x="4" y="2"/>
                    <a:pt x="3" y="0"/>
                  </a:cubicBezTo>
                  <a:cubicBezTo>
                    <a:pt x="2" y="2"/>
                    <a:pt x="1" y="3"/>
                    <a:pt x="0" y="4"/>
                  </a:cubicBezTo>
                  <a:cubicBezTo>
                    <a:pt x="1" y="6"/>
                    <a:pt x="2" y="7"/>
                    <a:pt x="3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9" name="Freeform 1727"/>
            <p:cNvSpPr>
              <a:spLocks/>
            </p:cNvSpPr>
            <p:nvPr userDrawn="1"/>
          </p:nvSpPr>
          <p:spPr bwMode="auto">
            <a:xfrm>
              <a:off x="363" y="204"/>
              <a:ext cx="2" cy="3"/>
            </a:xfrm>
            <a:custGeom>
              <a:avLst/>
              <a:gdLst>
                <a:gd name="T0" fmla="*/ 2 w 5"/>
                <a:gd name="T1" fmla="*/ 7 h 7"/>
                <a:gd name="T2" fmla="*/ 2 w 5"/>
                <a:gd name="T3" fmla="*/ 7 h 7"/>
                <a:gd name="T4" fmla="*/ 5 w 5"/>
                <a:gd name="T5" fmla="*/ 3 h 7"/>
                <a:gd name="T6" fmla="*/ 3 w 5"/>
                <a:gd name="T7" fmla="*/ 0 h 7"/>
                <a:gd name="T8" fmla="*/ 0 w 5"/>
                <a:gd name="T9" fmla="*/ 4 h 7"/>
                <a:gd name="T10" fmla="*/ 2 w 5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2" y="7"/>
                  </a:moveTo>
                  <a:lnTo>
                    <a:pt x="2" y="7"/>
                  </a:lnTo>
                  <a:cubicBezTo>
                    <a:pt x="3" y="6"/>
                    <a:pt x="4" y="5"/>
                    <a:pt x="5" y="3"/>
                  </a:cubicBezTo>
                  <a:cubicBezTo>
                    <a:pt x="4" y="2"/>
                    <a:pt x="3" y="1"/>
                    <a:pt x="3" y="0"/>
                  </a:cubicBezTo>
                  <a:cubicBezTo>
                    <a:pt x="2" y="2"/>
                    <a:pt x="1" y="3"/>
                    <a:pt x="0" y="4"/>
                  </a:cubicBezTo>
                  <a:cubicBezTo>
                    <a:pt x="1" y="5"/>
                    <a:pt x="2" y="6"/>
                    <a:pt x="2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0" name="Freeform 1728"/>
            <p:cNvSpPr>
              <a:spLocks/>
            </p:cNvSpPr>
            <p:nvPr userDrawn="1"/>
          </p:nvSpPr>
          <p:spPr bwMode="auto">
            <a:xfrm>
              <a:off x="364" y="206"/>
              <a:ext cx="3" cy="3"/>
            </a:xfrm>
            <a:custGeom>
              <a:avLst/>
              <a:gdLst>
                <a:gd name="T0" fmla="*/ 2 w 5"/>
                <a:gd name="T1" fmla="*/ 7 h 7"/>
                <a:gd name="T2" fmla="*/ 2 w 5"/>
                <a:gd name="T3" fmla="*/ 7 h 7"/>
                <a:gd name="T4" fmla="*/ 3 w 5"/>
                <a:gd name="T5" fmla="*/ 6 h 7"/>
                <a:gd name="T6" fmla="*/ 2 w 5"/>
                <a:gd name="T7" fmla="*/ 5 h 7"/>
                <a:gd name="T8" fmla="*/ 3 w 5"/>
                <a:gd name="T9" fmla="*/ 5 h 7"/>
                <a:gd name="T10" fmla="*/ 3 w 5"/>
                <a:gd name="T11" fmla="*/ 5 h 7"/>
                <a:gd name="T12" fmla="*/ 5 w 5"/>
                <a:gd name="T13" fmla="*/ 3 h 7"/>
                <a:gd name="T14" fmla="*/ 3 w 5"/>
                <a:gd name="T15" fmla="*/ 0 h 7"/>
                <a:gd name="T16" fmla="*/ 0 w 5"/>
                <a:gd name="T17" fmla="*/ 4 h 7"/>
                <a:gd name="T18" fmla="*/ 2 w 5"/>
                <a:gd name="T1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7">
                  <a:moveTo>
                    <a:pt x="2" y="7"/>
                  </a:moveTo>
                  <a:lnTo>
                    <a:pt x="2" y="7"/>
                  </a:lnTo>
                  <a:lnTo>
                    <a:pt x="3" y="6"/>
                  </a:lnTo>
                  <a:cubicBezTo>
                    <a:pt x="3" y="6"/>
                    <a:pt x="2" y="6"/>
                    <a:pt x="2" y="5"/>
                  </a:cubicBezTo>
                  <a:lnTo>
                    <a:pt x="3" y="5"/>
                  </a:lnTo>
                  <a:lnTo>
                    <a:pt x="3" y="5"/>
                  </a:lnTo>
                  <a:cubicBezTo>
                    <a:pt x="4" y="4"/>
                    <a:pt x="5" y="4"/>
                    <a:pt x="5" y="3"/>
                  </a:cubicBezTo>
                  <a:cubicBezTo>
                    <a:pt x="4" y="2"/>
                    <a:pt x="3" y="1"/>
                    <a:pt x="3" y="0"/>
                  </a:cubicBezTo>
                  <a:cubicBezTo>
                    <a:pt x="2" y="1"/>
                    <a:pt x="1" y="2"/>
                    <a:pt x="0" y="4"/>
                  </a:cubicBezTo>
                  <a:cubicBezTo>
                    <a:pt x="1" y="5"/>
                    <a:pt x="2" y="6"/>
                    <a:pt x="2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1" name="Freeform 1729"/>
            <p:cNvSpPr>
              <a:spLocks/>
            </p:cNvSpPr>
            <p:nvPr userDrawn="1"/>
          </p:nvSpPr>
          <p:spPr bwMode="auto">
            <a:xfrm>
              <a:off x="366" y="207"/>
              <a:ext cx="2" cy="2"/>
            </a:xfrm>
            <a:custGeom>
              <a:avLst/>
              <a:gdLst>
                <a:gd name="T0" fmla="*/ 0 w 4"/>
                <a:gd name="T1" fmla="*/ 3 h 4"/>
                <a:gd name="T2" fmla="*/ 0 w 4"/>
                <a:gd name="T3" fmla="*/ 3 h 4"/>
                <a:gd name="T4" fmla="*/ 4 w 4"/>
                <a:gd name="T5" fmla="*/ 4 h 4"/>
                <a:gd name="T6" fmla="*/ 4 w 4"/>
                <a:gd name="T7" fmla="*/ 2 h 4"/>
                <a:gd name="T8" fmla="*/ 2 w 4"/>
                <a:gd name="T9" fmla="*/ 0 h 4"/>
                <a:gd name="T10" fmla="*/ 0 w 4"/>
                <a:gd name="T11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0" y="3"/>
                  </a:moveTo>
                  <a:lnTo>
                    <a:pt x="0" y="3"/>
                  </a:lnTo>
                  <a:cubicBezTo>
                    <a:pt x="1" y="3"/>
                    <a:pt x="2" y="3"/>
                    <a:pt x="4" y="4"/>
                  </a:cubicBezTo>
                  <a:lnTo>
                    <a:pt x="4" y="2"/>
                  </a:lnTo>
                  <a:cubicBezTo>
                    <a:pt x="3" y="2"/>
                    <a:pt x="3" y="1"/>
                    <a:pt x="2" y="0"/>
                  </a:cubicBezTo>
                  <a:cubicBezTo>
                    <a:pt x="1" y="1"/>
                    <a:pt x="0" y="2"/>
                    <a:pt x="0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2" name="Rectangle 1730"/>
            <p:cNvSpPr>
              <a:spLocks noChangeArrowheads="1"/>
            </p:cNvSpPr>
            <p:nvPr userDrawn="1"/>
          </p:nvSpPr>
          <p:spPr bwMode="auto">
            <a:xfrm>
              <a:off x="366" y="209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3" name="Freeform 1731"/>
            <p:cNvSpPr>
              <a:spLocks/>
            </p:cNvSpPr>
            <p:nvPr userDrawn="1"/>
          </p:nvSpPr>
          <p:spPr bwMode="auto">
            <a:xfrm>
              <a:off x="368" y="209"/>
              <a:ext cx="1" cy="1"/>
            </a:xfrm>
            <a:custGeom>
              <a:avLst/>
              <a:gdLst>
                <a:gd name="T0" fmla="*/ 0 w 3"/>
                <a:gd name="T1" fmla="*/ 1 h 3"/>
                <a:gd name="T2" fmla="*/ 0 w 3"/>
                <a:gd name="T3" fmla="*/ 1 h 3"/>
                <a:gd name="T4" fmla="*/ 2 w 3"/>
                <a:gd name="T5" fmla="*/ 2 h 3"/>
                <a:gd name="T6" fmla="*/ 3 w 3"/>
                <a:gd name="T7" fmla="*/ 3 h 3"/>
                <a:gd name="T8" fmla="*/ 3 w 3"/>
                <a:gd name="T9" fmla="*/ 2 h 3"/>
                <a:gd name="T10" fmla="*/ 1 w 3"/>
                <a:gd name="T11" fmla="*/ 0 h 3"/>
                <a:gd name="T12" fmla="*/ 0 w 3"/>
                <a:gd name="T1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0" y="1"/>
                  </a:moveTo>
                  <a:lnTo>
                    <a:pt x="0" y="1"/>
                  </a:lnTo>
                  <a:cubicBezTo>
                    <a:pt x="1" y="1"/>
                    <a:pt x="2" y="2"/>
                    <a:pt x="2" y="2"/>
                  </a:cubicBezTo>
                  <a:lnTo>
                    <a:pt x="3" y="3"/>
                  </a:lnTo>
                  <a:lnTo>
                    <a:pt x="3" y="2"/>
                  </a:lnTo>
                  <a:cubicBezTo>
                    <a:pt x="3" y="1"/>
                    <a:pt x="2" y="1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4" name="Freeform 1732"/>
            <p:cNvSpPr>
              <a:spLocks/>
            </p:cNvSpPr>
            <p:nvPr userDrawn="1"/>
          </p:nvSpPr>
          <p:spPr bwMode="auto">
            <a:xfrm>
              <a:off x="367" y="210"/>
              <a:ext cx="0" cy="1"/>
            </a:xfrm>
            <a:custGeom>
              <a:avLst/>
              <a:gdLst>
                <a:gd name="T0" fmla="*/ 1 h 1"/>
                <a:gd name="T1" fmla="*/ 1 h 1"/>
                <a:gd name="T2" fmla="*/ 1 h 1"/>
                <a:gd name="T3" fmla="*/ 0 h 1"/>
                <a:gd name="T4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5" name="Freeform 1733"/>
            <p:cNvSpPr>
              <a:spLocks/>
            </p:cNvSpPr>
            <p:nvPr userDrawn="1"/>
          </p:nvSpPr>
          <p:spPr bwMode="auto">
            <a:xfrm>
              <a:off x="366" y="212"/>
              <a:ext cx="1" cy="1"/>
            </a:xfrm>
            <a:custGeom>
              <a:avLst/>
              <a:gdLst>
                <a:gd name="T0" fmla="*/ 2 w 3"/>
                <a:gd name="T1" fmla="*/ 2 h 2"/>
                <a:gd name="T2" fmla="*/ 2 w 3"/>
                <a:gd name="T3" fmla="*/ 2 h 2"/>
                <a:gd name="T4" fmla="*/ 3 w 3"/>
                <a:gd name="T5" fmla="*/ 2 h 2"/>
                <a:gd name="T6" fmla="*/ 0 w 3"/>
                <a:gd name="T7" fmla="*/ 0 h 2"/>
                <a:gd name="T8" fmla="*/ 0 w 3"/>
                <a:gd name="T9" fmla="*/ 0 h 2"/>
                <a:gd name="T10" fmla="*/ 2 w 3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2" y="2"/>
                  </a:moveTo>
                  <a:lnTo>
                    <a:pt x="2" y="2"/>
                  </a:lnTo>
                  <a:cubicBezTo>
                    <a:pt x="2" y="2"/>
                    <a:pt x="3" y="2"/>
                    <a:pt x="3" y="2"/>
                  </a:cubicBezTo>
                  <a:cubicBezTo>
                    <a:pt x="2" y="1"/>
                    <a:pt x="1" y="1"/>
                    <a:pt x="0" y="0"/>
                  </a:cubicBezTo>
                  <a:lnTo>
                    <a:pt x="0" y="0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6" name="Freeform 1734"/>
            <p:cNvSpPr>
              <a:spLocks/>
            </p:cNvSpPr>
            <p:nvPr userDrawn="1"/>
          </p:nvSpPr>
          <p:spPr bwMode="auto">
            <a:xfrm>
              <a:off x="362" y="206"/>
              <a:ext cx="2" cy="3"/>
            </a:xfrm>
            <a:custGeom>
              <a:avLst/>
              <a:gdLst>
                <a:gd name="T0" fmla="*/ 2 w 4"/>
                <a:gd name="T1" fmla="*/ 6 h 6"/>
                <a:gd name="T2" fmla="*/ 2 w 4"/>
                <a:gd name="T3" fmla="*/ 6 h 6"/>
                <a:gd name="T4" fmla="*/ 4 w 4"/>
                <a:gd name="T5" fmla="*/ 3 h 6"/>
                <a:gd name="T6" fmla="*/ 2 w 4"/>
                <a:gd name="T7" fmla="*/ 0 h 6"/>
                <a:gd name="T8" fmla="*/ 0 w 4"/>
                <a:gd name="T9" fmla="*/ 3 h 6"/>
                <a:gd name="T10" fmla="*/ 2 w 4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2" y="6"/>
                  </a:moveTo>
                  <a:lnTo>
                    <a:pt x="2" y="6"/>
                  </a:lnTo>
                  <a:cubicBezTo>
                    <a:pt x="3" y="5"/>
                    <a:pt x="3" y="4"/>
                    <a:pt x="4" y="3"/>
                  </a:cubicBezTo>
                  <a:cubicBezTo>
                    <a:pt x="3" y="2"/>
                    <a:pt x="2" y="1"/>
                    <a:pt x="2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4"/>
                    <a:pt x="1" y="5"/>
                    <a:pt x="2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7" name="Freeform 1735"/>
            <p:cNvSpPr>
              <a:spLocks/>
            </p:cNvSpPr>
            <p:nvPr userDrawn="1"/>
          </p:nvSpPr>
          <p:spPr bwMode="auto">
            <a:xfrm>
              <a:off x="363" y="208"/>
              <a:ext cx="2" cy="2"/>
            </a:xfrm>
            <a:custGeom>
              <a:avLst/>
              <a:gdLst>
                <a:gd name="T0" fmla="*/ 2 w 4"/>
                <a:gd name="T1" fmla="*/ 6 h 6"/>
                <a:gd name="T2" fmla="*/ 2 w 4"/>
                <a:gd name="T3" fmla="*/ 6 h 6"/>
                <a:gd name="T4" fmla="*/ 4 w 4"/>
                <a:gd name="T5" fmla="*/ 3 h 6"/>
                <a:gd name="T6" fmla="*/ 1 w 4"/>
                <a:gd name="T7" fmla="*/ 0 h 6"/>
                <a:gd name="T8" fmla="*/ 0 w 4"/>
                <a:gd name="T9" fmla="*/ 3 h 6"/>
                <a:gd name="T10" fmla="*/ 2 w 4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2" y="6"/>
                  </a:moveTo>
                  <a:lnTo>
                    <a:pt x="2" y="6"/>
                  </a:lnTo>
                  <a:cubicBezTo>
                    <a:pt x="3" y="5"/>
                    <a:pt x="3" y="4"/>
                    <a:pt x="4" y="3"/>
                  </a:cubicBezTo>
                  <a:cubicBezTo>
                    <a:pt x="3" y="2"/>
                    <a:pt x="2" y="1"/>
                    <a:pt x="1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4"/>
                    <a:pt x="1" y="5"/>
                    <a:pt x="2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8" name="Freeform 1736"/>
            <p:cNvSpPr>
              <a:spLocks/>
            </p:cNvSpPr>
            <p:nvPr userDrawn="1"/>
          </p:nvSpPr>
          <p:spPr bwMode="auto">
            <a:xfrm>
              <a:off x="365" y="209"/>
              <a:ext cx="2" cy="3"/>
            </a:xfrm>
            <a:custGeom>
              <a:avLst/>
              <a:gdLst>
                <a:gd name="T0" fmla="*/ 3 w 4"/>
                <a:gd name="T1" fmla="*/ 6 h 6"/>
                <a:gd name="T2" fmla="*/ 3 w 4"/>
                <a:gd name="T3" fmla="*/ 6 h 6"/>
                <a:gd name="T4" fmla="*/ 3 w 4"/>
                <a:gd name="T5" fmla="*/ 6 h 6"/>
                <a:gd name="T6" fmla="*/ 2 w 4"/>
                <a:gd name="T7" fmla="*/ 4 h 6"/>
                <a:gd name="T8" fmla="*/ 2 w 4"/>
                <a:gd name="T9" fmla="*/ 4 h 6"/>
                <a:gd name="T10" fmla="*/ 4 w 4"/>
                <a:gd name="T11" fmla="*/ 4 h 6"/>
                <a:gd name="T12" fmla="*/ 4 w 4"/>
                <a:gd name="T13" fmla="*/ 3 h 6"/>
                <a:gd name="T14" fmla="*/ 1 w 4"/>
                <a:gd name="T15" fmla="*/ 0 h 6"/>
                <a:gd name="T16" fmla="*/ 0 w 4"/>
                <a:gd name="T17" fmla="*/ 3 h 6"/>
                <a:gd name="T18" fmla="*/ 3 w 4"/>
                <a:gd name="T1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">
                  <a:moveTo>
                    <a:pt x="3" y="6"/>
                  </a:moveTo>
                  <a:lnTo>
                    <a:pt x="3" y="6"/>
                  </a:lnTo>
                  <a:lnTo>
                    <a:pt x="3" y="6"/>
                  </a:lnTo>
                  <a:cubicBezTo>
                    <a:pt x="2" y="5"/>
                    <a:pt x="2" y="5"/>
                    <a:pt x="2" y="4"/>
                  </a:cubicBezTo>
                  <a:lnTo>
                    <a:pt x="2" y="4"/>
                  </a:lnTo>
                  <a:cubicBezTo>
                    <a:pt x="2" y="4"/>
                    <a:pt x="3" y="4"/>
                    <a:pt x="4" y="4"/>
                  </a:cubicBezTo>
                  <a:lnTo>
                    <a:pt x="4" y="3"/>
                  </a:lnTo>
                  <a:cubicBezTo>
                    <a:pt x="3" y="2"/>
                    <a:pt x="2" y="1"/>
                    <a:pt x="1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4"/>
                    <a:pt x="2" y="5"/>
                    <a:pt x="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9" name="Freeform 1737"/>
            <p:cNvSpPr>
              <a:spLocks/>
            </p:cNvSpPr>
            <p:nvPr userDrawn="1"/>
          </p:nvSpPr>
          <p:spPr bwMode="auto">
            <a:xfrm>
              <a:off x="365" y="212"/>
              <a:ext cx="2" cy="2"/>
            </a:xfrm>
            <a:custGeom>
              <a:avLst/>
              <a:gdLst>
                <a:gd name="T0" fmla="*/ 2 w 4"/>
                <a:gd name="T1" fmla="*/ 0 h 3"/>
                <a:gd name="T2" fmla="*/ 2 w 4"/>
                <a:gd name="T3" fmla="*/ 0 h 3"/>
                <a:gd name="T4" fmla="*/ 0 w 4"/>
                <a:gd name="T5" fmla="*/ 2 h 3"/>
                <a:gd name="T6" fmla="*/ 1 w 4"/>
                <a:gd name="T7" fmla="*/ 3 h 3"/>
                <a:gd name="T8" fmla="*/ 4 w 4"/>
                <a:gd name="T9" fmla="*/ 3 h 3"/>
                <a:gd name="T10" fmla="*/ 4 w 4"/>
                <a:gd name="T11" fmla="*/ 3 h 3"/>
                <a:gd name="T12" fmla="*/ 3 w 4"/>
                <a:gd name="T13" fmla="*/ 1 h 3"/>
                <a:gd name="T14" fmla="*/ 4 w 4"/>
                <a:gd name="T15" fmla="*/ 1 h 3"/>
                <a:gd name="T16" fmla="*/ 2 w 4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3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2"/>
                    <a:pt x="0" y="2"/>
                  </a:cubicBezTo>
                  <a:lnTo>
                    <a:pt x="1" y="3"/>
                  </a:lnTo>
                  <a:cubicBezTo>
                    <a:pt x="2" y="3"/>
                    <a:pt x="3" y="3"/>
                    <a:pt x="4" y="3"/>
                  </a:cubicBezTo>
                  <a:lnTo>
                    <a:pt x="4" y="3"/>
                  </a:lnTo>
                  <a:cubicBezTo>
                    <a:pt x="4" y="2"/>
                    <a:pt x="3" y="2"/>
                    <a:pt x="3" y="1"/>
                  </a:cubicBezTo>
                  <a:lnTo>
                    <a:pt x="4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0" name="Freeform 1738"/>
            <p:cNvSpPr>
              <a:spLocks/>
            </p:cNvSpPr>
            <p:nvPr userDrawn="1"/>
          </p:nvSpPr>
          <p:spPr bwMode="auto">
            <a:xfrm>
              <a:off x="364" y="211"/>
              <a:ext cx="2" cy="2"/>
            </a:xfrm>
            <a:custGeom>
              <a:avLst/>
              <a:gdLst>
                <a:gd name="T0" fmla="*/ 1 w 4"/>
                <a:gd name="T1" fmla="*/ 0 h 5"/>
                <a:gd name="T2" fmla="*/ 1 w 4"/>
                <a:gd name="T3" fmla="*/ 0 h 5"/>
                <a:gd name="T4" fmla="*/ 0 w 4"/>
                <a:gd name="T5" fmla="*/ 3 h 5"/>
                <a:gd name="T6" fmla="*/ 3 w 4"/>
                <a:gd name="T7" fmla="*/ 5 h 5"/>
                <a:gd name="T8" fmla="*/ 4 w 4"/>
                <a:gd name="T9" fmla="*/ 2 h 5"/>
                <a:gd name="T10" fmla="*/ 1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0" y="2"/>
                    <a:pt x="0" y="3"/>
                  </a:cubicBezTo>
                  <a:cubicBezTo>
                    <a:pt x="0" y="4"/>
                    <a:pt x="2" y="4"/>
                    <a:pt x="3" y="5"/>
                  </a:cubicBezTo>
                  <a:cubicBezTo>
                    <a:pt x="3" y="4"/>
                    <a:pt x="4" y="3"/>
                    <a:pt x="4" y="2"/>
                  </a:cubicBezTo>
                  <a:cubicBezTo>
                    <a:pt x="3" y="1"/>
                    <a:pt x="2" y="1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1" name="Freeform 1739"/>
            <p:cNvSpPr>
              <a:spLocks/>
            </p:cNvSpPr>
            <p:nvPr userDrawn="1"/>
          </p:nvSpPr>
          <p:spPr bwMode="auto">
            <a:xfrm>
              <a:off x="371" y="20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0 w 2"/>
                <a:gd name="T5" fmla="*/ 0 h 2"/>
                <a:gd name="T6" fmla="*/ 1 w 2"/>
                <a:gd name="T7" fmla="*/ 2 h 2"/>
                <a:gd name="T8" fmla="*/ 2 w 2"/>
                <a:gd name="T9" fmla="*/ 2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2"/>
                  </a:lnTo>
                  <a:lnTo>
                    <a:pt x="2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2" name="Freeform 1740"/>
            <p:cNvSpPr>
              <a:spLocks/>
            </p:cNvSpPr>
            <p:nvPr userDrawn="1"/>
          </p:nvSpPr>
          <p:spPr bwMode="auto">
            <a:xfrm>
              <a:off x="371" y="205"/>
              <a:ext cx="1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0 w 1"/>
                <a:gd name="T5" fmla="*/ 1 h 2"/>
                <a:gd name="T6" fmla="*/ 0 w 1"/>
                <a:gd name="T7" fmla="*/ 2 h 2"/>
                <a:gd name="T8" fmla="*/ 1 w 1"/>
                <a:gd name="T9" fmla="*/ 2 h 2"/>
                <a:gd name="T10" fmla="*/ 1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1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3" name="Freeform 1741"/>
            <p:cNvSpPr>
              <a:spLocks/>
            </p:cNvSpPr>
            <p:nvPr userDrawn="1"/>
          </p:nvSpPr>
          <p:spPr bwMode="auto">
            <a:xfrm>
              <a:off x="371" y="204"/>
              <a:ext cx="1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0 w 1"/>
                <a:gd name="T5" fmla="*/ 0 h 2"/>
                <a:gd name="T6" fmla="*/ 0 w 1"/>
                <a:gd name="T7" fmla="*/ 2 h 2"/>
                <a:gd name="T8" fmla="*/ 1 w 1"/>
                <a:gd name="T9" fmla="*/ 1 h 2"/>
                <a:gd name="T10" fmla="*/ 1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1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4" name="Freeform 1742"/>
            <p:cNvSpPr>
              <a:spLocks/>
            </p:cNvSpPr>
            <p:nvPr userDrawn="1"/>
          </p:nvSpPr>
          <p:spPr bwMode="auto">
            <a:xfrm>
              <a:off x="371" y="203"/>
              <a:ext cx="1" cy="1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0 w 2"/>
                <a:gd name="T5" fmla="*/ 1 h 2"/>
                <a:gd name="T6" fmla="*/ 0 w 2"/>
                <a:gd name="T7" fmla="*/ 2 h 2"/>
                <a:gd name="T8" fmla="*/ 2 w 2"/>
                <a:gd name="T9" fmla="*/ 2 h 2"/>
                <a:gd name="T10" fmla="*/ 2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5" name="Freeform 1743"/>
            <p:cNvSpPr>
              <a:spLocks/>
            </p:cNvSpPr>
            <p:nvPr userDrawn="1"/>
          </p:nvSpPr>
          <p:spPr bwMode="auto">
            <a:xfrm>
              <a:off x="371" y="202"/>
              <a:ext cx="1" cy="0"/>
            </a:xfrm>
            <a:custGeom>
              <a:avLst/>
              <a:gdLst>
                <a:gd name="T0" fmla="*/ 2 w 2"/>
                <a:gd name="T1" fmla="*/ 0 h 1"/>
                <a:gd name="T2" fmla="*/ 2 w 2"/>
                <a:gd name="T3" fmla="*/ 0 h 1"/>
                <a:gd name="T4" fmla="*/ 0 w 2"/>
                <a:gd name="T5" fmla="*/ 0 h 1"/>
                <a:gd name="T6" fmla="*/ 0 w 2"/>
                <a:gd name="T7" fmla="*/ 1 h 1"/>
                <a:gd name="T8" fmla="*/ 2 w 2"/>
                <a:gd name="T9" fmla="*/ 1 h 1"/>
                <a:gd name="T10" fmla="*/ 2 w 2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2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6" name="Freeform 1744"/>
            <p:cNvSpPr>
              <a:spLocks/>
            </p:cNvSpPr>
            <p:nvPr userDrawn="1"/>
          </p:nvSpPr>
          <p:spPr bwMode="auto">
            <a:xfrm>
              <a:off x="371" y="200"/>
              <a:ext cx="1" cy="1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0 w 2"/>
                <a:gd name="T5" fmla="*/ 0 h 2"/>
                <a:gd name="T6" fmla="*/ 0 w 2"/>
                <a:gd name="T7" fmla="*/ 2 h 2"/>
                <a:gd name="T8" fmla="*/ 2 w 2"/>
                <a:gd name="T9" fmla="*/ 1 h 2"/>
                <a:gd name="T10" fmla="*/ 2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2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7" name="Freeform 1745"/>
            <p:cNvSpPr>
              <a:spLocks/>
            </p:cNvSpPr>
            <p:nvPr userDrawn="1"/>
          </p:nvSpPr>
          <p:spPr bwMode="auto">
            <a:xfrm>
              <a:off x="371" y="199"/>
              <a:ext cx="1" cy="1"/>
            </a:xfrm>
            <a:custGeom>
              <a:avLst/>
              <a:gdLst>
                <a:gd name="T0" fmla="*/ 3 w 3"/>
                <a:gd name="T1" fmla="*/ 0 h 2"/>
                <a:gd name="T2" fmla="*/ 3 w 3"/>
                <a:gd name="T3" fmla="*/ 0 h 2"/>
                <a:gd name="T4" fmla="*/ 0 w 3"/>
                <a:gd name="T5" fmla="*/ 1 h 2"/>
                <a:gd name="T6" fmla="*/ 0 w 3"/>
                <a:gd name="T7" fmla="*/ 2 h 2"/>
                <a:gd name="T8" fmla="*/ 3 w 3"/>
                <a:gd name="T9" fmla="*/ 1 h 2"/>
                <a:gd name="T10" fmla="*/ 3 w 3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3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8" name="Freeform 1746"/>
            <p:cNvSpPr>
              <a:spLocks/>
            </p:cNvSpPr>
            <p:nvPr userDrawn="1"/>
          </p:nvSpPr>
          <p:spPr bwMode="auto">
            <a:xfrm>
              <a:off x="366" y="201"/>
              <a:ext cx="1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2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9" name="Freeform 1747"/>
            <p:cNvSpPr>
              <a:spLocks/>
            </p:cNvSpPr>
            <p:nvPr userDrawn="1"/>
          </p:nvSpPr>
          <p:spPr bwMode="auto">
            <a:xfrm>
              <a:off x="365" y="203"/>
              <a:ext cx="0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2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0" name="Freeform 1748"/>
            <p:cNvSpPr>
              <a:spLocks/>
            </p:cNvSpPr>
            <p:nvPr userDrawn="1"/>
          </p:nvSpPr>
          <p:spPr bwMode="auto">
            <a:xfrm>
              <a:off x="363" y="205"/>
              <a:ext cx="1" cy="2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0 h 3"/>
                <a:gd name="T4" fmla="*/ 0 w 2"/>
                <a:gd name="T5" fmla="*/ 1 h 3"/>
                <a:gd name="T6" fmla="*/ 2 w 2"/>
                <a:gd name="T7" fmla="*/ 3 h 3"/>
                <a:gd name="T8" fmla="*/ 2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lnTo>
                    <a:pt x="0" y="1"/>
                  </a:lnTo>
                  <a:lnTo>
                    <a:pt x="2" y="3"/>
                  </a:lnTo>
                  <a:cubicBezTo>
                    <a:pt x="1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1" name="Freeform 1749"/>
            <p:cNvSpPr>
              <a:spLocks/>
            </p:cNvSpPr>
            <p:nvPr userDrawn="1"/>
          </p:nvSpPr>
          <p:spPr bwMode="auto">
            <a:xfrm>
              <a:off x="362" y="207"/>
              <a:ext cx="1" cy="1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0 w 2"/>
                <a:gd name="T5" fmla="*/ 2 h 3"/>
                <a:gd name="T6" fmla="*/ 2 w 2"/>
                <a:gd name="T7" fmla="*/ 3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2" y="3"/>
                  </a:lnTo>
                  <a:cubicBezTo>
                    <a:pt x="1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2" name="Freeform 1750"/>
            <p:cNvSpPr>
              <a:spLocks/>
            </p:cNvSpPr>
            <p:nvPr userDrawn="1"/>
          </p:nvSpPr>
          <p:spPr bwMode="auto">
            <a:xfrm>
              <a:off x="364" y="207"/>
              <a:ext cx="1" cy="1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0 h 3"/>
                <a:gd name="T4" fmla="*/ 0 w 2"/>
                <a:gd name="T5" fmla="*/ 2 h 3"/>
                <a:gd name="T6" fmla="*/ 2 w 2"/>
                <a:gd name="T7" fmla="*/ 3 h 3"/>
                <a:gd name="T8" fmla="*/ 2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2" y="3"/>
                  </a:lnTo>
                  <a:cubicBezTo>
                    <a:pt x="1" y="2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3" name="Freeform 1751"/>
            <p:cNvSpPr>
              <a:spLocks/>
            </p:cNvSpPr>
            <p:nvPr userDrawn="1"/>
          </p:nvSpPr>
          <p:spPr bwMode="auto">
            <a:xfrm>
              <a:off x="367" y="206"/>
              <a:ext cx="1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2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4" name="Freeform 1752"/>
            <p:cNvSpPr>
              <a:spLocks/>
            </p:cNvSpPr>
            <p:nvPr userDrawn="1"/>
          </p:nvSpPr>
          <p:spPr bwMode="auto">
            <a:xfrm>
              <a:off x="366" y="205"/>
              <a:ext cx="1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1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1" y="3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5" name="Freeform 1753"/>
            <p:cNvSpPr>
              <a:spLocks/>
            </p:cNvSpPr>
            <p:nvPr userDrawn="1"/>
          </p:nvSpPr>
          <p:spPr bwMode="auto">
            <a:xfrm>
              <a:off x="367" y="203"/>
              <a:ext cx="1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2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6" name="Freeform 1754"/>
            <p:cNvSpPr>
              <a:spLocks/>
            </p:cNvSpPr>
            <p:nvPr userDrawn="1"/>
          </p:nvSpPr>
          <p:spPr bwMode="auto">
            <a:xfrm>
              <a:off x="365" y="200"/>
              <a:ext cx="0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2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cubicBezTo>
                    <a:pt x="0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7" name="Freeform 1755"/>
            <p:cNvSpPr>
              <a:spLocks/>
            </p:cNvSpPr>
            <p:nvPr userDrawn="1"/>
          </p:nvSpPr>
          <p:spPr bwMode="auto">
            <a:xfrm>
              <a:off x="363" y="201"/>
              <a:ext cx="1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2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8" name="Freeform 1756"/>
            <p:cNvSpPr>
              <a:spLocks/>
            </p:cNvSpPr>
            <p:nvPr userDrawn="1"/>
          </p:nvSpPr>
          <p:spPr bwMode="auto">
            <a:xfrm>
              <a:off x="362" y="204"/>
              <a:ext cx="1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1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1" y="3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9" name="Freeform 1757"/>
            <p:cNvSpPr>
              <a:spLocks/>
            </p:cNvSpPr>
            <p:nvPr userDrawn="1"/>
          </p:nvSpPr>
          <p:spPr bwMode="auto">
            <a:xfrm>
              <a:off x="363" y="208"/>
              <a:ext cx="1" cy="2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0 w 2"/>
                <a:gd name="T5" fmla="*/ 2 h 3"/>
                <a:gd name="T6" fmla="*/ 2 w 2"/>
                <a:gd name="T7" fmla="*/ 3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2" y="3"/>
                  </a:lnTo>
                  <a:cubicBezTo>
                    <a:pt x="1" y="2"/>
                    <a:pt x="1" y="2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0" name="Freeform 1758"/>
            <p:cNvSpPr>
              <a:spLocks/>
            </p:cNvSpPr>
            <p:nvPr userDrawn="1"/>
          </p:nvSpPr>
          <p:spPr bwMode="auto">
            <a:xfrm>
              <a:off x="364" y="211"/>
              <a:ext cx="1" cy="2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0 w 2"/>
                <a:gd name="T5" fmla="*/ 2 h 3"/>
                <a:gd name="T6" fmla="*/ 2 w 2"/>
                <a:gd name="T7" fmla="*/ 3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2" y="3"/>
                  </a:lnTo>
                  <a:cubicBezTo>
                    <a:pt x="1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1" name="Freeform 1759"/>
            <p:cNvSpPr>
              <a:spLocks/>
            </p:cNvSpPr>
            <p:nvPr userDrawn="1"/>
          </p:nvSpPr>
          <p:spPr bwMode="auto">
            <a:xfrm>
              <a:off x="369" y="208"/>
              <a:ext cx="0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0 w 1"/>
                <a:gd name="T5" fmla="*/ 1 h 2"/>
                <a:gd name="T6" fmla="*/ 1 w 1"/>
                <a:gd name="T7" fmla="*/ 2 h 2"/>
                <a:gd name="T8" fmla="*/ 1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1" y="2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2" name="Freeform 1760"/>
            <p:cNvSpPr>
              <a:spLocks/>
            </p:cNvSpPr>
            <p:nvPr userDrawn="1"/>
          </p:nvSpPr>
          <p:spPr bwMode="auto">
            <a:xfrm>
              <a:off x="365" y="210"/>
              <a:ext cx="1" cy="1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0 w 2"/>
                <a:gd name="T5" fmla="*/ 2 h 3"/>
                <a:gd name="T6" fmla="*/ 2 w 2"/>
                <a:gd name="T7" fmla="*/ 3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2" y="3"/>
                  </a:lnTo>
                  <a:cubicBezTo>
                    <a:pt x="1" y="2"/>
                    <a:pt x="1" y="2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3" name="Freeform 1761"/>
            <p:cNvSpPr>
              <a:spLocks/>
            </p:cNvSpPr>
            <p:nvPr userDrawn="1"/>
          </p:nvSpPr>
          <p:spPr bwMode="auto">
            <a:xfrm>
              <a:off x="366" y="214"/>
              <a:ext cx="2" cy="0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3" y="0"/>
                    <a:pt x="1" y="1"/>
                    <a:pt x="0" y="1"/>
                  </a:cubicBezTo>
                  <a:cubicBezTo>
                    <a:pt x="2" y="1"/>
                    <a:pt x="3" y="1"/>
                    <a:pt x="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4" name="Freeform 1762"/>
            <p:cNvSpPr>
              <a:spLocks/>
            </p:cNvSpPr>
            <p:nvPr userDrawn="1"/>
          </p:nvSpPr>
          <p:spPr bwMode="auto">
            <a:xfrm>
              <a:off x="366" y="209"/>
              <a:ext cx="4" cy="2"/>
            </a:xfrm>
            <a:custGeom>
              <a:avLst/>
              <a:gdLst>
                <a:gd name="T0" fmla="*/ 9 w 9"/>
                <a:gd name="T1" fmla="*/ 4 h 5"/>
                <a:gd name="T2" fmla="*/ 9 w 9"/>
                <a:gd name="T3" fmla="*/ 4 h 5"/>
                <a:gd name="T4" fmla="*/ 0 w 9"/>
                <a:gd name="T5" fmla="*/ 0 h 5"/>
                <a:gd name="T6" fmla="*/ 4 w 9"/>
                <a:gd name="T7" fmla="*/ 5 h 5"/>
                <a:gd name="T8" fmla="*/ 6 w 9"/>
                <a:gd name="T9" fmla="*/ 5 h 5"/>
                <a:gd name="T10" fmla="*/ 6 w 9"/>
                <a:gd name="T11" fmla="*/ 4 h 5"/>
                <a:gd name="T12" fmla="*/ 6 w 9"/>
                <a:gd name="T13" fmla="*/ 4 h 5"/>
                <a:gd name="T14" fmla="*/ 9 w 9"/>
                <a:gd name="T1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5">
                  <a:moveTo>
                    <a:pt x="9" y="4"/>
                  </a:moveTo>
                  <a:lnTo>
                    <a:pt x="9" y="4"/>
                  </a:lnTo>
                  <a:cubicBezTo>
                    <a:pt x="6" y="2"/>
                    <a:pt x="3" y="1"/>
                    <a:pt x="0" y="0"/>
                  </a:cubicBezTo>
                  <a:cubicBezTo>
                    <a:pt x="1" y="2"/>
                    <a:pt x="3" y="4"/>
                    <a:pt x="4" y="5"/>
                  </a:cubicBezTo>
                  <a:cubicBezTo>
                    <a:pt x="5" y="5"/>
                    <a:pt x="6" y="5"/>
                    <a:pt x="6" y="5"/>
                  </a:cubicBezTo>
                  <a:cubicBezTo>
                    <a:pt x="6" y="5"/>
                    <a:pt x="6" y="4"/>
                    <a:pt x="6" y="4"/>
                  </a:cubicBezTo>
                  <a:lnTo>
                    <a:pt x="6" y="4"/>
                  </a:lnTo>
                  <a:cubicBezTo>
                    <a:pt x="6" y="4"/>
                    <a:pt x="7" y="4"/>
                    <a:pt x="9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5" name="Freeform 1763"/>
            <p:cNvSpPr>
              <a:spLocks/>
            </p:cNvSpPr>
            <p:nvPr userDrawn="1"/>
          </p:nvSpPr>
          <p:spPr bwMode="auto">
            <a:xfrm>
              <a:off x="372" y="208"/>
              <a:ext cx="1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0 w 1"/>
                <a:gd name="T5" fmla="*/ 2 h 3"/>
                <a:gd name="T6" fmla="*/ 1 w 1"/>
                <a:gd name="T7" fmla="*/ 3 h 3"/>
                <a:gd name="T8" fmla="*/ 1 w 1"/>
                <a:gd name="T9" fmla="*/ 2 h 3"/>
                <a:gd name="T10" fmla="*/ 0 w 1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1" y="3"/>
                    <a:pt x="1" y="2"/>
                    <a:pt x="1" y="2"/>
                  </a:cubicBezTo>
                  <a:cubicBezTo>
                    <a:pt x="1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6" name="Freeform 1764"/>
            <p:cNvSpPr>
              <a:spLocks/>
            </p:cNvSpPr>
            <p:nvPr userDrawn="1"/>
          </p:nvSpPr>
          <p:spPr bwMode="auto">
            <a:xfrm>
              <a:off x="370" y="210"/>
              <a:ext cx="1" cy="1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0 h 4"/>
                <a:gd name="T4" fmla="*/ 1 w 2"/>
                <a:gd name="T5" fmla="*/ 3 h 4"/>
                <a:gd name="T6" fmla="*/ 2 w 2"/>
                <a:gd name="T7" fmla="*/ 4 h 4"/>
                <a:gd name="T8" fmla="*/ 1 w 2"/>
                <a:gd name="T9" fmla="*/ 1 h 4"/>
                <a:gd name="T10" fmla="*/ 0 w 2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cubicBezTo>
                    <a:pt x="0" y="1"/>
                    <a:pt x="0" y="2"/>
                    <a:pt x="1" y="3"/>
                  </a:cubicBezTo>
                  <a:cubicBezTo>
                    <a:pt x="1" y="3"/>
                    <a:pt x="2" y="4"/>
                    <a:pt x="2" y="4"/>
                  </a:cubicBezTo>
                  <a:cubicBezTo>
                    <a:pt x="2" y="3"/>
                    <a:pt x="1" y="2"/>
                    <a:pt x="1" y="1"/>
                  </a:cubicBezTo>
                  <a:cubicBezTo>
                    <a:pt x="1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7" name="Freeform 1765"/>
            <p:cNvSpPr>
              <a:spLocks/>
            </p:cNvSpPr>
            <p:nvPr userDrawn="1"/>
          </p:nvSpPr>
          <p:spPr bwMode="auto">
            <a:xfrm>
              <a:off x="366" y="211"/>
              <a:ext cx="4" cy="2"/>
            </a:xfrm>
            <a:custGeom>
              <a:avLst/>
              <a:gdLst>
                <a:gd name="T0" fmla="*/ 6 w 9"/>
                <a:gd name="T1" fmla="*/ 1 h 4"/>
                <a:gd name="T2" fmla="*/ 6 w 9"/>
                <a:gd name="T3" fmla="*/ 1 h 4"/>
                <a:gd name="T4" fmla="*/ 0 w 9"/>
                <a:gd name="T5" fmla="*/ 1 h 4"/>
                <a:gd name="T6" fmla="*/ 5 w 9"/>
                <a:gd name="T7" fmla="*/ 4 h 4"/>
                <a:gd name="T8" fmla="*/ 9 w 9"/>
                <a:gd name="T9" fmla="*/ 4 h 4"/>
                <a:gd name="T10" fmla="*/ 6 w 9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4">
                  <a:moveTo>
                    <a:pt x="6" y="1"/>
                  </a:moveTo>
                  <a:lnTo>
                    <a:pt x="6" y="1"/>
                  </a:lnTo>
                  <a:cubicBezTo>
                    <a:pt x="4" y="1"/>
                    <a:pt x="2" y="0"/>
                    <a:pt x="0" y="1"/>
                  </a:cubicBezTo>
                  <a:cubicBezTo>
                    <a:pt x="1" y="2"/>
                    <a:pt x="3" y="3"/>
                    <a:pt x="5" y="4"/>
                  </a:cubicBezTo>
                  <a:cubicBezTo>
                    <a:pt x="6" y="4"/>
                    <a:pt x="7" y="4"/>
                    <a:pt x="9" y="4"/>
                  </a:cubicBezTo>
                  <a:cubicBezTo>
                    <a:pt x="8" y="3"/>
                    <a:pt x="7" y="2"/>
                    <a:pt x="6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8" name="Freeform 1766"/>
            <p:cNvSpPr>
              <a:spLocks/>
            </p:cNvSpPr>
            <p:nvPr userDrawn="1"/>
          </p:nvSpPr>
          <p:spPr bwMode="auto">
            <a:xfrm>
              <a:off x="371" y="208"/>
              <a:ext cx="2" cy="5"/>
            </a:xfrm>
            <a:custGeom>
              <a:avLst/>
              <a:gdLst>
                <a:gd name="T0" fmla="*/ 5 w 5"/>
                <a:gd name="T1" fmla="*/ 5 h 11"/>
                <a:gd name="T2" fmla="*/ 5 w 5"/>
                <a:gd name="T3" fmla="*/ 5 h 11"/>
                <a:gd name="T4" fmla="*/ 1 w 5"/>
                <a:gd name="T5" fmla="*/ 0 h 11"/>
                <a:gd name="T6" fmla="*/ 2 w 5"/>
                <a:gd name="T7" fmla="*/ 8 h 11"/>
                <a:gd name="T8" fmla="*/ 5 w 5"/>
                <a:gd name="T9" fmla="*/ 11 h 11"/>
                <a:gd name="T10" fmla="*/ 5 w 5"/>
                <a:gd name="T11" fmla="*/ 6 h 11"/>
                <a:gd name="T12" fmla="*/ 5 w 5"/>
                <a:gd name="T13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1">
                  <a:moveTo>
                    <a:pt x="5" y="5"/>
                  </a:moveTo>
                  <a:lnTo>
                    <a:pt x="5" y="5"/>
                  </a:lnTo>
                  <a:cubicBezTo>
                    <a:pt x="4" y="3"/>
                    <a:pt x="2" y="1"/>
                    <a:pt x="1" y="0"/>
                  </a:cubicBezTo>
                  <a:cubicBezTo>
                    <a:pt x="0" y="3"/>
                    <a:pt x="1" y="5"/>
                    <a:pt x="2" y="8"/>
                  </a:cubicBezTo>
                  <a:cubicBezTo>
                    <a:pt x="4" y="9"/>
                    <a:pt x="5" y="10"/>
                    <a:pt x="5" y="11"/>
                  </a:cubicBezTo>
                  <a:cubicBezTo>
                    <a:pt x="5" y="9"/>
                    <a:pt x="5" y="7"/>
                    <a:pt x="5" y="6"/>
                  </a:cubicBezTo>
                  <a:lnTo>
                    <a:pt x="5" y="5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9" name="Freeform 1767"/>
            <p:cNvSpPr>
              <a:spLocks/>
            </p:cNvSpPr>
            <p:nvPr userDrawn="1"/>
          </p:nvSpPr>
          <p:spPr bwMode="auto">
            <a:xfrm>
              <a:off x="367" y="213"/>
              <a:ext cx="5" cy="1"/>
            </a:xfrm>
            <a:custGeom>
              <a:avLst/>
              <a:gdLst>
                <a:gd name="T0" fmla="*/ 0 w 10"/>
                <a:gd name="T1" fmla="*/ 1 h 3"/>
                <a:gd name="T2" fmla="*/ 0 w 10"/>
                <a:gd name="T3" fmla="*/ 1 h 3"/>
                <a:gd name="T4" fmla="*/ 3 w 10"/>
                <a:gd name="T5" fmla="*/ 3 h 3"/>
                <a:gd name="T6" fmla="*/ 10 w 10"/>
                <a:gd name="T7" fmla="*/ 3 h 3"/>
                <a:gd name="T8" fmla="*/ 10 w 10"/>
                <a:gd name="T9" fmla="*/ 3 h 3"/>
                <a:gd name="T10" fmla="*/ 0 w 10"/>
                <a:gd name="T11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3">
                  <a:moveTo>
                    <a:pt x="0" y="1"/>
                  </a:moveTo>
                  <a:lnTo>
                    <a:pt x="0" y="1"/>
                  </a:lnTo>
                  <a:cubicBezTo>
                    <a:pt x="1" y="2"/>
                    <a:pt x="2" y="3"/>
                    <a:pt x="3" y="3"/>
                  </a:cubicBezTo>
                  <a:cubicBezTo>
                    <a:pt x="5" y="3"/>
                    <a:pt x="7" y="3"/>
                    <a:pt x="10" y="3"/>
                  </a:cubicBezTo>
                  <a:lnTo>
                    <a:pt x="10" y="3"/>
                  </a:lnTo>
                  <a:cubicBezTo>
                    <a:pt x="7" y="1"/>
                    <a:pt x="3" y="0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0" name="Freeform 1768"/>
            <p:cNvSpPr>
              <a:spLocks/>
            </p:cNvSpPr>
            <p:nvPr userDrawn="1"/>
          </p:nvSpPr>
          <p:spPr bwMode="auto">
            <a:xfrm>
              <a:off x="369" y="211"/>
              <a:ext cx="4" cy="3"/>
            </a:xfrm>
            <a:custGeom>
              <a:avLst/>
              <a:gdLst>
                <a:gd name="T0" fmla="*/ 0 w 10"/>
                <a:gd name="T1" fmla="*/ 0 h 7"/>
                <a:gd name="T2" fmla="*/ 0 w 10"/>
                <a:gd name="T3" fmla="*/ 0 h 7"/>
                <a:gd name="T4" fmla="*/ 10 w 10"/>
                <a:gd name="T5" fmla="*/ 7 h 7"/>
                <a:gd name="T6" fmla="*/ 0 w 10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7">
                  <a:moveTo>
                    <a:pt x="0" y="0"/>
                  </a:moveTo>
                  <a:lnTo>
                    <a:pt x="0" y="0"/>
                  </a:lnTo>
                  <a:cubicBezTo>
                    <a:pt x="2" y="3"/>
                    <a:pt x="6" y="6"/>
                    <a:pt x="10" y="7"/>
                  </a:cubicBezTo>
                  <a:cubicBezTo>
                    <a:pt x="8" y="3"/>
                    <a:pt x="4" y="0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1" name="Freeform 1769"/>
            <p:cNvSpPr>
              <a:spLocks/>
            </p:cNvSpPr>
            <p:nvPr userDrawn="1"/>
          </p:nvSpPr>
          <p:spPr bwMode="auto">
            <a:xfrm>
              <a:off x="375" y="208"/>
              <a:ext cx="0" cy="1"/>
            </a:xfrm>
            <a:custGeom>
              <a:avLst/>
              <a:gdLst>
                <a:gd name="T0" fmla="*/ 2 h 2"/>
                <a:gd name="T1" fmla="*/ 2 h 2"/>
                <a:gd name="T2" fmla="*/ 0 h 2"/>
                <a:gd name="T3" fmla="*/ 0 h 2"/>
                <a:gd name="T4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2" name="Freeform 1770"/>
            <p:cNvSpPr>
              <a:spLocks/>
            </p:cNvSpPr>
            <p:nvPr userDrawn="1"/>
          </p:nvSpPr>
          <p:spPr bwMode="auto">
            <a:xfrm>
              <a:off x="384" y="208"/>
              <a:ext cx="2" cy="2"/>
            </a:xfrm>
            <a:custGeom>
              <a:avLst/>
              <a:gdLst>
                <a:gd name="T0" fmla="*/ 2 w 3"/>
                <a:gd name="T1" fmla="*/ 2 h 5"/>
                <a:gd name="T2" fmla="*/ 2 w 3"/>
                <a:gd name="T3" fmla="*/ 2 h 5"/>
                <a:gd name="T4" fmla="*/ 3 w 3"/>
                <a:gd name="T5" fmla="*/ 1 h 5"/>
                <a:gd name="T6" fmla="*/ 3 w 3"/>
                <a:gd name="T7" fmla="*/ 0 h 5"/>
                <a:gd name="T8" fmla="*/ 0 w 3"/>
                <a:gd name="T9" fmla="*/ 3 h 5"/>
                <a:gd name="T10" fmla="*/ 1 w 3"/>
                <a:gd name="T11" fmla="*/ 5 h 5"/>
                <a:gd name="T12" fmla="*/ 2 w 3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5">
                  <a:moveTo>
                    <a:pt x="2" y="2"/>
                  </a:moveTo>
                  <a:lnTo>
                    <a:pt x="2" y="2"/>
                  </a:lnTo>
                  <a:cubicBezTo>
                    <a:pt x="3" y="1"/>
                    <a:pt x="3" y="1"/>
                    <a:pt x="3" y="1"/>
                  </a:cubicBezTo>
                  <a:lnTo>
                    <a:pt x="3" y="0"/>
                  </a:lnTo>
                  <a:cubicBezTo>
                    <a:pt x="2" y="1"/>
                    <a:pt x="1" y="2"/>
                    <a:pt x="0" y="3"/>
                  </a:cubicBezTo>
                  <a:cubicBezTo>
                    <a:pt x="1" y="4"/>
                    <a:pt x="1" y="4"/>
                    <a:pt x="1" y="5"/>
                  </a:cubicBezTo>
                  <a:cubicBezTo>
                    <a:pt x="2" y="4"/>
                    <a:pt x="2" y="3"/>
                    <a:pt x="2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3" name="Freeform 1771"/>
            <p:cNvSpPr>
              <a:spLocks/>
            </p:cNvSpPr>
            <p:nvPr userDrawn="1"/>
          </p:nvSpPr>
          <p:spPr bwMode="auto">
            <a:xfrm>
              <a:off x="385" y="205"/>
              <a:ext cx="1" cy="2"/>
            </a:xfrm>
            <a:custGeom>
              <a:avLst/>
              <a:gdLst>
                <a:gd name="T0" fmla="*/ 2 w 3"/>
                <a:gd name="T1" fmla="*/ 6 h 6"/>
                <a:gd name="T2" fmla="*/ 2 w 3"/>
                <a:gd name="T3" fmla="*/ 6 h 6"/>
                <a:gd name="T4" fmla="*/ 3 w 3"/>
                <a:gd name="T5" fmla="*/ 2 h 6"/>
                <a:gd name="T6" fmla="*/ 2 w 3"/>
                <a:gd name="T7" fmla="*/ 0 h 6"/>
                <a:gd name="T8" fmla="*/ 0 w 3"/>
                <a:gd name="T9" fmla="*/ 3 h 6"/>
                <a:gd name="T10" fmla="*/ 2 w 3"/>
                <a:gd name="T11" fmla="*/ 6 h 6"/>
                <a:gd name="T12" fmla="*/ 2 w 3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6">
                  <a:moveTo>
                    <a:pt x="2" y="6"/>
                  </a:moveTo>
                  <a:lnTo>
                    <a:pt x="2" y="6"/>
                  </a:lnTo>
                  <a:cubicBezTo>
                    <a:pt x="3" y="5"/>
                    <a:pt x="3" y="3"/>
                    <a:pt x="3" y="2"/>
                  </a:cubicBezTo>
                  <a:lnTo>
                    <a:pt x="2" y="0"/>
                  </a:lnTo>
                  <a:cubicBezTo>
                    <a:pt x="1" y="1"/>
                    <a:pt x="1" y="2"/>
                    <a:pt x="0" y="3"/>
                  </a:cubicBezTo>
                  <a:cubicBezTo>
                    <a:pt x="0" y="4"/>
                    <a:pt x="1" y="5"/>
                    <a:pt x="2" y="6"/>
                  </a:cubicBezTo>
                  <a:lnTo>
                    <a:pt x="2" y="6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4" name="Freeform 1772"/>
            <p:cNvSpPr>
              <a:spLocks/>
            </p:cNvSpPr>
            <p:nvPr userDrawn="1"/>
          </p:nvSpPr>
          <p:spPr bwMode="auto">
            <a:xfrm>
              <a:off x="386" y="204"/>
              <a:ext cx="0" cy="1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2 h 2"/>
                <a:gd name="T4" fmla="*/ 1 w 1"/>
                <a:gd name="T5" fmla="*/ 0 h 2"/>
                <a:gd name="T6" fmla="*/ 0 w 1"/>
                <a:gd name="T7" fmla="*/ 1 h 2"/>
                <a:gd name="T8" fmla="*/ 1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lnTo>
                    <a:pt x="1" y="2"/>
                  </a:lnTo>
                  <a:cubicBezTo>
                    <a:pt x="1" y="1"/>
                    <a:pt x="1" y="0"/>
                    <a:pt x="1" y="0"/>
                  </a:cubicBezTo>
                  <a:lnTo>
                    <a:pt x="0" y="1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5" name="Freeform 1773"/>
            <p:cNvSpPr>
              <a:spLocks/>
            </p:cNvSpPr>
            <p:nvPr userDrawn="1"/>
          </p:nvSpPr>
          <p:spPr bwMode="auto">
            <a:xfrm>
              <a:off x="385" y="201"/>
              <a:ext cx="1" cy="3"/>
            </a:xfrm>
            <a:custGeom>
              <a:avLst/>
              <a:gdLst>
                <a:gd name="T0" fmla="*/ 3 w 3"/>
                <a:gd name="T1" fmla="*/ 5 h 6"/>
                <a:gd name="T2" fmla="*/ 3 w 3"/>
                <a:gd name="T3" fmla="*/ 5 h 6"/>
                <a:gd name="T4" fmla="*/ 1 w 3"/>
                <a:gd name="T5" fmla="*/ 0 h 6"/>
                <a:gd name="T6" fmla="*/ 0 w 3"/>
                <a:gd name="T7" fmla="*/ 2 h 6"/>
                <a:gd name="T8" fmla="*/ 2 w 3"/>
                <a:gd name="T9" fmla="*/ 6 h 6"/>
                <a:gd name="T10" fmla="*/ 3 w 3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3" y="5"/>
                  </a:moveTo>
                  <a:lnTo>
                    <a:pt x="3" y="5"/>
                  </a:lnTo>
                  <a:cubicBezTo>
                    <a:pt x="3" y="3"/>
                    <a:pt x="2" y="2"/>
                    <a:pt x="1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1" y="3"/>
                    <a:pt x="1" y="4"/>
                    <a:pt x="2" y="6"/>
                  </a:cubicBezTo>
                  <a:lnTo>
                    <a:pt x="3" y="5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6" name="Freeform 1774"/>
            <p:cNvSpPr>
              <a:spLocks/>
            </p:cNvSpPr>
            <p:nvPr userDrawn="1"/>
          </p:nvSpPr>
          <p:spPr bwMode="auto">
            <a:xfrm>
              <a:off x="383" y="200"/>
              <a:ext cx="2" cy="2"/>
            </a:xfrm>
            <a:custGeom>
              <a:avLst/>
              <a:gdLst>
                <a:gd name="T0" fmla="*/ 4 w 4"/>
                <a:gd name="T1" fmla="*/ 3 h 4"/>
                <a:gd name="T2" fmla="*/ 4 w 4"/>
                <a:gd name="T3" fmla="*/ 3 h 4"/>
                <a:gd name="T4" fmla="*/ 4 w 4"/>
                <a:gd name="T5" fmla="*/ 3 h 4"/>
                <a:gd name="T6" fmla="*/ 1 w 4"/>
                <a:gd name="T7" fmla="*/ 0 h 4"/>
                <a:gd name="T8" fmla="*/ 0 w 4"/>
                <a:gd name="T9" fmla="*/ 1 h 4"/>
                <a:gd name="T10" fmla="*/ 3 w 4"/>
                <a:gd name="T11" fmla="*/ 4 h 4"/>
                <a:gd name="T12" fmla="*/ 4 w 4"/>
                <a:gd name="T13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4">
                  <a:moveTo>
                    <a:pt x="4" y="3"/>
                  </a:moveTo>
                  <a:lnTo>
                    <a:pt x="4" y="3"/>
                  </a:lnTo>
                  <a:lnTo>
                    <a:pt x="4" y="3"/>
                  </a:lnTo>
                  <a:cubicBezTo>
                    <a:pt x="3" y="2"/>
                    <a:pt x="2" y="1"/>
                    <a:pt x="1" y="0"/>
                  </a:cubicBezTo>
                  <a:lnTo>
                    <a:pt x="0" y="1"/>
                  </a:lnTo>
                  <a:cubicBezTo>
                    <a:pt x="2" y="2"/>
                    <a:pt x="3" y="3"/>
                    <a:pt x="3" y="4"/>
                  </a:cubicBezTo>
                  <a:lnTo>
                    <a:pt x="4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7" name="Rectangle 1775"/>
            <p:cNvSpPr>
              <a:spLocks noChangeArrowheads="1"/>
            </p:cNvSpPr>
            <p:nvPr userDrawn="1"/>
          </p:nvSpPr>
          <p:spPr bwMode="auto">
            <a:xfrm>
              <a:off x="383" y="200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8" name="Freeform 1776"/>
            <p:cNvSpPr>
              <a:spLocks/>
            </p:cNvSpPr>
            <p:nvPr userDrawn="1"/>
          </p:nvSpPr>
          <p:spPr bwMode="auto">
            <a:xfrm>
              <a:off x="381" y="199"/>
              <a:ext cx="2" cy="3"/>
            </a:xfrm>
            <a:custGeom>
              <a:avLst/>
              <a:gdLst>
                <a:gd name="T0" fmla="*/ 3 w 5"/>
                <a:gd name="T1" fmla="*/ 1 h 6"/>
                <a:gd name="T2" fmla="*/ 3 w 5"/>
                <a:gd name="T3" fmla="*/ 1 h 6"/>
                <a:gd name="T4" fmla="*/ 2 w 5"/>
                <a:gd name="T5" fmla="*/ 0 h 6"/>
                <a:gd name="T6" fmla="*/ 0 w 5"/>
                <a:gd name="T7" fmla="*/ 3 h 6"/>
                <a:gd name="T8" fmla="*/ 2 w 5"/>
                <a:gd name="T9" fmla="*/ 6 h 6"/>
                <a:gd name="T10" fmla="*/ 5 w 5"/>
                <a:gd name="T11" fmla="*/ 3 h 6"/>
                <a:gd name="T12" fmla="*/ 3 w 5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6">
                  <a:moveTo>
                    <a:pt x="3" y="1"/>
                  </a:moveTo>
                  <a:lnTo>
                    <a:pt x="3" y="1"/>
                  </a:lnTo>
                  <a:cubicBezTo>
                    <a:pt x="3" y="1"/>
                    <a:pt x="2" y="1"/>
                    <a:pt x="2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4"/>
                    <a:pt x="1" y="5"/>
                    <a:pt x="2" y="6"/>
                  </a:cubicBezTo>
                  <a:cubicBezTo>
                    <a:pt x="3" y="5"/>
                    <a:pt x="4" y="4"/>
                    <a:pt x="5" y="3"/>
                  </a:cubicBezTo>
                  <a:cubicBezTo>
                    <a:pt x="4" y="2"/>
                    <a:pt x="4" y="2"/>
                    <a:pt x="3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9" name="Freeform 1777"/>
            <p:cNvSpPr>
              <a:spLocks/>
            </p:cNvSpPr>
            <p:nvPr userDrawn="1"/>
          </p:nvSpPr>
          <p:spPr bwMode="auto">
            <a:xfrm>
              <a:off x="380" y="199"/>
              <a:ext cx="1" cy="1"/>
            </a:xfrm>
            <a:custGeom>
              <a:avLst/>
              <a:gdLst>
                <a:gd name="T0" fmla="*/ 4 w 4"/>
                <a:gd name="T1" fmla="*/ 1 h 4"/>
                <a:gd name="T2" fmla="*/ 4 w 4"/>
                <a:gd name="T3" fmla="*/ 1 h 4"/>
                <a:gd name="T4" fmla="*/ 0 w 4"/>
                <a:gd name="T5" fmla="*/ 0 h 4"/>
                <a:gd name="T6" fmla="*/ 0 w 4"/>
                <a:gd name="T7" fmla="*/ 1 h 4"/>
                <a:gd name="T8" fmla="*/ 2 w 4"/>
                <a:gd name="T9" fmla="*/ 4 h 4"/>
                <a:gd name="T10" fmla="*/ 4 w 4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4" y="1"/>
                  </a:moveTo>
                  <a:lnTo>
                    <a:pt x="4" y="1"/>
                  </a:lnTo>
                  <a:cubicBezTo>
                    <a:pt x="3" y="1"/>
                    <a:pt x="1" y="0"/>
                    <a:pt x="0" y="0"/>
                  </a:cubicBezTo>
                  <a:lnTo>
                    <a:pt x="0" y="1"/>
                  </a:lnTo>
                  <a:cubicBezTo>
                    <a:pt x="1" y="2"/>
                    <a:pt x="1" y="3"/>
                    <a:pt x="2" y="4"/>
                  </a:cubicBezTo>
                  <a:cubicBezTo>
                    <a:pt x="3" y="3"/>
                    <a:pt x="4" y="2"/>
                    <a:pt x="4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50" name="Freeform 1778"/>
            <p:cNvSpPr>
              <a:spLocks/>
            </p:cNvSpPr>
            <p:nvPr userDrawn="1"/>
          </p:nvSpPr>
          <p:spPr bwMode="auto">
            <a:xfrm>
              <a:off x="379" y="200"/>
              <a:ext cx="1" cy="2"/>
            </a:xfrm>
            <a:custGeom>
              <a:avLst/>
              <a:gdLst>
                <a:gd name="T0" fmla="*/ 1 w 3"/>
                <a:gd name="T1" fmla="*/ 0 h 6"/>
                <a:gd name="T2" fmla="*/ 1 w 3"/>
                <a:gd name="T3" fmla="*/ 0 h 6"/>
                <a:gd name="T4" fmla="*/ 0 w 3"/>
                <a:gd name="T5" fmla="*/ 5 h 6"/>
                <a:gd name="T6" fmla="*/ 0 w 3"/>
                <a:gd name="T7" fmla="*/ 6 h 6"/>
                <a:gd name="T8" fmla="*/ 3 w 3"/>
                <a:gd name="T9" fmla="*/ 2 h 6"/>
                <a:gd name="T10" fmla="*/ 1 w 3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1" y="0"/>
                  </a:moveTo>
                  <a:lnTo>
                    <a:pt x="1" y="0"/>
                  </a:lnTo>
                  <a:lnTo>
                    <a:pt x="0" y="5"/>
                  </a:lnTo>
                  <a:lnTo>
                    <a:pt x="0" y="6"/>
                  </a:lnTo>
                  <a:cubicBezTo>
                    <a:pt x="1" y="5"/>
                    <a:pt x="2" y="3"/>
                    <a:pt x="3" y="2"/>
                  </a:cubicBezTo>
                  <a:cubicBezTo>
                    <a:pt x="2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51" name="Freeform 1779"/>
            <p:cNvSpPr>
              <a:spLocks/>
            </p:cNvSpPr>
            <p:nvPr userDrawn="1"/>
          </p:nvSpPr>
          <p:spPr bwMode="auto">
            <a:xfrm>
              <a:off x="379" y="202"/>
              <a:ext cx="0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1 h 1"/>
                <a:gd name="T6" fmla="*/ 1 w 1"/>
                <a:gd name="T7" fmla="*/ 0 h 1"/>
                <a:gd name="T8" fmla="*/ 0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52" name="Freeform 1780"/>
            <p:cNvSpPr>
              <a:spLocks/>
            </p:cNvSpPr>
            <p:nvPr userDrawn="1"/>
          </p:nvSpPr>
          <p:spPr bwMode="auto">
            <a:xfrm>
              <a:off x="378" y="203"/>
              <a:ext cx="2" cy="2"/>
            </a:xfrm>
            <a:custGeom>
              <a:avLst/>
              <a:gdLst>
                <a:gd name="T0" fmla="*/ 1 w 5"/>
                <a:gd name="T1" fmla="*/ 1 h 6"/>
                <a:gd name="T2" fmla="*/ 1 w 5"/>
                <a:gd name="T3" fmla="*/ 1 h 6"/>
                <a:gd name="T4" fmla="*/ 0 w 5"/>
                <a:gd name="T5" fmla="*/ 3 h 6"/>
                <a:gd name="T6" fmla="*/ 3 w 5"/>
                <a:gd name="T7" fmla="*/ 6 h 6"/>
                <a:gd name="T8" fmla="*/ 5 w 5"/>
                <a:gd name="T9" fmla="*/ 3 h 6"/>
                <a:gd name="T10" fmla="*/ 2 w 5"/>
                <a:gd name="T11" fmla="*/ 0 h 6"/>
                <a:gd name="T12" fmla="*/ 1 w 5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6">
                  <a:moveTo>
                    <a:pt x="1" y="1"/>
                  </a:moveTo>
                  <a:lnTo>
                    <a:pt x="1" y="1"/>
                  </a:lnTo>
                  <a:lnTo>
                    <a:pt x="0" y="3"/>
                  </a:lnTo>
                  <a:cubicBezTo>
                    <a:pt x="1" y="4"/>
                    <a:pt x="2" y="5"/>
                    <a:pt x="3" y="6"/>
                  </a:cubicBezTo>
                  <a:cubicBezTo>
                    <a:pt x="3" y="5"/>
                    <a:pt x="4" y="4"/>
                    <a:pt x="5" y="3"/>
                  </a:cubicBezTo>
                  <a:cubicBezTo>
                    <a:pt x="4" y="2"/>
                    <a:pt x="3" y="1"/>
                    <a:pt x="2" y="0"/>
                  </a:cubicBezTo>
                  <a:cubicBezTo>
                    <a:pt x="2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53" name="Freeform 1781"/>
            <p:cNvSpPr>
              <a:spLocks/>
            </p:cNvSpPr>
            <p:nvPr userDrawn="1"/>
          </p:nvSpPr>
          <p:spPr bwMode="auto">
            <a:xfrm>
              <a:off x="378" y="205"/>
              <a:ext cx="1" cy="2"/>
            </a:xfrm>
            <a:custGeom>
              <a:avLst/>
              <a:gdLst>
                <a:gd name="T0" fmla="*/ 1 w 3"/>
                <a:gd name="T1" fmla="*/ 0 h 5"/>
                <a:gd name="T2" fmla="*/ 1 w 3"/>
                <a:gd name="T3" fmla="*/ 0 h 5"/>
                <a:gd name="T4" fmla="*/ 0 w 3"/>
                <a:gd name="T5" fmla="*/ 5 h 5"/>
                <a:gd name="T6" fmla="*/ 3 w 3"/>
                <a:gd name="T7" fmla="*/ 2 h 5"/>
                <a:gd name="T8" fmla="*/ 1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1" y="0"/>
                  </a:moveTo>
                  <a:lnTo>
                    <a:pt x="1" y="0"/>
                  </a:lnTo>
                  <a:lnTo>
                    <a:pt x="0" y="5"/>
                  </a:lnTo>
                  <a:cubicBezTo>
                    <a:pt x="1" y="4"/>
                    <a:pt x="2" y="3"/>
                    <a:pt x="3" y="2"/>
                  </a:cubicBezTo>
                  <a:cubicBezTo>
                    <a:pt x="3" y="1"/>
                    <a:pt x="2" y="1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54" name="Freeform 1782"/>
            <p:cNvSpPr>
              <a:spLocks/>
            </p:cNvSpPr>
            <p:nvPr userDrawn="1"/>
          </p:nvSpPr>
          <p:spPr bwMode="auto">
            <a:xfrm>
              <a:off x="377" y="207"/>
              <a:ext cx="2" cy="3"/>
            </a:xfrm>
            <a:custGeom>
              <a:avLst/>
              <a:gdLst>
                <a:gd name="T0" fmla="*/ 1 w 4"/>
                <a:gd name="T1" fmla="*/ 0 h 5"/>
                <a:gd name="T2" fmla="*/ 1 w 4"/>
                <a:gd name="T3" fmla="*/ 0 h 5"/>
                <a:gd name="T4" fmla="*/ 0 w 4"/>
                <a:gd name="T5" fmla="*/ 4 h 5"/>
                <a:gd name="T6" fmla="*/ 1 w 4"/>
                <a:gd name="T7" fmla="*/ 4 h 5"/>
                <a:gd name="T8" fmla="*/ 1 w 4"/>
                <a:gd name="T9" fmla="*/ 4 h 5"/>
                <a:gd name="T10" fmla="*/ 1 w 4"/>
                <a:gd name="T11" fmla="*/ 5 h 5"/>
                <a:gd name="T12" fmla="*/ 4 w 4"/>
                <a:gd name="T13" fmla="*/ 2 h 5"/>
                <a:gd name="T14" fmla="*/ 1 w 4"/>
                <a:gd name="T15" fmla="*/ 0 h 5"/>
                <a:gd name="T16" fmla="*/ 1 w 4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lnTo>
                    <a:pt x="1" y="0"/>
                  </a:lnTo>
                  <a:lnTo>
                    <a:pt x="0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5"/>
                  </a:lnTo>
                  <a:cubicBezTo>
                    <a:pt x="2" y="4"/>
                    <a:pt x="3" y="3"/>
                    <a:pt x="4" y="2"/>
                  </a:cubicBezTo>
                  <a:cubicBezTo>
                    <a:pt x="3" y="1"/>
                    <a:pt x="2" y="0"/>
                    <a:pt x="1" y="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55" name="Freeform 1783"/>
            <p:cNvSpPr>
              <a:spLocks/>
            </p:cNvSpPr>
            <p:nvPr userDrawn="1"/>
          </p:nvSpPr>
          <p:spPr bwMode="auto">
            <a:xfrm>
              <a:off x="378" y="210"/>
              <a:ext cx="0" cy="0"/>
            </a:xfrm>
            <a:custGeom>
              <a:avLst/>
              <a:gdLst>
                <a:gd name="T0" fmla="*/ 1 w 1"/>
                <a:gd name="T1" fmla="*/ 1 h 2"/>
                <a:gd name="T2" fmla="*/ 1 w 1"/>
                <a:gd name="T3" fmla="*/ 1 h 2"/>
                <a:gd name="T4" fmla="*/ 0 w 1"/>
                <a:gd name="T5" fmla="*/ 0 h 2"/>
                <a:gd name="T6" fmla="*/ 0 w 1"/>
                <a:gd name="T7" fmla="*/ 2 h 2"/>
                <a:gd name="T8" fmla="*/ 1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lnTo>
                    <a:pt x="1" y="1"/>
                  </a:lnTo>
                  <a:lnTo>
                    <a:pt x="0" y="0"/>
                  </a:lnTo>
                  <a:cubicBezTo>
                    <a:pt x="0" y="1"/>
                    <a:pt x="0" y="1"/>
                    <a:pt x="0" y="2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56" name="Freeform 1784"/>
            <p:cNvSpPr>
              <a:spLocks/>
            </p:cNvSpPr>
            <p:nvPr userDrawn="1"/>
          </p:nvSpPr>
          <p:spPr bwMode="auto">
            <a:xfrm>
              <a:off x="382" y="214"/>
              <a:ext cx="0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0 h 1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1" y="0"/>
                  </a:lnTo>
                  <a:lnTo>
                    <a:pt x="0" y="0"/>
                  </a:lnTo>
                  <a:cubicBezTo>
                    <a:pt x="1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57" name="Freeform 1785"/>
            <p:cNvSpPr>
              <a:spLocks/>
            </p:cNvSpPr>
            <p:nvPr userDrawn="1"/>
          </p:nvSpPr>
          <p:spPr bwMode="auto">
            <a:xfrm>
              <a:off x="382" y="213"/>
              <a:ext cx="2" cy="1"/>
            </a:xfrm>
            <a:custGeom>
              <a:avLst/>
              <a:gdLst>
                <a:gd name="T0" fmla="*/ 0 w 4"/>
                <a:gd name="T1" fmla="*/ 2 h 3"/>
                <a:gd name="T2" fmla="*/ 0 w 4"/>
                <a:gd name="T3" fmla="*/ 2 h 3"/>
                <a:gd name="T4" fmla="*/ 1 w 4"/>
                <a:gd name="T5" fmla="*/ 3 h 3"/>
                <a:gd name="T6" fmla="*/ 1 w 4"/>
                <a:gd name="T7" fmla="*/ 3 h 3"/>
                <a:gd name="T8" fmla="*/ 2 w 4"/>
                <a:gd name="T9" fmla="*/ 3 h 3"/>
                <a:gd name="T10" fmla="*/ 4 w 4"/>
                <a:gd name="T11" fmla="*/ 0 h 3"/>
                <a:gd name="T12" fmla="*/ 0 w 4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lnTo>
                    <a:pt x="0" y="2"/>
                  </a:lnTo>
                  <a:cubicBezTo>
                    <a:pt x="1" y="2"/>
                    <a:pt x="1" y="3"/>
                    <a:pt x="1" y="3"/>
                  </a:cubicBezTo>
                  <a:lnTo>
                    <a:pt x="1" y="3"/>
                  </a:lnTo>
                  <a:lnTo>
                    <a:pt x="2" y="3"/>
                  </a:lnTo>
                  <a:cubicBezTo>
                    <a:pt x="3" y="2"/>
                    <a:pt x="3" y="1"/>
                    <a:pt x="4" y="0"/>
                  </a:cubicBezTo>
                  <a:cubicBezTo>
                    <a:pt x="3" y="0"/>
                    <a:pt x="2" y="1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sp>
        <p:nvSpPr>
          <p:cNvPr id="987" name="Freeform 1787"/>
          <p:cNvSpPr>
            <a:spLocks/>
          </p:cNvSpPr>
          <p:nvPr userDrawn="1"/>
        </p:nvSpPr>
        <p:spPr bwMode="auto">
          <a:xfrm>
            <a:off x="608013" y="333375"/>
            <a:ext cx="3175" cy="3175"/>
          </a:xfrm>
          <a:custGeom>
            <a:avLst/>
            <a:gdLst>
              <a:gd name="T0" fmla="*/ 2 w 4"/>
              <a:gd name="T1" fmla="*/ 5 h 6"/>
              <a:gd name="T2" fmla="*/ 2 w 4"/>
              <a:gd name="T3" fmla="*/ 5 h 6"/>
              <a:gd name="T4" fmla="*/ 4 w 4"/>
              <a:gd name="T5" fmla="*/ 2 h 6"/>
              <a:gd name="T6" fmla="*/ 3 w 4"/>
              <a:gd name="T7" fmla="*/ 0 h 6"/>
              <a:gd name="T8" fmla="*/ 0 w 4"/>
              <a:gd name="T9" fmla="*/ 2 h 6"/>
              <a:gd name="T10" fmla="*/ 2 w 4"/>
              <a:gd name="T11" fmla="*/ 6 h 6"/>
              <a:gd name="T12" fmla="*/ 2 w 4"/>
              <a:gd name="T13" fmla="*/ 5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" h="6">
                <a:moveTo>
                  <a:pt x="2" y="5"/>
                </a:moveTo>
                <a:lnTo>
                  <a:pt x="2" y="5"/>
                </a:lnTo>
                <a:cubicBezTo>
                  <a:pt x="3" y="4"/>
                  <a:pt x="3" y="3"/>
                  <a:pt x="4" y="2"/>
                </a:cubicBezTo>
                <a:cubicBezTo>
                  <a:pt x="4" y="1"/>
                  <a:pt x="3" y="0"/>
                  <a:pt x="3" y="0"/>
                </a:cubicBezTo>
                <a:cubicBezTo>
                  <a:pt x="2" y="1"/>
                  <a:pt x="1" y="1"/>
                  <a:pt x="0" y="2"/>
                </a:cubicBezTo>
                <a:cubicBezTo>
                  <a:pt x="1" y="3"/>
                  <a:pt x="1" y="4"/>
                  <a:pt x="2" y="6"/>
                </a:cubicBezTo>
                <a:lnTo>
                  <a:pt x="2" y="5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88" name="Freeform 1788"/>
          <p:cNvSpPr>
            <a:spLocks/>
          </p:cNvSpPr>
          <p:nvPr userDrawn="1"/>
        </p:nvSpPr>
        <p:spPr bwMode="auto">
          <a:xfrm>
            <a:off x="596901" y="314325"/>
            <a:ext cx="4763" cy="15875"/>
          </a:xfrm>
          <a:custGeom>
            <a:avLst/>
            <a:gdLst>
              <a:gd name="T0" fmla="*/ 3 w 5"/>
              <a:gd name="T1" fmla="*/ 0 h 22"/>
              <a:gd name="T2" fmla="*/ 3 w 5"/>
              <a:gd name="T3" fmla="*/ 0 h 22"/>
              <a:gd name="T4" fmla="*/ 0 w 5"/>
              <a:gd name="T5" fmla="*/ 22 h 22"/>
              <a:gd name="T6" fmla="*/ 1 w 5"/>
              <a:gd name="T7" fmla="*/ 21 h 22"/>
              <a:gd name="T8" fmla="*/ 1 w 5"/>
              <a:gd name="T9" fmla="*/ 21 h 22"/>
              <a:gd name="T10" fmla="*/ 1 w 5"/>
              <a:gd name="T11" fmla="*/ 22 h 22"/>
              <a:gd name="T12" fmla="*/ 5 w 5"/>
              <a:gd name="T13" fmla="*/ 1 h 22"/>
              <a:gd name="T14" fmla="*/ 3 w 5"/>
              <a:gd name="T15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" h="22">
                <a:moveTo>
                  <a:pt x="3" y="0"/>
                </a:moveTo>
                <a:lnTo>
                  <a:pt x="3" y="0"/>
                </a:lnTo>
                <a:lnTo>
                  <a:pt x="0" y="22"/>
                </a:lnTo>
                <a:cubicBezTo>
                  <a:pt x="0" y="21"/>
                  <a:pt x="1" y="21"/>
                  <a:pt x="1" y="21"/>
                </a:cubicBezTo>
                <a:lnTo>
                  <a:pt x="1" y="21"/>
                </a:lnTo>
                <a:cubicBezTo>
                  <a:pt x="1" y="21"/>
                  <a:pt x="1" y="21"/>
                  <a:pt x="1" y="22"/>
                </a:cubicBezTo>
                <a:lnTo>
                  <a:pt x="5" y="1"/>
                </a:lnTo>
                <a:cubicBezTo>
                  <a:pt x="5" y="0"/>
                  <a:pt x="4" y="0"/>
                  <a:pt x="3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89" name="Freeform 1789"/>
          <p:cNvSpPr>
            <a:spLocks/>
          </p:cNvSpPr>
          <p:nvPr userDrawn="1"/>
        </p:nvSpPr>
        <p:spPr bwMode="auto">
          <a:xfrm>
            <a:off x="603251" y="319088"/>
            <a:ext cx="3175" cy="4763"/>
          </a:xfrm>
          <a:custGeom>
            <a:avLst/>
            <a:gdLst>
              <a:gd name="T0" fmla="*/ 2 w 5"/>
              <a:gd name="T1" fmla="*/ 0 h 6"/>
              <a:gd name="T2" fmla="*/ 2 w 5"/>
              <a:gd name="T3" fmla="*/ 0 h 6"/>
              <a:gd name="T4" fmla="*/ 0 w 5"/>
              <a:gd name="T5" fmla="*/ 3 h 6"/>
              <a:gd name="T6" fmla="*/ 2 w 5"/>
              <a:gd name="T7" fmla="*/ 6 h 6"/>
              <a:gd name="T8" fmla="*/ 5 w 5"/>
              <a:gd name="T9" fmla="*/ 3 h 6"/>
              <a:gd name="T10" fmla="*/ 2 w 5"/>
              <a:gd name="T11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6">
                <a:moveTo>
                  <a:pt x="2" y="0"/>
                </a:moveTo>
                <a:lnTo>
                  <a:pt x="2" y="0"/>
                </a:lnTo>
                <a:cubicBezTo>
                  <a:pt x="1" y="1"/>
                  <a:pt x="0" y="2"/>
                  <a:pt x="0" y="3"/>
                </a:cubicBezTo>
                <a:cubicBezTo>
                  <a:pt x="1" y="4"/>
                  <a:pt x="2" y="5"/>
                  <a:pt x="2" y="6"/>
                </a:cubicBezTo>
                <a:cubicBezTo>
                  <a:pt x="3" y="5"/>
                  <a:pt x="4" y="4"/>
                  <a:pt x="5" y="3"/>
                </a:cubicBezTo>
                <a:cubicBezTo>
                  <a:pt x="4" y="2"/>
                  <a:pt x="3" y="1"/>
                  <a:pt x="2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0" name="Freeform 1790"/>
          <p:cNvSpPr>
            <a:spLocks/>
          </p:cNvSpPr>
          <p:nvPr userDrawn="1"/>
        </p:nvSpPr>
        <p:spPr bwMode="auto">
          <a:xfrm>
            <a:off x="606426" y="317500"/>
            <a:ext cx="3175" cy="6350"/>
          </a:xfrm>
          <a:custGeom>
            <a:avLst/>
            <a:gdLst>
              <a:gd name="T0" fmla="*/ 2 w 5"/>
              <a:gd name="T1" fmla="*/ 7 h 7"/>
              <a:gd name="T2" fmla="*/ 2 w 5"/>
              <a:gd name="T3" fmla="*/ 7 h 7"/>
              <a:gd name="T4" fmla="*/ 5 w 5"/>
              <a:gd name="T5" fmla="*/ 4 h 7"/>
              <a:gd name="T6" fmla="*/ 2 w 5"/>
              <a:gd name="T7" fmla="*/ 0 h 7"/>
              <a:gd name="T8" fmla="*/ 0 w 5"/>
              <a:gd name="T9" fmla="*/ 4 h 7"/>
              <a:gd name="T10" fmla="*/ 2 w 5"/>
              <a:gd name="T11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7">
                <a:moveTo>
                  <a:pt x="2" y="7"/>
                </a:moveTo>
                <a:lnTo>
                  <a:pt x="2" y="7"/>
                </a:lnTo>
                <a:cubicBezTo>
                  <a:pt x="3" y="6"/>
                  <a:pt x="4" y="5"/>
                  <a:pt x="5" y="4"/>
                </a:cubicBezTo>
                <a:cubicBezTo>
                  <a:pt x="4" y="3"/>
                  <a:pt x="3" y="2"/>
                  <a:pt x="2" y="0"/>
                </a:cubicBezTo>
                <a:cubicBezTo>
                  <a:pt x="1" y="1"/>
                  <a:pt x="1" y="3"/>
                  <a:pt x="0" y="4"/>
                </a:cubicBezTo>
                <a:cubicBezTo>
                  <a:pt x="1" y="5"/>
                  <a:pt x="2" y="6"/>
                  <a:pt x="2" y="7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1" name="Freeform 1791"/>
          <p:cNvSpPr>
            <a:spLocks/>
          </p:cNvSpPr>
          <p:nvPr userDrawn="1"/>
        </p:nvSpPr>
        <p:spPr bwMode="auto">
          <a:xfrm>
            <a:off x="604838" y="320675"/>
            <a:ext cx="3175" cy="4763"/>
          </a:xfrm>
          <a:custGeom>
            <a:avLst/>
            <a:gdLst>
              <a:gd name="T0" fmla="*/ 2 w 5"/>
              <a:gd name="T1" fmla="*/ 7 h 7"/>
              <a:gd name="T2" fmla="*/ 2 w 5"/>
              <a:gd name="T3" fmla="*/ 7 h 7"/>
              <a:gd name="T4" fmla="*/ 5 w 5"/>
              <a:gd name="T5" fmla="*/ 4 h 7"/>
              <a:gd name="T6" fmla="*/ 2 w 5"/>
              <a:gd name="T7" fmla="*/ 0 h 7"/>
              <a:gd name="T8" fmla="*/ 0 w 5"/>
              <a:gd name="T9" fmla="*/ 4 h 7"/>
              <a:gd name="T10" fmla="*/ 2 w 5"/>
              <a:gd name="T11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7">
                <a:moveTo>
                  <a:pt x="2" y="7"/>
                </a:moveTo>
                <a:lnTo>
                  <a:pt x="2" y="7"/>
                </a:lnTo>
                <a:cubicBezTo>
                  <a:pt x="3" y="6"/>
                  <a:pt x="4" y="5"/>
                  <a:pt x="5" y="4"/>
                </a:cubicBezTo>
                <a:cubicBezTo>
                  <a:pt x="4" y="3"/>
                  <a:pt x="3" y="2"/>
                  <a:pt x="2" y="0"/>
                </a:cubicBezTo>
                <a:cubicBezTo>
                  <a:pt x="2" y="1"/>
                  <a:pt x="1" y="3"/>
                  <a:pt x="0" y="4"/>
                </a:cubicBezTo>
                <a:cubicBezTo>
                  <a:pt x="1" y="5"/>
                  <a:pt x="2" y="6"/>
                  <a:pt x="2" y="7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2" name="Freeform 1792"/>
          <p:cNvSpPr>
            <a:spLocks/>
          </p:cNvSpPr>
          <p:nvPr userDrawn="1"/>
        </p:nvSpPr>
        <p:spPr bwMode="auto">
          <a:xfrm>
            <a:off x="603251" y="323850"/>
            <a:ext cx="3175" cy="4763"/>
          </a:xfrm>
          <a:custGeom>
            <a:avLst/>
            <a:gdLst>
              <a:gd name="T0" fmla="*/ 2 w 5"/>
              <a:gd name="T1" fmla="*/ 6 h 6"/>
              <a:gd name="T2" fmla="*/ 2 w 5"/>
              <a:gd name="T3" fmla="*/ 6 h 6"/>
              <a:gd name="T4" fmla="*/ 5 w 5"/>
              <a:gd name="T5" fmla="*/ 3 h 6"/>
              <a:gd name="T6" fmla="*/ 2 w 5"/>
              <a:gd name="T7" fmla="*/ 0 h 6"/>
              <a:gd name="T8" fmla="*/ 0 w 5"/>
              <a:gd name="T9" fmla="*/ 3 h 6"/>
              <a:gd name="T10" fmla="*/ 2 w 5"/>
              <a:gd name="T11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6">
                <a:moveTo>
                  <a:pt x="2" y="6"/>
                </a:moveTo>
                <a:lnTo>
                  <a:pt x="2" y="6"/>
                </a:lnTo>
                <a:cubicBezTo>
                  <a:pt x="3" y="5"/>
                  <a:pt x="4" y="4"/>
                  <a:pt x="5" y="3"/>
                </a:cubicBezTo>
                <a:cubicBezTo>
                  <a:pt x="4" y="2"/>
                  <a:pt x="3" y="1"/>
                  <a:pt x="2" y="0"/>
                </a:cubicBezTo>
                <a:cubicBezTo>
                  <a:pt x="2" y="1"/>
                  <a:pt x="1" y="2"/>
                  <a:pt x="0" y="3"/>
                </a:cubicBezTo>
                <a:cubicBezTo>
                  <a:pt x="1" y="4"/>
                  <a:pt x="2" y="5"/>
                  <a:pt x="2" y="6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3" name="Freeform 1793"/>
          <p:cNvSpPr>
            <a:spLocks/>
          </p:cNvSpPr>
          <p:nvPr userDrawn="1"/>
        </p:nvSpPr>
        <p:spPr bwMode="auto">
          <a:xfrm>
            <a:off x="600076" y="327025"/>
            <a:ext cx="3175" cy="3175"/>
          </a:xfrm>
          <a:custGeom>
            <a:avLst/>
            <a:gdLst>
              <a:gd name="T0" fmla="*/ 2 w 5"/>
              <a:gd name="T1" fmla="*/ 5 h 5"/>
              <a:gd name="T2" fmla="*/ 2 w 5"/>
              <a:gd name="T3" fmla="*/ 5 h 5"/>
              <a:gd name="T4" fmla="*/ 5 w 5"/>
              <a:gd name="T5" fmla="*/ 3 h 5"/>
              <a:gd name="T6" fmla="*/ 2 w 5"/>
              <a:gd name="T7" fmla="*/ 0 h 5"/>
              <a:gd name="T8" fmla="*/ 0 w 5"/>
              <a:gd name="T9" fmla="*/ 2 h 5"/>
              <a:gd name="T10" fmla="*/ 2 w 5"/>
              <a:gd name="T11" fmla="*/ 5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5">
                <a:moveTo>
                  <a:pt x="2" y="5"/>
                </a:moveTo>
                <a:lnTo>
                  <a:pt x="2" y="5"/>
                </a:lnTo>
                <a:cubicBezTo>
                  <a:pt x="3" y="4"/>
                  <a:pt x="4" y="3"/>
                  <a:pt x="5" y="3"/>
                </a:cubicBezTo>
                <a:cubicBezTo>
                  <a:pt x="4" y="2"/>
                  <a:pt x="3" y="1"/>
                  <a:pt x="2" y="0"/>
                </a:cubicBezTo>
                <a:cubicBezTo>
                  <a:pt x="2" y="0"/>
                  <a:pt x="1" y="1"/>
                  <a:pt x="0" y="2"/>
                </a:cubicBezTo>
                <a:cubicBezTo>
                  <a:pt x="1" y="3"/>
                  <a:pt x="2" y="4"/>
                  <a:pt x="2" y="5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4" name="Freeform 1794"/>
          <p:cNvSpPr>
            <a:spLocks/>
          </p:cNvSpPr>
          <p:nvPr userDrawn="1"/>
        </p:nvSpPr>
        <p:spPr bwMode="auto">
          <a:xfrm>
            <a:off x="609601" y="320675"/>
            <a:ext cx="3175" cy="6350"/>
          </a:xfrm>
          <a:custGeom>
            <a:avLst/>
            <a:gdLst>
              <a:gd name="T0" fmla="*/ 2 w 5"/>
              <a:gd name="T1" fmla="*/ 8 h 8"/>
              <a:gd name="T2" fmla="*/ 2 w 5"/>
              <a:gd name="T3" fmla="*/ 8 h 8"/>
              <a:gd name="T4" fmla="*/ 5 w 5"/>
              <a:gd name="T5" fmla="*/ 4 h 8"/>
              <a:gd name="T6" fmla="*/ 2 w 5"/>
              <a:gd name="T7" fmla="*/ 0 h 8"/>
              <a:gd name="T8" fmla="*/ 0 w 5"/>
              <a:gd name="T9" fmla="*/ 4 h 8"/>
              <a:gd name="T10" fmla="*/ 2 w 5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8">
                <a:moveTo>
                  <a:pt x="2" y="8"/>
                </a:moveTo>
                <a:lnTo>
                  <a:pt x="2" y="8"/>
                </a:lnTo>
                <a:cubicBezTo>
                  <a:pt x="3" y="7"/>
                  <a:pt x="4" y="6"/>
                  <a:pt x="5" y="4"/>
                </a:cubicBezTo>
                <a:cubicBezTo>
                  <a:pt x="4" y="3"/>
                  <a:pt x="3" y="2"/>
                  <a:pt x="2" y="0"/>
                </a:cubicBezTo>
                <a:cubicBezTo>
                  <a:pt x="1" y="2"/>
                  <a:pt x="1" y="3"/>
                  <a:pt x="0" y="4"/>
                </a:cubicBezTo>
                <a:cubicBezTo>
                  <a:pt x="1" y="5"/>
                  <a:pt x="2" y="6"/>
                  <a:pt x="2" y="8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5" name="Freeform 1795"/>
          <p:cNvSpPr>
            <a:spLocks/>
          </p:cNvSpPr>
          <p:nvPr userDrawn="1"/>
        </p:nvSpPr>
        <p:spPr bwMode="auto">
          <a:xfrm>
            <a:off x="606426" y="323850"/>
            <a:ext cx="3175" cy="4763"/>
          </a:xfrm>
          <a:custGeom>
            <a:avLst/>
            <a:gdLst>
              <a:gd name="T0" fmla="*/ 3 w 5"/>
              <a:gd name="T1" fmla="*/ 7 h 7"/>
              <a:gd name="T2" fmla="*/ 3 w 5"/>
              <a:gd name="T3" fmla="*/ 7 h 7"/>
              <a:gd name="T4" fmla="*/ 5 w 5"/>
              <a:gd name="T5" fmla="*/ 4 h 7"/>
              <a:gd name="T6" fmla="*/ 2 w 5"/>
              <a:gd name="T7" fmla="*/ 0 h 7"/>
              <a:gd name="T8" fmla="*/ 0 w 5"/>
              <a:gd name="T9" fmla="*/ 3 h 7"/>
              <a:gd name="T10" fmla="*/ 3 w 5"/>
              <a:gd name="T11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7">
                <a:moveTo>
                  <a:pt x="3" y="7"/>
                </a:moveTo>
                <a:lnTo>
                  <a:pt x="3" y="7"/>
                </a:lnTo>
                <a:cubicBezTo>
                  <a:pt x="3" y="6"/>
                  <a:pt x="4" y="5"/>
                  <a:pt x="5" y="4"/>
                </a:cubicBezTo>
                <a:cubicBezTo>
                  <a:pt x="4" y="3"/>
                  <a:pt x="3" y="2"/>
                  <a:pt x="2" y="0"/>
                </a:cubicBezTo>
                <a:cubicBezTo>
                  <a:pt x="2" y="1"/>
                  <a:pt x="1" y="2"/>
                  <a:pt x="0" y="3"/>
                </a:cubicBezTo>
                <a:cubicBezTo>
                  <a:pt x="1" y="5"/>
                  <a:pt x="2" y="6"/>
                  <a:pt x="3" y="7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6" name="Freeform 1796"/>
          <p:cNvSpPr>
            <a:spLocks/>
          </p:cNvSpPr>
          <p:nvPr userDrawn="1"/>
        </p:nvSpPr>
        <p:spPr bwMode="auto">
          <a:xfrm>
            <a:off x="604838" y="327025"/>
            <a:ext cx="3175" cy="4763"/>
          </a:xfrm>
          <a:custGeom>
            <a:avLst/>
            <a:gdLst>
              <a:gd name="T0" fmla="*/ 3 w 5"/>
              <a:gd name="T1" fmla="*/ 7 h 7"/>
              <a:gd name="T2" fmla="*/ 3 w 5"/>
              <a:gd name="T3" fmla="*/ 7 h 7"/>
              <a:gd name="T4" fmla="*/ 5 w 5"/>
              <a:gd name="T5" fmla="*/ 4 h 7"/>
              <a:gd name="T6" fmla="*/ 2 w 5"/>
              <a:gd name="T7" fmla="*/ 0 h 7"/>
              <a:gd name="T8" fmla="*/ 0 w 5"/>
              <a:gd name="T9" fmla="*/ 3 h 7"/>
              <a:gd name="T10" fmla="*/ 2 w 5"/>
              <a:gd name="T11" fmla="*/ 5 h 7"/>
              <a:gd name="T12" fmla="*/ 2 w 5"/>
              <a:gd name="T13" fmla="*/ 5 h 7"/>
              <a:gd name="T14" fmla="*/ 3 w 5"/>
              <a:gd name="T15" fmla="*/ 5 h 7"/>
              <a:gd name="T16" fmla="*/ 2 w 5"/>
              <a:gd name="T17" fmla="*/ 6 h 7"/>
              <a:gd name="T18" fmla="*/ 3 w 5"/>
              <a:gd name="T19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" h="7">
                <a:moveTo>
                  <a:pt x="3" y="7"/>
                </a:moveTo>
                <a:lnTo>
                  <a:pt x="3" y="7"/>
                </a:lnTo>
                <a:cubicBezTo>
                  <a:pt x="4" y="6"/>
                  <a:pt x="4" y="5"/>
                  <a:pt x="5" y="4"/>
                </a:cubicBezTo>
                <a:cubicBezTo>
                  <a:pt x="4" y="2"/>
                  <a:pt x="3" y="1"/>
                  <a:pt x="2" y="0"/>
                </a:cubicBezTo>
                <a:cubicBezTo>
                  <a:pt x="2" y="1"/>
                  <a:pt x="1" y="2"/>
                  <a:pt x="0" y="3"/>
                </a:cubicBezTo>
                <a:cubicBezTo>
                  <a:pt x="1" y="4"/>
                  <a:pt x="1" y="4"/>
                  <a:pt x="2" y="5"/>
                </a:cubicBezTo>
                <a:lnTo>
                  <a:pt x="2" y="5"/>
                </a:lnTo>
                <a:lnTo>
                  <a:pt x="3" y="5"/>
                </a:lnTo>
                <a:cubicBezTo>
                  <a:pt x="3" y="6"/>
                  <a:pt x="2" y="6"/>
                  <a:pt x="2" y="6"/>
                </a:cubicBezTo>
                <a:lnTo>
                  <a:pt x="3" y="7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7" name="Freeform 1797"/>
          <p:cNvSpPr>
            <a:spLocks/>
          </p:cNvSpPr>
          <p:nvPr userDrawn="1"/>
        </p:nvSpPr>
        <p:spPr bwMode="auto">
          <a:xfrm>
            <a:off x="603251" y="328613"/>
            <a:ext cx="1588" cy="3175"/>
          </a:xfrm>
          <a:custGeom>
            <a:avLst/>
            <a:gdLst>
              <a:gd name="T0" fmla="*/ 4 w 4"/>
              <a:gd name="T1" fmla="*/ 3 h 4"/>
              <a:gd name="T2" fmla="*/ 4 w 4"/>
              <a:gd name="T3" fmla="*/ 3 h 4"/>
              <a:gd name="T4" fmla="*/ 2 w 4"/>
              <a:gd name="T5" fmla="*/ 0 h 4"/>
              <a:gd name="T6" fmla="*/ 0 w 4"/>
              <a:gd name="T7" fmla="*/ 2 h 4"/>
              <a:gd name="T8" fmla="*/ 0 w 4"/>
              <a:gd name="T9" fmla="*/ 4 h 4"/>
              <a:gd name="T10" fmla="*/ 4 w 4"/>
              <a:gd name="T11" fmla="*/ 3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4">
                <a:moveTo>
                  <a:pt x="4" y="3"/>
                </a:moveTo>
                <a:lnTo>
                  <a:pt x="4" y="3"/>
                </a:lnTo>
                <a:cubicBezTo>
                  <a:pt x="4" y="2"/>
                  <a:pt x="3" y="1"/>
                  <a:pt x="2" y="0"/>
                </a:cubicBezTo>
                <a:cubicBezTo>
                  <a:pt x="1" y="1"/>
                  <a:pt x="1" y="2"/>
                  <a:pt x="0" y="2"/>
                </a:cubicBezTo>
                <a:lnTo>
                  <a:pt x="0" y="4"/>
                </a:lnTo>
                <a:cubicBezTo>
                  <a:pt x="2" y="3"/>
                  <a:pt x="3" y="3"/>
                  <a:pt x="4" y="3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8" name="Rectangle 1798"/>
          <p:cNvSpPr>
            <a:spLocks noChangeArrowheads="1"/>
          </p:cNvSpPr>
          <p:nvPr userDrawn="1"/>
        </p:nvSpPr>
        <p:spPr bwMode="auto">
          <a:xfrm>
            <a:off x="606426" y="331788"/>
            <a:ext cx="1588" cy="1588"/>
          </a:xfrm>
          <a:prstGeom prst="rect">
            <a:avLst/>
          </a:prstGeom>
          <a:solidFill>
            <a:srgbClr val="D5A03C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9" name="Freeform 1799"/>
          <p:cNvSpPr>
            <a:spLocks/>
          </p:cNvSpPr>
          <p:nvPr userDrawn="1"/>
        </p:nvSpPr>
        <p:spPr bwMode="auto">
          <a:xfrm>
            <a:off x="600076" y="331788"/>
            <a:ext cx="3175" cy="1588"/>
          </a:xfrm>
          <a:custGeom>
            <a:avLst/>
            <a:gdLst>
              <a:gd name="T0" fmla="*/ 3 w 3"/>
              <a:gd name="T1" fmla="*/ 1 h 3"/>
              <a:gd name="T2" fmla="*/ 3 w 3"/>
              <a:gd name="T3" fmla="*/ 1 h 3"/>
              <a:gd name="T4" fmla="*/ 2 w 3"/>
              <a:gd name="T5" fmla="*/ 0 h 3"/>
              <a:gd name="T6" fmla="*/ 0 w 3"/>
              <a:gd name="T7" fmla="*/ 2 h 3"/>
              <a:gd name="T8" fmla="*/ 0 w 3"/>
              <a:gd name="T9" fmla="*/ 3 h 3"/>
              <a:gd name="T10" fmla="*/ 1 w 3"/>
              <a:gd name="T11" fmla="*/ 2 h 3"/>
              <a:gd name="T12" fmla="*/ 3 w 3"/>
              <a:gd name="T13" fmla="*/ 1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" h="3">
                <a:moveTo>
                  <a:pt x="3" y="1"/>
                </a:moveTo>
                <a:lnTo>
                  <a:pt x="3" y="1"/>
                </a:lnTo>
                <a:lnTo>
                  <a:pt x="2" y="0"/>
                </a:lnTo>
                <a:cubicBezTo>
                  <a:pt x="1" y="1"/>
                  <a:pt x="0" y="1"/>
                  <a:pt x="0" y="2"/>
                </a:cubicBezTo>
                <a:lnTo>
                  <a:pt x="0" y="3"/>
                </a:lnTo>
                <a:lnTo>
                  <a:pt x="1" y="2"/>
                </a:lnTo>
                <a:cubicBezTo>
                  <a:pt x="1" y="2"/>
                  <a:pt x="2" y="1"/>
                  <a:pt x="3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0" name="Freeform 1800"/>
          <p:cNvSpPr>
            <a:spLocks/>
          </p:cNvSpPr>
          <p:nvPr userDrawn="1"/>
        </p:nvSpPr>
        <p:spPr bwMode="auto">
          <a:xfrm>
            <a:off x="603251" y="333375"/>
            <a:ext cx="0" cy="1588"/>
          </a:xfrm>
          <a:custGeom>
            <a:avLst/>
            <a:gdLst>
              <a:gd name="T0" fmla="*/ 1 h 1"/>
              <a:gd name="T1" fmla="*/ 1 h 1"/>
              <a:gd name="T2" fmla="*/ 0 h 1"/>
              <a:gd name="T3" fmla="*/ 1 h 1"/>
              <a:gd name="T4" fmla="*/ 1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1">
                <a:moveTo>
                  <a:pt x="0" y="1"/>
                </a:moveTo>
                <a:lnTo>
                  <a:pt x="0" y="1"/>
                </a:lnTo>
                <a:lnTo>
                  <a:pt x="0" y="0"/>
                </a:lnTo>
                <a:lnTo>
                  <a:pt x="0" y="1"/>
                </a:ln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1" name="Freeform 1801"/>
          <p:cNvSpPr>
            <a:spLocks/>
          </p:cNvSpPr>
          <p:nvPr userDrawn="1"/>
        </p:nvSpPr>
        <p:spPr bwMode="auto">
          <a:xfrm>
            <a:off x="603251" y="336550"/>
            <a:ext cx="1588" cy="1588"/>
          </a:xfrm>
          <a:custGeom>
            <a:avLst/>
            <a:gdLst>
              <a:gd name="T0" fmla="*/ 1 w 3"/>
              <a:gd name="T1" fmla="*/ 2 h 2"/>
              <a:gd name="T2" fmla="*/ 1 w 3"/>
              <a:gd name="T3" fmla="*/ 2 h 2"/>
              <a:gd name="T4" fmla="*/ 3 w 3"/>
              <a:gd name="T5" fmla="*/ 0 h 2"/>
              <a:gd name="T6" fmla="*/ 3 w 3"/>
              <a:gd name="T7" fmla="*/ 0 h 2"/>
              <a:gd name="T8" fmla="*/ 0 w 3"/>
              <a:gd name="T9" fmla="*/ 2 h 2"/>
              <a:gd name="T10" fmla="*/ 1 w 3"/>
              <a:gd name="T11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2">
                <a:moveTo>
                  <a:pt x="1" y="2"/>
                </a:moveTo>
                <a:lnTo>
                  <a:pt x="1" y="2"/>
                </a:lnTo>
                <a:lnTo>
                  <a:pt x="3" y="0"/>
                </a:lnTo>
                <a:lnTo>
                  <a:pt x="3" y="0"/>
                </a:lnTo>
                <a:cubicBezTo>
                  <a:pt x="2" y="1"/>
                  <a:pt x="1" y="1"/>
                  <a:pt x="0" y="2"/>
                </a:cubicBezTo>
                <a:cubicBezTo>
                  <a:pt x="0" y="2"/>
                  <a:pt x="1" y="2"/>
                  <a:pt x="1" y="2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2" name="Freeform 1802"/>
          <p:cNvSpPr>
            <a:spLocks/>
          </p:cNvSpPr>
          <p:nvPr userDrawn="1"/>
        </p:nvSpPr>
        <p:spPr bwMode="auto">
          <a:xfrm>
            <a:off x="609601" y="327025"/>
            <a:ext cx="1588" cy="4763"/>
          </a:xfrm>
          <a:custGeom>
            <a:avLst/>
            <a:gdLst>
              <a:gd name="T0" fmla="*/ 2 w 4"/>
              <a:gd name="T1" fmla="*/ 6 h 6"/>
              <a:gd name="T2" fmla="*/ 2 w 4"/>
              <a:gd name="T3" fmla="*/ 6 h 6"/>
              <a:gd name="T4" fmla="*/ 4 w 4"/>
              <a:gd name="T5" fmla="*/ 3 h 6"/>
              <a:gd name="T6" fmla="*/ 2 w 4"/>
              <a:gd name="T7" fmla="*/ 0 h 6"/>
              <a:gd name="T8" fmla="*/ 0 w 4"/>
              <a:gd name="T9" fmla="*/ 3 h 6"/>
              <a:gd name="T10" fmla="*/ 2 w 4"/>
              <a:gd name="T11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6">
                <a:moveTo>
                  <a:pt x="2" y="6"/>
                </a:moveTo>
                <a:lnTo>
                  <a:pt x="2" y="6"/>
                </a:lnTo>
                <a:cubicBezTo>
                  <a:pt x="3" y="5"/>
                  <a:pt x="4" y="4"/>
                  <a:pt x="4" y="3"/>
                </a:cubicBezTo>
                <a:cubicBezTo>
                  <a:pt x="4" y="2"/>
                  <a:pt x="3" y="1"/>
                  <a:pt x="2" y="0"/>
                </a:cubicBezTo>
                <a:cubicBezTo>
                  <a:pt x="2" y="1"/>
                  <a:pt x="1" y="2"/>
                  <a:pt x="0" y="3"/>
                </a:cubicBezTo>
                <a:cubicBezTo>
                  <a:pt x="1" y="4"/>
                  <a:pt x="1" y="5"/>
                  <a:pt x="2" y="6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3" name="Freeform 1803"/>
          <p:cNvSpPr>
            <a:spLocks/>
          </p:cNvSpPr>
          <p:nvPr userDrawn="1"/>
        </p:nvSpPr>
        <p:spPr bwMode="auto">
          <a:xfrm>
            <a:off x="606426" y="330200"/>
            <a:ext cx="3175" cy="3175"/>
          </a:xfrm>
          <a:custGeom>
            <a:avLst/>
            <a:gdLst>
              <a:gd name="T0" fmla="*/ 2 w 4"/>
              <a:gd name="T1" fmla="*/ 6 h 6"/>
              <a:gd name="T2" fmla="*/ 2 w 4"/>
              <a:gd name="T3" fmla="*/ 6 h 6"/>
              <a:gd name="T4" fmla="*/ 4 w 4"/>
              <a:gd name="T5" fmla="*/ 3 h 6"/>
              <a:gd name="T6" fmla="*/ 3 w 4"/>
              <a:gd name="T7" fmla="*/ 0 h 6"/>
              <a:gd name="T8" fmla="*/ 0 w 4"/>
              <a:gd name="T9" fmla="*/ 3 h 6"/>
              <a:gd name="T10" fmla="*/ 2 w 4"/>
              <a:gd name="T11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6">
                <a:moveTo>
                  <a:pt x="2" y="6"/>
                </a:moveTo>
                <a:lnTo>
                  <a:pt x="2" y="6"/>
                </a:lnTo>
                <a:cubicBezTo>
                  <a:pt x="3" y="5"/>
                  <a:pt x="4" y="4"/>
                  <a:pt x="4" y="3"/>
                </a:cubicBezTo>
                <a:cubicBezTo>
                  <a:pt x="4" y="2"/>
                  <a:pt x="3" y="1"/>
                  <a:pt x="3" y="0"/>
                </a:cubicBezTo>
                <a:cubicBezTo>
                  <a:pt x="2" y="1"/>
                  <a:pt x="1" y="2"/>
                  <a:pt x="0" y="3"/>
                </a:cubicBezTo>
                <a:cubicBezTo>
                  <a:pt x="1" y="4"/>
                  <a:pt x="1" y="5"/>
                  <a:pt x="2" y="6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4" name="Freeform 1804"/>
          <p:cNvSpPr>
            <a:spLocks/>
          </p:cNvSpPr>
          <p:nvPr userDrawn="1"/>
        </p:nvSpPr>
        <p:spPr bwMode="auto">
          <a:xfrm>
            <a:off x="604838" y="331788"/>
            <a:ext cx="3175" cy="4763"/>
          </a:xfrm>
          <a:custGeom>
            <a:avLst/>
            <a:gdLst>
              <a:gd name="T0" fmla="*/ 1 w 4"/>
              <a:gd name="T1" fmla="*/ 6 h 6"/>
              <a:gd name="T2" fmla="*/ 1 w 4"/>
              <a:gd name="T3" fmla="*/ 6 h 6"/>
              <a:gd name="T4" fmla="*/ 4 w 4"/>
              <a:gd name="T5" fmla="*/ 3 h 6"/>
              <a:gd name="T6" fmla="*/ 3 w 4"/>
              <a:gd name="T7" fmla="*/ 0 h 6"/>
              <a:gd name="T8" fmla="*/ 0 w 4"/>
              <a:gd name="T9" fmla="*/ 3 h 6"/>
              <a:gd name="T10" fmla="*/ 0 w 4"/>
              <a:gd name="T11" fmla="*/ 4 h 6"/>
              <a:gd name="T12" fmla="*/ 2 w 4"/>
              <a:gd name="T13" fmla="*/ 4 h 6"/>
              <a:gd name="T14" fmla="*/ 2 w 4"/>
              <a:gd name="T15" fmla="*/ 4 h 6"/>
              <a:gd name="T16" fmla="*/ 1 w 4"/>
              <a:gd name="T17" fmla="*/ 6 h 6"/>
              <a:gd name="T18" fmla="*/ 1 w 4"/>
              <a:gd name="T19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" h="6">
                <a:moveTo>
                  <a:pt x="1" y="6"/>
                </a:moveTo>
                <a:lnTo>
                  <a:pt x="1" y="6"/>
                </a:lnTo>
                <a:cubicBezTo>
                  <a:pt x="2" y="5"/>
                  <a:pt x="3" y="4"/>
                  <a:pt x="4" y="3"/>
                </a:cubicBezTo>
                <a:cubicBezTo>
                  <a:pt x="4" y="2"/>
                  <a:pt x="3" y="1"/>
                  <a:pt x="3" y="0"/>
                </a:cubicBezTo>
                <a:cubicBezTo>
                  <a:pt x="2" y="1"/>
                  <a:pt x="1" y="2"/>
                  <a:pt x="0" y="3"/>
                </a:cubicBezTo>
                <a:lnTo>
                  <a:pt x="0" y="4"/>
                </a:lnTo>
                <a:cubicBezTo>
                  <a:pt x="1" y="4"/>
                  <a:pt x="2" y="4"/>
                  <a:pt x="2" y="4"/>
                </a:cubicBezTo>
                <a:lnTo>
                  <a:pt x="2" y="4"/>
                </a:lnTo>
                <a:cubicBezTo>
                  <a:pt x="2" y="5"/>
                  <a:pt x="2" y="5"/>
                  <a:pt x="1" y="6"/>
                </a:cubicBezTo>
                <a:lnTo>
                  <a:pt x="1" y="6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5" name="Freeform 1805"/>
          <p:cNvSpPr>
            <a:spLocks/>
          </p:cNvSpPr>
          <p:nvPr userDrawn="1"/>
        </p:nvSpPr>
        <p:spPr bwMode="auto">
          <a:xfrm>
            <a:off x="603251" y="336550"/>
            <a:ext cx="3175" cy="3175"/>
          </a:xfrm>
          <a:custGeom>
            <a:avLst/>
            <a:gdLst>
              <a:gd name="T0" fmla="*/ 2 w 4"/>
              <a:gd name="T1" fmla="*/ 0 h 3"/>
              <a:gd name="T2" fmla="*/ 2 w 4"/>
              <a:gd name="T3" fmla="*/ 0 h 3"/>
              <a:gd name="T4" fmla="*/ 0 w 4"/>
              <a:gd name="T5" fmla="*/ 1 h 3"/>
              <a:gd name="T6" fmla="*/ 1 w 4"/>
              <a:gd name="T7" fmla="*/ 1 h 3"/>
              <a:gd name="T8" fmla="*/ 0 w 4"/>
              <a:gd name="T9" fmla="*/ 3 h 3"/>
              <a:gd name="T10" fmla="*/ 0 w 4"/>
              <a:gd name="T11" fmla="*/ 3 h 3"/>
              <a:gd name="T12" fmla="*/ 3 w 4"/>
              <a:gd name="T13" fmla="*/ 3 h 3"/>
              <a:gd name="T14" fmla="*/ 4 w 4"/>
              <a:gd name="T15" fmla="*/ 2 h 3"/>
              <a:gd name="T16" fmla="*/ 2 w 4"/>
              <a:gd name="T17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" h="3">
                <a:moveTo>
                  <a:pt x="2" y="0"/>
                </a:moveTo>
                <a:lnTo>
                  <a:pt x="2" y="0"/>
                </a:lnTo>
                <a:lnTo>
                  <a:pt x="0" y="1"/>
                </a:lnTo>
                <a:lnTo>
                  <a:pt x="1" y="1"/>
                </a:lnTo>
                <a:cubicBezTo>
                  <a:pt x="1" y="2"/>
                  <a:pt x="0" y="2"/>
                  <a:pt x="0" y="3"/>
                </a:cubicBezTo>
                <a:lnTo>
                  <a:pt x="0" y="3"/>
                </a:lnTo>
                <a:cubicBezTo>
                  <a:pt x="1" y="3"/>
                  <a:pt x="2" y="3"/>
                  <a:pt x="3" y="3"/>
                </a:cubicBezTo>
                <a:lnTo>
                  <a:pt x="4" y="2"/>
                </a:lnTo>
                <a:cubicBezTo>
                  <a:pt x="3" y="2"/>
                  <a:pt x="3" y="1"/>
                  <a:pt x="2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6" name="Freeform 1806"/>
          <p:cNvSpPr>
            <a:spLocks/>
          </p:cNvSpPr>
          <p:nvPr userDrawn="1"/>
        </p:nvSpPr>
        <p:spPr bwMode="auto">
          <a:xfrm>
            <a:off x="606426" y="334963"/>
            <a:ext cx="3175" cy="3175"/>
          </a:xfrm>
          <a:custGeom>
            <a:avLst/>
            <a:gdLst>
              <a:gd name="T0" fmla="*/ 3 w 4"/>
              <a:gd name="T1" fmla="*/ 0 h 5"/>
              <a:gd name="T2" fmla="*/ 3 w 4"/>
              <a:gd name="T3" fmla="*/ 0 h 5"/>
              <a:gd name="T4" fmla="*/ 0 w 4"/>
              <a:gd name="T5" fmla="*/ 2 h 5"/>
              <a:gd name="T6" fmla="*/ 1 w 4"/>
              <a:gd name="T7" fmla="*/ 5 h 5"/>
              <a:gd name="T8" fmla="*/ 4 w 4"/>
              <a:gd name="T9" fmla="*/ 3 h 5"/>
              <a:gd name="T10" fmla="*/ 3 w 4"/>
              <a:gd name="T11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5">
                <a:moveTo>
                  <a:pt x="3" y="0"/>
                </a:moveTo>
                <a:lnTo>
                  <a:pt x="3" y="0"/>
                </a:lnTo>
                <a:cubicBezTo>
                  <a:pt x="2" y="1"/>
                  <a:pt x="1" y="1"/>
                  <a:pt x="0" y="2"/>
                </a:cubicBezTo>
                <a:cubicBezTo>
                  <a:pt x="0" y="3"/>
                  <a:pt x="1" y="4"/>
                  <a:pt x="1" y="5"/>
                </a:cubicBezTo>
                <a:cubicBezTo>
                  <a:pt x="2" y="4"/>
                  <a:pt x="4" y="4"/>
                  <a:pt x="4" y="3"/>
                </a:cubicBezTo>
                <a:cubicBezTo>
                  <a:pt x="4" y="2"/>
                  <a:pt x="3" y="1"/>
                  <a:pt x="3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7" name="Freeform 1807"/>
          <p:cNvSpPr>
            <a:spLocks/>
          </p:cNvSpPr>
          <p:nvPr userDrawn="1"/>
        </p:nvSpPr>
        <p:spPr bwMode="auto">
          <a:xfrm>
            <a:off x="595313" y="327025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2 h 2"/>
              <a:gd name="T6" fmla="*/ 1 w 2"/>
              <a:gd name="T7" fmla="*/ 2 h 2"/>
              <a:gd name="T8" fmla="*/ 2 w 2"/>
              <a:gd name="T9" fmla="*/ 0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lnTo>
                  <a:pt x="0" y="2"/>
                </a:lnTo>
                <a:lnTo>
                  <a:pt x="1" y="2"/>
                </a:lnTo>
                <a:lnTo>
                  <a:pt x="2" y="0"/>
                </a:lnTo>
                <a:lnTo>
                  <a:pt x="1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8" name="Freeform 1808"/>
          <p:cNvSpPr>
            <a:spLocks/>
          </p:cNvSpPr>
          <p:nvPr userDrawn="1"/>
        </p:nvSpPr>
        <p:spPr bwMode="auto">
          <a:xfrm>
            <a:off x="595313" y="325438"/>
            <a:ext cx="1588" cy="1588"/>
          </a:xfrm>
          <a:custGeom>
            <a:avLst/>
            <a:gdLst>
              <a:gd name="T0" fmla="*/ 0 w 1"/>
              <a:gd name="T1" fmla="*/ 0 h 2"/>
              <a:gd name="T2" fmla="*/ 0 w 1"/>
              <a:gd name="T3" fmla="*/ 0 h 2"/>
              <a:gd name="T4" fmla="*/ 0 w 1"/>
              <a:gd name="T5" fmla="*/ 2 h 2"/>
              <a:gd name="T6" fmla="*/ 1 w 1"/>
              <a:gd name="T7" fmla="*/ 2 h 2"/>
              <a:gd name="T8" fmla="*/ 1 w 1"/>
              <a:gd name="T9" fmla="*/ 1 h 2"/>
              <a:gd name="T10" fmla="*/ 0 w 1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2">
                <a:moveTo>
                  <a:pt x="0" y="0"/>
                </a:moveTo>
                <a:lnTo>
                  <a:pt x="0" y="0"/>
                </a:lnTo>
                <a:lnTo>
                  <a:pt x="0" y="2"/>
                </a:lnTo>
                <a:lnTo>
                  <a:pt x="1" y="2"/>
                </a:lnTo>
                <a:lnTo>
                  <a:pt x="1" y="1"/>
                </a:lnTo>
                <a:lnTo>
                  <a:pt x="0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9" name="Freeform 1809"/>
          <p:cNvSpPr>
            <a:spLocks/>
          </p:cNvSpPr>
          <p:nvPr userDrawn="1"/>
        </p:nvSpPr>
        <p:spPr bwMode="auto">
          <a:xfrm>
            <a:off x="595313" y="323850"/>
            <a:ext cx="1588" cy="1588"/>
          </a:xfrm>
          <a:custGeom>
            <a:avLst/>
            <a:gdLst>
              <a:gd name="T0" fmla="*/ 0 w 1"/>
              <a:gd name="T1" fmla="*/ 0 h 2"/>
              <a:gd name="T2" fmla="*/ 0 w 1"/>
              <a:gd name="T3" fmla="*/ 0 h 2"/>
              <a:gd name="T4" fmla="*/ 0 w 1"/>
              <a:gd name="T5" fmla="*/ 1 h 2"/>
              <a:gd name="T6" fmla="*/ 1 w 1"/>
              <a:gd name="T7" fmla="*/ 2 h 2"/>
              <a:gd name="T8" fmla="*/ 1 w 1"/>
              <a:gd name="T9" fmla="*/ 0 h 2"/>
              <a:gd name="T10" fmla="*/ 0 w 1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2">
                <a:moveTo>
                  <a:pt x="0" y="0"/>
                </a:moveTo>
                <a:lnTo>
                  <a:pt x="0" y="0"/>
                </a:lnTo>
                <a:lnTo>
                  <a:pt x="0" y="1"/>
                </a:lnTo>
                <a:lnTo>
                  <a:pt x="1" y="2"/>
                </a:lnTo>
                <a:lnTo>
                  <a:pt x="1" y="0"/>
                </a:lnTo>
                <a:lnTo>
                  <a:pt x="0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0" name="Freeform 1810"/>
          <p:cNvSpPr>
            <a:spLocks/>
          </p:cNvSpPr>
          <p:nvPr userDrawn="1"/>
        </p:nvSpPr>
        <p:spPr bwMode="auto">
          <a:xfrm>
            <a:off x="595313" y="322263"/>
            <a:ext cx="1588" cy="1588"/>
          </a:xfrm>
          <a:custGeom>
            <a:avLst/>
            <a:gdLst>
              <a:gd name="T0" fmla="*/ 0 w 2"/>
              <a:gd name="T1" fmla="*/ 0 h 2"/>
              <a:gd name="T2" fmla="*/ 0 w 2"/>
              <a:gd name="T3" fmla="*/ 0 h 2"/>
              <a:gd name="T4" fmla="*/ 0 w 2"/>
              <a:gd name="T5" fmla="*/ 2 h 2"/>
              <a:gd name="T6" fmla="*/ 2 w 2"/>
              <a:gd name="T7" fmla="*/ 2 h 2"/>
              <a:gd name="T8" fmla="*/ 2 w 2"/>
              <a:gd name="T9" fmla="*/ 1 h 2"/>
              <a:gd name="T10" fmla="*/ 0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1"/>
                </a:lnTo>
                <a:lnTo>
                  <a:pt x="0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1" name="Freeform 1811"/>
          <p:cNvSpPr>
            <a:spLocks/>
          </p:cNvSpPr>
          <p:nvPr userDrawn="1"/>
        </p:nvSpPr>
        <p:spPr bwMode="auto">
          <a:xfrm>
            <a:off x="595313" y="320675"/>
            <a:ext cx="1588" cy="0"/>
          </a:xfrm>
          <a:custGeom>
            <a:avLst/>
            <a:gdLst>
              <a:gd name="T0" fmla="*/ 0 w 2"/>
              <a:gd name="T1" fmla="*/ 0 h 1"/>
              <a:gd name="T2" fmla="*/ 0 w 2"/>
              <a:gd name="T3" fmla="*/ 0 h 1"/>
              <a:gd name="T4" fmla="*/ 0 w 2"/>
              <a:gd name="T5" fmla="*/ 1 h 1"/>
              <a:gd name="T6" fmla="*/ 2 w 2"/>
              <a:gd name="T7" fmla="*/ 1 h 1"/>
              <a:gd name="T8" fmla="*/ 2 w 2"/>
              <a:gd name="T9" fmla="*/ 0 h 1"/>
              <a:gd name="T10" fmla="*/ 0 w 2"/>
              <a:gd name="T11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1">
                <a:moveTo>
                  <a:pt x="0" y="0"/>
                </a:moveTo>
                <a:lnTo>
                  <a:pt x="0" y="0"/>
                </a:lnTo>
                <a:lnTo>
                  <a:pt x="0" y="1"/>
                </a:lnTo>
                <a:lnTo>
                  <a:pt x="2" y="1"/>
                </a:lnTo>
                <a:lnTo>
                  <a:pt x="2" y="0"/>
                </a:lnTo>
                <a:lnTo>
                  <a:pt x="0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2" name="Freeform 1812"/>
          <p:cNvSpPr>
            <a:spLocks/>
          </p:cNvSpPr>
          <p:nvPr userDrawn="1"/>
        </p:nvSpPr>
        <p:spPr bwMode="auto">
          <a:xfrm>
            <a:off x="595313" y="317500"/>
            <a:ext cx="1588" cy="1588"/>
          </a:xfrm>
          <a:custGeom>
            <a:avLst/>
            <a:gdLst>
              <a:gd name="T0" fmla="*/ 0 w 2"/>
              <a:gd name="T1" fmla="*/ 0 h 2"/>
              <a:gd name="T2" fmla="*/ 0 w 2"/>
              <a:gd name="T3" fmla="*/ 0 h 2"/>
              <a:gd name="T4" fmla="*/ 0 w 2"/>
              <a:gd name="T5" fmla="*/ 1 h 2"/>
              <a:gd name="T6" fmla="*/ 2 w 2"/>
              <a:gd name="T7" fmla="*/ 2 h 2"/>
              <a:gd name="T8" fmla="*/ 2 w 2"/>
              <a:gd name="T9" fmla="*/ 0 h 2"/>
              <a:gd name="T10" fmla="*/ 0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0"/>
                </a:lnTo>
                <a:lnTo>
                  <a:pt x="0" y="1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3" name="Freeform 1813"/>
          <p:cNvSpPr>
            <a:spLocks/>
          </p:cNvSpPr>
          <p:nvPr userDrawn="1"/>
        </p:nvSpPr>
        <p:spPr bwMode="auto">
          <a:xfrm>
            <a:off x="595313" y="315913"/>
            <a:ext cx="3175" cy="1588"/>
          </a:xfrm>
          <a:custGeom>
            <a:avLst/>
            <a:gdLst>
              <a:gd name="T0" fmla="*/ 0 w 3"/>
              <a:gd name="T1" fmla="*/ 0 h 2"/>
              <a:gd name="T2" fmla="*/ 0 w 3"/>
              <a:gd name="T3" fmla="*/ 0 h 2"/>
              <a:gd name="T4" fmla="*/ 0 w 3"/>
              <a:gd name="T5" fmla="*/ 1 h 2"/>
              <a:gd name="T6" fmla="*/ 3 w 3"/>
              <a:gd name="T7" fmla="*/ 2 h 2"/>
              <a:gd name="T8" fmla="*/ 3 w 3"/>
              <a:gd name="T9" fmla="*/ 1 h 2"/>
              <a:gd name="T10" fmla="*/ 0 w 3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2">
                <a:moveTo>
                  <a:pt x="0" y="0"/>
                </a:moveTo>
                <a:lnTo>
                  <a:pt x="0" y="0"/>
                </a:lnTo>
                <a:lnTo>
                  <a:pt x="0" y="1"/>
                </a:lnTo>
                <a:lnTo>
                  <a:pt x="3" y="2"/>
                </a:lnTo>
                <a:lnTo>
                  <a:pt x="3" y="1"/>
                </a:lnTo>
                <a:lnTo>
                  <a:pt x="0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4" name="Freeform 1814"/>
          <p:cNvSpPr>
            <a:spLocks/>
          </p:cNvSpPr>
          <p:nvPr userDrawn="1"/>
        </p:nvSpPr>
        <p:spPr bwMode="auto">
          <a:xfrm>
            <a:off x="604838" y="319088"/>
            <a:ext cx="0" cy="3175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2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1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5" name="Freeform 1815"/>
          <p:cNvSpPr>
            <a:spLocks/>
          </p:cNvSpPr>
          <p:nvPr userDrawn="1"/>
        </p:nvSpPr>
        <p:spPr bwMode="auto">
          <a:xfrm>
            <a:off x="606426" y="322263"/>
            <a:ext cx="1588" cy="3175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2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1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6" name="Freeform 1816"/>
          <p:cNvSpPr>
            <a:spLocks/>
          </p:cNvSpPr>
          <p:nvPr userDrawn="1"/>
        </p:nvSpPr>
        <p:spPr bwMode="auto">
          <a:xfrm>
            <a:off x="609601" y="325438"/>
            <a:ext cx="0" cy="3175"/>
          </a:xfrm>
          <a:custGeom>
            <a:avLst/>
            <a:gdLst>
              <a:gd name="T0" fmla="*/ 0 w 2"/>
              <a:gd name="T1" fmla="*/ 0 h 3"/>
              <a:gd name="T2" fmla="*/ 0 w 2"/>
              <a:gd name="T3" fmla="*/ 0 h 3"/>
              <a:gd name="T4" fmla="*/ 0 w 2"/>
              <a:gd name="T5" fmla="*/ 3 h 3"/>
              <a:gd name="T6" fmla="*/ 2 w 2"/>
              <a:gd name="T7" fmla="*/ 1 h 3"/>
              <a:gd name="T8" fmla="*/ 0 w 2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0" y="0"/>
                </a:moveTo>
                <a:lnTo>
                  <a:pt x="0" y="0"/>
                </a:lnTo>
                <a:cubicBezTo>
                  <a:pt x="1" y="0"/>
                  <a:pt x="1" y="1"/>
                  <a:pt x="0" y="3"/>
                </a:cubicBezTo>
                <a:lnTo>
                  <a:pt x="2" y="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7" name="Freeform 1817"/>
          <p:cNvSpPr>
            <a:spLocks/>
          </p:cNvSpPr>
          <p:nvPr userDrawn="1"/>
        </p:nvSpPr>
        <p:spPr bwMode="auto">
          <a:xfrm>
            <a:off x="611188" y="328613"/>
            <a:ext cx="0" cy="1588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2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0" y="1"/>
                  <a:pt x="0" y="2"/>
                  <a:pt x="0" y="3"/>
                </a:cubicBezTo>
                <a:lnTo>
                  <a:pt x="1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8" name="Freeform 1818"/>
          <p:cNvSpPr>
            <a:spLocks/>
          </p:cNvSpPr>
          <p:nvPr userDrawn="1"/>
        </p:nvSpPr>
        <p:spPr bwMode="auto">
          <a:xfrm>
            <a:off x="606426" y="328613"/>
            <a:ext cx="1588" cy="1588"/>
          </a:xfrm>
          <a:custGeom>
            <a:avLst/>
            <a:gdLst>
              <a:gd name="T0" fmla="*/ 0 w 2"/>
              <a:gd name="T1" fmla="*/ 0 h 3"/>
              <a:gd name="T2" fmla="*/ 0 w 2"/>
              <a:gd name="T3" fmla="*/ 0 h 3"/>
              <a:gd name="T4" fmla="*/ 0 w 2"/>
              <a:gd name="T5" fmla="*/ 3 h 3"/>
              <a:gd name="T6" fmla="*/ 2 w 2"/>
              <a:gd name="T7" fmla="*/ 2 h 3"/>
              <a:gd name="T8" fmla="*/ 0 w 2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2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9" name="Freeform 1819"/>
          <p:cNvSpPr>
            <a:spLocks/>
          </p:cNvSpPr>
          <p:nvPr userDrawn="1"/>
        </p:nvSpPr>
        <p:spPr bwMode="auto">
          <a:xfrm>
            <a:off x="603251" y="327025"/>
            <a:ext cx="0" cy="3175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2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1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0" name="Freeform 1820"/>
          <p:cNvSpPr>
            <a:spLocks/>
          </p:cNvSpPr>
          <p:nvPr userDrawn="1"/>
        </p:nvSpPr>
        <p:spPr bwMode="auto">
          <a:xfrm>
            <a:off x="604838" y="325438"/>
            <a:ext cx="0" cy="1588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1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1" y="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1" name="Freeform 1821"/>
          <p:cNvSpPr>
            <a:spLocks/>
          </p:cNvSpPr>
          <p:nvPr userDrawn="1"/>
        </p:nvSpPr>
        <p:spPr bwMode="auto">
          <a:xfrm>
            <a:off x="603251" y="322263"/>
            <a:ext cx="0" cy="3175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2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1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2" name="Freeform 1822"/>
          <p:cNvSpPr>
            <a:spLocks/>
          </p:cNvSpPr>
          <p:nvPr userDrawn="1"/>
        </p:nvSpPr>
        <p:spPr bwMode="auto">
          <a:xfrm>
            <a:off x="606426" y="317500"/>
            <a:ext cx="1588" cy="1588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2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0" y="1"/>
                  <a:pt x="1" y="2"/>
                  <a:pt x="0" y="3"/>
                </a:cubicBezTo>
                <a:lnTo>
                  <a:pt x="1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3" name="Freeform 1823"/>
          <p:cNvSpPr>
            <a:spLocks/>
          </p:cNvSpPr>
          <p:nvPr userDrawn="1"/>
        </p:nvSpPr>
        <p:spPr bwMode="auto">
          <a:xfrm>
            <a:off x="609601" y="319088"/>
            <a:ext cx="0" cy="3175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2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1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4" name="Freeform 1824"/>
          <p:cNvSpPr>
            <a:spLocks/>
          </p:cNvSpPr>
          <p:nvPr userDrawn="1"/>
        </p:nvSpPr>
        <p:spPr bwMode="auto">
          <a:xfrm>
            <a:off x="611188" y="323850"/>
            <a:ext cx="0" cy="1588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1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1" y="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5" name="Freeform 1825"/>
          <p:cNvSpPr>
            <a:spLocks/>
          </p:cNvSpPr>
          <p:nvPr userDrawn="1"/>
        </p:nvSpPr>
        <p:spPr bwMode="auto">
          <a:xfrm>
            <a:off x="608013" y="330200"/>
            <a:ext cx="1588" cy="3175"/>
          </a:xfrm>
          <a:custGeom>
            <a:avLst/>
            <a:gdLst>
              <a:gd name="T0" fmla="*/ 1 w 2"/>
              <a:gd name="T1" fmla="*/ 0 h 3"/>
              <a:gd name="T2" fmla="*/ 1 w 2"/>
              <a:gd name="T3" fmla="*/ 0 h 3"/>
              <a:gd name="T4" fmla="*/ 0 w 2"/>
              <a:gd name="T5" fmla="*/ 3 h 3"/>
              <a:gd name="T6" fmla="*/ 2 w 2"/>
              <a:gd name="T7" fmla="*/ 2 h 3"/>
              <a:gd name="T8" fmla="*/ 1 w 2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1" y="0"/>
                </a:moveTo>
                <a:lnTo>
                  <a:pt x="1" y="0"/>
                </a:lnTo>
                <a:cubicBezTo>
                  <a:pt x="1" y="2"/>
                  <a:pt x="1" y="2"/>
                  <a:pt x="0" y="3"/>
                </a:cubicBezTo>
                <a:lnTo>
                  <a:pt x="2" y="2"/>
                </a:lnTo>
                <a:lnTo>
                  <a:pt x="1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6" name="Freeform 1826"/>
          <p:cNvSpPr>
            <a:spLocks/>
          </p:cNvSpPr>
          <p:nvPr userDrawn="1"/>
        </p:nvSpPr>
        <p:spPr bwMode="auto">
          <a:xfrm>
            <a:off x="608013" y="334963"/>
            <a:ext cx="1588" cy="3175"/>
          </a:xfrm>
          <a:custGeom>
            <a:avLst/>
            <a:gdLst>
              <a:gd name="T0" fmla="*/ 1 w 2"/>
              <a:gd name="T1" fmla="*/ 0 h 3"/>
              <a:gd name="T2" fmla="*/ 1 w 2"/>
              <a:gd name="T3" fmla="*/ 0 h 3"/>
              <a:gd name="T4" fmla="*/ 0 w 2"/>
              <a:gd name="T5" fmla="*/ 3 h 3"/>
              <a:gd name="T6" fmla="*/ 2 w 2"/>
              <a:gd name="T7" fmla="*/ 2 h 3"/>
              <a:gd name="T8" fmla="*/ 1 w 2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1" y="0"/>
                </a:moveTo>
                <a:lnTo>
                  <a:pt x="1" y="0"/>
                </a:lnTo>
                <a:cubicBezTo>
                  <a:pt x="1" y="1"/>
                  <a:pt x="1" y="2"/>
                  <a:pt x="0" y="3"/>
                </a:cubicBezTo>
                <a:lnTo>
                  <a:pt x="2" y="2"/>
                </a:lnTo>
                <a:lnTo>
                  <a:pt x="1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7" name="Freeform 1827"/>
          <p:cNvSpPr>
            <a:spLocks/>
          </p:cNvSpPr>
          <p:nvPr userDrawn="1"/>
        </p:nvSpPr>
        <p:spPr bwMode="auto">
          <a:xfrm>
            <a:off x="600076" y="330200"/>
            <a:ext cx="1588" cy="1588"/>
          </a:xfrm>
          <a:custGeom>
            <a:avLst/>
            <a:gdLst>
              <a:gd name="T0" fmla="*/ 0 w 1"/>
              <a:gd name="T1" fmla="*/ 0 h 2"/>
              <a:gd name="T2" fmla="*/ 0 w 1"/>
              <a:gd name="T3" fmla="*/ 0 h 2"/>
              <a:gd name="T4" fmla="*/ 0 w 1"/>
              <a:gd name="T5" fmla="*/ 2 h 2"/>
              <a:gd name="T6" fmla="*/ 1 w 1"/>
              <a:gd name="T7" fmla="*/ 1 h 2"/>
              <a:gd name="T8" fmla="*/ 0 w 1"/>
              <a:gd name="T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2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2"/>
                </a:cubicBezTo>
                <a:lnTo>
                  <a:pt x="1" y="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8" name="Freeform 1828"/>
          <p:cNvSpPr>
            <a:spLocks/>
          </p:cNvSpPr>
          <p:nvPr userDrawn="1"/>
        </p:nvSpPr>
        <p:spPr bwMode="auto">
          <a:xfrm>
            <a:off x="606426" y="333375"/>
            <a:ext cx="1588" cy="1588"/>
          </a:xfrm>
          <a:custGeom>
            <a:avLst/>
            <a:gdLst>
              <a:gd name="T0" fmla="*/ 1 w 2"/>
              <a:gd name="T1" fmla="*/ 0 h 3"/>
              <a:gd name="T2" fmla="*/ 1 w 2"/>
              <a:gd name="T3" fmla="*/ 0 h 3"/>
              <a:gd name="T4" fmla="*/ 0 w 2"/>
              <a:gd name="T5" fmla="*/ 3 h 3"/>
              <a:gd name="T6" fmla="*/ 2 w 2"/>
              <a:gd name="T7" fmla="*/ 2 h 3"/>
              <a:gd name="T8" fmla="*/ 1 w 2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1" y="0"/>
                </a:moveTo>
                <a:lnTo>
                  <a:pt x="1" y="0"/>
                </a:lnTo>
                <a:cubicBezTo>
                  <a:pt x="1" y="2"/>
                  <a:pt x="1" y="2"/>
                  <a:pt x="0" y="3"/>
                </a:cubicBezTo>
                <a:lnTo>
                  <a:pt x="2" y="2"/>
                </a:lnTo>
                <a:lnTo>
                  <a:pt x="1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9" name="Freeform 1829"/>
          <p:cNvSpPr>
            <a:spLocks/>
          </p:cNvSpPr>
          <p:nvPr userDrawn="1"/>
        </p:nvSpPr>
        <p:spPr bwMode="auto">
          <a:xfrm>
            <a:off x="603251" y="339725"/>
            <a:ext cx="3175" cy="0"/>
          </a:xfrm>
          <a:custGeom>
            <a:avLst/>
            <a:gdLst>
              <a:gd name="T0" fmla="*/ 5 w 5"/>
              <a:gd name="T1" fmla="*/ 1 h 1"/>
              <a:gd name="T2" fmla="*/ 5 w 5"/>
              <a:gd name="T3" fmla="*/ 1 h 1"/>
              <a:gd name="T4" fmla="*/ 1 w 5"/>
              <a:gd name="T5" fmla="*/ 0 h 1"/>
              <a:gd name="T6" fmla="*/ 0 w 5"/>
              <a:gd name="T7" fmla="*/ 1 h 1"/>
              <a:gd name="T8" fmla="*/ 5 w 5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1">
                <a:moveTo>
                  <a:pt x="5" y="1"/>
                </a:moveTo>
                <a:lnTo>
                  <a:pt x="5" y="1"/>
                </a:lnTo>
                <a:cubicBezTo>
                  <a:pt x="4" y="1"/>
                  <a:pt x="2" y="0"/>
                  <a:pt x="1" y="0"/>
                </a:cubicBezTo>
                <a:cubicBezTo>
                  <a:pt x="0" y="1"/>
                  <a:pt x="0" y="1"/>
                  <a:pt x="0" y="1"/>
                </a:cubicBezTo>
                <a:cubicBezTo>
                  <a:pt x="2" y="1"/>
                  <a:pt x="3" y="1"/>
                  <a:pt x="5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0" name="Freeform 1830"/>
          <p:cNvSpPr>
            <a:spLocks/>
          </p:cNvSpPr>
          <p:nvPr userDrawn="1"/>
        </p:nvSpPr>
        <p:spPr bwMode="auto">
          <a:xfrm>
            <a:off x="600076" y="331788"/>
            <a:ext cx="6350" cy="3175"/>
          </a:xfrm>
          <a:custGeom>
            <a:avLst/>
            <a:gdLst>
              <a:gd name="T0" fmla="*/ 0 w 9"/>
              <a:gd name="T1" fmla="*/ 4 h 5"/>
              <a:gd name="T2" fmla="*/ 0 w 9"/>
              <a:gd name="T3" fmla="*/ 4 h 5"/>
              <a:gd name="T4" fmla="*/ 3 w 9"/>
              <a:gd name="T5" fmla="*/ 4 h 5"/>
              <a:gd name="T6" fmla="*/ 3 w 9"/>
              <a:gd name="T7" fmla="*/ 4 h 5"/>
              <a:gd name="T8" fmla="*/ 3 w 9"/>
              <a:gd name="T9" fmla="*/ 5 h 5"/>
              <a:gd name="T10" fmla="*/ 5 w 9"/>
              <a:gd name="T11" fmla="*/ 5 h 5"/>
              <a:gd name="T12" fmla="*/ 9 w 9"/>
              <a:gd name="T13" fmla="*/ 0 h 5"/>
              <a:gd name="T14" fmla="*/ 0 w 9"/>
              <a:gd name="T15" fmla="*/ 4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" h="5">
                <a:moveTo>
                  <a:pt x="0" y="4"/>
                </a:moveTo>
                <a:lnTo>
                  <a:pt x="0" y="4"/>
                </a:lnTo>
                <a:cubicBezTo>
                  <a:pt x="2" y="4"/>
                  <a:pt x="3" y="4"/>
                  <a:pt x="3" y="4"/>
                </a:cubicBezTo>
                <a:lnTo>
                  <a:pt x="3" y="4"/>
                </a:lnTo>
                <a:cubicBezTo>
                  <a:pt x="3" y="4"/>
                  <a:pt x="3" y="5"/>
                  <a:pt x="3" y="5"/>
                </a:cubicBezTo>
                <a:cubicBezTo>
                  <a:pt x="3" y="5"/>
                  <a:pt x="4" y="5"/>
                  <a:pt x="5" y="5"/>
                </a:cubicBezTo>
                <a:cubicBezTo>
                  <a:pt x="6" y="4"/>
                  <a:pt x="8" y="2"/>
                  <a:pt x="9" y="0"/>
                </a:cubicBezTo>
                <a:cubicBezTo>
                  <a:pt x="6" y="1"/>
                  <a:pt x="3" y="2"/>
                  <a:pt x="0" y="4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1" name="Freeform 1831"/>
          <p:cNvSpPr>
            <a:spLocks/>
          </p:cNvSpPr>
          <p:nvPr userDrawn="1"/>
        </p:nvSpPr>
        <p:spPr bwMode="auto">
          <a:xfrm>
            <a:off x="595313" y="330200"/>
            <a:ext cx="0" cy="3175"/>
          </a:xfrm>
          <a:custGeom>
            <a:avLst/>
            <a:gdLst>
              <a:gd name="T0" fmla="*/ 1 w 1"/>
              <a:gd name="T1" fmla="*/ 0 h 3"/>
              <a:gd name="T2" fmla="*/ 1 w 1"/>
              <a:gd name="T3" fmla="*/ 0 h 3"/>
              <a:gd name="T4" fmla="*/ 0 w 1"/>
              <a:gd name="T5" fmla="*/ 2 h 3"/>
              <a:gd name="T6" fmla="*/ 0 w 1"/>
              <a:gd name="T7" fmla="*/ 3 h 3"/>
              <a:gd name="T8" fmla="*/ 1 w 1"/>
              <a:gd name="T9" fmla="*/ 2 h 3"/>
              <a:gd name="T10" fmla="*/ 1 w 1"/>
              <a:gd name="T11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3">
                <a:moveTo>
                  <a:pt x="1" y="0"/>
                </a:moveTo>
                <a:lnTo>
                  <a:pt x="1" y="0"/>
                </a:lnTo>
                <a:cubicBezTo>
                  <a:pt x="1" y="1"/>
                  <a:pt x="0" y="1"/>
                  <a:pt x="0" y="2"/>
                </a:cubicBezTo>
                <a:cubicBezTo>
                  <a:pt x="0" y="2"/>
                  <a:pt x="0" y="3"/>
                  <a:pt x="0" y="3"/>
                </a:cubicBezTo>
                <a:cubicBezTo>
                  <a:pt x="1" y="3"/>
                  <a:pt x="1" y="2"/>
                  <a:pt x="1" y="2"/>
                </a:cubicBezTo>
                <a:cubicBezTo>
                  <a:pt x="1" y="1"/>
                  <a:pt x="1" y="1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2" name="Freeform 1832"/>
          <p:cNvSpPr>
            <a:spLocks/>
          </p:cNvSpPr>
          <p:nvPr userDrawn="1"/>
        </p:nvSpPr>
        <p:spPr bwMode="auto">
          <a:xfrm>
            <a:off x="596901" y="333375"/>
            <a:ext cx="1588" cy="1588"/>
          </a:xfrm>
          <a:custGeom>
            <a:avLst/>
            <a:gdLst>
              <a:gd name="T0" fmla="*/ 2 w 2"/>
              <a:gd name="T1" fmla="*/ 0 h 4"/>
              <a:gd name="T2" fmla="*/ 2 w 2"/>
              <a:gd name="T3" fmla="*/ 0 h 4"/>
              <a:gd name="T4" fmla="*/ 1 w 2"/>
              <a:gd name="T5" fmla="*/ 1 h 4"/>
              <a:gd name="T6" fmla="*/ 0 w 2"/>
              <a:gd name="T7" fmla="*/ 4 h 4"/>
              <a:gd name="T8" fmla="*/ 1 w 2"/>
              <a:gd name="T9" fmla="*/ 3 h 4"/>
              <a:gd name="T10" fmla="*/ 2 w 2"/>
              <a:gd name="T11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4">
                <a:moveTo>
                  <a:pt x="2" y="0"/>
                </a:moveTo>
                <a:lnTo>
                  <a:pt x="2" y="0"/>
                </a:lnTo>
                <a:cubicBezTo>
                  <a:pt x="2" y="0"/>
                  <a:pt x="1" y="1"/>
                  <a:pt x="1" y="1"/>
                </a:cubicBezTo>
                <a:cubicBezTo>
                  <a:pt x="1" y="2"/>
                  <a:pt x="0" y="3"/>
                  <a:pt x="0" y="4"/>
                </a:cubicBezTo>
                <a:cubicBezTo>
                  <a:pt x="0" y="4"/>
                  <a:pt x="1" y="3"/>
                  <a:pt x="1" y="3"/>
                </a:cubicBezTo>
                <a:cubicBezTo>
                  <a:pt x="2" y="2"/>
                  <a:pt x="2" y="1"/>
                  <a:pt x="2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3" name="Freeform 1833"/>
          <p:cNvSpPr>
            <a:spLocks/>
          </p:cNvSpPr>
          <p:nvPr userDrawn="1"/>
        </p:nvSpPr>
        <p:spPr bwMode="auto">
          <a:xfrm>
            <a:off x="600076" y="334963"/>
            <a:ext cx="4763" cy="3175"/>
          </a:xfrm>
          <a:custGeom>
            <a:avLst/>
            <a:gdLst>
              <a:gd name="T0" fmla="*/ 2 w 8"/>
              <a:gd name="T1" fmla="*/ 1 h 4"/>
              <a:gd name="T2" fmla="*/ 2 w 8"/>
              <a:gd name="T3" fmla="*/ 1 h 4"/>
              <a:gd name="T4" fmla="*/ 0 w 8"/>
              <a:gd name="T5" fmla="*/ 4 h 4"/>
              <a:gd name="T6" fmla="*/ 4 w 8"/>
              <a:gd name="T7" fmla="*/ 4 h 4"/>
              <a:gd name="T8" fmla="*/ 8 w 8"/>
              <a:gd name="T9" fmla="*/ 1 h 4"/>
              <a:gd name="T10" fmla="*/ 2 w 8"/>
              <a:gd name="T11" fmla="*/ 1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4">
                <a:moveTo>
                  <a:pt x="2" y="1"/>
                </a:moveTo>
                <a:lnTo>
                  <a:pt x="2" y="1"/>
                </a:lnTo>
                <a:cubicBezTo>
                  <a:pt x="1" y="2"/>
                  <a:pt x="0" y="3"/>
                  <a:pt x="0" y="4"/>
                </a:cubicBezTo>
                <a:cubicBezTo>
                  <a:pt x="1" y="4"/>
                  <a:pt x="2" y="4"/>
                  <a:pt x="4" y="4"/>
                </a:cubicBezTo>
                <a:cubicBezTo>
                  <a:pt x="5" y="3"/>
                  <a:pt x="7" y="2"/>
                  <a:pt x="8" y="1"/>
                </a:cubicBezTo>
                <a:cubicBezTo>
                  <a:pt x="6" y="0"/>
                  <a:pt x="4" y="1"/>
                  <a:pt x="2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4" name="Freeform 1834"/>
          <p:cNvSpPr>
            <a:spLocks/>
          </p:cNvSpPr>
          <p:nvPr userDrawn="1"/>
        </p:nvSpPr>
        <p:spPr bwMode="auto">
          <a:xfrm>
            <a:off x="595313" y="330200"/>
            <a:ext cx="3175" cy="7938"/>
          </a:xfrm>
          <a:custGeom>
            <a:avLst/>
            <a:gdLst>
              <a:gd name="T0" fmla="*/ 0 w 5"/>
              <a:gd name="T1" fmla="*/ 5 h 11"/>
              <a:gd name="T2" fmla="*/ 0 w 5"/>
              <a:gd name="T3" fmla="*/ 5 h 11"/>
              <a:gd name="T4" fmla="*/ 0 w 5"/>
              <a:gd name="T5" fmla="*/ 6 h 11"/>
              <a:gd name="T6" fmla="*/ 0 w 5"/>
              <a:gd name="T7" fmla="*/ 11 h 11"/>
              <a:gd name="T8" fmla="*/ 3 w 5"/>
              <a:gd name="T9" fmla="*/ 8 h 11"/>
              <a:gd name="T10" fmla="*/ 4 w 5"/>
              <a:gd name="T11" fmla="*/ 0 h 11"/>
              <a:gd name="T12" fmla="*/ 0 w 5"/>
              <a:gd name="T13" fmla="*/ 5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11">
                <a:moveTo>
                  <a:pt x="0" y="5"/>
                </a:moveTo>
                <a:lnTo>
                  <a:pt x="0" y="5"/>
                </a:lnTo>
                <a:lnTo>
                  <a:pt x="0" y="6"/>
                </a:lnTo>
                <a:cubicBezTo>
                  <a:pt x="0" y="7"/>
                  <a:pt x="0" y="9"/>
                  <a:pt x="0" y="11"/>
                </a:cubicBezTo>
                <a:cubicBezTo>
                  <a:pt x="0" y="10"/>
                  <a:pt x="1" y="9"/>
                  <a:pt x="3" y="8"/>
                </a:cubicBezTo>
                <a:cubicBezTo>
                  <a:pt x="4" y="5"/>
                  <a:pt x="5" y="3"/>
                  <a:pt x="4" y="0"/>
                </a:cubicBezTo>
                <a:cubicBezTo>
                  <a:pt x="3" y="1"/>
                  <a:pt x="1" y="3"/>
                  <a:pt x="0" y="5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5" name="Freeform 1835"/>
          <p:cNvSpPr>
            <a:spLocks/>
          </p:cNvSpPr>
          <p:nvPr userDrawn="1"/>
        </p:nvSpPr>
        <p:spPr bwMode="auto">
          <a:xfrm>
            <a:off x="595313" y="338138"/>
            <a:ext cx="7938" cy="1588"/>
          </a:xfrm>
          <a:custGeom>
            <a:avLst/>
            <a:gdLst>
              <a:gd name="T0" fmla="*/ 11 w 11"/>
              <a:gd name="T1" fmla="*/ 1 h 3"/>
              <a:gd name="T2" fmla="*/ 11 w 11"/>
              <a:gd name="T3" fmla="*/ 1 h 3"/>
              <a:gd name="T4" fmla="*/ 0 w 11"/>
              <a:gd name="T5" fmla="*/ 3 h 3"/>
              <a:gd name="T6" fmla="*/ 1 w 11"/>
              <a:gd name="T7" fmla="*/ 3 h 3"/>
              <a:gd name="T8" fmla="*/ 7 w 11"/>
              <a:gd name="T9" fmla="*/ 3 h 3"/>
              <a:gd name="T10" fmla="*/ 11 w 11"/>
              <a:gd name="T11" fmla="*/ 1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" h="3">
                <a:moveTo>
                  <a:pt x="11" y="1"/>
                </a:moveTo>
                <a:lnTo>
                  <a:pt x="11" y="1"/>
                </a:lnTo>
                <a:cubicBezTo>
                  <a:pt x="7" y="0"/>
                  <a:pt x="3" y="1"/>
                  <a:pt x="0" y="3"/>
                </a:cubicBezTo>
                <a:lnTo>
                  <a:pt x="1" y="3"/>
                </a:lnTo>
                <a:cubicBezTo>
                  <a:pt x="3" y="3"/>
                  <a:pt x="5" y="3"/>
                  <a:pt x="7" y="3"/>
                </a:cubicBezTo>
                <a:cubicBezTo>
                  <a:pt x="8" y="3"/>
                  <a:pt x="10" y="2"/>
                  <a:pt x="11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6" name="Freeform 1836"/>
          <p:cNvSpPr>
            <a:spLocks/>
          </p:cNvSpPr>
          <p:nvPr userDrawn="1"/>
        </p:nvSpPr>
        <p:spPr bwMode="auto">
          <a:xfrm>
            <a:off x="593726" y="334963"/>
            <a:ext cx="7938" cy="4763"/>
          </a:xfrm>
          <a:custGeom>
            <a:avLst/>
            <a:gdLst>
              <a:gd name="T0" fmla="*/ 10 w 10"/>
              <a:gd name="T1" fmla="*/ 0 h 7"/>
              <a:gd name="T2" fmla="*/ 10 w 10"/>
              <a:gd name="T3" fmla="*/ 0 h 7"/>
              <a:gd name="T4" fmla="*/ 0 w 10"/>
              <a:gd name="T5" fmla="*/ 7 h 7"/>
              <a:gd name="T6" fmla="*/ 10 w 10"/>
              <a:gd name="T7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" h="7">
                <a:moveTo>
                  <a:pt x="10" y="0"/>
                </a:moveTo>
                <a:lnTo>
                  <a:pt x="10" y="0"/>
                </a:lnTo>
                <a:cubicBezTo>
                  <a:pt x="6" y="0"/>
                  <a:pt x="2" y="3"/>
                  <a:pt x="0" y="7"/>
                </a:cubicBezTo>
                <a:cubicBezTo>
                  <a:pt x="4" y="6"/>
                  <a:pt x="8" y="3"/>
                  <a:pt x="10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7" name="Freeform 1837"/>
          <p:cNvSpPr>
            <a:spLocks/>
          </p:cNvSpPr>
          <p:nvPr userDrawn="1"/>
        </p:nvSpPr>
        <p:spPr bwMode="auto">
          <a:xfrm>
            <a:off x="590551" y="314325"/>
            <a:ext cx="4763" cy="17463"/>
          </a:xfrm>
          <a:custGeom>
            <a:avLst/>
            <a:gdLst>
              <a:gd name="T0" fmla="*/ 3 w 6"/>
              <a:gd name="T1" fmla="*/ 20 h 24"/>
              <a:gd name="T2" fmla="*/ 3 w 6"/>
              <a:gd name="T3" fmla="*/ 20 h 24"/>
              <a:gd name="T4" fmla="*/ 5 w 6"/>
              <a:gd name="T5" fmla="*/ 24 h 24"/>
              <a:gd name="T6" fmla="*/ 6 w 6"/>
              <a:gd name="T7" fmla="*/ 0 h 24"/>
              <a:gd name="T8" fmla="*/ 3 w 6"/>
              <a:gd name="T9" fmla="*/ 1 h 24"/>
              <a:gd name="T10" fmla="*/ 0 w 6"/>
              <a:gd name="T11" fmla="*/ 0 h 24"/>
              <a:gd name="T12" fmla="*/ 1 w 6"/>
              <a:gd name="T13" fmla="*/ 24 h 24"/>
              <a:gd name="T14" fmla="*/ 3 w 6"/>
              <a:gd name="T15" fmla="*/ 2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" h="24">
                <a:moveTo>
                  <a:pt x="3" y="20"/>
                </a:moveTo>
                <a:lnTo>
                  <a:pt x="3" y="20"/>
                </a:lnTo>
                <a:cubicBezTo>
                  <a:pt x="4" y="21"/>
                  <a:pt x="4" y="22"/>
                  <a:pt x="5" y="24"/>
                </a:cubicBezTo>
                <a:lnTo>
                  <a:pt x="6" y="0"/>
                </a:lnTo>
                <a:cubicBezTo>
                  <a:pt x="5" y="1"/>
                  <a:pt x="4" y="1"/>
                  <a:pt x="3" y="1"/>
                </a:cubicBezTo>
                <a:cubicBezTo>
                  <a:pt x="2" y="1"/>
                  <a:pt x="1" y="1"/>
                  <a:pt x="0" y="0"/>
                </a:cubicBezTo>
                <a:lnTo>
                  <a:pt x="1" y="24"/>
                </a:lnTo>
                <a:cubicBezTo>
                  <a:pt x="2" y="22"/>
                  <a:pt x="2" y="21"/>
                  <a:pt x="3" y="2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8" name="Freeform 1838"/>
          <p:cNvSpPr>
            <a:spLocks/>
          </p:cNvSpPr>
          <p:nvPr userDrawn="1"/>
        </p:nvSpPr>
        <p:spPr bwMode="auto">
          <a:xfrm>
            <a:off x="592138" y="330200"/>
            <a:ext cx="3175" cy="9525"/>
          </a:xfrm>
          <a:custGeom>
            <a:avLst/>
            <a:gdLst>
              <a:gd name="T0" fmla="*/ 0 w 4"/>
              <a:gd name="T1" fmla="*/ 7 h 13"/>
              <a:gd name="T2" fmla="*/ 0 w 4"/>
              <a:gd name="T3" fmla="*/ 7 h 13"/>
              <a:gd name="T4" fmla="*/ 2 w 4"/>
              <a:gd name="T5" fmla="*/ 13 h 13"/>
              <a:gd name="T6" fmla="*/ 4 w 4"/>
              <a:gd name="T7" fmla="*/ 7 h 13"/>
              <a:gd name="T8" fmla="*/ 2 w 4"/>
              <a:gd name="T9" fmla="*/ 0 h 13"/>
              <a:gd name="T10" fmla="*/ 0 w 4"/>
              <a:gd name="T11" fmla="*/ 7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13">
                <a:moveTo>
                  <a:pt x="0" y="7"/>
                </a:moveTo>
                <a:lnTo>
                  <a:pt x="0" y="7"/>
                </a:lnTo>
                <a:cubicBezTo>
                  <a:pt x="0" y="9"/>
                  <a:pt x="1" y="11"/>
                  <a:pt x="2" y="13"/>
                </a:cubicBezTo>
                <a:cubicBezTo>
                  <a:pt x="3" y="11"/>
                  <a:pt x="4" y="9"/>
                  <a:pt x="4" y="7"/>
                </a:cubicBezTo>
                <a:cubicBezTo>
                  <a:pt x="4" y="4"/>
                  <a:pt x="3" y="2"/>
                  <a:pt x="2" y="0"/>
                </a:cubicBezTo>
                <a:cubicBezTo>
                  <a:pt x="1" y="2"/>
                  <a:pt x="0" y="4"/>
                  <a:pt x="0" y="7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9" name="Freeform 1839"/>
          <p:cNvSpPr>
            <a:spLocks/>
          </p:cNvSpPr>
          <p:nvPr userDrawn="1"/>
        </p:nvSpPr>
        <p:spPr bwMode="auto">
          <a:xfrm>
            <a:off x="588963" y="295275"/>
            <a:ext cx="7938" cy="9525"/>
          </a:xfrm>
          <a:custGeom>
            <a:avLst/>
            <a:gdLst>
              <a:gd name="T0" fmla="*/ 4 w 12"/>
              <a:gd name="T1" fmla="*/ 2 h 12"/>
              <a:gd name="T2" fmla="*/ 4 w 12"/>
              <a:gd name="T3" fmla="*/ 2 h 12"/>
              <a:gd name="T4" fmla="*/ 5 w 12"/>
              <a:gd name="T5" fmla="*/ 4 h 12"/>
              <a:gd name="T6" fmla="*/ 0 w 12"/>
              <a:gd name="T7" fmla="*/ 3 h 12"/>
              <a:gd name="T8" fmla="*/ 0 w 12"/>
              <a:gd name="T9" fmla="*/ 9 h 12"/>
              <a:gd name="T10" fmla="*/ 4 w 12"/>
              <a:gd name="T11" fmla="*/ 7 h 12"/>
              <a:gd name="T12" fmla="*/ 3 w 12"/>
              <a:gd name="T13" fmla="*/ 12 h 12"/>
              <a:gd name="T14" fmla="*/ 9 w 12"/>
              <a:gd name="T15" fmla="*/ 12 h 12"/>
              <a:gd name="T16" fmla="*/ 7 w 12"/>
              <a:gd name="T17" fmla="*/ 8 h 12"/>
              <a:gd name="T18" fmla="*/ 12 w 12"/>
              <a:gd name="T19" fmla="*/ 9 h 12"/>
              <a:gd name="T20" fmla="*/ 12 w 12"/>
              <a:gd name="T21" fmla="*/ 3 h 12"/>
              <a:gd name="T22" fmla="*/ 8 w 12"/>
              <a:gd name="T23" fmla="*/ 5 h 12"/>
              <a:gd name="T24" fmla="*/ 9 w 12"/>
              <a:gd name="T25" fmla="*/ 0 h 12"/>
              <a:gd name="T26" fmla="*/ 3 w 12"/>
              <a:gd name="T27" fmla="*/ 0 h 12"/>
              <a:gd name="T28" fmla="*/ 4 w 12"/>
              <a:gd name="T29" fmla="*/ 2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2" h="12">
                <a:moveTo>
                  <a:pt x="4" y="2"/>
                </a:moveTo>
                <a:lnTo>
                  <a:pt x="4" y="2"/>
                </a:lnTo>
                <a:cubicBezTo>
                  <a:pt x="5" y="3"/>
                  <a:pt x="5" y="4"/>
                  <a:pt x="5" y="4"/>
                </a:cubicBezTo>
                <a:cubicBezTo>
                  <a:pt x="5" y="7"/>
                  <a:pt x="1" y="4"/>
                  <a:pt x="0" y="3"/>
                </a:cubicBezTo>
                <a:lnTo>
                  <a:pt x="0" y="9"/>
                </a:lnTo>
                <a:cubicBezTo>
                  <a:pt x="1" y="9"/>
                  <a:pt x="3" y="7"/>
                  <a:pt x="4" y="7"/>
                </a:cubicBezTo>
                <a:cubicBezTo>
                  <a:pt x="7" y="8"/>
                  <a:pt x="4" y="12"/>
                  <a:pt x="3" y="12"/>
                </a:cubicBezTo>
                <a:lnTo>
                  <a:pt x="9" y="12"/>
                </a:lnTo>
                <a:cubicBezTo>
                  <a:pt x="8" y="12"/>
                  <a:pt x="7" y="10"/>
                  <a:pt x="7" y="8"/>
                </a:cubicBezTo>
                <a:cubicBezTo>
                  <a:pt x="7" y="6"/>
                  <a:pt x="11" y="9"/>
                  <a:pt x="12" y="9"/>
                </a:cubicBezTo>
                <a:lnTo>
                  <a:pt x="12" y="3"/>
                </a:lnTo>
                <a:cubicBezTo>
                  <a:pt x="11" y="4"/>
                  <a:pt x="9" y="6"/>
                  <a:pt x="8" y="5"/>
                </a:cubicBezTo>
                <a:cubicBezTo>
                  <a:pt x="5" y="5"/>
                  <a:pt x="8" y="1"/>
                  <a:pt x="9" y="0"/>
                </a:cubicBezTo>
                <a:lnTo>
                  <a:pt x="3" y="0"/>
                </a:lnTo>
                <a:cubicBezTo>
                  <a:pt x="4" y="1"/>
                  <a:pt x="4" y="2"/>
                  <a:pt x="4" y="2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0" name="Freeform 1840"/>
          <p:cNvSpPr>
            <a:spLocks/>
          </p:cNvSpPr>
          <p:nvPr userDrawn="1"/>
        </p:nvSpPr>
        <p:spPr bwMode="auto">
          <a:xfrm>
            <a:off x="588963" y="306388"/>
            <a:ext cx="7938" cy="6350"/>
          </a:xfrm>
          <a:custGeom>
            <a:avLst/>
            <a:gdLst>
              <a:gd name="T0" fmla="*/ 5 w 10"/>
              <a:gd name="T1" fmla="*/ 0 h 9"/>
              <a:gd name="T2" fmla="*/ 5 w 10"/>
              <a:gd name="T3" fmla="*/ 0 h 9"/>
              <a:gd name="T4" fmla="*/ 0 w 10"/>
              <a:gd name="T5" fmla="*/ 5 h 9"/>
              <a:gd name="T6" fmla="*/ 5 w 10"/>
              <a:gd name="T7" fmla="*/ 9 h 9"/>
              <a:gd name="T8" fmla="*/ 10 w 10"/>
              <a:gd name="T9" fmla="*/ 5 h 9"/>
              <a:gd name="T10" fmla="*/ 5 w 10"/>
              <a:gd name="T11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" h="9">
                <a:moveTo>
                  <a:pt x="5" y="0"/>
                </a:moveTo>
                <a:lnTo>
                  <a:pt x="5" y="0"/>
                </a:lnTo>
                <a:cubicBezTo>
                  <a:pt x="2" y="0"/>
                  <a:pt x="0" y="2"/>
                  <a:pt x="0" y="5"/>
                </a:cubicBezTo>
                <a:cubicBezTo>
                  <a:pt x="0" y="7"/>
                  <a:pt x="2" y="9"/>
                  <a:pt x="5" y="9"/>
                </a:cubicBezTo>
                <a:cubicBezTo>
                  <a:pt x="8" y="9"/>
                  <a:pt x="10" y="7"/>
                  <a:pt x="10" y="5"/>
                </a:cubicBezTo>
                <a:cubicBezTo>
                  <a:pt x="10" y="2"/>
                  <a:pt x="8" y="0"/>
                  <a:pt x="5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1" name="Freeform 1841"/>
          <p:cNvSpPr>
            <a:spLocks/>
          </p:cNvSpPr>
          <p:nvPr userDrawn="1"/>
        </p:nvSpPr>
        <p:spPr bwMode="auto">
          <a:xfrm>
            <a:off x="579438" y="342900"/>
            <a:ext cx="0" cy="1588"/>
          </a:xfrm>
          <a:custGeom>
            <a:avLst/>
            <a:gdLst>
              <a:gd name="T0" fmla="*/ 0 h 1"/>
              <a:gd name="T1" fmla="*/ 0 h 1"/>
              <a:gd name="T2" fmla="*/ 1 h 1"/>
              <a:gd name="T3" fmla="*/ 1 h 1"/>
              <a:gd name="T4" fmla="*/ 0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1">
                <a:moveTo>
                  <a:pt x="0" y="0"/>
                </a:moveTo>
                <a:lnTo>
                  <a:pt x="0" y="0"/>
                </a:lnTo>
                <a:lnTo>
                  <a:pt x="0" y="1"/>
                </a:ln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0"/>
                  <a:pt x="0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2" name="Freeform 1842"/>
          <p:cNvSpPr>
            <a:spLocks/>
          </p:cNvSpPr>
          <p:nvPr userDrawn="1"/>
        </p:nvSpPr>
        <p:spPr bwMode="auto">
          <a:xfrm>
            <a:off x="590551" y="341313"/>
            <a:ext cx="1588" cy="1588"/>
          </a:xfrm>
          <a:custGeom>
            <a:avLst/>
            <a:gdLst>
              <a:gd name="T0" fmla="*/ 1 w 1"/>
              <a:gd name="T1" fmla="*/ 1 h 1"/>
              <a:gd name="T2" fmla="*/ 1 w 1"/>
              <a:gd name="T3" fmla="*/ 1 h 1"/>
              <a:gd name="T4" fmla="*/ 1 w 1"/>
              <a:gd name="T5" fmla="*/ 0 h 1"/>
              <a:gd name="T6" fmla="*/ 0 w 1"/>
              <a:gd name="T7" fmla="*/ 0 h 1"/>
              <a:gd name="T8" fmla="*/ 1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1"/>
                </a:moveTo>
                <a:lnTo>
                  <a:pt x="1" y="1"/>
                </a:lnTo>
                <a:cubicBezTo>
                  <a:pt x="1" y="1"/>
                  <a:pt x="1" y="1"/>
                  <a:pt x="1" y="0"/>
                </a:cubicBezTo>
                <a:cubicBezTo>
                  <a:pt x="1" y="0"/>
                  <a:pt x="1" y="0"/>
                  <a:pt x="0" y="0"/>
                </a:cubicBezTo>
                <a:cubicBezTo>
                  <a:pt x="1" y="1"/>
                  <a:pt x="1" y="1"/>
                  <a:pt x="1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3" name="Freeform 1843"/>
          <p:cNvSpPr>
            <a:spLocks/>
          </p:cNvSpPr>
          <p:nvPr userDrawn="1"/>
        </p:nvSpPr>
        <p:spPr bwMode="auto">
          <a:xfrm>
            <a:off x="590551" y="342900"/>
            <a:ext cx="1588" cy="1588"/>
          </a:xfrm>
          <a:custGeom>
            <a:avLst/>
            <a:gdLst>
              <a:gd name="T0" fmla="*/ 0 w 1"/>
              <a:gd name="T1" fmla="*/ 1 h 1"/>
              <a:gd name="T2" fmla="*/ 0 w 1"/>
              <a:gd name="T3" fmla="*/ 1 h 1"/>
              <a:gd name="T4" fmla="*/ 1 w 1"/>
              <a:gd name="T5" fmla="*/ 1 h 1"/>
              <a:gd name="T6" fmla="*/ 1 w 1"/>
              <a:gd name="T7" fmla="*/ 0 h 1"/>
              <a:gd name="T8" fmla="*/ 0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0" y="1"/>
                </a:moveTo>
                <a:lnTo>
                  <a:pt x="0" y="1"/>
                </a:lnTo>
                <a:lnTo>
                  <a:pt x="1" y="1"/>
                </a:lnTo>
                <a:cubicBezTo>
                  <a:pt x="1" y="1"/>
                  <a:pt x="1" y="1"/>
                  <a:pt x="1" y="0"/>
                </a:cubicBezTo>
                <a:cubicBezTo>
                  <a:pt x="1" y="1"/>
                  <a:pt x="1" y="1"/>
                  <a:pt x="0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4" name="Freeform 1844"/>
          <p:cNvSpPr>
            <a:spLocks/>
          </p:cNvSpPr>
          <p:nvPr userDrawn="1"/>
        </p:nvSpPr>
        <p:spPr bwMode="auto">
          <a:xfrm>
            <a:off x="588963" y="341313"/>
            <a:ext cx="0" cy="1588"/>
          </a:xfrm>
          <a:custGeom>
            <a:avLst/>
            <a:gdLst>
              <a:gd name="T0" fmla="*/ 1 w 1"/>
              <a:gd name="T1" fmla="*/ 1 h 1"/>
              <a:gd name="T2" fmla="*/ 1 w 1"/>
              <a:gd name="T3" fmla="*/ 1 h 1"/>
              <a:gd name="T4" fmla="*/ 1 w 1"/>
              <a:gd name="T5" fmla="*/ 0 h 1"/>
              <a:gd name="T6" fmla="*/ 0 w 1"/>
              <a:gd name="T7" fmla="*/ 0 h 1"/>
              <a:gd name="T8" fmla="*/ 1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1"/>
                </a:moveTo>
                <a:lnTo>
                  <a:pt x="1" y="1"/>
                </a:lnTo>
                <a:cubicBezTo>
                  <a:pt x="1" y="1"/>
                  <a:pt x="1" y="1"/>
                  <a:pt x="1" y="0"/>
                </a:cubicBezTo>
                <a:cubicBezTo>
                  <a:pt x="1" y="0"/>
                  <a:pt x="1" y="0"/>
                  <a:pt x="0" y="0"/>
                </a:cubicBezTo>
                <a:cubicBezTo>
                  <a:pt x="0" y="1"/>
                  <a:pt x="1" y="1"/>
                  <a:pt x="1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5" name="Freeform 1845"/>
          <p:cNvSpPr>
            <a:spLocks/>
          </p:cNvSpPr>
          <p:nvPr userDrawn="1"/>
        </p:nvSpPr>
        <p:spPr bwMode="auto">
          <a:xfrm>
            <a:off x="588963" y="342900"/>
            <a:ext cx="0" cy="1588"/>
          </a:xfrm>
          <a:custGeom>
            <a:avLst/>
            <a:gdLst>
              <a:gd name="T0" fmla="*/ 0 w 1"/>
              <a:gd name="T1" fmla="*/ 1 h 1"/>
              <a:gd name="T2" fmla="*/ 0 w 1"/>
              <a:gd name="T3" fmla="*/ 1 h 1"/>
              <a:gd name="T4" fmla="*/ 1 w 1"/>
              <a:gd name="T5" fmla="*/ 1 h 1"/>
              <a:gd name="T6" fmla="*/ 1 w 1"/>
              <a:gd name="T7" fmla="*/ 0 h 1"/>
              <a:gd name="T8" fmla="*/ 0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0" y="1"/>
                </a:moveTo>
                <a:lnTo>
                  <a:pt x="0" y="1"/>
                </a:ln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0"/>
                </a:cubicBezTo>
                <a:cubicBezTo>
                  <a:pt x="1" y="1"/>
                  <a:pt x="1" y="1"/>
                  <a:pt x="0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6" name="Rectangle 1846"/>
          <p:cNvSpPr>
            <a:spLocks noChangeArrowheads="1"/>
          </p:cNvSpPr>
          <p:nvPr userDrawn="1"/>
        </p:nvSpPr>
        <p:spPr bwMode="auto">
          <a:xfrm>
            <a:off x="585788" y="341313"/>
            <a:ext cx="1588" cy="1588"/>
          </a:xfrm>
          <a:prstGeom prst="rect">
            <a:avLst/>
          </a:prstGeom>
          <a:solidFill>
            <a:srgbClr val="D5A03C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7" name="Freeform 1847"/>
          <p:cNvSpPr>
            <a:spLocks/>
          </p:cNvSpPr>
          <p:nvPr userDrawn="1"/>
        </p:nvSpPr>
        <p:spPr bwMode="auto">
          <a:xfrm>
            <a:off x="585788" y="342900"/>
            <a:ext cx="1588" cy="1588"/>
          </a:xfrm>
          <a:custGeom>
            <a:avLst/>
            <a:gdLst>
              <a:gd name="T0" fmla="*/ 0 w 1"/>
              <a:gd name="T1" fmla="*/ 1 h 1"/>
              <a:gd name="T2" fmla="*/ 0 w 1"/>
              <a:gd name="T3" fmla="*/ 1 h 1"/>
              <a:gd name="T4" fmla="*/ 1 w 1"/>
              <a:gd name="T5" fmla="*/ 1 h 1"/>
              <a:gd name="T6" fmla="*/ 0 w 1"/>
              <a:gd name="T7" fmla="*/ 0 h 1"/>
              <a:gd name="T8" fmla="*/ 0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0" y="1"/>
                </a:moveTo>
                <a:lnTo>
                  <a:pt x="0" y="1"/>
                </a:lnTo>
                <a:lnTo>
                  <a:pt x="1" y="1"/>
                </a:lnTo>
                <a:lnTo>
                  <a:pt x="0" y="0"/>
                </a:ln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8" name="Freeform 1848"/>
          <p:cNvSpPr>
            <a:spLocks/>
          </p:cNvSpPr>
          <p:nvPr userDrawn="1"/>
        </p:nvSpPr>
        <p:spPr bwMode="auto">
          <a:xfrm>
            <a:off x="582613" y="341313"/>
            <a:ext cx="1588" cy="1588"/>
          </a:xfrm>
          <a:custGeom>
            <a:avLst/>
            <a:gdLst>
              <a:gd name="T0" fmla="*/ 1 w 1"/>
              <a:gd name="T1" fmla="*/ 1 h 1"/>
              <a:gd name="T2" fmla="*/ 1 w 1"/>
              <a:gd name="T3" fmla="*/ 1 h 1"/>
              <a:gd name="T4" fmla="*/ 1 w 1"/>
              <a:gd name="T5" fmla="*/ 0 h 1"/>
              <a:gd name="T6" fmla="*/ 0 w 1"/>
              <a:gd name="T7" fmla="*/ 0 h 1"/>
              <a:gd name="T8" fmla="*/ 1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1"/>
                </a:moveTo>
                <a:lnTo>
                  <a:pt x="1" y="1"/>
                </a:lnTo>
                <a:lnTo>
                  <a:pt x="1" y="0"/>
                </a:lnTo>
                <a:lnTo>
                  <a:pt x="0" y="0"/>
                </a:lnTo>
                <a:lnTo>
                  <a:pt x="1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9" name="Freeform 1849"/>
          <p:cNvSpPr>
            <a:spLocks/>
          </p:cNvSpPr>
          <p:nvPr userDrawn="1"/>
        </p:nvSpPr>
        <p:spPr bwMode="auto">
          <a:xfrm>
            <a:off x="584201" y="342900"/>
            <a:ext cx="0" cy="1588"/>
          </a:xfrm>
          <a:custGeom>
            <a:avLst/>
            <a:gdLst>
              <a:gd name="T0" fmla="*/ 1 h 1"/>
              <a:gd name="T1" fmla="*/ 1 h 1"/>
              <a:gd name="T2" fmla="*/ 1 h 1"/>
              <a:gd name="T3" fmla="*/ 0 h 1"/>
              <a:gd name="T4" fmla="*/ 1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1">
                <a:moveTo>
                  <a:pt x="0" y="1"/>
                </a:moveTo>
                <a:lnTo>
                  <a:pt x="0" y="1"/>
                </a:lnTo>
                <a:lnTo>
                  <a:pt x="0" y="1"/>
                </a:lnTo>
                <a:cubicBezTo>
                  <a:pt x="0" y="1"/>
                  <a:pt x="0" y="0"/>
                  <a:pt x="0" y="0"/>
                </a:cubicBez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0" name="Freeform 1850"/>
          <p:cNvSpPr>
            <a:spLocks/>
          </p:cNvSpPr>
          <p:nvPr userDrawn="1"/>
        </p:nvSpPr>
        <p:spPr bwMode="auto">
          <a:xfrm>
            <a:off x="581026" y="341313"/>
            <a:ext cx="1588" cy="1588"/>
          </a:xfrm>
          <a:custGeom>
            <a:avLst/>
            <a:gdLst>
              <a:gd name="T0" fmla="*/ 0 w 1"/>
              <a:gd name="T1" fmla="*/ 1 h 1"/>
              <a:gd name="T2" fmla="*/ 0 w 1"/>
              <a:gd name="T3" fmla="*/ 1 h 1"/>
              <a:gd name="T4" fmla="*/ 1 w 1"/>
              <a:gd name="T5" fmla="*/ 0 h 1"/>
              <a:gd name="T6" fmla="*/ 0 w 1"/>
              <a:gd name="T7" fmla="*/ 1 h 1"/>
              <a:gd name="T8" fmla="*/ 0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0" y="1"/>
                </a:moveTo>
                <a:lnTo>
                  <a:pt x="0" y="1"/>
                </a:lnTo>
                <a:cubicBezTo>
                  <a:pt x="1" y="1"/>
                  <a:pt x="1" y="1"/>
                  <a:pt x="1" y="0"/>
                </a:cubicBezTo>
                <a:cubicBezTo>
                  <a:pt x="0" y="0"/>
                  <a:pt x="0" y="0"/>
                  <a:pt x="0" y="1"/>
                </a:cubicBez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1" name="Freeform 1851"/>
          <p:cNvSpPr>
            <a:spLocks/>
          </p:cNvSpPr>
          <p:nvPr userDrawn="1"/>
        </p:nvSpPr>
        <p:spPr bwMode="auto">
          <a:xfrm>
            <a:off x="582613" y="342900"/>
            <a:ext cx="0" cy="1588"/>
          </a:xfrm>
          <a:custGeom>
            <a:avLst/>
            <a:gdLst>
              <a:gd name="T0" fmla="*/ 1 h 1"/>
              <a:gd name="T1" fmla="*/ 1 h 1"/>
              <a:gd name="T2" fmla="*/ 1 h 1"/>
              <a:gd name="T3" fmla="*/ 0 h 1"/>
              <a:gd name="T4" fmla="*/ 1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1">
                <a:moveTo>
                  <a:pt x="0" y="1"/>
                </a:moveTo>
                <a:lnTo>
                  <a:pt x="0" y="1"/>
                </a:lnTo>
                <a:cubicBezTo>
                  <a:pt x="0" y="1"/>
                  <a:pt x="0" y="1"/>
                  <a:pt x="0" y="1"/>
                </a:cubicBezTo>
                <a:lnTo>
                  <a:pt x="0" y="0"/>
                </a:ln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2" name="Freeform 1852"/>
          <p:cNvSpPr>
            <a:spLocks/>
          </p:cNvSpPr>
          <p:nvPr userDrawn="1"/>
        </p:nvSpPr>
        <p:spPr bwMode="auto">
          <a:xfrm>
            <a:off x="588963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1" y="2"/>
                </a:cubicBezTo>
                <a:cubicBezTo>
                  <a:pt x="2" y="2"/>
                  <a:pt x="2" y="1"/>
                  <a:pt x="2" y="1"/>
                </a:cubicBezTo>
                <a:cubicBezTo>
                  <a:pt x="2" y="0"/>
                  <a:pt x="2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3" name="Freeform 1853"/>
          <p:cNvSpPr>
            <a:spLocks/>
          </p:cNvSpPr>
          <p:nvPr userDrawn="1"/>
        </p:nvSpPr>
        <p:spPr bwMode="auto">
          <a:xfrm>
            <a:off x="587376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1" y="2"/>
                </a:cubicBezTo>
                <a:cubicBezTo>
                  <a:pt x="2" y="2"/>
                  <a:pt x="2" y="1"/>
                  <a:pt x="2" y="1"/>
                </a:cubicBezTo>
                <a:cubicBezTo>
                  <a:pt x="2" y="0"/>
                  <a:pt x="2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4" name="Freeform 1854"/>
          <p:cNvSpPr>
            <a:spLocks/>
          </p:cNvSpPr>
          <p:nvPr userDrawn="1"/>
        </p:nvSpPr>
        <p:spPr bwMode="auto">
          <a:xfrm>
            <a:off x="584201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0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1" y="2"/>
                </a:cubicBezTo>
                <a:cubicBezTo>
                  <a:pt x="1" y="2"/>
                  <a:pt x="2" y="1"/>
                  <a:pt x="2" y="1"/>
                </a:cubicBezTo>
                <a:cubicBezTo>
                  <a:pt x="2" y="0"/>
                  <a:pt x="1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5" name="Freeform 1855"/>
          <p:cNvSpPr>
            <a:spLocks/>
          </p:cNvSpPr>
          <p:nvPr userDrawn="1"/>
        </p:nvSpPr>
        <p:spPr bwMode="auto">
          <a:xfrm>
            <a:off x="582613" y="342900"/>
            <a:ext cx="0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0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1" y="0"/>
                  <a:pt x="0" y="0"/>
                  <a:pt x="0" y="0"/>
                </a:cubicBezTo>
                <a:cubicBezTo>
                  <a:pt x="0" y="1"/>
                  <a:pt x="1" y="1"/>
                  <a:pt x="1" y="2"/>
                </a:cubicBezTo>
                <a:cubicBezTo>
                  <a:pt x="2" y="2"/>
                  <a:pt x="2" y="1"/>
                  <a:pt x="2" y="1"/>
                </a:cubicBezTo>
                <a:cubicBezTo>
                  <a:pt x="2" y="0"/>
                  <a:pt x="2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6" name="Freeform 1856"/>
          <p:cNvSpPr>
            <a:spLocks/>
          </p:cNvSpPr>
          <p:nvPr userDrawn="1"/>
        </p:nvSpPr>
        <p:spPr bwMode="auto">
          <a:xfrm>
            <a:off x="579438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1" y="0"/>
                  <a:pt x="0" y="0"/>
                  <a:pt x="0" y="1"/>
                </a:cubicBezTo>
                <a:cubicBezTo>
                  <a:pt x="0" y="1"/>
                  <a:pt x="1" y="1"/>
                  <a:pt x="1" y="2"/>
                </a:cubicBezTo>
                <a:cubicBezTo>
                  <a:pt x="2" y="2"/>
                  <a:pt x="2" y="1"/>
                  <a:pt x="2" y="1"/>
                </a:cubicBezTo>
                <a:cubicBezTo>
                  <a:pt x="2" y="1"/>
                  <a:pt x="2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7" name="Freeform 1857"/>
          <p:cNvSpPr>
            <a:spLocks/>
          </p:cNvSpPr>
          <p:nvPr userDrawn="1"/>
        </p:nvSpPr>
        <p:spPr bwMode="auto">
          <a:xfrm>
            <a:off x="606426" y="342900"/>
            <a:ext cx="1588" cy="1588"/>
          </a:xfrm>
          <a:custGeom>
            <a:avLst/>
            <a:gdLst>
              <a:gd name="T0" fmla="*/ 1 w 1"/>
              <a:gd name="T1" fmla="*/ 0 h 1"/>
              <a:gd name="T2" fmla="*/ 1 w 1"/>
              <a:gd name="T3" fmla="*/ 0 h 1"/>
              <a:gd name="T4" fmla="*/ 0 w 1"/>
              <a:gd name="T5" fmla="*/ 1 h 1"/>
              <a:gd name="T6" fmla="*/ 1 w 1"/>
              <a:gd name="T7" fmla="*/ 1 h 1"/>
              <a:gd name="T8" fmla="*/ 1 w 1"/>
              <a:gd name="T9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1"/>
                  <a:pt x="0" y="1"/>
                </a:cubicBezTo>
                <a:cubicBezTo>
                  <a:pt x="0" y="1"/>
                  <a:pt x="0" y="1"/>
                  <a:pt x="1" y="1"/>
                </a:cubicBezTo>
                <a:lnTo>
                  <a:pt x="1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8" name="Freeform 1858"/>
          <p:cNvSpPr>
            <a:spLocks/>
          </p:cNvSpPr>
          <p:nvPr userDrawn="1"/>
        </p:nvSpPr>
        <p:spPr bwMode="auto">
          <a:xfrm>
            <a:off x="595313" y="341313"/>
            <a:ext cx="0" cy="1588"/>
          </a:xfrm>
          <a:custGeom>
            <a:avLst/>
            <a:gdLst>
              <a:gd name="T0" fmla="*/ 0 w 1"/>
              <a:gd name="T1" fmla="*/ 1 h 1"/>
              <a:gd name="T2" fmla="*/ 0 w 1"/>
              <a:gd name="T3" fmla="*/ 1 h 1"/>
              <a:gd name="T4" fmla="*/ 1 w 1"/>
              <a:gd name="T5" fmla="*/ 0 h 1"/>
              <a:gd name="T6" fmla="*/ 0 w 1"/>
              <a:gd name="T7" fmla="*/ 0 h 1"/>
              <a:gd name="T8" fmla="*/ 0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0" y="1"/>
                </a:moveTo>
                <a:lnTo>
                  <a:pt x="0" y="1"/>
                </a:lnTo>
                <a:cubicBezTo>
                  <a:pt x="0" y="1"/>
                  <a:pt x="0" y="1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9" name="Freeform 1859"/>
          <p:cNvSpPr>
            <a:spLocks/>
          </p:cNvSpPr>
          <p:nvPr userDrawn="1"/>
        </p:nvSpPr>
        <p:spPr bwMode="auto">
          <a:xfrm>
            <a:off x="595313" y="342900"/>
            <a:ext cx="0" cy="1588"/>
          </a:xfrm>
          <a:custGeom>
            <a:avLst/>
            <a:gdLst>
              <a:gd name="T0" fmla="*/ 1 w 1"/>
              <a:gd name="T1" fmla="*/ 1 h 1"/>
              <a:gd name="T2" fmla="*/ 1 w 1"/>
              <a:gd name="T3" fmla="*/ 1 h 1"/>
              <a:gd name="T4" fmla="*/ 0 w 1"/>
              <a:gd name="T5" fmla="*/ 0 h 1"/>
              <a:gd name="T6" fmla="*/ 0 w 1"/>
              <a:gd name="T7" fmla="*/ 1 h 1"/>
              <a:gd name="T8" fmla="*/ 1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1"/>
                </a:moveTo>
                <a:lnTo>
                  <a:pt x="1" y="1"/>
                </a:lnTo>
                <a:cubicBezTo>
                  <a:pt x="0" y="1"/>
                  <a:pt x="0" y="1"/>
                  <a:pt x="0" y="0"/>
                </a:cubicBezTo>
                <a:cubicBezTo>
                  <a:pt x="0" y="1"/>
                  <a:pt x="0" y="1"/>
                  <a:pt x="0" y="1"/>
                </a:cubicBezTo>
                <a:lnTo>
                  <a:pt x="1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0" name="Freeform 1860"/>
          <p:cNvSpPr>
            <a:spLocks/>
          </p:cNvSpPr>
          <p:nvPr userDrawn="1"/>
        </p:nvSpPr>
        <p:spPr bwMode="auto">
          <a:xfrm>
            <a:off x="596901" y="341313"/>
            <a:ext cx="1588" cy="1588"/>
          </a:xfrm>
          <a:custGeom>
            <a:avLst/>
            <a:gdLst>
              <a:gd name="T0" fmla="*/ 0 w 1"/>
              <a:gd name="T1" fmla="*/ 1 h 1"/>
              <a:gd name="T2" fmla="*/ 0 w 1"/>
              <a:gd name="T3" fmla="*/ 1 h 1"/>
              <a:gd name="T4" fmla="*/ 1 w 1"/>
              <a:gd name="T5" fmla="*/ 0 h 1"/>
              <a:gd name="T6" fmla="*/ 0 w 1"/>
              <a:gd name="T7" fmla="*/ 0 h 1"/>
              <a:gd name="T8" fmla="*/ 0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0" y="1"/>
                </a:moveTo>
                <a:lnTo>
                  <a:pt x="0" y="1"/>
                </a:lnTo>
                <a:cubicBezTo>
                  <a:pt x="0" y="1"/>
                  <a:pt x="1" y="1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1" name="Freeform 1861"/>
          <p:cNvSpPr>
            <a:spLocks/>
          </p:cNvSpPr>
          <p:nvPr userDrawn="1"/>
        </p:nvSpPr>
        <p:spPr bwMode="auto">
          <a:xfrm>
            <a:off x="596901" y="342900"/>
            <a:ext cx="1588" cy="1588"/>
          </a:xfrm>
          <a:custGeom>
            <a:avLst/>
            <a:gdLst>
              <a:gd name="T0" fmla="*/ 1 w 1"/>
              <a:gd name="T1" fmla="*/ 1 h 1"/>
              <a:gd name="T2" fmla="*/ 1 w 1"/>
              <a:gd name="T3" fmla="*/ 1 h 1"/>
              <a:gd name="T4" fmla="*/ 0 w 1"/>
              <a:gd name="T5" fmla="*/ 0 h 1"/>
              <a:gd name="T6" fmla="*/ 0 w 1"/>
              <a:gd name="T7" fmla="*/ 1 h 1"/>
              <a:gd name="T8" fmla="*/ 1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1"/>
                </a:moveTo>
                <a:lnTo>
                  <a:pt x="1" y="1"/>
                </a:lnTo>
                <a:cubicBezTo>
                  <a:pt x="0" y="1"/>
                  <a:pt x="0" y="1"/>
                  <a:pt x="0" y="0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1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2" name="Rectangle 1862"/>
          <p:cNvSpPr>
            <a:spLocks noChangeArrowheads="1"/>
          </p:cNvSpPr>
          <p:nvPr userDrawn="1"/>
        </p:nvSpPr>
        <p:spPr bwMode="auto">
          <a:xfrm>
            <a:off x="600076" y="341313"/>
            <a:ext cx="1588" cy="1588"/>
          </a:xfrm>
          <a:prstGeom prst="rect">
            <a:avLst/>
          </a:prstGeom>
          <a:solidFill>
            <a:srgbClr val="D5A03C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3" name="Freeform 1863"/>
          <p:cNvSpPr>
            <a:spLocks/>
          </p:cNvSpPr>
          <p:nvPr userDrawn="1"/>
        </p:nvSpPr>
        <p:spPr bwMode="auto">
          <a:xfrm>
            <a:off x="600076" y="342900"/>
            <a:ext cx="0" cy="1588"/>
          </a:xfrm>
          <a:custGeom>
            <a:avLst/>
            <a:gdLst>
              <a:gd name="T0" fmla="*/ 1 w 1"/>
              <a:gd name="T1" fmla="*/ 1 h 1"/>
              <a:gd name="T2" fmla="*/ 1 w 1"/>
              <a:gd name="T3" fmla="*/ 1 h 1"/>
              <a:gd name="T4" fmla="*/ 1 w 1"/>
              <a:gd name="T5" fmla="*/ 0 h 1"/>
              <a:gd name="T6" fmla="*/ 0 w 1"/>
              <a:gd name="T7" fmla="*/ 1 h 1"/>
              <a:gd name="T8" fmla="*/ 1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1"/>
                </a:moveTo>
                <a:lnTo>
                  <a:pt x="1" y="1"/>
                </a:lnTo>
                <a:lnTo>
                  <a:pt x="1" y="0"/>
                </a:lnTo>
                <a:lnTo>
                  <a:pt x="0" y="1"/>
                </a:lnTo>
                <a:lnTo>
                  <a:pt x="1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4" name="Freeform 1864"/>
          <p:cNvSpPr>
            <a:spLocks/>
          </p:cNvSpPr>
          <p:nvPr userDrawn="1"/>
        </p:nvSpPr>
        <p:spPr bwMode="auto">
          <a:xfrm>
            <a:off x="603251" y="341313"/>
            <a:ext cx="0" cy="1588"/>
          </a:xfrm>
          <a:custGeom>
            <a:avLst/>
            <a:gdLst>
              <a:gd name="T0" fmla="*/ 0 w 1"/>
              <a:gd name="T1" fmla="*/ 1 h 1"/>
              <a:gd name="T2" fmla="*/ 0 w 1"/>
              <a:gd name="T3" fmla="*/ 1 h 1"/>
              <a:gd name="T4" fmla="*/ 1 w 1"/>
              <a:gd name="T5" fmla="*/ 0 h 1"/>
              <a:gd name="T6" fmla="*/ 0 w 1"/>
              <a:gd name="T7" fmla="*/ 0 h 1"/>
              <a:gd name="T8" fmla="*/ 0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0" y="1"/>
                </a:moveTo>
                <a:lnTo>
                  <a:pt x="0" y="1"/>
                </a:lnTo>
                <a:lnTo>
                  <a:pt x="1" y="0"/>
                </a:lnTo>
                <a:lnTo>
                  <a:pt x="0" y="0"/>
                </a:ln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5" name="Freeform 1865"/>
          <p:cNvSpPr>
            <a:spLocks/>
          </p:cNvSpPr>
          <p:nvPr userDrawn="1"/>
        </p:nvSpPr>
        <p:spPr bwMode="auto">
          <a:xfrm>
            <a:off x="603251" y="342900"/>
            <a:ext cx="0" cy="1588"/>
          </a:xfrm>
          <a:custGeom>
            <a:avLst/>
            <a:gdLst>
              <a:gd name="T0" fmla="*/ 1 h 1"/>
              <a:gd name="T1" fmla="*/ 1 h 1"/>
              <a:gd name="T2" fmla="*/ 0 h 1"/>
              <a:gd name="T3" fmla="*/ 1 h 1"/>
              <a:gd name="T4" fmla="*/ 1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1">
                <a:moveTo>
                  <a:pt x="0" y="1"/>
                </a:moveTo>
                <a:lnTo>
                  <a:pt x="0" y="1"/>
                </a:lnTo>
                <a:lnTo>
                  <a:pt x="0" y="0"/>
                </a:lnTo>
                <a:lnTo>
                  <a:pt x="0" y="1"/>
                </a:ln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6" name="Freeform 1866"/>
          <p:cNvSpPr>
            <a:spLocks/>
          </p:cNvSpPr>
          <p:nvPr userDrawn="1"/>
        </p:nvSpPr>
        <p:spPr bwMode="auto">
          <a:xfrm>
            <a:off x="604838" y="341313"/>
            <a:ext cx="0" cy="1588"/>
          </a:xfrm>
          <a:custGeom>
            <a:avLst/>
            <a:gdLst>
              <a:gd name="T0" fmla="*/ 1 w 1"/>
              <a:gd name="T1" fmla="*/ 1 h 1"/>
              <a:gd name="T2" fmla="*/ 1 w 1"/>
              <a:gd name="T3" fmla="*/ 1 h 1"/>
              <a:gd name="T4" fmla="*/ 1 w 1"/>
              <a:gd name="T5" fmla="*/ 1 h 1"/>
              <a:gd name="T6" fmla="*/ 0 w 1"/>
              <a:gd name="T7" fmla="*/ 0 h 1"/>
              <a:gd name="T8" fmla="*/ 1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lnTo>
                  <a:pt x="0" y="0"/>
                </a:lnTo>
                <a:lnTo>
                  <a:pt x="1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7" name="Freeform 1867"/>
          <p:cNvSpPr>
            <a:spLocks/>
          </p:cNvSpPr>
          <p:nvPr userDrawn="1"/>
        </p:nvSpPr>
        <p:spPr bwMode="auto">
          <a:xfrm>
            <a:off x="604838" y="342900"/>
            <a:ext cx="0" cy="1588"/>
          </a:xfrm>
          <a:custGeom>
            <a:avLst/>
            <a:gdLst>
              <a:gd name="T0" fmla="*/ 1 h 1"/>
              <a:gd name="T1" fmla="*/ 1 h 1"/>
              <a:gd name="T2" fmla="*/ 0 h 1"/>
              <a:gd name="T3" fmla="*/ 1 h 1"/>
              <a:gd name="T4" fmla="*/ 1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1">
                <a:moveTo>
                  <a:pt x="0" y="1"/>
                </a:moveTo>
                <a:lnTo>
                  <a:pt x="0" y="1"/>
                </a:lnTo>
                <a:lnTo>
                  <a:pt x="0" y="0"/>
                </a:lnTo>
                <a:cubicBezTo>
                  <a:pt x="0" y="1"/>
                  <a:pt x="0" y="1"/>
                  <a:pt x="0" y="1"/>
                </a:cubicBez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8" name="Freeform 1868"/>
          <p:cNvSpPr>
            <a:spLocks/>
          </p:cNvSpPr>
          <p:nvPr userDrawn="1"/>
        </p:nvSpPr>
        <p:spPr bwMode="auto">
          <a:xfrm>
            <a:off x="595313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1" y="0"/>
                  <a:pt x="0" y="0"/>
                  <a:pt x="0" y="1"/>
                </a:cubicBezTo>
                <a:cubicBezTo>
                  <a:pt x="0" y="1"/>
                  <a:pt x="1" y="2"/>
                  <a:pt x="1" y="2"/>
                </a:cubicBezTo>
                <a:cubicBezTo>
                  <a:pt x="2" y="2"/>
                  <a:pt x="2" y="1"/>
                  <a:pt x="2" y="1"/>
                </a:cubicBezTo>
                <a:cubicBezTo>
                  <a:pt x="2" y="0"/>
                  <a:pt x="2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9" name="Freeform 1869"/>
          <p:cNvSpPr>
            <a:spLocks/>
          </p:cNvSpPr>
          <p:nvPr userDrawn="1"/>
        </p:nvSpPr>
        <p:spPr bwMode="auto">
          <a:xfrm>
            <a:off x="598488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1" y="2"/>
                </a:cubicBezTo>
                <a:cubicBezTo>
                  <a:pt x="2" y="2"/>
                  <a:pt x="2" y="1"/>
                  <a:pt x="2" y="1"/>
                </a:cubicBezTo>
                <a:cubicBezTo>
                  <a:pt x="2" y="0"/>
                  <a:pt x="2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0" name="Freeform 1870"/>
          <p:cNvSpPr>
            <a:spLocks/>
          </p:cNvSpPr>
          <p:nvPr userDrawn="1"/>
        </p:nvSpPr>
        <p:spPr bwMode="auto">
          <a:xfrm>
            <a:off x="601663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0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1" y="2"/>
                </a:cubicBezTo>
                <a:cubicBezTo>
                  <a:pt x="1" y="1"/>
                  <a:pt x="2" y="1"/>
                  <a:pt x="2" y="0"/>
                </a:cubicBezTo>
                <a:cubicBezTo>
                  <a:pt x="2" y="0"/>
                  <a:pt x="1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1" name="Freeform 1871"/>
          <p:cNvSpPr>
            <a:spLocks/>
          </p:cNvSpPr>
          <p:nvPr userDrawn="1"/>
        </p:nvSpPr>
        <p:spPr bwMode="auto">
          <a:xfrm>
            <a:off x="603251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0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1" y="2"/>
                </a:cubicBezTo>
                <a:cubicBezTo>
                  <a:pt x="1" y="1"/>
                  <a:pt x="2" y="1"/>
                  <a:pt x="2" y="0"/>
                </a:cubicBezTo>
                <a:cubicBezTo>
                  <a:pt x="2" y="0"/>
                  <a:pt x="1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2" name="Freeform 1872"/>
          <p:cNvSpPr>
            <a:spLocks/>
          </p:cNvSpPr>
          <p:nvPr userDrawn="1"/>
        </p:nvSpPr>
        <p:spPr bwMode="auto">
          <a:xfrm>
            <a:off x="604838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1"/>
                  <a:pt x="0" y="1"/>
                </a:cubicBezTo>
                <a:cubicBezTo>
                  <a:pt x="0" y="1"/>
                  <a:pt x="0" y="2"/>
                  <a:pt x="1" y="2"/>
                </a:cubicBezTo>
                <a:cubicBezTo>
                  <a:pt x="1" y="1"/>
                  <a:pt x="2" y="1"/>
                  <a:pt x="2" y="1"/>
                </a:cubicBezTo>
                <a:cubicBezTo>
                  <a:pt x="2" y="0"/>
                  <a:pt x="1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3" name="Freeform 1873"/>
          <p:cNvSpPr>
            <a:spLocks/>
          </p:cNvSpPr>
          <p:nvPr userDrawn="1"/>
        </p:nvSpPr>
        <p:spPr bwMode="auto">
          <a:xfrm>
            <a:off x="592138" y="342900"/>
            <a:ext cx="1588" cy="1588"/>
          </a:xfrm>
          <a:custGeom>
            <a:avLst/>
            <a:gdLst>
              <a:gd name="T0" fmla="*/ 0 w 2"/>
              <a:gd name="T1" fmla="*/ 1 h 2"/>
              <a:gd name="T2" fmla="*/ 0 w 2"/>
              <a:gd name="T3" fmla="*/ 1 h 2"/>
              <a:gd name="T4" fmla="*/ 1 w 2"/>
              <a:gd name="T5" fmla="*/ 2 h 2"/>
              <a:gd name="T6" fmla="*/ 2 w 2"/>
              <a:gd name="T7" fmla="*/ 1 h 2"/>
              <a:gd name="T8" fmla="*/ 1 w 2"/>
              <a:gd name="T9" fmla="*/ 0 h 2"/>
              <a:gd name="T10" fmla="*/ 0 w 2"/>
              <a:gd name="T11" fmla="*/ 1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0" y="1"/>
                </a:moveTo>
                <a:lnTo>
                  <a:pt x="0" y="1"/>
                </a:lnTo>
                <a:cubicBezTo>
                  <a:pt x="0" y="1"/>
                  <a:pt x="0" y="2"/>
                  <a:pt x="1" y="2"/>
                </a:cubicBezTo>
                <a:cubicBezTo>
                  <a:pt x="2" y="2"/>
                  <a:pt x="2" y="1"/>
                  <a:pt x="2" y="1"/>
                </a:cubicBezTo>
                <a:cubicBezTo>
                  <a:pt x="2" y="0"/>
                  <a:pt x="2" y="0"/>
                  <a:pt x="1" y="0"/>
                </a:cubicBezTo>
                <a:cubicBezTo>
                  <a:pt x="0" y="0"/>
                  <a:pt x="0" y="0"/>
                  <a:pt x="0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4" name="Freeform 1874"/>
          <p:cNvSpPr>
            <a:spLocks/>
          </p:cNvSpPr>
          <p:nvPr userDrawn="1"/>
        </p:nvSpPr>
        <p:spPr bwMode="auto">
          <a:xfrm>
            <a:off x="579438" y="341313"/>
            <a:ext cx="28575" cy="0"/>
          </a:xfrm>
          <a:custGeom>
            <a:avLst/>
            <a:gdLst>
              <a:gd name="T0" fmla="*/ 19 w 39"/>
              <a:gd name="T1" fmla="*/ 2 h 2"/>
              <a:gd name="T2" fmla="*/ 19 w 39"/>
              <a:gd name="T3" fmla="*/ 2 h 2"/>
              <a:gd name="T4" fmla="*/ 39 w 39"/>
              <a:gd name="T5" fmla="*/ 2 h 2"/>
              <a:gd name="T6" fmla="*/ 39 w 39"/>
              <a:gd name="T7" fmla="*/ 1 h 2"/>
              <a:gd name="T8" fmla="*/ 19 w 39"/>
              <a:gd name="T9" fmla="*/ 1 h 2"/>
              <a:gd name="T10" fmla="*/ 0 w 39"/>
              <a:gd name="T11" fmla="*/ 1 h 2"/>
              <a:gd name="T12" fmla="*/ 0 w 39"/>
              <a:gd name="T13" fmla="*/ 2 h 2"/>
              <a:gd name="T14" fmla="*/ 19 w 39"/>
              <a:gd name="T15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9" h="2">
                <a:moveTo>
                  <a:pt x="19" y="2"/>
                </a:moveTo>
                <a:lnTo>
                  <a:pt x="19" y="2"/>
                </a:lnTo>
                <a:cubicBezTo>
                  <a:pt x="28" y="2"/>
                  <a:pt x="35" y="1"/>
                  <a:pt x="39" y="2"/>
                </a:cubicBezTo>
                <a:lnTo>
                  <a:pt x="39" y="1"/>
                </a:lnTo>
                <a:cubicBezTo>
                  <a:pt x="35" y="0"/>
                  <a:pt x="28" y="1"/>
                  <a:pt x="19" y="1"/>
                </a:cubicBezTo>
                <a:cubicBezTo>
                  <a:pt x="10" y="1"/>
                  <a:pt x="3" y="0"/>
                  <a:pt x="0" y="1"/>
                </a:cubicBezTo>
                <a:lnTo>
                  <a:pt x="0" y="2"/>
                </a:lnTo>
                <a:cubicBezTo>
                  <a:pt x="3" y="1"/>
                  <a:pt x="10" y="2"/>
                  <a:pt x="19" y="2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5" name="Freeform 1875"/>
          <p:cNvSpPr>
            <a:spLocks/>
          </p:cNvSpPr>
          <p:nvPr userDrawn="1"/>
        </p:nvSpPr>
        <p:spPr bwMode="auto">
          <a:xfrm>
            <a:off x="579438" y="344488"/>
            <a:ext cx="28575" cy="1588"/>
          </a:xfrm>
          <a:custGeom>
            <a:avLst/>
            <a:gdLst>
              <a:gd name="T0" fmla="*/ 19 w 39"/>
              <a:gd name="T1" fmla="*/ 2 h 2"/>
              <a:gd name="T2" fmla="*/ 19 w 39"/>
              <a:gd name="T3" fmla="*/ 2 h 2"/>
              <a:gd name="T4" fmla="*/ 39 w 39"/>
              <a:gd name="T5" fmla="*/ 2 h 2"/>
              <a:gd name="T6" fmla="*/ 39 w 39"/>
              <a:gd name="T7" fmla="*/ 1 h 2"/>
              <a:gd name="T8" fmla="*/ 19 w 39"/>
              <a:gd name="T9" fmla="*/ 1 h 2"/>
              <a:gd name="T10" fmla="*/ 0 w 39"/>
              <a:gd name="T11" fmla="*/ 1 h 2"/>
              <a:gd name="T12" fmla="*/ 0 w 39"/>
              <a:gd name="T13" fmla="*/ 2 h 2"/>
              <a:gd name="T14" fmla="*/ 19 w 39"/>
              <a:gd name="T15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9" h="2">
                <a:moveTo>
                  <a:pt x="19" y="2"/>
                </a:moveTo>
                <a:lnTo>
                  <a:pt x="19" y="2"/>
                </a:lnTo>
                <a:cubicBezTo>
                  <a:pt x="28" y="2"/>
                  <a:pt x="35" y="1"/>
                  <a:pt x="39" y="2"/>
                </a:cubicBezTo>
                <a:lnTo>
                  <a:pt x="39" y="1"/>
                </a:lnTo>
                <a:cubicBezTo>
                  <a:pt x="35" y="0"/>
                  <a:pt x="28" y="1"/>
                  <a:pt x="19" y="1"/>
                </a:cubicBezTo>
                <a:cubicBezTo>
                  <a:pt x="10" y="1"/>
                  <a:pt x="3" y="0"/>
                  <a:pt x="0" y="1"/>
                </a:cubicBezTo>
                <a:lnTo>
                  <a:pt x="0" y="2"/>
                </a:lnTo>
                <a:cubicBezTo>
                  <a:pt x="3" y="1"/>
                  <a:pt x="10" y="2"/>
                  <a:pt x="19" y="2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6" name="Freeform 1876"/>
          <p:cNvSpPr>
            <a:spLocks noEditPoints="1"/>
          </p:cNvSpPr>
          <p:nvPr userDrawn="1"/>
        </p:nvSpPr>
        <p:spPr bwMode="auto">
          <a:xfrm>
            <a:off x="592138" y="314325"/>
            <a:ext cx="3175" cy="14288"/>
          </a:xfrm>
          <a:custGeom>
            <a:avLst/>
            <a:gdLst>
              <a:gd name="T0" fmla="*/ 2 w 5"/>
              <a:gd name="T1" fmla="*/ 1 h 21"/>
              <a:gd name="T2" fmla="*/ 2 w 5"/>
              <a:gd name="T3" fmla="*/ 4 h 21"/>
              <a:gd name="T4" fmla="*/ 2 w 5"/>
              <a:gd name="T5" fmla="*/ 1 h 21"/>
              <a:gd name="T6" fmla="*/ 2 w 5"/>
              <a:gd name="T7" fmla="*/ 8 h 21"/>
              <a:gd name="T8" fmla="*/ 1 w 5"/>
              <a:gd name="T9" fmla="*/ 7 h 21"/>
              <a:gd name="T10" fmla="*/ 2 w 5"/>
              <a:gd name="T11" fmla="*/ 5 h 21"/>
              <a:gd name="T12" fmla="*/ 3 w 5"/>
              <a:gd name="T13" fmla="*/ 7 h 21"/>
              <a:gd name="T14" fmla="*/ 2 w 5"/>
              <a:gd name="T15" fmla="*/ 9 h 21"/>
              <a:gd name="T16" fmla="*/ 3 w 5"/>
              <a:gd name="T17" fmla="*/ 10 h 21"/>
              <a:gd name="T18" fmla="*/ 1 w 5"/>
              <a:gd name="T19" fmla="*/ 10 h 21"/>
              <a:gd name="T20" fmla="*/ 2 w 5"/>
              <a:gd name="T21" fmla="*/ 9 h 21"/>
              <a:gd name="T22" fmla="*/ 2 w 5"/>
              <a:gd name="T23" fmla="*/ 12 h 21"/>
              <a:gd name="T24" fmla="*/ 3 w 5"/>
              <a:gd name="T25" fmla="*/ 13 h 21"/>
              <a:gd name="T26" fmla="*/ 1 w 5"/>
              <a:gd name="T27" fmla="*/ 13 h 21"/>
              <a:gd name="T28" fmla="*/ 2 w 5"/>
              <a:gd name="T29" fmla="*/ 12 h 21"/>
              <a:gd name="T30" fmla="*/ 2 w 5"/>
              <a:gd name="T31" fmla="*/ 18 h 21"/>
              <a:gd name="T32" fmla="*/ 2 w 5"/>
              <a:gd name="T33" fmla="*/ 18 h 21"/>
              <a:gd name="T34" fmla="*/ 3 w 5"/>
              <a:gd name="T35" fmla="*/ 19 h 21"/>
              <a:gd name="T36" fmla="*/ 1 w 5"/>
              <a:gd name="T37" fmla="*/ 19 h 21"/>
              <a:gd name="T38" fmla="*/ 1 w 5"/>
              <a:gd name="T39" fmla="*/ 15 h 21"/>
              <a:gd name="T40" fmla="*/ 0 w 5"/>
              <a:gd name="T41" fmla="*/ 16 h 21"/>
              <a:gd name="T42" fmla="*/ 0 w 5"/>
              <a:gd name="T43" fmla="*/ 19 h 21"/>
              <a:gd name="T44" fmla="*/ 4 w 5"/>
              <a:gd name="T45" fmla="*/ 19 h 21"/>
              <a:gd name="T46" fmla="*/ 4 w 5"/>
              <a:gd name="T47" fmla="*/ 16 h 21"/>
              <a:gd name="T48" fmla="*/ 4 w 5"/>
              <a:gd name="T49" fmla="*/ 13 h 21"/>
              <a:gd name="T50" fmla="*/ 4 w 5"/>
              <a:gd name="T51" fmla="*/ 10 h 21"/>
              <a:gd name="T52" fmla="*/ 4 w 5"/>
              <a:gd name="T53" fmla="*/ 7 h 21"/>
              <a:gd name="T54" fmla="*/ 5 w 5"/>
              <a:gd name="T55" fmla="*/ 3 h 21"/>
              <a:gd name="T56" fmla="*/ 0 w 5"/>
              <a:gd name="T57" fmla="*/ 3 h 21"/>
              <a:gd name="T58" fmla="*/ 0 w 5"/>
              <a:gd name="T59" fmla="*/ 7 h 21"/>
              <a:gd name="T60" fmla="*/ 0 w 5"/>
              <a:gd name="T61" fmla="*/ 10 h 21"/>
              <a:gd name="T62" fmla="*/ 0 w 5"/>
              <a:gd name="T63" fmla="*/ 13 h 21"/>
              <a:gd name="T64" fmla="*/ 2 w 5"/>
              <a:gd name="T65" fmla="*/ 15 h 21"/>
              <a:gd name="T66" fmla="*/ 3 w 5"/>
              <a:gd name="T67" fmla="*/ 16 h 21"/>
              <a:gd name="T68" fmla="*/ 1 w 5"/>
              <a:gd name="T69" fmla="*/ 16 h 21"/>
              <a:gd name="T70" fmla="*/ 2 w 5"/>
              <a:gd name="T71" fmla="*/ 15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" h="21">
                <a:moveTo>
                  <a:pt x="2" y="1"/>
                </a:moveTo>
                <a:lnTo>
                  <a:pt x="2" y="1"/>
                </a:lnTo>
                <a:cubicBezTo>
                  <a:pt x="3" y="1"/>
                  <a:pt x="4" y="2"/>
                  <a:pt x="4" y="3"/>
                </a:cubicBezTo>
                <a:cubicBezTo>
                  <a:pt x="4" y="4"/>
                  <a:pt x="3" y="4"/>
                  <a:pt x="2" y="4"/>
                </a:cubicBezTo>
                <a:cubicBezTo>
                  <a:pt x="1" y="4"/>
                  <a:pt x="1" y="4"/>
                  <a:pt x="1" y="3"/>
                </a:cubicBezTo>
                <a:cubicBezTo>
                  <a:pt x="1" y="2"/>
                  <a:pt x="1" y="1"/>
                  <a:pt x="2" y="1"/>
                </a:cubicBezTo>
                <a:close/>
                <a:moveTo>
                  <a:pt x="2" y="8"/>
                </a:moveTo>
                <a:lnTo>
                  <a:pt x="2" y="8"/>
                </a:lnTo>
                <a:lnTo>
                  <a:pt x="2" y="8"/>
                </a:lnTo>
                <a:cubicBezTo>
                  <a:pt x="1" y="8"/>
                  <a:pt x="1" y="7"/>
                  <a:pt x="1" y="7"/>
                </a:cubicBezTo>
                <a:cubicBezTo>
                  <a:pt x="1" y="6"/>
                  <a:pt x="1" y="5"/>
                  <a:pt x="2" y="5"/>
                </a:cubicBezTo>
                <a:cubicBezTo>
                  <a:pt x="2" y="5"/>
                  <a:pt x="2" y="5"/>
                  <a:pt x="2" y="5"/>
                </a:cubicBezTo>
                <a:cubicBezTo>
                  <a:pt x="2" y="5"/>
                  <a:pt x="2" y="5"/>
                  <a:pt x="2" y="5"/>
                </a:cubicBezTo>
                <a:cubicBezTo>
                  <a:pt x="3" y="5"/>
                  <a:pt x="3" y="6"/>
                  <a:pt x="3" y="7"/>
                </a:cubicBezTo>
                <a:cubicBezTo>
                  <a:pt x="3" y="7"/>
                  <a:pt x="3" y="8"/>
                  <a:pt x="2" y="8"/>
                </a:cubicBezTo>
                <a:close/>
                <a:moveTo>
                  <a:pt x="2" y="9"/>
                </a:moveTo>
                <a:lnTo>
                  <a:pt x="2" y="9"/>
                </a:lnTo>
                <a:cubicBezTo>
                  <a:pt x="3" y="9"/>
                  <a:pt x="3" y="9"/>
                  <a:pt x="3" y="10"/>
                </a:cubicBezTo>
                <a:cubicBezTo>
                  <a:pt x="3" y="11"/>
                  <a:pt x="3" y="11"/>
                  <a:pt x="2" y="11"/>
                </a:cubicBezTo>
                <a:cubicBezTo>
                  <a:pt x="1" y="11"/>
                  <a:pt x="1" y="11"/>
                  <a:pt x="1" y="10"/>
                </a:cubicBezTo>
                <a:cubicBezTo>
                  <a:pt x="1" y="9"/>
                  <a:pt x="1" y="9"/>
                  <a:pt x="2" y="9"/>
                </a:cubicBezTo>
                <a:cubicBezTo>
                  <a:pt x="2" y="9"/>
                  <a:pt x="2" y="9"/>
                  <a:pt x="2" y="9"/>
                </a:cubicBezTo>
                <a:cubicBezTo>
                  <a:pt x="2" y="9"/>
                  <a:pt x="2" y="9"/>
                  <a:pt x="2" y="9"/>
                </a:cubicBezTo>
                <a:close/>
                <a:moveTo>
                  <a:pt x="2" y="12"/>
                </a:moveTo>
                <a:lnTo>
                  <a:pt x="2" y="12"/>
                </a:lnTo>
                <a:cubicBezTo>
                  <a:pt x="3" y="12"/>
                  <a:pt x="3" y="13"/>
                  <a:pt x="3" y="13"/>
                </a:cubicBezTo>
                <a:cubicBezTo>
                  <a:pt x="3" y="14"/>
                  <a:pt x="3" y="14"/>
                  <a:pt x="2" y="14"/>
                </a:cubicBezTo>
                <a:cubicBezTo>
                  <a:pt x="1" y="14"/>
                  <a:pt x="1" y="14"/>
                  <a:pt x="1" y="13"/>
                </a:cubicBezTo>
                <a:cubicBezTo>
                  <a:pt x="1" y="13"/>
                  <a:pt x="1" y="12"/>
                  <a:pt x="2" y="12"/>
                </a:cubicBezTo>
                <a:lnTo>
                  <a:pt x="2" y="12"/>
                </a:lnTo>
                <a:lnTo>
                  <a:pt x="2" y="12"/>
                </a:lnTo>
                <a:close/>
                <a:moveTo>
                  <a:pt x="2" y="18"/>
                </a:moveTo>
                <a:lnTo>
                  <a:pt x="2" y="18"/>
                </a:lnTo>
                <a:lnTo>
                  <a:pt x="2" y="18"/>
                </a:lnTo>
                <a:lnTo>
                  <a:pt x="2" y="18"/>
                </a:lnTo>
                <a:cubicBezTo>
                  <a:pt x="3" y="18"/>
                  <a:pt x="3" y="19"/>
                  <a:pt x="3" y="19"/>
                </a:cubicBezTo>
                <a:cubicBezTo>
                  <a:pt x="3" y="20"/>
                  <a:pt x="3" y="20"/>
                  <a:pt x="2" y="20"/>
                </a:cubicBezTo>
                <a:cubicBezTo>
                  <a:pt x="2" y="20"/>
                  <a:pt x="1" y="20"/>
                  <a:pt x="1" y="19"/>
                </a:cubicBezTo>
                <a:cubicBezTo>
                  <a:pt x="1" y="19"/>
                  <a:pt x="1" y="18"/>
                  <a:pt x="2" y="18"/>
                </a:cubicBezTo>
                <a:close/>
                <a:moveTo>
                  <a:pt x="1" y="15"/>
                </a:moveTo>
                <a:lnTo>
                  <a:pt x="1" y="15"/>
                </a:lnTo>
                <a:cubicBezTo>
                  <a:pt x="1" y="15"/>
                  <a:pt x="0" y="16"/>
                  <a:pt x="0" y="16"/>
                </a:cubicBezTo>
                <a:cubicBezTo>
                  <a:pt x="0" y="17"/>
                  <a:pt x="1" y="17"/>
                  <a:pt x="1" y="18"/>
                </a:cubicBezTo>
                <a:cubicBezTo>
                  <a:pt x="1" y="18"/>
                  <a:pt x="0" y="19"/>
                  <a:pt x="0" y="19"/>
                </a:cubicBezTo>
                <a:cubicBezTo>
                  <a:pt x="0" y="20"/>
                  <a:pt x="1" y="21"/>
                  <a:pt x="2" y="21"/>
                </a:cubicBezTo>
                <a:cubicBezTo>
                  <a:pt x="3" y="21"/>
                  <a:pt x="4" y="20"/>
                  <a:pt x="4" y="19"/>
                </a:cubicBezTo>
                <a:cubicBezTo>
                  <a:pt x="4" y="19"/>
                  <a:pt x="4" y="18"/>
                  <a:pt x="3" y="18"/>
                </a:cubicBezTo>
                <a:cubicBezTo>
                  <a:pt x="4" y="17"/>
                  <a:pt x="4" y="17"/>
                  <a:pt x="4" y="16"/>
                </a:cubicBezTo>
                <a:cubicBezTo>
                  <a:pt x="4" y="16"/>
                  <a:pt x="4" y="15"/>
                  <a:pt x="3" y="15"/>
                </a:cubicBezTo>
                <a:cubicBezTo>
                  <a:pt x="4" y="14"/>
                  <a:pt x="4" y="14"/>
                  <a:pt x="4" y="13"/>
                </a:cubicBezTo>
                <a:cubicBezTo>
                  <a:pt x="4" y="13"/>
                  <a:pt x="4" y="12"/>
                  <a:pt x="3" y="12"/>
                </a:cubicBezTo>
                <a:cubicBezTo>
                  <a:pt x="4" y="11"/>
                  <a:pt x="4" y="11"/>
                  <a:pt x="4" y="10"/>
                </a:cubicBezTo>
                <a:cubicBezTo>
                  <a:pt x="4" y="9"/>
                  <a:pt x="4" y="9"/>
                  <a:pt x="3" y="8"/>
                </a:cubicBezTo>
                <a:cubicBezTo>
                  <a:pt x="4" y="8"/>
                  <a:pt x="4" y="7"/>
                  <a:pt x="4" y="7"/>
                </a:cubicBezTo>
                <a:cubicBezTo>
                  <a:pt x="4" y="6"/>
                  <a:pt x="4" y="5"/>
                  <a:pt x="4" y="5"/>
                </a:cubicBezTo>
                <a:cubicBezTo>
                  <a:pt x="4" y="4"/>
                  <a:pt x="5" y="4"/>
                  <a:pt x="5" y="3"/>
                </a:cubicBezTo>
                <a:cubicBezTo>
                  <a:pt x="5" y="2"/>
                  <a:pt x="3" y="0"/>
                  <a:pt x="2" y="0"/>
                </a:cubicBezTo>
                <a:cubicBezTo>
                  <a:pt x="1" y="0"/>
                  <a:pt x="0" y="2"/>
                  <a:pt x="0" y="3"/>
                </a:cubicBezTo>
                <a:cubicBezTo>
                  <a:pt x="0" y="4"/>
                  <a:pt x="0" y="4"/>
                  <a:pt x="1" y="5"/>
                </a:cubicBezTo>
                <a:cubicBezTo>
                  <a:pt x="0" y="5"/>
                  <a:pt x="0" y="6"/>
                  <a:pt x="0" y="7"/>
                </a:cubicBezTo>
                <a:cubicBezTo>
                  <a:pt x="0" y="7"/>
                  <a:pt x="0" y="8"/>
                  <a:pt x="1" y="8"/>
                </a:cubicBezTo>
                <a:cubicBezTo>
                  <a:pt x="0" y="9"/>
                  <a:pt x="0" y="9"/>
                  <a:pt x="0" y="10"/>
                </a:cubicBezTo>
                <a:cubicBezTo>
                  <a:pt x="0" y="11"/>
                  <a:pt x="0" y="11"/>
                  <a:pt x="1" y="12"/>
                </a:cubicBezTo>
                <a:cubicBezTo>
                  <a:pt x="0" y="12"/>
                  <a:pt x="0" y="13"/>
                  <a:pt x="0" y="13"/>
                </a:cubicBezTo>
                <a:cubicBezTo>
                  <a:pt x="0" y="14"/>
                  <a:pt x="0" y="14"/>
                  <a:pt x="1" y="15"/>
                </a:cubicBezTo>
                <a:close/>
                <a:moveTo>
                  <a:pt x="2" y="15"/>
                </a:moveTo>
                <a:lnTo>
                  <a:pt x="2" y="15"/>
                </a:lnTo>
                <a:cubicBezTo>
                  <a:pt x="3" y="15"/>
                  <a:pt x="3" y="16"/>
                  <a:pt x="3" y="16"/>
                </a:cubicBezTo>
                <a:cubicBezTo>
                  <a:pt x="3" y="17"/>
                  <a:pt x="3" y="17"/>
                  <a:pt x="2" y="17"/>
                </a:cubicBezTo>
                <a:cubicBezTo>
                  <a:pt x="2" y="17"/>
                  <a:pt x="1" y="17"/>
                  <a:pt x="1" y="16"/>
                </a:cubicBezTo>
                <a:cubicBezTo>
                  <a:pt x="1" y="16"/>
                  <a:pt x="1" y="15"/>
                  <a:pt x="2" y="15"/>
                </a:cubicBezTo>
                <a:lnTo>
                  <a:pt x="2" y="15"/>
                </a:lnTo>
                <a:lnTo>
                  <a:pt x="2" y="15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7" name="Freeform 1877"/>
          <p:cNvSpPr>
            <a:spLocks noEditPoints="1"/>
          </p:cNvSpPr>
          <p:nvPr userDrawn="1"/>
        </p:nvSpPr>
        <p:spPr bwMode="auto">
          <a:xfrm>
            <a:off x="315913" y="490538"/>
            <a:ext cx="165100" cy="193675"/>
          </a:xfrm>
          <a:custGeom>
            <a:avLst/>
            <a:gdLst>
              <a:gd name="T0" fmla="*/ 180 w 231"/>
              <a:gd name="T1" fmla="*/ 195 h 269"/>
              <a:gd name="T2" fmla="*/ 192 w 231"/>
              <a:gd name="T3" fmla="*/ 189 h 269"/>
              <a:gd name="T4" fmla="*/ 197 w 231"/>
              <a:gd name="T5" fmla="*/ 187 h 269"/>
              <a:gd name="T6" fmla="*/ 204 w 231"/>
              <a:gd name="T7" fmla="*/ 178 h 269"/>
              <a:gd name="T8" fmla="*/ 208 w 231"/>
              <a:gd name="T9" fmla="*/ 183 h 269"/>
              <a:gd name="T10" fmla="*/ 208 w 231"/>
              <a:gd name="T11" fmla="*/ 185 h 269"/>
              <a:gd name="T12" fmla="*/ 212 w 231"/>
              <a:gd name="T13" fmla="*/ 186 h 269"/>
              <a:gd name="T14" fmla="*/ 213 w 231"/>
              <a:gd name="T15" fmla="*/ 179 h 269"/>
              <a:gd name="T16" fmla="*/ 221 w 231"/>
              <a:gd name="T17" fmla="*/ 184 h 269"/>
              <a:gd name="T18" fmla="*/ 231 w 231"/>
              <a:gd name="T19" fmla="*/ 202 h 269"/>
              <a:gd name="T20" fmla="*/ 208 w 231"/>
              <a:gd name="T21" fmla="*/ 208 h 269"/>
              <a:gd name="T22" fmla="*/ 150 w 231"/>
              <a:gd name="T23" fmla="*/ 226 h 269"/>
              <a:gd name="T24" fmla="*/ 138 w 231"/>
              <a:gd name="T25" fmla="*/ 242 h 269"/>
              <a:gd name="T26" fmla="*/ 140 w 231"/>
              <a:gd name="T27" fmla="*/ 259 h 269"/>
              <a:gd name="T28" fmla="*/ 131 w 231"/>
              <a:gd name="T29" fmla="*/ 265 h 269"/>
              <a:gd name="T30" fmla="*/ 119 w 231"/>
              <a:gd name="T31" fmla="*/ 248 h 269"/>
              <a:gd name="T32" fmla="*/ 102 w 231"/>
              <a:gd name="T33" fmla="*/ 235 h 269"/>
              <a:gd name="T34" fmla="*/ 86 w 231"/>
              <a:gd name="T35" fmla="*/ 216 h 269"/>
              <a:gd name="T36" fmla="*/ 92 w 231"/>
              <a:gd name="T37" fmla="*/ 190 h 269"/>
              <a:gd name="T38" fmla="*/ 83 w 231"/>
              <a:gd name="T39" fmla="*/ 166 h 269"/>
              <a:gd name="T40" fmla="*/ 81 w 231"/>
              <a:gd name="T41" fmla="*/ 161 h 269"/>
              <a:gd name="T42" fmla="*/ 41 w 231"/>
              <a:gd name="T43" fmla="*/ 63 h 269"/>
              <a:gd name="T44" fmla="*/ 30 w 231"/>
              <a:gd name="T45" fmla="*/ 48 h 269"/>
              <a:gd name="T46" fmla="*/ 22 w 231"/>
              <a:gd name="T47" fmla="*/ 45 h 269"/>
              <a:gd name="T48" fmla="*/ 7 w 231"/>
              <a:gd name="T49" fmla="*/ 35 h 269"/>
              <a:gd name="T50" fmla="*/ 10 w 231"/>
              <a:gd name="T51" fmla="*/ 20 h 269"/>
              <a:gd name="T52" fmla="*/ 14 w 231"/>
              <a:gd name="T53" fmla="*/ 9 h 269"/>
              <a:gd name="T54" fmla="*/ 16 w 231"/>
              <a:gd name="T55" fmla="*/ 2 h 269"/>
              <a:gd name="T56" fmla="*/ 18 w 231"/>
              <a:gd name="T57" fmla="*/ 1 h 269"/>
              <a:gd name="T58" fmla="*/ 24 w 231"/>
              <a:gd name="T59" fmla="*/ 4 h 269"/>
              <a:gd name="T60" fmla="*/ 35 w 231"/>
              <a:gd name="T61" fmla="*/ 9 h 269"/>
              <a:gd name="T62" fmla="*/ 49 w 231"/>
              <a:gd name="T63" fmla="*/ 16 h 269"/>
              <a:gd name="T64" fmla="*/ 47 w 231"/>
              <a:gd name="T65" fmla="*/ 32 h 269"/>
              <a:gd name="T66" fmla="*/ 43 w 231"/>
              <a:gd name="T67" fmla="*/ 42 h 269"/>
              <a:gd name="T68" fmla="*/ 46 w 231"/>
              <a:gd name="T69" fmla="*/ 51 h 269"/>
              <a:gd name="T70" fmla="*/ 48 w 231"/>
              <a:gd name="T71" fmla="*/ 60 h 269"/>
              <a:gd name="T72" fmla="*/ 94 w 231"/>
              <a:gd name="T73" fmla="*/ 155 h 269"/>
              <a:gd name="T74" fmla="*/ 96 w 231"/>
              <a:gd name="T75" fmla="*/ 161 h 269"/>
              <a:gd name="T76" fmla="*/ 107 w 231"/>
              <a:gd name="T77" fmla="*/ 183 h 269"/>
              <a:gd name="T78" fmla="*/ 118 w 231"/>
              <a:gd name="T79" fmla="*/ 188 h 269"/>
              <a:gd name="T80" fmla="*/ 152 w 231"/>
              <a:gd name="T81" fmla="*/ 205 h 269"/>
              <a:gd name="T82" fmla="*/ 22 w 231"/>
              <a:gd name="T83" fmla="*/ 40 h 269"/>
              <a:gd name="T84" fmla="*/ 26 w 231"/>
              <a:gd name="T85" fmla="*/ 42 h 269"/>
              <a:gd name="T86" fmla="*/ 22 w 231"/>
              <a:gd name="T87" fmla="*/ 40 h 269"/>
              <a:gd name="T88" fmla="*/ 35 w 231"/>
              <a:gd name="T89" fmla="*/ 20 h 269"/>
              <a:gd name="T90" fmla="*/ 33 w 231"/>
              <a:gd name="T91" fmla="*/ 15 h 269"/>
              <a:gd name="T92" fmla="*/ 31 w 231"/>
              <a:gd name="T93" fmla="*/ 17 h 269"/>
              <a:gd name="T94" fmla="*/ 35 w 231"/>
              <a:gd name="T95" fmla="*/ 20 h 269"/>
              <a:gd name="T96" fmla="*/ 23 w 231"/>
              <a:gd name="T97" fmla="*/ 15 h 269"/>
              <a:gd name="T98" fmla="*/ 23 w 231"/>
              <a:gd name="T99" fmla="*/ 13 h 269"/>
              <a:gd name="T100" fmla="*/ 23 w 231"/>
              <a:gd name="T101" fmla="*/ 10 h 269"/>
              <a:gd name="T102" fmla="*/ 19 w 231"/>
              <a:gd name="T103" fmla="*/ 13 h 269"/>
              <a:gd name="T104" fmla="*/ 21 w 231"/>
              <a:gd name="T105" fmla="*/ 15 h 269"/>
              <a:gd name="T106" fmla="*/ 19 w 231"/>
              <a:gd name="T107" fmla="*/ 27 h 269"/>
              <a:gd name="T108" fmla="*/ 18 w 231"/>
              <a:gd name="T109" fmla="*/ 23 h 269"/>
              <a:gd name="T110" fmla="*/ 19 w 231"/>
              <a:gd name="T111" fmla="*/ 22 h 269"/>
              <a:gd name="T112" fmla="*/ 18 w 231"/>
              <a:gd name="T113" fmla="*/ 28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31" h="269">
                <a:moveTo>
                  <a:pt x="180" y="195"/>
                </a:moveTo>
                <a:lnTo>
                  <a:pt x="180" y="195"/>
                </a:lnTo>
                <a:cubicBezTo>
                  <a:pt x="185" y="192"/>
                  <a:pt x="188" y="191"/>
                  <a:pt x="192" y="188"/>
                </a:cubicBezTo>
                <a:lnTo>
                  <a:pt x="192" y="189"/>
                </a:lnTo>
                <a:cubicBezTo>
                  <a:pt x="194" y="189"/>
                  <a:pt x="194" y="189"/>
                  <a:pt x="195" y="189"/>
                </a:cubicBezTo>
                <a:cubicBezTo>
                  <a:pt x="195" y="189"/>
                  <a:pt x="196" y="188"/>
                  <a:pt x="197" y="187"/>
                </a:cubicBezTo>
                <a:cubicBezTo>
                  <a:pt x="200" y="185"/>
                  <a:pt x="201" y="182"/>
                  <a:pt x="203" y="179"/>
                </a:cubicBezTo>
                <a:lnTo>
                  <a:pt x="204" y="178"/>
                </a:lnTo>
                <a:cubicBezTo>
                  <a:pt x="206" y="179"/>
                  <a:pt x="207" y="180"/>
                  <a:pt x="208" y="182"/>
                </a:cubicBezTo>
                <a:cubicBezTo>
                  <a:pt x="208" y="182"/>
                  <a:pt x="208" y="183"/>
                  <a:pt x="208" y="183"/>
                </a:cubicBezTo>
                <a:lnTo>
                  <a:pt x="208" y="184"/>
                </a:lnTo>
                <a:cubicBezTo>
                  <a:pt x="208" y="184"/>
                  <a:pt x="208" y="185"/>
                  <a:pt x="208" y="185"/>
                </a:cubicBezTo>
                <a:cubicBezTo>
                  <a:pt x="209" y="187"/>
                  <a:pt x="210" y="188"/>
                  <a:pt x="211" y="187"/>
                </a:cubicBezTo>
                <a:cubicBezTo>
                  <a:pt x="211" y="187"/>
                  <a:pt x="211" y="186"/>
                  <a:pt x="212" y="186"/>
                </a:cubicBezTo>
                <a:cubicBezTo>
                  <a:pt x="212" y="186"/>
                  <a:pt x="212" y="185"/>
                  <a:pt x="212" y="185"/>
                </a:cubicBezTo>
                <a:cubicBezTo>
                  <a:pt x="212" y="183"/>
                  <a:pt x="212" y="181"/>
                  <a:pt x="213" y="179"/>
                </a:cubicBezTo>
                <a:lnTo>
                  <a:pt x="214" y="180"/>
                </a:lnTo>
                <a:cubicBezTo>
                  <a:pt x="216" y="181"/>
                  <a:pt x="218" y="183"/>
                  <a:pt x="221" y="184"/>
                </a:cubicBezTo>
                <a:cubicBezTo>
                  <a:pt x="222" y="185"/>
                  <a:pt x="223" y="189"/>
                  <a:pt x="224" y="191"/>
                </a:cubicBezTo>
                <a:cubicBezTo>
                  <a:pt x="226" y="195"/>
                  <a:pt x="230" y="198"/>
                  <a:pt x="231" y="202"/>
                </a:cubicBezTo>
                <a:cubicBezTo>
                  <a:pt x="231" y="204"/>
                  <a:pt x="230" y="206"/>
                  <a:pt x="229" y="207"/>
                </a:cubicBezTo>
                <a:cubicBezTo>
                  <a:pt x="223" y="211"/>
                  <a:pt x="214" y="209"/>
                  <a:pt x="208" y="208"/>
                </a:cubicBezTo>
                <a:cubicBezTo>
                  <a:pt x="203" y="208"/>
                  <a:pt x="196" y="208"/>
                  <a:pt x="192" y="209"/>
                </a:cubicBezTo>
                <a:cubicBezTo>
                  <a:pt x="176" y="210"/>
                  <a:pt x="162" y="217"/>
                  <a:pt x="150" y="226"/>
                </a:cubicBezTo>
                <a:cubicBezTo>
                  <a:pt x="148" y="228"/>
                  <a:pt x="141" y="232"/>
                  <a:pt x="136" y="235"/>
                </a:cubicBezTo>
                <a:cubicBezTo>
                  <a:pt x="137" y="237"/>
                  <a:pt x="138" y="240"/>
                  <a:pt x="138" y="242"/>
                </a:cubicBezTo>
                <a:cubicBezTo>
                  <a:pt x="140" y="244"/>
                  <a:pt x="142" y="248"/>
                  <a:pt x="140" y="252"/>
                </a:cubicBezTo>
                <a:cubicBezTo>
                  <a:pt x="141" y="255"/>
                  <a:pt x="142" y="258"/>
                  <a:pt x="140" y="259"/>
                </a:cubicBezTo>
                <a:cubicBezTo>
                  <a:pt x="143" y="263"/>
                  <a:pt x="140" y="267"/>
                  <a:pt x="139" y="268"/>
                </a:cubicBezTo>
                <a:cubicBezTo>
                  <a:pt x="137" y="269"/>
                  <a:pt x="133" y="269"/>
                  <a:pt x="131" y="265"/>
                </a:cubicBezTo>
                <a:cubicBezTo>
                  <a:pt x="127" y="265"/>
                  <a:pt x="125" y="262"/>
                  <a:pt x="124" y="260"/>
                </a:cubicBezTo>
                <a:cubicBezTo>
                  <a:pt x="118" y="258"/>
                  <a:pt x="116" y="253"/>
                  <a:pt x="119" y="248"/>
                </a:cubicBezTo>
                <a:cubicBezTo>
                  <a:pt x="115" y="247"/>
                  <a:pt x="114" y="246"/>
                  <a:pt x="111" y="243"/>
                </a:cubicBezTo>
                <a:cubicBezTo>
                  <a:pt x="107" y="243"/>
                  <a:pt x="102" y="241"/>
                  <a:pt x="102" y="235"/>
                </a:cubicBezTo>
                <a:cubicBezTo>
                  <a:pt x="95" y="235"/>
                  <a:pt x="91" y="231"/>
                  <a:pt x="92" y="223"/>
                </a:cubicBezTo>
                <a:cubicBezTo>
                  <a:pt x="89" y="222"/>
                  <a:pt x="87" y="221"/>
                  <a:pt x="86" y="216"/>
                </a:cubicBezTo>
                <a:cubicBezTo>
                  <a:pt x="85" y="210"/>
                  <a:pt x="91" y="205"/>
                  <a:pt x="94" y="201"/>
                </a:cubicBezTo>
                <a:cubicBezTo>
                  <a:pt x="94" y="199"/>
                  <a:pt x="92" y="192"/>
                  <a:pt x="92" y="190"/>
                </a:cubicBezTo>
                <a:cubicBezTo>
                  <a:pt x="87" y="188"/>
                  <a:pt x="86" y="184"/>
                  <a:pt x="86" y="180"/>
                </a:cubicBezTo>
                <a:cubicBezTo>
                  <a:pt x="80" y="175"/>
                  <a:pt x="84" y="169"/>
                  <a:pt x="83" y="166"/>
                </a:cubicBezTo>
                <a:cubicBezTo>
                  <a:pt x="82" y="164"/>
                  <a:pt x="80" y="164"/>
                  <a:pt x="79" y="165"/>
                </a:cubicBezTo>
                <a:cubicBezTo>
                  <a:pt x="79" y="163"/>
                  <a:pt x="80" y="162"/>
                  <a:pt x="81" y="161"/>
                </a:cubicBezTo>
                <a:cubicBezTo>
                  <a:pt x="77" y="159"/>
                  <a:pt x="76" y="156"/>
                  <a:pt x="77" y="152"/>
                </a:cubicBezTo>
                <a:lnTo>
                  <a:pt x="41" y="63"/>
                </a:lnTo>
                <a:cubicBezTo>
                  <a:pt x="36" y="62"/>
                  <a:pt x="35" y="60"/>
                  <a:pt x="36" y="57"/>
                </a:cubicBezTo>
                <a:cubicBezTo>
                  <a:pt x="32" y="56"/>
                  <a:pt x="30" y="52"/>
                  <a:pt x="30" y="48"/>
                </a:cubicBezTo>
                <a:cubicBezTo>
                  <a:pt x="30" y="48"/>
                  <a:pt x="30" y="48"/>
                  <a:pt x="30" y="48"/>
                </a:cubicBezTo>
                <a:cubicBezTo>
                  <a:pt x="27" y="49"/>
                  <a:pt x="24" y="49"/>
                  <a:pt x="22" y="45"/>
                </a:cubicBezTo>
                <a:lnTo>
                  <a:pt x="12" y="39"/>
                </a:lnTo>
                <a:cubicBezTo>
                  <a:pt x="13" y="38"/>
                  <a:pt x="10" y="39"/>
                  <a:pt x="7" y="35"/>
                </a:cubicBezTo>
                <a:cubicBezTo>
                  <a:pt x="0" y="29"/>
                  <a:pt x="1" y="18"/>
                  <a:pt x="1" y="16"/>
                </a:cubicBezTo>
                <a:lnTo>
                  <a:pt x="10" y="20"/>
                </a:lnTo>
                <a:cubicBezTo>
                  <a:pt x="10" y="19"/>
                  <a:pt x="11" y="18"/>
                  <a:pt x="12" y="17"/>
                </a:cubicBezTo>
                <a:cubicBezTo>
                  <a:pt x="9" y="13"/>
                  <a:pt x="11" y="10"/>
                  <a:pt x="14" y="9"/>
                </a:cubicBezTo>
                <a:cubicBezTo>
                  <a:pt x="13" y="6"/>
                  <a:pt x="13" y="4"/>
                  <a:pt x="16" y="2"/>
                </a:cubicBezTo>
                <a:cubicBezTo>
                  <a:pt x="16" y="2"/>
                  <a:pt x="16" y="2"/>
                  <a:pt x="16" y="2"/>
                </a:cubicBezTo>
                <a:cubicBezTo>
                  <a:pt x="15" y="1"/>
                  <a:pt x="16" y="0"/>
                  <a:pt x="16" y="0"/>
                </a:cubicBezTo>
                <a:cubicBezTo>
                  <a:pt x="17" y="0"/>
                  <a:pt x="18" y="0"/>
                  <a:pt x="18" y="1"/>
                </a:cubicBezTo>
                <a:cubicBezTo>
                  <a:pt x="18" y="1"/>
                  <a:pt x="18" y="1"/>
                  <a:pt x="18" y="1"/>
                </a:cubicBezTo>
                <a:cubicBezTo>
                  <a:pt x="21" y="0"/>
                  <a:pt x="23" y="1"/>
                  <a:pt x="24" y="4"/>
                </a:cubicBezTo>
                <a:cubicBezTo>
                  <a:pt x="27" y="3"/>
                  <a:pt x="31" y="4"/>
                  <a:pt x="32" y="8"/>
                </a:cubicBezTo>
                <a:cubicBezTo>
                  <a:pt x="33" y="8"/>
                  <a:pt x="34" y="8"/>
                  <a:pt x="35" y="9"/>
                </a:cubicBezTo>
                <a:lnTo>
                  <a:pt x="38" y="0"/>
                </a:lnTo>
                <a:cubicBezTo>
                  <a:pt x="40" y="0"/>
                  <a:pt x="48" y="7"/>
                  <a:pt x="49" y="16"/>
                </a:cubicBezTo>
                <a:cubicBezTo>
                  <a:pt x="49" y="21"/>
                  <a:pt x="46" y="27"/>
                  <a:pt x="44" y="30"/>
                </a:cubicBezTo>
                <a:cubicBezTo>
                  <a:pt x="46" y="30"/>
                  <a:pt x="47" y="31"/>
                  <a:pt x="47" y="32"/>
                </a:cubicBezTo>
                <a:cubicBezTo>
                  <a:pt x="48" y="34"/>
                  <a:pt x="48" y="35"/>
                  <a:pt x="47" y="37"/>
                </a:cubicBezTo>
                <a:cubicBezTo>
                  <a:pt x="47" y="39"/>
                  <a:pt x="45" y="41"/>
                  <a:pt x="43" y="42"/>
                </a:cubicBezTo>
                <a:cubicBezTo>
                  <a:pt x="45" y="43"/>
                  <a:pt x="47" y="46"/>
                  <a:pt x="47" y="48"/>
                </a:cubicBezTo>
                <a:cubicBezTo>
                  <a:pt x="47" y="49"/>
                  <a:pt x="46" y="50"/>
                  <a:pt x="46" y="51"/>
                </a:cubicBezTo>
                <a:cubicBezTo>
                  <a:pt x="46" y="52"/>
                  <a:pt x="46" y="52"/>
                  <a:pt x="46" y="52"/>
                </a:cubicBezTo>
                <a:cubicBezTo>
                  <a:pt x="49" y="53"/>
                  <a:pt x="50" y="57"/>
                  <a:pt x="48" y="60"/>
                </a:cubicBezTo>
                <a:lnTo>
                  <a:pt x="89" y="146"/>
                </a:lnTo>
                <a:cubicBezTo>
                  <a:pt x="94" y="147"/>
                  <a:pt x="95" y="151"/>
                  <a:pt x="94" y="155"/>
                </a:cubicBezTo>
                <a:cubicBezTo>
                  <a:pt x="95" y="155"/>
                  <a:pt x="97" y="155"/>
                  <a:pt x="98" y="157"/>
                </a:cubicBezTo>
                <a:cubicBezTo>
                  <a:pt x="96" y="157"/>
                  <a:pt x="95" y="159"/>
                  <a:pt x="96" y="161"/>
                </a:cubicBezTo>
                <a:cubicBezTo>
                  <a:pt x="98" y="164"/>
                  <a:pt x="103" y="164"/>
                  <a:pt x="104" y="172"/>
                </a:cubicBezTo>
                <a:cubicBezTo>
                  <a:pt x="107" y="174"/>
                  <a:pt x="109" y="179"/>
                  <a:pt x="107" y="183"/>
                </a:cubicBezTo>
                <a:cubicBezTo>
                  <a:pt x="109" y="185"/>
                  <a:pt x="111" y="189"/>
                  <a:pt x="111" y="189"/>
                </a:cubicBezTo>
                <a:cubicBezTo>
                  <a:pt x="112" y="186"/>
                  <a:pt x="116" y="187"/>
                  <a:pt x="118" y="188"/>
                </a:cubicBezTo>
                <a:cubicBezTo>
                  <a:pt x="123" y="183"/>
                  <a:pt x="130" y="186"/>
                  <a:pt x="132" y="194"/>
                </a:cubicBezTo>
                <a:cubicBezTo>
                  <a:pt x="135" y="202"/>
                  <a:pt x="146" y="206"/>
                  <a:pt x="152" y="205"/>
                </a:cubicBezTo>
                <a:cubicBezTo>
                  <a:pt x="160" y="204"/>
                  <a:pt x="173" y="199"/>
                  <a:pt x="180" y="195"/>
                </a:cubicBezTo>
                <a:close/>
                <a:moveTo>
                  <a:pt x="22" y="40"/>
                </a:moveTo>
                <a:lnTo>
                  <a:pt x="22" y="40"/>
                </a:lnTo>
                <a:lnTo>
                  <a:pt x="26" y="42"/>
                </a:lnTo>
                <a:cubicBezTo>
                  <a:pt x="26" y="41"/>
                  <a:pt x="26" y="40"/>
                  <a:pt x="26" y="39"/>
                </a:cubicBezTo>
                <a:cubicBezTo>
                  <a:pt x="25" y="38"/>
                  <a:pt x="23" y="38"/>
                  <a:pt x="22" y="40"/>
                </a:cubicBezTo>
                <a:close/>
                <a:moveTo>
                  <a:pt x="35" y="20"/>
                </a:moveTo>
                <a:lnTo>
                  <a:pt x="35" y="20"/>
                </a:lnTo>
                <a:cubicBezTo>
                  <a:pt x="35" y="20"/>
                  <a:pt x="35" y="20"/>
                  <a:pt x="36" y="20"/>
                </a:cubicBezTo>
                <a:cubicBezTo>
                  <a:pt x="37" y="18"/>
                  <a:pt x="35" y="17"/>
                  <a:pt x="33" y="15"/>
                </a:cubicBezTo>
                <a:cubicBezTo>
                  <a:pt x="33" y="16"/>
                  <a:pt x="32" y="16"/>
                  <a:pt x="31" y="16"/>
                </a:cubicBezTo>
                <a:cubicBezTo>
                  <a:pt x="31" y="17"/>
                  <a:pt x="31" y="17"/>
                  <a:pt x="31" y="17"/>
                </a:cubicBezTo>
                <a:lnTo>
                  <a:pt x="32" y="17"/>
                </a:lnTo>
                <a:cubicBezTo>
                  <a:pt x="33" y="18"/>
                  <a:pt x="34" y="19"/>
                  <a:pt x="35" y="20"/>
                </a:cubicBezTo>
                <a:close/>
                <a:moveTo>
                  <a:pt x="23" y="15"/>
                </a:moveTo>
                <a:lnTo>
                  <a:pt x="23" y="15"/>
                </a:lnTo>
                <a:cubicBezTo>
                  <a:pt x="23" y="15"/>
                  <a:pt x="24" y="14"/>
                  <a:pt x="24" y="13"/>
                </a:cubicBezTo>
                <a:cubicBezTo>
                  <a:pt x="24" y="13"/>
                  <a:pt x="23" y="13"/>
                  <a:pt x="23" y="13"/>
                </a:cubicBezTo>
                <a:lnTo>
                  <a:pt x="24" y="11"/>
                </a:lnTo>
                <a:lnTo>
                  <a:pt x="23" y="10"/>
                </a:lnTo>
                <a:lnTo>
                  <a:pt x="19" y="12"/>
                </a:lnTo>
                <a:lnTo>
                  <a:pt x="19" y="13"/>
                </a:lnTo>
                <a:lnTo>
                  <a:pt x="21" y="14"/>
                </a:lnTo>
                <a:cubicBezTo>
                  <a:pt x="21" y="14"/>
                  <a:pt x="21" y="14"/>
                  <a:pt x="21" y="15"/>
                </a:cubicBezTo>
                <a:cubicBezTo>
                  <a:pt x="21" y="15"/>
                  <a:pt x="23" y="15"/>
                  <a:pt x="23" y="15"/>
                </a:cubicBezTo>
                <a:close/>
                <a:moveTo>
                  <a:pt x="19" y="27"/>
                </a:moveTo>
                <a:lnTo>
                  <a:pt x="19" y="27"/>
                </a:lnTo>
                <a:cubicBezTo>
                  <a:pt x="19" y="26"/>
                  <a:pt x="18" y="24"/>
                  <a:pt x="18" y="23"/>
                </a:cubicBezTo>
                <a:lnTo>
                  <a:pt x="19" y="22"/>
                </a:lnTo>
                <a:cubicBezTo>
                  <a:pt x="19" y="22"/>
                  <a:pt x="19" y="22"/>
                  <a:pt x="19" y="22"/>
                </a:cubicBezTo>
                <a:cubicBezTo>
                  <a:pt x="18" y="23"/>
                  <a:pt x="17" y="23"/>
                  <a:pt x="16" y="23"/>
                </a:cubicBezTo>
                <a:cubicBezTo>
                  <a:pt x="16" y="25"/>
                  <a:pt x="16" y="27"/>
                  <a:pt x="18" y="28"/>
                </a:cubicBezTo>
                <a:cubicBezTo>
                  <a:pt x="18" y="28"/>
                  <a:pt x="19" y="27"/>
                  <a:pt x="19" y="27"/>
                </a:cubicBez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8" name="Freeform 1878"/>
          <p:cNvSpPr>
            <a:spLocks/>
          </p:cNvSpPr>
          <p:nvPr userDrawn="1"/>
        </p:nvSpPr>
        <p:spPr bwMode="auto">
          <a:xfrm>
            <a:off x="339726" y="520700"/>
            <a:ext cx="7938" cy="7938"/>
          </a:xfrm>
          <a:custGeom>
            <a:avLst/>
            <a:gdLst>
              <a:gd name="T0" fmla="*/ 0 w 11"/>
              <a:gd name="T1" fmla="*/ 5 h 11"/>
              <a:gd name="T2" fmla="*/ 0 w 11"/>
              <a:gd name="T3" fmla="*/ 5 h 11"/>
              <a:gd name="T4" fmla="*/ 5 w 11"/>
              <a:gd name="T5" fmla="*/ 0 h 11"/>
              <a:gd name="T6" fmla="*/ 11 w 11"/>
              <a:gd name="T7" fmla="*/ 5 h 11"/>
              <a:gd name="T8" fmla="*/ 5 w 11"/>
              <a:gd name="T9" fmla="*/ 11 h 11"/>
              <a:gd name="T10" fmla="*/ 0 w 11"/>
              <a:gd name="T11" fmla="*/ 5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" h="11">
                <a:moveTo>
                  <a:pt x="0" y="5"/>
                </a:moveTo>
                <a:lnTo>
                  <a:pt x="0" y="5"/>
                </a:lnTo>
                <a:cubicBezTo>
                  <a:pt x="0" y="2"/>
                  <a:pt x="2" y="0"/>
                  <a:pt x="5" y="0"/>
                </a:cubicBezTo>
                <a:cubicBezTo>
                  <a:pt x="8" y="0"/>
                  <a:pt x="11" y="2"/>
                  <a:pt x="11" y="5"/>
                </a:cubicBezTo>
                <a:cubicBezTo>
                  <a:pt x="11" y="8"/>
                  <a:pt x="8" y="11"/>
                  <a:pt x="5" y="11"/>
                </a:cubicBezTo>
                <a:cubicBezTo>
                  <a:pt x="2" y="11"/>
                  <a:pt x="0" y="8"/>
                  <a:pt x="0" y="5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9" name="Freeform 1879"/>
          <p:cNvSpPr>
            <a:spLocks/>
          </p:cNvSpPr>
          <p:nvPr userDrawn="1"/>
        </p:nvSpPr>
        <p:spPr bwMode="auto">
          <a:xfrm>
            <a:off x="407988" y="674688"/>
            <a:ext cx="7938" cy="4763"/>
          </a:xfrm>
          <a:custGeom>
            <a:avLst/>
            <a:gdLst>
              <a:gd name="T0" fmla="*/ 10 w 11"/>
              <a:gd name="T1" fmla="*/ 0 h 7"/>
              <a:gd name="T2" fmla="*/ 10 w 11"/>
              <a:gd name="T3" fmla="*/ 0 h 7"/>
              <a:gd name="T4" fmla="*/ 8 w 11"/>
              <a:gd name="T5" fmla="*/ 6 h 7"/>
              <a:gd name="T6" fmla="*/ 0 w 11"/>
              <a:gd name="T7" fmla="*/ 4 h 7"/>
              <a:gd name="T8" fmla="*/ 10 w 11"/>
              <a:gd name="T9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" h="7">
                <a:moveTo>
                  <a:pt x="10" y="0"/>
                </a:moveTo>
                <a:lnTo>
                  <a:pt x="10" y="0"/>
                </a:lnTo>
                <a:cubicBezTo>
                  <a:pt x="11" y="2"/>
                  <a:pt x="10" y="5"/>
                  <a:pt x="8" y="6"/>
                </a:cubicBezTo>
                <a:cubicBezTo>
                  <a:pt x="6" y="7"/>
                  <a:pt x="2" y="7"/>
                  <a:pt x="0" y="4"/>
                </a:cubicBezTo>
                <a:cubicBezTo>
                  <a:pt x="4" y="5"/>
                  <a:pt x="8" y="2"/>
                  <a:pt x="10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0" name="Freeform 1880"/>
          <p:cNvSpPr>
            <a:spLocks/>
          </p:cNvSpPr>
          <p:nvPr userDrawn="1"/>
        </p:nvSpPr>
        <p:spPr bwMode="auto">
          <a:xfrm>
            <a:off x="395288" y="660400"/>
            <a:ext cx="14288" cy="7938"/>
          </a:xfrm>
          <a:custGeom>
            <a:avLst/>
            <a:gdLst>
              <a:gd name="T0" fmla="*/ 10 w 20"/>
              <a:gd name="T1" fmla="*/ 1 h 12"/>
              <a:gd name="T2" fmla="*/ 10 w 20"/>
              <a:gd name="T3" fmla="*/ 1 h 12"/>
              <a:gd name="T4" fmla="*/ 16 w 20"/>
              <a:gd name="T5" fmla="*/ 9 h 12"/>
              <a:gd name="T6" fmla="*/ 4 w 20"/>
              <a:gd name="T7" fmla="*/ 6 h 12"/>
              <a:gd name="T8" fmla="*/ 1 w 20"/>
              <a:gd name="T9" fmla="*/ 4 h 12"/>
              <a:gd name="T10" fmla="*/ 1 w 20"/>
              <a:gd name="T11" fmla="*/ 3 h 12"/>
              <a:gd name="T12" fmla="*/ 3 w 20"/>
              <a:gd name="T13" fmla="*/ 3 h 12"/>
              <a:gd name="T14" fmla="*/ 4 w 20"/>
              <a:gd name="T15" fmla="*/ 5 h 12"/>
              <a:gd name="T16" fmla="*/ 6 w 20"/>
              <a:gd name="T17" fmla="*/ 4 h 12"/>
              <a:gd name="T18" fmla="*/ 7 w 20"/>
              <a:gd name="T19" fmla="*/ 6 h 12"/>
              <a:gd name="T20" fmla="*/ 8 w 20"/>
              <a:gd name="T21" fmla="*/ 3 h 12"/>
              <a:gd name="T22" fmla="*/ 10 w 20"/>
              <a:gd name="T23" fmla="*/ 1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0" h="12">
                <a:moveTo>
                  <a:pt x="10" y="1"/>
                </a:moveTo>
                <a:lnTo>
                  <a:pt x="10" y="1"/>
                </a:lnTo>
                <a:cubicBezTo>
                  <a:pt x="15" y="0"/>
                  <a:pt x="20" y="4"/>
                  <a:pt x="16" y="9"/>
                </a:cubicBezTo>
                <a:cubicBezTo>
                  <a:pt x="13" y="12"/>
                  <a:pt x="6" y="8"/>
                  <a:pt x="4" y="6"/>
                </a:cubicBezTo>
                <a:lnTo>
                  <a:pt x="1" y="4"/>
                </a:lnTo>
                <a:cubicBezTo>
                  <a:pt x="1" y="4"/>
                  <a:pt x="0" y="3"/>
                  <a:pt x="1" y="3"/>
                </a:cubicBezTo>
                <a:lnTo>
                  <a:pt x="3" y="3"/>
                </a:lnTo>
                <a:cubicBezTo>
                  <a:pt x="3" y="4"/>
                  <a:pt x="3" y="4"/>
                  <a:pt x="4" y="5"/>
                </a:cubicBezTo>
                <a:cubicBezTo>
                  <a:pt x="4" y="4"/>
                  <a:pt x="5" y="3"/>
                  <a:pt x="6" y="4"/>
                </a:cubicBezTo>
                <a:cubicBezTo>
                  <a:pt x="6" y="5"/>
                  <a:pt x="6" y="6"/>
                  <a:pt x="7" y="6"/>
                </a:cubicBezTo>
                <a:cubicBezTo>
                  <a:pt x="7" y="6"/>
                  <a:pt x="7" y="4"/>
                  <a:pt x="8" y="3"/>
                </a:cubicBezTo>
                <a:cubicBezTo>
                  <a:pt x="9" y="3"/>
                  <a:pt x="10" y="2"/>
                  <a:pt x="10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1" name="Freeform 1881"/>
          <p:cNvSpPr>
            <a:spLocks/>
          </p:cNvSpPr>
          <p:nvPr userDrawn="1"/>
        </p:nvSpPr>
        <p:spPr bwMode="auto">
          <a:xfrm>
            <a:off x="401638" y="652463"/>
            <a:ext cx="3175" cy="3175"/>
          </a:xfrm>
          <a:custGeom>
            <a:avLst/>
            <a:gdLst>
              <a:gd name="T0" fmla="*/ 3 w 3"/>
              <a:gd name="T1" fmla="*/ 0 h 4"/>
              <a:gd name="T2" fmla="*/ 3 w 3"/>
              <a:gd name="T3" fmla="*/ 0 h 4"/>
              <a:gd name="T4" fmla="*/ 1 w 3"/>
              <a:gd name="T5" fmla="*/ 4 h 4"/>
              <a:gd name="T6" fmla="*/ 0 w 3"/>
              <a:gd name="T7" fmla="*/ 2 h 4"/>
              <a:gd name="T8" fmla="*/ 3 w 3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4">
                <a:moveTo>
                  <a:pt x="3" y="0"/>
                </a:moveTo>
                <a:lnTo>
                  <a:pt x="3" y="0"/>
                </a:lnTo>
                <a:cubicBezTo>
                  <a:pt x="3" y="1"/>
                  <a:pt x="3" y="3"/>
                  <a:pt x="1" y="4"/>
                </a:cubicBezTo>
                <a:cubicBezTo>
                  <a:pt x="1" y="3"/>
                  <a:pt x="1" y="3"/>
                  <a:pt x="0" y="2"/>
                </a:cubicBezTo>
                <a:cubicBezTo>
                  <a:pt x="1" y="2"/>
                  <a:pt x="2" y="0"/>
                  <a:pt x="3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2" name="Freeform 1882"/>
          <p:cNvSpPr>
            <a:spLocks/>
          </p:cNvSpPr>
          <p:nvPr userDrawn="1"/>
        </p:nvSpPr>
        <p:spPr bwMode="auto">
          <a:xfrm>
            <a:off x="384176" y="650875"/>
            <a:ext cx="17463" cy="9525"/>
          </a:xfrm>
          <a:custGeom>
            <a:avLst/>
            <a:gdLst>
              <a:gd name="T0" fmla="*/ 1 w 25"/>
              <a:gd name="T1" fmla="*/ 0 h 14"/>
              <a:gd name="T2" fmla="*/ 1 w 25"/>
              <a:gd name="T3" fmla="*/ 0 h 14"/>
              <a:gd name="T4" fmla="*/ 5 w 25"/>
              <a:gd name="T5" fmla="*/ 1 h 14"/>
              <a:gd name="T6" fmla="*/ 5 w 25"/>
              <a:gd name="T7" fmla="*/ 5 h 14"/>
              <a:gd name="T8" fmla="*/ 8 w 25"/>
              <a:gd name="T9" fmla="*/ 3 h 14"/>
              <a:gd name="T10" fmla="*/ 8 w 25"/>
              <a:gd name="T11" fmla="*/ 7 h 14"/>
              <a:gd name="T12" fmla="*/ 11 w 25"/>
              <a:gd name="T13" fmla="*/ 6 h 14"/>
              <a:gd name="T14" fmla="*/ 11 w 25"/>
              <a:gd name="T15" fmla="*/ 8 h 14"/>
              <a:gd name="T16" fmla="*/ 14 w 25"/>
              <a:gd name="T17" fmla="*/ 7 h 14"/>
              <a:gd name="T18" fmla="*/ 22 w 25"/>
              <a:gd name="T19" fmla="*/ 5 h 14"/>
              <a:gd name="T20" fmla="*/ 25 w 25"/>
              <a:gd name="T21" fmla="*/ 10 h 14"/>
              <a:gd name="T22" fmla="*/ 17 w 25"/>
              <a:gd name="T23" fmla="*/ 12 h 14"/>
              <a:gd name="T24" fmla="*/ 3 w 25"/>
              <a:gd name="T25" fmla="*/ 7 h 14"/>
              <a:gd name="T26" fmla="*/ 1 w 25"/>
              <a:gd name="T27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5" h="14">
                <a:moveTo>
                  <a:pt x="1" y="0"/>
                </a:moveTo>
                <a:lnTo>
                  <a:pt x="1" y="0"/>
                </a:lnTo>
                <a:cubicBezTo>
                  <a:pt x="4" y="0"/>
                  <a:pt x="5" y="1"/>
                  <a:pt x="5" y="1"/>
                </a:cubicBezTo>
                <a:cubicBezTo>
                  <a:pt x="5" y="1"/>
                  <a:pt x="4" y="4"/>
                  <a:pt x="5" y="5"/>
                </a:cubicBezTo>
                <a:cubicBezTo>
                  <a:pt x="5" y="3"/>
                  <a:pt x="7" y="2"/>
                  <a:pt x="8" y="3"/>
                </a:cubicBezTo>
                <a:cubicBezTo>
                  <a:pt x="7" y="4"/>
                  <a:pt x="7" y="6"/>
                  <a:pt x="8" y="7"/>
                </a:cubicBezTo>
                <a:cubicBezTo>
                  <a:pt x="8" y="5"/>
                  <a:pt x="10" y="4"/>
                  <a:pt x="11" y="6"/>
                </a:cubicBezTo>
                <a:cubicBezTo>
                  <a:pt x="11" y="6"/>
                  <a:pt x="10" y="7"/>
                  <a:pt x="11" y="8"/>
                </a:cubicBezTo>
                <a:cubicBezTo>
                  <a:pt x="12" y="6"/>
                  <a:pt x="13" y="6"/>
                  <a:pt x="14" y="7"/>
                </a:cubicBezTo>
                <a:cubicBezTo>
                  <a:pt x="14" y="7"/>
                  <a:pt x="17" y="8"/>
                  <a:pt x="22" y="5"/>
                </a:cubicBezTo>
                <a:cubicBezTo>
                  <a:pt x="24" y="6"/>
                  <a:pt x="25" y="8"/>
                  <a:pt x="25" y="10"/>
                </a:cubicBezTo>
                <a:cubicBezTo>
                  <a:pt x="24" y="14"/>
                  <a:pt x="20" y="14"/>
                  <a:pt x="17" y="12"/>
                </a:cubicBezTo>
                <a:cubicBezTo>
                  <a:pt x="11" y="8"/>
                  <a:pt x="5" y="10"/>
                  <a:pt x="3" y="7"/>
                </a:cubicBezTo>
                <a:cubicBezTo>
                  <a:pt x="1" y="6"/>
                  <a:pt x="0" y="3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3" name="Freeform 1883"/>
          <p:cNvSpPr>
            <a:spLocks/>
          </p:cNvSpPr>
          <p:nvPr userDrawn="1"/>
        </p:nvSpPr>
        <p:spPr bwMode="auto">
          <a:xfrm>
            <a:off x="398463" y="642938"/>
            <a:ext cx="3175" cy="3175"/>
          </a:xfrm>
          <a:custGeom>
            <a:avLst/>
            <a:gdLst>
              <a:gd name="T0" fmla="*/ 2 w 4"/>
              <a:gd name="T1" fmla="*/ 0 h 4"/>
              <a:gd name="T2" fmla="*/ 2 w 4"/>
              <a:gd name="T3" fmla="*/ 0 h 4"/>
              <a:gd name="T4" fmla="*/ 4 w 4"/>
              <a:gd name="T5" fmla="*/ 4 h 4"/>
              <a:gd name="T6" fmla="*/ 0 w 4"/>
              <a:gd name="T7" fmla="*/ 0 h 4"/>
              <a:gd name="T8" fmla="*/ 2 w 4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4">
                <a:moveTo>
                  <a:pt x="2" y="0"/>
                </a:moveTo>
                <a:lnTo>
                  <a:pt x="2" y="0"/>
                </a:lnTo>
                <a:cubicBezTo>
                  <a:pt x="2" y="1"/>
                  <a:pt x="3" y="2"/>
                  <a:pt x="4" y="4"/>
                </a:cubicBezTo>
                <a:cubicBezTo>
                  <a:pt x="2" y="3"/>
                  <a:pt x="0" y="2"/>
                  <a:pt x="0" y="0"/>
                </a:cubicBezTo>
                <a:lnTo>
                  <a:pt x="2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4" name="Freeform 1884"/>
          <p:cNvSpPr>
            <a:spLocks/>
          </p:cNvSpPr>
          <p:nvPr userDrawn="1"/>
        </p:nvSpPr>
        <p:spPr bwMode="auto">
          <a:xfrm>
            <a:off x="400051" y="641350"/>
            <a:ext cx="12700" cy="30163"/>
          </a:xfrm>
          <a:custGeom>
            <a:avLst/>
            <a:gdLst>
              <a:gd name="T0" fmla="*/ 4 w 19"/>
              <a:gd name="T1" fmla="*/ 0 h 42"/>
              <a:gd name="T2" fmla="*/ 4 w 19"/>
              <a:gd name="T3" fmla="*/ 0 h 42"/>
              <a:gd name="T4" fmla="*/ 18 w 19"/>
              <a:gd name="T5" fmla="*/ 33 h 42"/>
              <a:gd name="T6" fmla="*/ 12 w 19"/>
              <a:gd name="T7" fmla="*/ 40 h 42"/>
              <a:gd name="T8" fmla="*/ 4 w 19"/>
              <a:gd name="T9" fmla="*/ 38 h 42"/>
              <a:gd name="T10" fmla="*/ 13 w 19"/>
              <a:gd name="T11" fmla="*/ 28 h 42"/>
              <a:gd name="T12" fmla="*/ 11 w 19"/>
              <a:gd name="T13" fmla="*/ 18 h 42"/>
              <a:gd name="T14" fmla="*/ 9 w 19"/>
              <a:gd name="T15" fmla="*/ 24 h 42"/>
              <a:gd name="T16" fmla="*/ 4 w 19"/>
              <a:gd name="T17" fmla="*/ 23 h 42"/>
              <a:gd name="T18" fmla="*/ 5 w 19"/>
              <a:gd name="T19" fmla="*/ 21 h 42"/>
              <a:gd name="T20" fmla="*/ 6 w 19"/>
              <a:gd name="T21" fmla="*/ 10 h 42"/>
              <a:gd name="T22" fmla="*/ 2 w 19"/>
              <a:gd name="T23" fmla="*/ 15 h 42"/>
              <a:gd name="T24" fmla="*/ 0 w 19"/>
              <a:gd name="T25" fmla="*/ 15 h 42"/>
              <a:gd name="T26" fmla="*/ 0 w 19"/>
              <a:gd name="T27" fmla="*/ 6 h 42"/>
              <a:gd name="T28" fmla="*/ 6 w 19"/>
              <a:gd name="T29" fmla="*/ 8 h 42"/>
              <a:gd name="T30" fmla="*/ 4 w 19"/>
              <a:gd name="T31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9" h="42">
                <a:moveTo>
                  <a:pt x="4" y="0"/>
                </a:moveTo>
                <a:lnTo>
                  <a:pt x="4" y="0"/>
                </a:lnTo>
                <a:cubicBezTo>
                  <a:pt x="9" y="4"/>
                  <a:pt x="19" y="26"/>
                  <a:pt x="18" y="33"/>
                </a:cubicBezTo>
                <a:cubicBezTo>
                  <a:pt x="17" y="36"/>
                  <a:pt x="15" y="39"/>
                  <a:pt x="12" y="40"/>
                </a:cubicBezTo>
                <a:cubicBezTo>
                  <a:pt x="8" y="42"/>
                  <a:pt x="4" y="40"/>
                  <a:pt x="4" y="38"/>
                </a:cubicBezTo>
                <a:cubicBezTo>
                  <a:pt x="11" y="39"/>
                  <a:pt x="15" y="33"/>
                  <a:pt x="13" y="28"/>
                </a:cubicBezTo>
                <a:cubicBezTo>
                  <a:pt x="14" y="24"/>
                  <a:pt x="14" y="22"/>
                  <a:pt x="11" y="18"/>
                </a:cubicBezTo>
                <a:cubicBezTo>
                  <a:pt x="11" y="21"/>
                  <a:pt x="10" y="23"/>
                  <a:pt x="9" y="24"/>
                </a:cubicBezTo>
                <a:cubicBezTo>
                  <a:pt x="8" y="23"/>
                  <a:pt x="6" y="23"/>
                  <a:pt x="4" y="23"/>
                </a:cubicBezTo>
                <a:cubicBezTo>
                  <a:pt x="5" y="23"/>
                  <a:pt x="5" y="21"/>
                  <a:pt x="5" y="21"/>
                </a:cubicBezTo>
                <a:cubicBezTo>
                  <a:pt x="8" y="19"/>
                  <a:pt x="8" y="14"/>
                  <a:pt x="6" y="10"/>
                </a:cubicBezTo>
                <a:cubicBezTo>
                  <a:pt x="5" y="13"/>
                  <a:pt x="4" y="14"/>
                  <a:pt x="2" y="15"/>
                </a:cubicBezTo>
                <a:lnTo>
                  <a:pt x="0" y="15"/>
                </a:lnTo>
                <a:cubicBezTo>
                  <a:pt x="2" y="12"/>
                  <a:pt x="1" y="10"/>
                  <a:pt x="0" y="6"/>
                </a:cubicBezTo>
                <a:cubicBezTo>
                  <a:pt x="2" y="8"/>
                  <a:pt x="4" y="9"/>
                  <a:pt x="6" y="8"/>
                </a:cubicBezTo>
                <a:cubicBezTo>
                  <a:pt x="4" y="6"/>
                  <a:pt x="3" y="2"/>
                  <a:pt x="4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5" name="Freeform 1885"/>
          <p:cNvSpPr>
            <a:spLocks/>
          </p:cNvSpPr>
          <p:nvPr userDrawn="1"/>
        </p:nvSpPr>
        <p:spPr bwMode="auto">
          <a:xfrm>
            <a:off x="377826" y="638175"/>
            <a:ext cx="20638" cy="15875"/>
          </a:xfrm>
          <a:custGeom>
            <a:avLst/>
            <a:gdLst>
              <a:gd name="T0" fmla="*/ 9 w 31"/>
              <a:gd name="T1" fmla="*/ 0 h 22"/>
              <a:gd name="T2" fmla="*/ 9 w 31"/>
              <a:gd name="T3" fmla="*/ 0 h 22"/>
              <a:gd name="T4" fmla="*/ 7 w 31"/>
              <a:gd name="T5" fmla="*/ 10 h 22"/>
              <a:gd name="T6" fmla="*/ 7 w 31"/>
              <a:gd name="T7" fmla="*/ 10 h 22"/>
              <a:gd name="T8" fmla="*/ 7 w 31"/>
              <a:gd name="T9" fmla="*/ 11 h 22"/>
              <a:gd name="T10" fmla="*/ 8 w 31"/>
              <a:gd name="T11" fmla="*/ 11 h 22"/>
              <a:gd name="T12" fmla="*/ 9 w 31"/>
              <a:gd name="T13" fmla="*/ 8 h 22"/>
              <a:gd name="T14" fmla="*/ 11 w 31"/>
              <a:gd name="T15" fmla="*/ 10 h 22"/>
              <a:gd name="T16" fmla="*/ 11 w 31"/>
              <a:gd name="T17" fmla="*/ 11 h 22"/>
              <a:gd name="T18" fmla="*/ 10 w 31"/>
              <a:gd name="T19" fmla="*/ 12 h 22"/>
              <a:gd name="T20" fmla="*/ 11 w 31"/>
              <a:gd name="T21" fmla="*/ 12 h 22"/>
              <a:gd name="T22" fmla="*/ 13 w 31"/>
              <a:gd name="T23" fmla="*/ 10 h 22"/>
              <a:gd name="T24" fmla="*/ 15 w 31"/>
              <a:gd name="T25" fmla="*/ 13 h 22"/>
              <a:gd name="T26" fmla="*/ 15 w 31"/>
              <a:gd name="T27" fmla="*/ 13 h 22"/>
              <a:gd name="T28" fmla="*/ 16 w 31"/>
              <a:gd name="T29" fmla="*/ 13 h 22"/>
              <a:gd name="T30" fmla="*/ 16 w 31"/>
              <a:gd name="T31" fmla="*/ 12 h 22"/>
              <a:gd name="T32" fmla="*/ 16 w 31"/>
              <a:gd name="T33" fmla="*/ 11 h 22"/>
              <a:gd name="T34" fmla="*/ 20 w 31"/>
              <a:gd name="T35" fmla="*/ 14 h 22"/>
              <a:gd name="T36" fmla="*/ 26 w 31"/>
              <a:gd name="T37" fmla="*/ 11 h 22"/>
              <a:gd name="T38" fmla="*/ 30 w 31"/>
              <a:gd name="T39" fmla="*/ 14 h 22"/>
              <a:gd name="T40" fmla="*/ 26 w 31"/>
              <a:gd name="T41" fmla="*/ 21 h 22"/>
              <a:gd name="T42" fmla="*/ 14 w 31"/>
              <a:gd name="T43" fmla="*/ 15 h 22"/>
              <a:gd name="T44" fmla="*/ 7 w 31"/>
              <a:gd name="T45" fmla="*/ 13 h 22"/>
              <a:gd name="T46" fmla="*/ 9 w 31"/>
              <a:gd name="T47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1" h="22">
                <a:moveTo>
                  <a:pt x="9" y="0"/>
                </a:moveTo>
                <a:lnTo>
                  <a:pt x="9" y="0"/>
                </a:lnTo>
                <a:cubicBezTo>
                  <a:pt x="14" y="4"/>
                  <a:pt x="8" y="6"/>
                  <a:pt x="7" y="10"/>
                </a:cubicBezTo>
                <a:lnTo>
                  <a:pt x="7" y="10"/>
                </a:lnTo>
                <a:lnTo>
                  <a:pt x="7" y="11"/>
                </a:lnTo>
                <a:lnTo>
                  <a:pt x="8" y="11"/>
                </a:lnTo>
                <a:cubicBezTo>
                  <a:pt x="8" y="9"/>
                  <a:pt x="9" y="8"/>
                  <a:pt x="9" y="8"/>
                </a:cubicBezTo>
                <a:cubicBezTo>
                  <a:pt x="9" y="7"/>
                  <a:pt x="11" y="10"/>
                  <a:pt x="11" y="10"/>
                </a:cubicBezTo>
                <a:cubicBezTo>
                  <a:pt x="11" y="10"/>
                  <a:pt x="11" y="10"/>
                  <a:pt x="11" y="11"/>
                </a:cubicBezTo>
                <a:cubicBezTo>
                  <a:pt x="10" y="11"/>
                  <a:pt x="10" y="11"/>
                  <a:pt x="10" y="12"/>
                </a:cubicBezTo>
                <a:lnTo>
                  <a:pt x="11" y="12"/>
                </a:lnTo>
                <a:cubicBezTo>
                  <a:pt x="11" y="11"/>
                  <a:pt x="12" y="11"/>
                  <a:pt x="13" y="10"/>
                </a:cubicBezTo>
                <a:cubicBezTo>
                  <a:pt x="14" y="10"/>
                  <a:pt x="14" y="12"/>
                  <a:pt x="15" y="13"/>
                </a:cubicBezTo>
                <a:lnTo>
                  <a:pt x="15" y="13"/>
                </a:lnTo>
                <a:lnTo>
                  <a:pt x="16" y="13"/>
                </a:lnTo>
                <a:cubicBezTo>
                  <a:pt x="16" y="13"/>
                  <a:pt x="16" y="12"/>
                  <a:pt x="16" y="12"/>
                </a:cubicBezTo>
                <a:lnTo>
                  <a:pt x="16" y="11"/>
                </a:lnTo>
                <a:cubicBezTo>
                  <a:pt x="18" y="11"/>
                  <a:pt x="19" y="13"/>
                  <a:pt x="20" y="14"/>
                </a:cubicBezTo>
                <a:cubicBezTo>
                  <a:pt x="22" y="14"/>
                  <a:pt x="23" y="10"/>
                  <a:pt x="26" y="11"/>
                </a:cubicBezTo>
                <a:cubicBezTo>
                  <a:pt x="26" y="11"/>
                  <a:pt x="29" y="12"/>
                  <a:pt x="30" y="14"/>
                </a:cubicBezTo>
                <a:cubicBezTo>
                  <a:pt x="31" y="19"/>
                  <a:pt x="29" y="20"/>
                  <a:pt x="26" y="21"/>
                </a:cubicBezTo>
                <a:cubicBezTo>
                  <a:pt x="21" y="22"/>
                  <a:pt x="18" y="17"/>
                  <a:pt x="14" y="15"/>
                </a:cubicBezTo>
                <a:cubicBezTo>
                  <a:pt x="12" y="14"/>
                  <a:pt x="9" y="14"/>
                  <a:pt x="7" y="13"/>
                </a:cubicBezTo>
                <a:cubicBezTo>
                  <a:pt x="0" y="10"/>
                  <a:pt x="7" y="3"/>
                  <a:pt x="9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6" name="Freeform 1886"/>
          <p:cNvSpPr>
            <a:spLocks/>
          </p:cNvSpPr>
          <p:nvPr userDrawn="1"/>
        </p:nvSpPr>
        <p:spPr bwMode="auto">
          <a:xfrm>
            <a:off x="396876" y="625475"/>
            <a:ext cx="3175" cy="4763"/>
          </a:xfrm>
          <a:custGeom>
            <a:avLst/>
            <a:gdLst>
              <a:gd name="T0" fmla="*/ 5 w 5"/>
              <a:gd name="T1" fmla="*/ 1 h 5"/>
              <a:gd name="T2" fmla="*/ 5 w 5"/>
              <a:gd name="T3" fmla="*/ 1 h 5"/>
              <a:gd name="T4" fmla="*/ 2 w 5"/>
              <a:gd name="T5" fmla="*/ 5 h 5"/>
              <a:gd name="T6" fmla="*/ 0 w 5"/>
              <a:gd name="T7" fmla="*/ 2 h 5"/>
              <a:gd name="T8" fmla="*/ 5 w 5"/>
              <a:gd name="T9" fmla="*/ 1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5">
                <a:moveTo>
                  <a:pt x="5" y="1"/>
                </a:moveTo>
                <a:lnTo>
                  <a:pt x="5" y="1"/>
                </a:lnTo>
                <a:cubicBezTo>
                  <a:pt x="4" y="3"/>
                  <a:pt x="3" y="4"/>
                  <a:pt x="2" y="5"/>
                </a:cubicBezTo>
                <a:cubicBezTo>
                  <a:pt x="2" y="5"/>
                  <a:pt x="1" y="3"/>
                  <a:pt x="0" y="2"/>
                </a:cubicBezTo>
                <a:cubicBezTo>
                  <a:pt x="2" y="0"/>
                  <a:pt x="3" y="0"/>
                  <a:pt x="5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7" name="Freeform 1887"/>
          <p:cNvSpPr>
            <a:spLocks/>
          </p:cNvSpPr>
          <p:nvPr userDrawn="1"/>
        </p:nvSpPr>
        <p:spPr bwMode="auto">
          <a:xfrm>
            <a:off x="384176" y="623888"/>
            <a:ext cx="11113" cy="22225"/>
          </a:xfrm>
          <a:custGeom>
            <a:avLst/>
            <a:gdLst>
              <a:gd name="T0" fmla="*/ 10 w 16"/>
              <a:gd name="T1" fmla="*/ 0 h 31"/>
              <a:gd name="T2" fmla="*/ 10 w 16"/>
              <a:gd name="T3" fmla="*/ 0 h 31"/>
              <a:gd name="T4" fmla="*/ 16 w 16"/>
              <a:gd name="T5" fmla="*/ 11 h 31"/>
              <a:gd name="T6" fmla="*/ 12 w 16"/>
              <a:gd name="T7" fmla="*/ 15 h 31"/>
              <a:gd name="T8" fmla="*/ 15 w 16"/>
              <a:gd name="T9" fmla="*/ 28 h 31"/>
              <a:gd name="T10" fmla="*/ 9 w 16"/>
              <a:gd name="T11" fmla="*/ 30 h 31"/>
              <a:gd name="T12" fmla="*/ 0 w 16"/>
              <a:gd name="T13" fmla="*/ 5 h 31"/>
              <a:gd name="T14" fmla="*/ 10 w 16"/>
              <a:gd name="T15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6" h="31">
                <a:moveTo>
                  <a:pt x="10" y="0"/>
                </a:moveTo>
                <a:lnTo>
                  <a:pt x="10" y="0"/>
                </a:lnTo>
                <a:cubicBezTo>
                  <a:pt x="13" y="4"/>
                  <a:pt x="14" y="8"/>
                  <a:pt x="16" y="11"/>
                </a:cubicBezTo>
                <a:cubicBezTo>
                  <a:pt x="16" y="11"/>
                  <a:pt x="13" y="14"/>
                  <a:pt x="12" y="15"/>
                </a:cubicBezTo>
                <a:cubicBezTo>
                  <a:pt x="10" y="20"/>
                  <a:pt x="12" y="25"/>
                  <a:pt x="15" y="28"/>
                </a:cubicBezTo>
                <a:cubicBezTo>
                  <a:pt x="15" y="28"/>
                  <a:pt x="11" y="31"/>
                  <a:pt x="9" y="30"/>
                </a:cubicBezTo>
                <a:cubicBezTo>
                  <a:pt x="6" y="29"/>
                  <a:pt x="0" y="9"/>
                  <a:pt x="0" y="5"/>
                </a:cubicBezTo>
                <a:cubicBezTo>
                  <a:pt x="4" y="4"/>
                  <a:pt x="7" y="3"/>
                  <a:pt x="10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8" name="Freeform 1888"/>
          <p:cNvSpPr>
            <a:spLocks/>
          </p:cNvSpPr>
          <p:nvPr userDrawn="1"/>
        </p:nvSpPr>
        <p:spPr bwMode="auto">
          <a:xfrm>
            <a:off x="393701" y="619125"/>
            <a:ext cx="85725" cy="38100"/>
          </a:xfrm>
          <a:custGeom>
            <a:avLst/>
            <a:gdLst>
              <a:gd name="T0" fmla="*/ 110 w 119"/>
              <a:gd name="T1" fmla="*/ 6 h 52"/>
              <a:gd name="T2" fmla="*/ 110 w 119"/>
              <a:gd name="T3" fmla="*/ 6 h 52"/>
              <a:gd name="T4" fmla="*/ 112 w 119"/>
              <a:gd name="T5" fmla="*/ 13 h 52"/>
              <a:gd name="T6" fmla="*/ 117 w 119"/>
              <a:gd name="T7" fmla="*/ 20 h 52"/>
              <a:gd name="T8" fmla="*/ 113 w 119"/>
              <a:gd name="T9" fmla="*/ 26 h 52"/>
              <a:gd name="T10" fmla="*/ 89 w 119"/>
              <a:gd name="T11" fmla="*/ 25 h 52"/>
              <a:gd name="T12" fmla="*/ 83 w 119"/>
              <a:gd name="T13" fmla="*/ 25 h 52"/>
              <a:gd name="T14" fmla="*/ 81 w 119"/>
              <a:gd name="T15" fmla="*/ 21 h 52"/>
              <a:gd name="T16" fmla="*/ 77 w 119"/>
              <a:gd name="T17" fmla="*/ 27 h 52"/>
              <a:gd name="T18" fmla="*/ 75 w 119"/>
              <a:gd name="T19" fmla="*/ 22 h 52"/>
              <a:gd name="T20" fmla="*/ 71 w 119"/>
              <a:gd name="T21" fmla="*/ 28 h 52"/>
              <a:gd name="T22" fmla="*/ 70 w 119"/>
              <a:gd name="T23" fmla="*/ 23 h 52"/>
              <a:gd name="T24" fmla="*/ 66 w 119"/>
              <a:gd name="T25" fmla="*/ 30 h 52"/>
              <a:gd name="T26" fmla="*/ 64 w 119"/>
              <a:gd name="T27" fmla="*/ 25 h 52"/>
              <a:gd name="T28" fmla="*/ 60 w 119"/>
              <a:gd name="T29" fmla="*/ 32 h 52"/>
              <a:gd name="T30" fmla="*/ 58 w 119"/>
              <a:gd name="T31" fmla="*/ 27 h 52"/>
              <a:gd name="T32" fmla="*/ 55 w 119"/>
              <a:gd name="T33" fmla="*/ 34 h 52"/>
              <a:gd name="T34" fmla="*/ 53 w 119"/>
              <a:gd name="T35" fmla="*/ 30 h 52"/>
              <a:gd name="T36" fmla="*/ 49 w 119"/>
              <a:gd name="T37" fmla="*/ 37 h 52"/>
              <a:gd name="T38" fmla="*/ 48 w 119"/>
              <a:gd name="T39" fmla="*/ 32 h 52"/>
              <a:gd name="T40" fmla="*/ 43 w 119"/>
              <a:gd name="T41" fmla="*/ 42 h 52"/>
              <a:gd name="T42" fmla="*/ 26 w 119"/>
              <a:gd name="T43" fmla="*/ 52 h 52"/>
              <a:gd name="T44" fmla="*/ 21 w 119"/>
              <a:gd name="T45" fmla="*/ 39 h 52"/>
              <a:gd name="T46" fmla="*/ 31 w 119"/>
              <a:gd name="T47" fmla="*/ 39 h 52"/>
              <a:gd name="T48" fmla="*/ 39 w 119"/>
              <a:gd name="T49" fmla="*/ 35 h 52"/>
              <a:gd name="T50" fmla="*/ 31 w 119"/>
              <a:gd name="T51" fmla="*/ 37 h 52"/>
              <a:gd name="T52" fmla="*/ 15 w 119"/>
              <a:gd name="T53" fmla="*/ 29 h 52"/>
              <a:gd name="T54" fmla="*/ 16 w 119"/>
              <a:gd name="T55" fmla="*/ 28 h 52"/>
              <a:gd name="T56" fmla="*/ 27 w 119"/>
              <a:gd name="T57" fmla="*/ 31 h 52"/>
              <a:gd name="T58" fmla="*/ 16 w 119"/>
              <a:gd name="T59" fmla="*/ 23 h 52"/>
              <a:gd name="T60" fmla="*/ 15 w 119"/>
              <a:gd name="T61" fmla="*/ 17 h 52"/>
              <a:gd name="T62" fmla="*/ 15 w 119"/>
              <a:gd name="T63" fmla="*/ 22 h 52"/>
              <a:gd name="T64" fmla="*/ 10 w 119"/>
              <a:gd name="T65" fmla="*/ 18 h 52"/>
              <a:gd name="T66" fmla="*/ 10 w 119"/>
              <a:gd name="T67" fmla="*/ 20 h 52"/>
              <a:gd name="T68" fmla="*/ 7 w 119"/>
              <a:gd name="T69" fmla="*/ 20 h 52"/>
              <a:gd name="T70" fmla="*/ 11 w 119"/>
              <a:gd name="T71" fmla="*/ 23 h 52"/>
              <a:gd name="T72" fmla="*/ 2 w 119"/>
              <a:gd name="T73" fmla="*/ 29 h 52"/>
              <a:gd name="T74" fmla="*/ 2 w 119"/>
              <a:gd name="T75" fmla="*/ 20 h 52"/>
              <a:gd name="T76" fmla="*/ 11 w 119"/>
              <a:gd name="T77" fmla="*/ 11 h 52"/>
              <a:gd name="T78" fmla="*/ 19 w 119"/>
              <a:gd name="T79" fmla="*/ 13 h 52"/>
              <a:gd name="T80" fmla="*/ 36 w 119"/>
              <a:gd name="T81" fmla="*/ 27 h 52"/>
              <a:gd name="T82" fmla="*/ 63 w 119"/>
              <a:gd name="T83" fmla="*/ 21 h 52"/>
              <a:gd name="T84" fmla="*/ 69 w 119"/>
              <a:gd name="T85" fmla="*/ 22 h 52"/>
              <a:gd name="T86" fmla="*/ 69 w 119"/>
              <a:gd name="T87" fmla="*/ 19 h 52"/>
              <a:gd name="T88" fmla="*/ 73 w 119"/>
              <a:gd name="T89" fmla="*/ 19 h 52"/>
              <a:gd name="T90" fmla="*/ 74 w 119"/>
              <a:gd name="T91" fmla="*/ 17 h 52"/>
              <a:gd name="T92" fmla="*/ 78 w 119"/>
              <a:gd name="T93" fmla="*/ 17 h 52"/>
              <a:gd name="T94" fmla="*/ 79 w 119"/>
              <a:gd name="T95" fmla="*/ 14 h 52"/>
              <a:gd name="T96" fmla="*/ 82 w 119"/>
              <a:gd name="T97" fmla="*/ 12 h 52"/>
              <a:gd name="T98" fmla="*/ 95 w 119"/>
              <a:gd name="T99" fmla="*/ 0 h 52"/>
              <a:gd name="T100" fmla="*/ 100 w 119"/>
              <a:gd name="T101" fmla="*/ 11 h 52"/>
              <a:gd name="T102" fmla="*/ 105 w 119"/>
              <a:gd name="T103" fmla="*/ 3 h 52"/>
              <a:gd name="T104" fmla="*/ 110 w 119"/>
              <a:gd name="T105" fmla="*/ 6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19" h="52">
                <a:moveTo>
                  <a:pt x="110" y="6"/>
                </a:moveTo>
                <a:lnTo>
                  <a:pt x="110" y="6"/>
                </a:lnTo>
                <a:cubicBezTo>
                  <a:pt x="111" y="8"/>
                  <a:pt x="112" y="11"/>
                  <a:pt x="112" y="13"/>
                </a:cubicBezTo>
                <a:cubicBezTo>
                  <a:pt x="113" y="15"/>
                  <a:pt x="116" y="19"/>
                  <a:pt x="117" y="20"/>
                </a:cubicBezTo>
                <a:cubicBezTo>
                  <a:pt x="119" y="23"/>
                  <a:pt x="117" y="26"/>
                  <a:pt x="113" y="26"/>
                </a:cubicBezTo>
                <a:cubicBezTo>
                  <a:pt x="101" y="26"/>
                  <a:pt x="97" y="25"/>
                  <a:pt x="89" y="25"/>
                </a:cubicBezTo>
                <a:cubicBezTo>
                  <a:pt x="87" y="26"/>
                  <a:pt x="83" y="25"/>
                  <a:pt x="83" y="25"/>
                </a:cubicBezTo>
                <a:cubicBezTo>
                  <a:pt x="83" y="24"/>
                  <a:pt x="83" y="22"/>
                  <a:pt x="81" y="21"/>
                </a:cubicBezTo>
                <a:cubicBezTo>
                  <a:pt x="82" y="24"/>
                  <a:pt x="80" y="27"/>
                  <a:pt x="77" y="27"/>
                </a:cubicBezTo>
                <a:cubicBezTo>
                  <a:pt x="77" y="27"/>
                  <a:pt x="78" y="24"/>
                  <a:pt x="75" y="22"/>
                </a:cubicBezTo>
                <a:cubicBezTo>
                  <a:pt x="76" y="25"/>
                  <a:pt x="74" y="28"/>
                  <a:pt x="71" y="28"/>
                </a:cubicBezTo>
                <a:cubicBezTo>
                  <a:pt x="72" y="26"/>
                  <a:pt x="71" y="24"/>
                  <a:pt x="70" y="23"/>
                </a:cubicBezTo>
                <a:cubicBezTo>
                  <a:pt x="70" y="27"/>
                  <a:pt x="69" y="29"/>
                  <a:pt x="66" y="30"/>
                </a:cubicBezTo>
                <a:cubicBezTo>
                  <a:pt x="66" y="28"/>
                  <a:pt x="65" y="26"/>
                  <a:pt x="64" y="25"/>
                </a:cubicBezTo>
                <a:cubicBezTo>
                  <a:pt x="65" y="28"/>
                  <a:pt x="63" y="32"/>
                  <a:pt x="60" y="32"/>
                </a:cubicBezTo>
                <a:cubicBezTo>
                  <a:pt x="60" y="31"/>
                  <a:pt x="60" y="29"/>
                  <a:pt x="58" y="27"/>
                </a:cubicBezTo>
                <a:cubicBezTo>
                  <a:pt x="59" y="33"/>
                  <a:pt x="57" y="34"/>
                  <a:pt x="55" y="34"/>
                </a:cubicBezTo>
                <a:cubicBezTo>
                  <a:pt x="55" y="32"/>
                  <a:pt x="54" y="31"/>
                  <a:pt x="53" y="30"/>
                </a:cubicBezTo>
                <a:cubicBezTo>
                  <a:pt x="54" y="33"/>
                  <a:pt x="53" y="37"/>
                  <a:pt x="49" y="37"/>
                </a:cubicBezTo>
                <a:cubicBezTo>
                  <a:pt x="49" y="37"/>
                  <a:pt x="50" y="34"/>
                  <a:pt x="48" y="32"/>
                </a:cubicBezTo>
                <a:cubicBezTo>
                  <a:pt x="48" y="36"/>
                  <a:pt x="46" y="39"/>
                  <a:pt x="43" y="42"/>
                </a:cubicBezTo>
                <a:cubicBezTo>
                  <a:pt x="37" y="46"/>
                  <a:pt x="32" y="49"/>
                  <a:pt x="26" y="52"/>
                </a:cubicBezTo>
                <a:cubicBezTo>
                  <a:pt x="24" y="48"/>
                  <a:pt x="23" y="43"/>
                  <a:pt x="21" y="39"/>
                </a:cubicBezTo>
                <a:cubicBezTo>
                  <a:pt x="25" y="39"/>
                  <a:pt x="28" y="40"/>
                  <a:pt x="31" y="39"/>
                </a:cubicBezTo>
                <a:cubicBezTo>
                  <a:pt x="34" y="39"/>
                  <a:pt x="39" y="37"/>
                  <a:pt x="39" y="35"/>
                </a:cubicBezTo>
                <a:cubicBezTo>
                  <a:pt x="36" y="37"/>
                  <a:pt x="32" y="37"/>
                  <a:pt x="31" y="37"/>
                </a:cubicBezTo>
                <a:cubicBezTo>
                  <a:pt x="23" y="37"/>
                  <a:pt x="18" y="35"/>
                  <a:pt x="15" y="29"/>
                </a:cubicBezTo>
                <a:cubicBezTo>
                  <a:pt x="15" y="29"/>
                  <a:pt x="15" y="28"/>
                  <a:pt x="16" y="28"/>
                </a:cubicBezTo>
                <a:cubicBezTo>
                  <a:pt x="18" y="31"/>
                  <a:pt x="23" y="33"/>
                  <a:pt x="27" y="31"/>
                </a:cubicBezTo>
                <a:cubicBezTo>
                  <a:pt x="23" y="31"/>
                  <a:pt x="16" y="28"/>
                  <a:pt x="16" y="23"/>
                </a:cubicBezTo>
                <a:cubicBezTo>
                  <a:pt x="17" y="21"/>
                  <a:pt x="18" y="18"/>
                  <a:pt x="15" y="17"/>
                </a:cubicBezTo>
                <a:cubicBezTo>
                  <a:pt x="16" y="19"/>
                  <a:pt x="16" y="19"/>
                  <a:pt x="15" y="22"/>
                </a:cubicBezTo>
                <a:cubicBezTo>
                  <a:pt x="13" y="20"/>
                  <a:pt x="12" y="18"/>
                  <a:pt x="10" y="18"/>
                </a:cubicBezTo>
                <a:cubicBezTo>
                  <a:pt x="10" y="19"/>
                  <a:pt x="10" y="19"/>
                  <a:pt x="10" y="20"/>
                </a:cubicBezTo>
                <a:cubicBezTo>
                  <a:pt x="9" y="20"/>
                  <a:pt x="8" y="20"/>
                  <a:pt x="7" y="20"/>
                </a:cubicBezTo>
                <a:cubicBezTo>
                  <a:pt x="7" y="21"/>
                  <a:pt x="11" y="21"/>
                  <a:pt x="11" y="23"/>
                </a:cubicBezTo>
                <a:cubicBezTo>
                  <a:pt x="14" y="30"/>
                  <a:pt x="6" y="33"/>
                  <a:pt x="2" y="29"/>
                </a:cubicBezTo>
                <a:cubicBezTo>
                  <a:pt x="0" y="26"/>
                  <a:pt x="0" y="22"/>
                  <a:pt x="2" y="20"/>
                </a:cubicBezTo>
                <a:cubicBezTo>
                  <a:pt x="7" y="16"/>
                  <a:pt x="8" y="14"/>
                  <a:pt x="11" y="11"/>
                </a:cubicBezTo>
                <a:cubicBezTo>
                  <a:pt x="14" y="7"/>
                  <a:pt x="18" y="10"/>
                  <a:pt x="19" y="13"/>
                </a:cubicBezTo>
                <a:cubicBezTo>
                  <a:pt x="23" y="22"/>
                  <a:pt x="29" y="26"/>
                  <a:pt x="36" y="27"/>
                </a:cubicBezTo>
                <a:cubicBezTo>
                  <a:pt x="44" y="29"/>
                  <a:pt x="53" y="25"/>
                  <a:pt x="63" y="21"/>
                </a:cubicBezTo>
                <a:cubicBezTo>
                  <a:pt x="67" y="20"/>
                  <a:pt x="68" y="19"/>
                  <a:pt x="69" y="22"/>
                </a:cubicBezTo>
                <a:cubicBezTo>
                  <a:pt x="70" y="20"/>
                  <a:pt x="69" y="19"/>
                  <a:pt x="69" y="19"/>
                </a:cubicBezTo>
                <a:cubicBezTo>
                  <a:pt x="70" y="17"/>
                  <a:pt x="73" y="17"/>
                  <a:pt x="73" y="19"/>
                </a:cubicBezTo>
                <a:cubicBezTo>
                  <a:pt x="74" y="18"/>
                  <a:pt x="74" y="17"/>
                  <a:pt x="74" y="17"/>
                </a:cubicBezTo>
                <a:cubicBezTo>
                  <a:pt x="76" y="14"/>
                  <a:pt x="78" y="16"/>
                  <a:pt x="78" y="17"/>
                </a:cubicBezTo>
                <a:cubicBezTo>
                  <a:pt x="80" y="16"/>
                  <a:pt x="79" y="14"/>
                  <a:pt x="79" y="14"/>
                </a:cubicBezTo>
                <a:cubicBezTo>
                  <a:pt x="80" y="13"/>
                  <a:pt x="81" y="13"/>
                  <a:pt x="82" y="12"/>
                </a:cubicBezTo>
                <a:cubicBezTo>
                  <a:pt x="88" y="12"/>
                  <a:pt x="93" y="8"/>
                  <a:pt x="95" y="0"/>
                </a:cubicBezTo>
                <a:cubicBezTo>
                  <a:pt x="98" y="4"/>
                  <a:pt x="99" y="5"/>
                  <a:pt x="100" y="11"/>
                </a:cubicBezTo>
                <a:cubicBezTo>
                  <a:pt x="103" y="9"/>
                  <a:pt x="104" y="7"/>
                  <a:pt x="105" y="3"/>
                </a:cubicBezTo>
                <a:cubicBezTo>
                  <a:pt x="106" y="4"/>
                  <a:pt x="108" y="5"/>
                  <a:pt x="110" y="6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9" name="Freeform 1889"/>
          <p:cNvSpPr>
            <a:spLocks/>
          </p:cNvSpPr>
          <p:nvPr userDrawn="1"/>
        </p:nvSpPr>
        <p:spPr bwMode="auto">
          <a:xfrm>
            <a:off x="379413" y="615950"/>
            <a:ext cx="12700" cy="7938"/>
          </a:xfrm>
          <a:custGeom>
            <a:avLst/>
            <a:gdLst>
              <a:gd name="T0" fmla="*/ 0 w 17"/>
              <a:gd name="T1" fmla="*/ 6 h 11"/>
              <a:gd name="T2" fmla="*/ 0 w 17"/>
              <a:gd name="T3" fmla="*/ 6 h 11"/>
              <a:gd name="T4" fmla="*/ 9 w 17"/>
              <a:gd name="T5" fmla="*/ 6 h 11"/>
              <a:gd name="T6" fmla="*/ 15 w 17"/>
              <a:gd name="T7" fmla="*/ 0 h 11"/>
              <a:gd name="T8" fmla="*/ 10 w 17"/>
              <a:gd name="T9" fmla="*/ 9 h 11"/>
              <a:gd name="T10" fmla="*/ 0 w 17"/>
              <a:gd name="T11" fmla="*/ 6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" h="11">
                <a:moveTo>
                  <a:pt x="0" y="6"/>
                </a:moveTo>
                <a:lnTo>
                  <a:pt x="0" y="6"/>
                </a:lnTo>
                <a:cubicBezTo>
                  <a:pt x="1" y="7"/>
                  <a:pt x="6" y="8"/>
                  <a:pt x="9" y="6"/>
                </a:cubicBezTo>
                <a:cubicBezTo>
                  <a:pt x="13" y="5"/>
                  <a:pt x="15" y="2"/>
                  <a:pt x="15" y="0"/>
                </a:cubicBezTo>
                <a:cubicBezTo>
                  <a:pt x="17" y="3"/>
                  <a:pt x="14" y="7"/>
                  <a:pt x="10" y="9"/>
                </a:cubicBezTo>
                <a:cubicBezTo>
                  <a:pt x="7" y="11"/>
                  <a:pt x="1" y="11"/>
                  <a:pt x="0" y="6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0" name="Freeform 1890"/>
          <p:cNvSpPr>
            <a:spLocks/>
          </p:cNvSpPr>
          <p:nvPr userDrawn="1"/>
        </p:nvSpPr>
        <p:spPr bwMode="auto">
          <a:xfrm>
            <a:off x="377826" y="604838"/>
            <a:ext cx="11113" cy="15875"/>
          </a:xfrm>
          <a:custGeom>
            <a:avLst/>
            <a:gdLst>
              <a:gd name="T0" fmla="*/ 8 w 17"/>
              <a:gd name="T1" fmla="*/ 0 h 21"/>
              <a:gd name="T2" fmla="*/ 8 w 17"/>
              <a:gd name="T3" fmla="*/ 0 h 21"/>
              <a:gd name="T4" fmla="*/ 14 w 17"/>
              <a:gd name="T5" fmla="*/ 8 h 21"/>
              <a:gd name="T6" fmla="*/ 12 w 17"/>
              <a:gd name="T7" fmla="*/ 19 h 21"/>
              <a:gd name="T8" fmla="*/ 1 w 17"/>
              <a:gd name="T9" fmla="*/ 14 h 21"/>
              <a:gd name="T10" fmla="*/ 0 w 17"/>
              <a:gd name="T11" fmla="*/ 3 h 21"/>
              <a:gd name="T12" fmla="*/ 6 w 17"/>
              <a:gd name="T13" fmla="*/ 7 h 21"/>
              <a:gd name="T14" fmla="*/ 8 w 17"/>
              <a:gd name="T15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7" h="21">
                <a:moveTo>
                  <a:pt x="8" y="0"/>
                </a:moveTo>
                <a:lnTo>
                  <a:pt x="8" y="0"/>
                </a:lnTo>
                <a:cubicBezTo>
                  <a:pt x="9" y="4"/>
                  <a:pt x="12" y="5"/>
                  <a:pt x="14" y="8"/>
                </a:cubicBezTo>
                <a:cubicBezTo>
                  <a:pt x="17" y="12"/>
                  <a:pt x="16" y="17"/>
                  <a:pt x="12" y="19"/>
                </a:cubicBezTo>
                <a:cubicBezTo>
                  <a:pt x="8" y="21"/>
                  <a:pt x="3" y="19"/>
                  <a:pt x="1" y="14"/>
                </a:cubicBezTo>
                <a:cubicBezTo>
                  <a:pt x="0" y="11"/>
                  <a:pt x="3" y="8"/>
                  <a:pt x="0" y="3"/>
                </a:cubicBezTo>
                <a:cubicBezTo>
                  <a:pt x="2" y="6"/>
                  <a:pt x="5" y="7"/>
                  <a:pt x="6" y="7"/>
                </a:cubicBezTo>
                <a:cubicBezTo>
                  <a:pt x="7" y="6"/>
                  <a:pt x="8" y="2"/>
                  <a:pt x="8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1" name="Freeform 1891"/>
          <p:cNvSpPr>
            <a:spLocks/>
          </p:cNvSpPr>
          <p:nvPr userDrawn="1"/>
        </p:nvSpPr>
        <p:spPr bwMode="auto">
          <a:xfrm>
            <a:off x="377826" y="604838"/>
            <a:ext cx="3175" cy="3175"/>
          </a:xfrm>
          <a:custGeom>
            <a:avLst/>
            <a:gdLst>
              <a:gd name="T0" fmla="*/ 4 w 4"/>
              <a:gd name="T1" fmla="*/ 0 h 3"/>
              <a:gd name="T2" fmla="*/ 4 w 4"/>
              <a:gd name="T3" fmla="*/ 0 h 3"/>
              <a:gd name="T4" fmla="*/ 4 w 4"/>
              <a:gd name="T5" fmla="*/ 3 h 3"/>
              <a:gd name="T6" fmla="*/ 0 w 4"/>
              <a:gd name="T7" fmla="*/ 1 h 3"/>
              <a:gd name="T8" fmla="*/ 4 w 4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3">
                <a:moveTo>
                  <a:pt x="4" y="0"/>
                </a:moveTo>
                <a:lnTo>
                  <a:pt x="4" y="0"/>
                </a:lnTo>
                <a:cubicBezTo>
                  <a:pt x="4" y="1"/>
                  <a:pt x="4" y="2"/>
                  <a:pt x="4" y="3"/>
                </a:cubicBezTo>
                <a:cubicBezTo>
                  <a:pt x="2" y="3"/>
                  <a:pt x="1" y="2"/>
                  <a:pt x="0" y="1"/>
                </a:cubicBezTo>
                <a:cubicBezTo>
                  <a:pt x="2" y="1"/>
                  <a:pt x="3" y="0"/>
                  <a:pt x="4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2" name="Freeform 1892"/>
          <p:cNvSpPr>
            <a:spLocks/>
          </p:cNvSpPr>
          <p:nvPr userDrawn="1"/>
        </p:nvSpPr>
        <p:spPr bwMode="auto">
          <a:xfrm>
            <a:off x="347663" y="534988"/>
            <a:ext cx="31750" cy="66675"/>
          </a:xfrm>
          <a:custGeom>
            <a:avLst/>
            <a:gdLst>
              <a:gd name="T0" fmla="*/ 0 w 46"/>
              <a:gd name="T1" fmla="*/ 1 h 93"/>
              <a:gd name="T2" fmla="*/ 0 w 46"/>
              <a:gd name="T3" fmla="*/ 1 h 93"/>
              <a:gd name="T4" fmla="*/ 3 w 46"/>
              <a:gd name="T5" fmla="*/ 0 h 93"/>
              <a:gd name="T6" fmla="*/ 45 w 46"/>
              <a:gd name="T7" fmla="*/ 87 h 93"/>
              <a:gd name="T8" fmla="*/ 43 w 46"/>
              <a:gd name="T9" fmla="*/ 92 h 93"/>
              <a:gd name="T10" fmla="*/ 37 w 46"/>
              <a:gd name="T11" fmla="*/ 90 h 93"/>
              <a:gd name="T12" fmla="*/ 0 w 46"/>
              <a:gd name="T13" fmla="*/ 1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6" h="93">
                <a:moveTo>
                  <a:pt x="0" y="1"/>
                </a:moveTo>
                <a:lnTo>
                  <a:pt x="0" y="1"/>
                </a:lnTo>
                <a:lnTo>
                  <a:pt x="3" y="0"/>
                </a:lnTo>
                <a:lnTo>
                  <a:pt x="45" y="87"/>
                </a:lnTo>
                <a:cubicBezTo>
                  <a:pt x="46" y="89"/>
                  <a:pt x="45" y="91"/>
                  <a:pt x="43" y="92"/>
                </a:cubicBezTo>
                <a:cubicBezTo>
                  <a:pt x="41" y="93"/>
                  <a:pt x="38" y="92"/>
                  <a:pt x="37" y="90"/>
                </a:cubicBez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3" name="Freeform 1893"/>
          <p:cNvSpPr>
            <a:spLocks/>
          </p:cNvSpPr>
          <p:nvPr userDrawn="1"/>
        </p:nvSpPr>
        <p:spPr bwMode="auto">
          <a:xfrm>
            <a:off x="411163" y="679450"/>
            <a:ext cx="4763" cy="1588"/>
          </a:xfrm>
          <a:custGeom>
            <a:avLst/>
            <a:gdLst>
              <a:gd name="T0" fmla="*/ 5 w 5"/>
              <a:gd name="T1" fmla="*/ 0 h 3"/>
              <a:gd name="T2" fmla="*/ 5 w 5"/>
              <a:gd name="T3" fmla="*/ 0 h 3"/>
              <a:gd name="T4" fmla="*/ 4 w 5"/>
              <a:gd name="T5" fmla="*/ 3 h 3"/>
              <a:gd name="T6" fmla="*/ 0 w 5"/>
              <a:gd name="T7" fmla="*/ 2 h 3"/>
              <a:gd name="T8" fmla="*/ 5 w 5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3">
                <a:moveTo>
                  <a:pt x="5" y="0"/>
                </a:moveTo>
                <a:lnTo>
                  <a:pt x="5" y="0"/>
                </a:lnTo>
                <a:cubicBezTo>
                  <a:pt x="5" y="1"/>
                  <a:pt x="4" y="2"/>
                  <a:pt x="4" y="3"/>
                </a:cubicBezTo>
                <a:cubicBezTo>
                  <a:pt x="3" y="3"/>
                  <a:pt x="1" y="3"/>
                  <a:pt x="0" y="2"/>
                </a:cubicBezTo>
                <a:cubicBezTo>
                  <a:pt x="2" y="2"/>
                  <a:pt x="4" y="1"/>
                  <a:pt x="5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4" name="Freeform 1894"/>
          <p:cNvSpPr>
            <a:spLocks/>
          </p:cNvSpPr>
          <p:nvPr userDrawn="1"/>
        </p:nvSpPr>
        <p:spPr bwMode="auto">
          <a:xfrm>
            <a:off x="373063" y="598488"/>
            <a:ext cx="9525" cy="6350"/>
          </a:xfrm>
          <a:custGeom>
            <a:avLst/>
            <a:gdLst>
              <a:gd name="T0" fmla="*/ 0 w 13"/>
              <a:gd name="T1" fmla="*/ 5 h 9"/>
              <a:gd name="T2" fmla="*/ 0 w 13"/>
              <a:gd name="T3" fmla="*/ 5 h 9"/>
              <a:gd name="T4" fmla="*/ 7 w 13"/>
              <a:gd name="T5" fmla="*/ 6 h 9"/>
              <a:gd name="T6" fmla="*/ 11 w 13"/>
              <a:gd name="T7" fmla="*/ 0 h 9"/>
              <a:gd name="T8" fmla="*/ 8 w 13"/>
              <a:gd name="T9" fmla="*/ 8 h 9"/>
              <a:gd name="T10" fmla="*/ 0 w 13"/>
              <a:gd name="T11" fmla="*/ 5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" h="9">
                <a:moveTo>
                  <a:pt x="0" y="5"/>
                </a:moveTo>
                <a:lnTo>
                  <a:pt x="0" y="5"/>
                </a:lnTo>
                <a:cubicBezTo>
                  <a:pt x="1" y="7"/>
                  <a:pt x="4" y="7"/>
                  <a:pt x="7" y="6"/>
                </a:cubicBezTo>
                <a:cubicBezTo>
                  <a:pt x="10" y="4"/>
                  <a:pt x="11" y="2"/>
                  <a:pt x="11" y="0"/>
                </a:cubicBezTo>
                <a:cubicBezTo>
                  <a:pt x="13" y="3"/>
                  <a:pt x="11" y="7"/>
                  <a:pt x="8" y="8"/>
                </a:cubicBezTo>
                <a:cubicBezTo>
                  <a:pt x="5" y="9"/>
                  <a:pt x="0" y="9"/>
                  <a:pt x="0" y="5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5" name="Freeform 1895"/>
          <p:cNvSpPr>
            <a:spLocks/>
          </p:cNvSpPr>
          <p:nvPr userDrawn="1"/>
        </p:nvSpPr>
        <p:spPr bwMode="auto">
          <a:xfrm>
            <a:off x="406401" y="657225"/>
            <a:ext cx="3175" cy="3175"/>
          </a:xfrm>
          <a:custGeom>
            <a:avLst/>
            <a:gdLst>
              <a:gd name="T0" fmla="*/ 2 w 3"/>
              <a:gd name="T1" fmla="*/ 0 h 4"/>
              <a:gd name="T2" fmla="*/ 2 w 3"/>
              <a:gd name="T3" fmla="*/ 0 h 4"/>
              <a:gd name="T4" fmla="*/ 2 w 3"/>
              <a:gd name="T5" fmla="*/ 4 h 4"/>
              <a:gd name="T6" fmla="*/ 0 w 3"/>
              <a:gd name="T7" fmla="*/ 3 h 4"/>
              <a:gd name="T8" fmla="*/ 2 w 3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4">
                <a:moveTo>
                  <a:pt x="2" y="0"/>
                </a:moveTo>
                <a:lnTo>
                  <a:pt x="2" y="0"/>
                </a:lnTo>
                <a:cubicBezTo>
                  <a:pt x="2" y="1"/>
                  <a:pt x="3" y="3"/>
                  <a:pt x="2" y="4"/>
                </a:cubicBezTo>
                <a:cubicBezTo>
                  <a:pt x="2" y="4"/>
                  <a:pt x="1" y="3"/>
                  <a:pt x="0" y="3"/>
                </a:cubicBezTo>
                <a:cubicBezTo>
                  <a:pt x="1" y="2"/>
                  <a:pt x="2" y="1"/>
                  <a:pt x="2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6" name="Freeform 1896"/>
          <p:cNvSpPr>
            <a:spLocks/>
          </p:cNvSpPr>
          <p:nvPr userDrawn="1"/>
        </p:nvSpPr>
        <p:spPr bwMode="auto">
          <a:xfrm>
            <a:off x="392113" y="660400"/>
            <a:ext cx="3175" cy="1588"/>
          </a:xfrm>
          <a:custGeom>
            <a:avLst/>
            <a:gdLst>
              <a:gd name="T0" fmla="*/ 0 w 5"/>
              <a:gd name="T1" fmla="*/ 0 h 4"/>
              <a:gd name="T2" fmla="*/ 0 w 5"/>
              <a:gd name="T3" fmla="*/ 0 h 4"/>
              <a:gd name="T4" fmla="*/ 4 w 5"/>
              <a:gd name="T5" fmla="*/ 2 h 4"/>
              <a:gd name="T6" fmla="*/ 5 w 5"/>
              <a:gd name="T7" fmla="*/ 4 h 4"/>
              <a:gd name="T8" fmla="*/ 0 w 5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4">
                <a:moveTo>
                  <a:pt x="0" y="0"/>
                </a:moveTo>
                <a:lnTo>
                  <a:pt x="0" y="0"/>
                </a:lnTo>
                <a:cubicBezTo>
                  <a:pt x="2" y="0"/>
                  <a:pt x="4" y="2"/>
                  <a:pt x="4" y="2"/>
                </a:cubicBezTo>
                <a:cubicBezTo>
                  <a:pt x="4" y="3"/>
                  <a:pt x="5" y="4"/>
                  <a:pt x="5" y="4"/>
                </a:cubicBezTo>
                <a:cubicBezTo>
                  <a:pt x="4" y="4"/>
                  <a:pt x="0" y="2"/>
                  <a:pt x="0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7" name="Freeform 1897"/>
          <p:cNvSpPr>
            <a:spLocks/>
          </p:cNvSpPr>
          <p:nvPr userDrawn="1"/>
        </p:nvSpPr>
        <p:spPr bwMode="auto">
          <a:xfrm>
            <a:off x="403226" y="666750"/>
            <a:ext cx="12700" cy="9525"/>
          </a:xfrm>
          <a:custGeom>
            <a:avLst/>
            <a:gdLst>
              <a:gd name="T0" fmla="*/ 0 w 19"/>
              <a:gd name="T1" fmla="*/ 7 h 12"/>
              <a:gd name="T2" fmla="*/ 0 w 19"/>
              <a:gd name="T3" fmla="*/ 7 h 12"/>
              <a:gd name="T4" fmla="*/ 10 w 19"/>
              <a:gd name="T5" fmla="*/ 7 h 12"/>
              <a:gd name="T6" fmla="*/ 16 w 19"/>
              <a:gd name="T7" fmla="*/ 0 h 12"/>
              <a:gd name="T8" fmla="*/ 12 w 19"/>
              <a:gd name="T9" fmla="*/ 10 h 12"/>
              <a:gd name="T10" fmla="*/ 0 w 19"/>
              <a:gd name="T11" fmla="*/ 7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" h="12">
                <a:moveTo>
                  <a:pt x="0" y="7"/>
                </a:moveTo>
                <a:lnTo>
                  <a:pt x="0" y="7"/>
                </a:lnTo>
                <a:cubicBezTo>
                  <a:pt x="1" y="8"/>
                  <a:pt x="6" y="9"/>
                  <a:pt x="10" y="7"/>
                </a:cubicBezTo>
                <a:cubicBezTo>
                  <a:pt x="15" y="5"/>
                  <a:pt x="16" y="2"/>
                  <a:pt x="16" y="0"/>
                </a:cubicBezTo>
                <a:cubicBezTo>
                  <a:pt x="19" y="4"/>
                  <a:pt x="16" y="8"/>
                  <a:pt x="12" y="10"/>
                </a:cubicBezTo>
                <a:cubicBezTo>
                  <a:pt x="8" y="12"/>
                  <a:pt x="1" y="12"/>
                  <a:pt x="0" y="7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8" name="Freeform 1898"/>
          <p:cNvSpPr>
            <a:spLocks/>
          </p:cNvSpPr>
          <p:nvPr userDrawn="1"/>
        </p:nvSpPr>
        <p:spPr bwMode="auto">
          <a:xfrm>
            <a:off x="461963" y="633413"/>
            <a:ext cx="12700" cy="4763"/>
          </a:xfrm>
          <a:custGeom>
            <a:avLst/>
            <a:gdLst>
              <a:gd name="T0" fmla="*/ 16 w 18"/>
              <a:gd name="T1" fmla="*/ 0 h 6"/>
              <a:gd name="T2" fmla="*/ 16 w 18"/>
              <a:gd name="T3" fmla="*/ 0 h 6"/>
              <a:gd name="T4" fmla="*/ 17 w 18"/>
              <a:gd name="T5" fmla="*/ 4 h 6"/>
              <a:gd name="T6" fmla="*/ 0 w 18"/>
              <a:gd name="T7" fmla="*/ 4 h 6"/>
              <a:gd name="T8" fmla="*/ 16 w 18"/>
              <a:gd name="T9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" h="6">
                <a:moveTo>
                  <a:pt x="16" y="0"/>
                </a:moveTo>
                <a:lnTo>
                  <a:pt x="16" y="0"/>
                </a:lnTo>
                <a:cubicBezTo>
                  <a:pt x="18" y="1"/>
                  <a:pt x="18" y="3"/>
                  <a:pt x="17" y="4"/>
                </a:cubicBezTo>
                <a:cubicBezTo>
                  <a:pt x="15" y="6"/>
                  <a:pt x="9" y="4"/>
                  <a:pt x="0" y="4"/>
                </a:cubicBezTo>
                <a:cubicBezTo>
                  <a:pt x="6" y="2"/>
                  <a:pt x="16" y="6"/>
                  <a:pt x="16" y="0"/>
                </a:cubicBez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9" name="Freeform 1899"/>
          <p:cNvSpPr>
            <a:spLocks/>
          </p:cNvSpPr>
          <p:nvPr userDrawn="1"/>
        </p:nvSpPr>
        <p:spPr bwMode="auto">
          <a:xfrm>
            <a:off x="458788" y="633413"/>
            <a:ext cx="0" cy="1588"/>
          </a:xfrm>
          <a:custGeom>
            <a:avLst/>
            <a:gdLst>
              <a:gd name="T0" fmla="*/ 0 w 1"/>
              <a:gd name="T1" fmla="*/ 0 h 2"/>
              <a:gd name="T2" fmla="*/ 0 w 1"/>
              <a:gd name="T3" fmla="*/ 0 h 2"/>
              <a:gd name="T4" fmla="*/ 0 w 1"/>
              <a:gd name="T5" fmla="*/ 2 h 2"/>
              <a:gd name="T6" fmla="*/ 0 w 1"/>
              <a:gd name="T7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" h="2">
                <a:moveTo>
                  <a:pt x="0" y="0"/>
                </a:moveTo>
                <a:lnTo>
                  <a:pt x="0" y="0"/>
                </a:lnTo>
                <a:cubicBezTo>
                  <a:pt x="1" y="0"/>
                  <a:pt x="1" y="2"/>
                  <a:pt x="0" y="2"/>
                </a:cubicBezTo>
                <a:cubicBezTo>
                  <a:pt x="0" y="2"/>
                  <a:pt x="0" y="0"/>
                  <a:pt x="0" y="0"/>
                </a:cubicBez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0" name="Freeform 1900"/>
          <p:cNvSpPr>
            <a:spLocks/>
          </p:cNvSpPr>
          <p:nvPr userDrawn="1"/>
        </p:nvSpPr>
        <p:spPr bwMode="auto">
          <a:xfrm>
            <a:off x="455613" y="633413"/>
            <a:ext cx="1588" cy="3175"/>
          </a:xfrm>
          <a:custGeom>
            <a:avLst/>
            <a:gdLst>
              <a:gd name="T0" fmla="*/ 0 w 2"/>
              <a:gd name="T1" fmla="*/ 0 h 4"/>
              <a:gd name="T2" fmla="*/ 0 w 2"/>
              <a:gd name="T3" fmla="*/ 0 h 4"/>
              <a:gd name="T4" fmla="*/ 0 w 2"/>
              <a:gd name="T5" fmla="*/ 4 h 4"/>
              <a:gd name="T6" fmla="*/ 0 w 2"/>
              <a:gd name="T7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" h="4">
                <a:moveTo>
                  <a:pt x="0" y="0"/>
                </a:moveTo>
                <a:lnTo>
                  <a:pt x="0" y="0"/>
                </a:lnTo>
                <a:cubicBezTo>
                  <a:pt x="2" y="1"/>
                  <a:pt x="2" y="3"/>
                  <a:pt x="0" y="4"/>
                </a:cubicBezTo>
                <a:cubicBezTo>
                  <a:pt x="1" y="3"/>
                  <a:pt x="0" y="0"/>
                  <a:pt x="0" y="0"/>
                </a:cubicBez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1" name="Freeform 1901"/>
          <p:cNvSpPr>
            <a:spLocks/>
          </p:cNvSpPr>
          <p:nvPr userDrawn="1"/>
        </p:nvSpPr>
        <p:spPr bwMode="auto">
          <a:xfrm>
            <a:off x="468313" y="630238"/>
            <a:ext cx="4763" cy="4763"/>
          </a:xfrm>
          <a:custGeom>
            <a:avLst/>
            <a:gdLst>
              <a:gd name="T0" fmla="*/ 3 w 7"/>
              <a:gd name="T1" fmla="*/ 0 h 7"/>
              <a:gd name="T2" fmla="*/ 3 w 7"/>
              <a:gd name="T3" fmla="*/ 0 h 7"/>
              <a:gd name="T4" fmla="*/ 0 w 7"/>
              <a:gd name="T5" fmla="*/ 5 h 7"/>
              <a:gd name="T6" fmla="*/ 3 w 7"/>
              <a:gd name="T7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" h="7">
                <a:moveTo>
                  <a:pt x="3" y="0"/>
                </a:moveTo>
                <a:lnTo>
                  <a:pt x="3" y="0"/>
                </a:lnTo>
                <a:cubicBezTo>
                  <a:pt x="7" y="4"/>
                  <a:pt x="4" y="7"/>
                  <a:pt x="0" y="5"/>
                </a:cubicBezTo>
                <a:cubicBezTo>
                  <a:pt x="4" y="4"/>
                  <a:pt x="4" y="2"/>
                  <a:pt x="3" y="0"/>
                </a:cubicBez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2" name="Freeform 1902"/>
          <p:cNvSpPr>
            <a:spLocks/>
          </p:cNvSpPr>
          <p:nvPr userDrawn="1"/>
        </p:nvSpPr>
        <p:spPr bwMode="auto">
          <a:xfrm>
            <a:off x="384176" y="614363"/>
            <a:ext cx="3175" cy="3175"/>
          </a:xfrm>
          <a:custGeom>
            <a:avLst/>
            <a:gdLst>
              <a:gd name="T0" fmla="*/ 3 w 4"/>
              <a:gd name="T1" fmla="*/ 0 h 6"/>
              <a:gd name="T2" fmla="*/ 3 w 4"/>
              <a:gd name="T3" fmla="*/ 0 h 6"/>
              <a:gd name="T4" fmla="*/ 3 w 4"/>
              <a:gd name="T5" fmla="*/ 4 h 6"/>
              <a:gd name="T6" fmla="*/ 0 w 4"/>
              <a:gd name="T7" fmla="*/ 6 h 6"/>
              <a:gd name="T8" fmla="*/ 3 w 4"/>
              <a:gd name="T9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6">
                <a:moveTo>
                  <a:pt x="3" y="0"/>
                </a:moveTo>
                <a:lnTo>
                  <a:pt x="3" y="0"/>
                </a:lnTo>
                <a:cubicBezTo>
                  <a:pt x="4" y="1"/>
                  <a:pt x="4" y="3"/>
                  <a:pt x="3" y="4"/>
                </a:cubicBezTo>
                <a:cubicBezTo>
                  <a:pt x="3" y="5"/>
                  <a:pt x="1" y="6"/>
                  <a:pt x="0" y="6"/>
                </a:cubicBezTo>
                <a:cubicBezTo>
                  <a:pt x="1" y="5"/>
                  <a:pt x="3" y="3"/>
                  <a:pt x="3" y="0"/>
                </a:cubicBez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3" name="Freeform 1903"/>
          <p:cNvSpPr>
            <a:spLocks/>
          </p:cNvSpPr>
          <p:nvPr userDrawn="1"/>
        </p:nvSpPr>
        <p:spPr bwMode="auto">
          <a:xfrm>
            <a:off x="409576" y="671513"/>
            <a:ext cx="3175" cy="3175"/>
          </a:xfrm>
          <a:custGeom>
            <a:avLst/>
            <a:gdLst>
              <a:gd name="T0" fmla="*/ 5 w 5"/>
              <a:gd name="T1" fmla="*/ 0 h 4"/>
              <a:gd name="T2" fmla="*/ 5 w 5"/>
              <a:gd name="T3" fmla="*/ 0 h 4"/>
              <a:gd name="T4" fmla="*/ 0 w 5"/>
              <a:gd name="T5" fmla="*/ 3 h 4"/>
              <a:gd name="T6" fmla="*/ 5 w 5"/>
              <a:gd name="T7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4">
                <a:moveTo>
                  <a:pt x="5" y="0"/>
                </a:moveTo>
                <a:lnTo>
                  <a:pt x="5" y="0"/>
                </a:lnTo>
                <a:cubicBezTo>
                  <a:pt x="5" y="2"/>
                  <a:pt x="2" y="4"/>
                  <a:pt x="0" y="3"/>
                </a:cubicBezTo>
                <a:cubicBezTo>
                  <a:pt x="2" y="2"/>
                  <a:pt x="4" y="1"/>
                  <a:pt x="5" y="0"/>
                </a:cubicBez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4" name="Freeform 1904"/>
          <p:cNvSpPr>
            <a:spLocks/>
          </p:cNvSpPr>
          <p:nvPr userDrawn="1"/>
        </p:nvSpPr>
        <p:spPr bwMode="auto">
          <a:xfrm>
            <a:off x="342901" y="528638"/>
            <a:ext cx="7938" cy="4763"/>
          </a:xfrm>
          <a:custGeom>
            <a:avLst/>
            <a:gdLst>
              <a:gd name="T0" fmla="*/ 1 w 9"/>
              <a:gd name="T1" fmla="*/ 5 h 7"/>
              <a:gd name="T2" fmla="*/ 1 w 9"/>
              <a:gd name="T3" fmla="*/ 5 h 7"/>
              <a:gd name="T4" fmla="*/ 1 w 9"/>
              <a:gd name="T5" fmla="*/ 3 h 7"/>
              <a:gd name="T6" fmla="*/ 7 w 9"/>
              <a:gd name="T7" fmla="*/ 0 h 7"/>
              <a:gd name="T8" fmla="*/ 8 w 9"/>
              <a:gd name="T9" fmla="*/ 2 h 7"/>
              <a:gd name="T10" fmla="*/ 6 w 9"/>
              <a:gd name="T11" fmla="*/ 6 h 7"/>
              <a:gd name="T12" fmla="*/ 1 w 9"/>
              <a:gd name="T13" fmla="*/ 5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" h="7">
                <a:moveTo>
                  <a:pt x="1" y="5"/>
                </a:moveTo>
                <a:lnTo>
                  <a:pt x="1" y="5"/>
                </a:lnTo>
                <a:cubicBezTo>
                  <a:pt x="0" y="5"/>
                  <a:pt x="0" y="4"/>
                  <a:pt x="1" y="3"/>
                </a:cubicBezTo>
                <a:cubicBezTo>
                  <a:pt x="3" y="3"/>
                  <a:pt x="5" y="2"/>
                  <a:pt x="7" y="0"/>
                </a:cubicBezTo>
                <a:cubicBezTo>
                  <a:pt x="7" y="0"/>
                  <a:pt x="8" y="1"/>
                  <a:pt x="8" y="2"/>
                </a:cubicBezTo>
                <a:cubicBezTo>
                  <a:pt x="9" y="3"/>
                  <a:pt x="8" y="5"/>
                  <a:pt x="6" y="6"/>
                </a:cubicBezTo>
                <a:cubicBezTo>
                  <a:pt x="4" y="7"/>
                  <a:pt x="1" y="7"/>
                  <a:pt x="1" y="5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5" name="Freeform 1905"/>
          <p:cNvSpPr>
            <a:spLocks/>
          </p:cNvSpPr>
          <p:nvPr userDrawn="1"/>
        </p:nvSpPr>
        <p:spPr bwMode="auto">
          <a:xfrm>
            <a:off x="341313" y="492125"/>
            <a:ext cx="7938" cy="22225"/>
          </a:xfrm>
          <a:custGeom>
            <a:avLst/>
            <a:gdLst>
              <a:gd name="T0" fmla="*/ 6 w 12"/>
              <a:gd name="T1" fmla="*/ 0 h 29"/>
              <a:gd name="T2" fmla="*/ 6 w 12"/>
              <a:gd name="T3" fmla="*/ 0 h 29"/>
              <a:gd name="T4" fmla="*/ 8 w 12"/>
              <a:gd name="T5" fmla="*/ 3 h 29"/>
              <a:gd name="T6" fmla="*/ 5 w 12"/>
              <a:gd name="T7" fmla="*/ 9 h 29"/>
              <a:gd name="T8" fmla="*/ 9 w 12"/>
              <a:gd name="T9" fmla="*/ 4 h 29"/>
              <a:gd name="T10" fmla="*/ 10 w 12"/>
              <a:gd name="T11" fmla="*/ 6 h 29"/>
              <a:gd name="T12" fmla="*/ 6 w 12"/>
              <a:gd name="T13" fmla="*/ 12 h 29"/>
              <a:gd name="T14" fmla="*/ 11 w 12"/>
              <a:gd name="T15" fmla="*/ 7 h 29"/>
              <a:gd name="T16" fmla="*/ 12 w 12"/>
              <a:gd name="T17" fmla="*/ 9 h 29"/>
              <a:gd name="T18" fmla="*/ 12 w 12"/>
              <a:gd name="T19" fmla="*/ 10 h 29"/>
              <a:gd name="T20" fmla="*/ 7 w 12"/>
              <a:gd name="T21" fmla="*/ 14 h 29"/>
              <a:gd name="T22" fmla="*/ 12 w 12"/>
              <a:gd name="T23" fmla="*/ 12 h 29"/>
              <a:gd name="T24" fmla="*/ 12 w 12"/>
              <a:gd name="T25" fmla="*/ 15 h 29"/>
              <a:gd name="T26" fmla="*/ 7 w 12"/>
              <a:gd name="T27" fmla="*/ 17 h 29"/>
              <a:gd name="T28" fmla="*/ 12 w 12"/>
              <a:gd name="T29" fmla="*/ 16 h 29"/>
              <a:gd name="T30" fmla="*/ 11 w 12"/>
              <a:gd name="T31" fmla="*/ 18 h 29"/>
              <a:gd name="T32" fmla="*/ 6 w 12"/>
              <a:gd name="T33" fmla="*/ 19 h 29"/>
              <a:gd name="T34" fmla="*/ 10 w 12"/>
              <a:gd name="T35" fmla="*/ 20 h 29"/>
              <a:gd name="T36" fmla="*/ 10 w 12"/>
              <a:gd name="T37" fmla="*/ 21 h 29"/>
              <a:gd name="T38" fmla="*/ 4 w 12"/>
              <a:gd name="T39" fmla="*/ 21 h 29"/>
              <a:gd name="T40" fmla="*/ 9 w 12"/>
              <a:gd name="T41" fmla="*/ 23 h 29"/>
              <a:gd name="T42" fmla="*/ 7 w 12"/>
              <a:gd name="T43" fmla="*/ 24 h 29"/>
              <a:gd name="T44" fmla="*/ 2 w 12"/>
              <a:gd name="T45" fmla="*/ 29 h 29"/>
              <a:gd name="T46" fmla="*/ 0 w 12"/>
              <a:gd name="T47" fmla="*/ 28 h 29"/>
              <a:gd name="T48" fmla="*/ 2 w 12"/>
              <a:gd name="T49" fmla="*/ 24 h 29"/>
              <a:gd name="T50" fmla="*/ 0 w 12"/>
              <a:gd name="T51" fmla="*/ 19 h 29"/>
              <a:gd name="T52" fmla="*/ 0 w 12"/>
              <a:gd name="T53" fmla="*/ 19 h 29"/>
              <a:gd name="T54" fmla="*/ 3 w 12"/>
              <a:gd name="T55" fmla="*/ 19 h 29"/>
              <a:gd name="T56" fmla="*/ 2 w 12"/>
              <a:gd name="T57" fmla="*/ 10 h 29"/>
              <a:gd name="T58" fmla="*/ 6 w 12"/>
              <a:gd name="T59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2" h="29">
                <a:moveTo>
                  <a:pt x="6" y="0"/>
                </a:moveTo>
                <a:lnTo>
                  <a:pt x="6" y="0"/>
                </a:lnTo>
                <a:cubicBezTo>
                  <a:pt x="6" y="0"/>
                  <a:pt x="6" y="1"/>
                  <a:pt x="8" y="3"/>
                </a:cubicBezTo>
                <a:lnTo>
                  <a:pt x="5" y="9"/>
                </a:lnTo>
                <a:lnTo>
                  <a:pt x="9" y="4"/>
                </a:lnTo>
                <a:cubicBezTo>
                  <a:pt x="9" y="4"/>
                  <a:pt x="9" y="5"/>
                  <a:pt x="10" y="6"/>
                </a:cubicBezTo>
                <a:lnTo>
                  <a:pt x="6" y="12"/>
                </a:lnTo>
                <a:lnTo>
                  <a:pt x="11" y="7"/>
                </a:lnTo>
                <a:cubicBezTo>
                  <a:pt x="11" y="8"/>
                  <a:pt x="11" y="9"/>
                  <a:pt x="12" y="9"/>
                </a:cubicBezTo>
                <a:cubicBezTo>
                  <a:pt x="12" y="9"/>
                  <a:pt x="12" y="10"/>
                  <a:pt x="12" y="10"/>
                </a:cubicBezTo>
                <a:lnTo>
                  <a:pt x="7" y="14"/>
                </a:lnTo>
                <a:lnTo>
                  <a:pt x="12" y="12"/>
                </a:lnTo>
                <a:cubicBezTo>
                  <a:pt x="12" y="13"/>
                  <a:pt x="12" y="14"/>
                  <a:pt x="12" y="15"/>
                </a:cubicBezTo>
                <a:lnTo>
                  <a:pt x="7" y="17"/>
                </a:lnTo>
                <a:lnTo>
                  <a:pt x="12" y="16"/>
                </a:lnTo>
                <a:cubicBezTo>
                  <a:pt x="11" y="17"/>
                  <a:pt x="11" y="18"/>
                  <a:pt x="11" y="18"/>
                </a:cubicBezTo>
                <a:lnTo>
                  <a:pt x="6" y="19"/>
                </a:lnTo>
                <a:lnTo>
                  <a:pt x="10" y="20"/>
                </a:lnTo>
                <a:cubicBezTo>
                  <a:pt x="10" y="20"/>
                  <a:pt x="10" y="21"/>
                  <a:pt x="10" y="21"/>
                </a:cubicBezTo>
                <a:lnTo>
                  <a:pt x="4" y="21"/>
                </a:lnTo>
                <a:lnTo>
                  <a:pt x="9" y="23"/>
                </a:lnTo>
                <a:cubicBezTo>
                  <a:pt x="8" y="23"/>
                  <a:pt x="8" y="24"/>
                  <a:pt x="7" y="24"/>
                </a:cubicBezTo>
                <a:cubicBezTo>
                  <a:pt x="5" y="25"/>
                  <a:pt x="3" y="26"/>
                  <a:pt x="2" y="29"/>
                </a:cubicBezTo>
                <a:cubicBezTo>
                  <a:pt x="2" y="29"/>
                  <a:pt x="1" y="28"/>
                  <a:pt x="0" y="28"/>
                </a:cubicBezTo>
                <a:cubicBezTo>
                  <a:pt x="1" y="27"/>
                  <a:pt x="2" y="26"/>
                  <a:pt x="2" y="24"/>
                </a:cubicBezTo>
                <a:cubicBezTo>
                  <a:pt x="2" y="22"/>
                  <a:pt x="1" y="20"/>
                  <a:pt x="0" y="19"/>
                </a:cubicBezTo>
                <a:lnTo>
                  <a:pt x="0" y="19"/>
                </a:lnTo>
                <a:cubicBezTo>
                  <a:pt x="1" y="19"/>
                  <a:pt x="2" y="19"/>
                  <a:pt x="3" y="19"/>
                </a:cubicBezTo>
                <a:cubicBezTo>
                  <a:pt x="7" y="16"/>
                  <a:pt x="4" y="12"/>
                  <a:pt x="2" y="10"/>
                </a:cubicBezTo>
                <a:lnTo>
                  <a:pt x="6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6" name="Freeform 1906"/>
          <p:cNvSpPr>
            <a:spLocks/>
          </p:cNvSpPr>
          <p:nvPr userDrawn="1"/>
        </p:nvSpPr>
        <p:spPr bwMode="auto">
          <a:xfrm>
            <a:off x="327026" y="490538"/>
            <a:ext cx="4763" cy="6350"/>
          </a:xfrm>
          <a:custGeom>
            <a:avLst/>
            <a:gdLst>
              <a:gd name="T0" fmla="*/ 5 w 8"/>
              <a:gd name="T1" fmla="*/ 8 h 8"/>
              <a:gd name="T2" fmla="*/ 5 w 8"/>
              <a:gd name="T3" fmla="*/ 8 h 8"/>
              <a:gd name="T4" fmla="*/ 4 w 8"/>
              <a:gd name="T5" fmla="*/ 2 h 8"/>
              <a:gd name="T6" fmla="*/ 8 w 8"/>
              <a:gd name="T7" fmla="*/ 6 h 8"/>
              <a:gd name="T8" fmla="*/ 5 w 8"/>
              <a:gd name="T9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" h="8">
                <a:moveTo>
                  <a:pt x="5" y="8"/>
                </a:moveTo>
                <a:lnTo>
                  <a:pt x="5" y="8"/>
                </a:lnTo>
                <a:cubicBezTo>
                  <a:pt x="0" y="4"/>
                  <a:pt x="4" y="3"/>
                  <a:pt x="4" y="2"/>
                </a:cubicBezTo>
                <a:cubicBezTo>
                  <a:pt x="5" y="2"/>
                  <a:pt x="8" y="0"/>
                  <a:pt x="8" y="6"/>
                </a:cubicBezTo>
                <a:lnTo>
                  <a:pt x="5" y="8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7" name="Freeform 1907"/>
          <p:cNvSpPr>
            <a:spLocks/>
          </p:cNvSpPr>
          <p:nvPr userDrawn="1"/>
        </p:nvSpPr>
        <p:spPr bwMode="auto">
          <a:xfrm>
            <a:off x="319088" y="504825"/>
            <a:ext cx="17463" cy="12700"/>
          </a:xfrm>
          <a:custGeom>
            <a:avLst/>
            <a:gdLst>
              <a:gd name="T0" fmla="*/ 0 w 24"/>
              <a:gd name="T1" fmla="*/ 0 h 18"/>
              <a:gd name="T2" fmla="*/ 0 w 24"/>
              <a:gd name="T3" fmla="*/ 0 h 18"/>
              <a:gd name="T4" fmla="*/ 9 w 24"/>
              <a:gd name="T5" fmla="*/ 4 h 18"/>
              <a:gd name="T6" fmla="*/ 15 w 24"/>
              <a:gd name="T7" fmla="*/ 11 h 18"/>
              <a:gd name="T8" fmla="*/ 17 w 24"/>
              <a:gd name="T9" fmla="*/ 8 h 18"/>
              <a:gd name="T10" fmla="*/ 17 w 24"/>
              <a:gd name="T11" fmla="*/ 9 h 18"/>
              <a:gd name="T12" fmla="*/ 20 w 24"/>
              <a:gd name="T13" fmla="*/ 13 h 18"/>
              <a:gd name="T14" fmla="*/ 24 w 24"/>
              <a:gd name="T15" fmla="*/ 15 h 18"/>
              <a:gd name="T16" fmla="*/ 23 w 24"/>
              <a:gd name="T17" fmla="*/ 17 h 18"/>
              <a:gd name="T18" fmla="*/ 17 w 24"/>
              <a:gd name="T19" fmla="*/ 18 h 18"/>
              <a:gd name="T20" fmla="*/ 14 w 24"/>
              <a:gd name="T21" fmla="*/ 18 h 18"/>
              <a:gd name="T22" fmla="*/ 16 w 24"/>
              <a:gd name="T23" fmla="*/ 13 h 18"/>
              <a:gd name="T24" fmla="*/ 13 w 24"/>
              <a:gd name="T25" fmla="*/ 17 h 18"/>
              <a:gd name="T26" fmla="*/ 11 w 24"/>
              <a:gd name="T27" fmla="*/ 17 h 18"/>
              <a:gd name="T28" fmla="*/ 13 w 24"/>
              <a:gd name="T29" fmla="*/ 13 h 18"/>
              <a:gd name="T30" fmla="*/ 10 w 24"/>
              <a:gd name="T31" fmla="*/ 16 h 18"/>
              <a:gd name="T32" fmla="*/ 8 w 24"/>
              <a:gd name="T33" fmla="*/ 15 h 18"/>
              <a:gd name="T34" fmla="*/ 11 w 24"/>
              <a:gd name="T35" fmla="*/ 12 h 18"/>
              <a:gd name="T36" fmla="*/ 6 w 24"/>
              <a:gd name="T37" fmla="*/ 15 h 18"/>
              <a:gd name="T38" fmla="*/ 4 w 24"/>
              <a:gd name="T39" fmla="*/ 13 h 18"/>
              <a:gd name="T40" fmla="*/ 9 w 24"/>
              <a:gd name="T41" fmla="*/ 11 h 18"/>
              <a:gd name="T42" fmla="*/ 3 w 24"/>
              <a:gd name="T43" fmla="*/ 11 h 18"/>
              <a:gd name="T44" fmla="*/ 2 w 24"/>
              <a:gd name="T45" fmla="*/ 11 h 18"/>
              <a:gd name="T46" fmla="*/ 2 w 24"/>
              <a:gd name="T47" fmla="*/ 9 h 18"/>
              <a:gd name="T48" fmla="*/ 8 w 24"/>
              <a:gd name="T49" fmla="*/ 9 h 18"/>
              <a:gd name="T50" fmla="*/ 1 w 24"/>
              <a:gd name="T51" fmla="*/ 7 h 18"/>
              <a:gd name="T52" fmla="*/ 0 w 24"/>
              <a:gd name="T53" fmla="*/ 5 h 18"/>
              <a:gd name="T54" fmla="*/ 7 w 24"/>
              <a:gd name="T55" fmla="*/ 6 h 18"/>
              <a:gd name="T56" fmla="*/ 0 w 24"/>
              <a:gd name="T57" fmla="*/ 3 h 18"/>
              <a:gd name="T58" fmla="*/ 0 w 24"/>
              <a:gd name="T59" fmla="*/ 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4" h="18">
                <a:moveTo>
                  <a:pt x="0" y="0"/>
                </a:moveTo>
                <a:lnTo>
                  <a:pt x="0" y="0"/>
                </a:lnTo>
                <a:lnTo>
                  <a:pt x="9" y="4"/>
                </a:lnTo>
                <a:cubicBezTo>
                  <a:pt x="9" y="7"/>
                  <a:pt x="11" y="11"/>
                  <a:pt x="15" y="11"/>
                </a:cubicBezTo>
                <a:cubicBezTo>
                  <a:pt x="16" y="10"/>
                  <a:pt x="17" y="9"/>
                  <a:pt x="17" y="8"/>
                </a:cubicBezTo>
                <a:lnTo>
                  <a:pt x="17" y="9"/>
                </a:lnTo>
                <a:cubicBezTo>
                  <a:pt x="18" y="10"/>
                  <a:pt x="18" y="12"/>
                  <a:pt x="20" y="13"/>
                </a:cubicBezTo>
                <a:cubicBezTo>
                  <a:pt x="21" y="14"/>
                  <a:pt x="23" y="15"/>
                  <a:pt x="24" y="15"/>
                </a:cubicBezTo>
                <a:cubicBezTo>
                  <a:pt x="24" y="15"/>
                  <a:pt x="23" y="16"/>
                  <a:pt x="23" y="17"/>
                </a:cubicBezTo>
                <a:cubicBezTo>
                  <a:pt x="21" y="15"/>
                  <a:pt x="19" y="16"/>
                  <a:pt x="17" y="18"/>
                </a:cubicBezTo>
                <a:cubicBezTo>
                  <a:pt x="16" y="18"/>
                  <a:pt x="15" y="18"/>
                  <a:pt x="14" y="18"/>
                </a:cubicBezTo>
                <a:lnTo>
                  <a:pt x="16" y="13"/>
                </a:lnTo>
                <a:lnTo>
                  <a:pt x="13" y="17"/>
                </a:lnTo>
                <a:cubicBezTo>
                  <a:pt x="12" y="17"/>
                  <a:pt x="12" y="17"/>
                  <a:pt x="11" y="17"/>
                </a:cubicBezTo>
                <a:lnTo>
                  <a:pt x="13" y="13"/>
                </a:lnTo>
                <a:lnTo>
                  <a:pt x="10" y="16"/>
                </a:lnTo>
                <a:cubicBezTo>
                  <a:pt x="9" y="16"/>
                  <a:pt x="8" y="16"/>
                  <a:pt x="8" y="15"/>
                </a:cubicBezTo>
                <a:lnTo>
                  <a:pt x="11" y="12"/>
                </a:lnTo>
                <a:lnTo>
                  <a:pt x="6" y="15"/>
                </a:lnTo>
                <a:cubicBezTo>
                  <a:pt x="6" y="14"/>
                  <a:pt x="5" y="13"/>
                  <a:pt x="4" y="13"/>
                </a:cubicBezTo>
                <a:lnTo>
                  <a:pt x="9" y="11"/>
                </a:lnTo>
                <a:lnTo>
                  <a:pt x="3" y="11"/>
                </a:lnTo>
                <a:cubicBezTo>
                  <a:pt x="3" y="11"/>
                  <a:pt x="3" y="11"/>
                  <a:pt x="2" y="11"/>
                </a:cubicBezTo>
                <a:cubicBezTo>
                  <a:pt x="2" y="10"/>
                  <a:pt x="2" y="9"/>
                  <a:pt x="2" y="9"/>
                </a:cubicBezTo>
                <a:lnTo>
                  <a:pt x="8" y="9"/>
                </a:lnTo>
                <a:lnTo>
                  <a:pt x="1" y="7"/>
                </a:lnTo>
                <a:cubicBezTo>
                  <a:pt x="1" y="6"/>
                  <a:pt x="1" y="5"/>
                  <a:pt x="0" y="5"/>
                </a:cubicBezTo>
                <a:lnTo>
                  <a:pt x="7" y="6"/>
                </a:lnTo>
                <a:lnTo>
                  <a:pt x="0" y="3"/>
                </a:lnTo>
                <a:cubicBezTo>
                  <a:pt x="0" y="1"/>
                  <a:pt x="0" y="0"/>
                  <a:pt x="0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8" name="Freeform 1908"/>
          <p:cNvSpPr>
            <a:spLocks/>
          </p:cNvSpPr>
          <p:nvPr userDrawn="1"/>
        </p:nvSpPr>
        <p:spPr bwMode="auto">
          <a:xfrm>
            <a:off x="327026" y="517525"/>
            <a:ext cx="7938" cy="4763"/>
          </a:xfrm>
          <a:custGeom>
            <a:avLst/>
            <a:gdLst>
              <a:gd name="T0" fmla="*/ 1 w 10"/>
              <a:gd name="T1" fmla="*/ 0 h 7"/>
              <a:gd name="T2" fmla="*/ 1 w 10"/>
              <a:gd name="T3" fmla="*/ 0 h 7"/>
              <a:gd name="T4" fmla="*/ 10 w 10"/>
              <a:gd name="T5" fmla="*/ 6 h 7"/>
              <a:gd name="T6" fmla="*/ 10 w 10"/>
              <a:gd name="T7" fmla="*/ 7 h 7"/>
              <a:gd name="T8" fmla="*/ 0 w 10"/>
              <a:gd name="T9" fmla="*/ 1 h 7"/>
              <a:gd name="T10" fmla="*/ 1 w 10"/>
              <a:gd name="T11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" h="7">
                <a:moveTo>
                  <a:pt x="1" y="0"/>
                </a:moveTo>
                <a:lnTo>
                  <a:pt x="1" y="0"/>
                </a:lnTo>
                <a:lnTo>
                  <a:pt x="10" y="6"/>
                </a:lnTo>
                <a:lnTo>
                  <a:pt x="10" y="7"/>
                </a:lnTo>
                <a:lnTo>
                  <a:pt x="0" y="1"/>
                </a:lnTo>
                <a:lnTo>
                  <a:pt x="1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9" name="Freeform 1909"/>
          <p:cNvSpPr>
            <a:spLocks/>
          </p:cNvSpPr>
          <p:nvPr userDrawn="1"/>
        </p:nvSpPr>
        <p:spPr bwMode="auto">
          <a:xfrm>
            <a:off x="344488" y="512763"/>
            <a:ext cx="4763" cy="3175"/>
          </a:xfrm>
          <a:custGeom>
            <a:avLst/>
            <a:gdLst>
              <a:gd name="T0" fmla="*/ 1 w 5"/>
              <a:gd name="T1" fmla="*/ 3 h 5"/>
              <a:gd name="T2" fmla="*/ 1 w 5"/>
              <a:gd name="T3" fmla="*/ 3 h 5"/>
              <a:gd name="T4" fmla="*/ 2 w 5"/>
              <a:gd name="T5" fmla="*/ 0 h 5"/>
              <a:gd name="T6" fmla="*/ 4 w 5"/>
              <a:gd name="T7" fmla="*/ 1 h 5"/>
              <a:gd name="T8" fmla="*/ 3 w 5"/>
              <a:gd name="T9" fmla="*/ 4 h 5"/>
              <a:gd name="T10" fmla="*/ 1 w 5"/>
              <a:gd name="T11" fmla="*/ 3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5">
                <a:moveTo>
                  <a:pt x="1" y="3"/>
                </a:moveTo>
                <a:lnTo>
                  <a:pt x="1" y="3"/>
                </a:lnTo>
                <a:cubicBezTo>
                  <a:pt x="0" y="2"/>
                  <a:pt x="1" y="1"/>
                  <a:pt x="2" y="0"/>
                </a:cubicBezTo>
                <a:cubicBezTo>
                  <a:pt x="3" y="0"/>
                  <a:pt x="4" y="0"/>
                  <a:pt x="4" y="1"/>
                </a:cubicBezTo>
                <a:cubicBezTo>
                  <a:pt x="5" y="3"/>
                  <a:pt x="4" y="4"/>
                  <a:pt x="3" y="4"/>
                </a:cubicBezTo>
                <a:cubicBezTo>
                  <a:pt x="2" y="5"/>
                  <a:pt x="1" y="4"/>
                  <a:pt x="1" y="3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0" name="Freeform 1910"/>
          <p:cNvSpPr>
            <a:spLocks/>
          </p:cNvSpPr>
          <p:nvPr userDrawn="1"/>
        </p:nvSpPr>
        <p:spPr bwMode="auto">
          <a:xfrm>
            <a:off x="334963" y="514350"/>
            <a:ext cx="12700" cy="7938"/>
          </a:xfrm>
          <a:custGeom>
            <a:avLst/>
            <a:gdLst>
              <a:gd name="T0" fmla="*/ 9 w 19"/>
              <a:gd name="T1" fmla="*/ 0 h 13"/>
              <a:gd name="T2" fmla="*/ 9 w 19"/>
              <a:gd name="T3" fmla="*/ 0 h 13"/>
              <a:gd name="T4" fmla="*/ 11 w 19"/>
              <a:gd name="T5" fmla="*/ 1 h 13"/>
              <a:gd name="T6" fmla="*/ 19 w 19"/>
              <a:gd name="T7" fmla="*/ 4 h 13"/>
              <a:gd name="T8" fmla="*/ 15 w 19"/>
              <a:gd name="T9" fmla="*/ 7 h 13"/>
              <a:gd name="T10" fmla="*/ 8 w 19"/>
              <a:gd name="T11" fmla="*/ 4 h 13"/>
              <a:gd name="T12" fmla="*/ 5 w 19"/>
              <a:gd name="T13" fmla="*/ 11 h 13"/>
              <a:gd name="T14" fmla="*/ 0 w 19"/>
              <a:gd name="T15" fmla="*/ 12 h 13"/>
              <a:gd name="T16" fmla="*/ 3 w 19"/>
              <a:gd name="T17" fmla="*/ 5 h 13"/>
              <a:gd name="T18" fmla="*/ 4 w 19"/>
              <a:gd name="T19" fmla="*/ 2 h 13"/>
              <a:gd name="T20" fmla="*/ 5 w 19"/>
              <a:gd name="T21" fmla="*/ 2 h 13"/>
              <a:gd name="T22" fmla="*/ 6 w 19"/>
              <a:gd name="T23" fmla="*/ 2 h 13"/>
              <a:gd name="T24" fmla="*/ 7 w 19"/>
              <a:gd name="T25" fmla="*/ 3 h 13"/>
              <a:gd name="T26" fmla="*/ 7 w 19"/>
              <a:gd name="T27" fmla="*/ 2 h 13"/>
              <a:gd name="T28" fmla="*/ 8 w 19"/>
              <a:gd name="T29" fmla="*/ 0 h 13"/>
              <a:gd name="T30" fmla="*/ 9 w 19"/>
              <a:gd name="T31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9" h="13">
                <a:moveTo>
                  <a:pt x="9" y="0"/>
                </a:moveTo>
                <a:lnTo>
                  <a:pt x="9" y="0"/>
                </a:lnTo>
                <a:lnTo>
                  <a:pt x="11" y="1"/>
                </a:lnTo>
                <a:cubicBezTo>
                  <a:pt x="11" y="1"/>
                  <a:pt x="14" y="6"/>
                  <a:pt x="19" y="4"/>
                </a:cubicBezTo>
                <a:cubicBezTo>
                  <a:pt x="19" y="5"/>
                  <a:pt x="17" y="7"/>
                  <a:pt x="15" y="7"/>
                </a:cubicBezTo>
                <a:cubicBezTo>
                  <a:pt x="11" y="7"/>
                  <a:pt x="8" y="4"/>
                  <a:pt x="8" y="4"/>
                </a:cubicBezTo>
                <a:cubicBezTo>
                  <a:pt x="8" y="4"/>
                  <a:pt x="8" y="8"/>
                  <a:pt x="5" y="11"/>
                </a:cubicBezTo>
                <a:cubicBezTo>
                  <a:pt x="4" y="13"/>
                  <a:pt x="1" y="13"/>
                  <a:pt x="0" y="12"/>
                </a:cubicBezTo>
                <a:cubicBezTo>
                  <a:pt x="5" y="10"/>
                  <a:pt x="3" y="5"/>
                  <a:pt x="3" y="5"/>
                </a:cubicBezTo>
                <a:lnTo>
                  <a:pt x="4" y="2"/>
                </a:lnTo>
                <a:cubicBezTo>
                  <a:pt x="4" y="2"/>
                  <a:pt x="4" y="2"/>
                  <a:pt x="5" y="2"/>
                </a:cubicBezTo>
                <a:cubicBezTo>
                  <a:pt x="5" y="2"/>
                  <a:pt x="6" y="2"/>
                  <a:pt x="6" y="2"/>
                </a:cubicBezTo>
                <a:lnTo>
                  <a:pt x="7" y="3"/>
                </a:lnTo>
                <a:lnTo>
                  <a:pt x="7" y="2"/>
                </a:lnTo>
                <a:cubicBezTo>
                  <a:pt x="7" y="1"/>
                  <a:pt x="8" y="1"/>
                  <a:pt x="8" y="0"/>
                </a:cubicBezTo>
                <a:cubicBezTo>
                  <a:pt x="8" y="0"/>
                  <a:pt x="8" y="0"/>
                  <a:pt x="9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1" name="Freeform 1911"/>
          <p:cNvSpPr>
            <a:spLocks/>
          </p:cNvSpPr>
          <p:nvPr userDrawn="1"/>
        </p:nvSpPr>
        <p:spPr bwMode="auto">
          <a:xfrm>
            <a:off x="325438" y="496888"/>
            <a:ext cx="15875" cy="9525"/>
          </a:xfrm>
          <a:custGeom>
            <a:avLst/>
            <a:gdLst>
              <a:gd name="T0" fmla="*/ 9 w 21"/>
              <a:gd name="T1" fmla="*/ 13 h 13"/>
              <a:gd name="T2" fmla="*/ 9 w 21"/>
              <a:gd name="T3" fmla="*/ 13 h 13"/>
              <a:gd name="T4" fmla="*/ 9 w 21"/>
              <a:gd name="T5" fmla="*/ 10 h 13"/>
              <a:gd name="T6" fmla="*/ 4 w 21"/>
              <a:gd name="T7" fmla="*/ 9 h 13"/>
              <a:gd name="T8" fmla="*/ 0 w 21"/>
              <a:gd name="T9" fmla="*/ 11 h 13"/>
              <a:gd name="T10" fmla="*/ 2 w 21"/>
              <a:gd name="T11" fmla="*/ 8 h 13"/>
              <a:gd name="T12" fmla="*/ 2 w 21"/>
              <a:gd name="T13" fmla="*/ 7 h 13"/>
              <a:gd name="T14" fmla="*/ 7 w 21"/>
              <a:gd name="T15" fmla="*/ 5 h 13"/>
              <a:gd name="T16" fmla="*/ 6 w 21"/>
              <a:gd name="T17" fmla="*/ 6 h 13"/>
              <a:gd name="T18" fmla="*/ 11 w 21"/>
              <a:gd name="T19" fmla="*/ 8 h 13"/>
              <a:gd name="T20" fmla="*/ 14 w 21"/>
              <a:gd name="T21" fmla="*/ 3 h 13"/>
              <a:gd name="T22" fmla="*/ 12 w 21"/>
              <a:gd name="T23" fmla="*/ 2 h 13"/>
              <a:gd name="T24" fmla="*/ 16 w 21"/>
              <a:gd name="T25" fmla="*/ 0 h 13"/>
              <a:gd name="T26" fmla="*/ 18 w 21"/>
              <a:gd name="T27" fmla="*/ 1 h 13"/>
              <a:gd name="T28" fmla="*/ 21 w 21"/>
              <a:gd name="T29" fmla="*/ 2 h 13"/>
              <a:gd name="T30" fmla="*/ 17 w 21"/>
              <a:gd name="T31" fmla="*/ 3 h 13"/>
              <a:gd name="T32" fmla="*/ 15 w 21"/>
              <a:gd name="T33" fmla="*/ 8 h 13"/>
              <a:gd name="T34" fmla="*/ 16 w 21"/>
              <a:gd name="T35" fmla="*/ 10 h 13"/>
              <a:gd name="T36" fmla="*/ 9 w 21"/>
              <a:gd name="T37" fmla="*/ 13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1" h="13">
                <a:moveTo>
                  <a:pt x="9" y="13"/>
                </a:moveTo>
                <a:lnTo>
                  <a:pt x="9" y="13"/>
                </a:lnTo>
                <a:lnTo>
                  <a:pt x="9" y="10"/>
                </a:lnTo>
                <a:cubicBezTo>
                  <a:pt x="7" y="9"/>
                  <a:pt x="5" y="9"/>
                  <a:pt x="4" y="9"/>
                </a:cubicBezTo>
                <a:cubicBezTo>
                  <a:pt x="3" y="11"/>
                  <a:pt x="2" y="10"/>
                  <a:pt x="0" y="11"/>
                </a:cubicBezTo>
                <a:cubicBezTo>
                  <a:pt x="0" y="10"/>
                  <a:pt x="0" y="9"/>
                  <a:pt x="2" y="8"/>
                </a:cubicBezTo>
                <a:cubicBezTo>
                  <a:pt x="1" y="8"/>
                  <a:pt x="2" y="7"/>
                  <a:pt x="2" y="7"/>
                </a:cubicBezTo>
                <a:lnTo>
                  <a:pt x="7" y="5"/>
                </a:lnTo>
                <a:cubicBezTo>
                  <a:pt x="6" y="5"/>
                  <a:pt x="6" y="6"/>
                  <a:pt x="6" y="6"/>
                </a:cubicBezTo>
                <a:cubicBezTo>
                  <a:pt x="9" y="6"/>
                  <a:pt x="11" y="8"/>
                  <a:pt x="11" y="8"/>
                </a:cubicBezTo>
                <a:cubicBezTo>
                  <a:pt x="11" y="8"/>
                  <a:pt x="11" y="5"/>
                  <a:pt x="14" y="3"/>
                </a:cubicBezTo>
                <a:cubicBezTo>
                  <a:pt x="13" y="2"/>
                  <a:pt x="13" y="2"/>
                  <a:pt x="12" y="2"/>
                </a:cubicBezTo>
                <a:lnTo>
                  <a:pt x="16" y="0"/>
                </a:lnTo>
                <a:cubicBezTo>
                  <a:pt x="17" y="0"/>
                  <a:pt x="18" y="0"/>
                  <a:pt x="18" y="1"/>
                </a:cubicBezTo>
                <a:cubicBezTo>
                  <a:pt x="19" y="1"/>
                  <a:pt x="20" y="1"/>
                  <a:pt x="21" y="2"/>
                </a:cubicBezTo>
                <a:cubicBezTo>
                  <a:pt x="19" y="2"/>
                  <a:pt x="19" y="4"/>
                  <a:pt x="17" y="3"/>
                </a:cubicBezTo>
                <a:cubicBezTo>
                  <a:pt x="16" y="4"/>
                  <a:pt x="14" y="6"/>
                  <a:pt x="15" y="8"/>
                </a:cubicBezTo>
                <a:lnTo>
                  <a:pt x="16" y="10"/>
                </a:lnTo>
                <a:lnTo>
                  <a:pt x="9" y="13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2" name="Freeform 1912"/>
          <p:cNvSpPr>
            <a:spLocks/>
          </p:cNvSpPr>
          <p:nvPr userDrawn="1"/>
        </p:nvSpPr>
        <p:spPr bwMode="auto">
          <a:xfrm>
            <a:off x="331788" y="504825"/>
            <a:ext cx="9525" cy="9525"/>
          </a:xfrm>
          <a:custGeom>
            <a:avLst/>
            <a:gdLst>
              <a:gd name="T0" fmla="*/ 10 w 14"/>
              <a:gd name="T1" fmla="*/ 0 h 15"/>
              <a:gd name="T2" fmla="*/ 10 w 14"/>
              <a:gd name="T3" fmla="*/ 0 h 15"/>
              <a:gd name="T4" fmla="*/ 14 w 14"/>
              <a:gd name="T5" fmla="*/ 8 h 15"/>
              <a:gd name="T6" fmla="*/ 11 w 14"/>
              <a:gd name="T7" fmla="*/ 14 h 15"/>
              <a:gd name="T8" fmla="*/ 3 w 14"/>
              <a:gd name="T9" fmla="*/ 13 h 15"/>
              <a:gd name="T10" fmla="*/ 0 w 14"/>
              <a:gd name="T11" fmla="*/ 4 h 15"/>
              <a:gd name="T12" fmla="*/ 10 w 14"/>
              <a:gd name="T13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" h="15">
                <a:moveTo>
                  <a:pt x="10" y="0"/>
                </a:moveTo>
                <a:lnTo>
                  <a:pt x="10" y="0"/>
                </a:lnTo>
                <a:cubicBezTo>
                  <a:pt x="11" y="2"/>
                  <a:pt x="14" y="5"/>
                  <a:pt x="14" y="8"/>
                </a:cubicBezTo>
                <a:cubicBezTo>
                  <a:pt x="14" y="12"/>
                  <a:pt x="12" y="12"/>
                  <a:pt x="11" y="14"/>
                </a:cubicBezTo>
                <a:cubicBezTo>
                  <a:pt x="8" y="13"/>
                  <a:pt x="7" y="15"/>
                  <a:pt x="3" y="13"/>
                </a:cubicBezTo>
                <a:cubicBezTo>
                  <a:pt x="1" y="11"/>
                  <a:pt x="1" y="7"/>
                  <a:pt x="0" y="4"/>
                </a:cubicBezTo>
                <a:lnTo>
                  <a:pt x="10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3" name="Freeform 1913"/>
          <p:cNvSpPr>
            <a:spLocks/>
          </p:cNvSpPr>
          <p:nvPr userDrawn="1"/>
        </p:nvSpPr>
        <p:spPr bwMode="auto">
          <a:xfrm>
            <a:off x="325438" y="496888"/>
            <a:ext cx="4763" cy="4763"/>
          </a:xfrm>
          <a:custGeom>
            <a:avLst/>
            <a:gdLst>
              <a:gd name="T0" fmla="*/ 5 w 6"/>
              <a:gd name="T1" fmla="*/ 5 h 6"/>
              <a:gd name="T2" fmla="*/ 5 w 6"/>
              <a:gd name="T3" fmla="*/ 5 h 6"/>
              <a:gd name="T4" fmla="*/ 3 w 6"/>
              <a:gd name="T5" fmla="*/ 6 h 6"/>
              <a:gd name="T6" fmla="*/ 2 w 6"/>
              <a:gd name="T7" fmla="*/ 1 h 6"/>
              <a:gd name="T8" fmla="*/ 5 w 6"/>
              <a:gd name="T9" fmla="*/ 5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6">
                <a:moveTo>
                  <a:pt x="5" y="5"/>
                </a:moveTo>
                <a:lnTo>
                  <a:pt x="5" y="5"/>
                </a:lnTo>
                <a:lnTo>
                  <a:pt x="3" y="6"/>
                </a:lnTo>
                <a:cubicBezTo>
                  <a:pt x="0" y="3"/>
                  <a:pt x="2" y="2"/>
                  <a:pt x="2" y="1"/>
                </a:cubicBezTo>
                <a:cubicBezTo>
                  <a:pt x="3" y="2"/>
                  <a:pt x="6" y="0"/>
                  <a:pt x="5" y="5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4" name="Freeform 1914"/>
          <p:cNvSpPr>
            <a:spLocks/>
          </p:cNvSpPr>
          <p:nvPr userDrawn="1"/>
        </p:nvSpPr>
        <p:spPr bwMode="auto">
          <a:xfrm>
            <a:off x="333376" y="493713"/>
            <a:ext cx="3175" cy="4763"/>
          </a:xfrm>
          <a:custGeom>
            <a:avLst/>
            <a:gdLst>
              <a:gd name="T0" fmla="*/ 3 w 6"/>
              <a:gd name="T1" fmla="*/ 6 h 6"/>
              <a:gd name="T2" fmla="*/ 3 w 6"/>
              <a:gd name="T3" fmla="*/ 6 h 6"/>
              <a:gd name="T4" fmla="*/ 3 w 6"/>
              <a:gd name="T5" fmla="*/ 1 h 6"/>
              <a:gd name="T6" fmla="*/ 6 w 6"/>
              <a:gd name="T7" fmla="*/ 5 h 6"/>
              <a:gd name="T8" fmla="*/ 3 w 6"/>
              <a:gd name="T9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6">
                <a:moveTo>
                  <a:pt x="3" y="6"/>
                </a:moveTo>
                <a:lnTo>
                  <a:pt x="3" y="6"/>
                </a:lnTo>
                <a:cubicBezTo>
                  <a:pt x="0" y="3"/>
                  <a:pt x="3" y="2"/>
                  <a:pt x="3" y="1"/>
                </a:cubicBezTo>
                <a:cubicBezTo>
                  <a:pt x="4" y="2"/>
                  <a:pt x="6" y="0"/>
                  <a:pt x="6" y="5"/>
                </a:cubicBezTo>
                <a:lnTo>
                  <a:pt x="3" y="6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5" name="Freeform 1915"/>
          <p:cNvSpPr>
            <a:spLocks noEditPoints="1"/>
          </p:cNvSpPr>
          <p:nvPr userDrawn="1"/>
        </p:nvSpPr>
        <p:spPr bwMode="auto">
          <a:xfrm>
            <a:off x="484188" y="476250"/>
            <a:ext cx="82550" cy="87313"/>
          </a:xfrm>
          <a:custGeom>
            <a:avLst/>
            <a:gdLst>
              <a:gd name="T0" fmla="*/ 81 w 116"/>
              <a:gd name="T1" fmla="*/ 68 h 121"/>
              <a:gd name="T2" fmla="*/ 79 w 116"/>
              <a:gd name="T3" fmla="*/ 61 h 121"/>
              <a:gd name="T4" fmla="*/ 82 w 116"/>
              <a:gd name="T5" fmla="*/ 25 h 121"/>
              <a:gd name="T6" fmla="*/ 71 w 116"/>
              <a:gd name="T7" fmla="*/ 67 h 121"/>
              <a:gd name="T8" fmla="*/ 64 w 116"/>
              <a:gd name="T9" fmla="*/ 29 h 121"/>
              <a:gd name="T10" fmla="*/ 90 w 116"/>
              <a:gd name="T11" fmla="*/ 27 h 121"/>
              <a:gd name="T12" fmla="*/ 89 w 116"/>
              <a:gd name="T13" fmla="*/ 67 h 121"/>
              <a:gd name="T14" fmla="*/ 97 w 116"/>
              <a:gd name="T15" fmla="*/ 60 h 121"/>
              <a:gd name="T16" fmla="*/ 102 w 116"/>
              <a:gd name="T17" fmla="*/ 46 h 121"/>
              <a:gd name="T18" fmla="*/ 65 w 116"/>
              <a:gd name="T19" fmla="*/ 93 h 121"/>
              <a:gd name="T20" fmla="*/ 64 w 116"/>
              <a:gd name="T21" fmla="*/ 89 h 121"/>
              <a:gd name="T22" fmla="*/ 69 w 116"/>
              <a:gd name="T23" fmla="*/ 75 h 121"/>
              <a:gd name="T24" fmla="*/ 53 w 116"/>
              <a:gd name="T25" fmla="*/ 99 h 121"/>
              <a:gd name="T26" fmla="*/ 63 w 116"/>
              <a:gd name="T27" fmla="*/ 99 h 121"/>
              <a:gd name="T28" fmla="*/ 53 w 116"/>
              <a:gd name="T29" fmla="*/ 99 h 121"/>
              <a:gd name="T30" fmla="*/ 52 w 116"/>
              <a:gd name="T31" fmla="*/ 72 h 121"/>
              <a:gd name="T32" fmla="*/ 51 w 116"/>
              <a:gd name="T33" fmla="*/ 93 h 121"/>
              <a:gd name="T34" fmla="*/ 52 w 116"/>
              <a:gd name="T35" fmla="*/ 72 h 121"/>
              <a:gd name="T36" fmla="*/ 34 w 116"/>
              <a:gd name="T37" fmla="*/ 68 h 121"/>
              <a:gd name="T38" fmla="*/ 18 w 116"/>
              <a:gd name="T39" fmla="*/ 34 h 121"/>
              <a:gd name="T40" fmla="*/ 22 w 116"/>
              <a:gd name="T41" fmla="*/ 64 h 121"/>
              <a:gd name="T42" fmla="*/ 28 w 116"/>
              <a:gd name="T43" fmla="*/ 58 h 121"/>
              <a:gd name="T44" fmla="*/ 34 w 116"/>
              <a:gd name="T45" fmla="*/ 25 h 121"/>
              <a:gd name="T46" fmla="*/ 52 w 116"/>
              <a:gd name="T47" fmla="*/ 64 h 121"/>
              <a:gd name="T48" fmla="*/ 36 w 116"/>
              <a:gd name="T49" fmla="*/ 34 h 121"/>
              <a:gd name="T50" fmla="*/ 27 w 116"/>
              <a:gd name="T51" fmla="*/ 27 h 121"/>
              <a:gd name="T52" fmla="*/ 38 w 116"/>
              <a:gd name="T53" fmla="*/ 68 h 121"/>
              <a:gd name="T54" fmla="*/ 24 w 116"/>
              <a:gd name="T55" fmla="*/ 18 h 121"/>
              <a:gd name="T56" fmla="*/ 25 w 116"/>
              <a:gd name="T57" fmla="*/ 18 h 121"/>
              <a:gd name="T58" fmla="*/ 24 w 116"/>
              <a:gd name="T59" fmla="*/ 18 h 121"/>
              <a:gd name="T60" fmla="*/ 48 w 116"/>
              <a:gd name="T61" fmla="*/ 96 h 121"/>
              <a:gd name="T62" fmla="*/ 48 w 116"/>
              <a:gd name="T63" fmla="*/ 96 h 121"/>
              <a:gd name="T64" fmla="*/ 68 w 116"/>
              <a:gd name="T65" fmla="*/ 96 h 121"/>
              <a:gd name="T66" fmla="*/ 68 w 116"/>
              <a:gd name="T67" fmla="*/ 96 h 121"/>
              <a:gd name="T68" fmla="*/ 91 w 116"/>
              <a:gd name="T69" fmla="*/ 18 h 121"/>
              <a:gd name="T70" fmla="*/ 91 w 116"/>
              <a:gd name="T71" fmla="*/ 18 h 121"/>
              <a:gd name="T72" fmla="*/ 113 w 116"/>
              <a:gd name="T73" fmla="*/ 103 h 121"/>
              <a:gd name="T74" fmla="*/ 104 w 116"/>
              <a:gd name="T75" fmla="*/ 90 h 121"/>
              <a:gd name="T76" fmla="*/ 113 w 116"/>
              <a:gd name="T77" fmla="*/ 46 h 121"/>
              <a:gd name="T78" fmla="*/ 106 w 116"/>
              <a:gd name="T79" fmla="*/ 3 h 121"/>
              <a:gd name="T80" fmla="*/ 92 w 116"/>
              <a:gd name="T81" fmla="*/ 1 h 121"/>
              <a:gd name="T82" fmla="*/ 64 w 116"/>
              <a:gd name="T83" fmla="*/ 21 h 121"/>
              <a:gd name="T84" fmla="*/ 52 w 116"/>
              <a:gd name="T85" fmla="*/ 1 h 121"/>
              <a:gd name="T86" fmla="*/ 30 w 116"/>
              <a:gd name="T87" fmla="*/ 17 h 121"/>
              <a:gd name="T88" fmla="*/ 10 w 116"/>
              <a:gd name="T89" fmla="*/ 1 h 121"/>
              <a:gd name="T90" fmla="*/ 17 w 116"/>
              <a:gd name="T91" fmla="*/ 22 h 121"/>
              <a:gd name="T92" fmla="*/ 17 w 116"/>
              <a:gd name="T93" fmla="*/ 72 h 121"/>
              <a:gd name="T94" fmla="*/ 2 w 116"/>
              <a:gd name="T95" fmla="*/ 103 h 121"/>
              <a:gd name="T96" fmla="*/ 21 w 116"/>
              <a:gd name="T97" fmla="*/ 105 h 121"/>
              <a:gd name="T98" fmla="*/ 30 w 116"/>
              <a:gd name="T99" fmla="*/ 76 h 121"/>
              <a:gd name="T100" fmla="*/ 58 w 116"/>
              <a:gd name="T101" fmla="*/ 121 h 121"/>
              <a:gd name="T102" fmla="*/ 85 w 116"/>
              <a:gd name="T103" fmla="*/ 76 h 121"/>
              <a:gd name="T104" fmla="*/ 95 w 116"/>
              <a:gd name="T105" fmla="*/ 105 h 121"/>
              <a:gd name="T106" fmla="*/ 113 w 116"/>
              <a:gd name="T107" fmla="*/ 103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16" h="121">
                <a:moveTo>
                  <a:pt x="81" y="68"/>
                </a:moveTo>
                <a:lnTo>
                  <a:pt x="81" y="68"/>
                </a:lnTo>
                <a:cubicBezTo>
                  <a:pt x="80" y="68"/>
                  <a:pt x="79" y="68"/>
                  <a:pt x="78" y="68"/>
                </a:cubicBezTo>
                <a:cubicBezTo>
                  <a:pt x="78" y="66"/>
                  <a:pt x="79" y="63"/>
                  <a:pt x="79" y="61"/>
                </a:cubicBezTo>
                <a:cubicBezTo>
                  <a:pt x="81" y="49"/>
                  <a:pt x="85" y="35"/>
                  <a:pt x="88" y="27"/>
                </a:cubicBezTo>
                <a:lnTo>
                  <a:pt x="82" y="25"/>
                </a:lnTo>
                <a:cubicBezTo>
                  <a:pt x="81" y="28"/>
                  <a:pt x="80" y="31"/>
                  <a:pt x="79" y="34"/>
                </a:cubicBezTo>
                <a:cubicBezTo>
                  <a:pt x="76" y="45"/>
                  <a:pt x="73" y="56"/>
                  <a:pt x="71" y="67"/>
                </a:cubicBezTo>
                <a:cubicBezTo>
                  <a:pt x="66" y="66"/>
                  <a:pt x="64" y="64"/>
                  <a:pt x="64" y="64"/>
                </a:cubicBezTo>
                <a:lnTo>
                  <a:pt x="64" y="29"/>
                </a:lnTo>
                <a:cubicBezTo>
                  <a:pt x="64" y="29"/>
                  <a:pt x="68" y="25"/>
                  <a:pt x="81" y="25"/>
                </a:cubicBezTo>
                <a:cubicBezTo>
                  <a:pt x="84" y="25"/>
                  <a:pt x="87" y="26"/>
                  <a:pt x="90" y="27"/>
                </a:cubicBezTo>
                <a:cubicBezTo>
                  <a:pt x="89" y="34"/>
                  <a:pt x="88" y="45"/>
                  <a:pt x="88" y="58"/>
                </a:cubicBezTo>
                <a:cubicBezTo>
                  <a:pt x="88" y="61"/>
                  <a:pt x="88" y="64"/>
                  <a:pt x="89" y="67"/>
                </a:cubicBezTo>
                <a:lnTo>
                  <a:pt x="93" y="64"/>
                </a:lnTo>
                <a:lnTo>
                  <a:pt x="97" y="60"/>
                </a:lnTo>
                <a:cubicBezTo>
                  <a:pt x="97" y="53"/>
                  <a:pt x="97" y="44"/>
                  <a:pt x="97" y="34"/>
                </a:cubicBezTo>
                <a:cubicBezTo>
                  <a:pt x="100" y="37"/>
                  <a:pt x="102" y="42"/>
                  <a:pt x="102" y="46"/>
                </a:cubicBezTo>
                <a:cubicBezTo>
                  <a:pt x="102" y="57"/>
                  <a:pt x="94" y="68"/>
                  <a:pt x="81" y="68"/>
                </a:cubicBezTo>
                <a:close/>
                <a:moveTo>
                  <a:pt x="65" y="93"/>
                </a:moveTo>
                <a:lnTo>
                  <a:pt x="65" y="93"/>
                </a:lnTo>
                <a:cubicBezTo>
                  <a:pt x="64" y="91"/>
                  <a:pt x="64" y="90"/>
                  <a:pt x="64" y="89"/>
                </a:cubicBezTo>
                <a:lnTo>
                  <a:pt x="64" y="72"/>
                </a:lnTo>
                <a:cubicBezTo>
                  <a:pt x="64" y="72"/>
                  <a:pt x="65" y="74"/>
                  <a:pt x="69" y="75"/>
                </a:cubicBezTo>
                <a:cubicBezTo>
                  <a:pt x="68" y="81"/>
                  <a:pt x="66" y="87"/>
                  <a:pt x="65" y="93"/>
                </a:cubicBezTo>
                <a:close/>
                <a:moveTo>
                  <a:pt x="53" y="99"/>
                </a:moveTo>
                <a:lnTo>
                  <a:pt x="53" y="99"/>
                </a:lnTo>
                <a:lnTo>
                  <a:pt x="63" y="99"/>
                </a:lnTo>
                <a:cubicBezTo>
                  <a:pt x="61" y="104"/>
                  <a:pt x="60" y="107"/>
                  <a:pt x="58" y="109"/>
                </a:cubicBezTo>
                <a:cubicBezTo>
                  <a:pt x="56" y="107"/>
                  <a:pt x="54" y="104"/>
                  <a:pt x="53" y="99"/>
                </a:cubicBezTo>
                <a:close/>
                <a:moveTo>
                  <a:pt x="52" y="72"/>
                </a:moveTo>
                <a:lnTo>
                  <a:pt x="52" y="72"/>
                </a:lnTo>
                <a:lnTo>
                  <a:pt x="52" y="89"/>
                </a:lnTo>
                <a:cubicBezTo>
                  <a:pt x="52" y="90"/>
                  <a:pt x="51" y="91"/>
                  <a:pt x="51" y="93"/>
                </a:cubicBezTo>
                <a:cubicBezTo>
                  <a:pt x="49" y="87"/>
                  <a:pt x="48" y="81"/>
                  <a:pt x="46" y="75"/>
                </a:cubicBezTo>
                <a:cubicBezTo>
                  <a:pt x="50" y="74"/>
                  <a:pt x="52" y="72"/>
                  <a:pt x="52" y="72"/>
                </a:cubicBezTo>
                <a:close/>
                <a:moveTo>
                  <a:pt x="34" y="68"/>
                </a:moveTo>
                <a:lnTo>
                  <a:pt x="34" y="68"/>
                </a:lnTo>
                <a:cubicBezTo>
                  <a:pt x="21" y="68"/>
                  <a:pt x="13" y="57"/>
                  <a:pt x="13" y="46"/>
                </a:cubicBezTo>
                <a:cubicBezTo>
                  <a:pt x="13" y="42"/>
                  <a:pt x="15" y="37"/>
                  <a:pt x="18" y="34"/>
                </a:cubicBezTo>
                <a:cubicBezTo>
                  <a:pt x="19" y="44"/>
                  <a:pt x="19" y="53"/>
                  <a:pt x="18" y="60"/>
                </a:cubicBezTo>
                <a:lnTo>
                  <a:pt x="22" y="64"/>
                </a:lnTo>
                <a:lnTo>
                  <a:pt x="27" y="67"/>
                </a:lnTo>
                <a:cubicBezTo>
                  <a:pt x="27" y="64"/>
                  <a:pt x="28" y="61"/>
                  <a:pt x="28" y="58"/>
                </a:cubicBezTo>
                <a:cubicBezTo>
                  <a:pt x="28" y="45"/>
                  <a:pt x="27" y="34"/>
                  <a:pt x="26" y="27"/>
                </a:cubicBezTo>
                <a:cubicBezTo>
                  <a:pt x="28" y="26"/>
                  <a:pt x="31" y="25"/>
                  <a:pt x="34" y="25"/>
                </a:cubicBezTo>
                <a:cubicBezTo>
                  <a:pt x="48" y="25"/>
                  <a:pt x="52" y="29"/>
                  <a:pt x="52" y="29"/>
                </a:cubicBezTo>
                <a:lnTo>
                  <a:pt x="52" y="64"/>
                </a:lnTo>
                <a:cubicBezTo>
                  <a:pt x="52" y="64"/>
                  <a:pt x="50" y="66"/>
                  <a:pt x="44" y="67"/>
                </a:cubicBezTo>
                <a:cubicBezTo>
                  <a:pt x="42" y="56"/>
                  <a:pt x="40" y="45"/>
                  <a:pt x="36" y="34"/>
                </a:cubicBezTo>
                <a:cubicBezTo>
                  <a:pt x="35" y="31"/>
                  <a:pt x="34" y="28"/>
                  <a:pt x="33" y="25"/>
                </a:cubicBezTo>
                <a:lnTo>
                  <a:pt x="27" y="27"/>
                </a:lnTo>
                <a:cubicBezTo>
                  <a:pt x="30" y="35"/>
                  <a:pt x="35" y="49"/>
                  <a:pt x="36" y="61"/>
                </a:cubicBezTo>
                <a:cubicBezTo>
                  <a:pt x="37" y="63"/>
                  <a:pt x="37" y="66"/>
                  <a:pt x="38" y="68"/>
                </a:cubicBezTo>
                <a:cubicBezTo>
                  <a:pt x="37" y="68"/>
                  <a:pt x="36" y="68"/>
                  <a:pt x="34" y="68"/>
                </a:cubicBezTo>
                <a:close/>
                <a:moveTo>
                  <a:pt x="24" y="18"/>
                </a:moveTo>
                <a:lnTo>
                  <a:pt x="24" y="18"/>
                </a:lnTo>
                <a:cubicBezTo>
                  <a:pt x="24" y="18"/>
                  <a:pt x="24" y="18"/>
                  <a:pt x="25" y="18"/>
                </a:cubicBezTo>
                <a:cubicBezTo>
                  <a:pt x="25" y="18"/>
                  <a:pt x="25" y="18"/>
                  <a:pt x="25" y="18"/>
                </a:cubicBezTo>
                <a:cubicBezTo>
                  <a:pt x="24" y="18"/>
                  <a:pt x="24" y="18"/>
                  <a:pt x="24" y="18"/>
                </a:cubicBezTo>
                <a:close/>
                <a:moveTo>
                  <a:pt x="48" y="96"/>
                </a:moveTo>
                <a:lnTo>
                  <a:pt x="48" y="96"/>
                </a:lnTo>
                <a:cubicBezTo>
                  <a:pt x="48" y="96"/>
                  <a:pt x="48" y="96"/>
                  <a:pt x="48" y="96"/>
                </a:cubicBezTo>
                <a:cubicBezTo>
                  <a:pt x="48" y="96"/>
                  <a:pt x="48" y="96"/>
                  <a:pt x="48" y="96"/>
                </a:cubicBezTo>
                <a:close/>
                <a:moveTo>
                  <a:pt x="68" y="96"/>
                </a:moveTo>
                <a:lnTo>
                  <a:pt x="68" y="96"/>
                </a:lnTo>
                <a:cubicBezTo>
                  <a:pt x="68" y="96"/>
                  <a:pt x="68" y="96"/>
                  <a:pt x="68" y="96"/>
                </a:cubicBezTo>
                <a:cubicBezTo>
                  <a:pt x="68" y="96"/>
                  <a:pt x="68" y="96"/>
                  <a:pt x="68" y="96"/>
                </a:cubicBezTo>
                <a:close/>
                <a:moveTo>
                  <a:pt x="91" y="18"/>
                </a:moveTo>
                <a:lnTo>
                  <a:pt x="91" y="18"/>
                </a:lnTo>
                <a:cubicBezTo>
                  <a:pt x="91" y="18"/>
                  <a:pt x="91" y="18"/>
                  <a:pt x="91" y="18"/>
                </a:cubicBezTo>
                <a:cubicBezTo>
                  <a:pt x="91" y="18"/>
                  <a:pt x="91" y="18"/>
                  <a:pt x="91" y="18"/>
                </a:cubicBezTo>
                <a:cubicBezTo>
                  <a:pt x="91" y="18"/>
                  <a:pt x="91" y="18"/>
                  <a:pt x="91" y="18"/>
                </a:cubicBezTo>
                <a:close/>
                <a:moveTo>
                  <a:pt x="113" y="103"/>
                </a:moveTo>
                <a:lnTo>
                  <a:pt x="113" y="103"/>
                </a:lnTo>
                <a:cubicBezTo>
                  <a:pt x="111" y="102"/>
                  <a:pt x="106" y="98"/>
                  <a:pt x="104" y="90"/>
                </a:cubicBezTo>
                <a:cubicBezTo>
                  <a:pt x="103" y="86"/>
                  <a:pt x="101" y="81"/>
                  <a:pt x="99" y="72"/>
                </a:cubicBezTo>
                <a:cubicBezTo>
                  <a:pt x="108" y="66"/>
                  <a:pt x="113" y="56"/>
                  <a:pt x="113" y="46"/>
                </a:cubicBezTo>
                <a:cubicBezTo>
                  <a:pt x="113" y="37"/>
                  <a:pt x="107" y="27"/>
                  <a:pt x="98" y="22"/>
                </a:cubicBezTo>
                <a:cubicBezTo>
                  <a:pt x="100" y="11"/>
                  <a:pt x="102" y="7"/>
                  <a:pt x="106" y="3"/>
                </a:cubicBezTo>
                <a:cubicBezTo>
                  <a:pt x="109" y="0"/>
                  <a:pt x="107" y="1"/>
                  <a:pt x="105" y="1"/>
                </a:cubicBezTo>
                <a:lnTo>
                  <a:pt x="92" y="1"/>
                </a:lnTo>
                <a:cubicBezTo>
                  <a:pt x="92" y="1"/>
                  <a:pt x="89" y="8"/>
                  <a:pt x="85" y="17"/>
                </a:cubicBezTo>
                <a:cubicBezTo>
                  <a:pt x="68" y="17"/>
                  <a:pt x="64" y="21"/>
                  <a:pt x="64" y="21"/>
                </a:cubicBezTo>
                <a:lnTo>
                  <a:pt x="64" y="1"/>
                </a:lnTo>
                <a:lnTo>
                  <a:pt x="52" y="1"/>
                </a:lnTo>
                <a:lnTo>
                  <a:pt x="52" y="21"/>
                </a:lnTo>
                <a:cubicBezTo>
                  <a:pt x="52" y="21"/>
                  <a:pt x="48" y="17"/>
                  <a:pt x="30" y="17"/>
                </a:cubicBezTo>
                <a:cubicBezTo>
                  <a:pt x="27" y="8"/>
                  <a:pt x="23" y="1"/>
                  <a:pt x="23" y="1"/>
                </a:cubicBezTo>
                <a:lnTo>
                  <a:pt x="10" y="1"/>
                </a:lnTo>
                <a:cubicBezTo>
                  <a:pt x="8" y="1"/>
                  <a:pt x="7" y="0"/>
                  <a:pt x="10" y="3"/>
                </a:cubicBezTo>
                <a:cubicBezTo>
                  <a:pt x="14" y="7"/>
                  <a:pt x="16" y="11"/>
                  <a:pt x="17" y="22"/>
                </a:cubicBezTo>
                <a:cubicBezTo>
                  <a:pt x="9" y="27"/>
                  <a:pt x="2" y="37"/>
                  <a:pt x="2" y="46"/>
                </a:cubicBezTo>
                <a:cubicBezTo>
                  <a:pt x="2" y="56"/>
                  <a:pt x="8" y="66"/>
                  <a:pt x="17" y="72"/>
                </a:cubicBezTo>
                <a:cubicBezTo>
                  <a:pt x="15" y="81"/>
                  <a:pt x="13" y="86"/>
                  <a:pt x="12" y="90"/>
                </a:cubicBezTo>
                <a:cubicBezTo>
                  <a:pt x="9" y="98"/>
                  <a:pt x="5" y="102"/>
                  <a:pt x="2" y="103"/>
                </a:cubicBezTo>
                <a:cubicBezTo>
                  <a:pt x="0" y="104"/>
                  <a:pt x="0" y="105"/>
                  <a:pt x="2" y="105"/>
                </a:cubicBezTo>
                <a:lnTo>
                  <a:pt x="21" y="105"/>
                </a:lnTo>
                <a:cubicBezTo>
                  <a:pt x="21" y="105"/>
                  <a:pt x="24" y="90"/>
                  <a:pt x="26" y="76"/>
                </a:cubicBezTo>
                <a:cubicBezTo>
                  <a:pt x="27" y="76"/>
                  <a:pt x="29" y="76"/>
                  <a:pt x="30" y="76"/>
                </a:cubicBezTo>
                <a:cubicBezTo>
                  <a:pt x="34" y="76"/>
                  <a:pt x="37" y="76"/>
                  <a:pt x="40" y="76"/>
                </a:cubicBezTo>
                <a:cubicBezTo>
                  <a:pt x="44" y="94"/>
                  <a:pt x="51" y="115"/>
                  <a:pt x="58" y="121"/>
                </a:cubicBezTo>
                <a:cubicBezTo>
                  <a:pt x="64" y="115"/>
                  <a:pt x="71" y="94"/>
                  <a:pt x="76" y="76"/>
                </a:cubicBezTo>
                <a:cubicBezTo>
                  <a:pt x="78" y="76"/>
                  <a:pt x="81" y="76"/>
                  <a:pt x="85" y="76"/>
                </a:cubicBezTo>
                <a:cubicBezTo>
                  <a:pt x="87" y="76"/>
                  <a:pt x="88" y="76"/>
                  <a:pt x="90" y="76"/>
                </a:cubicBezTo>
                <a:cubicBezTo>
                  <a:pt x="91" y="90"/>
                  <a:pt x="95" y="105"/>
                  <a:pt x="95" y="105"/>
                </a:cubicBezTo>
                <a:lnTo>
                  <a:pt x="114" y="105"/>
                </a:lnTo>
                <a:cubicBezTo>
                  <a:pt x="116" y="105"/>
                  <a:pt x="115" y="104"/>
                  <a:pt x="113" y="103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6" name="Freeform 1916"/>
          <p:cNvSpPr>
            <a:spLocks noEditPoints="1"/>
          </p:cNvSpPr>
          <p:nvPr userDrawn="1"/>
        </p:nvSpPr>
        <p:spPr bwMode="auto">
          <a:xfrm>
            <a:off x="484188" y="476250"/>
            <a:ext cx="82550" cy="87313"/>
          </a:xfrm>
          <a:custGeom>
            <a:avLst/>
            <a:gdLst>
              <a:gd name="T0" fmla="*/ 81 w 116"/>
              <a:gd name="T1" fmla="*/ 68 h 121"/>
              <a:gd name="T2" fmla="*/ 79 w 116"/>
              <a:gd name="T3" fmla="*/ 61 h 121"/>
              <a:gd name="T4" fmla="*/ 82 w 116"/>
              <a:gd name="T5" fmla="*/ 25 h 121"/>
              <a:gd name="T6" fmla="*/ 71 w 116"/>
              <a:gd name="T7" fmla="*/ 67 h 121"/>
              <a:gd name="T8" fmla="*/ 64 w 116"/>
              <a:gd name="T9" fmla="*/ 29 h 121"/>
              <a:gd name="T10" fmla="*/ 90 w 116"/>
              <a:gd name="T11" fmla="*/ 27 h 121"/>
              <a:gd name="T12" fmla="*/ 89 w 116"/>
              <a:gd name="T13" fmla="*/ 67 h 121"/>
              <a:gd name="T14" fmla="*/ 97 w 116"/>
              <a:gd name="T15" fmla="*/ 60 h 121"/>
              <a:gd name="T16" fmla="*/ 102 w 116"/>
              <a:gd name="T17" fmla="*/ 46 h 121"/>
              <a:gd name="T18" fmla="*/ 81 w 116"/>
              <a:gd name="T19" fmla="*/ 68 h 121"/>
              <a:gd name="T20" fmla="*/ 65 w 116"/>
              <a:gd name="T21" fmla="*/ 93 h 121"/>
              <a:gd name="T22" fmla="*/ 64 w 116"/>
              <a:gd name="T23" fmla="*/ 72 h 121"/>
              <a:gd name="T24" fmla="*/ 65 w 116"/>
              <a:gd name="T25" fmla="*/ 93 h 121"/>
              <a:gd name="T26" fmla="*/ 53 w 116"/>
              <a:gd name="T27" fmla="*/ 99 h 121"/>
              <a:gd name="T28" fmla="*/ 63 w 116"/>
              <a:gd name="T29" fmla="*/ 99 h 121"/>
              <a:gd name="T30" fmla="*/ 53 w 116"/>
              <a:gd name="T31" fmla="*/ 99 h 121"/>
              <a:gd name="T32" fmla="*/ 52 w 116"/>
              <a:gd name="T33" fmla="*/ 72 h 121"/>
              <a:gd name="T34" fmla="*/ 52 w 116"/>
              <a:gd name="T35" fmla="*/ 89 h 121"/>
              <a:gd name="T36" fmla="*/ 46 w 116"/>
              <a:gd name="T37" fmla="*/ 75 h 121"/>
              <a:gd name="T38" fmla="*/ 52 w 116"/>
              <a:gd name="T39" fmla="*/ 72 h 121"/>
              <a:gd name="T40" fmla="*/ 34 w 116"/>
              <a:gd name="T41" fmla="*/ 68 h 121"/>
              <a:gd name="T42" fmla="*/ 18 w 116"/>
              <a:gd name="T43" fmla="*/ 34 h 121"/>
              <a:gd name="T44" fmla="*/ 22 w 116"/>
              <a:gd name="T45" fmla="*/ 64 h 121"/>
              <a:gd name="T46" fmla="*/ 28 w 116"/>
              <a:gd name="T47" fmla="*/ 58 h 121"/>
              <a:gd name="T48" fmla="*/ 34 w 116"/>
              <a:gd name="T49" fmla="*/ 25 h 121"/>
              <a:gd name="T50" fmla="*/ 52 w 116"/>
              <a:gd name="T51" fmla="*/ 64 h 121"/>
              <a:gd name="T52" fmla="*/ 36 w 116"/>
              <a:gd name="T53" fmla="*/ 34 h 121"/>
              <a:gd name="T54" fmla="*/ 27 w 116"/>
              <a:gd name="T55" fmla="*/ 27 h 121"/>
              <a:gd name="T56" fmla="*/ 38 w 116"/>
              <a:gd name="T57" fmla="*/ 68 h 121"/>
              <a:gd name="T58" fmla="*/ 34 w 116"/>
              <a:gd name="T59" fmla="*/ 68 h 121"/>
              <a:gd name="T60" fmla="*/ 24 w 116"/>
              <a:gd name="T61" fmla="*/ 18 h 121"/>
              <a:gd name="T62" fmla="*/ 25 w 116"/>
              <a:gd name="T63" fmla="*/ 18 h 121"/>
              <a:gd name="T64" fmla="*/ 24 w 116"/>
              <a:gd name="T65" fmla="*/ 18 h 121"/>
              <a:gd name="T66" fmla="*/ 48 w 116"/>
              <a:gd name="T67" fmla="*/ 96 h 121"/>
              <a:gd name="T68" fmla="*/ 48 w 116"/>
              <a:gd name="T69" fmla="*/ 96 h 121"/>
              <a:gd name="T70" fmla="*/ 68 w 116"/>
              <a:gd name="T71" fmla="*/ 96 h 121"/>
              <a:gd name="T72" fmla="*/ 68 w 116"/>
              <a:gd name="T73" fmla="*/ 96 h 121"/>
              <a:gd name="T74" fmla="*/ 68 w 116"/>
              <a:gd name="T75" fmla="*/ 96 h 121"/>
              <a:gd name="T76" fmla="*/ 91 w 116"/>
              <a:gd name="T77" fmla="*/ 18 h 121"/>
              <a:gd name="T78" fmla="*/ 91 w 116"/>
              <a:gd name="T79" fmla="*/ 18 h 121"/>
              <a:gd name="T80" fmla="*/ 91 w 116"/>
              <a:gd name="T81" fmla="*/ 18 h 121"/>
              <a:gd name="T82" fmla="*/ 113 w 116"/>
              <a:gd name="T83" fmla="*/ 103 h 121"/>
              <a:gd name="T84" fmla="*/ 99 w 116"/>
              <a:gd name="T85" fmla="*/ 72 h 121"/>
              <a:gd name="T86" fmla="*/ 98 w 116"/>
              <a:gd name="T87" fmla="*/ 22 h 121"/>
              <a:gd name="T88" fmla="*/ 105 w 116"/>
              <a:gd name="T89" fmla="*/ 1 h 121"/>
              <a:gd name="T90" fmla="*/ 85 w 116"/>
              <a:gd name="T91" fmla="*/ 17 h 121"/>
              <a:gd name="T92" fmla="*/ 64 w 116"/>
              <a:gd name="T93" fmla="*/ 1 h 121"/>
              <a:gd name="T94" fmla="*/ 52 w 116"/>
              <a:gd name="T95" fmla="*/ 21 h 121"/>
              <a:gd name="T96" fmla="*/ 23 w 116"/>
              <a:gd name="T97" fmla="*/ 1 h 121"/>
              <a:gd name="T98" fmla="*/ 10 w 116"/>
              <a:gd name="T99" fmla="*/ 3 h 121"/>
              <a:gd name="T100" fmla="*/ 2 w 116"/>
              <a:gd name="T101" fmla="*/ 46 h 121"/>
              <a:gd name="T102" fmla="*/ 12 w 116"/>
              <a:gd name="T103" fmla="*/ 90 h 121"/>
              <a:gd name="T104" fmla="*/ 2 w 116"/>
              <a:gd name="T105" fmla="*/ 105 h 121"/>
              <a:gd name="T106" fmla="*/ 26 w 116"/>
              <a:gd name="T107" fmla="*/ 76 h 121"/>
              <a:gd name="T108" fmla="*/ 40 w 116"/>
              <a:gd name="T109" fmla="*/ 76 h 121"/>
              <a:gd name="T110" fmla="*/ 76 w 116"/>
              <a:gd name="T111" fmla="*/ 76 h 121"/>
              <a:gd name="T112" fmla="*/ 90 w 116"/>
              <a:gd name="T113" fmla="*/ 76 h 121"/>
              <a:gd name="T114" fmla="*/ 114 w 116"/>
              <a:gd name="T115" fmla="*/ 105 h 121"/>
              <a:gd name="T116" fmla="*/ 113 w 116"/>
              <a:gd name="T117" fmla="*/ 103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16" h="121">
                <a:moveTo>
                  <a:pt x="81" y="68"/>
                </a:moveTo>
                <a:lnTo>
                  <a:pt x="81" y="68"/>
                </a:lnTo>
                <a:cubicBezTo>
                  <a:pt x="80" y="68"/>
                  <a:pt x="79" y="68"/>
                  <a:pt x="78" y="68"/>
                </a:cubicBezTo>
                <a:cubicBezTo>
                  <a:pt x="78" y="66"/>
                  <a:pt x="79" y="63"/>
                  <a:pt x="79" y="61"/>
                </a:cubicBezTo>
                <a:cubicBezTo>
                  <a:pt x="81" y="49"/>
                  <a:pt x="85" y="35"/>
                  <a:pt x="88" y="27"/>
                </a:cubicBezTo>
                <a:lnTo>
                  <a:pt x="82" y="25"/>
                </a:lnTo>
                <a:cubicBezTo>
                  <a:pt x="81" y="28"/>
                  <a:pt x="80" y="31"/>
                  <a:pt x="79" y="34"/>
                </a:cubicBezTo>
                <a:cubicBezTo>
                  <a:pt x="76" y="45"/>
                  <a:pt x="73" y="56"/>
                  <a:pt x="71" y="67"/>
                </a:cubicBezTo>
                <a:cubicBezTo>
                  <a:pt x="66" y="66"/>
                  <a:pt x="64" y="64"/>
                  <a:pt x="64" y="64"/>
                </a:cubicBezTo>
                <a:lnTo>
                  <a:pt x="64" y="29"/>
                </a:lnTo>
                <a:cubicBezTo>
                  <a:pt x="64" y="29"/>
                  <a:pt x="68" y="25"/>
                  <a:pt x="81" y="25"/>
                </a:cubicBezTo>
                <a:cubicBezTo>
                  <a:pt x="84" y="25"/>
                  <a:pt x="87" y="26"/>
                  <a:pt x="90" y="27"/>
                </a:cubicBezTo>
                <a:cubicBezTo>
                  <a:pt x="89" y="34"/>
                  <a:pt x="88" y="45"/>
                  <a:pt x="88" y="58"/>
                </a:cubicBezTo>
                <a:cubicBezTo>
                  <a:pt x="88" y="61"/>
                  <a:pt x="88" y="64"/>
                  <a:pt x="89" y="67"/>
                </a:cubicBezTo>
                <a:lnTo>
                  <a:pt x="93" y="64"/>
                </a:lnTo>
                <a:lnTo>
                  <a:pt x="97" y="60"/>
                </a:lnTo>
                <a:cubicBezTo>
                  <a:pt x="97" y="53"/>
                  <a:pt x="97" y="44"/>
                  <a:pt x="97" y="34"/>
                </a:cubicBezTo>
                <a:cubicBezTo>
                  <a:pt x="100" y="37"/>
                  <a:pt x="102" y="42"/>
                  <a:pt x="102" y="46"/>
                </a:cubicBezTo>
                <a:cubicBezTo>
                  <a:pt x="102" y="57"/>
                  <a:pt x="94" y="68"/>
                  <a:pt x="81" y="68"/>
                </a:cubicBezTo>
                <a:lnTo>
                  <a:pt x="81" y="68"/>
                </a:lnTo>
                <a:close/>
                <a:moveTo>
                  <a:pt x="65" y="93"/>
                </a:moveTo>
                <a:lnTo>
                  <a:pt x="65" y="93"/>
                </a:lnTo>
                <a:cubicBezTo>
                  <a:pt x="64" y="91"/>
                  <a:pt x="64" y="90"/>
                  <a:pt x="64" y="89"/>
                </a:cubicBezTo>
                <a:lnTo>
                  <a:pt x="64" y="72"/>
                </a:lnTo>
                <a:cubicBezTo>
                  <a:pt x="64" y="72"/>
                  <a:pt x="65" y="74"/>
                  <a:pt x="69" y="75"/>
                </a:cubicBezTo>
                <a:cubicBezTo>
                  <a:pt x="68" y="81"/>
                  <a:pt x="66" y="87"/>
                  <a:pt x="65" y="93"/>
                </a:cubicBezTo>
                <a:lnTo>
                  <a:pt x="65" y="93"/>
                </a:lnTo>
                <a:close/>
                <a:moveTo>
                  <a:pt x="53" y="99"/>
                </a:moveTo>
                <a:lnTo>
                  <a:pt x="53" y="99"/>
                </a:lnTo>
                <a:lnTo>
                  <a:pt x="63" y="99"/>
                </a:lnTo>
                <a:cubicBezTo>
                  <a:pt x="61" y="104"/>
                  <a:pt x="60" y="107"/>
                  <a:pt x="58" y="109"/>
                </a:cubicBezTo>
                <a:cubicBezTo>
                  <a:pt x="56" y="107"/>
                  <a:pt x="54" y="104"/>
                  <a:pt x="53" y="99"/>
                </a:cubicBezTo>
                <a:lnTo>
                  <a:pt x="53" y="99"/>
                </a:lnTo>
                <a:close/>
                <a:moveTo>
                  <a:pt x="52" y="72"/>
                </a:moveTo>
                <a:lnTo>
                  <a:pt x="52" y="72"/>
                </a:lnTo>
                <a:lnTo>
                  <a:pt x="52" y="89"/>
                </a:lnTo>
                <a:cubicBezTo>
                  <a:pt x="52" y="90"/>
                  <a:pt x="51" y="91"/>
                  <a:pt x="51" y="93"/>
                </a:cubicBezTo>
                <a:cubicBezTo>
                  <a:pt x="49" y="87"/>
                  <a:pt x="48" y="81"/>
                  <a:pt x="46" y="75"/>
                </a:cubicBezTo>
                <a:cubicBezTo>
                  <a:pt x="50" y="74"/>
                  <a:pt x="52" y="72"/>
                  <a:pt x="52" y="72"/>
                </a:cubicBezTo>
                <a:lnTo>
                  <a:pt x="52" y="72"/>
                </a:lnTo>
                <a:close/>
                <a:moveTo>
                  <a:pt x="34" y="68"/>
                </a:moveTo>
                <a:lnTo>
                  <a:pt x="34" y="68"/>
                </a:lnTo>
                <a:cubicBezTo>
                  <a:pt x="21" y="68"/>
                  <a:pt x="13" y="57"/>
                  <a:pt x="13" y="46"/>
                </a:cubicBezTo>
                <a:cubicBezTo>
                  <a:pt x="13" y="42"/>
                  <a:pt x="15" y="37"/>
                  <a:pt x="18" y="34"/>
                </a:cubicBezTo>
                <a:cubicBezTo>
                  <a:pt x="19" y="44"/>
                  <a:pt x="19" y="53"/>
                  <a:pt x="18" y="60"/>
                </a:cubicBezTo>
                <a:lnTo>
                  <a:pt x="22" y="64"/>
                </a:lnTo>
                <a:lnTo>
                  <a:pt x="27" y="67"/>
                </a:lnTo>
                <a:cubicBezTo>
                  <a:pt x="27" y="64"/>
                  <a:pt x="28" y="61"/>
                  <a:pt x="28" y="58"/>
                </a:cubicBezTo>
                <a:cubicBezTo>
                  <a:pt x="28" y="45"/>
                  <a:pt x="27" y="34"/>
                  <a:pt x="26" y="27"/>
                </a:cubicBezTo>
                <a:cubicBezTo>
                  <a:pt x="28" y="26"/>
                  <a:pt x="31" y="25"/>
                  <a:pt x="34" y="25"/>
                </a:cubicBezTo>
                <a:cubicBezTo>
                  <a:pt x="48" y="25"/>
                  <a:pt x="52" y="29"/>
                  <a:pt x="52" y="29"/>
                </a:cubicBezTo>
                <a:lnTo>
                  <a:pt x="52" y="64"/>
                </a:lnTo>
                <a:cubicBezTo>
                  <a:pt x="52" y="64"/>
                  <a:pt x="50" y="66"/>
                  <a:pt x="44" y="67"/>
                </a:cubicBezTo>
                <a:cubicBezTo>
                  <a:pt x="42" y="56"/>
                  <a:pt x="40" y="45"/>
                  <a:pt x="36" y="34"/>
                </a:cubicBezTo>
                <a:cubicBezTo>
                  <a:pt x="35" y="31"/>
                  <a:pt x="34" y="28"/>
                  <a:pt x="33" y="25"/>
                </a:cubicBezTo>
                <a:lnTo>
                  <a:pt x="27" y="27"/>
                </a:lnTo>
                <a:cubicBezTo>
                  <a:pt x="30" y="35"/>
                  <a:pt x="35" y="49"/>
                  <a:pt x="36" y="61"/>
                </a:cubicBezTo>
                <a:cubicBezTo>
                  <a:pt x="37" y="63"/>
                  <a:pt x="37" y="66"/>
                  <a:pt x="38" y="68"/>
                </a:cubicBezTo>
                <a:cubicBezTo>
                  <a:pt x="37" y="68"/>
                  <a:pt x="36" y="68"/>
                  <a:pt x="34" y="68"/>
                </a:cubicBezTo>
                <a:lnTo>
                  <a:pt x="34" y="68"/>
                </a:lnTo>
                <a:close/>
                <a:moveTo>
                  <a:pt x="24" y="18"/>
                </a:moveTo>
                <a:lnTo>
                  <a:pt x="24" y="18"/>
                </a:lnTo>
                <a:cubicBezTo>
                  <a:pt x="24" y="18"/>
                  <a:pt x="24" y="18"/>
                  <a:pt x="25" y="18"/>
                </a:cubicBezTo>
                <a:cubicBezTo>
                  <a:pt x="25" y="18"/>
                  <a:pt x="25" y="18"/>
                  <a:pt x="25" y="18"/>
                </a:cubicBezTo>
                <a:cubicBezTo>
                  <a:pt x="24" y="18"/>
                  <a:pt x="24" y="18"/>
                  <a:pt x="24" y="18"/>
                </a:cubicBezTo>
                <a:lnTo>
                  <a:pt x="24" y="18"/>
                </a:lnTo>
                <a:close/>
                <a:moveTo>
                  <a:pt x="48" y="96"/>
                </a:moveTo>
                <a:lnTo>
                  <a:pt x="48" y="96"/>
                </a:lnTo>
                <a:cubicBezTo>
                  <a:pt x="48" y="96"/>
                  <a:pt x="48" y="96"/>
                  <a:pt x="48" y="96"/>
                </a:cubicBezTo>
                <a:cubicBezTo>
                  <a:pt x="48" y="96"/>
                  <a:pt x="48" y="96"/>
                  <a:pt x="48" y="96"/>
                </a:cubicBezTo>
                <a:lnTo>
                  <a:pt x="48" y="96"/>
                </a:lnTo>
                <a:close/>
                <a:moveTo>
                  <a:pt x="68" y="96"/>
                </a:moveTo>
                <a:lnTo>
                  <a:pt x="68" y="96"/>
                </a:lnTo>
                <a:cubicBezTo>
                  <a:pt x="68" y="96"/>
                  <a:pt x="68" y="96"/>
                  <a:pt x="68" y="96"/>
                </a:cubicBezTo>
                <a:cubicBezTo>
                  <a:pt x="68" y="96"/>
                  <a:pt x="68" y="96"/>
                  <a:pt x="68" y="96"/>
                </a:cubicBezTo>
                <a:lnTo>
                  <a:pt x="68" y="96"/>
                </a:lnTo>
                <a:close/>
                <a:moveTo>
                  <a:pt x="91" y="18"/>
                </a:moveTo>
                <a:lnTo>
                  <a:pt x="91" y="18"/>
                </a:lnTo>
                <a:cubicBezTo>
                  <a:pt x="91" y="18"/>
                  <a:pt x="91" y="18"/>
                  <a:pt x="91" y="18"/>
                </a:cubicBezTo>
                <a:cubicBezTo>
                  <a:pt x="91" y="18"/>
                  <a:pt x="91" y="18"/>
                  <a:pt x="91" y="18"/>
                </a:cubicBezTo>
                <a:cubicBezTo>
                  <a:pt x="91" y="18"/>
                  <a:pt x="91" y="18"/>
                  <a:pt x="91" y="18"/>
                </a:cubicBezTo>
                <a:lnTo>
                  <a:pt x="91" y="18"/>
                </a:lnTo>
                <a:close/>
                <a:moveTo>
                  <a:pt x="113" y="103"/>
                </a:moveTo>
                <a:lnTo>
                  <a:pt x="113" y="103"/>
                </a:lnTo>
                <a:cubicBezTo>
                  <a:pt x="111" y="102"/>
                  <a:pt x="106" y="98"/>
                  <a:pt x="104" y="90"/>
                </a:cubicBezTo>
                <a:cubicBezTo>
                  <a:pt x="103" y="86"/>
                  <a:pt x="101" y="81"/>
                  <a:pt x="99" y="72"/>
                </a:cubicBezTo>
                <a:cubicBezTo>
                  <a:pt x="108" y="66"/>
                  <a:pt x="113" y="56"/>
                  <a:pt x="113" y="46"/>
                </a:cubicBezTo>
                <a:cubicBezTo>
                  <a:pt x="113" y="37"/>
                  <a:pt x="107" y="27"/>
                  <a:pt x="98" y="22"/>
                </a:cubicBezTo>
                <a:cubicBezTo>
                  <a:pt x="100" y="11"/>
                  <a:pt x="102" y="7"/>
                  <a:pt x="106" y="3"/>
                </a:cubicBezTo>
                <a:cubicBezTo>
                  <a:pt x="109" y="0"/>
                  <a:pt x="107" y="1"/>
                  <a:pt x="105" y="1"/>
                </a:cubicBezTo>
                <a:lnTo>
                  <a:pt x="92" y="1"/>
                </a:lnTo>
                <a:cubicBezTo>
                  <a:pt x="92" y="1"/>
                  <a:pt x="89" y="8"/>
                  <a:pt x="85" y="17"/>
                </a:cubicBezTo>
                <a:cubicBezTo>
                  <a:pt x="68" y="17"/>
                  <a:pt x="64" y="21"/>
                  <a:pt x="64" y="21"/>
                </a:cubicBezTo>
                <a:lnTo>
                  <a:pt x="64" y="1"/>
                </a:lnTo>
                <a:lnTo>
                  <a:pt x="52" y="1"/>
                </a:lnTo>
                <a:lnTo>
                  <a:pt x="52" y="21"/>
                </a:lnTo>
                <a:cubicBezTo>
                  <a:pt x="52" y="21"/>
                  <a:pt x="48" y="17"/>
                  <a:pt x="30" y="17"/>
                </a:cubicBezTo>
                <a:cubicBezTo>
                  <a:pt x="27" y="8"/>
                  <a:pt x="23" y="1"/>
                  <a:pt x="23" y="1"/>
                </a:cubicBezTo>
                <a:lnTo>
                  <a:pt x="10" y="1"/>
                </a:lnTo>
                <a:cubicBezTo>
                  <a:pt x="8" y="1"/>
                  <a:pt x="7" y="0"/>
                  <a:pt x="10" y="3"/>
                </a:cubicBezTo>
                <a:cubicBezTo>
                  <a:pt x="14" y="7"/>
                  <a:pt x="16" y="11"/>
                  <a:pt x="17" y="22"/>
                </a:cubicBezTo>
                <a:cubicBezTo>
                  <a:pt x="9" y="27"/>
                  <a:pt x="2" y="37"/>
                  <a:pt x="2" y="46"/>
                </a:cubicBezTo>
                <a:cubicBezTo>
                  <a:pt x="2" y="56"/>
                  <a:pt x="8" y="66"/>
                  <a:pt x="17" y="72"/>
                </a:cubicBezTo>
                <a:cubicBezTo>
                  <a:pt x="15" y="81"/>
                  <a:pt x="13" y="86"/>
                  <a:pt x="12" y="90"/>
                </a:cubicBezTo>
                <a:cubicBezTo>
                  <a:pt x="9" y="98"/>
                  <a:pt x="5" y="102"/>
                  <a:pt x="2" y="103"/>
                </a:cubicBezTo>
                <a:cubicBezTo>
                  <a:pt x="0" y="104"/>
                  <a:pt x="0" y="105"/>
                  <a:pt x="2" y="105"/>
                </a:cubicBezTo>
                <a:lnTo>
                  <a:pt x="21" y="105"/>
                </a:lnTo>
                <a:cubicBezTo>
                  <a:pt x="21" y="105"/>
                  <a:pt x="24" y="90"/>
                  <a:pt x="26" y="76"/>
                </a:cubicBezTo>
                <a:cubicBezTo>
                  <a:pt x="27" y="76"/>
                  <a:pt x="29" y="76"/>
                  <a:pt x="30" y="76"/>
                </a:cubicBezTo>
                <a:cubicBezTo>
                  <a:pt x="34" y="76"/>
                  <a:pt x="37" y="76"/>
                  <a:pt x="40" y="76"/>
                </a:cubicBezTo>
                <a:cubicBezTo>
                  <a:pt x="44" y="94"/>
                  <a:pt x="51" y="115"/>
                  <a:pt x="58" y="121"/>
                </a:cubicBezTo>
                <a:cubicBezTo>
                  <a:pt x="64" y="115"/>
                  <a:pt x="71" y="94"/>
                  <a:pt x="76" y="76"/>
                </a:cubicBezTo>
                <a:cubicBezTo>
                  <a:pt x="78" y="76"/>
                  <a:pt x="81" y="76"/>
                  <a:pt x="85" y="76"/>
                </a:cubicBezTo>
                <a:cubicBezTo>
                  <a:pt x="87" y="76"/>
                  <a:pt x="88" y="76"/>
                  <a:pt x="90" y="76"/>
                </a:cubicBezTo>
                <a:cubicBezTo>
                  <a:pt x="91" y="90"/>
                  <a:pt x="95" y="105"/>
                  <a:pt x="95" y="105"/>
                </a:cubicBezTo>
                <a:lnTo>
                  <a:pt x="114" y="105"/>
                </a:lnTo>
                <a:cubicBezTo>
                  <a:pt x="116" y="105"/>
                  <a:pt x="115" y="104"/>
                  <a:pt x="113" y="103"/>
                </a:cubicBezTo>
                <a:lnTo>
                  <a:pt x="113" y="103"/>
                </a:lnTo>
                <a:close/>
              </a:path>
            </a:pathLst>
          </a:custGeom>
          <a:noFill/>
          <a:ln w="0" cap="flat">
            <a:noFill/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7" name="Freeform 1917"/>
          <p:cNvSpPr>
            <a:spLocks noEditPoints="1"/>
          </p:cNvSpPr>
          <p:nvPr userDrawn="1"/>
        </p:nvSpPr>
        <p:spPr bwMode="auto">
          <a:xfrm>
            <a:off x="485776" y="477838"/>
            <a:ext cx="79375" cy="69850"/>
          </a:xfrm>
          <a:custGeom>
            <a:avLst/>
            <a:gdLst>
              <a:gd name="T0" fmla="*/ 62 w 111"/>
              <a:gd name="T1" fmla="*/ 63 h 98"/>
              <a:gd name="T2" fmla="*/ 62 w 111"/>
              <a:gd name="T3" fmla="*/ 63 h 98"/>
              <a:gd name="T4" fmla="*/ 79 w 111"/>
              <a:gd name="T5" fmla="*/ 67 h 98"/>
              <a:gd name="T6" fmla="*/ 100 w 111"/>
              <a:gd name="T7" fmla="*/ 45 h 98"/>
              <a:gd name="T8" fmla="*/ 79 w 111"/>
              <a:gd name="T9" fmla="*/ 24 h 98"/>
              <a:gd name="T10" fmla="*/ 62 w 111"/>
              <a:gd name="T11" fmla="*/ 28 h 98"/>
              <a:gd name="T12" fmla="*/ 62 w 111"/>
              <a:gd name="T13" fmla="*/ 63 h 98"/>
              <a:gd name="T14" fmla="*/ 50 w 111"/>
              <a:gd name="T15" fmla="*/ 28 h 98"/>
              <a:gd name="T16" fmla="*/ 50 w 111"/>
              <a:gd name="T17" fmla="*/ 28 h 98"/>
              <a:gd name="T18" fmla="*/ 32 w 111"/>
              <a:gd name="T19" fmla="*/ 24 h 98"/>
              <a:gd name="T20" fmla="*/ 11 w 111"/>
              <a:gd name="T21" fmla="*/ 45 h 98"/>
              <a:gd name="T22" fmla="*/ 32 w 111"/>
              <a:gd name="T23" fmla="*/ 67 h 98"/>
              <a:gd name="T24" fmla="*/ 50 w 111"/>
              <a:gd name="T25" fmla="*/ 63 h 98"/>
              <a:gd name="T26" fmla="*/ 50 w 111"/>
              <a:gd name="T27" fmla="*/ 28 h 98"/>
              <a:gd name="T28" fmla="*/ 47 w 111"/>
              <a:gd name="T29" fmla="*/ 98 h 98"/>
              <a:gd name="T30" fmla="*/ 47 w 111"/>
              <a:gd name="T31" fmla="*/ 98 h 98"/>
              <a:gd name="T32" fmla="*/ 47 w 111"/>
              <a:gd name="T33" fmla="*/ 94 h 98"/>
              <a:gd name="T34" fmla="*/ 50 w 111"/>
              <a:gd name="T35" fmla="*/ 88 h 98"/>
              <a:gd name="T36" fmla="*/ 50 w 111"/>
              <a:gd name="T37" fmla="*/ 71 h 98"/>
              <a:gd name="T38" fmla="*/ 28 w 111"/>
              <a:gd name="T39" fmla="*/ 75 h 98"/>
              <a:gd name="T40" fmla="*/ 0 w 111"/>
              <a:gd name="T41" fmla="*/ 45 h 98"/>
              <a:gd name="T42" fmla="*/ 28 w 111"/>
              <a:gd name="T43" fmla="*/ 16 h 98"/>
              <a:gd name="T44" fmla="*/ 50 w 111"/>
              <a:gd name="T45" fmla="*/ 20 h 98"/>
              <a:gd name="T46" fmla="*/ 50 w 111"/>
              <a:gd name="T47" fmla="*/ 0 h 98"/>
              <a:gd name="T48" fmla="*/ 62 w 111"/>
              <a:gd name="T49" fmla="*/ 0 h 98"/>
              <a:gd name="T50" fmla="*/ 62 w 111"/>
              <a:gd name="T51" fmla="*/ 20 h 98"/>
              <a:gd name="T52" fmla="*/ 83 w 111"/>
              <a:gd name="T53" fmla="*/ 16 h 98"/>
              <a:gd name="T54" fmla="*/ 111 w 111"/>
              <a:gd name="T55" fmla="*/ 45 h 98"/>
              <a:gd name="T56" fmla="*/ 83 w 111"/>
              <a:gd name="T57" fmla="*/ 75 h 98"/>
              <a:gd name="T58" fmla="*/ 62 w 111"/>
              <a:gd name="T59" fmla="*/ 71 h 98"/>
              <a:gd name="T60" fmla="*/ 62 w 111"/>
              <a:gd name="T61" fmla="*/ 88 h 98"/>
              <a:gd name="T62" fmla="*/ 65 w 111"/>
              <a:gd name="T63" fmla="*/ 94 h 98"/>
              <a:gd name="T64" fmla="*/ 64 w 111"/>
              <a:gd name="T65" fmla="*/ 98 h 98"/>
              <a:gd name="T66" fmla="*/ 47 w 111"/>
              <a:gd name="T67" fmla="*/ 98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1" h="98">
                <a:moveTo>
                  <a:pt x="62" y="63"/>
                </a:moveTo>
                <a:lnTo>
                  <a:pt x="62" y="63"/>
                </a:lnTo>
                <a:cubicBezTo>
                  <a:pt x="62" y="63"/>
                  <a:pt x="67" y="67"/>
                  <a:pt x="79" y="67"/>
                </a:cubicBezTo>
                <a:cubicBezTo>
                  <a:pt x="92" y="67"/>
                  <a:pt x="100" y="56"/>
                  <a:pt x="100" y="45"/>
                </a:cubicBezTo>
                <a:cubicBezTo>
                  <a:pt x="100" y="36"/>
                  <a:pt x="91" y="24"/>
                  <a:pt x="79" y="24"/>
                </a:cubicBezTo>
                <a:cubicBezTo>
                  <a:pt x="66" y="24"/>
                  <a:pt x="62" y="28"/>
                  <a:pt x="62" y="28"/>
                </a:cubicBezTo>
                <a:lnTo>
                  <a:pt x="62" y="63"/>
                </a:lnTo>
                <a:close/>
                <a:moveTo>
                  <a:pt x="50" y="28"/>
                </a:moveTo>
                <a:lnTo>
                  <a:pt x="50" y="28"/>
                </a:lnTo>
                <a:cubicBezTo>
                  <a:pt x="50" y="28"/>
                  <a:pt x="46" y="24"/>
                  <a:pt x="32" y="24"/>
                </a:cubicBezTo>
                <a:cubicBezTo>
                  <a:pt x="20" y="24"/>
                  <a:pt x="11" y="36"/>
                  <a:pt x="11" y="45"/>
                </a:cubicBezTo>
                <a:cubicBezTo>
                  <a:pt x="11" y="56"/>
                  <a:pt x="19" y="67"/>
                  <a:pt x="32" y="67"/>
                </a:cubicBezTo>
                <a:cubicBezTo>
                  <a:pt x="45" y="67"/>
                  <a:pt x="50" y="63"/>
                  <a:pt x="50" y="63"/>
                </a:cubicBezTo>
                <a:lnTo>
                  <a:pt x="50" y="28"/>
                </a:lnTo>
                <a:close/>
                <a:moveTo>
                  <a:pt x="47" y="98"/>
                </a:moveTo>
                <a:lnTo>
                  <a:pt x="47" y="98"/>
                </a:lnTo>
                <a:cubicBezTo>
                  <a:pt x="43" y="98"/>
                  <a:pt x="46" y="95"/>
                  <a:pt x="47" y="94"/>
                </a:cubicBezTo>
                <a:cubicBezTo>
                  <a:pt x="48" y="92"/>
                  <a:pt x="50" y="90"/>
                  <a:pt x="50" y="88"/>
                </a:cubicBezTo>
                <a:lnTo>
                  <a:pt x="50" y="71"/>
                </a:lnTo>
                <a:cubicBezTo>
                  <a:pt x="50" y="71"/>
                  <a:pt x="45" y="75"/>
                  <a:pt x="28" y="75"/>
                </a:cubicBezTo>
                <a:cubicBezTo>
                  <a:pt x="12" y="75"/>
                  <a:pt x="0" y="59"/>
                  <a:pt x="0" y="45"/>
                </a:cubicBezTo>
                <a:cubicBezTo>
                  <a:pt x="0" y="32"/>
                  <a:pt x="14" y="16"/>
                  <a:pt x="28" y="16"/>
                </a:cubicBezTo>
                <a:cubicBezTo>
                  <a:pt x="46" y="16"/>
                  <a:pt x="50" y="20"/>
                  <a:pt x="50" y="20"/>
                </a:cubicBezTo>
                <a:lnTo>
                  <a:pt x="50" y="0"/>
                </a:lnTo>
                <a:lnTo>
                  <a:pt x="62" y="0"/>
                </a:lnTo>
                <a:lnTo>
                  <a:pt x="62" y="20"/>
                </a:lnTo>
                <a:cubicBezTo>
                  <a:pt x="62" y="20"/>
                  <a:pt x="66" y="16"/>
                  <a:pt x="83" y="16"/>
                </a:cubicBezTo>
                <a:cubicBezTo>
                  <a:pt x="97" y="16"/>
                  <a:pt x="111" y="32"/>
                  <a:pt x="111" y="45"/>
                </a:cubicBezTo>
                <a:cubicBezTo>
                  <a:pt x="111" y="59"/>
                  <a:pt x="100" y="75"/>
                  <a:pt x="83" y="75"/>
                </a:cubicBezTo>
                <a:cubicBezTo>
                  <a:pt x="66" y="75"/>
                  <a:pt x="62" y="71"/>
                  <a:pt x="62" y="71"/>
                </a:cubicBezTo>
                <a:lnTo>
                  <a:pt x="62" y="88"/>
                </a:lnTo>
                <a:cubicBezTo>
                  <a:pt x="62" y="90"/>
                  <a:pt x="63" y="92"/>
                  <a:pt x="65" y="94"/>
                </a:cubicBezTo>
                <a:cubicBezTo>
                  <a:pt x="66" y="95"/>
                  <a:pt x="68" y="98"/>
                  <a:pt x="64" y="98"/>
                </a:cubicBezTo>
                <a:lnTo>
                  <a:pt x="47" y="98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8" name="Freeform 1918"/>
          <p:cNvSpPr>
            <a:spLocks noEditPoints="1"/>
          </p:cNvSpPr>
          <p:nvPr userDrawn="1"/>
        </p:nvSpPr>
        <p:spPr bwMode="auto">
          <a:xfrm>
            <a:off x="485776" y="477838"/>
            <a:ext cx="79375" cy="69850"/>
          </a:xfrm>
          <a:custGeom>
            <a:avLst/>
            <a:gdLst>
              <a:gd name="T0" fmla="*/ 62 w 111"/>
              <a:gd name="T1" fmla="*/ 63 h 98"/>
              <a:gd name="T2" fmla="*/ 62 w 111"/>
              <a:gd name="T3" fmla="*/ 63 h 98"/>
              <a:gd name="T4" fmla="*/ 79 w 111"/>
              <a:gd name="T5" fmla="*/ 67 h 98"/>
              <a:gd name="T6" fmla="*/ 100 w 111"/>
              <a:gd name="T7" fmla="*/ 45 h 98"/>
              <a:gd name="T8" fmla="*/ 79 w 111"/>
              <a:gd name="T9" fmla="*/ 24 h 98"/>
              <a:gd name="T10" fmla="*/ 62 w 111"/>
              <a:gd name="T11" fmla="*/ 28 h 98"/>
              <a:gd name="T12" fmla="*/ 62 w 111"/>
              <a:gd name="T13" fmla="*/ 63 h 98"/>
              <a:gd name="T14" fmla="*/ 62 w 111"/>
              <a:gd name="T15" fmla="*/ 63 h 98"/>
              <a:gd name="T16" fmla="*/ 50 w 111"/>
              <a:gd name="T17" fmla="*/ 28 h 98"/>
              <a:gd name="T18" fmla="*/ 50 w 111"/>
              <a:gd name="T19" fmla="*/ 28 h 98"/>
              <a:gd name="T20" fmla="*/ 32 w 111"/>
              <a:gd name="T21" fmla="*/ 24 h 98"/>
              <a:gd name="T22" fmla="*/ 11 w 111"/>
              <a:gd name="T23" fmla="*/ 45 h 98"/>
              <a:gd name="T24" fmla="*/ 32 w 111"/>
              <a:gd name="T25" fmla="*/ 67 h 98"/>
              <a:gd name="T26" fmla="*/ 50 w 111"/>
              <a:gd name="T27" fmla="*/ 63 h 98"/>
              <a:gd name="T28" fmla="*/ 50 w 111"/>
              <a:gd name="T29" fmla="*/ 28 h 98"/>
              <a:gd name="T30" fmla="*/ 50 w 111"/>
              <a:gd name="T31" fmla="*/ 28 h 98"/>
              <a:gd name="T32" fmla="*/ 47 w 111"/>
              <a:gd name="T33" fmla="*/ 98 h 98"/>
              <a:gd name="T34" fmla="*/ 47 w 111"/>
              <a:gd name="T35" fmla="*/ 98 h 98"/>
              <a:gd name="T36" fmla="*/ 47 w 111"/>
              <a:gd name="T37" fmla="*/ 94 h 98"/>
              <a:gd name="T38" fmla="*/ 50 w 111"/>
              <a:gd name="T39" fmla="*/ 88 h 98"/>
              <a:gd name="T40" fmla="*/ 50 w 111"/>
              <a:gd name="T41" fmla="*/ 71 h 98"/>
              <a:gd name="T42" fmla="*/ 28 w 111"/>
              <a:gd name="T43" fmla="*/ 75 h 98"/>
              <a:gd name="T44" fmla="*/ 0 w 111"/>
              <a:gd name="T45" fmla="*/ 45 h 98"/>
              <a:gd name="T46" fmla="*/ 28 w 111"/>
              <a:gd name="T47" fmla="*/ 16 h 98"/>
              <a:gd name="T48" fmla="*/ 50 w 111"/>
              <a:gd name="T49" fmla="*/ 20 h 98"/>
              <a:gd name="T50" fmla="*/ 50 w 111"/>
              <a:gd name="T51" fmla="*/ 0 h 98"/>
              <a:gd name="T52" fmla="*/ 62 w 111"/>
              <a:gd name="T53" fmla="*/ 0 h 98"/>
              <a:gd name="T54" fmla="*/ 62 w 111"/>
              <a:gd name="T55" fmla="*/ 20 h 98"/>
              <a:gd name="T56" fmla="*/ 83 w 111"/>
              <a:gd name="T57" fmla="*/ 16 h 98"/>
              <a:gd name="T58" fmla="*/ 111 w 111"/>
              <a:gd name="T59" fmla="*/ 45 h 98"/>
              <a:gd name="T60" fmla="*/ 83 w 111"/>
              <a:gd name="T61" fmla="*/ 75 h 98"/>
              <a:gd name="T62" fmla="*/ 62 w 111"/>
              <a:gd name="T63" fmla="*/ 71 h 98"/>
              <a:gd name="T64" fmla="*/ 62 w 111"/>
              <a:gd name="T65" fmla="*/ 88 h 98"/>
              <a:gd name="T66" fmla="*/ 65 w 111"/>
              <a:gd name="T67" fmla="*/ 94 h 98"/>
              <a:gd name="T68" fmla="*/ 64 w 111"/>
              <a:gd name="T69" fmla="*/ 98 h 98"/>
              <a:gd name="T70" fmla="*/ 47 w 111"/>
              <a:gd name="T71" fmla="*/ 98 h 98"/>
              <a:gd name="T72" fmla="*/ 47 w 111"/>
              <a:gd name="T73" fmla="*/ 98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11" h="98">
                <a:moveTo>
                  <a:pt x="62" y="63"/>
                </a:moveTo>
                <a:lnTo>
                  <a:pt x="62" y="63"/>
                </a:lnTo>
                <a:cubicBezTo>
                  <a:pt x="62" y="63"/>
                  <a:pt x="67" y="67"/>
                  <a:pt x="79" y="67"/>
                </a:cubicBezTo>
                <a:cubicBezTo>
                  <a:pt x="92" y="67"/>
                  <a:pt x="100" y="56"/>
                  <a:pt x="100" y="45"/>
                </a:cubicBezTo>
                <a:cubicBezTo>
                  <a:pt x="100" y="36"/>
                  <a:pt x="91" y="24"/>
                  <a:pt x="79" y="24"/>
                </a:cubicBezTo>
                <a:cubicBezTo>
                  <a:pt x="66" y="24"/>
                  <a:pt x="62" y="28"/>
                  <a:pt x="62" y="28"/>
                </a:cubicBezTo>
                <a:lnTo>
                  <a:pt x="62" y="63"/>
                </a:lnTo>
                <a:lnTo>
                  <a:pt x="62" y="63"/>
                </a:lnTo>
                <a:close/>
                <a:moveTo>
                  <a:pt x="50" y="28"/>
                </a:moveTo>
                <a:lnTo>
                  <a:pt x="50" y="28"/>
                </a:lnTo>
                <a:cubicBezTo>
                  <a:pt x="50" y="28"/>
                  <a:pt x="46" y="24"/>
                  <a:pt x="32" y="24"/>
                </a:cubicBezTo>
                <a:cubicBezTo>
                  <a:pt x="20" y="24"/>
                  <a:pt x="11" y="36"/>
                  <a:pt x="11" y="45"/>
                </a:cubicBezTo>
                <a:cubicBezTo>
                  <a:pt x="11" y="56"/>
                  <a:pt x="19" y="67"/>
                  <a:pt x="32" y="67"/>
                </a:cubicBezTo>
                <a:cubicBezTo>
                  <a:pt x="45" y="67"/>
                  <a:pt x="50" y="63"/>
                  <a:pt x="50" y="63"/>
                </a:cubicBezTo>
                <a:lnTo>
                  <a:pt x="50" y="28"/>
                </a:lnTo>
                <a:lnTo>
                  <a:pt x="50" y="28"/>
                </a:lnTo>
                <a:close/>
                <a:moveTo>
                  <a:pt x="47" y="98"/>
                </a:moveTo>
                <a:lnTo>
                  <a:pt x="47" y="98"/>
                </a:lnTo>
                <a:cubicBezTo>
                  <a:pt x="43" y="98"/>
                  <a:pt x="46" y="95"/>
                  <a:pt x="47" y="94"/>
                </a:cubicBezTo>
                <a:cubicBezTo>
                  <a:pt x="48" y="92"/>
                  <a:pt x="50" y="90"/>
                  <a:pt x="50" y="88"/>
                </a:cubicBezTo>
                <a:lnTo>
                  <a:pt x="50" y="71"/>
                </a:lnTo>
                <a:cubicBezTo>
                  <a:pt x="50" y="71"/>
                  <a:pt x="45" y="75"/>
                  <a:pt x="28" y="75"/>
                </a:cubicBezTo>
                <a:cubicBezTo>
                  <a:pt x="12" y="75"/>
                  <a:pt x="0" y="59"/>
                  <a:pt x="0" y="45"/>
                </a:cubicBezTo>
                <a:cubicBezTo>
                  <a:pt x="0" y="32"/>
                  <a:pt x="14" y="16"/>
                  <a:pt x="28" y="16"/>
                </a:cubicBezTo>
                <a:cubicBezTo>
                  <a:pt x="46" y="16"/>
                  <a:pt x="50" y="20"/>
                  <a:pt x="50" y="20"/>
                </a:cubicBezTo>
                <a:lnTo>
                  <a:pt x="50" y="0"/>
                </a:lnTo>
                <a:lnTo>
                  <a:pt x="62" y="0"/>
                </a:lnTo>
                <a:lnTo>
                  <a:pt x="62" y="20"/>
                </a:lnTo>
                <a:cubicBezTo>
                  <a:pt x="62" y="20"/>
                  <a:pt x="66" y="16"/>
                  <a:pt x="83" y="16"/>
                </a:cubicBezTo>
                <a:cubicBezTo>
                  <a:pt x="97" y="16"/>
                  <a:pt x="111" y="32"/>
                  <a:pt x="111" y="45"/>
                </a:cubicBezTo>
                <a:cubicBezTo>
                  <a:pt x="111" y="59"/>
                  <a:pt x="100" y="75"/>
                  <a:pt x="83" y="75"/>
                </a:cubicBezTo>
                <a:cubicBezTo>
                  <a:pt x="66" y="75"/>
                  <a:pt x="62" y="71"/>
                  <a:pt x="62" y="71"/>
                </a:cubicBezTo>
                <a:lnTo>
                  <a:pt x="62" y="88"/>
                </a:lnTo>
                <a:cubicBezTo>
                  <a:pt x="62" y="90"/>
                  <a:pt x="63" y="92"/>
                  <a:pt x="65" y="94"/>
                </a:cubicBezTo>
                <a:cubicBezTo>
                  <a:pt x="66" y="95"/>
                  <a:pt x="68" y="98"/>
                  <a:pt x="64" y="98"/>
                </a:cubicBezTo>
                <a:lnTo>
                  <a:pt x="47" y="98"/>
                </a:lnTo>
                <a:lnTo>
                  <a:pt x="47" y="98"/>
                </a:lnTo>
                <a:close/>
              </a:path>
            </a:pathLst>
          </a:custGeom>
          <a:noFill/>
          <a:ln w="1588" cap="flat">
            <a:noFill/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9" name="Freeform 1919"/>
          <p:cNvSpPr>
            <a:spLocks/>
          </p:cNvSpPr>
          <p:nvPr userDrawn="1"/>
        </p:nvSpPr>
        <p:spPr bwMode="auto">
          <a:xfrm>
            <a:off x="857251" y="284163"/>
            <a:ext cx="101600" cy="115888"/>
          </a:xfrm>
          <a:custGeom>
            <a:avLst/>
            <a:gdLst>
              <a:gd name="T0" fmla="*/ 123 w 142"/>
              <a:gd name="T1" fmla="*/ 53 h 161"/>
              <a:gd name="T2" fmla="*/ 123 w 142"/>
              <a:gd name="T3" fmla="*/ 53 h 161"/>
              <a:gd name="T4" fmla="*/ 125 w 142"/>
              <a:gd name="T5" fmla="*/ 29 h 161"/>
              <a:gd name="T6" fmla="*/ 124 w 142"/>
              <a:gd name="T7" fmla="*/ 29 h 161"/>
              <a:gd name="T8" fmla="*/ 116 w 142"/>
              <a:gd name="T9" fmla="*/ 51 h 161"/>
              <a:gd name="T10" fmla="*/ 74 w 142"/>
              <a:gd name="T11" fmla="*/ 123 h 161"/>
              <a:gd name="T12" fmla="*/ 68 w 142"/>
              <a:gd name="T13" fmla="*/ 123 h 161"/>
              <a:gd name="T14" fmla="*/ 24 w 142"/>
              <a:gd name="T15" fmla="*/ 51 h 161"/>
              <a:gd name="T16" fmla="*/ 16 w 142"/>
              <a:gd name="T17" fmla="*/ 29 h 161"/>
              <a:gd name="T18" fmla="*/ 14 w 142"/>
              <a:gd name="T19" fmla="*/ 29 h 161"/>
              <a:gd name="T20" fmla="*/ 18 w 142"/>
              <a:gd name="T21" fmla="*/ 53 h 161"/>
              <a:gd name="T22" fmla="*/ 18 w 142"/>
              <a:gd name="T23" fmla="*/ 161 h 161"/>
              <a:gd name="T24" fmla="*/ 0 w 142"/>
              <a:gd name="T25" fmla="*/ 161 h 161"/>
              <a:gd name="T26" fmla="*/ 0 w 142"/>
              <a:gd name="T27" fmla="*/ 0 h 161"/>
              <a:gd name="T28" fmla="*/ 14 w 142"/>
              <a:gd name="T29" fmla="*/ 0 h 161"/>
              <a:gd name="T30" fmla="*/ 64 w 142"/>
              <a:gd name="T31" fmla="*/ 82 h 161"/>
              <a:gd name="T32" fmla="*/ 72 w 142"/>
              <a:gd name="T33" fmla="*/ 100 h 161"/>
              <a:gd name="T34" fmla="*/ 72 w 142"/>
              <a:gd name="T35" fmla="*/ 100 h 161"/>
              <a:gd name="T36" fmla="*/ 79 w 142"/>
              <a:gd name="T37" fmla="*/ 82 h 161"/>
              <a:gd name="T38" fmla="*/ 127 w 142"/>
              <a:gd name="T39" fmla="*/ 0 h 161"/>
              <a:gd name="T40" fmla="*/ 142 w 142"/>
              <a:gd name="T41" fmla="*/ 0 h 161"/>
              <a:gd name="T42" fmla="*/ 142 w 142"/>
              <a:gd name="T43" fmla="*/ 161 h 161"/>
              <a:gd name="T44" fmla="*/ 123 w 142"/>
              <a:gd name="T45" fmla="*/ 161 h 161"/>
              <a:gd name="T46" fmla="*/ 123 w 142"/>
              <a:gd name="T47" fmla="*/ 53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42" h="161">
                <a:moveTo>
                  <a:pt x="123" y="53"/>
                </a:moveTo>
                <a:lnTo>
                  <a:pt x="123" y="53"/>
                </a:lnTo>
                <a:lnTo>
                  <a:pt x="125" y="29"/>
                </a:lnTo>
                <a:lnTo>
                  <a:pt x="124" y="29"/>
                </a:lnTo>
                <a:lnTo>
                  <a:pt x="116" y="51"/>
                </a:lnTo>
                <a:lnTo>
                  <a:pt x="74" y="123"/>
                </a:lnTo>
                <a:lnTo>
                  <a:pt x="68" y="123"/>
                </a:lnTo>
                <a:lnTo>
                  <a:pt x="24" y="51"/>
                </a:lnTo>
                <a:lnTo>
                  <a:pt x="16" y="29"/>
                </a:lnTo>
                <a:lnTo>
                  <a:pt x="14" y="29"/>
                </a:lnTo>
                <a:lnTo>
                  <a:pt x="18" y="53"/>
                </a:lnTo>
                <a:lnTo>
                  <a:pt x="18" y="161"/>
                </a:lnTo>
                <a:lnTo>
                  <a:pt x="0" y="161"/>
                </a:lnTo>
                <a:lnTo>
                  <a:pt x="0" y="0"/>
                </a:lnTo>
                <a:lnTo>
                  <a:pt x="14" y="0"/>
                </a:lnTo>
                <a:lnTo>
                  <a:pt x="64" y="82"/>
                </a:lnTo>
                <a:lnTo>
                  <a:pt x="72" y="100"/>
                </a:lnTo>
                <a:lnTo>
                  <a:pt x="72" y="100"/>
                </a:lnTo>
                <a:lnTo>
                  <a:pt x="79" y="82"/>
                </a:lnTo>
                <a:lnTo>
                  <a:pt x="127" y="0"/>
                </a:lnTo>
                <a:lnTo>
                  <a:pt x="142" y="0"/>
                </a:lnTo>
                <a:lnTo>
                  <a:pt x="142" y="161"/>
                </a:lnTo>
                <a:lnTo>
                  <a:pt x="123" y="161"/>
                </a:lnTo>
                <a:lnTo>
                  <a:pt x="123" y="53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0" name="Freeform 1920"/>
          <p:cNvSpPr>
            <a:spLocks/>
          </p:cNvSpPr>
          <p:nvPr userDrawn="1"/>
        </p:nvSpPr>
        <p:spPr bwMode="auto">
          <a:xfrm>
            <a:off x="987426" y="284163"/>
            <a:ext cx="84138" cy="115888"/>
          </a:xfrm>
          <a:custGeom>
            <a:avLst/>
            <a:gdLst>
              <a:gd name="T0" fmla="*/ 99 w 118"/>
              <a:gd name="T1" fmla="*/ 52 h 161"/>
              <a:gd name="T2" fmla="*/ 99 w 118"/>
              <a:gd name="T3" fmla="*/ 52 h 161"/>
              <a:gd name="T4" fmla="*/ 100 w 118"/>
              <a:gd name="T5" fmla="*/ 34 h 161"/>
              <a:gd name="T6" fmla="*/ 99 w 118"/>
              <a:gd name="T7" fmla="*/ 34 h 161"/>
              <a:gd name="T8" fmla="*/ 89 w 118"/>
              <a:gd name="T9" fmla="*/ 53 h 161"/>
              <a:gd name="T10" fmla="*/ 12 w 118"/>
              <a:gd name="T11" fmla="*/ 161 h 161"/>
              <a:gd name="T12" fmla="*/ 0 w 118"/>
              <a:gd name="T13" fmla="*/ 161 h 161"/>
              <a:gd name="T14" fmla="*/ 0 w 118"/>
              <a:gd name="T15" fmla="*/ 0 h 161"/>
              <a:gd name="T16" fmla="*/ 19 w 118"/>
              <a:gd name="T17" fmla="*/ 0 h 161"/>
              <a:gd name="T18" fmla="*/ 19 w 118"/>
              <a:gd name="T19" fmla="*/ 110 h 161"/>
              <a:gd name="T20" fmla="*/ 18 w 118"/>
              <a:gd name="T21" fmla="*/ 128 h 161"/>
              <a:gd name="T22" fmla="*/ 19 w 118"/>
              <a:gd name="T23" fmla="*/ 128 h 161"/>
              <a:gd name="T24" fmla="*/ 29 w 118"/>
              <a:gd name="T25" fmla="*/ 110 h 161"/>
              <a:gd name="T26" fmla="*/ 106 w 118"/>
              <a:gd name="T27" fmla="*/ 0 h 161"/>
              <a:gd name="T28" fmla="*/ 118 w 118"/>
              <a:gd name="T29" fmla="*/ 0 h 161"/>
              <a:gd name="T30" fmla="*/ 118 w 118"/>
              <a:gd name="T31" fmla="*/ 161 h 161"/>
              <a:gd name="T32" fmla="*/ 99 w 118"/>
              <a:gd name="T33" fmla="*/ 161 h 161"/>
              <a:gd name="T34" fmla="*/ 99 w 118"/>
              <a:gd name="T35" fmla="*/ 52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8" h="161">
                <a:moveTo>
                  <a:pt x="99" y="52"/>
                </a:moveTo>
                <a:lnTo>
                  <a:pt x="99" y="52"/>
                </a:lnTo>
                <a:lnTo>
                  <a:pt x="100" y="34"/>
                </a:lnTo>
                <a:lnTo>
                  <a:pt x="99" y="34"/>
                </a:lnTo>
                <a:lnTo>
                  <a:pt x="89" y="53"/>
                </a:lnTo>
                <a:lnTo>
                  <a:pt x="12" y="161"/>
                </a:lnTo>
                <a:lnTo>
                  <a:pt x="0" y="161"/>
                </a:lnTo>
                <a:lnTo>
                  <a:pt x="0" y="0"/>
                </a:lnTo>
                <a:lnTo>
                  <a:pt x="19" y="0"/>
                </a:lnTo>
                <a:lnTo>
                  <a:pt x="19" y="110"/>
                </a:lnTo>
                <a:lnTo>
                  <a:pt x="18" y="128"/>
                </a:lnTo>
                <a:lnTo>
                  <a:pt x="19" y="128"/>
                </a:lnTo>
                <a:lnTo>
                  <a:pt x="29" y="110"/>
                </a:lnTo>
                <a:lnTo>
                  <a:pt x="106" y="0"/>
                </a:lnTo>
                <a:lnTo>
                  <a:pt x="118" y="0"/>
                </a:lnTo>
                <a:lnTo>
                  <a:pt x="118" y="161"/>
                </a:lnTo>
                <a:lnTo>
                  <a:pt x="99" y="161"/>
                </a:lnTo>
                <a:lnTo>
                  <a:pt x="99" y="5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1" name="Freeform 1921"/>
          <p:cNvSpPr>
            <a:spLocks/>
          </p:cNvSpPr>
          <p:nvPr userDrawn="1"/>
        </p:nvSpPr>
        <p:spPr bwMode="auto">
          <a:xfrm>
            <a:off x="1100138" y="284163"/>
            <a:ext cx="80963" cy="115888"/>
          </a:xfrm>
          <a:custGeom>
            <a:avLst/>
            <a:gdLst>
              <a:gd name="T0" fmla="*/ 96 w 115"/>
              <a:gd name="T1" fmla="*/ 87 h 161"/>
              <a:gd name="T2" fmla="*/ 96 w 115"/>
              <a:gd name="T3" fmla="*/ 87 h 161"/>
              <a:gd name="T4" fmla="*/ 19 w 115"/>
              <a:gd name="T5" fmla="*/ 87 h 161"/>
              <a:gd name="T6" fmla="*/ 19 w 115"/>
              <a:gd name="T7" fmla="*/ 161 h 161"/>
              <a:gd name="T8" fmla="*/ 0 w 115"/>
              <a:gd name="T9" fmla="*/ 161 h 161"/>
              <a:gd name="T10" fmla="*/ 0 w 115"/>
              <a:gd name="T11" fmla="*/ 0 h 161"/>
              <a:gd name="T12" fmla="*/ 19 w 115"/>
              <a:gd name="T13" fmla="*/ 0 h 161"/>
              <a:gd name="T14" fmla="*/ 19 w 115"/>
              <a:gd name="T15" fmla="*/ 70 h 161"/>
              <a:gd name="T16" fmla="*/ 96 w 115"/>
              <a:gd name="T17" fmla="*/ 70 h 161"/>
              <a:gd name="T18" fmla="*/ 96 w 115"/>
              <a:gd name="T19" fmla="*/ 0 h 161"/>
              <a:gd name="T20" fmla="*/ 115 w 115"/>
              <a:gd name="T21" fmla="*/ 0 h 161"/>
              <a:gd name="T22" fmla="*/ 115 w 115"/>
              <a:gd name="T23" fmla="*/ 161 h 161"/>
              <a:gd name="T24" fmla="*/ 96 w 115"/>
              <a:gd name="T25" fmla="*/ 161 h 161"/>
              <a:gd name="T26" fmla="*/ 96 w 115"/>
              <a:gd name="T27" fmla="*/ 87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15" h="161">
                <a:moveTo>
                  <a:pt x="96" y="87"/>
                </a:moveTo>
                <a:lnTo>
                  <a:pt x="96" y="87"/>
                </a:lnTo>
                <a:lnTo>
                  <a:pt x="19" y="87"/>
                </a:lnTo>
                <a:lnTo>
                  <a:pt x="19" y="161"/>
                </a:lnTo>
                <a:lnTo>
                  <a:pt x="0" y="161"/>
                </a:lnTo>
                <a:lnTo>
                  <a:pt x="0" y="0"/>
                </a:lnTo>
                <a:lnTo>
                  <a:pt x="19" y="0"/>
                </a:lnTo>
                <a:lnTo>
                  <a:pt x="19" y="70"/>
                </a:lnTo>
                <a:lnTo>
                  <a:pt x="96" y="70"/>
                </a:lnTo>
                <a:lnTo>
                  <a:pt x="96" y="0"/>
                </a:lnTo>
                <a:lnTo>
                  <a:pt x="115" y="0"/>
                </a:lnTo>
                <a:lnTo>
                  <a:pt x="115" y="161"/>
                </a:lnTo>
                <a:lnTo>
                  <a:pt x="96" y="161"/>
                </a:lnTo>
                <a:lnTo>
                  <a:pt x="96" y="8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2" name="Freeform 1922"/>
          <p:cNvSpPr>
            <a:spLocks/>
          </p:cNvSpPr>
          <p:nvPr userDrawn="1"/>
        </p:nvSpPr>
        <p:spPr bwMode="auto">
          <a:xfrm>
            <a:off x="1209676" y="284163"/>
            <a:ext cx="82550" cy="115888"/>
          </a:xfrm>
          <a:custGeom>
            <a:avLst/>
            <a:gdLst>
              <a:gd name="T0" fmla="*/ 98 w 117"/>
              <a:gd name="T1" fmla="*/ 52 h 161"/>
              <a:gd name="T2" fmla="*/ 98 w 117"/>
              <a:gd name="T3" fmla="*/ 52 h 161"/>
              <a:gd name="T4" fmla="*/ 100 w 117"/>
              <a:gd name="T5" fmla="*/ 34 h 161"/>
              <a:gd name="T6" fmla="*/ 99 w 117"/>
              <a:gd name="T7" fmla="*/ 34 h 161"/>
              <a:gd name="T8" fmla="*/ 89 w 117"/>
              <a:gd name="T9" fmla="*/ 53 h 161"/>
              <a:gd name="T10" fmla="*/ 11 w 117"/>
              <a:gd name="T11" fmla="*/ 161 h 161"/>
              <a:gd name="T12" fmla="*/ 0 w 117"/>
              <a:gd name="T13" fmla="*/ 161 h 161"/>
              <a:gd name="T14" fmla="*/ 0 w 117"/>
              <a:gd name="T15" fmla="*/ 0 h 161"/>
              <a:gd name="T16" fmla="*/ 19 w 117"/>
              <a:gd name="T17" fmla="*/ 0 h 161"/>
              <a:gd name="T18" fmla="*/ 19 w 117"/>
              <a:gd name="T19" fmla="*/ 110 h 161"/>
              <a:gd name="T20" fmla="*/ 18 w 117"/>
              <a:gd name="T21" fmla="*/ 128 h 161"/>
              <a:gd name="T22" fmla="*/ 18 w 117"/>
              <a:gd name="T23" fmla="*/ 128 h 161"/>
              <a:gd name="T24" fmla="*/ 29 w 117"/>
              <a:gd name="T25" fmla="*/ 110 h 161"/>
              <a:gd name="T26" fmla="*/ 106 w 117"/>
              <a:gd name="T27" fmla="*/ 0 h 161"/>
              <a:gd name="T28" fmla="*/ 117 w 117"/>
              <a:gd name="T29" fmla="*/ 0 h 161"/>
              <a:gd name="T30" fmla="*/ 117 w 117"/>
              <a:gd name="T31" fmla="*/ 161 h 161"/>
              <a:gd name="T32" fmla="*/ 98 w 117"/>
              <a:gd name="T33" fmla="*/ 161 h 161"/>
              <a:gd name="T34" fmla="*/ 98 w 117"/>
              <a:gd name="T35" fmla="*/ 52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7" h="161">
                <a:moveTo>
                  <a:pt x="98" y="52"/>
                </a:moveTo>
                <a:lnTo>
                  <a:pt x="98" y="52"/>
                </a:lnTo>
                <a:lnTo>
                  <a:pt x="100" y="34"/>
                </a:lnTo>
                <a:lnTo>
                  <a:pt x="99" y="34"/>
                </a:lnTo>
                <a:lnTo>
                  <a:pt x="89" y="53"/>
                </a:lnTo>
                <a:lnTo>
                  <a:pt x="11" y="161"/>
                </a:lnTo>
                <a:lnTo>
                  <a:pt x="0" y="161"/>
                </a:lnTo>
                <a:lnTo>
                  <a:pt x="0" y="0"/>
                </a:lnTo>
                <a:lnTo>
                  <a:pt x="19" y="0"/>
                </a:lnTo>
                <a:lnTo>
                  <a:pt x="19" y="110"/>
                </a:lnTo>
                <a:lnTo>
                  <a:pt x="18" y="128"/>
                </a:lnTo>
                <a:lnTo>
                  <a:pt x="18" y="128"/>
                </a:lnTo>
                <a:lnTo>
                  <a:pt x="29" y="110"/>
                </a:lnTo>
                <a:lnTo>
                  <a:pt x="106" y="0"/>
                </a:lnTo>
                <a:lnTo>
                  <a:pt x="117" y="0"/>
                </a:lnTo>
                <a:lnTo>
                  <a:pt x="117" y="161"/>
                </a:lnTo>
                <a:lnTo>
                  <a:pt x="98" y="161"/>
                </a:lnTo>
                <a:lnTo>
                  <a:pt x="98" y="5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3" name="Freeform 1923"/>
          <p:cNvSpPr>
            <a:spLocks/>
          </p:cNvSpPr>
          <p:nvPr userDrawn="1"/>
        </p:nvSpPr>
        <p:spPr bwMode="auto">
          <a:xfrm>
            <a:off x="1317626" y="282575"/>
            <a:ext cx="76200" cy="120650"/>
          </a:xfrm>
          <a:custGeom>
            <a:avLst/>
            <a:gdLst>
              <a:gd name="T0" fmla="*/ 109 w 109"/>
              <a:gd name="T1" fmla="*/ 157 h 167"/>
              <a:gd name="T2" fmla="*/ 109 w 109"/>
              <a:gd name="T3" fmla="*/ 157 h 167"/>
              <a:gd name="T4" fmla="*/ 92 w 109"/>
              <a:gd name="T5" fmla="*/ 165 h 167"/>
              <a:gd name="T6" fmla="*/ 69 w 109"/>
              <a:gd name="T7" fmla="*/ 167 h 167"/>
              <a:gd name="T8" fmla="*/ 42 w 109"/>
              <a:gd name="T9" fmla="*/ 162 h 167"/>
              <a:gd name="T10" fmla="*/ 20 w 109"/>
              <a:gd name="T11" fmla="*/ 147 h 167"/>
              <a:gd name="T12" fmla="*/ 5 w 109"/>
              <a:gd name="T13" fmla="*/ 121 h 167"/>
              <a:gd name="T14" fmla="*/ 0 w 109"/>
              <a:gd name="T15" fmla="*/ 84 h 167"/>
              <a:gd name="T16" fmla="*/ 6 w 109"/>
              <a:gd name="T17" fmla="*/ 45 h 167"/>
              <a:gd name="T18" fmla="*/ 22 w 109"/>
              <a:gd name="T19" fmla="*/ 20 h 167"/>
              <a:gd name="T20" fmla="*/ 44 w 109"/>
              <a:gd name="T21" fmla="*/ 5 h 167"/>
              <a:gd name="T22" fmla="*/ 70 w 109"/>
              <a:gd name="T23" fmla="*/ 0 h 167"/>
              <a:gd name="T24" fmla="*/ 92 w 109"/>
              <a:gd name="T25" fmla="*/ 2 h 167"/>
              <a:gd name="T26" fmla="*/ 107 w 109"/>
              <a:gd name="T27" fmla="*/ 6 h 167"/>
              <a:gd name="T28" fmla="*/ 102 w 109"/>
              <a:gd name="T29" fmla="*/ 23 h 167"/>
              <a:gd name="T30" fmla="*/ 71 w 109"/>
              <a:gd name="T31" fmla="*/ 17 h 167"/>
              <a:gd name="T32" fmla="*/ 52 w 109"/>
              <a:gd name="T33" fmla="*/ 21 h 167"/>
              <a:gd name="T34" fmla="*/ 36 w 109"/>
              <a:gd name="T35" fmla="*/ 32 h 167"/>
              <a:gd name="T36" fmla="*/ 24 w 109"/>
              <a:gd name="T37" fmla="*/ 53 h 167"/>
              <a:gd name="T38" fmla="*/ 20 w 109"/>
              <a:gd name="T39" fmla="*/ 84 h 167"/>
              <a:gd name="T40" fmla="*/ 24 w 109"/>
              <a:gd name="T41" fmla="*/ 112 h 167"/>
              <a:gd name="T42" fmla="*/ 36 w 109"/>
              <a:gd name="T43" fmla="*/ 133 h 167"/>
              <a:gd name="T44" fmla="*/ 53 w 109"/>
              <a:gd name="T45" fmla="*/ 145 h 167"/>
              <a:gd name="T46" fmla="*/ 74 w 109"/>
              <a:gd name="T47" fmla="*/ 150 h 167"/>
              <a:gd name="T48" fmla="*/ 92 w 109"/>
              <a:gd name="T49" fmla="*/ 148 h 167"/>
              <a:gd name="T50" fmla="*/ 105 w 109"/>
              <a:gd name="T51" fmla="*/ 142 h 167"/>
              <a:gd name="T52" fmla="*/ 109 w 109"/>
              <a:gd name="T53" fmla="*/ 157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09" h="167">
                <a:moveTo>
                  <a:pt x="109" y="157"/>
                </a:moveTo>
                <a:lnTo>
                  <a:pt x="109" y="157"/>
                </a:lnTo>
                <a:cubicBezTo>
                  <a:pt x="105" y="161"/>
                  <a:pt x="99" y="163"/>
                  <a:pt x="92" y="165"/>
                </a:cubicBezTo>
                <a:cubicBezTo>
                  <a:pt x="85" y="166"/>
                  <a:pt x="77" y="167"/>
                  <a:pt x="69" y="167"/>
                </a:cubicBezTo>
                <a:cubicBezTo>
                  <a:pt x="60" y="167"/>
                  <a:pt x="51" y="165"/>
                  <a:pt x="42" y="162"/>
                </a:cubicBezTo>
                <a:cubicBezTo>
                  <a:pt x="34" y="158"/>
                  <a:pt x="27" y="153"/>
                  <a:pt x="20" y="147"/>
                </a:cubicBezTo>
                <a:cubicBezTo>
                  <a:pt x="14" y="140"/>
                  <a:pt x="9" y="131"/>
                  <a:pt x="5" y="121"/>
                </a:cubicBezTo>
                <a:cubicBezTo>
                  <a:pt x="2" y="110"/>
                  <a:pt x="0" y="98"/>
                  <a:pt x="0" y="84"/>
                </a:cubicBezTo>
                <a:cubicBezTo>
                  <a:pt x="0" y="69"/>
                  <a:pt x="2" y="56"/>
                  <a:pt x="6" y="45"/>
                </a:cubicBezTo>
                <a:cubicBezTo>
                  <a:pt x="10" y="35"/>
                  <a:pt x="15" y="26"/>
                  <a:pt x="22" y="20"/>
                </a:cubicBezTo>
                <a:cubicBezTo>
                  <a:pt x="29" y="13"/>
                  <a:pt x="36" y="8"/>
                  <a:pt x="44" y="5"/>
                </a:cubicBezTo>
                <a:cubicBezTo>
                  <a:pt x="53" y="2"/>
                  <a:pt x="61" y="0"/>
                  <a:pt x="70" y="0"/>
                </a:cubicBezTo>
                <a:cubicBezTo>
                  <a:pt x="79" y="0"/>
                  <a:pt x="86" y="1"/>
                  <a:pt x="92" y="2"/>
                </a:cubicBezTo>
                <a:cubicBezTo>
                  <a:pt x="98" y="3"/>
                  <a:pt x="103" y="4"/>
                  <a:pt x="107" y="6"/>
                </a:cubicBezTo>
                <a:lnTo>
                  <a:pt x="102" y="23"/>
                </a:lnTo>
                <a:cubicBezTo>
                  <a:pt x="95" y="19"/>
                  <a:pt x="85" y="17"/>
                  <a:pt x="71" y="17"/>
                </a:cubicBezTo>
                <a:cubicBezTo>
                  <a:pt x="65" y="17"/>
                  <a:pt x="59" y="19"/>
                  <a:pt x="52" y="21"/>
                </a:cubicBezTo>
                <a:cubicBezTo>
                  <a:pt x="46" y="23"/>
                  <a:pt x="41" y="27"/>
                  <a:pt x="36" y="32"/>
                </a:cubicBezTo>
                <a:cubicBezTo>
                  <a:pt x="31" y="37"/>
                  <a:pt x="27" y="44"/>
                  <a:pt x="24" y="53"/>
                </a:cubicBezTo>
                <a:cubicBezTo>
                  <a:pt x="22" y="61"/>
                  <a:pt x="20" y="71"/>
                  <a:pt x="20" y="84"/>
                </a:cubicBezTo>
                <a:cubicBezTo>
                  <a:pt x="20" y="95"/>
                  <a:pt x="21" y="104"/>
                  <a:pt x="24" y="112"/>
                </a:cubicBezTo>
                <a:cubicBezTo>
                  <a:pt x="27" y="121"/>
                  <a:pt x="31" y="128"/>
                  <a:pt x="36" y="133"/>
                </a:cubicBezTo>
                <a:cubicBezTo>
                  <a:pt x="40" y="139"/>
                  <a:pt x="46" y="143"/>
                  <a:pt x="53" y="145"/>
                </a:cubicBezTo>
                <a:cubicBezTo>
                  <a:pt x="59" y="148"/>
                  <a:pt x="66" y="150"/>
                  <a:pt x="74" y="150"/>
                </a:cubicBezTo>
                <a:cubicBezTo>
                  <a:pt x="81" y="150"/>
                  <a:pt x="87" y="149"/>
                  <a:pt x="92" y="148"/>
                </a:cubicBezTo>
                <a:cubicBezTo>
                  <a:pt x="97" y="146"/>
                  <a:pt x="101" y="144"/>
                  <a:pt x="105" y="142"/>
                </a:cubicBezTo>
                <a:lnTo>
                  <a:pt x="109" y="15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4" name="Freeform 1924"/>
          <p:cNvSpPr>
            <a:spLocks/>
          </p:cNvSpPr>
          <p:nvPr userDrawn="1"/>
        </p:nvSpPr>
        <p:spPr bwMode="auto">
          <a:xfrm>
            <a:off x="1403351" y="284163"/>
            <a:ext cx="84138" cy="115888"/>
          </a:xfrm>
          <a:custGeom>
            <a:avLst/>
            <a:gdLst>
              <a:gd name="T0" fmla="*/ 119 w 119"/>
              <a:gd name="T1" fmla="*/ 17 h 161"/>
              <a:gd name="T2" fmla="*/ 119 w 119"/>
              <a:gd name="T3" fmla="*/ 17 h 161"/>
              <a:gd name="T4" fmla="*/ 69 w 119"/>
              <a:gd name="T5" fmla="*/ 17 h 161"/>
              <a:gd name="T6" fmla="*/ 69 w 119"/>
              <a:gd name="T7" fmla="*/ 161 h 161"/>
              <a:gd name="T8" fmla="*/ 50 w 119"/>
              <a:gd name="T9" fmla="*/ 161 h 161"/>
              <a:gd name="T10" fmla="*/ 50 w 119"/>
              <a:gd name="T11" fmla="*/ 17 h 161"/>
              <a:gd name="T12" fmla="*/ 0 w 119"/>
              <a:gd name="T13" fmla="*/ 17 h 161"/>
              <a:gd name="T14" fmla="*/ 0 w 119"/>
              <a:gd name="T15" fmla="*/ 0 h 161"/>
              <a:gd name="T16" fmla="*/ 119 w 119"/>
              <a:gd name="T17" fmla="*/ 0 h 161"/>
              <a:gd name="T18" fmla="*/ 119 w 119"/>
              <a:gd name="T19" fmla="*/ 17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9" h="161">
                <a:moveTo>
                  <a:pt x="119" y="17"/>
                </a:moveTo>
                <a:lnTo>
                  <a:pt x="119" y="17"/>
                </a:lnTo>
                <a:lnTo>
                  <a:pt x="69" y="17"/>
                </a:lnTo>
                <a:lnTo>
                  <a:pt x="69" y="161"/>
                </a:lnTo>
                <a:lnTo>
                  <a:pt x="50" y="161"/>
                </a:lnTo>
                <a:lnTo>
                  <a:pt x="50" y="17"/>
                </a:lnTo>
                <a:lnTo>
                  <a:pt x="0" y="17"/>
                </a:lnTo>
                <a:lnTo>
                  <a:pt x="0" y="0"/>
                </a:lnTo>
                <a:lnTo>
                  <a:pt x="119" y="0"/>
                </a:lnTo>
                <a:lnTo>
                  <a:pt x="119" y="1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5" name="Freeform 1925"/>
          <p:cNvSpPr>
            <a:spLocks/>
          </p:cNvSpPr>
          <p:nvPr userDrawn="1"/>
        </p:nvSpPr>
        <p:spPr bwMode="auto">
          <a:xfrm>
            <a:off x="1504951" y="284163"/>
            <a:ext cx="63500" cy="115888"/>
          </a:xfrm>
          <a:custGeom>
            <a:avLst/>
            <a:gdLst>
              <a:gd name="T0" fmla="*/ 0 w 89"/>
              <a:gd name="T1" fmla="*/ 0 h 161"/>
              <a:gd name="T2" fmla="*/ 0 w 89"/>
              <a:gd name="T3" fmla="*/ 0 h 161"/>
              <a:gd name="T4" fmla="*/ 88 w 89"/>
              <a:gd name="T5" fmla="*/ 0 h 161"/>
              <a:gd name="T6" fmla="*/ 88 w 89"/>
              <a:gd name="T7" fmla="*/ 17 h 161"/>
              <a:gd name="T8" fmla="*/ 20 w 89"/>
              <a:gd name="T9" fmla="*/ 17 h 161"/>
              <a:gd name="T10" fmla="*/ 20 w 89"/>
              <a:gd name="T11" fmla="*/ 70 h 161"/>
              <a:gd name="T12" fmla="*/ 82 w 89"/>
              <a:gd name="T13" fmla="*/ 70 h 161"/>
              <a:gd name="T14" fmla="*/ 82 w 89"/>
              <a:gd name="T15" fmla="*/ 87 h 161"/>
              <a:gd name="T16" fmla="*/ 20 w 89"/>
              <a:gd name="T17" fmla="*/ 87 h 161"/>
              <a:gd name="T18" fmla="*/ 20 w 89"/>
              <a:gd name="T19" fmla="*/ 144 h 161"/>
              <a:gd name="T20" fmla="*/ 89 w 89"/>
              <a:gd name="T21" fmla="*/ 144 h 161"/>
              <a:gd name="T22" fmla="*/ 89 w 89"/>
              <a:gd name="T23" fmla="*/ 161 h 161"/>
              <a:gd name="T24" fmla="*/ 0 w 89"/>
              <a:gd name="T25" fmla="*/ 161 h 161"/>
              <a:gd name="T26" fmla="*/ 0 w 89"/>
              <a:gd name="T27" fmla="*/ 0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89" h="161">
                <a:moveTo>
                  <a:pt x="0" y="0"/>
                </a:moveTo>
                <a:lnTo>
                  <a:pt x="0" y="0"/>
                </a:lnTo>
                <a:lnTo>
                  <a:pt x="88" y="0"/>
                </a:lnTo>
                <a:lnTo>
                  <a:pt x="88" y="17"/>
                </a:lnTo>
                <a:lnTo>
                  <a:pt x="20" y="17"/>
                </a:lnTo>
                <a:lnTo>
                  <a:pt x="20" y="70"/>
                </a:lnTo>
                <a:lnTo>
                  <a:pt x="82" y="70"/>
                </a:lnTo>
                <a:lnTo>
                  <a:pt x="82" y="87"/>
                </a:lnTo>
                <a:lnTo>
                  <a:pt x="20" y="87"/>
                </a:lnTo>
                <a:lnTo>
                  <a:pt x="20" y="144"/>
                </a:lnTo>
                <a:lnTo>
                  <a:pt x="89" y="144"/>
                </a:lnTo>
                <a:lnTo>
                  <a:pt x="89" y="161"/>
                </a:lnTo>
                <a:lnTo>
                  <a:pt x="0" y="161"/>
                </a:lnTo>
                <a:lnTo>
                  <a:pt x="0" y="0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6" name="Freeform 1926"/>
          <p:cNvSpPr>
            <a:spLocks noEditPoints="1"/>
          </p:cNvSpPr>
          <p:nvPr userDrawn="1"/>
        </p:nvSpPr>
        <p:spPr bwMode="auto">
          <a:xfrm>
            <a:off x="1593851" y="282575"/>
            <a:ext cx="71438" cy="117475"/>
          </a:xfrm>
          <a:custGeom>
            <a:avLst/>
            <a:gdLst>
              <a:gd name="T0" fmla="*/ 39 w 100"/>
              <a:gd name="T1" fmla="*/ 17 h 163"/>
              <a:gd name="T2" fmla="*/ 39 w 100"/>
              <a:gd name="T3" fmla="*/ 17 h 163"/>
              <a:gd name="T4" fmla="*/ 27 w 100"/>
              <a:gd name="T5" fmla="*/ 17 h 163"/>
              <a:gd name="T6" fmla="*/ 19 w 100"/>
              <a:gd name="T7" fmla="*/ 18 h 163"/>
              <a:gd name="T8" fmla="*/ 19 w 100"/>
              <a:gd name="T9" fmla="*/ 85 h 163"/>
              <a:gd name="T10" fmla="*/ 22 w 100"/>
              <a:gd name="T11" fmla="*/ 85 h 163"/>
              <a:gd name="T12" fmla="*/ 28 w 100"/>
              <a:gd name="T13" fmla="*/ 86 h 163"/>
              <a:gd name="T14" fmla="*/ 33 w 100"/>
              <a:gd name="T15" fmla="*/ 86 h 163"/>
              <a:gd name="T16" fmla="*/ 37 w 100"/>
              <a:gd name="T17" fmla="*/ 86 h 163"/>
              <a:gd name="T18" fmla="*/ 52 w 100"/>
              <a:gd name="T19" fmla="*/ 84 h 163"/>
              <a:gd name="T20" fmla="*/ 66 w 100"/>
              <a:gd name="T21" fmla="*/ 79 h 163"/>
              <a:gd name="T22" fmla="*/ 76 w 100"/>
              <a:gd name="T23" fmla="*/ 68 h 163"/>
              <a:gd name="T24" fmla="*/ 80 w 100"/>
              <a:gd name="T25" fmla="*/ 50 h 163"/>
              <a:gd name="T26" fmla="*/ 76 w 100"/>
              <a:gd name="T27" fmla="*/ 34 h 163"/>
              <a:gd name="T28" fmla="*/ 67 w 100"/>
              <a:gd name="T29" fmla="*/ 24 h 163"/>
              <a:gd name="T30" fmla="*/ 54 w 100"/>
              <a:gd name="T31" fmla="*/ 19 h 163"/>
              <a:gd name="T32" fmla="*/ 39 w 100"/>
              <a:gd name="T33" fmla="*/ 17 h 163"/>
              <a:gd name="T34" fmla="*/ 0 w 100"/>
              <a:gd name="T35" fmla="*/ 4 h 163"/>
              <a:gd name="T36" fmla="*/ 0 w 100"/>
              <a:gd name="T37" fmla="*/ 4 h 163"/>
              <a:gd name="T38" fmla="*/ 18 w 100"/>
              <a:gd name="T39" fmla="*/ 1 h 163"/>
              <a:gd name="T40" fmla="*/ 38 w 100"/>
              <a:gd name="T41" fmla="*/ 0 h 163"/>
              <a:gd name="T42" fmla="*/ 60 w 100"/>
              <a:gd name="T43" fmla="*/ 2 h 163"/>
              <a:gd name="T44" fmla="*/ 80 w 100"/>
              <a:gd name="T45" fmla="*/ 10 h 163"/>
              <a:gd name="T46" fmla="*/ 94 w 100"/>
              <a:gd name="T47" fmla="*/ 25 h 163"/>
              <a:gd name="T48" fmla="*/ 100 w 100"/>
              <a:gd name="T49" fmla="*/ 50 h 163"/>
              <a:gd name="T50" fmla="*/ 95 w 100"/>
              <a:gd name="T51" fmla="*/ 74 h 163"/>
              <a:gd name="T52" fmla="*/ 81 w 100"/>
              <a:gd name="T53" fmla="*/ 91 h 163"/>
              <a:gd name="T54" fmla="*/ 61 w 100"/>
              <a:gd name="T55" fmla="*/ 100 h 163"/>
              <a:gd name="T56" fmla="*/ 37 w 100"/>
              <a:gd name="T57" fmla="*/ 103 h 163"/>
              <a:gd name="T58" fmla="*/ 34 w 100"/>
              <a:gd name="T59" fmla="*/ 103 h 163"/>
              <a:gd name="T60" fmla="*/ 28 w 100"/>
              <a:gd name="T61" fmla="*/ 103 h 163"/>
              <a:gd name="T62" fmla="*/ 23 w 100"/>
              <a:gd name="T63" fmla="*/ 102 h 163"/>
              <a:gd name="T64" fmla="*/ 19 w 100"/>
              <a:gd name="T65" fmla="*/ 102 h 163"/>
              <a:gd name="T66" fmla="*/ 19 w 100"/>
              <a:gd name="T67" fmla="*/ 163 h 163"/>
              <a:gd name="T68" fmla="*/ 0 w 100"/>
              <a:gd name="T69" fmla="*/ 163 h 163"/>
              <a:gd name="T70" fmla="*/ 0 w 100"/>
              <a:gd name="T71" fmla="*/ 4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00" h="163">
                <a:moveTo>
                  <a:pt x="39" y="17"/>
                </a:moveTo>
                <a:lnTo>
                  <a:pt x="39" y="17"/>
                </a:lnTo>
                <a:cubicBezTo>
                  <a:pt x="35" y="17"/>
                  <a:pt x="31" y="17"/>
                  <a:pt x="27" y="17"/>
                </a:cubicBezTo>
                <a:cubicBezTo>
                  <a:pt x="24" y="17"/>
                  <a:pt x="21" y="18"/>
                  <a:pt x="19" y="18"/>
                </a:cubicBezTo>
                <a:lnTo>
                  <a:pt x="19" y="85"/>
                </a:lnTo>
                <a:cubicBezTo>
                  <a:pt x="19" y="85"/>
                  <a:pt x="21" y="85"/>
                  <a:pt x="22" y="85"/>
                </a:cubicBezTo>
                <a:cubicBezTo>
                  <a:pt x="24" y="85"/>
                  <a:pt x="26" y="86"/>
                  <a:pt x="28" y="86"/>
                </a:cubicBezTo>
                <a:cubicBezTo>
                  <a:pt x="29" y="86"/>
                  <a:pt x="31" y="86"/>
                  <a:pt x="33" y="86"/>
                </a:cubicBezTo>
                <a:lnTo>
                  <a:pt x="37" y="86"/>
                </a:lnTo>
                <a:cubicBezTo>
                  <a:pt x="42" y="86"/>
                  <a:pt x="47" y="85"/>
                  <a:pt x="52" y="84"/>
                </a:cubicBezTo>
                <a:cubicBezTo>
                  <a:pt x="57" y="83"/>
                  <a:pt x="62" y="81"/>
                  <a:pt x="66" y="79"/>
                </a:cubicBezTo>
                <a:cubicBezTo>
                  <a:pt x="70" y="76"/>
                  <a:pt x="73" y="73"/>
                  <a:pt x="76" y="68"/>
                </a:cubicBezTo>
                <a:cubicBezTo>
                  <a:pt x="78" y="63"/>
                  <a:pt x="80" y="57"/>
                  <a:pt x="80" y="50"/>
                </a:cubicBezTo>
                <a:cubicBezTo>
                  <a:pt x="80" y="43"/>
                  <a:pt x="78" y="38"/>
                  <a:pt x="76" y="34"/>
                </a:cubicBezTo>
                <a:cubicBezTo>
                  <a:pt x="74" y="30"/>
                  <a:pt x="71" y="26"/>
                  <a:pt x="67" y="24"/>
                </a:cubicBezTo>
                <a:cubicBezTo>
                  <a:pt x="63" y="21"/>
                  <a:pt x="58" y="20"/>
                  <a:pt x="54" y="19"/>
                </a:cubicBezTo>
                <a:cubicBezTo>
                  <a:pt x="49" y="17"/>
                  <a:pt x="44" y="17"/>
                  <a:pt x="39" y="17"/>
                </a:cubicBezTo>
                <a:close/>
                <a:moveTo>
                  <a:pt x="0" y="4"/>
                </a:moveTo>
                <a:lnTo>
                  <a:pt x="0" y="4"/>
                </a:lnTo>
                <a:cubicBezTo>
                  <a:pt x="5" y="2"/>
                  <a:pt x="12" y="2"/>
                  <a:pt x="18" y="1"/>
                </a:cubicBezTo>
                <a:cubicBezTo>
                  <a:pt x="25" y="1"/>
                  <a:pt x="32" y="0"/>
                  <a:pt x="38" y="0"/>
                </a:cubicBezTo>
                <a:cubicBezTo>
                  <a:pt x="45" y="0"/>
                  <a:pt x="53" y="1"/>
                  <a:pt x="60" y="2"/>
                </a:cubicBezTo>
                <a:cubicBezTo>
                  <a:pt x="67" y="4"/>
                  <a:pt x="74" y="6"/>
                  <a:pt x="80" y="10"/>
                </a:cubicBezTo>
                <a:cubicBezTo>
                  <a:pt x="86" y="14"/>
                  <a:pt x="91" y="19"/>
                  <a:pt x="94" y="25"/>
                </a:cubicBezTo>
                <a:cubicBezTo>
                  <a:pt x="98" y="32"/>
                  <a:pt x="100" y="40"/>
                  <a:pt x="100" y="50"/>
                </a:cubicBezTo>
                <a:cubicBezTo>
                  <a:pt x="100" y="60"/>
                  <a:pt x="98" y="68"/>
                  <a:pt x="95" y="74"/>
                </a:cubicBezTo>
                <a:cubicBezTo>
                  <a:pt x="91" y="81"/>
                  <a:pt x="86" y="87"/>
                  <a:pt x="81" y="91"/>
                </a:cubicBezTo>
                <a:cubicBezTo>
                  <a:pt x="75" y="95"/>
                  <a:pt x="68" y="98"/>
                  <a:pt x="61" y="100"/>
                </a:cubicBezTo>
                <a:cubicBezTo>
                  <a:pt x="53" y="102"/>
                  <a:pt x="45" y="103"/>
                  <a:pt x="37" y="103"/>
                </a:cubicBezTo>
                <a:lnTo>
                  <a:pt x="34" y="103"/>
                </a:lnTo>
                <a:cubicBezTo>
                  <a:pt x="32" y="103"/>
                  <a:pt x="30" y="103"/>
                  <a:pt x="28" y="103"/>
                </a:cubicBezTo>
                <a:cubicBezTo>
                  <a:pt x="26" y="103"/>
                  <a:pt x="24" y="102"/>
                  <a:pt x="23" y="102"/>
                </a:cubicBezTo>
                <a:cubicBezTo>
                  <a:pt x="21" y="102"/>
                  <a:pt x="19" y="102"/>
                  <a:pt x="19" y="102"/>
                </a:cubicBezTo>
                <a:lnTo>
                  <a:pt x="19" y="163"/>
                </a:lnTo>
                <a:lnTo>
                  <a:pt x="0" y="163"/>
                </a:lnTo>
                <a:lnTo>
                  <a:pt x="0" y="4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7" name="Freeform 1927"/>
          <p:cNvSpPr>
            <a:spLocks/>
          </p:cNvSpPr>
          <p:nvPr userDrawn="1"/>
        </p:nvSpPr>
        <p:spPr bwMode="auto">
          <a:xfrm>
            <a:off x="1677988" y="282575"/>
            <a:ext cx="77788" cy="120650"/>
          </a:xfrm>
          <a:custGeom>
            <a:avLst/>
            <a:gdLst>
              <a:gd name="T0" fmla="*/ 110 w 110"/>
              <a:gd name="T1" fmla="*/ 157 h 167"/>
              <a:gd name="T2" fmla="*/ 110 w 110"/>
              <a:gd name="T3" fmla="*/ 157 h 167"/>
              <a:gd name="T4" fmla="*/ 92 w 110"/>
              <a:gd name="T5" fmla="*/ 165 h 167"/>
              <a:gd name="T6" fmla="*/ 70 w 110"/>
              <a:gd name="T7" fmla="*/ 167 h 167"/>
              <a:gd name="T8" fmla="*/ 43 w 110"/>
              <a:gd name="T9" fmla="*/ 162 h 167"/>
              <a:gd name="T10" fmla="*/ 21 w 110"/>
              <a:gd name="T11" fmla="*/ 147 h 167"/>
              <a:gd name="T12" fmla="*/ 6 w 110"/>
              <a:gd name="T13" fmla="*/ 121 h 167"/>
              <a:gd name="T14" fmla="*/ 0 w 110"/>
              <a:gd name="T15" fmla="*/ 84 h 167"/>
              <a:gd name="T16" fmla="*/ 7 w 110"/>
              <a:gd name="T17" fmla="*/ 45 h 167"/>
              <a:gd name="T18" fmla="*/ 23 w 110"/>
              <a:gd name="T19" fmla="*/ 20 h 167"/>
              <a:gd name="T20" fmla="*/ 45 w 110"/>
              <a:gd name="T21" fmla="*/ 5 h 167"/>
              <a:gd name="T22" fmla="*/ 70 w 110"/>
              <a:gd name="T23" fmla="*/ 0 h 167"/>
              <a:gd name="T24" fmla="*/ 93 w 110"/>
              <a:gd name="T25" fmla="*/ 2 h 167"/>
              <a:gd name="T26" fmla="*/ 108 w 110"/>
              <a:gd name="T27" fmla="*/ 6 h 167"/>
              <a:gd name="T28" fmla="*/ 103 w 110"/>
              <a:gd name="T29" fmla="*/ 23 h 167"/>
              <a:gd name="T30" fmla="*/ 72 w 110"/>
              <a:gd name="T31" fmla="*/ 17 h 167"/>
              <a:gd name="T32" fmla="*/ 53 w 110"/>
              <a:gd name="T33" fmla="*/ 21 h 167"/>
              <a:gd name="T34" fmla="*/ 37 w 110"/>
              <a:gd name="T35" fmla="*/ 32 h 167"/>
              <a:gd name="T36" fmla="*/ 25 w 110"/>
              <a:gd name="T37" fmla="*/ 53 h 167"/>
              <a:gd name="T38" fmla="*/ 21 w 110"/>
              <a:gd name="T39" fmla="*/ 84 h 167"/>
              <a:gd name="T40" fmla="*/ 25 w 110"/>
              <a:gd name="T41" fmla="*/ 112 h 167"/>
              <a:gd name="T42" fmla="*/ 36 w 110"/>
              <a:gd name="T43" fmla="*/ 133 h 167"/>
              <a:gd name="T44" fmla="*/ 53 w 110"/>
              <a:gd name="T45" fmla="*/ 145 h 167"/>
              <a:gd name="T46" fmla="*/ 74 w 110"/>
              <a:gd name="T47" fmla="*/ 150 h 167"/>
              <a:gd name="T48" fmla="*/ 92 w 110"/>
              <a:gd name="T49" fmla="*/ 148 h 167"/>
              <a:gd name="T50" fmla="*/ 105 w 110"/>
              <a:gd name="T51" fmla="*/ 142 h 167"/>
              <a:gd name="T52" fmla="*/ 110 w 110"/>
              <a:gd name="T53" fmla="*/ 157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10" h="167">
                <a:moveTo>
                  <a:pt x="110" y="157"/>
                </a:moveTo>
                <a:lnTo>
                  <a:pt x="110" y="157"/>
                </a:lnTo>
                <a:cubicBezTo>
                  <a:pt x="105" y="161"/>
                  <a:pt x="100" y="163"/>
                  <a:pt x="92" y="165"/>
                </a:cubicBezTo>
                <a:cubicBezTo>
                  <a:pt x="85" y="166"/>
                  <a:pt x="78" y="167"/>
                  <a:pt x="70" y="167"/>
                </a:cubicBezTo>
                <a:cubicBezTo>
                  <a:pt x="60" y="167"/>
                  <a:pt x="51" y="165"/>
                  <a:pt x="43" y="162"/>
                </a:cubicBezTo>
                <a:cubicBezTo>
                  <a:pt x="35" y="158"/>
                  <a:pt x="27" y="153"/>
                  <a:pt x="21" y="147"/>
                </a:cubicBezTo>
                <a:cubicBezTo>
                  <a:pt x="15" y="140"/>
                  <a:pt x="10" y="131"/>
                  <a:pt x="6" y="121"/>
                </a:cubicBezTo>
                <a:cubicBezTo>
                  <a:pt x="2" y="110"/>
                  <a:pt x="0" y="98"/>
                  <a:pt x="0" y="84"/>
                </a:cubicBezTo>
                <a:cubicBezTo>
                  <a:pt x="0" y="69"/>
                  <a:pt x="2" y="56"/>
                  <a:pt x="7" y="45"/>
                </a:cubicBezTo>
                <a:cubicBezTo>
                  <a:pt x="11" y="35"/>
                  <a:pt x="16" y="26"/>
                  <a:pt x="23" y="20"/>
                </a:cubicBezTo>
                <a:cubicBezTo>
                  <a:pt x="29" y="13"/>
                  <a:pt x="37" y="8"/>
                  <a:pt x="45" y="5"/>
                </a:cubicBezTo>
                <a:cubicBezTo>
                  <a:pt x="53" y="2"/>
                  <a:pt x="62" y="0"/>
                  <a:pt x="70" y="0"/>
                </a:cubicBezTo>
                <a:cubicBezTo>
                  <a:pt x="79" y="0"/>
                  <a:pt x="87" y="1"/>
                  <a:pt x="93" y="2"/>
                </a:cubicBezTo>
                <a:cubicBezTo>
                  <a:pt x="99" y="3"/>
                  <a:pt x="104" y="4"/>
                  <a:pt x="108" y="6"/>
                </a:cubicBezTo>
                <a:lnTo>
                  <a:pt x="103" y="23"/>
                </a:lnTo>
                <a:cubicBezTo>
                  <a:pt x="96" y="19"/>
                  <a:pt x="85" y="17"/>
                  <a:pt x="72" y="17"/>
                </a:cubicBezTo>
                <a:cubicBezTo>
                  <a:pt x="65" y="17"/>
                  <a:pt x="59" y="19"/>
                  <a:pt x="53" y="21"/>
                </a:cubicBezTo>
                <a:cubicBezTo>
                  <a:pt x="47" y="23"/>
                  <a:pt x="41" y="27"/>
                  <a:pt x="37" y="32"/>
                </a:cubicBezTo>
                <a:cubicBezTo>
                  <a:pt x="32" y="37"/>
                  <a:pt x="28" y="44"/>
                  <a:pt x="25" y="53"/>
                </a:cubicBezTo>
                <a:cubicBezTo>
                  <a:pt x="22" y="61"/>
                  <a:pt x="21" y="71"/>
                  <a:pt x="21" y="84"/>
                </a:cubicBezTo>
                <a:cubicBezTo>
                  <a:pt x="21" y="95"/>
                  <a:pt x="22" y="104"/>
                  <a:pt x="25" y="112"/>
                </a:cubicBezTo>
                <a:cubicBezTo>
                  <a:pt x="28" y="121"/>
                  <a:pt x="31" y="128"/>
                  <a:pt x="36" y="133"/>
                </a:cubicBezTo>
                <a:cubicBezTo>
                  <a:pt x="41" y="139"/>
                  <a:pt x="47" y="143"/>
                  <a:pt x="53" y="145"/>
                </a:cubicBezTo>
                <a:cubicBezTo>
                  <a:pt x="60" y="148"/>
                  <a:pt x="67" y="150"/>
                  <a:pt x="74" y="150"/>
                </a:cubicBezTo>
                <a:cubicBezTo>
                  <a:pt x="81" y="150"/>
                  <a:pt x="87" y="149"/>
                  <a:pt x="92" y="148"/>
                </a:cubicBezTo>
                <a:cubicBezTo>
                  <a:pt x="97" y="146"/>
                  <a:pt x="102" y="144"/>
                  <a:pt x="105" y="142"/>
                </a:cubicBezTo>
                <a:lnTo>
                  <a:pt x="110" y="15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8" name="Freeform 1928"/>
          <p:cNvSpPr>
            <a:spLocks/>
          </p:cNvSpPr>
          <p:nvPr userDrawn="1"/>
        </p:nvSpPr>
        <p:spPr bwMode="auto">
          <a:xfrm>
            <a:off x="1763713" y="284163"/>
            <a:ext cx="84138" cy="115888"/>
          </a:xfrm>
          <a:custGeom>
            <a:avLst/>
            <a:gdLst>
              <a:gd name="T0" fmla="*/ 119 w 119"/>
              <a:gd name="T1" fmla="*/ 17 h 161"/>
              <a:gd name="T2" fmla="*/ 119 w 119"/>
              <a:gd name="T3" fmla="*/ 17 h 161"/>
              <a:gd name="T4" fmla="*/ 69 w 119"/>
              <a:gd name="T5" fmla="*/ 17 h 161"/>
              <a:gd name="T6" fmla="*/ 69 w 119"/>
              <a:gd name="T7" fmla="*/ 161 h 161"/>
              <a:gd name="T8" fmla="*/ 50 w 119"/>
              <a:gd name="T9" fmla="*/ 161 h 161"/>
              <a:gd name="T10" fmla="*/ 50 w 119"/>
              <a:gd name="T11" fmla="*/ 17 h 161"/>
              <a:gd name="T12" fmla="*/ 0 w 119"/>
              <a:gd name="T13" fmla="*/ 17 h 161"/>
              <a:gd name="T14" fmla="*/ 0 w 119"/>
              <a:gd name="T15" fmla="*/ 0 h 161"/>
              <a:gd name="T16" fmla="*/ 119 w 119"/>
              <a:gd name="T17" fmla="*/ 0 h 161"/>
              <a:gd name="T18" fmla="*/ 119 w 119"/>
              <a:gd name="T19" fmla="*/ 17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9" h="161">
                <a:moveTo>
                  <a:pt x="119" y="17"/>
                </a:moveTo>
                <a:lnTo>
                  <a:pt x="119" y="17"/>
                </a:lnTo>
                <a:lnTo>
                  <a:pt x="69" y="17"/>
                </a:lnTo>
                <a:lnTo>
                  <a:pt x="69" y="161"/>
                </a:lnTo>
                <a:lnTo>
                  <a:pt x="50" y="161"/>
                </a:lnTo>
                <a:lnTo>
                  <a:pt x="50" y="17"/>
                </a:lnTo>
                <a:lnTo>
                  <a:pt x="0" y="17"/>
                </a:lnTo>
                <a:lnTo>
                  <a:pt x="0" y="0"/>
                </a:lnTo>
                <a:lnTo>
                  <a:pt x="119" y="0"/>
                </a:lnTo>
                <a:lnTo>
                  <a:pt x="119" y="1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9" name="Freeform 1929"/>
          <p:cNvSpPr>
            <a:spLocks noEditPoints="1"/>
          </p:cNvSpPr>
          <p:nvPr userDrawn="1"/>
        </p:nvSpPr>
        <p:spPr bwMode="auto">
          <a:xfrm>
            <a:off x="1865313" y="282575"/>
            <a:ext cx="73025" cy="119063"/>
          </a:xfrm>
          <a:custGeom>
            <a:avLst/>
            <a:gdLst>
              <a:gd name="T0" fmla="*/ 44 w 102"/>
              <a:gd name="T1" fmla="*/ 148 h 165"/>
              <a:gd name="T2" fmla="*/ 44 w 102"/>
              <a:gd name="T3" fmla="*/ 148 h 165"/>
              <a:gd name="T4" fmla="*/ 58 w 102"/>
              <a:gd name="T5" fmla="*/ 146 h 165"/>
              <a:gd name="T6" fmla="*/ 70 w 102"/>
              <a:gd name="T7" fmla="*/ 141 h 165"/>
              <a:gd name="T8" fmla="*/ 78 w 102"/>
              <a:gd name="T9" fmla="*/ 132 h 165"/>
              <a:gd name="T10" fmla="*/ 82 w 102"/>
              <a:gd name="T11" fmla="*/ 119 h 165"/>
              <a:gd name="T12" fmla="*/ 78 w 102"/>
              <a:gd name="T13" fmla="*/ 103 h 165"/>
              <a:gd name="T14" fmla="*/ 68 w 102"/>
              <a:gd name="T15" fmla="*/ 94 h 165"/>
              <a:gd name="T16" fmla="*/ 54 w 102"/>
              <a:gd name="T17" fmla="*/ 90 h 165"/>
              <a:gd name="T18" fmla="*/ 39 w 102"/>
              <a:gd name="T19" fmla="*/ 89 h 165"/>
              <a:gd name="T20" fmla="*/ 19 w 102"/>
              <a:gd name="T21" fmla="*/ 89 h 165"/>
              <a:gd name="T22" fmla="*/ 19 w 102"/>
              <a:gd name="T23" fmla="*/ 147 h 165"/>
              <a:gd name="T24" fmla="*/ 24 w 102"/>
              <a:gd name="T25" fmla="*/ 147 h 165"/>
              <a:gd name="T26" fmla="*/ 30 w 102"/>
              <a:gd name="T27" fmla="*/ 148 h 165"/>
              <a:gd name="T28" fmla="*/ 37 w 102"/>
              <a:gd name="T29" fmla="*/ 148 h 165"/>
              <a:gd name="T30" fmla="*/ 44 w 102"/>
              <a:gd name="T31" fmla="*/ 148 h 165"/>
              <a:gd name="T32" fmla="*/ 31 w 102"/>
              <a:gd name="T33" fmla="*/ 73 h 165"/>
              <a:gd name="T34" fmla="*/ 31 w 102"/>
              <a:gd name="T35" fmla="*/ 73 h 165"/>
              <a:gd name="T36" fmla="*/ 40 w 102"/>
              <a:gd name="T37" fmla="*/ 73 h 165"/>
              <a:gd name="T38" fmla="*/ 50 w 102"/>
              <a:gd name="T39" fmla="*/ 72 h 165"/>
              <a:gd name="T40" fmla="*/ 60 w 102"/>
              <a:gd name="T41" fmla="*/ 67 h 165"/>
              <a:gd name="T42" fmla="*/ 69 w 102"/>
              <a:gd name="T43" fmla="*/ 61 h 165"/>
              <a:gd name="T44" fmla="*/ 75 w 102"/>
              <a:gd name="T45" fmla="*/ 53 h 165"/>
              <a:gd name="T46" fmla="*/ 77 w 102"/>
              <a:gd name="T47" fmla="*/ 43 h 165"/>
              <a:gd name="T48" fmla="*/ 74 w 102"/>
              <a:gd name="T49" fmla="*/ 30 h 165"/>
              <a:gd name="T50" fmla="*/ 66 w 102"/>
              <a:gd name="T51" fmla="*/ 22 h 165"/>
              <a:gd name="T52" fmla="*/ 55 w 102"/>
              <a:gd name="T53" fmla="*/ 18 h 165"/>
              <a:gd name="T54" fmla="*/ 42 w 102"/>
              <a:gd name="T55" fmla="*/ 17 h 165"/>
              <a:gd name="T56" fmla="*/ 29 w 102"/>
              <a:gd name="T57" fmla="*/ 17 h 165"/>
              <a:gd name="T58" fmla="*/ 19 w 102"/>
              <a:gd name="T59" fmla="*/ 18 h 165"/>
              <a:gd name="T60" fmla="*/ 19 w 102"/>
              <a:gd name="T61" fmla="*/ 73 h 165"/>
              <a:gd name="T62" fmla="*/ 31 w 102"/>
              <a:gd name="T63" fmla="*/ 73 h 165"/>
              <a:gd name="T64" fmla="*/ 97 w 102"/>
              <a:gd name="T65" fmla="*/ 39 h 165"/>
              <a:gd name="T66" fmla="*/ 97 w 102"/>
              <a:gd name="T67" fmla="*/ 39 h 165"/>
              <a:gd name="T68" fmla="*/ 95 w 102"/>
              <a:gd name="T69" fmla="*/ 51 h 165"/>
              <a:gd name="T70" fmla="*/ 90 w 102"/>
              <a:gd name="T71" fmla="*/ 62 h 165"/>
              <a:gd name="T72" fmla="*/ 80 w 102"/>
              <a:gd name="T73" fmla="*/ 71 h 165"/>
              <a:gd name="T74" fmla="*/ 67 w 102"/>
              <a:gd name="T75" fmla="*/ 77 h 165"/>
              <a:gd name="T76" fmla="*/ 67 w 102"/>
              <a:gd name="T77" fmla="*/ 78 h 165"/>
              <a:gd name="T78" fmla="*/ 80 w 102"/>
              <a:gd name="T79" fmla="*/ 82 h 165"/>
              <a:gd name="T80" fmla="*/ 91 w 102"/>
              <a:gd name="T81" fmla="*/ 89 h 165"/>
              <a:gd name="T82" fmla="*/ 99 w 102"/>
              <a:gd name="T83" fmla="*/ 101 h 165"/>
              <a:gd name="T84" fmla="*/ 102 w 102"/>
              <a:gd name="T85" fmla="*/ 117 h 165"/>
              <a:gd name="T86" fmla="*/ 97 w 102"/>
              <a:gd name="T87" fmla="*/ 139 h 165"/>
              <a:gd name="T88" fmla="*/ 83 w 102"/>
              <a:gd name="T89" fmla="*/ 153 h 165"/>
              <a:gd name="T90" fmla="*/ 64 w 102"/>
              <a:gd name="T91" fmla="*/ 162 h 165"/>
              <a:gd name="T92" fmla="*/ 42 w 102"/>
              <a:gd name="T93" fmla="*/ 165 h 165"/>
              <a:gd name="T94" fmla="*/ 33 w 102"/>
              <a:gd name="T95" fmla="*/ 165 h 165"/>
              <a:gd name="T96" fmla="*/ 22 w 102"/>
              <a:gd name="T97" fmla="*/ 164 h 165"/>
              <a:gd name="T98" fmla="*/ 10 w 102"/>
              <a:gd name="T99" fmla="*/ 163 h 165"/>
              <a:gd name="T100" fmla="*/ 0 w 102"/>
              <a:gd name="T101" fmla="*/ 162 h 165"/>
              <a:gd name="T102" fmla="*/ 0 w 102"/>
              <a:gd name="T103" fmla="*/ 4 h 165"/>
              <a:gd name="T104" fmla="*/ 20 w 102"/>
              <a:gd name="T105" fmla="*/ 1 h 165"/>
              <a:gd name="T106" fmla="*/ 44 w 102"/>
              <a:gd name="T107" fmla="*/ 0 h 165"/>
              <a:gd name="T108" fmla="*/ 63 w 102"/>
              <a:gd name="T109" fmla="*/ 2 h 165"/>
              <a:gd name="T110" fmla="*/ 79 w 102"/>
              <a:gd name="T111" fmla="*/ 8 h 165"/>
              <a:gd name="T112" fmla="*/ 92 w 102"/>
              <a:gd name="T113" fmla="*/ 19 h 165"/>
              <a:gd name="T114" fmla="*/ 97 w 102"/>
              <a:gd name="T115" fmla="*/ 39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02" h="165">
                <a:moveTo>
                  <a:pt x="44" y="148"/>
                </a:moveTo>
                <a:lnTo>
                  <a:pt x="44" y="148"/>
                </a:lnTo>
                <a:cubicBezTo>
                  <a:pt x="49" y="148"/>
                  <a:pt x="53" y="148"/>
                  <a:pt x="58" y="146"/>
                </a:cubicBezTo>
                <a:cubicBezTo>
                  <a:pt x="62" y="145"/>
                  <a:pt x="67" y="143"/>
                  <a:pt x="70" y="141"/>
                </a:cubicBezTo>
                <a:cubicBezTo>
                  <a:pt x="74" y="138"/>
                  <a:pt x="76" y="135"/>
                  <a:pt x="78" y="132"/>
                </a:cubicBezTo>
                <a:cubicBezTo>
                  <a:pt x="80" y="128"/>
                  <a:pt x="82" y="124"/>
                  <a:pt x="82" y="119"/>
                </a:cubicBezTo>
                <a:cubicBezTo>
                  <a:pt x="82" y="112"/>
                  <a:pt x="80" y="107"/>
                  <a:pt x="78" y="103"/>
                </a:cubicBezTo>
                <a:cubicBezTo>
                  <a:pt x="75" y="100"/>
                  <a:pt x="72" y="97"/>
                  <a:pt x="68" y="94"/>
                </a:cubicBezTo>
                <a:cubicBezTo>
                  <a:pt x="64" y="92"/>
                  <a:pt x="59" y="91"/>
                  <a:pt x="54" y="90"/>
                </a:cubicBezTo>
                <a:cubicBezTo>
                  <a:pt x="49" y="89"/>
                  <a:pt x="44" y="89"/>
                  <a:pt x="39" y="89"/>
                </a:cubicBezTo>
                <a:lnTo>
                  <a:pt x="19" y="89"/>
                </a:lnTo>
                <a:lnTo>
                  <a:pt x="19" y="147"/>
                </a:lnTo>
                <a:cubicBezTo>
                  <a:pt x="20" y="147"/>
                  <a:pt x="22" y="147"/>
                  <a:pt x="24" y="147"/>
                </a:cubicBezTo>
                <a:cubicBezTo>
                  <a:pt x="26" y="147"/>
                  <a:pt x="28" y="148"/>
                  <a:pt x="30" y="148"/>
                </a:cubicBezTo>
                <a:cubicBezTo>
                  <a:pt x="32" y="148"/>
                  <a:pt x="35" y="148"/>
                  <a:pt x="37" y="148"/>
                </a:cubicBezTo>
                <a:cubicBezTo>
                  <a:pt x="40" y="148"/>
                  <a:pt x="42" y="148"/>
                  <a:pt x="44" y="148"/>
                </a:cubicBezTo>
                <a:close/>
                <a:moveTo>
                  <a:pt x="31" y="73"/>
                </a:moveTo>
                <a:lnTo>
                  <a:pt x="31" y="73"/>
                </a:lnTo>
                <a:cubicBezTo>
                  <a:pt x="34" y="73"/>
                  <a:pt x="37" y="73"/>
                  <a:pt x="40" y="73"/>
                </a:cubicBezTo>
                <a:cubicBezTo>
                  <a:pt x="44" y="72"/>
                  <a:pt x="47" y="72"/>
                  <a:pt x="50" y="72"/>
                </a:cubicBezTo>
                <a:cubicBezTo>
                  <a:pt x="53" y="71"/>
                  <a:pt x="57" y="69"/>
                  <a:pt x="60" y="67"/>
                </a:cubicBezTo>
                <a:cubicBezTo>
                  <a:pt x="63" y="66"/>
                  <a:pt x="66" y="64"/>
                  <a:pt x="69" y="61"/>
                </a:cubicBezTo>
                <a:cubicBezTo>
                  <a:pt x="71" y="59"/>
                  <a:pt x="73" y="56"/>
                  <a:pt x="75" y="53"/>
                </a:cubicBezTo>
                <a:cubicBezTo>
                  <a:pt x="76" y="50"/>
                  <a:pt x="77" y="46"/>
                  <a:pt x="77" y="43"/>
                </a:cubicBezTo>
                <a:cubicBezTo>
                  <a:pt x="77" y="38"/>
                  <a:pt x="76" y="34"/>
                  <a:pt x="74" y="30"/>
                </a:cubicBezTo>
                <a:cubicBezTo>
                  <a:pt x="72" y="27"/>
                  <a:pt x="69" y="24"/>
                  <a:pt x="66" y="22"/>
                </a:cubicBezTo>
                <a:cubicBezTo>
                  <a:pt x="63" y="20"/>
                  <a:pt x="59" y="19"/>
                  <a:pt x="55" y="18"/>
                </a:cubicBezTo>
                <a:cubicBezTo>
                  <a:pt x="51" y="17"/>
                  <a:pt x="47" y="17"/>
                  <a:pt x="42" y="17"/>
                </a:cubicBezTo>
                <a:cubicBezTo>
                  <a:pt x="37" y="17"/>
                  <a:pt x="33" y="17"/>
                  <a:pt x="29" y="17"/>
                </a:cubicBezTo>
                <a:cubicBezTo>
                  <a:pt x="24" y="17"/>
                  <a:pt x="21" y="18"/>
                  <a:pt x="19" y="18"/>
                </a:cubicBezTo>
                <a:lnTo>
                  <a:pt x="19" y="73"/>
                </a:lnTo>
                <a:lnTo>
                  <a:pt x="31" y="73"/>
                </a:lnTo>
                <a:close/>
                <a:moveTo>
                  <a:pt x="97" y="39"/>
                </a:moveTo>
                <a:lnTo>
                  <a:pt x="97" y="39"/>
                </a:lnTo>
                <a:cubicBezTo>
                  <a:pt x="97" y="43"/>
                  <a:pt x="96" y="47"/>
                  <a:pt x="95" y="51"/>
                </a:cubicBezTo>
                <a:cubicBezTo>
                  <a:pt x="94" y="55"/>
                  <a:pt x="92" y="58"/>
                  <a:pt x="90" y="62"/>
                </a:cubicBezTo>
                <a:cubicBezTo>
                  <a:pt x="87" y="65"/>
                  <a:pt x="84" y="68"/>
                  <a:pt x="80" y="71"/>
                </a:cubicBezTo>
                <a:cubicBezTo>
                  <a:pt x="76" y="73"/>
                  <a:pt x="72" y="75"/>
                  <a:pt x="67" y="77"/>
                </a:cubicBezTo>
                <a:lnTo>
                  <a:pt x="67" y="78"/>
                </a:lnTo>
                <a:cubicBezTo>
                  <a:pt x="71" y="78"/>
                  <a:pt x="76" y="80"/>
                  <a:pt x="80" y="82"/>
                </a:cubicBezTo>
                <a:cubicBezTo>
                  <a:pt x="84" y="83"/>
                  <a:pt x="88" y="86"/>
                  <a:pt x="91" y="89"/>
                </a:cubicBezTo>
                <a:cubicBezTo>
                  <a:pt x="94" y="92"/>
                  <a:pt x="97" y="96"/>
                  <a:pt x="99" y="101"/>
                </a:cubicBezTo>
                <a:cubicBezTo>
                  <a:pt x="101" y="105"/>
                  <a:pt x="102" y="111"/>
                  <a:pt x="102" y="117"/>
                </a:cubicBezTo>
                <a:cubicBezTo>
                  <a:pt x="102" y="125"/>
                  <a:pt x="100" y="133"/>
                  <a:pt x="97" y="139"/>
                </a:cubicBezTo>
                <a:cubicBezTo>
                  <a:pt x="93" y="145"/>
                  <a:pt x="89" y="150"/>
                  <a:pt x="83" y="153"/>
                </a:cubicBezTo>
                <a:cubicBezTo>
                  <a:pt x="77" y="157"/>
                  <a:pt x="71" y="160"/>
                  <a:pt x="64" y="162"/>
                </a:cubicBezTo>
                <a:cubicBezTo>
                  <a:pt x="57" y="164"/>
                  <a:pt x="49" y="165"/>
                  <a:pt x="42" y="165"/>
                </a:cubicBezTo>
                <a:lnTo>
                  <a:pt x="33" y="165"/>
                </a:lnTo>
                <a:cubicBezTo>
                  <a:pt x="29" y="165"/>
                  <a:pt x="25" y="165"/>
                  <a:pt x="22" y="164"/>
                </a:cubicBezTo>
                <a:cubicBezTo>
                  <a:pt x="18" y="164"/>
                  <a:pt x="14" y="164"/>
                  <a:pt x="10" y="163"/>
                </a:cubicBezTo>
                <a:cubicBezTo>
                  <a:pt x="6" y="163"/>
                  <a:pt x="3" y="162"/>
                  <a:pt x="0" y="162"/>
                </a:cubicBezTo>
                <a:lnTo>
                  <a:pt x="0" y="4"/>
                </a:lnTo>
                <a:cubicBezTo>
                  <a:pt x="6" y="3"/>
                  <a:pt x="12" y="2"/>
                  <a:pt x="20" y="1"/>
                </a:cubicBezTo>
                <a:cubicBezTo>
                  <a:pt x="27" y="1"/>
                  <a:pt x="35" y="0"/>
                  <a:pt x="44" y="0"/>
                </a:cubicBezTo>
                <a:cubicBezTo>
                  <a:pt x="50" y="0"/>
                  <a:pt x="56" y="1"/>
                  <a:pt x="63" y="2"/>
                </a:cubicBezTo>
                <a:cubicBezTo>
                  <a:pt x="69" y="3"/>
                  <a:pt x="74" y="5"/>
                  <a:pt x="79" y="8"/>
                </a:cubicBezTo>
                <a:cubicBezTo>
                  <a:pt x="84" y="10"/>
                  <a:pt x="89" y="14"/>
                  <a:pt x="92" y="19"/>
                </a:cubicBezTo>
                <a:cubicBezTo>
                  <a:pt x="95" y="24"/>
                  <a:pt x="97" y="31"/>
                  <a:pt x="97" y="39"/>
                </a:cubicBez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0" name="Freeform 1930"/>
          <p:cNvSpPr>
            <a:spLocks noEditPoints="1"/>
          </p:cNvSpPr>
          <p:nvPr userDrawn="1"/>
        </p:nvSpPr>
        <p:spPr bwMode="auto">
          <a:xfrm>
            <a:off x="1957388" y="282575"/>
            <a:ext cx="93663" cy="120650"/>
          </a:xfrm>
          <a:custGeom>
            <a:avLst/>
            <a:gdLst>
              <a:gd name="T0" fmla="*/ 20 w 131"/>
              <a:gd name="T1" fmla="*/ 84 h 167"/>
              <a:gd name="T2" fmla="*/ 20 w 131"/>
              <a:gd name="T3" fmla="*/ 84 h 167"/>
              <a:gd name="T4" fmla="*/ 22 w 131"/>
              <a:gd name="T5" fmla="*/ 109 h 167"/>
              <a:gd name="T6" fmla="*/ 31 w 131"/>
              <a:gd name="T7" fmla="*/ 130 h 167"/>
              <a:gd name="T8" fmla="*/ 45 w 131"/>
              <a:gd name="T9" fmla="*/ 144 h 167"/>
              <a:gd name="T10" fmla="*/ 65 w 131"/>
              <a:gd name="T11" fmla="*/ 150 h 167"/>
              <a:gd name="T12" fmla="*/ 98 w 131"/>
              <a:gd name="T13" fmla="*/ 133 h 167"/>
              <a:gd name="T14" fmla="*/ 111 w 131"/>
              <a:gd name="T15" fmla="*/ 84 h 167"/>
              <a:gd name="T16" fmla="*/ 108 w 131"/>
              <a:gd name="T17" fmla="*/ 58 h 167"/>
              <a:gd name="T18" fmla="*/ 100 w 131"/>
              <a:gd name="T19" fmla="*/ 37 h 167"/>
              <a:gd name="T20" fmla="*/ 85 w 131"/>
              <a:gd name="T21" fmla="*/ 23 h 167"/>
              <a:gd name="T22" fmla="*/ 65 w 131"/>
              <a:gd name="T23" fmla="*/ 17 h 167"/>
              <a:gd name="T24" fmla="*/ 32 w 131"/>
              <a:gd name="T25" fmla="*/ 34 h 167"/>
              <a:gd name="T26" fmla="*/ 20 w 131"/>
              <a:gd name="T27" fmla="*/ 84 h 167"/>
              <a:gd name="T28" fmla="*/ 0 w 131"/>
              <a:gd name="T29" fmla="*/ 84 h 167"/>
              <a:gd name="T30" fmla="*/ 0 w 131"/>
              <a:gd name="T31" fmla="*/ 84 h 167"/>
              <a:gd name="T32" fmla="*/ 17 w 131"/>
              <a:gd name="T33" fmla="*/ 22 h 167"/>
              <a:gd name="T34" fmla="*/ 65 w 131"/>
              <a:gd name="T35" fmla="*/ 0 h 167"/>
              <a:gd name="T36" fmla="*/ 94 w 131"/>
              <a:gd name="T37" fmla="*/ 6 h 167"/>
              <a:gd name="T38" fmla="*/ 115 w 131"/>
              <a:gd name="T39" fmla="*/ 23 h 167"/>
              <a:gd name="T40" fmla="*/ 127 w 131"/>
              <a:gd name="T41" fmla="*/ 49 h 167"/>
              <a:gd name="T42" fmla="*/ 131 w 131"/>
              <a:gd name="T43" fmla="*/ 84 h 167"/>
              <a:gd name="T44" fmla="*/ 114 w 131"/>
              <a:gd name="T45" fmla="*/ 145 h 167"/>
              <a:gd name="T46" fmla="*/ 65 w 131"/>
              <a:gd name="T47" fmla="*/ 167 h 167"/>
              <a:gd name="T48" fmla="*/ 36 w 131"/>
              <a:gd name="T49" fmla="*/ 161 h 167"/>
              <a:gd name="T50" fmla="*/ 16 w 131"/>
              <a:gd name="T51" fmla="*/ 144 h 167"/>
              <a:gd name="T52" fmla="*/ 3 w 131"/>
              <a:gd name="T53" fmla="*/ 118 h 167"/>
              <a:gd name="T54" fmla="*/ 0 w 131"/>
              <a:gd name="T55" fmla="*/ 84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31" h="167">
                <a:moveTo>
                  <a:pt x="20" y="84"/>
                </a:moveTo>
                <a:lnTo>
                  <a:pt x="20" y="84"/>
                </a:lnTo>
                <a:cubicBezTo>
                  <a:pt x="20" y="92"/>
                  <a:pt x="21" y="101"/>
                  <a:pt x="22" y="109"/>
                </a:cubicBezTo>
                <a:cubicBezTo>
                  <a:pt x="24" y="117"/>
                  <a:pt x="27" y="124"/>
                  <a:pt x="31" y="130"/>
                </a:cubicBezTo>
                <a:cubicBezTo>
                  <a:pt x="34" y="136"/>
                  <a:pt x="39" y="141"/>
                  <a:pt x="45" y="144"/>
                </a:cubicBezTo>
                <a:cubicBezTo>
                  <a:pt x="50" y="148"/>
                  <a:pt x="57" y="150"/>
                  <a:pt x="65" y="150"/>
                </a:cubicBezTo>
                <a:cubicBezTo>
                  <a:pt x="79" y="150"/>
                  <a:pt x="90" y="144"/>
                  <a:pt x="98" y="133"/>
                </a:cubicBezTo>
                <a:cubicBezTo>
                  <a:pt x="107" y="123"/>
                  <a:pt x="111" y="106"/>
                  <a:pt x="111" y="84"/>
                </a:cubicBezTo>
                <a:cubicBezTo>
                  <a:pt x="111" y="75"/>
                  <a:pt x="110" y="66"/>
                  <a:pt x="108" y="58"/>
                </a:cubicBezTo>
                <a:cubicBezTo>
                  <a:pt x="106" y="50"/>
                  <a:pt x="103" y="43"/>
                  <a:pt x="100" y="37"/>
                </a:cubicBezTo>
                <a:cubicBezTo>
                  <a:pt x="96" y="31"/>
                  <a:pt x="91" y="26"/>
                  <a:pt x="85" y="23"/>
                </a:cubicBezTo>
                <a:cubicBezTo>
                  <a:pt x="80" y="19"/>
                  <a:pt x="73" y="17"/>
                  <a:pt x="65" y="17"/>
                </a:cubicBezTo>
                <a:cubicBezTo>
                  <a:pt x="51" y="17"/>
                  <a:pt x="40" y="23"/>
                  <a:pt x="32" y="34"/>
                </a:cubicBezTo>
                <a:cubicBezTo>
                  <a:pt x="24" y="44"/>
                  <a:pt x="20" y="61"/>
                  <a:pt x="20" y="84"/>
                </a:cubicBezTo>
                <a:close/>
                <a:moveTo>
                  <a:pt x="0" y="84"/>
                </a:moveTo>
                <a:lnTo>
                  <a:pt x="0" y="84"/>
                </a:lnTo>
                <a:cubicBezTo>
                  <a:pt x="0" y="57"/>
                  <a:pt x="5" y="36"/>
                  <a:pt x="17" y="22"/>
                </a:cubicBezTo>
                <a:cubicBezTo>
                  <a:pt x="28" y="8"/>
                  <a:pt x="44" y="0"/>
                  <a:pt x="65" y="0"/>
                </a:cubicBezTo>
                <a:cubicBezTo>
                  <a:pt x="76" y="0"/>
                  <a:pt x="86" y="2"/>
                  <a:pt x="94" y="6"/>
                </a:cubicBezTo>
                <a:cubicBezTo>
                  <a:pt x="103" y="10"/>
                  <a:pt x="109" y="16"/>
                  <a:pt x="115" y="23"/>
                </a:cubicBezTo>
                <a:cubicBezTo>
                  <a:pt x="120" y="31"/>
                  <a:pt x="124" y="39"/>
                  <a:pt x="127" y="49"/>
                </a:cubicBezTo>
                <a:cubicBezTo>
                  <a:pt x="130" y="60"/>
                  <a:pt x="131" y="71"/>
                  <a:pt x="131" y="84"/>
                </a:cubicBezTo>
                <a:cubicBezTo>
                  <a:pt x="131" y="110"/>
                  <a:pt x="125" y="131"/>
                  <a:pt x="114" y="145"/>
                </a:cubicBezTo>
                <a:cubicBezTo>
                  <a:pt x="102" y="159"/>
                  <a:pt x="86" y="167"/>
                  <a:pt x="65" y="167"/>
                </a:cubicBezTo>
                <a:cubicBezTo>
                  <a:pt x="54" y="167"/>
                  <a:pt x="44" y="165"/>
                  <a:pt x="36" y="161"/>
                </a:cubicBezTo>
                <a:cubicBezTo>
                  <a:pt x="28" y="157"/>
                  <a:pt x="21" y="151"/>
                  <a:pt x="16" y="144"/>
                </a:cubicBezTo>
                <a:cubicBezTo>
                  <a:pt x="10" y="137"/>
                  <a:pt x="6" y="128"/>
                  <a:pt x="3" y="118"/>
                </a:cubicBezTo>
                <a:cubicBezTo>
                  <a:pt x="1" y="107"/>
                  <a:pt x="0" y="96"/>
                  <a:pt x="0" y="84"/>
                </a:cubicBez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1" name="Freeform 1931"/>
          <p:cNvSpPr>
            <a:spLocks noEditPoints="1"/>
          </p:cNvSpPr>
          <p:nvPr userDrawn="1"/>
        </p:nvSpPr>
        <p:spPr bwMode="auto">
          <a:xfrm>
            <a:off x="850901" y="434975"/>
            <a:ext cx="114300" cy="122238"/>
          </a:xfrm>
          <a:custGeom>
            <a:avLst/>
            <a:gdLst>
              <a:gd name="T0" fmla="*/ 106 w 160"/>
              <a:gd name="T1" fmla="*/ 35 h 170"/>
              <a:gd name="T2" fmla="*/ 89 w 160"/>
              <a:gd name="T3" fmla="*/ 37 h 170"/>
              <a:gd name="T4" fmla="*/ 95 w 160"/>
              <a:gd name="T5" fmla="*/ 132 h 170"/>
              <a:gd name="T6" fmla="*/ 117 w 160"/>
              <a:gd name="T7" fmla="*/ 129 h 170"/>
              <a:gd name="T8" fmla="*/ 137 w 160"/>
              <a:gd name="T9" fmla="*/ 105 h 170"/>
              <a:gd name="T10" fmla="*/ 138 w 160"/>
              <a:gd name="T11" fmla="*/ 63 h 170"/>
              <a:gd name="T12" fmla="*/ 120 w 160"/>
              <a:gd name="T13" fmla="*/ 38 h 170"/>
              <a:gd name="T14" fmla="*/ 55 w 160"/>
              <a:gd name="T15" fmla="*/ 132 h 170"/>
              <a:gd name="T16" fmla="*/ 58 w 160"/>
              <a:gd name="T17" fmla="*/ 132 h 170"/>
              <a:gd name="T18" fmla="*/ 67 w 160"/>
              <a:gd name="T19" fmla="*/ 132 h 170"/>
              <a:gd name="T20" fmla="*/ 70 w 160"/>
              <a:gd name="T21" fmla="*/ 36 h 170"/>
              <a:gd name="T22" fmla="*/ 56 w 160"/>
              <a:gd name="T23" fmla="*/ 35 h 170"/>
              <a:gd name="T24" fmla="*/ 30 w 160"/>
              <a:gd name="T25" fmla="*/ 47 h 170"/>
              <a:gd name="T26" fmla="*/ 19 w 160"/>
              <a:gd name="T27" fmla="*/ 85 h 170"/>
              <a:gd name="T28" fmla="*/ 29 w 160"/>
              <a:gd name="T29" fmla="*/ 120 h 170"/>
              <a:gd name="T30" fmla="*/ 55 w 160"/>
              <a:gd name="T31" fmla="*/ 132 h 170"/>
              <a:gd name="T32" fmla="*/ 70 w 160"/>
              <a:gd name="T33" fmla="*/ 147 h 170"/>
              <a:gd name="T34" fmla="*/ 51 w 160"/>
              <a:gd name="T35" fmla="*/ 148 h 170"/>
              <a:gd name="T36" fmla="*/ 15 w 160"/>
              <a:gd name="T37" fmla="*/ 133 h 170"/>
              <a:gd name="T38" fmla="*/ 0 w 160"/>
              <a:gd name="T39" fmla="*/ 85 h 170"/>
              <a:gd name="T40" fmla="*/ 15 w 160"/>
              <a:gd name="T41" fmla="*/ 36 h 170"/>
              <a:gd name="T42" fmla="*/ 56 w 160"/>
              <a:gd name="T43" fmla="*/ 19 h 170"/>
              <a:gd name="T44" fmla="*/ 70 w 160"/>
              <a:gd name="T45" fmla="*/ 20 h 170"/>
              <a:gd name="T46" fmla="*/ 89 w 160"/>
              <a:gd name="T47" fmla="*/ 0 h 170"/>
              <a:gd name="T48" fmla="*/ 99 w 160"/>
              <a:gd name="T49" fmla="*/ 19 h 170"/>
              <a:gd name="T50" fmla="*/ 129 w 160"/>
              <a:gd name="T51" fmla="*/ 23 h 170"/>
              <a:gd name="T52" fmla="*/ 156 w 160"/>
              <a:gd name="T53" fmla="*/ 55 h 170"/>
              <a:gd name="T54" fmla="*/ 156 w 160"/>
              <a:gd name="T55" fmla="*/ 111 h 170"/>
              <a:gd name="T56" fmla="*/ 126 w 160"/>
              <a:gd name="T57" fmla="*/ 144 h 170"/>
              <a:gd name="T58" fmla="*/ 97 w 160"/>
              <a:gd name="T59" fmla="*/ 148 h 170"/>
              <a:gd name="T60" fmla="*/ 89 w 160"/>
              <a:gd name="T61" fmla="*/ 170 h 170"/>
              <a:gd name="T62" fmla="*/ 70 w 160"/>
              <a:gd name="T63" fmla="*/ 147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60" h="170">
                <a:moveTo>
                  <a:pt x="106" y="35"/>
                </a:moveTo>
                <a:lnTo>
                  <a:pt x="106" y="35"/>
                </a:lnTo>
                <a:cubicBezTo>
                  <a:pt x="103" y="35"/>
                  <a:pt x="101" y="35"/>
                  <a:pt x="97" y="35"/>
                </a:cubicBezTo>
                <a:cubicBezTo>
                  <a:pt x="94" y="35"/>
                  <a:pt x="91" y="36"/>
                  <a:pt x="89" y="37"/>
                </a:cubicBezTo>
                <a:lnTo>
                  <a:pt x="89" y="132"/>
                </a:lnTo>
                <a:cubicBezTo>
                  <a:pt x="91" y="132"/>
                  <a:pt x="93" y="132"/>
                  <a:pt x="95" y="132"/>
                </a:cubicBezTo>
                <a:cubicBezTo>
                  <a:pt x="98" y="132"/>
                  <a:pt x="100" y="132"/>
                  <a:pt x="103" y="132"/>
                </a:cubicBezTo>
                <a:cubicBezTo>
                  <a:pt x="108" y="132"/>
                  <a:pt x="113" y="131"/>
                  <a:pt x="117" y="129"/>
                </a:cubicBezTo>
                <a:cubicBezTo>
                  <a:pt x="122" y="127"/>
                  <a:pt x="126" y="124"/>
                  <a:pt x="129" y="120"/>
                </a:cubicBezTo>
                <a:cubicBezTo>
                  <a:pt x="133" y="116"/>
                  <a:pt x="135" y="111"/>
                  <a:pt x="137" y="105"/>
                </a:cubicBezTo>
                <a:cubicBezTo>
                  <a:pt x="139" y="98"/>
                  <a:pt x="140" y="91"/>
                  <a:pt x="140" y="83"/>
                </a:cubicBezTo>
                <a:cubicBezTo>
                  <a:pt x="140" y="76"/>
                  <a:pt x="139" y="69"/>
                  <a:pt x="138" y="63"/>
                </a:cubicBezTo>
                <a:cubicBezTo>
                  <a:pt x="136" y="57"/>
                  <a:pt x="134" y="52"/>
                  <a:pt x="131" y="48"/>
                </a:cubicBezTo>
                <a:cubicBezTo>
                  <a:pt x="128" y="44"/>
                  <a:pt x="124" y="40"/>
                  <a:pt x="120" y="38"/>
                </a:cubicBezTo>
                <a:cubicBezTo>
                  <a:pt x="116" y="36"/>
                  <a:pt x="111" y="35"/>
                  <a:pt x="106" y="35"/>
                </a:cubicBezTo>
                <a:close/>
                <a:moveTo>
                  <a:pt x="55" y="132"/>
                </a:moveTo>
                <a:lnTo>
                  <a:pt x="55" y="132"/>
                </a:lnTo>
                <a:lnTo>
                  <a:pt x="58" y="132"/>
                </a:lnTo>
                <a:cubicBezTo>
                  <a:pt x="59" y="132"/>
                  <a:pt x="61" y="132"/>
                  <a:pt x="62" y="132"/>
                </a:cubicBezTo>
                <a:cubicBezTo>
                  <a:pt x="64" y="132"/>
                  <a:pt x="65" y="132"/>
                  <a:pt x="67" y="132"/>
                </a:cubicBezTo>
                <a:cubicBezTo>
                  <a:pt x="68" y="132"/>
                  <a:pt x="69" y="131"/>
                  <a:pt x="70" y="131"/>
                </a:cubicBezTo>
                <a:lnTo>
                  <a:pt x="70" y="36"/>
                </a:lnTo>
                <a:cubicBezTo>
                  <a:pt x="69" y="36"/>
                  <a:pt x="66" y="35"/>
                  <a:pt x="64" y="35"/>
                </a:cubicBezTo>
                <a:cubicBezTo>
                  <a:pt x="61" y="35"/>
                  <a:pt x="59" y="35"/>
                  <a:pt x="56" y="35"/>
                </a:cubicBezTo>
                <a:cubicBezTo>
                  <a:pt x="51" y="35"/>
                  <a:pt x="46" y="36"/>
                  <a:pt x="42" y="38"/>
                </a:cubicBezTo>
                <a:cubicBezTo>
                  <a:pt x="37" y="40"/>
                  <a:pt x="33" y="43"/>
                  <a:pt x="30" y="47"/>
                </a:cubicBezTo>
                <a:cubicBezTo>
                  <a:pt x="27" y="52"/>
                  <a:pt x="24" y="57"/>
                  <a:pt x="22" y="63"/>
                </a:cubicBezTo>
                <a:cubicBezTo>
                  <a:pt x="20" y="69"/>
                  <a:pt x="19" y="77"/>
                  <a:pt x="19" y="85"/>
                </a:cubicBezTo>
                <a:cubicBezTo>
                  <a:pt x="19" y="92"/>
                  <a:pt x="20" y="99"/>
                  <a:pt x="22" y="105"/>
                </a:cubicBezTo>
                <a:cubicBezTo>
                  <a:pt x="24" y="111"/>
                  <a:pt x="26" y="116"/>
                  <a:pt x="29" y="120"/>
                </a:cubicBezTo>
                <a:cubicBezTo>
                  <a:pt x="32" y="124"/>
                  <a:pt x="36" y="127"/>
                  <a:pt x="40" y="129"/>
                </a:cubicBezTo>
                <a:cubicBezTo>
                  <a:pt x="45" y="131"/>
                  <a:pt x="50" y="132"/>
                  <a:pt x="55" y="132"/>
                </a:cubicBezTo>
                <a:close/>
                <a:moveTo>
                  <a:pt x="70" y="147"/>
                </a:moveTo>
                <a:lnTo>
                  <a:pt x="70" y="147"/>
                </a:lnTo>
                <a:cubicBezTo>
                  <a:pt x="68" y="148"/>
                  <a:pt x="65" y="148"/>
                  <a:pt x="61" y="148"/>
                </a:cubicBezTo>
                <a:cubicBezTo>
                  <a:pt x="58" y="148"/>
                  <a:pt x="54" y="148"/>
                  <a:pt x="51" y="148"/>
                </a:cubicBezTo>
                <a:cubicBezTo>
                  <a:pt x="44" y="148"/>
                  <a:pt x="37" y="147"/>
                  <a:pt x="31" y="145"/>
                </a:cubicBezTo>
                <a:cubicBezTo>
                  <a:pt x="25" y="142"/>
                  <a:pt x="19" y="139"/>
                  <a:pt x="15" y="133"/>
                </a:cubicBezTo>
                <a:cubicBezTo>
                  <a:pt x="10" y="128"/>
                  <a:pt x="6" y="122"/>
                  <a:pt x="4" y="114"/>
                </a:cubicBezTo>
                <a:cubicBezTo>
                  <a:pt x="1" y="105"/>
                  <a:pt x="0" y="96"/>
                  <a:pt x="0" y="85"/>
                </a:cubicBezTo>
                <a:cubicBezTo>
                  <a:pt x="0" y="75"/>
                  <a:pt x="1" y="65"/>
                  <a:pt x="4" y="57"/>
                </a:cubicBezTo>
                <a:cubicBezTo>
                  <a:pt x="6" y="49"/>
                  <a:pt x="10" y="42"/>
                  <a:pt x="15" y="36"/>
                </a:cubicBezTo>
                <a:cubicBezTo>
                  <a:pt x="20" y="31"/>
                  <a:pt x="26" y="26"/>
                  <a:pt x="33" y="23"/>
                </a:cubicBezTo>
                <a:cubicBezTo>
                  <a:pt x="40" y="20"/>
                  <a:pt x="47" y="19"/>
                  <a:pt x="56" y="19"/>
                </a:cubicBezTo>
                <a:cubicBezTo>
                  <a:pt x="58" y="19"/>
                  <a:pt x="60" y="19"/>
                  <a:pt x="63" y="19"/>
                </a:cubicBezTo>
                <a:cubicBezTo>
                  <a:pt x="66" y="19"/>
                  <a:pt x="69" y="19"/>
                  <a:pt x="70" y="20"/>
                </a:cubicBezTo>
                <a:lnTo>
                  <a:pt x="70" y="0"/>
                </a:lnTo>
                <a:lnTo>
                  <a:pt x="89" y="0"/>
                </a:lnTo>
                <a:lnTo>
                  <a:pt x="89" y="20"/>
                </a:lnTo>
                <a:cubicBezTo>
                  <a:pt x="92" y="20"/>
                  <a:pt x="95" y="19"/>
                  <a:pt x="99" y="19"/>
                </a:cubicBezTo>
                <a:cubicBezTo>
                  <a:pt x="103" y="19"/>
                  <a:pt x="106" y="19"/>
                  <a:pt x="108" y="19"/>
                </a:cubicBezTo>
                <a:cubicBezTo>
                  <a:pt x="116" y="19"/>
                  <a:pt x="123" y="20"/>
                  <a:pt x="129" y="23"/>
                </a:cubicBezTo>
                <a:cubicBezTo>
                  <a:pt x="135" y="26"/>
                  <a:pt x="141" y="30"/>
                  <a:pt x="145" y="35"/>
                </a:cubicBezTo>
                <a:cubicBezTo>
                  <a:pt x="150" y="40"/>
                  <a:pt x="153" y="47"/>
                  <a:pt x="156" y="55"/>
                </a:cubicBezTo>
                <a:cubicBezTo>
                  <a:pt x="159" y="63"/>
                  <a:pt x="160" y="72"/>
                  <a:pt x="160" y="83"/>
                </a:cubicBezTo>
                <a:cubicBezTo>
                  <a:pt x="160" y="94"/>
                  <a:pt x="158" y="103"/>
                  <a:pt x="156" y="111"/>
                </a:cubicBezTo>
                <a:cubicBezTo>
                  <a:pt x="153" y="120"/>
                  <a:pt x="149" y="126"/>
                  <a:pt x="143" y="132"/>
                </a:cubicBezTo>
                <a:cubicBezTo>
                  <a:pt x="138" y="137"/>
                  <a:pt x="133" y="142"/>
                  <a:pt x="126" y="144"/>
                </a:cubicBezTo>
                <a:cubicBezTo>
                  <a:pt x="119" y="147"/>
                  <a:pt x="112" y="148"/>
                  <a:pt x="104" y="148"/>
                </a:cubicBezTo>
                <a:cubicBezTo>
                  <a:pt x="103" y="148"/>
                  <a:pt x="100" y="148"/>
                  <a:pt x="97" y="148"/>
                </a:cubicBezTo>
                <a:cubicBezTo>
                  <a:pt x="93" y="148"/>
                  <a:pt x="91" y="147"/>
                  <a:pt x="89" y="147"/>
                </a:cubicBezTo>
                <a:lnTo>
                  <a:pt x="89" y="170"/>
                </a:lnTo>
                <a:lnTo>
                  <a:pt x="70" y="170"/>
                </a:lnTo>
                <a:lnTo>
                  <a:pt x="70" y="14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2" name="Freeform 1932"/>
          <p:cNvSpPr>
            <a:spLocks/>
          </p:cNvSpPr>
          <p:nvPr userDrawn="1"/>
        </p:nvSpPr>
        <p:spPr bwMode="auto">
          <a:xfrm>
            <a:off x="985838" y="438150"/>
            <a:ext cx="82550" cy="115888"/>
          </a:xfrm>
          <a:custGeom>
            <a:avLst/>
            <a:gdLst>
              <a:gd name="T0" fmla="*/ 98 w 117"/>
              <a:gd name="T1" fmla="*/ 51 h 160"/>
              <a:gd name="T2" fmla="*/ 98 w 117"/>
              <a:gd name="T3" fmla="*/ 51 h 160"/>
              <a:gd name="T4" fmla="*/ 99 w 117"/>
              <a:gd name="T5" fmla="*/ 33 h 160"/>
              <a:gd name="T6" fmla="*/ 98 w 117"/>
              <a:gd name="T7" fmla="*/ 33 h 160"/>
              <a:gd name="T8" fmla="*/ 89 w 117"/>
              <a:gd name="T9" fmla="*/ 52 h 160"/>
              <a:gd name="T10" fmla="*/ 11 w 117"/>
              <a:gd name="T11" fmla="*/ 160 h 160"/>
              <a:gd name="T12" fmla="*/ 0 w 117"/>
              <a:gd name="T13" fmla="*/ 160 h 160"/>
              <a:gd name="T14" fmla="*/ 0 w 117"/>
              <a:gd name="T15" fmla="*/ 0 h 160"/>
              <a:gd name="T16" fmla="*/ 19 w 117"/>
              <a:gd name="T17" fmla="*/ 0 h 160"/>
              <a:gd name="T18" fmla="*/ 19 w 117"/>
              <a:gd name="T19" fmla="*/ 110 h 160"/>
              <a:gd name="T20" fmla="*/ 17 w 117"/>
              <a:gd name="T21" fmla="*/ 128 h 160"/>
              <a:gd name="T22" fmla="*/ 18 w 117"/>
              <a:gd name="T23" fmla="*/ 128 h 160"/>
              <a:gd name="T24" fmla="*/ 28 w 117"/>
              <a:gd name="T25" fmla="*/ 109 h 160"/>
              <a:gd name="T26" fmla="*/ 106 w 117"/>
              <a:gd name="T27" fmla="*/ 0 h 160"/>
              <a:gd name="T28" fmla="*/ 117 w 117"/>
              <a:gd name="T29" fmla="*/ 0 h 160"/>
              <a:gd name="T30" fmla="*/ 117 w 117"/>
              <a:gd name="T31" fmla="*/ 160 h 160"/>
              <a:gd name="T32" fmla="*/ 98 w 117"/>
              <a:gd name="T33" fmla="*/ 160 h 160"/>
              <a:gd name="T34" fmla="*/ 98 w 117"/>
              <a:gd name="T35" fmla="*/ 51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7" h="160">
                <a:moveTo>
                  <a:pt x="98" y="51"/>
                </a:moveTo>
                <a:lnTo>
                  <a:pt x="98" y="51"/>
                </a:lnTo>
                <a:lnTo>
                  <a:pt x="99" y="33"/>
                </a:lnTo>
                <a:lnTo>
                  <a:pt x="98" y="33"/>
                </a:lnTo>
                <a:lnTo>
                  <a:pt x="89" y="52"/>
                </a:lnTo>
                <a:lnTo>
                  <a:pt x="11" y="160"/>
                </a:lnTo>
                <a:lnTo>
                  <a:pt x="0" y="160"/>
                </a:lnTo>
                <a:lnTo>
                  <a:pt x="0" y="0"/>
                </a:lnTo>
                <a:lnTo>
                  <a:pt x="19" y="0"/>
                </a:lnTo>
                <a:lnTo>
                  <a:pt x="19" y="110"/>
                </a:lnTo>
                <a:lnTo>
                  <a:pt x="17" y="128"/>
                </a:lnTo>
                <a:lnTo>
                  <a:pt x="18" y="128"/>
                </a:lnTo>
                <a:lnTo>
                  <a:pt x="28" y="109"/>
                </a:lnTo>
                <a:lnTo>
                  <a:pt x="106" y="0"/>
                </a:lnTo>
                <a:lnTo>
                  <a:pt x="117" y="0"/>
                </a:lnTo>
                <a:lnTo>
                  <a:pt x="117" y="160"/>
                </a:lnTo>
                <a:lnTo>
                  <a:pt x="98" y="160"/>
                </a:lnTo>
                <a:lnTo>
                  <a:pt x="98" y="51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3" name="Freeform 1933"/>
          <p:cNvSpPr>
            <a:spLocks/>
          </p:cNvSpPr>
          <p:nvPr userDrawn="1"/>
        </p:nvSpPr>
        <p:spPr bwMode="auto">
          <a:xfrm>
            <a:off x="1096963" y="438150"/>
            <a:ext cx="82550" cy="115888"/>
          </a:xfrm>
          <a:custGeom>
            <a:avLst/>
            <a:gdLst>
              <a:gd name="T0" fmla="*/ 96 w 115"/>
              <a:gd name="T1" fmla="*/ 87 h 160"/>
              <a:gd name="T2" fmla="*/ 96 w 115"/>
              <a:gd name="T3" fmla="*/ 87 h 160"/>
              <a:gd name="T4" fmla="*/ 19 w 115"/>
              <a:gd name="T5" fmla="*/ 87 h 160"/>
              <a:gd name="T6" fmla="*/ 19 w 115"/>
              <a:gd name="T7" fmla="*/ 160 h 160"/>
              <a:gd name="T8" fmla="*/ 0 w 115"/>
              <a:gd name="T9" fmla="*/ 160 h 160"/>
              <a:gd name="T10" fmla="*/ 0 w 115"/>
              <a:gd name="T11" fmla="*/ 0 h 160"/>
              <a:gd name="T12" fmla="*/ 19 w 115"/>
              <a:gd name="T13" fmla="*/ 0 h 160"/>
              <a:gd name="T14" fmla="*/ 19 w 115"/>
              <a:gd name="T15" fmla="*/ 70 h 160"/>
              <a:gd name="T16" fmla="*/ 96 w 115"/>
              <a:gd name="T17" fmla="*/ 70 h 160"/>
              <a:gd name="T18" fmla="*/ 96 w 115"/>
              <a:gd name="T19" fmla="*/ 0 h 160"/>
              <a:gd name="T20" fmla="*/ 115 w 115"/>
              <a:gd name="T21" fmla="*/ 0 h 160"/>
              <a:gd name="T22" fmla="*/ 115 w 115"/>
              <a:gd name="T23" fmla="*/ 160 h 160"/>
              <a:gd name="T24" fmla="*/ 96 w 115"/>
              <a:gd name="T25" fmla="*/ 160 h 160"/>
              <a:gd name="T26" fmla="*/ 96 w 115"/>
              <a:gd name="T27" fmla="*/ 87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15" h="160">
                <a:moveTo>
                  <a:pt x="96" y="87"/>
                </a:moveTo>
                <a:lnTo>
                  <a:pt x="96" y="87"/>
                </a:lnTo>
                <a:lnTo>
                  <a:pt x="19" y="87"/>
                </a:lnTo>
                <a:lnTo>
                  <a:pt x="19" y="160"/>
                </a:lnTo>
                <a:lnTo>
                  <a:pt x="0" y="160"/>
                </a:lnTo>
                <a:lnTo>
                  <a:pt x="0" y="0"/>
                </a:lnTo>
                <a:lnTo>
                  <a:pt x="19" y="0"/>
                </a:lnTo>
                <a:lnTo>
                  <a:pt x="19" y="70"/>
                </a:lnTo>
                <a:lnTo>
                  <a:pt x="96" y="70"/>
                </a:lnTo>
                <a:lnTo>
                  <a:pt x="96" y="0"/>
                </a:lnTo>
                <a:lnTo>
                  <a:pt x="115" y="0"/>
                </a:lnTo>
                <a:lnTo>
                  <a:pt x="115" y="160"/>
                </a:lnTo>
                <a:lnTo>
                  <a:pt x="96" y="160"/>
                </a:lnTo>
                <a:lnTo>
                  <a:pt x="96" y="8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4" name="Freeform 1934"/>
          <p:cNvSpPr>
            <a:spLocks noEditPoints="1"/>
          </p:cNvSpPr>
          <p:nvPr userDrawn="1"/>
        </p:nvSpPr>
        <p:spPr bwMode="auto">
          <a:xfrm>
            <a:off x="1195388" y="436563"/>
            <a:ext cx="92075" cy="117475"/>
          </a:xfrm>
          <a:custGeom>
            <a:avLst/>
            <a:gdLst>
              <a:gd name="T0" fmla="*/ 41 w 130"/>
              <a:gd name="T1" fmla="*/ 102 h 163"/>
              <a:gd name="T2" fmla="*/ 41 w 130"/>
              <a:gd name="T3" fmla="*/ 102 h 163"/>
              <a:gd name="T4" fmla="*/ 88 w 130"/>
              <a:gd name="T5" fmla="*/ 102 h 163"/>
              <a:gd name="T6" fmla="*/ 70 w 130"/>
              <a:gd name="T7" fmla="*/ 53 h 163"/>
              <a:gd name="T8" fmla="*/ 65 w 130"/>
              <a:gd name="T9" fmla="*/ 29 h 163"/>
              <a:gd name="T10" fmla="*/ 64 w 130"/>
              <a:gd name="T11" fmla="*/ 29 h 163"/>
              <a:gd name="T12" fmla="*/ 59 w 130"/>
              <a:gd name="T13" fmla="*/ 54 h 163"/>
              <a:gd name="T14" fmla="*/ 41 w 130"/>
              <a:gd name="T15" fmla="*/ 102 h 163"/>
              <a:gd name="T16" fmla="*/ 94 w 130"/>
              <a:gd name="T17" fmla="*/ 119 h 163"/>
              <a:gd name="T18" fmla="*/ 94 w 130"/>
              <a:gd name="T19" fmla="*/ 119 h 163"/>
              <a:gd name="T20" fmla="*/ 35 w 130"/>
              <a:gd name="T21" fmla="*/ 119 h 163"/>
              <a:gd name="T22" fmla="*/ 19 w 130"/>
              <a:gd name="T23" fmla="*/ 163 h 163"/>
              <a:gd name="T24" fmla="*/ 0 w 130"/>
              <a:gd name="T25" fmla="*/ 163 h 163"/>
              <a:gd name="T26" fmla="*/ 61 w 130"/>
              <a:gd name="T27" fmla="*/ 0 h 163"/>
              <a:gd name="T28" fmla="*/ 69 w 130"/>
              <a:gd name="T29" fmla="*/ 0 h 163"/>
              <a:gd name="T30" fmla="*/ 130 w 130"/>
              <a:gd name="T31" fmla="*/ 163 h 163"/>
              <a:gd name="T32" fmla="*/ 110 w 130"/>
              <a:gd name="T33" fmla="*/ 163 h 163"/>
              <a:gd name="T34" fmla="*/ 94 w 130"/>
              <a:gd name="T35" fmla="*/ 119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30" h="163">
                <a:moveTo>
                  <a:pt x="41" y="102"/>
                </a:moveTo>
                <a:lnTo>
                  <a:pt x="41" y="102"/>
                </a:lnTo>
                <a:lnTo>
                  <a:pt x="88" y="102"/>
                </a:lnTo>
                <a:lnTo>
                  <a:pt x="70" y="53"/>
                </a:lnTo>
                <a:lnTo>
                  <a:pt x="65" y="29"/>
                </a:lnTo>
                <a:lnTo>
                  <a:pt x="64" y="29"/>
                </a:lnTo>
                <a:lnTo>
                  <a:pt x="59" y="54"/>
                </a:lnTo>
                <a:lnTo>
                  <a:pt x="41" y="102"/>
                </a:lnTo>
                <a:close/>
                <a:moveTo>
                  <a:pt x="94" y="119"/>
                </a:moveTo>
                <a:lnTo>
                  <a:pt x="94" y="119"/>
                </a:lnTo>
                <a:lnTo>
                  <a:pt x="35" y="119"/>
                </a:lnTo>
                <a:lnTo>
                  <a:pt x="19" y="163"/>
                </a:lnTo>
                <a:lnTo>
                  <a:pt x="0" y="163"/>
                </a:lnTo>
                <a:lnTo>
                  <a:pt x="61" y="0"/>
                </a:lnTo>
                <a:lnTo>
                  <a:pt x="69" y="0"/>
                </a:lnTo>
                <a:lnTo>
                  <a:pt x="130" y="163"/>
                </a:lnTo>
                <a:lnTo>
                  <a:pt x="110" y="163"/>
                </a:lnTo>
                <a:lnTo>
                  <a:pt x="94" y="119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5" name="Freeform 1935"/>
          <p:cNvSpPr>
            <a:spLocks/>
          </p:cNvSpPr>
          <p:nvPr userDrawn="1"/>
        </p:nvSpPr>
        <p:spPr bwMode="auto">
          <a:xfrm>
            <a:off x="1304926" y="438150"/>
            <a:ext cx="80963" cy="115888"/>
          </a:xfrm>
          <a:custGeom>
            <a:avLst/>
            <a:gdLst>
              <a:gd name="T0" fmla="*/ 96 w 115"/>
              <a:gd name="T1" fmla="*/ 87 h 160"/>
              <a:gd name="T2" fmla="*/ 96 w 115"/>
              <a:gd name="T3" fmla="*/ 87 h 160"/>
              <a:gd name="T4" fmla="*/ 19 w 115"/>
              <a:gd name="T5" fmla="*/ 87 h 160"/>
              <a:gd name="T6" fmla="*/ 19 w 115"/>
              <a:gd name="T7" fmla="*/ 160 h 160"/>
              <a:gd name="T8" fmla="*/ 0 w 115"/>
              <a:gd name="T9" fmla="*/ 160 h 160"/>
              <a:gd name="T10" fmla="*/ 0 w 115"/>
              <a:gd name="T11" fmla="*/ 0 h 160"/>
              <a:gd name="T12" fmla="*/ 19 w 115"/>
              <a:gd name="T13" fmla="*/ 0 h 160"/>
              <a:gd name="T14" fmla="*/ 19 w 115"/>
              <a:gd name="T15" fmla="*/ 70 h 160"/>
              <a:gd name="T16" fmla="*/ 96 w 115"/>
              <a:gd name="T17" fmla="*/ 70 h 160"/>
              <a:gd name="T18" fmla="*/ 96 w 115"/>
              <a:gd name="T19" fmla="*/ 0 h 160"/>
              <a:gd name="T20" fmla="*/ 115 w 115"/>
              <a:gd name="T21" fmla="*/ 0 h 160"/>
              <a:gd name="T22" fmla="*/ 115 w 115"/>
              <a:gd name="T23" fmla="*/ 160 h 160"/>
              <a:gd name="T24" fmla="*/ 96 w 115"/>
              <a:gd name="T25" fmla="*/ 160 h 160"/>
              <a:gd name="T26" fmla="*/ 96 w 115"/>
              <a:gd name="T27" fmla="*/ 87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15" h="160">
                <a:moveTo>
                  <a:pt x="96" y="87"/>
                </a:moveTo>
                <a:lnTo>
                  <a:pt x="96" y="87"/>
                </a:lnTo>
                <a:lnTo>
                  <a:pt x="19" y="87"/>
                </a:lnTo>
                <a:lnTo>
                  <a:pt x="19" y="160"/>
                </a:lnTo>
                <a:lnTo>
                  <a:pt x="0" y="160"/>
                </a:lnTo>
                <a:lnTo>
                  <a:pt x="0" y="0"/>
                </a:lnTo>
                <a:lnTo>
                  <a:pt x="19" y="0"/>
                </a:lnTo>
                <a:lnTo>
                  <a:pt x="19" y="70"/>
                </a:lnTo>
                <a:lnTo>
                  <a:pt x="96" y="70"/>
                </a:lnTo>
                <a:lnTo>
                  <a:pt x="96" y="0"/>
                </a:lnTo>
                <a:lnTo>
                  <a:pt x="115" y="0"/>
                </a:lnTo>
                <a:lnTo>
                  <a:pt x="115" y="160"/>
                </a:lnTo>
                <a:lnTo>
                  <a:pt x="96" y="160"/>
                </a:lnTo>
                <a:lnTo>
                  <a:pt x="96" y="8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6" name="Freeform 1936"/>
          <p:cNvSpPr>
            <a:spLocks/>
          </p:cNvSpPr>
          <p:nvPr userDrawn="1"/>
        </p:nvSpPr>
        <p:spPr bwMode="auto">
          <a:xfrm>
            <a:off x="1409701" y="436563"/>
            <a:ext cx="77788" cy="119063"/>
          </a:xfrm>
          <a:custGeom>
            <a:avLst/>
            <a:gdLst>
              <a:gd name="T0" fmla="*/ 109 w 109"/>
              <a:gd name="T1" fmla="*/ 157 h 166"/>
              <a:gd name="T2" fmla="*/ 109 w 109"/>
              <a:gd name="T3" fmla="*/ 157 h 166"/>
              <a:gd name="T4" fmla="*/ 92 w 109"/>
              <a:gd name="T5" fmla="*/ 164 h 166"/>
              <a:gd name="T6" fmla="*/ 69 w 109"/>
              <a:gd name="T7" fmla="*/ 166 h 166"/>
              <a:gd name="T8" fmla="*/ 42 w 109"/>
              <a:gd name="T9" fmla="*/ 161 h 166"/>
              <a:gd name="T10" fmla="*/ 20 w 109"/>
              <a:gd name="T11" fmla="*/ 146 h 166"/>
              <a:gd name="T12" fmla="*/ 5 w 109"/>
              <a:gd name="T13" fmla="*/ 120 h 166"/>
              <a:gd name="T14" fmla="*/ 0 w 109"/>
              <a:gd name="T15" fmla="*/ 83 h 166"/>
              <a:gd name="T16" fmla="*/ 6 w 109"/>
              <a:gd name="T17" fmla="*/ 45 h 166"/>
              <a:gd name="T18" fmla="*/ 22 w 109"/>
              <a:gd name="T19" fmla="*/ 19 h 166"/>
              <a:gd name="T20" fmla="*/ 44 w 109"/>
              <a:gd name="T21" fmla="*/ 4 h 166"/>
              <a:gd name="T22" fmla="*/ 69 w 109"/>
              <a:gd name="T23" fmla="*/ 0 h 166"/>
              <a:gd name="T24" fmla="*/ 92 w 109"/>
              <a:gd name="T25" fmla="*/ 1 h 166"/>
              <a:gd name="T26" fmla="*/ 107 w 109"/>
              <a:gd name="T27" fmla="*/ 5 h 166"/>
              <a:gd name="T28" fmla="*/ 102 w 109"/>
              <a:gd name="T29" fmla="*/ 22 h 166"/>
              <a:gd name="T30" fmla="*/ 71 w 109"/>
              <a:gd name="T31" fmla="*/ 17 h 166"/>
              <a:gd name="T32" fmla="*/ 52 w 109"/>
              <a:gd name="T33" fmla="*/ 20 h 166"/>
              <a:gd name="T34" fmla="*/ 36 w 109"/>
              <a:gd name="T35" fmla="*/ 32 h 166"/>
              <a:gd name="T36" fmla="*/ 24 w 109"/>
              <a:gd name="T37" fmla="*/ 52 h 166"/>
              <a:gd name="T38" fmla="*/ 20 w 109"/>
              <a:gd name="T39" fmla="*/ 83 h 166"/>
              <a:gd name="T40" fmla="*/ 24 w 109"/>
              <a:gd name="T41" fmla="*/ 112 h 166"/>
              <a:gd name="T42" fmla="*/ 35 w 109"/>
              <a:gd name="T43" fmla="*/ 132 h 166"/>
              <a:gd name="T44" fmla="*/ 52 w 109"/>
              <a:gd name="T45" fmla="*/ 145 h 166"/>
              <a:gd name="T46" fmla="*/ 74 w 109"/>
              <a:gd name="T47" fmla="*/ 149 h 166"/>
              <a:gd name="T48" fmla="*/ 92 w 109"/>
              <a:gd name="T49" fmla="*/ 147 h 166"/>
              <a:gd name="T50" fmla="*/ 105 w 109"/>
              <a:gd name="T51" fmla="*/ 142 h 166"/>
              <a:gd name="T52" fmla="*/ 109 w 109"/>
              <a:gd name="T53" fmla="*/ 157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09" h="166">
                <a:moveTo>
                  <a:pt x="109" y="157"/>
                </a:moveTo>
                <a:lnTo>
                  <a:pt x="109" y="157"/>
                </a:lnTo>
                <a:cubicBezTo>
                  <a:pt x="105" y="160"/>
                  <a:pt x="99" y="163"/>
                  <a:pt x="92" y="164"/>
                </a:cubicBezTo>
                <a:cubicBezTo>
                  <a:pt x="85" y="165"/>
                  <a:pt x="77" y="166"/>
                  <a:pt x="69" y="166"/>
                </a:cubicBezTo>
                <a:cubicBezTo>
                  <a:pt x="60" y="166"/>
                  <a:pt x="51" y="164"/>
                  <a:pt x="42" y="161"/>
                </a:cubicBezTo>
                <a:cubicBezTo>
                  <a:pt x="34" y="158"/>
                  <a:pt x="26" y="153"/>
                  <a:pt x="20" y="146"/>
                </a:cubicBezTo>
                <a:cubicBezTo>
                  <a:pt x="14" y="139"/>
                  <a:pt x="9" y="131"/>
                  <a:pt x="5" y="120"/>
                </a:cubicBezTo>
                <a:cubicBezTo>
                  <a:pt x="2" y="110"/>
                  <a:pt x="0" y="97"/>
                  <a:pt x="0" y="83"/>
                </a:cubicBezTo>
                <a:cubicBezTo>
                  <a:pt x="0" y="68"/>
                  <a:pt x="2" y="55"/>
                  <a:pt x="6" y="45"/>
                </a:cubicBezTo>
                <a:cubicBezTo>
                  <a:pt x="10" y="34"/>
                  <a:pt x="15" y="26"/>
                  <a:pt x="22" y="19"/>
                </a:cubicBezTo>
                <a:cubicBezTo>
                  <a:pt x="28" y="12"/>
                  <a:pt x="36" y="8"/>
                  <a:pt x="44" y="4"/>
                </a:cubicBezTo>
                <a:cubicBezTo>
                  <a:pt x="52" y="1"/>
                  <a:pt x="61" y="0"/>
                  <a:pt x="69" y="0"/>
                </a:cubicBezTo>
                <a:cubicBezTo>
                  <a:pt x="79" y="0"/>
                  <a:pt x="86" y="0"/>
                  <a:pt x="92" y="1"/>
                </a:cubicBezTo>
                <a:cubicBezTo>
                  <a:pt x="98" y="2"/>
                  <a:pt x="103" y="4"/>
                  <a:pt x="107" y="5"/>
                </a:cubicBezTo>
                <a:lnTo>
                  <a:pt x="102" y="22"/>
                </a:lnTo>
                <a:cubicBezTo>
                  <a:pt x="95" y="19"/>
                  <a:pt x="84" y="17"/>
                  <a:pt x="71" y="17"/>
                </a:cubicBezTo>
                <a:cubicBezTo>
                  <a:pt x="65" y="17"/>
                  <a:pt x="58" y="18"/>
                  <a:pt x="52" y="20"/>
                </a:cubicBezTo>
                <a:cubicBezTo>
                  <a:pt x="46" y="23"/>
                  <a:pt x="41" y="26"/>
                  <a:pt x="36" y="32"/>
                </a:cubicBezTo>
                <a:cubicBezTo>
                  <a:pt x="31" y="37"/>
                  <a:pt x="27" y="44"/>
                  <a:pt x="24" y="52"/>
                </a:cubicBezTo>
                <a:cubicBezTo>
                  <a:pt x="21" y="60"/>
                  <a:pt x="20" y="71"/>
                  <a:pt x="20" y="83"/>
                </a:cubicBezTo>
                <a:cubicBezTo>
                  <a:pt x="20" y="94"/>
                  <a:pt x="21" y="104"/>
                  <a:pt x="24" y="112"/>
                </a:cubicBezTo>
                <a:cubicBezTo>
                  <a:pt x="27" y="120"/>
                  <a:pt x="31" y="127"/>
                  <a:pt x="35" y="132"/>
                </a:cubicBezTo>
                <a:cubicBezTo>
                  <a:pt x="40" y="138"/>
                  <a:pt x="46" y="142"/>
                  <a:pt x="52" y="145"/>
                </a:cubicBezTo>
                <a:cubicBezTo>
                  <a:pt x="59" y="148"/>
                  <a:pt x="66" y="149"/>
                  <a:pt x="74" y="149"/>
                </a:cubicBezTo>
                <a:cubicBezTo>
                  <a:pt x="80" y="149"/>
                  <a:pt x="86" y="148"/>
                  <a:pt x="92" y="147"/>
                </a:cubicBezTo>
                <a:cubicBezTo>
                  <a:pt x="97" y="146"/>
                  <a:pt x="101" y="144"/>
                  <a:pt x="105" y="142"/>
                </a:cubicBezTo>
                <a:lnTo>
                  <a:pt x="109" y="15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7" name="Freeform 1937"/>
          <p:cNvSpPr>
            <a:spLocks noEditPoints="1"/>
          </p:cNvSpPr>
          <p:nvPr userDrawn="1"/>
        </p:nvSpPr>
        <p:spPr bwMode="auto">
          <a:xfrm>
            <a:off x="1500188" y="436563"/>
            <a:ext cx="92075" cy="119063"/>
          </a:xfrm>
          <a:custGeom>
            <a:avLst/>
            <a:gdLst>
              <a:gd name="T0" fmla="*/ 20 w 131"/>
              <a:gd name="T1" fmla="*/ 83 h 166"/>
              <a:gd name="T2" fmla="*/ 20 w 131"/>
              <a:gd name="T3" fmla="*/ 83 h 166"/>
              <a:gd name="T4" fmla="*/ 23 w 131"/>
              <a:gd name="T5" fmla="*/ 108 h 166"/>
              <a:gd name="T6" fmla="*/ 31 w 131"/>
              <a:gd name="T7" fmla="*/ 129 h 166"/>
              <a:gd name="T8" fmla="*/ 45 w 131"/>
              <a:gd name="T9" fmla="*/ 144 h 166"/>
              <a:gd name="T10" fmla="*/ 65 w 131"/>
              <a:gd name="T11" fmla="*/ 149 h 166"/>
              <a:gd name="T12" fmla="*/ 99 w 131"/>
              <a:gd name="T13" fmla="*/ 133 h 166"/>
              <a:gd name="T14" fmla="*/ 111 w 131"/>
              <a:gd name="T15" fmla="*/ 83 h 166"/>
              <a:gd name="T16" fmla="*/ 108 w 131"/>
              <a:gd name="T17" fmla="*/ 58 h 166"/>
              <a:gd name="T18" fmla="*/ 100 w 131"/>
              <a:gd name="T19" fmla="*/ 37 h 166"/>
              <a:gd name="T20" fmla="*/ 86 w 131"/>
              <a:gd name="T21" fmla="*/ 22 h 166"/>
              <a:gd name="T22" fmla="*/ 65 w 131"/>
              <a:gd name="T23" fmla="*/ 17 h 166"/>
              <a:gd name="T24" fmla="*/ 32 w 131"/>
              <a:gd name="T25" fmla="*/ 33 h 166"/>
              <a:gd name="T26" fmla="*/ 20 w 131"/>
              <a:gd name="T27" fmla="*/ 83 h 166"/>
              <a:gd name="T28" fmla="*/ 0 w 131"/>
              <a:gd name="T29" fmla="*/ 83 h 166"/>
              <a:gd name="T30" fmla="*/ 0 w 131"/>
              <a:gd name="T31" fmla="*/ 83 h 166"/>
              <a:gd name="T32" fmla="*/ 17 w 131"/>
              <a:gd name="T33" fmla="*/ 21 h 166"/>
              <a:gd name="T34" fmla="*/ 65 w 131"/>
              <a:gd name="T35" fmla="*/ 0 h 166"/>
              <a:gd name="T36" fmla="*/ 95 w 131"/>
              <a:gd name="T37" fmla="*/ 6 h 166"/>
              <a:gd name="T38" fmla="*/ 115 w 131"/>
              <a:gd name="T39" fmla="*/ 23 h 166"/>
              <a:gd name="T40" fmla="*/ 127 w 131"/>
              <a:gd name="T41" fmla="*/ 49 h 166"/>
              <a:gd name="T42" fmla="*/ 131 w 131"/>
              <a:gd name="T43" fmla="*/ 83 h 166"/>
              <a:gd name="T44" fmla="*/ 114 w 131"/>
              <a:gd name="T45" fmla="*/ 145 h 166"/>
              <a:gd name="T46" fmla="*/ 65 w 131"/>
              <a:gd name="T47" fmla="*/ 166 h 166"/>
              <a:gd name="T48" fmla="*/ 36 w 131"/>
              <a:gd name="T49" fmla="*/ 160 h 166"/>
              <a:gd name="T50" fmla="*/ 16 w 131"/>
              <a:gd name="T51" fmla="*/ 143 h 166"/>
              <a:gd name="T52" fmla="*/ 4 w 131"/>
              <a:gd name="T53" fmla="*/ 117 h 166"/>
              <a:gd name="T54" fmla="*/ 0 w 131"/>
              <a:gd name="T55" fmla="*/ 83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31" h="166">
                <a:moveTo>
                  <a:pt x="20" y="83"/>
                </a:moveTo>
                <a:lnTo>
                  <a:pt x="20" y="83"/>
                </a:lnTo>
                <a:cubicBezTo>
                  <a:pt x="20" y="92"/>
                  <a:pt x="21" y="100"/>
                  <a:pt x="23" y="108"/>
                </a:cubicBezTo>
                <a:cubicBezTo>
                  <a:pt x="24" y="116"/>
                  <a:pt x="27" y="123"/>
                  <a:pt x="31" y="129"/>
                </a:cubicBezTo>
                <a:cubicBezTo>
                  <a:pt x="35" y="135"/>
                  <a:pt x="39" y="140"/>
                  <a:pt x="45" y="144"/>
                </a:cubicBezTo>
                <a:cubicBezTo>
                  <a:pt x="51" y="147"/>
                  <a:pt x="57" y="149"/>
                  <a:pt x="65" y="149"/>
                </a:cubicBezTo>
                <a:cubicBezTo>
                  <a:pt x="79" y="149"/>
                  <a:pt x="91" y="144"/>
                  <a:pt x="99" y="133"/>
                </a:cubicBezTo>
                <a:cubicBezTo>
                  <a:pt x="107" y="122"/>
                  <a:pt x="111" y="105"/>
                  <a:pt x="111" y="83"/>
                </a:cubicBezTo>
                <a:cubicBezTo>
                  <a:pt x="111" y="74"/>
                  <a:pt x="110" y="66"/>
                  <a:pt x="108" y="58"/>
                </a:cubicBezTo>
                <a:cubicBezTo>
                  <a:pt x="107" y="50"/>
                  <a:pt x="104" y="43"/>
                  <a:pt x="100" y="37"/>
                </a:cubicBezTo>
                <a:cubicBezTo>
                  <a:pt x="96" y="31"/>
                  <a:pt x="92" y="26"/>
                  <a:pt x="86" y="22"/>
                </a:cubicBezTo>
                <a:cubicBezTo>
                  <a:pt x="80" y="19"/>
                  <a:pt x="73" y="17"/>
                  <a:pt x="65" y="17"/>
                </a:cubicBezTo>
                <a:cubicBezTo>
                  <a:pt x="51" y="17"/>
                  <a:pt x="40" y="22"/>
                  <a:pt x="32" y="33"/>
                </a:cubicBezTo>
                <a:cubicBezTo>
                  <a:pt x="24" y="44"/>
                  <a:pt x="20" y="60"/>
                  <a:pt x="20" y="83"/>
                </a:cubicBezTo>
                <a:close/>
                <a:moveTo>
                  <a:pt x="0" y="83"/>
                </a:moveTo>
                <a:lnTo>
                  <a:pt x="0" y="83"/>
                </a:lnTo>
                <a:cubicBezTo>
                  <a:pt x="0" y="56"/>
                  <a:pt x="6" y="36"/>
                  <a:pt x="17" y="21"/>
                </a:cubicBezTo>
                <a:cubicBezTo>
                  <a:pt x="28" y="7"/>
                  <a:pt x="44" y="0"/>
                  <a:pt x="65" y="0"/>
                </a:cubicBezTo>
                <a:cubicBezTo>
                  <a:pt x="77" y="0"/>
                  <a:pt x="86" y="2"/>
                  <a:pt x="95" y="6"/>
                </a:cubicBezTo>
                <a:cubicBezTo>
                  <a:pt x="103" y="10"/>
                  <a:pt x="110" y="15"/>
                  <a:pt x="115" y="23"/>
                </a:cubicBezTo>
                <a:cubicBezTo>
                  <a:pt x="121" y="30"/>
                  <a:pt x="125" y="39"/>
                  <a:pt x="127" y="49"/>
                </a:cubicBezTo>
                <a:cubicBezTo>
                  <a:pt x="130" y="59"/>
                  <a:pt x="131" y="70"/>
                  <a:pt x="131" y="83"/>
                </a:cubicBezTo>
                <a:cubicBezTo>
                  <a:pt x="131" y="110"/>
                  <a:pt x="125" y="130"/>
                  <a:pt x="114" y="145"/>
                </a:cubicBezTo>
                <a:cubicBezTo>
                  <a:pt x="103" y="159"/>
                  <a:pt x="86" y="166"/>
                  <a:pt x="65" y="166"/>
                </a:cubicBezTo>
                <a:cubicBezTo>
                  <a:pt x="54" y="166"/>
                  <a:pt x="44" y="164"/>
                  <a:pt x="36" y="160"/>
                </a:cubicBezTo>
                <a:cubicBezTo>
                  <a:pt x="28" y="156"/>
                  <a:pt x="21" y="150"/>
                  <a:pt x="16" y="143"/>
                </a:cubicBezTo>
                <a:cubicBezTo>
                  <a:pt x="10" y="136"/>
                  <a:pt x="6" y="127"/>
                  <a:pt x="4" y="117"/>
                </a:cubicBezTo>
                <a:cubicBezTo>
                  <a:pt x="1" y="107"/>
                  <a:pt x="0" y="95"/>
                  <a:pt x="0" y="83"/>
                </a:cubicBez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8" name="Freeform 1938"/>
          <p:cNvSpPr>
            <a:spLocks noEditPoints="1"/>
          </p:cNvSpPr>
          <p:nvPr userDrawn="1"/>
        </p:nvSpPr>
        <p:spPr bwMode="auto">
          <a:xfrm>
            <a:off x="1617663" y="436563"/>
            <a:ext cx="71438" cy="119063"/>
          </a:xfrm>
          <a:custGeom>
            <a:avLst/>
            <a:gdLst>
              <a:gd name="T0" fmla="*/ 43 w 101"/>
              <a:gd name="T1" fmla="*/ 148 h 164"/>
              <a:gd name="T2" fmla="*/ 43 w 101"/>
              <a:gd name="T3" fmla="*/ 148 h 164"/>
              <a:gd name="T4" fmla="*/ 57 w 101"/>
              <a:gd name="T5" fmla="*/ 146 h 164"/>
              <a:gd name="T6" fmla="*/ 70 w 101"/>
              <a:gd name="T7" fmla="*/ 140 h 164"/>
              <a:gd name="T8" fmla="*/ 78 w 101"/>
              <a:gd name="T9" fmla="*/ 131 h 164"/>
              <a:gd name="T10" fmla="*/ 81 w 101"/>
              <a:gd name="T11" fmla="*/ 118 h 164"/>
              <a:gd name="T12" fmla="*/ 77 w 101"/>
              <a:gd name="T13" fmla="*/ 103 h 164"/>
              <a:gd name="T14" fmla="*/ 67 w 101"/>
              <a:gd name="T15" fmla="*/ 94 h 164"/>
              <a:gd name="T16" fmla="*/ 54 w 101"/>
              <a:gd name="T17" fmla="*/ 90 h 164"/>
              <a:gd name="T18" fmla="*/ 39 w 101"/>
              <a:gd name="T19" fmla="*/ 88 h 164"/>
              <a:gd name="T20" fmla="*/ 19 w 101"/>
              <a:gd name="T21" fmla="*/ 88 h 164"/>
              <a:gd name="T22" fmla="*/ 19 w 101"/>
              <a:gd name="T23" fmla="*/ 146 h 164"/>
              <a:gd name="T24" fmla="*/ 23 w 101"/>
              <a:gd name="T25" fmla="*/ 147 h 164"/>
              <a:gd name="T26" fmla="*/ 30 w 101"/>
              <a:gd name="T27" fmla="*/ 147 h 164"/>
              <a:gd name="T28" fmla="*/ 37 w 101"/>
              <a:gd name="T29" fmla="*/ 147 h 164"/>
              <a:gd name="T30" fmla="*/ 43 w 101"/>
              <a:gd name="T31" fmla="*/ 148 h 164"/>
              <a:gd name="T32" fmla="*/ 31 w 101"/>
              <a:gd name="T33" fmla="*/ 72 h 164"/>
              <a:gd name="T34" fmla="*/ 31 w 101"/>
              <a:gd name="T35" fmla="*/ 72 h 164"/>
              <a:gd name="T36" fmla="*/ 40 w 101"/>
              <a:gd name="T37" fmla="*/ 72 h 164"/>
              <a:gd name="T38" fmla="*/ 49 w 101"/>
              <a:gd name="T39" fmla="*/ 71 h 164"/>
              <a:gd name="T40" fmla="*/ 60 w 101"/>
              <a:gd name="T41" fmla="*/ 67 h 164"/>
              <a:gd name="T42" fmla="*/ 68 w 101"/>
              <a:gd name="T43" fmla="*/ 61 h 164"/>
              <a:gd name="T44" fmla="*/ 74 w 101"/>
              <a:gd name="T45" fmla="*/ 52 h 164"/>
              <a:gd name="T46" fmla="*/ 76 w 101"/>
              <a:gd name="T47" fmla="*/ 42 h 164"/>
              <a:gd name="T48" fmla="*/ 73 w 101"/>
              <a:gd name="T49" fmla="*/ 30 h 164"/>
              <a:gd name="T50" fmla="*/ 66 w 101"/>
              <a:gd name="T51" fmla="*/ 22 h 164"/>
              <a:gd name="T52" fmla="*/ 55 w 101"/>
              <a:gd name="T53" fmla="*/ 18 h 164"/>
              <a:gd name="T54" fmla="*/ 42 w 101"/>
              <a:gd name="T55" fmla="*/ 16 h 164"/>
              <a:gd name="T56" fmla="*/ 28 w 101"/>
              <a:gd name="T57" fmla="*/ 17 h 164"/>
              <a:gd name="T58" fmla="*/ 19 w 101"/>
              <a:gd name="T59" fmla="*/ 18 h 164"/>
              <a:gd name="T60" fmla="*/ 19 w 101"/>
              <a:gd name="T61" fmla="*/ 72 h 164"/>
              <a:gd name="T62" fmla="*/ 31 w 101"/>
              <a:gd name="T63" fmla="*/ 72 h 164"/>
              <a:gd name="T64" fmla="*/ 96 w 101"/>
              <a:gd name="T65" fmla="*/ 38 h 164"/>
              <a:gd name="T66" fmla="*/ 96 w 101"/>
              <a:gd name="T67" fmla="*/ 38 h 164"/>
              <a:gd name="T68" fmla="*/ 95 w 101"/>
              <a:gd name="T69" fmla="*/ 50 h 164"/>
              <a:gd name="T70" fmla="*/ 89 w 101"/>
              <a:gd name="T71" fmla="*/ 61 h 164"/>
              <a:gd name="T72" fmla="*/ 80 w 101"/>
              <a:gd name="T73" fmla="*/ 70 h 164"/>
              <a:gd name="T74" fmla="*/ 66 w 101"/>
              <a:gd name="T75" fmla="*/ 76 h 164"/>
              <a:gd name="T76" fmla="*/ 66 w 101"/>
              <a:gd name="T77" fmla="*/ 77 h 164"/>
              <a:gd name="T78" fmla="*/ 79 w 101"/>
              <a:gd name="T79" fmla="*/ 81 h 164"/>
              <a:gd name="T80" fmla="*/ 91 w 101"/>
              <a:gd name="T81" fmla="*/ 89 h 164"/>
              <a:gd name="T82" fmla="*/ 98 w 101"/>
              <a:gd name="T83" fmla="*/ 100 h 164"/>
              <a:gd name="T84" fmla="*/ 101 w 101"/>
              <a:gd name="T85" fmla="*/ 117 h 164"/>
              <a:gd name="T86" fmla="*/ 96 w 101"/>
              <a:gd name="T87" fmla="*/ 138 h 164"/>
              <a:gd name="T88" fmla="*/ 83 w 101"/>
              <a:gd name="T89" fmla="*/ 153 h 164"/>
              <a:gd name="T90" fmla="*/ 63 w 101"/>
              <a:gd name="T91" fmla="*/ 161 h 164"/>
              <a:gd name="T92" fmla="*/ 41 w 101"/>
              <a:gd name="T93" fmla="*/ 164 h 164"/>
              <a:gd name="T94" fmla="*/ 32 w 101"/>
              <a:gd name="T95" fmla="*/ 164 h 164"/>
              <a:gd name="T96" fmla="*/ 21 w 101"/>
              <a:gd name="T97" fmla="*/ 164 h 164"/>
              <a:gd name="T98" fmla="*/ 10 w 101"/>
              <a:gd name="T99" fmla="*/ 163 h 164"/>
              <a:gd name="T100" fmla="*/ 0 w 101"/>
              <a:gd name="T101" fmla="*/ 161 h 164"/>
              <a:gd name="T102" fmla="*/ 0 w 101"/>
              <a:gd name="T103" fmla="*/ 3 h 164"/>
              <a:gd name="T104" fmla="*/ 19 w 101"/>
              <a:gd name="T105" fmla="*/ 1 h 164"/>
              <a:gd name="T106" fmla="*/ 44 w 101"/>
              <a:gd name="T107" fmla="*/ 0 h 164"/>
              <a:gd name="T108" fmla="*/ 62 w 101"/>
              <a:gd name="T109" fmla="*/ 1 h 164"/>
              <a:gd name="T110" fmla="*/ 79 w 101"/>
              <a:gd name="T111" fmla="*/ 7 h 164"/>
              <a:gd name="T112" fmla="*/ 92 w 101"/>
              <a:gd name="T113" fmla="*/ 19 h 164"/>
              <a:gd name="T114" fmla="*/ 96 w 101"/>
              <a:gd name="T115" fmla="*/ 38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01" h="164">
                <a:moveTo>
                  <a:pt x="43" y="148"/>
                </a:moveTo>
                <a:lnTo>
                  <a:pt x="43" y="148"/>
                </a:lnTo>
                <a:cubicBezTo>
                  <a:pt x="48" y="148"/>
                  <a:pt x="53" y="147"/>
                  <a:pt x="57" y="146"/>
                </a:cubicBezTo>
                <a:cubicBezTo>
                  <a:pt x="62" y="145"/>
                  <a:pt x="66" y="143"/>
                  <a:pt x="70" y="140"/>
                </a:cubicBezTo>
                <a:cubicBezTo>
                  <a:pt x="73" y="138"/>
                  <a:pt x="76" y="135"/>
                  <a:pt x="78" y="131"/>
                </a:cubicBezTo>
                <a:cubicBezTo>
                  <a:pt x="80" y="127"/>
                  <a:pt x="81" y="123"/>
                  <a:pt x="81" y="118"/>
                </a:cubicBezTo>
                <a:cubicBezTo>
                  <a:pt x="81" y="112"/>
                  <a:pt x="80" y="107"/>
                  <a:pt x="77" y="103"/>
                </a:cubicBezTo>
                <a:cubicBezTo>
                  <a:pt x="75" y="99"/>
                  <a:pt x="72" y="96"/>
                  <a:pt x="67" y="94"/>
                </a:cubicBezTo>
                <a:cubicBezTo>
                  <a:pt x="63" y="92"/>
                  <a:pt x="59" y="90"/>
                  <a:pt x="54" y="90"/>
                </a:cubicBezTo>
                <a:cubicBezTo>
                  <a:pt x="49" y="89"/>
                  <a:pt x="44" y="88"/>
                  <a:pt x="39" y="88"/>
                </a:cubicBezTo>
                <a:lnTo>
                  <a:pt x="19" y="88"/>
                </a:lnTo>
                <a:lnTo>
                  <a:pt x="19" y="146"/>
                </a:lnTo>
                <a:cubicBezTo>
                  <a:pt x="20" y="146"/>
                  <a:pt x="21" y="146"/>
                  <a:pt x="23" y="147"/>
                </a:cubicBezTo>
                <a:cubicBezTo>
                  <a:pt x="25" y="147"/>
                  <a:pt x="27" y="147"/>
                  <a:pt x="30" y="147"/>
                </a:cubicBezTo>
                <a:cubicBezTo>
                  <a:pt x="32" y="147"/>
                  <a:pt x="34" y="147"/>
                  <a:pt x="37" y="147"/>
                </a:cubicBezTo>
                <a:cubicBezTo>
                  <a:pt x="39" y="148"/>
                  <a:pt x="41" y="148"/>
                  <a:pt x="43" y="148"/>
                </a:cubicBezTo>
                <a:close/>
                <a:moveTo>
                  <a:pt x="31" y="72"/>
                </a:moveTo>
                <a:lnTo>
                  <a:pt x="31" y="72"/>
                </a:lnTo>
                <a:cubicBezTo>
                  <a:pt x="33" y="72"/>
                  <a:pt x="36" y="72"/>
                  <a:pt x="40" y="72"/>
                </a:cubicBezTo>
                <a:cubicBezTo>
                  <a:pt x="44" y="72"/>
                  <a:pt x="47" y="72"/>
                  <a:pt x="49" y="71"/>
                </a:cubicBezTo>
                <a:cubicBezTo>
                  <a:pt x="53" y="70"/>
                  <a:pt x="56" y="69"/>
                  <a:pt x="60" y="67"/>
                </a:cubicBezTo>
                <a:cubicBezTo>
                  <a:pt x="63" y="65"/>
                  <a:pt x="66" y="63"/>
                  <a:pt x="68" y="61"/>
                </a:cubicBezTo>
                <a:cubicBezTo>
                  <a:pt x="71" y="58"/>
                  <a:pt x="73" y="56"/>
                  <a:pt x="74" y="52"/>
                </a:cubicBezTo>
                <a:cubicBezTo>
                  <a:pt x="76" y="49"/>
                  <a:pt x="76" y="46"/>
                  <a:pt x="76" y="42"/>
                </a:cubicBezTo>
                <a:cubicBezTo>
                  <a:pt x="76" y="37"/>
                  <a:pt x="75" y="33"/>
                  <a:pt x="73" y="30"/>
                </a:cubicBezTo>
                <a:cubicBezTo>
                  <a:pt x="72" y="26"/>
                  <a:pt x="69" y="24"/>
                  <a:pt x="66" y="22"/>
                </a:cubicBezTo>
                <a:cubicBezTo>
                  <a:pt x="63" y="20"/>
                  <a:pt x="59" y="18"/>
                  <a:pt x="55" y="18"/>
                </a:cubicBezTo>
                <a:cubicBezTo>
                  <a:pt x="51" y="17"/>
                  <a:pt x="46" y="16"/>
                  <a:pt x="42" y="16"/>
                </a:cubicBezTo>
                <a:cubicBezTo>
                  <a:pt x="37" y="16"/>
                  <a:pt x="32" y="16"/>
                  <a:pt x="28" y="17"/>
                </a:cubicBezTo>
                <a:cubicBezTo>
                  <a:pt x="24" y="17"/>
                  <a:pt x="21" y="17"/>
                  <a:pt x="19" y="18"/>
                </a:cubicBezTo>
                <a:lnTo>
                  <a:pt x="19" y="72"/>
                </a:lnTo>
                <a:lnTo>
                  <a:pt x="31" y="72"/>
                </a:lnTo>
                <a:close/>
                <a:moveTo>
                  <a:pt x="96" y="38"/>
                </a:moveTo>
                <a:lnTo>
                  <a:pt x="96" y="38"/>
                </a:lnTo>
                <a:cubicBezTo>
                  <a:pt x="96" y="42"/>
                  <a:pt x="96" y="46"/>
                  <a:pt x="95" y="50"/>
                </a:cubicBezTo>
                <a:cubicBezTo>
                  <a:pt x="93" y="54"/>
                  <a:pt x="92" y="58"/>
                  <a:pt x="89" y="61"/>
                </a:cubicBezTo>
                <a:cubicBezTo>
                  <a:pt x="87" y="65"/>
                  <a:pt x="84" y="68"/>
                  <a:pt x="80" y="70"/>
                </a:cubicBezTo>
                <a:cubicBezTo>
                  <a:pt x="76" y="73"/>
                  <a:pt x="71" y="75"/>
                  <a:pt x="66" y="76"/>
                </a:cubicBezTo>
                <a:lnTo>
                  <a:pt x="66" y="77"/>
                </a:lnTo>
                <a:cubicBezTo>
                  <a:pt x="71" y="78"/>
                  <a:pt x="75" y="79"/>
                  <a:pt x="79" y="81"/>
                </a:cubicBezTo>
                <a:cubicBezTo>
                  <a:pt x="84" y="83"/>
                  <a:pt x="87" y="85"/>
                  <a:pt x="91" y="89"/>
                </a:cubicBezTo>
                <a:cubicBezTo>
                  <a:pt x="94" y="92"/>
                  <a:pt x="96" y="96"/>
                  <a:pt x="98" y="100"/>
                </a:cubicBezTo>
                <a:cubicBezTo>
                  <a:pt x="100" y="105"/>
                  <a:pt x="101" y="110"/>
                  <a:pt x="101" y="117"/>
                </a:cubicBezTo>
                <a:cubicBezTo>
                  <a:pt x="101" y="125"/>
                  <a:pt x="100" y="132"/>
                  <a:pt x="96" y="138"/>
                </a:cubicBezTo>
                <a:cubicBezTo>
                  <a:pt x="93" y="144"/>
                  <a:pt x="88" y="149"/>
                  <a:pt x="83" y="153"/>
                </a:cubicBezTo>
                <a:cubicBezTo>
                  <a:pt x="77" y="157"/>
                  <a:pt x="71" y="160"/>
                  <a:pt x="63" y="161"/>
                </a:cubicBezTo>
                <a:cubicBezTo>
                  <a:pt x="56" y="163"/>
                  <a:pt x="49" y="164"/>
                  <a:pt x="41" y="164"/>
                </a:cubicBezTo>
                <a:lnTo>
                  <a:pt x="32" y="164"/>
                </a:lnTo>
                <a:cubicBezTo>
                  <a:pt x="29" y="164"/>
                  <a:pt x="25" y="164"/>
                  <a:pt x="21" y="164"/>
                </a:cubicBezTo>
                <a:cubicBezTo>
                  <a:pt x="17" y="164"/>
                  <a:pt x="14" y="163"/>
                  <a:pt x="10" y="163"/>
                </a:cubicBezTo>
                <a:cubicBezTo>
                  <a:pt x="6" y="162"/>
                  <a:pt x="3" y="162"/>
                  <a:pt x="0" y="161"/>
                </a:cubicBezTo>
                <a:lnTo>
                  <a:pt x="0" y="3"/>
                </a:lnTo>
                <a:cubicBezTo>
                  <a:pt x="5" y="2"/>
                  <a:pt x="12" y="1"/>
                  <a:pt x="19" y="1"/>
                </a:cubicBezTo>
                <a:cubicBezTo>
                  <a:pt x="27" y="0"/>
                  <a:pt x="35" y="0"/>
                  <a:pt x="44" y="0"/>
                </a:cubicBezTo>
                <a:cubicBezTo>
                  <a:pt x="50" y="0"/>
                  <a:pt x="56" y="0"/>
                  <a:pt x="62" y="1"/>
                </a:cubicBezTo>
                <a:cubicBezTo>
                  <a:pt x="68" y="2"/>
                  <a:pt x="74" y="4"/>
                  <a:pt x="79" y="7"/>
                </a:cubicBezTo>
                <a:cubicBezTo>
                  <a:pt x="84" y="10"/>
                  <a:pt x="88" y="14"/>
                  <a:pt x="92" y="19"/>
                </a:cubicBezTo>
                <a:cubicBezTo>
                  <a:pt x="95" y="24"/>
                  <a:pt x="96" y="30"/>
                  <a:pt x="96" y="38"/>
                </a:cubicBez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9" name="Freeform 1939"/>
          <p:cNvSpPr>
            <a:spLocks noEditPoints="1"/>
          </p:cNvSpPr>
          <p:nvPr userDrawn="1"/>
        </p:nvSpPr>
        <p:spPr bwMode="auto">
          <a:xfrm>
            <a:off x="852488" y="623888"/>
            <a:ext cx="44450" cy="74613"/>
          </a:xfrm>
          <a:custGeom>
            <a:avLst/>
            <a:gdLst>
              <a:gd name="T0" fmla="*/ 25 w 63"/>
              <a:gd name="T1" fmla="*/ 10 h 102"/>
              <a:gd name="T2" fmla="*/ 25 w 63"/>
              <a:gd name="T3" fmla="*/ 10 h 102"/>
              <a:gd name="T4" fmla="*/ 18 w 63"/>
              <a:gd name="T5" fmla="*/ 10 h 102"/>
              <a:gd name="T6" fmla="*/ 12 w 63"/>
              <a:gd name="T7" fmla="*/ 11 h 102"/>
              <a:gd name="T8" fmla="*/ 12 w 63"/>
              <a:gd name="T9" fmla="*/ 53 h 102"/>
              <a:gd name="T10" fmla="*/ 15 w 63"/>
              <a:gd name="T11" fmla="*/ 53 h 102"/>
              <a:gd name="T12" fmla="*/ 18 w 63"/>
              <a:gd name="T13" fmla="*/ 53 h 102"/>
              <a:gd name="T14" fmla="*/ 21 w 63"/>
              <a:gd name="T15" fmla="*/ 53 h 102"/>
              <a:gd name="T16" fmla="*/ 24 w 63"/>
              <a:gd name="T17" fmla="*/ 53 h 102"/>
              <a:gd name="T18" fmla="*/ 33 w 63"/>
              <a:gd name="T19" fmla="*/ 52 h 102"/>
              <a:gd name="T20" fmla="*/ 42 w 63"/>
              <a:gd name="T21" fmla="*/ 49 h 102"/>
              <a:gd name="T22" fmla="*/ 48 w 63"/>
              <a:gd name="T23" fmla="*/ 42 h 102"/>
              <a:gd name="T24" fmla="*/ 51 w 63"/>
              <a:gd name="T25" fmla="*/ 31 h 102"/>
              <a:gd name="T26" fmla="*/ 48 w 63"/>
              <a:gd name="T27" fmla="*/ 21 h 102"/>
              <a:gd name="T28" fmla="*/ 43 w 63"/>
              <a:gd name="T29" fmla="*/ 14 h 102"/>
              <a:gd name="T30" fmla="*/ 34 w 63"/>
              <a:gd name="T31" fmla="*/ 11 h 102"/>
              <a:gd name="T32" fmla="*/ 25 w 63"/>
              <a:gd name="T33" fmla="*/ 10 h 102"/>
              <a:gd name="T34" fmla="*/ 0 w 63"/>
              <a:gd name="T35" fmla="*/ 2 h 102"/>
              <a:gd name="T36" fmla="*/ 0 w 63"/>
              <a:gd name="T37" fmla="*/ 2 h 102"/>
              <a:gd name="T38" fmla="*/ 12 w 63"/>
              <a:gd name="T39" fmla="*/ 0 h 102"/>
              <a:gd name="T40" fmla="*/ 25 w 63"/>
              <a:gd name="T41" fmla="*/ 0 h 102"/>
              <a:gd name="T42" fmla="*/ 38 w 63"/>
              <a:gd name="T43" fmla="*/ 1 h 102"/>
              <a:gd name="T44" fmla="*/ 51 w 63"/>
              <a:gd name="T45" fmla="*/ 6 h 102"/>
              <a:gd name="T46" fmla="*/ 60 w 63"/>
              <a:gd name="T47" fmla="*/ 15 h 102"/>
              <a:gd name="T48" fmla="*/ 63 w 63"/>
              <a:gd name="T49" fmla="*/ 31 h 102"/>
              <a:gd name="T50" fmla="*/ 60 w 63"/>
              <a:gd name="T51" fmla="*/ 46 h 102"/>
              <a:gd name="T52" fmla="*/ 51 w 63"/>
              <a:gd name="T53" fmla="*/ 56 h 102"/>
              <a:gd name="T54" fmla="*/ 39 w 63"/>
              <a:gd name="T55" fmla="*/ 62 h 102"/>
              <a:gd name="T56" fmla="*/ 24 w 63"/>
              <a:gd name="T57" fmla="*/ 64 h 102"/>
              <a:gd name="T58" fmla="*/ 22 w 63"/>
              <a:gd name="T59" fmla="*/ 64 h 102"/>
              <a:gd name="T60" fmla="*/ 18 w 63"/>
              <a:gd name="T61" fmla="*/ 64 h 102"/>
              <a:gd name="T62" fmla="*/ 15 w 63"/>
              <a:gd name="T63" fmla="*/ 64 h 102"/>
              <a:gd name="T64" fmla="*/ 12 w 63"/>
              <a:gd name="T65" fmla="*/ 63 h 102"/>
              <a:gd name="T66" fmla="*/ 12 w 63"/>
              <a:gd name="T67" fmla="*/ 102 h 102"/>
              <a:gd name="T68" fmla="*/ 0 w 63"/>
              <a:gd name="T69" fmla="*/ 102 h 102"/>
              <a:gd name="T70" fmla="*/ 0 w 63"/>
              <a:gd name="T71" fmla="*/ 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3" h="102">
                <a:moveTo>
                  <a:pt x="25" y="10"/>
                </a:moveTo>
                <a:lnTo>
                  <a:pt x="25" y="10"/>
                </a:lnTo>
                <a:cubicBezTo>
                  <a:pt x="23" y="10"/>
                  <a:pt x="20" y="10"/>
                  <a:pt x="18" y="10"/>
                </a:cubicBezTo>
                <a:cubicBezTo>
                  <a:pt x="16" y="10"/>
                  <a:pt x="14" y="10"/>
                  <a:pt x="12" y="11"/>
                </a:cubicBezTo>
                <a:lnTo>
                  <a:pt x="12" y="53"/>
                </a:lnTo>
                <a:cubicBezTo>
                  <a:pt x="13" y="53"/>
                  <a:pt x="14" y="53"/>
                  <a:pt x="15" y="53"/>
                </a:cubicBezTo>
                <a:cubicBezTo>
                  <a:pt x="16" y="53"/>
                  <a:pt x="17" y="53"/>
                  <a:pt x="18" y="53"/>
                </a:cubicBezTo>
                <a:cubicBezTo>
                  <a:pt x="19" y="53"/>
                  <a:pt x="20" y="53"/>
                  <a:pt x="21" y="53"/>
                </a:cubicBezTo>
                <a:lnTo>
                  <a:pt x="24" y="53"/>
                </a:lnTo>
                <a:cubicBezTo>
                  <a:pt x="27" y="53"/>
                  <a:pt x="30" y="53"/>
                  <a:pt x="33" y="52"/>
                </a:cubicBezTo>
                <a:cubicBezTo>
                  <a:pt x="37" y="52"/>
                  <a:pt x="39" y="50"/>
                  <a:pt x="42" y="49"/>
                </a:cubicBezTo>
                <a:cubicBezTo>
                  <a:pt x="45" y="47"/>
                  <a:pt x="47" y="45"/>
                  <a:pt x="48" y="42"/>
                </a:cubicBezTo>
                <a:cubicBezTo>
                  <a:pt x="50" y="39"/>
                  <a:pt x="51" y="35"/>
                  <a:pt x="51" y="31"/>
                </a:cubicBezTo>
                <a:cubicBezTo>
                  <a:pt x="51" y="27"/>
                  <a:pt x="50" y="23"/>
                  <a:pt x="48" y="21"/>
                </a:cubicBezTo>
                <a:cubicBezTo>
                  <a:pt x="47" y="18"/>
                  <a:pt x="45" y="16"/>
                  <a:pt x="43" y="14"/>
                </a:cubicBezTo>
                <a:cubicBezTo>
                  <a:pt x="40" y="13"/>
                  <a:pt x="37" y="12"/>
                  <a:pt x="34" y="11"/>
                </a:cubicBezTo>
                <a:cubicBezTo>
                  <a:pt x="31" y="10"/>
                  <a:pt x="28" y="10"/>
                  <a:pt x="25" y="10"/>
                </a:cubicBezTo>
                <a:close/>
                <a:moveTo>
                  <a:pt x="0" y="2"/>
                </a:moveTo>
                <a:lnTo>
                  <a:pt x="0" y="2"/>
                </a:lnTo>
                <a:cubicBezTo>
                  <a:pt x="4" y="1"/>
                  <a:pt x="8" y="0"/>
                  <a:pt x="12" y="0"/>
                </a:cubicBezTo>
                <a:cubicBezTo>
                  <a:pt x="16" y="0"/>
                  <a:pt x="21" y="0"/>
                  <a:pt x="25" y="0"/>
                </a:cubicBezTo>
                <a:cubicBezTo>
                  <a:pt x="29" y="0"/>
                  <a:pt x="34" y="0"/>
                  <a:pt x="38" y="1"/>
                </a:cubicBezTo>
                <a:cubicBezTo>
                  <a:pt x="43" y="2"/>
                  <a:pt x="47" y="3"/>
                  <a:pt x="51" y="6"/>
                </a:cubicBezTo>
                <a:cubicBezTo>
                  <a:pt x="54" y="8"/>
                  <a:pt x="57" y="11"/>
                  <a:pt x="60" y="15"/>
                </a:cubicBezTo>
                <a:cubicBezTo>
                  <a:pt x="62" y="19"/>
                  <a:pt x="63" y="24"/>
                  <a:pt x="63" y="31"/>
                </a:cubicBezTo>
                <a:cubicBezTo>
                  <a:pt x="63" y="37"/>
                  <a:pt x="62" y="42"/>
                  <a:pt x="60" y="46"/>
                </a:cubicBezTo>
                <a:cubicBezTo>
                  <a:pt x="58" y="50"/>
                  <a:pt x="55" y="54"/>
                  <a:pt x="51" y="56"/>
                </a:cubicBezTo>
                <a:cubicBezTo>
                  <a:pt x="48" y="59"/>
                  <a:pt x="43" y="61"/>
                  <a:pt x="39" y="62"/>
                </a:cubicBezTo>
                <a:cubicBezTo>
                  <a:pt x="34" y="63"/>
                  <a:pt x="29" y="64"/>
                  <a:pt x="24" y="64"/>
                </a:cubicBezTo>
                <a:lnTo>
                  <a:pt x="22" y="64"/>
                </a:lnTo>
                <a:cubicBezTo>
                  <a:pt x="21" y="64"/>
                  <a:pt x="20" y="64"/>
                  <a:pt x="18" y="64"/>
                </a:cubicBezTo>
                <a:cubicBezTo>
                  <a:pt x="17" y="64"/>
                  <a:pt x="16" y="64"/>
                  <a:pt x="15" y="64"/>
                </a:cubicBezTo>
                <a:cubicBezTo>
                  <a:pt x="14" y="63"/>
                  <a:pt x="13" y="63"/>
                  <a:pt x="12" y="63"/>
                </a:cubicBezTo>
                <a:lnTo>
                  <a:pt x="12" y="102"/>
                </a:lnTo>
                <a:lnTo>
                  <a:pt x="0" y="102"/>
                </a:lnTo>
                <a:lnTo>
                  <a:pt x="0" y="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0" name="Freeform 1940"/>
          <p:cNvSpPr>
            <a:spLocks noEditPoints="1"/>
          </p:cNvSpPr>
          <p:nvPr userDrawn="1"/>
        </p:nvSpPr>
        <p:spPr bwMode="auto">
          <a:xfrm>
            <a:off x="906463" y="623888"/>
            <a:ext cx="58738" cy="74613"/>
          </a:xfrm>
          <a:custGeom>
            <a:avLst/>
            <a:gdLst>
              <a:gd name="T0" fmla="*/ 12 w 82"/>
              <a:gd name="T1" fmla="*/ 52 h 104"/>
              <a:gd name="T2" fmla="*/ 12 w 82"/>
              <a:gd name="T3" fmla="*/ 52 h 104"/>
              <a:gd name="T4" fmla="*/ 14 w 82"/>
              <a:gd name="T5" fmla="*/ 68 h 104"/>
              <a:gd name="T6" fmla="*/ 19 w 82"/>
              <a:gd name="T7" fmla="*/ 81 h 104"/>
              <a:gd name="T8" fmla="*/ 28 w 82"/>
              <a:gd name="T9" fmla="*/ 90 h 104"/>
              <a:gd name="T10" fmla="*/ 41 w 82"/>
              <a:gd name="T11" fmla="*/ 94 h 104"/>
              <a:gd name="T12" fmla="*/ 62 w 82"/>
              <a:gd name="T13" fmla="*/ 83 h 104"/>
              <a:gd name="T14" fmla="*/ 69 w 82"/>
              <a:gd name="T15" fmla="*/ 52 h 104"/>
              <a:gd name="T16" fmla="*/ 68 w 82"/>
              <a:gd name="T17" fmla="*/ 36 h 104"/>
              <a:gd name="T18" fmla="*/ 62 w 82"/>
              <a:gd name="T19" fmla="*/ 23 h 104"/>
              <a:gd name="T20" fmla="*/ 53 w 82"/>
              <a:gd name="T21" fmla="*/ 14 h 104"/>
              <a:gd name="T22" fmla="*/ 41 w 82"/>
              <a:gd name="T23" fmla="*/ 11 h 104"/>
              <a:gd name="T24" fmla="*/ 20 w 82"/>
              <a:gd name="T25" fmla="*/ 21 h 104"/>
              <a:gd name="T26" fmla="*/ 12 w 82"/>
              <a:gd name="T27" fmla="*/ 52 h 104"/>
              <a:gd name="T28" fmla="*/ 0 w 82"/>
              <a:gd name="T29" fmla="*/ 52 h 104"/>
              <a:gd name="T30" fmla="*/ 0 w 82"/>
              <a:gd name="T31" fmla="*/ 52 h 104"/>
              <a:gd name="T32" fmla="*/ 10 w 82"/>
              <a:gd name="T33" fmla="*/ 13 h 104"/>
              <a:gd name="T34" fmla="*/ 41 w 82"/>
              <a:gd name="T35" fmla="*/ 0 h 104"/>
              <a:gd name="T36" fmla="*/ 59 w 82"/>
              <a:gd name="T37" fmla="*/ 4 h 104"/>
              <a:gd name="T38" fmla="*/ 72 w 82"/>
              <a:gd name="T39" fmla="*/ 14 h 104"/>
              <a:gd name="T40" fmla="*/ 79 w 82"/>
              <a:gd name="T41" fmla="*/ 31 h 104"/>
              <a:gd name="T42" fmla="*/ 82 w 82"/>
              <a:gd name="T43" fmla="*/ 52 h 104"/>
              <a:gd name="T44" fmla="*/ 71 w 82"/>
              <a:gd name="T45" fmla="*/ 91 h 104"/>
              <a:gd name="T46" fmla="*/ 41 w 82"/>
              <a:gd name="T47" fmla="*/ 104 h 104"/>
              <a:gd name="T48" fmla="*/ 22 w 82"/>
              <a:gd name="T49" fmla="*/ 101 h 104"/>
              <a:gd name="T50" fmla="*/ 10 w 82"/>
              <a:gd name="T51" fmla="*/ 90 h 104"/>
              <a:gd name="T52" fmla="*/ 2 w 82"/>
              <a:gd name="T53" fmla="*/ 74 h 104"/>
              <a:gd name="T54" fmla="*/ 0 w 82"/>
              <a:gd name="T55" fmla="*/ 52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82" h="104">
                <a:moveTo>
                  <a:pt x="12" y="52"/>
                </a:moveTo>
                <a:lnTo>
                  <a:pt x="12" y="52"/>
                </a:lnTo>
                <a:cubicBezTo>
                  <a:pt x="12" y="58"/>
                  <a:pt x="13" y="63"/>
                  <a:pt x="14" y="68"/>
                </a:cubicBezTo>
                <a:cubicBezTo>
                  <a:pt x="15" y="73"/>
                  <a:pt x="17" y="77"/>
                  <a:pt x="19" y="81"/>
                </a:cubicBezTo>
                <a:cubicBezTo>
                  <a:pt x="21" y="85"/>
                  <a:pt x="24" y="88"/>
                  <a:pt x="28" y="90"/>
                </a:cubicBezTo>
                <a:cubicBezTo>
                  <a:pt x="31" y="92"/>
                  <a:pt x="36" y="94"/>
                  <a:pt x="41" y="94"/>
                </a:cubicBezTo>
                <a:cubicBezTo>
                  <a:pt x="50" y="94"/>
                  <a:pt x="57" y="90"/>
                  <a:pt x="62" y="83"/>
                </a:cubicBezTo>
                <a:cubicBezTo>
                  <a:pt x="67" y="77"/>
                  <a:pt x="69" y="66"/>
                  <a:pt x="69" y="52"/>
                </a:cubicBezTo>
                <a:cubicBezTo>
                  <a:pt x="69" y="47"/>
                  <a:pt x="69" y="41"/>
                  <a:pt x="68" y="36"/>
                </a:cubicBezTo>
                <a:cubicBezTo>
                  <a:pt x="66" y="31"/>
                  <a:pt x="65" y="27"/>
                  <a:pt x="62" y="23"/>
                </a:cubicBezTo>
                <a:cubicBezTo>
                  <a:pt x="60" y="19"/>
                  <a:pt x="57" y="16"/>
                  <a:pt x="53" y="14"/>
                </a:cubicBezTo>
                <a:cubicBezTo>
                  <a:pt x="50" y="12"/>
                  <a:pt x="46" y="11"/>
                  <a:pt x="41" y="11"/>
                </a:cubicBezTo>
                <a:cubicBezTo>
                  <a:pt x="32" y="11"/>
                  <a:pt x="25" y="14"/>
                  <a:pt x="20" y="21"/>
                </a:cubicBezTo>
                <a:cubicBezTo>
                  <a:pt x="15" y="28"/>
                  <a:pt x="12" y="38"/>
                  <a:pt x="12" y="52"/>
                </a:cubicBezTo>
                <a:close/>
                <a:moveTo>
                  <a:pt x="0" y="52"/>
                </a:moveTo>
                <a:lnTo>
                  <a:pt x="0" y="52"/>
                </a:lnTo>
                <a:cubicBezTo>
                  <a:pt x="0" y="35"/>
                  <a:pt x="3" y="22"/>
                  <a:pt x="10" y="13"/>
                </a:cubicBezTo>
                <a:cubicBezTo>
                  <a:pt x="17" y="4"/>
                  <a:pt x="27" y="0"/>
                  <a:pt x="41" y="0"/>
                </a:cubicBezTo>
                <a:cubicBezTo>
                  <a:pt x="48" y="0"/>
                  <a:pt x="54" y="1"/>
                  <a:pt x="59" y="4"/>
                </a:cubicBezTo>
                <a:cubicBezTo>
                  <a:pt x="64" y="6"/>
                  <a:pt x="68" y="10"/>
                  <a:pt x="72" y="14"/>
                </a:cubicBezTo>
                <a:cubicBezTo>
                  <a:pt x="75" y="19"/>
                  <a:pt x="78" y="24"/>
                  <a:pt x="79" y="31"/>
                </a:cubicBezTo>
                <a:cubicBezTo>
                  <a:pt x="81" y="37"/>
                  <a:pt x="82" y="44"/>
                  <a:pt x="82" y="52"/>
                </a:cubicBezTo>
                <a:cubicBezTo>
                  <a:pt x="82" y="69"/>
                  <a:pt x="78" y="82"/>
                  <a:pt x="71" y="91"/>
                </a:cubicBezTo>
                <a:cubicBezTo>
                  <a:pt x="64" y="100"/>
                  <a:pt x="54" y="104"/>
                  <a:pt x="41" y="104"/>
                </a:cubicBezTo>
                <a:cubicBezTo>
                  <a:pt x="34" y="104"/>
                  <a:pt x="27" y="103"/>
                  <a:pt x="22" y="101"/>
                </a:cubicBezTo>
                <a:cubicBezTo>
                  <a:pt x="17" y="98"/>
                  <a:pt x="13" y="95"/>
                  <a:pt x="10" y="90"/>
                </a:cubicBezTo>
                <a:cubicBezTo>
                  <a:pt x="6" y="85"/>
                  <a:pt x="4" y="80"/>
                  <a:pt x="2" y="74"/>
                </a:cubicBezTo>
                <a:cubicBezTo>
                  <a:pt x="0" y="67"/>
                  <a:pt x="0" y="60"/>
                  <a:pt x="0" y="52"/>
                </a:cubicBez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1" name="Freeform 1941"/>
          <p:cNvSpPr>
            <a:spLocks/>
          </p:cNvSpPr>
          <p:nvPr userDrawn="1"/>
        </p:nvSpPr>
        <p:spPr bwMode="auto">
          <a:xfrm>
            <a:off x="977901" y="623888"/>
            <a:ext cx="49213" cy="74613"/>
          </a:xfrm>
          <a:custGeom>
            <a:avLst/>
            <a:gdLst>
              <a:gd name="T0" fmla="*/ 69 w 69"/>
              <a:gd name="T1" fmla="*/ 98 h 104"/>
              <a:gd name="T2" fmla="*/ 69 w 69"/>
              <a:gd name="T3" fmla="*/ 98 h 104"/>
              <a:gd name="T4" fmla="*/ 58 w 69"/>
              <a:gd name="T5" fmla="*/ 103 h 104"/>
              <a:gd name="T6" fmla="*/ 44 w 69"/>
              <a:gd name="T7" fmla="*/ 104 h 104"/>
              <a:gd name="T8" fmla="*/ 27 w 69"/>
              <a:gd name="T9" fmla="*/ 101 h 104"/>
              <a:gd name="T10" fmla="*/ 13 w 69"/>
              <a:gd name="T11" fmla="*/ 92 h 104"/>
              <a:gd name="T12" fmla="*/ 4 w 69"/>
              <a:gd name="T13" fmla="*/ 76 h 104"/>
              <a:gd name="T14" fmla="*/ 0 w 69"/>
              <a:gd name="T15" fmla="*/ 52 h 104"/>
              <a:gd name="T16" fmla="*/ 4 w 69"/>
              <a:gd name="T17" fmla="*/ 28 h 104"/>
              <a:gd name="T18" fmla="*/ 14 w 69"/>
              <a:gd name="T19" fmla="*/ 12 h 104"/>
              <a:gd name="T20" fmla="*/ 28 w 69"/>
              <a:gd name="T21" fmla="*/ 3 h 104"/>
              <a:gd name="T22" fmla="*/ 44 w 69"/>
              <a:gd name="T23" fmla="*/ 0 h 104"/>
              <a:gd name="T24" fmla="*/ 58 w 69"/>
              <a:gd name="T25" fmla="*/ 1 h 104"/>
              <a:gd name="T26" fmla="*/ 67 w 69"/>
              <a:gd name="T27" fmla="*/ 3 h 104"/>
              <a:gd name="T28" fmla="*/ 65 w 69"/>
              <a:gd name="T29" fmla="*/ 14 h 104"/>
              <a:gd name="T30" fmla="*/ 45 w 69"/>
              <a:gd name="T31" fmla="*/ 11 h 104"/>
              <a:gd name="T32" fmla="*/ 33 w 69"/>
              <a:gd name="T33" fmla="*/ 13 h 104"/>
              <a:gd name="T34" fmla="*/ 23 w 69"/>
              <a:gd name="T35" fmla="*/ 20 h 104"/>
              <a:gd name="T36" fmla="*/ 16 w 69"/>
              <a:gd name="T37" fmla="*/ 33 h 104"/>
              <a:gd name="T38" fmla="*/ 13 w 69"/>
              <a:gd name="T39" fmla="*/ 52 h 104"/>
              <a:gd name="T40" fmla="*/ 15 w 69"/>
              <a:gd name="T41" fmla="*/ 70 h 104"/>
              <a:gd name="T42" fmla="*/ 23 w 69"/>
              <a:gd name="T43" fmla="*/ 83 h 104"/>
              <a:gd name="T44" fmla="*/ 33 w 69"/>
              <a:gd name="T45" fmla="*/ 91 h 104"/>
              <a:gd name="T46" fmla="*/ 47 w 69"/>
              <a:gd name="T47" fmla="*/ 94 h 104"/>
              <a:gd name="T48" fmla="*/ 58 w 69"/>
              <a:gd name="T49" fmla="*/ 92 h 104"/>
              <a:gd name="T50" fmla="*/ 66 w 69"/>
              <a:gd name="T51" fmla="*/ 89 h 104"/>
              <a:gd name="T52" fmla="*/ 69 w 69"/>
              <a:gd name="T53" fmla="*/ 98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69" h="104">
                <a:moveTo>
                  <a:pt x="69" y="98"/>
                </a:moveTo>
                <a:lnTo>
                  <a:pt x="69" y="98"/>
                </a:lnTo>
                <a:cubicBezTo>
                  <a:pt x="66" y="101"/>
                  <a:pt x="62" y="102"/>
                  <a:pt x="58" y="103"/>
                </a:cubicBezTo>
                <a:cubicBezTo>
                  <a:pt x="54" y="104"/>
                  <a:pt x="49" y="104"/>
                  <a:pt x="44" y="104"/>
                </a:cubicBezTo>
                <a:cubicBezTo>
                  <a:pt x="38" y="104"/>
                  <a:pt x="32" y="103"/>
                  <a:pt x="27" y="101"/>
                </a:cubicBezTo>
                <a:cubicBezTo>
                  <a:pt x="22" y="99"/>
                  <a:pt x="17" y="96"/>
                  <a:pt x="13" y="92"/>
                </a:cubicBezTo>
                <a:cubicBezTo>
                  <a:pt x="9" y="88"/>
                  <a:pt x="6" y="82"/>
                  <a:pt x="4" y="76"/>
                </a:cubicBezTo>
                <a:cubicBezTo>
                  <a:pt x="1" y="69"/>
                  <a:pt x="0" y="61"/>
                  <a:pt x="0" y="52"/>
                </a:cubicBezTo>
                <a:cubicBezTo>
                  <a:pt x="0" y="43"/>
                  <a:pt x="1" y="35"/>
                  <a:pt x="4" y="28"/>
                </a:cubicBezTo>
                <a:cubicBezTo>
                  <a:pt x="7" y="22"/>
                  <a:pt x="10" y="16"/>
                  <a:pt x="14" y="12"/>
                </a:cubicBezTo>
                <a:cubicBezTo>
                  <a:pt x="18" y="8"/>
                  <a:pt x="23" y="5"/>
                  <a:pt x="28" y="3"/>
                </a:cubicBezTo>
                <a:cubicBezTo>
                  <a:pt x="33" y="1"/>
                  <a:pt x="39" y="0"/>
                  <a:pt x="44" y="0"/>
                </a:cubicBezTo>
                <a:cubicBezTo>
                  <a:pt x="50" y="0"/>
                  <a:pt x="54" y="0"/>
                  <a:pt x="58" y="1"/>
                </a:cubicBezTo>
                <a:cubicBezTo>
                  <a:pt x="62" y="2"/>
                  <a:pt x="65" y="2"/>
                  <a:pt x="67" y="3"/>
                </a:cubicBezTo>
                <a:lnTo>
                  <a:pt x="65" y="14"/>
                </a:lnTo>
                <a:cubicBezTo>
                  <a:pt x="60" y="12"/>
                  <a:pt x="53" y="11"/>
                  <a:pt x="45" y="11"/>
                </a:cubicBezTo>
                <a:cubicBezTo>
                  <a:pt x="41" y="11"/>
                  <a:pt x="37" y="11"/>
                  <a:pt x="33" y="13"/>
                </a:cubicBezTo>
                <a:cubicBezTo>
                  <a:pt x="29" y="14"/>
                  <a:pt x="26" y="17"/>
                  <a:pt x="23" y="20"/>
                </a:cubicBezTo>
                <a:cubicBezTo>
                  <a:pt x="20" y="23"/>
                  <a:pt x="17" y="27"/>
                  <a:pt x="16" y="33"/>
                </a:cubicBezTo>
                <a:cubicBezTo>
                  <a:pt x="14" y="38"/>
                  <a:pt x="13" y="44"/>
                  <a:pt x="13" y="52"/>
                </a:cubicBezTo>
                <a:cubicBezTo>
                  <a:pt x="13" y="59"/>
                  <a:pt x="14" y="65"/>
                  <a:pt x="15" y="70"/>
                </a:cubicBezTo>
                <a:cubicBezTo>
                  <a:pt x="17" y="75"/>
                  <a:pt x="20" y="80"/>
                  <a:pt x="23" y="83"/>
                </a:cubicBezTo>
                <a:cubicBezTo>
                  <a:pt x="26" y="87"/>
                  <a:pt x="29" y="89"/>
                  <a:pt x="33" y="91"/>
                </a:cubicBezTo>
                <a:cubicBezTo>
                  <a:pt x="37" y="93"/>
                  <a:pt x="42" y="94"/>
                  <a:pt x="47" y="94"/>
                </a:cubicBezTo>
                <a:cubicBezTo>
                  <a:pt x="51" y="94"/>
                  <a:pt x="55" y="93"/>
                  <a:pt x="58" y="92"/>
                </a:cubicBezTo>
                <a:cubicBezTo>
                  <a:pt x="61" y="91"/>
                  <a:pt x="64" y="90"/>
                  <a:pt x="66" y="89"/>
                </a:cubicBezTo>
                <a:lnTo>
                  <a:pt x="69" y="98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2" name="Freeform 1942"/>
          <p:cNvSpPr>
            <a:spLocks/>
          </p:cNvSpPr>
          <p:nvPr userDrawn="1"/>
        </p:nvSpPr>
        <p:spPr bwMode="auto">
          <a:xfrm>
            <a:off x="1035051" y="623888"/>
            <a:ext cx="49213" cy="74613"/>
          </a:xfrm>
          <a:custGeom>
            <a:avLst/>
            <a:gdLst>
              <a:gd name="T0" fmla="*/ 69 w 69"/>
              <a:gd name="T1" fmla="*/ 98 h 104"/>
              <a:gd name="T2" fmla="*/ 69 w 69"/>
              <a:gd name="T3" fmla="*/ 98 h 104"/>
              <a:gd name="T4" fmla="*/ 58 w 69"/>
              <a:gd name="T5" fmla="*/ 103 h 104"/>
              <a:gd name="T6" fmla="*/ 44 w 69"/>
              <a:gd name="T7" fmla="*/ 104 h 104"/>
              <a:gd name="T8" fmla="*/ 27 w 69"/>
              <a:gd name="T9" fmla="*/ 101 h 104"/>
              <a:gd name="T10" fmla="*/ 13 w 69"/>
              <a:gd name="T11" fmla="*/ 92 h 104"/>
              <a:gd name="T12" fmla="*/ 3 w 69"/>
              <a:gd name="T13" fmla="*/ 76 h 104"/>
              <a:gd name="T14" fmla="*/ 0 w 69"/>
              <a:gd name="T15" fmla="*/ 52 h 104"/>
              <a:gd name="T16" fmla="*/ 4 w 69"/>
              <a:gd name="T17" fmla="*/ 28 h 104"/>
              <a:gd name="T18" fmla="*/ 14 w 69"/>
              <a:gd name="T19" fmla="*/ 12 h 104"/>
              <a:gd name="T20" fmla="*/ 28 w 69"/>
              <a:gd name="T21" fmla="*/ 3 h 104"/>
              <a:gd name="T22" fmla="*/ 44 w 69"/>
              <a:gd name="T23" fmla="*/ 0 h 104"/>
              <a:gd name="T24" fmla="*/ 58 w 69"/>
              <a:gd name="T25" fmla="*/ 1 h 104"/>
              <a:gd name="T26" fmla="*/ 67 w 69"/>
              <a:gd name="T27" fmla="*/ 3 h 104"/>
              <a:gd name="T28" fmla="*/ 64 w 69"/>
              <a:gd name="T29" fmla="*/ 14 h 104"/>
              <a:gd name="T30" fmla="*/ 45 w 69"/>
              <a:gd name="T31" fmla="*/ 11 h 104"/>
              <a:gd name="T32" fmla="*/ 33 w 69"/>
              <a:gd name="T33" fmla="*/ 13 h 104"/>
              <a:gd name="T34" fmla="*/ 23 w 69"/>
              <a:gd name="T35" fmla="*/ 20 h 104"/>
              <a:gd name="T36" fmla="*/ 15 w 69"/>
              <a:gd name="T37" fmla="*/ 33 h 104"/>
              <a:gd name="T38" fmla="*/ 13 w 69"/>
              <a:gd name="T39" fmla="*/ 52 h 104"/>
              <a:gd name="T40" fmla="*/ 15 w 69"/>
              <a:gd name="T41" fmla="*/ 70 h 104"/>
              <a:gd name="T42" fmla="*/ 22 w 69"/>
              <a:gd name="T43" fmla="*/ 83 h 104"/>
              <a:gd name="T44" fmla="*/ 33 w 69"/>
              <a:gd name="T45" fmla="*/ 91 h 104"/>
              <a:gd name="T46" fmla="*/ 46 w 69"/>
              <a:gd name="T47" fmla="*/ 94 h 104"/>
              <a:gd name="T48" fmla="*/ 58 w 69"/>
              <a:gd name="T49" fmla="*/ 92 h 104"/>
              <a:gd name="T50" fmla="*/ 66 w 69"/>
              <a:gd name="T51" fmla="*/ 89 h 104"/>
              <a:gd name="T52" fmla="*/ 69 w 69"/>
              <a:gd name="T53" fmla="*/ 98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69" h="104">
                <a:moveTo>
                  <a:pt x="69" y="98"/>
                </a:moveTo>
                <a:lnTo>
                  <a:pt x="69" y="98"/>
                </a:lnTo>
                <a:cubicBezTo>
                  <a:pt x="66" y="101"/>
                  <a:pt x="62" y="102"/>
                  <a:pt x="58" y="103"/>
                </a:cubicBezTo>
                <a:cubicBezTo>
                  <a:pt x="53" y="104"/>
                  <a:pt x="49" y="104"/>
                  <a:pt x="44" y="104"/>
                </a:cubicBezTo>
                <a:cubicBezTo>
                  <a:pt x="37" y="104"/>
                  <a:pt x="32" y="103"/>
                  <a:pt x="27" y="101"/>
                </a:cubicBezTo>
                <a:cubicBezTo>
                  <a:pt x="21" y="99"/>
                  <a:pt x="17" y="96"/>
                  <a:pt x="13" y="92"/>
                </a:cubicBezTo>
                <a:cubicBezTo>
                  <a:pt x="9" y="88"/>
                  <a:pt x="6" y="82"/>
                  <a:pt x="3" y="76"/>
                </a:cubicBezTo>
                <a:cubicBezTo>
                  <a:pt x="1" y="69"/>
                  <a:pt x="0" y="61"/>
                  <a:pt x="0" y="52"/>
                </a:cubicBezTo>
                <a:cubicBezTo>
                  <a:pt x="0" y="43"/>
                  <a:pt x="1" y="35"/>
                  <a:pt x="4" y="28"/>
                </a:cubicBezTo>
                <a:cubicBezTo>
                  <a:pt x="6" y="22"/>
                  <a:pt x="10" y="16"/>
                  <a:pt x="14" y="12"/>
                </a:cubicBezTo>
                <a:cubicBezTo>
                  <a:pt x="18" y="8"/>
                  <a:pt x="23" y="5"/>
                  <a:pt x="28" y="3"/>
                </a:cubicBezTo>
                <a:cubicBezTo>
                  <a:pt x="33" y="1"/>
                  <a:pt x="38" y="0"/>
                  <a:pt x="44" y="0"/>
                </a:cubicBezTo>
                <a:cubicBezTo>
                  <a:pt x="49" y="0"/>
                  <a:pt x="54" y="0"/>
                  <a:pt x="58" y="1"/>
                </a:cubicBezTo>
                <a:cubicBezTo>
                  <a:pt x="61" y="2"/>
                  <a:pt x="65" y="2"/>
                  <a:pt x="67" y="3"/>
                </a:cubicBezTo>
                <a:lnTo>
                  <a:pt x="64" y="14"/>
                </a:lnTo>
                <a:cubicBezTo>
                  <a:pt x="60" y="12"/>
                  <a:pt x="53" y="11"/>
                  <a:pt x="45" y="11"/>
                </a:cubicBezTo>
                <a:cubicBezTo>
                  <a:pt x="41" y="11"/>
                  <a:pt x="37" y="11"/>
                  <a:pt x="33" y="13"/>
                </a:cubicBezTo>
                <a:cubicBezTo>
                  <a:pt x="29" y="14"/>
                  <a:pt x="26" y="17"/>
                  <a:pt x="23" y="20"/>
                </a:cubicBezTo>
                <a:cubicBezTo>
                  <a:pt x="20" y="23"/>
                  <a:pt x="17" y="27"/>
                  <a:pt x="15" y="33"/>
                </a:cubicBezTo>
                <a:cubicBezTo>
                  <a:pt x="13" y="38"/>
                  <a:pt x="13" y="44"/>
                  <a:pt x="13" y="52"/>
                </a:cubicBezTo>
                <a:cubicBezTo>
                  <a:pt x="13" y="59"/>
                  <a:pt x="13" y="65"/>
                  <a:pt x="15" y="70"/>
                </a:cubicBezTo>
                <a:cubicBezTo>
                  <a:pt x="17" y="75"/>
                  <a:pt x="19" y="80"/>
                  <a:pt x="22" y="83"/>
                </a:cubicBezTo>
                <a:cubicBezTo>
                  <a:pt x="25" y="87"/>
                  <a:pt x="29" y="89"/>
                  <a:pt x="33" y="91"/>
                </a:cubicBezTo>
                <a:cubicBezTo>
                  <a:pt x="37" y="93"/>
                  <a:pt x="41" y="94"/>
                  <a:pt x="46" y="94"/>
                </a:cubicBezTo>
                <a:cubicBezTo>
                  <a:pt x="51" y="94"/>
                  <a:pt x="54" y="93"/>
                  <a:pt x="58" y="92"/>
                </a:cubicBezTo>
                <a:cubicBezTo>
                  <a:pt x="61" y="91"/>
                  <a:pt x="64" y="90"/>
                  <a:pt x="66" y="89"/>
                </a:cubicBezTo>
                <a:lnTo>
                  <a:pt x="69" y="98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3" name="Freeform 1943"/>
          <p:cNvSpPr>
            <a:spLocks/>
          </p:cNvSpPr>
          <p:nvPr userDrawn="1"/>
        </p:nvSpPr>
        <p:spPr bwMode="auto">
          <a:xfrm>
            <a:off x="1098551" y="625475"/>
            <a:ext cx="52388" cy="73025"/>
          </a:xfrm>
          <a:custGeom>
            <a:avLst/>
            <a:gdLst>
              <a:gd name="T0" fmla="*/ 61 w 73"/>
              <a:gd name="T1" fmla="*/ 32 h 101"/>
              <a:gd name="T2" fmla="*/ 61 w 73"/>
              <a:gd name="T3" fmla="*/ 32 h 101"/>
              <a:gd name="T4" fmla="*/ 62 w 73"/>
              <a:gd name="T5" fmla="*/ 21 h 101"/>
              <a:gd name="T6" fmla="*/ 61 w 73"/>
              <a:gd name="T7" fmla="*/ 21 h 101"/>
              <a:gd name="T8" fmla="*/ 55 w 73"/>
              <a:gd name="T9" fmla="*/ 33 h 101"/>
              <a:gd name="T10" fmla="*/ 7 w 73"/>
              <a:gd name="T11" fmla="*/ 101 h 101"/>
              <a:gd name="T12" fmla="*/ 0 w 73"/>
              <a:gd name="T13" fmla="*/ 101 h 101"/>
              <a:gd name="T14" fmla="*/ 0 w 73"/>
              <a:gd name="T15" fmla="*/ 0 h 101"/>
              <a:gd name="T16" fmla="*/ 11 w 73"/>
              <a:gd name="T17" fmla="*/ 0 h 101"/>
              <a:gd name="T18" fmla="*/ 11 w 73"/>
              <a:gd name="T19" fmla="*/ 69 h 101"/>
              <a:gd name="T20" fmla="*/ 10 w 73"/>
              <a:gd name="T21" fmla="*/ 80 h 101"/>
              <a:gd name="T22" fmla="*/ 11 w 73"/>
              <a:gd name="T23" fmla="*/ 80 h 101"/>
              <a:gd name="T24" fmla="*/ 17 w 73"/>
              <a:gd name="T25" fmla="*/ 68 h 101"/>
              <a:gd name="T26" fmla="*/ 66 w 73"/>
              <a:gd name="T27" fmla="*/ 0 h 101"/>
              <a:gd name="T28" fmla="*/ 73 w 73"/>
              <a:gd name="T29" fmla="*/ 0 h 101"/>
              <a:gd name="T30" fmla="*/ 73 w 73"/>
              <a:gd name="T31" fmla="*/ 101 h 101"/>
              <a:gd name="T32" fmla="*/ 61 w 73"/>
              <a:gd name="T33" fmla="*/ 101 h 101"/>
              <a:gd name="T34" fmla="*/ 61 w 73"/>
              <a:gd name="T35" fmla="*/ 32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3" h="101">
                <a:moveTo>
                  <a:pt x="61" y="32"/>
                </a:moveTo>
                <a:lnTo>
                  <a:pt x="61" y="32"/>
                </a:lnTo>
                <a:lnTo>
                  <a:pt x="62" y="21"/>
                </a:lnTo>
                <a:lnTo>
                  <a:pt x="61" y="21"/>
                </a:lnTo>
                <a:lnTo>
                  <a:pt x="55" y="33"/>
                </a:lnTo>
                <a:lnTo>
                  <a:pt x="7" y="101"/>
                </a:lnTo>
                <a:lnTo>
                  <a:pt x="0" y="101"/>
                </a:lnTo>
                <a:lnTo>
                  <a:pt x="0" y="0"/>
                </a:lnTo>
                <a:lnTo>
                  <a:pt x="11" y="0"/>
                </a:lnTo>
                <a:lnTo>
                  <a:pt x="11" y="69"/>
                </a:lnTo>
                <a:lnTo>
                  <a:pt x="10" y="80"/>
                </a:lnTo>
                <a:lnTo>
                  <a:pt x="11" y="80"/>
                </a:lnTo>
                <a:lnTo>
                  <a:pt x="17" y="68"/>
                </a:lnTo>
                <a:lnTo>
                  <a:pt x="66" y="0"/>
                </a:lnTo>
                <a:lnTo>
                  <a:pt x="73" y="0"/>
                </a:lnTo>
                <a:lnTo>
                  <a:pt x="73" y="101"/>
                </a:lnTo>
                <a:lnTo>
                  <a:pt x="61" y="101"/>
                </a:lnTo>
                <a:lnTo>
                  <a:pt x="61" y="3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4" name="Freeform 1944"/>
          <p:cNvSpPr>
            <a:spLocks noEditPoints="1"/>
          </p:cNvSpPr>
          <p:nvPr userDrawn="1"/>
        </p:nvSpPr>
        <p:spPr bwMode="auto">
          <a:xfrm>
            <a:off x="1169988" y="608013"/>
            <a:ext cx="52388" cy="90488"/>
          </a:xfrm>
          <a:custGeom>
            <a:avLst/>
            <a:gdLst>
              <a:gd name="T0" fmla="*/ 25 w 73"/>
              <a:gd name="T1" fmla="*/ 0 h 126"/>
              <a:gd name="T2" fmla="*/ 25 w 73"/>
              <a:gd name="T3" fmla="*/ 0 h 126"/>
              <a:gd name="T4" fmla="*/ 29 w 73"/>
              <a:gd name="T5" fmla="*/ 8 h 126"/>
              <a:gd name="T6" fmla="*/ 38 w 73"/>
              <a:gd name="T7" fmla="*/ 11 h 126"/>
              <a:gd name="T8" fmla="*/ 47 w 73"/>
              <a:gd name="T9" fmla="*/ 8 h 126"/>
              <a:gd name="T10" fmla="*/ 51 w 73"/>
              <a:gd name="T11" fmla="*/ 0 h 126"/>
              <a:gd name="T12" fmla="*/ 61 w 73"/>
              <a:gd name="T13" fmla="*/ 3 h 126"/>
              <a:gd name="T14" fmla="*/ 54 w 73"/>
              <a:gd name="T15" fmla="*/ 15 h 126"/>
              <a:gd name="T16" fmla="*/ 38 w 73"/>
              <a:gd name="T17" fmla="*/ 20 h 126"/>
              <a:gd name="T18" fmla="*/ 21 w 73"/>
              <a:gd name="T19" fmla="*/ 16 h 126"/>
              <a:gd name="T20" fmla="*/ 13 w 73"/>
              <a:gd name="T21" fmla="*/ 3 h 126"/>
              <a:gd name="T22" fmla="*/ 25 w 73"/>
              <a:gd name="T23" fmla="*/ 0 h 126"/>
              <a:gd name="T24" fmla="*/ 61 w 73"/>
              <a:gd name="T25" fmla="*/ 57 h 126"/>
              <a:gd name="T26" fmla="*/ 61 w 73"/>
              <a:gd name="T27" fmla="*/ 57 h 126"/>
              <a:gd name="T28" fmla="*/ 62 w 73"/>
              <a:gd name="T29" fmla="*/ 46 h 126"/>
              <a:gd name="T30" fmla="*/ 62 w 73"/>
              <a:gd name="T31" fmla="*/ 46 h 126"/>
              <a:gd name="T32" fmla="*/ 56 w 73"/>
              <a:gd name="T33" fmla="*/ 58 h 126"/>
              <a:gd name="T34" fmla="*/ 7 w 73"/>
              <a:gd name="T35" fmla="*/ 126 h 126"/>
              <a:gd name="T36" fmla="*/ 0 w 73"/>
              <a:gd name="T37" fmla="*/ 126 h 126"/>
              <a:gd name="T38" fmla="*/ 0 w 73"/>
              <a:gd name="T39" fmla="*/ 25 h 126"/>
              <a:gd name="T40" fmla="*/ 12 w 73"/>
              <a:gd name="T41" fmla="*/ 25 h 126"/>
              <a:gd name="T42" fmla="*/ 12 w 73"/>
              <a:gd name="T43" fmla="*/ 94 h 126"/>
              <a:gd name="T44" fmla="*/ 11 w 73"/>
              <a:gd name="T45" fmla="*/ 105 h 126"/>
              <a:gd name="T46" fmla="*/ 11 w 73"/>
              <a:gd name="T47" fmla="*/ 105 h 126"/>
              <a:gd name="T48" fmla="*/ 18 w 73"/>
              <a:gd name="T49" fmla="*/ 93 h 126"/>
              <a:gd name="T50" fmla="*/ 66 w 73"/>
              <a:gd name="T51" fmla="*/ 25 h 126"/>
              <a:gd name="T52" fmla="*/ 73 w 73"/>
              <a:gd name="T53" fmla="*/ 25 h 126"/>
              <a:gd name="T54" fmla="*/ 73 w 73"/>
              <a:gd name="T55" fmla="*/ 126 h 126"/>
              <a:gd name="T56" fmla="*/ 61 w 73"/>
              <a:gd name="T57" fmla="*/ 126 h 126"/>
              <a:gd name="T58" fmla="*/ 61 w 73"/>
              <a:gd name="T59" fmla="*/ 57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73" h="126">
                <a:moveTo>
                  <a:pt x="25" y="0"/>
                </a:moveTo>
                <a:lnTo>
                  <a:pt x="25" y="0"/>
                </a:lnTo>
                <a:cubicBezTo>
                  <a:pt x="25" y="4"/>
                  <a:pt x="26" y="7"/>
                  <a:pt x="29" y="8"/>
                </a:cubicBezTo>
                <a:cubicBezTo>
                  <a:pt x="31" y="10"/>
                  <a:pt x="34" y="11"/>
                  <a:pt x="38" y="11"/>
                </a:cubicBezTo>
                <a:cubicBezTo>
                  <a:pt x="42" y="11"/>
                  <a:pt x="45" y="10"/>
                  <a:pt x="47" y="8"/>
                </a:cubicBezTo>
                <a:cubicBezTo>
                  <a:pt x="49" y="7"/>
                  <a:pt x="51" y="4"/>
                  <a:pt x="51" y="0"/>
                </a:cubicBezTo>
                <a:lnTo>
                  <a:pt x="61" y="3"/>
                </a:lnTo>
                <a:cubicBezTo>
                  <a:pt x="60" y="8"/>
                  <a:pt x="58" y="12"/>
                  <a:pt x="54" y="15"/>
                </a:cubicBezTo>
                <a:cubicBezTo>
                  <a:pt x="50" y="18"/>
                  <a:pt x="45" y="20"/>
                  <a:pt x="38" y="20"/>
                </a:cubicBezTo>
                <a:cubicBezTo>
                  <a:pt x="31" y="20"/>
                  <a:pt x="25" y="18"/>
                  <a:pt x="21" y="16"/>
                </a:cubicBezTo>
                <a:cubicBezTo>
                  <a:pt x="17" y="13"/>
                  <a:pt x="14" y="9"/>
                  <a:pt x="13" y="3"/>
                </a:cubicBezTo>
                <a:lnTo>
                  <a:pt x="25" y="0"/>
                </a:lnTo>
                <a:close/>
                <a:moveTo>
                  <a:pt x="61" y="57"/>
                </a:moveTo>
                <a:lnTo>
                  <a:pt x="61" y="57"/>
                </a:lnTo>
                <a:lnTo>
                  <a:pt x="62" y="46"/>
                </a:lnTo>
                <a:lnTo>
                  <a:pt x="62" y="46"/>
                </a:lnTo>
                <a:lnTo>
                  <a:pt x="56" y="58"/>
                </a:lnTo>
                <a:lnTo>
                  <a:pt x="7" y="126"/>
                </a:lnTo>
                <a:lnTo>
                  <a:pt x="0" y="126"/>
                </a:lnTo>
                <a:lnTo>
                  <a:pt x="0" y="25"/>
                </a:lnTo>
                <a:lnTo>
                  <a:pt x="12" y="25"/>
                </a:lnTo>
                <a:lnTo>
                  <a:pt x="12" y="94"/>
                </a:lnTo>
                <a:lnTo>
                  <a:pt x="11" y="105"/>
                </a:lnTo>
                <a:lnTo>
                  <a:pt x="11" y="105"/>
                </a:lnTo>
                <a:lnTo>
                  <a:pt x="18" y="93"/>
                </a:lnTo>
                <a:lnTo>
                  <a:pt x="66" y="25"/>
                </a:lnTo>
                <a:lnTo>
                  <a:pt x="73" y="25"/>
                </a:lnTo>
                <a:lnTo>
                  <a:pt x="73" y="126"/>
                </a:lnTo>
                <a:lnTo>
                  <a:pt x="61" y="126"/>
                </a:lnTo>
                <a:lnTo>
                  <a:pt x="61" y="5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5" name="Freeform 1945"/>
          <p:cNvSpPr>
            <a:spLocks/>
          </p:cNvSpPr>
          <p:nvPr userDrawn="1"/>
        </p:nvSpPr>
        <p:spPr bwMode="auto">
          <a:xfrm>
            <a:off x="1238251" y="623888"/>
            <a:ext cx="49213" cy="74613"/>
          </a:xfrm>
          <a:custGeom>
            <a:avLst/>
            <a:gdLst>
              <a:gd name="T0" fmla="*/ 69 w 69"/>
              <a:gd name="T1" fmla="*/ 98 h 104"/>
              <a:gd name="T2" fmla="*/ 69 w 69"/>
              <a:gd name="T3" fmla="*/ 98 h 104"/>
              <a:gd name="T4" fmla="*/ 58 w 69"/>
              <a:gd name="T5" fmla="*/ 103 h 104"/>
              <a:gd name="T6" fmla="*/ 44 w 69"/>
              <a:gd name="T7" fmla="*/ 104 h 104"/>
              <a:gd name="T8" fmla="*/ 27 w 69"/>
              <a:gd name="T9" fmla="*/ 101 h 104"/>
              <a:gd name="T10" fmla="*/ 13 w 69"/>
              <a:gd name="T11" fmla="*/ 92 h 104"/>
              <a:gd name="T12" fmla="*/ 3 w 69"/>
              <a:gd name="T13" fmla="*/ 76 h 104"/>
              <a:gd name="T14" fmla="*/ 0 w 69"/>
              <a:gd name="T15" fmla="*/ 52 h 104"/>
              <a:gd name="T16" fmla="*/ 4 w 69"/>
              <a:gd name="T17" fmla="*/ 28 h 104"/>
              <a:gd name="T18" fmla="*/ 14 w 69"/>
              <a:gd name="T19" fmla="*/ 12 h 104"/>
              <a:gd name="T20" fmla="*/ 28 w 69"/>
              <a:gd name="T21" fmla="*/ 3 h 104"/>
              <a:gd name="T22" fmla="*/ 44 w 69"/>
              <a:gd name="T23" fmla="*/ 0 h 104"/>
              <a:gd name="T24" fmla="*/ 58 w 69"/>
              <a:gd name="T25" fmla="*/ 1 h 104"/>
              <a:gd name="T26" fmla="*/ 67 w 69"/>
              <a:gd name="T27" fmla="*/ 3 h 104"/>
              <a:gd name="T28" fmla="*/ 64 w 69"/>
              <a:gd name="T29" fmla="*/ 14 h 104"/>
              <a:gd name="T30" fmla="*/ 45 w 69"/>
              <a:gd name="T31" fmla="*/ 11 h 104"/>
              <a:gd name="T32" fmla="*/ 33 w 69"/>
              <a:gd name="T33" fmla="*/ 13 h 104"/>
              <a:gd name="T34" fmla="*/ 23 w 69"/>
              <a:gd name="T35" fmla="*/ 20 h 104"/>
              <a:gd name="T36" fmla="*/ 15 w 69"/>
              <a:gd name="T37" fmla="*/ 33 h 104"/>
              <a:gd name="T38" fmla="*/ 13 w 69"/>
              <a:gd name="T39" fmla="*/ 52 h 104"/>
              <a:gd name="T40" fmla="*/ 15 w 69"/>
              <a:gd name="T41" fmla="*/ 70 h 104"/>
              <a:gd name="T42" fmla="*/ 22 w 69"/>
              <a:gd name="T43" fmla="*/ 83 h 104"/>
              <a:gd name="T44" fmla="*/ 33 w 69"/>
              <a:gd name="T45" fmla="*/ 91 h 104"/>
              <a:gd name="T46" fmla="*/ 46 w 69"/>
              <a:gd name="T47" fmla="*/ 94 h 104"/>
              <a:gd name="T48" fmla="*/ 58 w 69"/>
              <a:gd name="T49" fmla="*/ 92 h 104"/>
              <a:gd name="T50" fmla="*/ 66 w 69"/>
              <a:gd name="T51" fmla="*/ 89 h 104"/>
              <a:gd name="T52" fmla="*/ 69 w 69"/>
              <a:gd name="T53" fmla="*/ 98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69" h="104">
                <a:moveTo>
                  <a:pt x="69" y="98"/>
                </a:moveTo>
                <a:lnTo>
                  <a:pt x="69" y="98"/>
                </a:lnTo>
                <a:cubicBezTo>
                  <a:pt x="66" y="101"/>
                  <a:pt x="62" y="102"/>
                  <a:pt x="58" y="103"/>
                </a:cubicBezTo>
                <a:cubicBezTo>
                  <a:pt x="53" y="104"/>
                  <a:pt x="49" y="104"/>
                  <a:pt x="44" y="104"/>
                </a:cubicBezTo>
                <a:cubicBezTo>
                  <a:pt x="37" y="104"/>
                  <a:pt x="32" y="103"/>
                  <a:pt x="27" y="101"/>
                </a:cubicBezTo>
                <a:cubicBezTo>
                  <a:pt x="21" y="99"/>
                  <a:pt x="17" y="96"/>
                  <a:pt x="13" y="92"/>
                </a:cubicBezTo>
                <a:cubicBezTo>
                  <a:pt x="9" y="88"/>
                  <a:pt x="6" y="82"/>
                  <a:pt x="3" y="76"/>
                </a:cubicBezTo>
                <a:cubicBezTo>
                  <a:pt x="1" y="69"/>
                  <a:pt x="0" y="61"/>
                  <a:pt x="0" y="52"/>
                </a:cubicBezTo>
                <a:cubicBezTo>
                  <a:pt x="0" y="43"/>
                  <a:pt x="1" y="35"/>
                  <a:pt x="4" y="28"/>
                </a:cubicBezTo>
                <a:cubicBezTo>
                  <a:pt x="6" y="22"/>
                  <a:pt x="10" y="16"/>
                  <a:pt x="14" y="12"/>
                </a:cubicBezTo>
                <a:cubicBezTo>
                  <a:pt x="18" y="8"/>
                  <a:pt x="23" y="5"/>
                  <a:pt x="28" y="3"/>
                </a:cubicBezTo>
                <a:cubicBezTo>
                  <a:pt x="33" y="1"/>
                  <a:pt x="38" y="0"/>
                  <a:pt x="44" y="0"/>
                </a:cubicBezTo>
                <a:cubicBezTo>
                  <a:pt x="49" y="0"/>
                  <a:pt x="54" y="0"/>
                  <a:pt x="58" y="1"/>
                </a:cubicBezTo>
                <a:cubicBezTo>
                  <a:pt x="61" y="2"/>
                  <a:pt x="65" y="2"/>
                  <a:pt x="67" y="3"/>
                </a:cubicBezTo>
                <a:lnTo>
                  <a:pt x="64" y="14"/>
                </a:lnTo>
                <a:cubicBezTo>
                  <a:pt x="60" y="12"/>
                  <a:pt x="53" y="11"/>
                  <a:pt x="45" y="11"/>
                </a:cubicBezTo>
                <a:cubicBezTo>
                  <a:pt x="41" y="11"/>
                  <a:pt x="37" y="11"/>
                  <a:pt x="33" y="13"/>
                </a:cubicBezTo>
                <a:cubicBezTo>
                  <a:pt x="29" y="14"/>
                  <a:pt x="26" y="17"/>
                  <a:pt x="23" y="20"/>
                </a:cubicBezTo>
                <a:cubicBezTo>
                  <a:pt x="20" y="23"/>
                  <a:pt x="17" y="27"/>
                  <a:pt x="15" y="33"/>
                </a:cubicBezTo>
                <a:cubicBezTo>
                  <a:pt x="13" y="38"/>
                  <a:pt x="13" y="44"/>
                  <a:pt x="13" y="52"/>
                </a:cubicBezTo>
                <a:cubicBezTo>
                  <a:pt x="13" y="59"/>
                  <a:pt x="13" y="65"/>
                  <a:pt x="15" y="70"/>
                </a:cubicBezTo>
                <a:cubicBezTo>
                  <a:pt x="17" y="75"/>
                  <a:pt x="19" y="80"/>
                  <a:pt x="22" y="83"/>
                </a:cubicBezTo>
                <a:cubicBezTo>
                  <a:pt x="25" y="87"/>
                  <a:pt x="29" y="89"/>
                  <a:pt x="33" y="91"/>
                </a:cubicBezTo>
                <a:cubicBezTo>
                  <a:pt x="37" y="93"/>
                  <a:pt x="41" y="94"/>
                  <a:pt x="46" y="94"/>
                </a:cubicBezTo>
                <a:cubicBezTo>
                  <a:pt x="51" y="94"/>
                  <a:pt x="54" y="93"/>
                  <a:pt x="58" y="92"/>
                </a:cubicBezTo>
                <a:cubicBezTo>
                  <a:pt x="61" y="91"/>
                  <a:pt x="64" y="90"/>
                  <a:pt x="66" y="89"/>
                </a:cubicBezTo>
                <a:lnTo>
                  <a:pt x="69" y="98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6" name="Freeform 1946"/>
          <p:cNvSpPr>
            <a:spLocks/>
          </p:cNvSpPr>
          <p:nvPr userDrawn="1"/>
        </p:nvSpPr>
        <p:spPr bwMode="auto">
          <a:xfrm>
            <a:off x="1301751" y="625475"/>
            <a:ext cx="49213" cy="73025"/>
          </a:xfrm>
          <a:custGeom>
            <a:avLst/>
            <a:gdLst>
              <a:gd name="T0" fmla="*/ 18 w 70"/>
              <a:gd name="T1" fmla="*/ 54 h 101"/>
              <a:gd name="T2" fmla="*/ 18 w 70"/>
              <a:gd name="T3" fmla="*/ 54 h 101"/>
              <a:gd name="T4" fmla="*/ 11 w 70"/>
              <a:gd name="T5" fmla="*/ 54 h 101"/>
              <a:gd name="T6" fmla="*/ 11 w 70"/>
              <a:gd name="T7" fmla="*/ 101 h 101"/>
              <a:gd name="T8" fmla="*/ 0 w 70"/>
              <a:gd name="T9" fmla="*/ 101 h 101"/>
              <a:gd name="T10" fmla="*/ 0 w 70"/>
              <a:gd name="T11" fmla="*/ 0 h 101"/>
              <a:gd name="T12" fmla="*/ 11 w 70"/>
              <a:gd name="T13" fmla="*/ 0 h 101"/>
              <a:gd name="T14" fmla="*/ 11 w 70"/>
              <a:gd name="T15" fmla="*/ 47 h 101"/>
              <a:gd name="T16" fmla="*/ 18 w 70"/>
              <a:gd name="T17" fmla="*/ 45 h 101"/>
              <a:gd name="T18" fmla="*/ 52 w 70"/>
              <a:gd name="T19" fmla="*/ 0 h 101"/>
              <a:gd name="T20" fmla="*/ 66 w 70"/>
              <a:gd name="T21" fmla="*/ 0 h 101"/>
              <a:gd name="T22" fmla="*/ 32 w 70"/>
              <a:gd name="T23" fmla="*/ 43 h 101"/>
              <a:gd name="T24" fmla="*/ 26 w 70"/>
              <a:gd name="T25" fmla="*/ 48 h 101"/>
              <a:gd name="T26" fmla="*/ 33 w 70"/>
              <a:gd name="T27" fmla="*/ 54 h 101"/>
              <a:gd name="T28" fmla="*/ 70 w 70"/>
              <a:gd name="T29" fmla="*/ 101 h 101"/>
              <a:gd name="T30" fmla="*/ 55 w 70"/>
              <a:gd name="T31" fmla="*/ 101 h 101"/>
              <a:gd name="T32" fmla="*/ 18 w 70"/>
              <a:gd name="T33" fmla="*/ 54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0" h="101">
                <a:moveTo>
                  <a:pt x="18" y="54"/>
                </a:moveTo>
                <a:lnTo>
                  <a:pt x="18" y="54"/>
                </a:lnTo>
                <a:lnTo>
                  <a:pt x="11" y="54"/>
                </a:lnTo>
                <a:lnTo>
                  <a:pt x="11" y="101"/>
                </a:lnTo>
                <a:lnTo>
                  <a:pt x="0" y="101"/>
                </a:lnTo>
                <a:lnTo>
                  <a:pt x="0" y="0"/>
                </a:lnTo>
                <a:lnTo>
                  <a:pt x="11" y="0"/>
                </a:lnTo>
                <a:lnTo>
                  <a:pt x="11" y="47"/>
                </a:lnTo>
                <a:lnTo>
                  <a:pt x="18" y="45"/>
                </a:lnTo>
                <a:lnTo>
                  <a:pt x="52" y="0"/>
                </a:lnTo>
                <a:lnTo>
                  <a:pt x="66" y="0"/>
                </a:lnTo>
                <a:lnTo>
                  <a:pt x="32" y="43"/>
                </a:lnTo>
                <a:lnTo>
                  <a:pt x="26" y="48"/>
                </a:lnTo>
                <a:lnTo>
                  <a:pt x="33" y="54"/>
                </a:lnTo>
                <a:lnTo>
                  <a:pt x="70" y="101"/>
                </a:lnTo>
                <a:lnTo>
                  <a:pt x="55" y="101"/>
                </a:lnTo>
                <a:lnTo>
                  <a:pt x="18" y="54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7" name="Freeform 1947"/>
          <p:cNvSpPr>
            <a:spLocks noEditPoints="1"/>
          </p:cNvSpPr>
          <p:nvPr userDrawn="1"/>
        </p:nvSpPr>
        <p:spPr bwMode="auto">
          <a:xfrm>
            <a:off x="1360488" y="623888"/>
            <a:ext cx="58738" cy="74613"/>
          </a:xfrm>
          <a:custGeom>
            <a:avLst/>
            <a:gdLst>
              <a:gd name="T0" fmla="*/ 12 w 82"/>
              <a:gd name="T1" fmla="*/ 52 h 104"/>
              <a:gd name="T2" fmla="*/ 12 w 82"/>
              <a:gd name="T3" fmla="*/ 52 h 104"/>
              <a:gd name="T4" fmla="*/ 14 w 82"/>
              <a:gd name="T5" fmla="*/ 68 h 104"/>
              <a:gd name="T6" fmla="*/ 19 w 82"/>
              <a:gd name="T7" fmla="*/ 81 h 104"/>
              <a:gd name="T8" fmla="*/ 28 w 82"/>
              <a:gd name="T9" fmla="*/ 90 h 104"/>
              <a:gd name="T10" fmla="*/ 41 w 82"/>
              <a:gd name="T11" fmla="*/ 94 h 104"/>
              <a:gd name="T12" fmla="*/ 62 w 82"/>
              <a:gd name="T13" fmla="*/ 83 h 104"/>
              <a:gd name="T14" fmla="*/ 69 w 82"/>
              <a:gd name="T15" fmla="*/ 52 h 104"/>
              <a:gd name="T16" fmla="*/ 68 w 82"/>
              <a:gd name="T17" fmla="*/ 36 h 104"/>
              <a:gd name="T18" fmla="*/ 62 w 82"/>
              <a:gd name="T19" fmla="*/ 23 h 104"/>
              <a:gd name="T20" fmla="*/ 53 w 82"/>
              <a:gd name="T21" fmla="*/ 14 h 104"/>
              <a:gd name="T22" fmla="*/ 41 w 82"/>
              <a:gd name="T23" fmla="*/ 11 h 104"/>
              <a:gd name="T24" fmla="*/ 20 w 82"/>
              <a:gd name="T25" fmla="*/ 21 h 104"/>
              <a:gd name="T26" fmla="*/ 12 w 82"/>
              <a:gd name="T27" fmla="*/ 52 h 104"/>
              <a:gd name="T28" fmla="*/ 0 w 82"/>
              <a:gd name="T29" fmla="*/ 52 h 104"/>
              <a:gd name="T30" fmla="*/ 0 w 82"/>
              <a:gd name="T31" fmla="*/ 52 h 104"/>
              <a:gd name="T32" fmla="*/ 10 w 82"/>
              <a:gd name="T33" fmla="*/ 13 h 104"/>
              <a:gd name="T34" fmla="*/ 41 w 82"/>
              <a:gd name="T35" fmla="*/ 0 h 104"/>
              <a:gd name="T36" fmla="*/ 59 w 82"/>
              <a:gd name="T37" fmla="*/ 4 h 104"/>
              <a:gd name="T38" fmla="*/ 72 w 82"/>
              <a:gd name="T39" fmla="*/ 14 h 104"/>
              <a:gd name="T40" fmla="*/ 79 w 82"/>
              <a:gd name="T41" fmla="*/ 31 h 104"/>
              <a:gd name="T42" fmla="*/ 82 w 82"/>
              <a:gd name="T43" fmla="*/ 52 h 104"/>
              <a:gd name="T44" fmla="*/ 71 w 82"/>
              <a:gd name="T45" fmla="*/ 91 h 104"/>
              <a:gd name="T46" fmla="*/ 41 w 82"/>
              <a:gd name="T47" fmla="*/ 104 h 104"/>
              <a:gd name="T48" fmla="*/ 22 w 82"/>
              <a:gd name="T49" fmla="*/ 101 h 104"/>
              <a:gd name="T50" fmla="*/ 10 w 82"/>
              <a:gd name="T51" fmla="*/ 90 h 104"/>
              <a:gd name="T52" fmla="*/ 2 w 82"/>
              <a:gd name="T53" fmla="*/ 74 h 104"/>
              <a:gd name="T54" fmla="*/ 0 w 82"/>
              <a:gd name="T55" fmla="*/ 52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82" h="104">
                <a:moveTo>
                  <a:pt x="12" y="52"/>
                </a:moveTo>
                <a:lnTo>
                  <a:pt x="12" y="52"/>
                </a:lnTo>
                <a:cubicBezTo>
                  <a:pt x="12" y="58"/>
                  <a:pt x="13" y="63"/>
                  <a:pt x="14" y="68"/>
                </a:cubicBezTo>
                <a:cubicBezTo>
                  <a:pt x="15" y="73"/>
                  <a:pt x="17" y="77"/>
                  <a:pt x="19" y="81"/>
                </a:cubicBezTo>
                <a:cubicBezTo>
                  <a:pt x="21" y="85"/>
                  <a:pt x="24" y="88"/>
                  <a:pt x="28" y="90"/>
                </a:cubicBezTo>
                <a:cubicBezTo>
                  <a:pt x="31" y="92"/>
                  <a:pt x="36" y="94"/>
                  <a:pt x="41" y="94"/>
                </a:cubicBezTo>
                <a:cubicBezTo>
                  <a:pt x="50" y="94"/>
                  <a:pt x="57" y="90"/>
                  <a:pt x="62" y="83"/>
                </a:cubicBezTo>
                <a:cubicBezTo>
                  <a:pt x="67" y="77"/>
                  <a:pt x="69" y="66"/>
                  <a:pt x="69" y="52"/>
                </a:cubicBezTo>
                <a:cubicBezTo>
                  <a:pt x="69" y="47"/>
                  <a:pt x="69" y="41"/>
                  <a:pt x="68" y="36"/>
                </a:cubicBezTo>
                <a:cubicBezTo>
                  <a:pt x="66" y="31"/>
                  <a:pt x="65" y="27"/>
                  <a:pt x="62" y="23"/>
                </a:cubicBezTo>
                <a:cubicBezTo>
                  <a:pt x="60" y="19"/>
                  <a:pt x="57" y="16"/>
                  <a:pt x="53" y="14"/>
                </a:cubicBezTo>
                <a:cubicBezTo>
                  <a:pt x="50" y="12"/>
                  <a:pt x="46" y="11"/>
                  <a:pt x="41" y="11"/>
                </a:cubicBezTo>
                <a:cubicBezTo>
                  <a:pt x="32" y="11"/>
                  <a:pt x="25" y="14"/>
                  <a:pt x="20" y="21"/>
                </a:cubicBezTo>
                <a:cubicBezTo>
                  <a:pt x="15" y="28"/>
                  <a:pt x="12" y="38"/>
                  <a:pt x="12" y="52"/>
                </a:cubicBezTo>
                <a:close/>
                <a:moveTo>
                  <a:pt x="0" y="52"/>
                </a:moveTo>
                <a:lnTo>
                  <a:pt x="0" y="52"/>
                </a:lnTo>
                <a:cubicBezTo>
                  <a:pt x="0" y="35"/>
                  <a:pt x="3" y="22"/>
                  <a:pt x="10" y="13"/>
                </a:cubicBezTo>
                <a:cubicBezTo>
                  <a:pt x="17" y="4"/>
                  <a:pt x="27" y="0"/>
                  <a:pt x="41" y="0"/>
                </a:cubicBezTo>
                <a:cubicBezTo>
                  <a:pt x="48" y="0"/>
                  <a:pt x="54" y="1"/>
                  <a:pt x="59" y="4"/>
                </a:cubicBezTo>
                <a:cubicBezTo>
                  <a:pt x="64" y="6"/>
                  <a:pt x="68" y="10"/>
                  <a:pt x="72" y="14"/>
                </a:cubicBezTo>
                <a:cubicBezTo>
                  <a:pt x="75" y="19"/>
                  <a:pt x="78" y="24"/>
                  <a:pt x="79" y="31"/>
                </a:cubicBezTo>
                <a:cubicBezTo>
                  <a:pt x="81" y="37"/>
                  <a:pt x="82" y="44"/>
                  <a:pt x="82" y="52"/>
                </a:cubicBezTo>
                <a:cubicBezTo>
                  <a:pt x="82" y="69"/>
                  <a:pt x="78" y="82"/>
                  <a:pt x="71" y="91"/>
                </a:cubicBezTo>
                <a:cubicBezTo>
                  <a:pt x="64" y="100"/>
                  <a:pt x="54" y="104"/>
                  <a:pt x="41" y="104"/>
                </a:cubicBezTo>
                <a:cubicBezTo>
                  <a:pt x="34" y="104"/>
                  <a:pt x="27" y="103"/>
                  <a:pt x="22" y="101"/>
                </a:cubicBezTo>
                <a:cubicBezTo>
                  <a:pt x="17" y="98"/>
                  <a:pt x="13" y="95"/>
                  <a:pt x="10" y="90"/>
                </a:cubicBezTo>
                <a:cubicBezTo>
                  <a:pt x="6" y="85"/>
                  <a:pt x="4" y="80"/>
                  <a:pt x="2" y="74"/>
                </a:cubicBezTo>
                <a:cubicBezTo>
                  <a:pt x="0" y="67"/>
                  <a:pt x="0" y="60"/>
                  <a:pt x="0" y="52"/>
                </a:cubicBez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8" name="Freeform 1948"/>
          <p:cNvSpPr>
            <a:spLocks noEditPoints="1"/>
          </p:cNvSpPr>
          <p:nvPr userDrawn="1"/>
        </p:nvSpPr>
        <p:spPr bwMode="auto">
          <a:xfrm>
            <a:off x="1435101" y="608013"/>
            <a:ext cx="52388" cy="90488"/>
          </a:xfrm>
          <a:custGeom>
            <a:avLst/>
            <a:gdLst>
              <a:gd name="T0" fmla="*/ 25 w 74"/>
              <a:gd name="T1" fmla="*/ 0 h 126"/>
              <a:gd name="T2" fmla="*/ 25 w 74"/>
              <a:gd name="T3" fmla="*/ 0 h 126"/>
              <a:gd name="T4" fmla="*/ 29 w 74"/>
              <a:gd name="T5" fmla="*/ 8 h 126"/>
              <a:gd name="T6" fmla="*/ 38 w 74"/>
              <a:gd name="T7" fmla="*/ 11 h 126"/>
              <a:gd name="T8" fmla="*/ 48 w 74"/>
              <a:gd name="T9" fmla="*/ 8 h 126"/>
              <a:gd name="T10" fmla="*/ 52 w 74"/>
              <a:gd name="T11" fmla="*/ 0 h 126"/>
              <a:gd name="T12" fmla="*/ 62 w 74"/>
              <a:gd name="T13" fmla="*/ 3 h 126"/>
              <a:gd name="T14" fmla="*/ 55 w 74"/>
              <a:gd name="T15" fmla="*/ 15 h 126"/>
              <a:gd name="T16" fmla="*/ 38 w 74"/>
              <a:gd name="T17" fmla="*/ 20 h 126"/>
              <a:gd name="T18" fmla="*/ 22 w 74"/>
              <a:gd name="T19" fmla="*/ 16 h 126"/>
              <a:gd name="T20" fmla="*/ 14 w 74"/>
              <a:gd name="T21" fmla="*/ 3 h 126"/>
              <a:gd name="T22" fmla="*/ 25 w 74"/>
              <a:gd name="T23" fmla="*/ 0 h 126"/>
              <a:gd name="T24" fmla="*/ 62 w 74"/>
              <a:gd name="T25" fmla="*/ 57 h 126"/>
              <a:gd name="T26" fmla="*/ 62 w 74"/>
              <a:gd name="T27" fmla="*/ 57 h 126"/>
              <a:gd name="T28" fmla="*/ 63 w 74"/>
              <a:gd name="T29" fmla="*/ 46 h 126"/>
              <a:gd name="T30" fmla="*/ 62 w 74"/>
              <a:gd name="T31" fmla="*/ 46 h 126"/>
              <a:gd name="T32" fmla="*/ 56 w 74"/>
              <a:gd name="T33" fmla="*/ 58 h 126"/>
              <a:gd name="T34" fmla="*/ 7 w 74"/>
              <a:gd name="T35" fmla="*/ 126 h 126"/>
              <a:gd name="T36" fmla="*/ 0 w 74"/>
              <a:gd name="T37" fmla="*/ 126 h 126"/>
              <a:gd name="T38" fmla="*/ 0 w 74"/>
              <a:gd name="T39" fmla="*/ 25 h 126"/>
              <a:gd name="T40" fmla="*/ 12 w 74"/>
              <a:gd name="T41" fmla="*/ 25 h 126"/>
              <a:gd name="T42" fmla="*/ 12 w 74"/>
              <a:gd name="T43" fmla="*/ 94 h 126"/>
              <a:gd name="T44" fmla="*/ 11 w 74"/>
              <a:gd name="T45" fmla="*/ 105 h 126"/>
              <a:gd name="T46" fmla="*/ 12 w 74"/>
              <a:gd name="T47" fmla="*/ 105 h 126"/>
              <a:gd name="T48" fmla="*/ 18 w 74"/>
              <a:gd name="T49" fmla="*/ 93 h 126"/>
              <a:gd name="T50" fmla="*/ 67 w 74"/>
              <a:gd name="T51" fmla="*/ 25 h 126"/>
              <a:gd name="T52" fmla="*/ 74 w 74"/>
              <a:gd name="T53" fmla="*/ 25 h 126"/>
              <a:gd name="T54" fmla="*/ 74 w 74"/>
              <a:gd name="T55" fmla="*/ 126 h 126"/>
              <a:gd name="T56" fmla="*/ 62 w 74"/>
              <a:gd name="T57" fmla="*/ 126 h 126"/>
              <a:gd name="T58" fmla="*/ 62 w 74"/>
              <a:gd name="T59" fmla="*/ 57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74" h="126">
                <a:moveTo>
                  <a:pt x="25" y="0"/>
                </a:moveTo>
                <a:lnTo>
                  <a:pt x="25" y="0"/>
                </a:lnTo>
                <a:cubicBezTo>
                  <a:pt x="26" y="4"/>
                  <a:pt x="27" y="7"/>
                  <a:pt x="29" y="8"/>
                </a:cubicBezTo>
                <a:cubicBezTo>
                  <a:pt x="32" y="10"/>
                  <a:pt x="35" y="11"/>
                  <a:pt x="38" y="11"/>
                </a:cubicBezTo>
                <a:cubicBezTo>
                  <a:pt x="42" y="11"/>
                  <a:pt x="45" y="10"/>
                  <a:pt x="48" y="8"/>
                </a:cubicBezTo>
                <a:cubicBezTo>
                  <a:pt x="50" y="7"/>
                  <a:pt x="51" y="4"/>
                  <a:pt x="52" y="0"/>
                </a:cubicBezTo>
                <a:lnTo>
                  <a:pt x="62" y="3"/>
                </a:lnTo>
                <a:cubicBezTo>
                  <a:pt x="61" y="8"/>
                  <a:pt x="59" y="12"/>
                  <a:pt x="55" y="15"/>
                </a:cubicBezTo>
                <a:cubicBezTo>
                  <a:pt x="51" y="18"/>
                  <a:pt x="46" y="20"/>
                  <a:pt x="38" y="20"/>
                </a:cubicBezTo>
                <a:cubicBezTo>
                  <a:pt x="32" y="20"/>
                  <a:pt x="26" y="18"/>
                  <a:pt x="22" y="16"/>
                </a:cubicBezTo>
                <a:cubicBezTo>
                  <a:pt x="17" y="13"/>
                  <a:pt x="15" y="9"/>
                  <a:pt x="14" y="3"/>
                </a:cubicBezTo>
                <a:lnTo>
                  <a:pt x="25" y="0"/>
                </a:lnTo>
                <a:close/>
                <a:moveTo>
                  <a:pt x="62" y="57"/>
                </a:moveTo>
                <a:lnTo>
                  <a:pt x="62" y="57"/>
                </a:lnTo>
                <a:lnTo>
                  <a:pt x="63" y="46"/>
                </a:lnTo>
                <a:lnTo>
                  <a:pt x="62" y="46"/>
                </a:lnTo>
                <a:lnTo>
                  <a:pt x="56" y="58"/>
                </a:lnTo>
                <a:lnTo>
                  <a:pt x="7" y="126"/>
                </a:lnTo>
                <a:lnTo>
                  <a:pt x="0" y="126"/>
                </a:lnTo>
                <a:lnTo>
                  <a:pt x="0" y="25"/>
                </a:lnTo>
                <a:lnTo>
                  <a:pt x="12" y="25"/>
                </a:lnTo>
                <a:lnTo>
                  <a:pt x="12" y="94"/>
                </a:lnTo>
                <a:lnTo>
                  <a:pt x="11" y="105"/>
                </a:lnTo>
                <a:lnTo>
                  <a:pt x="12" y="105"/>
                </a:lnTo>
                <a:lnTo>
                  <a:pt x="18" y="93"/>
                </a:lnTo>
                <a:lnTo>
                  <a:pt x="67" y="25"/>
                </a:lnTo>
                <a:lnTo>
                  <a:pt x="74" y="25"/>
                </a:lnTo>
                <a:lnTo>
                  <a:pt x="74" y="126"/>
                </a:lnTo>
                <a:lnTo>
                  <a:pt x="62" y="126"/>
                </a:lnTo>
                <a:lnTo>
                  <a:pt x="62" y="5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9" name="Freeform 1949"/>
          <p:cNvSpPr>
            <a:spLocks noEditPoints="1"/>
          </p:cNvSpPr>
          <p:nvPr userDrawn="1"/>
        </p:nvSpPr>
        <p:spPr bwMode="auto">
          <a:xfrm>
            <a:off x="1530351" y="623888"/>
            <a:ext cx="71438" cy="76200"/>
          </a:xfrm>
          <a:custGeom>
            <a:avLst/>
            <a:gdLst>
              <a:gd name="T0" fmla="*/ 67 w 101"/>
              <a:gd name="T1" fmla="*/ 22 h 106"/>
              <a:gd name="T2" fmla="*/ 56 w 101"/>
              <a:gd name="T3" fmla="*/ 23 h 106"/>
              <a:gd name="T4" fmla="*/ 60 w 101"/>
              <a:gd name="T5" fmla="*/ 83 h 106"/>
              <a:gd name="T6" fmla="*/ 74 w 101"/>
              <a:gd name="T7" fmla="*/ 81 h 106"/>
              <a:gd name="T8" fmla="*/ 86 w 101"/>
              <a:gd name="T9" fmla="*/ 66 h 106"/>
              <a:gd name="T10" fmla="*/ 87 w 101"/>
              <a:gd name="T11" fmla="*/ 40 h 106"/>
              <a:gd name="T12" fmla="*/ 76 w 101"/>
              <a:gd name="T13" fmla="*/ 24 h 106"/>
              <a:gd name="T14" fmla="*/ 35 w 101"/>
              <a:gd name="T15" fmla="*/ 83 h 106"/>
              <a:gd name="T16" fmla="*/ 37 w 101"/>
              <a:gd name="T17" fmla="*/ 83 h 106"/>
              <a:gd name="T18" fmla="*/ 42 w 101"/>
              <a:gd name="T19" fmla="*/ 83 h 106"/>
              <a:gd name="T20" fmla="*/ 44 w 101"/>
              <a:gd name="T21" fmla="*/ 22 h 106"/>
              <a:gd name="T22" fmla="*/ 36 w 101"/>
              <a:gd name="T23" fmla="*/ 22 h 106"/>
              <a:gd name="T24" fmla="*/ 19 w 101"/>
              <a:gd name="T25" fmla="*/ 30 h 106"/>
              <a:gd name="T26" fmla="*/ 12 w 101"/>
              <a:gd name="T27" fmla="*/ 53 h 106"/>
              <a:gd name="T28" fmla="*/ 18 w 101"/>
              <a:gd name="T29" fmla="*/ 75 h 106"/>
              <a:gd name="T30" fmla="*/ 35 w 101"/>
              <a:gd name="T31" fmla="*/ 83 h 106"/>
              <a:gd name="T32" fmla="*/ 44 w 101"/>
              <a:gd name="T33" fmla="*/ 92 h 106"/>
              <a:gd name="T34" fmla="*/ 33 w 101"/>
              <a:gd name="T35" fmla="*/ 93 h 106"/>
              <a:gd name="T36" fmla="*/ 9 w 101"/>
              <a:gd name="T37" fmla="*/ 84 h 106"/>
              <a:gd name="T38" fmla="*/ 0 w 101"/>
              <a:gd name="T39" fmla="*/ 53 h 106"/>
              <a:gd name="T40" fmla="*/ 10 w 101"/>
              <a:gd name="T41" fmla="*/ 23 h 106"/>
              <a:gd name="T42" fmla="*/ 35 w 101"/>
              <a:gd name="T43" fmla="*/ 12 h 106"/>
              <a:gd name="T44" fmla="*/ 44 w 101"/>
              <a:gd name="T45" fmla="*/ 12 h 106"/>
              <a:gd name="T46" fmla="*/ 56 w 101"/>
              <a:gd name="T47" fmla="*/ 0 h 106"/>
              <a:gd name="T48" fmla="*/ 62 w 101"/>
              <a:gd name="T49" fmla="*/ 12 h 106"/>
              <a:gd name="T50" fmla="*/ 81 w 101"/>
              <a:gd name="T51" fmla="*/ 14 h 106"/>
              <a:gd name="T52" fmla="*/ 98 w 101"/>
              <a:gd name="T53" fmla="*/ 34 h 106"/>
              <a:gd name="T54" fmla="*/ 98 w 101"/>
              <a:gd name="T55" fmla="*/ 70 h 106"/>
              <a:gd name="T56" fmla="*/ 79 w 101"/>
              <a:gd name="T57" fmla="*/ 90 h 106"/>
              <a:gd name="T58" fmla="*/ 61 w 101"/>
              <a:gd name="T59" fmla="*/ 93 h 106"/>
              <a:gd name="T60" fmla="*/ 56 w 101"/>
              <a:gd name="T61" fmla="*/ 106 h 106"/>
              <a:gd name="T62" fmla="*/ 44 w 101"/>
              <a:gd name="T63" fmla="*/ 92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1" h="106">
                <a:moveTo>
                  <a:pt x="67" y="22"/>
                </a:moveTo>
                <a:lnTo>
                  <a:pt x="67" y="22"/>
                </a:lnTo>
                <a:cubicBezTo>
                  <a:pt x="65" y="22"/>
                  <a:pt x="63" y="22"/>
                  <a:pt x="61" y="22"/>
                </a:cubicBezTo>
                <a:cubicBezTo>
                  <a:pt x="59" y="22"/>
                  <a:pt x="58" y="22"/>
                  <a:pt x="56" y="23"/>
                </a:cubicBezTo>
                <a:lnTo>
                  <a:pt x="56" y="83"/>
                </a:lnTo>
                <a:cubicBezTo>
                  <a:pt x="57" y="83"/>
                  <a:pt x="58" y="83"/>
                  <a:pt x="60" y="83"/>
                </a:cubicBezTo>
                <a:cubicBezTo>
                  <a:pt x="62" y="83"/>
                  <a:pt x="63" y="83"/>
                  <a:pt x="65" y="83"/>
                </a:cubicBezTo>
                <a:cubicBezTo>
                  <a:pt x="68" y="83"/>
                  <a:pt x="71" y="82"/>
                  <a:pt x="74" y="81"/>
                </a:cubicBezTo>
                <a:cubicBezTo>
                  <a:pt x="77" y="80"/>
                  <a:pt x="79" y="78"/>
                  <a:pt x="81" y="75"/>
                </a:cubicBezTo>
                <a:cubicBezTo>
                  <a:pt x="83" y="73"/>
                  <a:pt x="85" y="69"/>
                  <a:pt x="86" y="66"/>
                </a:cubicBezTo>
                <a:cubicBezTo>
                  <a:pt x="88" y="62"/>
                  <a:pt x="88" y="57"/>
                  <a:pt x="88" y="52"/>
                </a:cubicBezTo>
                <a:cubicBezTo>
                  <a:pt x="88" y="47"/>
                  <a:pt x="88" y="43"/>
                  <a:pt x="87" y="40"/>
                </a:cubicBezTo>
                <a:cubicBezTo>
                  <a:pt x="86" y="36"/>
                  <a:pt x="84" y="33"/>
                  <a:pt x="82" y="30"/>
                </a:cubicBezTo>
                <a:cubicBezTo>
                  <a:pt x="81" y="27"/>
                  <a:pt x="78" y="25"/>
                  <a:pt x="76" y="24"/>
                </a:cubicBezTo>
                <a:cubicBezTo>
                  <a:pt x="73" y="22"/>
                  <a:pt x="70" y="22"/>
                  <a:pt x="67" y="22"/>
                </a:cubicBezTo>
                <a:close/>
                <a:moveTo>
                  <a:pt x="35" y="83"/>
                </a:moveTo>
                <a:lnTo>
                  <a:pt x="35" y="83"/>
                </a:lnTo>
                <a:lnTo>
                  <a:pt x="37" y="83"/>
                </a:lnTo>
                <a:cubicBezTo>
                  <a:pt x="37" y="83"/>
                  <a:pt x="38" y="83"/>
                  <a:pt x="39" y="83"/>
                </a:cubicBezTo>
                <a:cubicBezTo>
                  <a:pt x="40" y="83"/>
                  <a:pt x="41" y="83"/>
                  <a:pt x="42" y="83"/>
                </a:cubicBezTo>
                <a:cubicBezTo>
                  <a:pt x="43" y="82"/>
                  <a:pt x="44" y="82"/>
                  <a:pt x="44" y="82"/>
                </a:cubicBezTo>
                <a:lnTo>
                  <a:pt x="44" y="22"/>
                </a:lnTo>
                <a:cubicBezTo>
                  <a:pt x="43" y="22"/>
                  <a:pt x="42" y="22"/>
                  <a:pt x="40" y="22"/>
                </a:cubicBezTo>
                <a:cubicBezTo>
                  <a:pt x="39" y="22"/>
                  <a:pt x="37" y="22"/>
                  <a:pt x="36" y="22"/>
                </a:cubicBezTo>
                <a:cubicBezTo>
                  <a:pt x="32" y="22"/>
                  <a:pt x="29" y="22"/>
                  <a:pt x="27" y="24"/>
                </a:cubicBezTo>
                <a:cubicBezTo>
                  <a:pt x="24" y="25"/>
                  <a:pt x="21" y="27"/>
                  <a:pt x="19" y="30"/>
                </a:cubicBezTo>
                <a:cubicBezTo>
                  <a:pt x="17" y="32"/>
                  <a:pt x="15" y="35"/>
                  <a:pt x="14" y="39"/>
                </a:cubicBezTo>
                <a:cubicBezTo>
                  <a:pt x="13" y="43"/>
                  <a:pt x="12" y="48"/>
                  <a:pt x="12" y="53"/>
                </a:cubicBezTo>
                <a:cubicBezTo>
                  <a:pt x="12" y="58"/>
                  <a:pt x="13" y="62"/>
                  <a:pt x="14" y="66"/>
                </a:cubicBezTo>
                <a:cubicBezTo>
                  <a:pt x="15" y="69"/>
                  <a:pt x="17" y="72"/>
                  <a:pt x="18" y="75"/>
                </a:cubicBezTo>
                <a:cubicBezTo>
                  <a:pt x="20" y="78"/>
                  <a:pt x="23" y="80"/>
                  <a:pt x="26" y="81"/>
                </a:cubicBezTo>
                <a:cubicBezTo>
                  <a:pt x="28" y="82"/>
                  <a:pt x="31" y="83"/>
                  <a:pt x="35" y="83"/>
                </a:cubicBezTo>
                <a:close/>
                <a:moveTo>
                  <a:pt x="44" y="92"/>
                </a:moveTo>
                <a:lnTo>
                  <a:pt x="44" y="92"/>
                </a:lnTo>
                <a:cubicBezTo>
                  <a:pt x="43" y="93"/>
                  <a:pt x="41" y="93"/>
                  <a:pt x="39" y="93"/>
                </a:cubicBezTo>
                <a:cubicBezTo>
                  <a:pt x="36" y="93"/>
                  <a:pt x="34" y="93"/>
                  <a:pt x="33" y="93"/>
                </a:cubicBezTo>
                <a:cubicBezTo>
                  <a:pt x="28" y="93"/>
                  <a:pt x="24" y="92"/>
                  <a:pt x="20" y="91"/>
                </a:cubicBezTo>
                <a:cubicBezTo>
                  <a:pt x="16" y="89"/>
                  <a:pt x="12" y="87"/>
                  <a:pt x="9" y="84"/>
                </a:cubicBezTo>
                <a:cubicBezTo>
                  <a:pt x="6" y="80"/>
                  <a:pt x="4" y="76"/>
                  <a:pt x="2" y="71"/>
                </a:cubicBezTo>
                <a:cubicBezTo>
                  <a:pt x="1" y="66"/>
                  <a:pt x="0" y="60"/>
                  <a:pt x="0" y="53"/>
                </a:cubicBezTo>
                <a:cubicBezTo>
                  <a:pt x="0" y="47"/>
                  <a:pt x="1" y="41"/>
                  <a:pt x="2" y="36"/>
                </a:cubicBezTo>
                <a:cubicBezTo>
                  <a:pt x="4" y="30"/>
                  <a:pt x="7" y="26"/>
                  <a:pt x="10" y="23"/>
                </a:cubicBezTo>
                <a:cubicBezTo>
                  <a:pt x="13" y="19"/>
                  <a:pt x="17" y="16"/>
                  <a:pt x="21" y="14"/>
                </a:cubicBezTo>
                <a:cubicBezTo>
                  <a:pt x="25" y="13"/>
                  <a:pt x="30" y="12"/>
                  <a:pt x="35" y="12"/>
                </a:cubicBezTo>
                <a:cubicBezTo>
                  <a:pt x="37" y="12"/>
                  <a:pt x="38" y="12"/>
                  <a:pt x="40" y="12"/>
                </a:cubicBezTo>
                <a:cubicBezTo>
                  <a:pt x="42" y="12"/>
                  <a:pt x="43" y="12"/>
                  <a:pt x="44" y="12"/>
                </a:cubicBezTo>
                <a:lnTo>
                  <a:pt x="44" y="0"/>
                </a:lnTo>
                <a:lnTo>
                  <a:pt x="56" y="0"/>
                </a:lnTo>
                <a:lnTo>
                  <a:pt x="56" y="13"/>
                </a:lnTo>
                <a:cubicBezTo>
                  <a:pt x="58" y="12"/>
                  <a:pt x="60" y="12"/>
                  <a:pt x="62" y="12"/>
                </a:cubicBezTo>
                <a:cubicBezTo>
                  <a:pt x="65" y="12"/>
                  <a:pt x="67" y="12"/>
                  <a:pt x="68" y="12"/>
                </a:cubicBezTo>
                <a:cubicBezTo>
                  <a:pt x="73" y="12"/>
                  <a:pt x="77" y="12"/>
                  <a:pt x="81" y="14"/>
                </a:cubicBezTo>
                <a:cubicBezTo>
                  <a:pt x="85" y="16"/>
                  <a:pt x="88" y="18"/>
                  <a:pt x="91" y="22"/>
                </a:cubicBezTo>
                <a:cubicBezTo>
                  <a:pt x="94" y="25"/>
                  <a:pt x="97" y="29"/>
                  <a:pt x="98" y="34"/>
                </a:cubicBezTo>
                <a:cubicBezTo>
                  <a:pt x="100" y="39"/>
                  <a:pt x="101" y="45"/>
                  <a:pt x="101" y="52"/>
                </a:cubicBezTo>
                <a:cubicBezTo>
                  <a:pt x="101" y="59"/>
                  <a:pt x="100" y="65"/>
                  <a:pt x="98" y="70"/>
                </a:cubicBezTo>
                <a:cubicBezTo>
                  <a:pt x="96" y="75"/>
                  <a:pt x="93" y="79"/>
                  <a:pt x="90" y="83"/>
                </a:cubicBezTo>
                <a:cubicBezTo>
                  <a:pt x="87" y="86"/>
                  <a:pt x="83" y="89"/>
                  <a:pt x="79" y="90"/>
                </a:cubicBezTo>
                <a:cubicBezTo>
                  <a:pt x="75" y="92"/>
                  <a:pt x="70" y="93"/>
                  <a:pt x="66" y="93"/>
                </a:cubicBezTo>
                <a:cubicBezTo>
                  <a:pt x="65" y="93"/>
                  <a:pt x="63" y="93"/>
                  <a:pt x="61" y="93"/>
                </a:cubicBezTo>
                <a:cubicBezTo>
                  <a:pt x="59" y="93"/>
                  <a:pt x="57" y="92"/>
                  <a:pt x="56" y="92"/>
                </a:cubicBezTo>
                <a:lnTo>
                  <a:pt x="56" y="106"/>
                </a:lnTo>
                <a:lnTo>
                  <a:pt x="44" y="106"/>
                </a:lnTo>
                <a:lnTo>
                  <a:pt x="44" y="9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50" name="Freeform 1950"/>
          <p:cNvSpPr>
            <a:spLocks/>
          </p:cNvSpPr>
          <p:nvPr userDrawn="1"/>
        </p:nvSpPr>
        <p:spPr bwMode="auto">
          <a:xfrm>
            <a:off x="1616076" y="625475"/>
            <a:ext cx="39688" cy="73025"/>
          </a:xfrm>
          <a:custGeom>
            <a:avLst/>
            <a:gdLst>
              <a:gd name="T0" fmla="*/ 0 w 55"/>
              <a:gd name="T1" fmla="*/ 0 h 101"/>
              <a:gd name="T2" fmla="*/ 0 w 55"/>
              <a:gd name="T3" fmla="*/ 0 h 101"/>
              <a:gd name="T4" fmla="*/ 55 w 55"/>
              <a:gd name="T5" fmla="*/ 0 h 101"/>
              <a:gd name="T6" fmla="*/ 55 w 55"/>
              <a:gd name="T7" fmla="*/ 10 h 101"/>
              <a:gd name="T8" fmla="*/ 12 w 55"/>
              <a:gd name="T9" fmla="*/ 10 h 101"/>
              <a:gd name="T10" fmla="*/ 12 w 55"/>
              <a:gd name="T11" fmla="*/ 43 h 101"/>
              <a:gd name="T12" fmla="*/ 51 w 55"/>
              <a:gd name="T13" fmla="*/ 43 h 101"/>
              <a:gd name="T14" fmla="*/ 51 w 55"/>
              <a:gd name="T15" fmla="*/ 54 h 101"/>
              <a:gd name="T16" fmla="*/ 12 w 55"/>
              <a:gd name="T17" fmla="*/ 54 h 101"/>
              <a:gd name="T18" fmla="*/ 12 w 55"/>
              <a:gd name="T19" fmla="*/ 90 h 101"/>
              <a:gd name="T20" fmla="*/ 55 w 55"/>
              <a:gd name="T21" fmla="*/ 90 h 101"/>
              <a:gd name="T22" fmla="*/ 55 w 55"/>
              <a:gd name="T23" fmla="*/ 101 h 101"/>
              <a:gd name="T24" fmla="*/ 0 w 55"/>
              <a:gd name="T25" fmla="*/ 101 h 101"/>
              <a:gd name="T26" fmla="*/ 0 w 55"/>
              <a:gd name="T27" fmla="*/ 0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5" h="101">
                <a:moveTo>
                  <a:pt x="0" y="0"/>
                </a:moveTo>
                <a:lnTo>
                  <a:pt x="0" y="0"/>
                </a:lnTo>
                <a:lnTo>
                  <a:pt x="55" y="0"/>
                </a:lnTo>
                <a:lnTo>
                  <a:pt x="55" y="10"/>
                </a:lnTo>
                <a:lnTo>
                  <a:pt x="12" y="10"/>
                </a:lnTo>
                <a:lnTo>
                  <a:pt x="12" y="43"/>
                </a:lnTo>
                <a:lnTo>
                  <a:pt x="51" y="43"/>
                </a:lnTo>
                <a:lnTo>
                  <a:pt x="51" y="54"/>
                </a:lnTo>
                <a:lnTo>
                  <a:pt x="12" y="54"/>
                </a:lnTo>
                <a:lnTo>
                  <a:pt x="12" y="90"/>
                </a:lnTo>
                <a:lnTo>
                  <a:pt x="55" y="90"/>
                </a:lnTo>
                <a:lnTo>
                  <a:pt x="55" y="101"/>
                </a:lnTo>
                <a:lnTo>
                  <a:pt x="0" y="101"/>
                </a:lnTo>
                <a:lnTo>
                  <a:pt x="0" y="0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51" name="Freeform 1951"/>
          <p:cNvSpPr>
            <a:spLocks noEditPoints="1"/>
          </p:cNvSpPr>
          <p:nvPr userDrawn="1"/>
        </p:nvSpPr>
        <p:spPr bwMode="auto">
          <a:xfrm>
            <a:off x="1665288" y="625475"/>
            <a:ext cx="63500" cy="85725"/>
          </a:xfrm>
          <a:custGeom>
            <a:avLst/>
            <a:gdLst>
              <a:gd name="T0" fmla="*/ 66 w 91"/>
              <a:gd name="T1" fmla="*/ 90 h 119"/>
              <a:gd name="T2" fmla="*/ 66 w 91"/>
              <a:gd name="T3" fmla="*/ 90 h 119"/>
              <a:gd name="T4" fmla="*/ 66 w 91"/>
              <a:gd name="T5" fmla="*/ 10 h 119"/>
              <a:gd name="T6" fmla="*/ 36 w 91"/>
              <a:gd name="T7" fmla="*/ 10 h 119"/>
              <a:gd name="T8" fmla="*/ 34 w 91"/>
              <a:gd name="T9" fmla="*/ 39 h 119"/>
              <a:gd name="T10" fmla="*/ 31 w 91"/>
              <a:gd name="T11" fmla="*/ 61 h 119"/>
              <a:gd name="T12" fmla="*/ 27 w 91"/>
              <a:gd name="T13" fmla="*/ 78 h 119"/>
              <a:gd name="T14" fmla="*/ 23 w 91"/>
              <a:gd name="T15" fmla="*/ 90 h 119"/>
              <a:gd name="T16" fmla="*/ 66 w 91"/>
              <a:gd name="T17" fmla="*/ 90 h 119"/>
              <a:gd name="T18" fmla="*/ 91 w 91"/>
              <a:gd name="T19" fmla="*/ 119 h 119"/>
              <a:gd name="T20" fmla="*/ 91 w 91"/>
              <a:gd name="T21" fmla="*/ 119 h 119"/>
              <a:gd name="T22" fmla="*/ 83 w 91"/>
              <a:gd name="T23" fmla="*/ 119 h 119"/>
              <a:gd name="T24" fmla="*/ 81 w 91"/>
              <a:gd name="T25" fmla="*/ 101 h 119"/>
              <a:gd name="T26" fmla="*/ 10 w 91"/>
              <a:gd name="T27" fmla="*/ 101 h 119"/>
              <a:gd name="T28" fmla="*/ 8 w 91"/>
              <a:gd name="T29" fmla="*/ 119 h 119"/>
              <a:gd name="T30" fmla="*/ 0 w 91"/>
              <a:gd name="T31" fmla="*/ 119 h 119"/>
              <a:gd name="T32" fmla="*/ 0 w 91"/>
              <a:gd name="T33" fmla="*/ 90 h 119"/>
              <a:gd name="T34" fmla="*/ 10 w 91"/>
              <a:gd name="T35" fmla="*/ 90 h 119"/>
              <a:gd name="T36" fmla="*/ 13 w 91"/>
              <a:gd name="T37" fmla="*/ 82 h 119"/>
              <a:gd name="T38" fmla="*/ 18 w 91"/>
              <a:gd name="T39" fmla="*/ 66 h 119"/>
              <a:gd name="T40" fmla="*/ 22 w 91"/>
              <a:gd name="T41" fmla="*/ 39 h 119"/>
              <a:gd name="T42" fmla="*/ 24 w 91"/>
              <a:gd name="T43" fmla="*/ 0 h 119"/>
              <a:gd name="T44" fmla="*/ 78 w 91"/>
              <a:gd name="T45" fmla="*/ 0 h 119"/>
              <a:gd name="T46" fmla="*/ 78 w 91"/>
              <a:gd name="T47" fmla="*/ 90 h 119"/>
              <a:gd name="T48" fmla="*/ 91 w 91"/>
              <a:gd name="T49" fmla="*/ 90 h 119"/>
              <a:gd name="T50" fmla="*/ 91 w 91"/>
              <a:gd name="T51" fmla="*/ 119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91" h="119">
                <a:moveTo>
                  <a:pt x="66" y="90"/>
                </a:moveTo>
                <a:lnTo>
                  <a:pt x="66" y="90"/>
                </a:lnTo>
                <a:lnTo>
                  <a:pt x="66" y="10"/>
                </a:lnTo>
                <a:lnTo>
                  <a:pt x="36" y="10"/>
                </a:lnTo>
                <a:cubicBezTo>
                  <a:pt x="35" y="21"/>
                  <a:pt x="35" y="30"/>
                  <a:pt x="34" y="39"/>
                </a:cubicBezTo>
                <a:cubicBezTo>
                  <a:pt x="33" y="47"/>
                  <a:pt x="32" y="55"/>
                  <a:pt x="31" y="61"/>
                </a:cubicBezTo>
                <a:cubicBezTo>
                  <a:pt x="30" y="68"/>
                  <a:pt x="29" y="73"/>
                  <a:pt x="27" y="78"/>
                </a:cubicBezTo>
                <a:cubicBezTo>
                  <a:pt x="26" y="83"/>
                  <a:pt x="24" y="87"/>
                  <a:pt x="23" y="90"/>
                </a:cubicBezTo>
                <a:lnTo>
                  <a:pt x="66" y="90"/>
                </a:lnTo>
                <a:close/>
                <a:moveTo>
                  <a:pt x="91" y="119"/>
                </a:moveTo>
                <a:lnTo>
                  <a:pt x="91" y="119"/>
                </a:lnTo>
                <a:lnTo>
                  <a:pt x="83" y="119"/>
                </a:lnTo>
                <a:lnTo>
                  <a:pt x="81" y="101"/>
                </a:lnTo>
                <a:lnTo>
                  <a:pt x="10" y="101"/>
                </a:lnTo>
                <a:lnTo>
                  <a:pt x="8" y="119"/>
                </a:lnTo>
                <a:lnTo>
                  <a:pt x="0" y="119"/>
                </a:lnTo>
                <a:lnTo>
                  <a:pt x="0" y="90"/>
                </a:lnTo>
                <a:lnTo>
                  <a:pt x="10" y="90"/>
                </a:lnTo>
                <a:cubicBezTo>
                  <a:pt x="11" y="89"/>
                  <a:pt x="12" y="86"/>
                  <a:pt x="13" y="82"/>
                </a:cubicBezTo>
                <a:cubicBezTo>
                  <a:pt x="15" y="79"/>
                  <a:pt x="17" y="73"/>
                  <a:pt x="18" y="66"/>
                </a:cubicBezTo>
                <a:cubicBezTo>
                  <a:pt x="20" y="59"/>
                  <a:pt x="21" y="49"/>
                  <a:pt x="22" y="39"/>
                </a:cubicBezTo>
                <a:cubicBezTo>
                  <a:pt x="24" y="28"/>
                  <a:pt x="24" y="15"/>
                  <a:pt x="24" y="0"/>
                </a:cubicBezTo>
                <a:lnTo>
                  <a:pt x="78" y="0"/>
                </a:lnTo>
                <a:lnTo>
                  <a:pt x="78" y="90"/>
                </a:lnTo>
                <a:lnTo>
                  <a:pt x="91" y="90"/>
                </a:lnTo>
                <a:lnTo>
                  <a:pt x="91" y="119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52" name="Freeform 1952"/>
          <p:cNvSpPr>
            <a:spLocks/>
          </p:cNvSpPr>
          <p:nvPr userDrawn="1"/>
        </p:nvSpPr>
        <p:spPr bwMode="auto">
          <a:xfrm>
            <a:off x="1743076" y="625475"/>
            <a:ext cx="39688" cy="73025"/>
          </a:xfrm>
          <a:custGeom>
            <a:avLst/>
            <a:gdLst>
              <a:gd name="T0" fmla="*/ 0 w 55"/>
              <a:gd name="T1" fmla="*/ 0 h 101"/>
              <a:gd name="T2" fmla="*/ 0 w 55"/>
              <a:gd name="T3" fmla="*/ 0 h 101"/>
              <a:gd name="T4" fmla="*/ 55 w 55"/>
              <a:gd name="T5" fmla="*/ 0 h 101"/>
              <a:gd name="T6" fmla="*/ 55 w 55"/>
              <a:gd name="T7" fmla="*/ 10 h 101"/>
              <a:gd name="T8" fmla="*/ 12 w 55"/>
              <a:gd name="T9" fmla="*/ 10 h 101"/>
              <a:gd name="T10" fmla="*/ 12 w 55"/>
              <a:gd name="T11" fmla="*/ 43 h 101"/>
              <a:gd name="T12" fmla="*/ 51 w 55"/>
              <a:gd name="T13" fmla="*/ 43 h 101"/>
              <a:gd name="T14" fmla="*/ 51 w 55"/>
              <a:gd name="T15" fmla="*/ 54 h 101"/>
              <a:gd name="T16" fmla="*/ 12 w 55"/>
              <a:gd name="T17" fmla="*/ 54 h 101"/>
              <a:gd name="T18" fmla="*/ 12 w 55"/>
              <a:gd name="T19" fmla="*/ 90 h 101"/>
              <a:gd name="T20" fmla="*/ 55 w 55"/>
              <a:gd name="T21" fmla="*/ 90 h 101"/>
              <a:gd name="T22" fmla="*/ 55 w 55"/>
              <a:gd name="T23" fmla="*/ 101 h 101"/>
              <a:gd name="T24" fmla="*/ 0 w 55"/>
              <a:gd name="T25" fmla="*/ 101 h 101"/>
              <a:gd name="T26" fmla="*/ 0 w 55"/>
              <a:gd name="T27" fmla="*/ 0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5" h="101">
                <a:moveTo>
                  <a:pt x="0" y="0"/>
                </a:moveTo>
                <a:lnTo>
                  <a:pt x="0" y="0"/>
                </a:lnTo>
                <a:lnTo>
                  <a:pt x="55" y="0"/>
                </a:lnTo>
                <a:lnTo>
                  <a:pt x="55" y="10"/>
                </a:lnTo>
                <a:lnTo>
                  <a:pt x="12" y="10"/>
                </a:lnTo>
                <a:lnTo>
                  <a:pt x="12" y="43"/>
                </a:lnTo>
                <a:lnTo>
                  <a:pt x="51" y="43"/>
                </a:lnTo>
                <a:lnTo>
                  <a:pt x="51" y="54"/>
                </a:lnTo>
                <a:lnTo>
                  <a:pt x="12" y="54"/>
                </a:lnTo>
                <a:lnTo>
                  <a:pt x="12" y="90"/>
                </a:lnTo>
                <a:lnTo>
                  <a:pt x="55" y="90"/>
                </a:lnTo>
                <a:lnTo>
                  <a:pt x="55" y="101"/>
                </a:lnTo>
                <a:lnTo>
                  <a:pt x="0" y="101"/>
                </a:lnTo>
                <a:lnTo>
                  <a:pt x="0" y="0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53" name="Freeform 1953"/>
          <p:cNvSpPr>
            <a:spLocks noEditPoints="1"/>
          </p:cNvSpPr>
          <p:nvPr userDrawn="1"/>
        </p:nvSpPr>
        <p:spPr bwMode="auto">
          <a:xfrm>
            <a:off x="1798638" y="623888"/>
            <a:ext cx="46038" cy="74613"/>
          </a:xfrm>
          <a:custGeom>
            <a:avLst/>
            <a:gdLst>
              <a:gd name="T0" fmla="*/ 25 w 63"/>
              <a:gd name="T1" fmla="*/ 10 h 102"/>
              <a:gd name="T2" fmla="*/ 25 w 63"/>
              <a:gd name="T3" fmla="*/ 10 h 102"/>
              <a:gd name="T4" fmla="*/ 18 w 63"/>
              <a:gd name="T5" fmla="*/ 10 h 102"/>
              <a:gd name="T6" fmla="*/ 12 w 63"/>
              <a:gd name="T7" fmla="*/ 11 h 102"/>
              <a:gd name="T8" fmla="*/ 12 w 63"/>
              <a:gd name="T9" fmla="*/ 53 h 102"/>
              <a:gd name="T10" fmla="*/ 14 w 63"/>
              <a:gd name="T11" fmla="*/ 53 h 102"/>
              <a:gd name="T12" fmla="*/ 18 w 63"/>
              <a:gd name="T13" fmla="*/ 53 h 102"/>
              <a:gd name="T14" fmla="*/ 21 w 63"/>
              <a:gd name="T15" fmla="*/ 53 h 102"/>
              <a:gd name="T16" fmla="*/ 23 w 63"/>
              <a:gd name="T17" fmla="*/ 53 h 102"/>
              <a:gd name="T18" fmla="*/ 33 w 63"/>
              <a:gd name="T19" fmla="*/ 52 h 102"/>
              <a:gd name="T20" fmla="*/ 42 w 63"/>
              <a:gd name="T21" fmla="*/ 49 h 102"/>
              <a:gd name="T22" fmla="*/ 48 w 63"/>
              <a:gd name="T23" fmla="*/ 42 h 102"/>
              <a:gd name="T24" fmla="*/ 50 w 63"/>
              <a:gd name="T25" fmla="*/ 31 h 102"/>
              <a:gd name="T26" fmla="*/ 48 w 63"/>
              <a:gd name="T27" fmla="*/ 21 h 102"/>
              <a:gd name="T28" fmla="*/ 42 w 63"/>
              <a:gd name="T29" fmla="*/ 14 h 102"/>
              <a:gd name="T30" fmla="*/ 34 w 63"/>
              <a:gd name="T31" fmla="*/ 11 h 102"/>
              <a:gd name="T32" fmla="*/ 25 w 63"/>
              <a:gd name="T33" fmla="*/ 10 h 102"/>
              <a:gd name="T34" fmla="*/ 0 w 63"/>
              <a:gd name="T35" fmla="*/ 2 h 102"/>
              <a:gd name="T36" fmla="*/ 0 w 63"/>
              <a:gd name="T37" fmla="*/ 2 h 102"/>
              <a:gd name="T38" fmla="*/ 12 w 63"/>
              <a:gd name="T39" fmla="*/ 0 h 102"/>
              <a:gd name="T40" fmla="*/ 25 w 63"/>
              <a:gd name="T41" fmla="*/ 0 h 102"/>
              <a:gd name="T42" fmla="*/ 38 w 63"/>
              <a:gd name="T43" fmla="*/ 1 h 102"/>
              <a:gd name="T44" fmla="*/ 50 w 63"/>
              <a:gd name="T45" fmla="*/ 6 h 102"/>
              <a:gd name="T46" fmla="*/ 60 w 63"/>
              <a:gd name="T47" fmla="*/ 15 h 102"/>
              <a:gd name="T48" fmla="*/ 63 w 63"/>
              <a:gd name="T49" fmla="*/ 31 h 102"/>
              <a:gd name="T50" fmla="*/ 60 w 63"/>
              <a:gd name="T51" fmla="*/ 46 h 102"/>
              <a:gd name="T52" fmla="*/ 51 w 63"/>
              <a:gd name="T53" fmla="*/ 56 h 102"/>
              <a:gd name="T54" fmla="*/ 39 w 63"/>
              <a:gd name="T55" fmla="*/ 62 h 102"/>
              <a:gd name="T56" fmla="*/ 24 w 63"/>
              <a:gd name="T57" fmla="*/ 64 h 102"/>
              <a:gd name="T58" fmla="*/ 22 w 63"/>
              <a:gd name="T59" fmla="*/ 64 h 102"/>
              <a:gd name="T60" fmla="*/ 18 w 63"/>
              <a:gd name="T61" fmla="*/ 64 h 102"/>
              <a:gd name="T62" fmla="*/ 15 w 63"/>
              <a:gd name="T63" fmla="*/ 64 h 102"/>
              <a:gd name="T64" fmla="*/ 12 w 63"/>
              <a:gd name="T65" fmla="*/ 63 h 102"/>
              <a:gd name="T66" fmla="*/ 12 w 63"/>
              <a:gd name="T67" fmla="*/ 102 h 102"/>
              <a:gd name="T68" fmla="*/ 0 w 63"/>
              <a:gd name="T69" fmla="*/ 102 h 102"/>
              <a:gd name="T70" fmla="*/ 0 w 63"/>
              <a:gd name="T71" fmla="*/ 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3" h="102">
                <a:moveTo>
                  <a:pt x="25" y="10"/>
                </a:moveTo>
                <a:lnTo>
                  <a:pt x="25" y="10"/>
                </a:lnTo>
                <a:cubicBezTo>
                  <a:pt x="22" y="10"/>
                  <a:pt x="20" y="10"/>
                  <a:pt x="18" y="10"/>
                </a:cubicBezTo>
                <a:cubicBezTo>
                  <a:pt x="15" y="10"/>
                  <a:pt x="13" y="10"/>
                  <a:pt x="12" y="11"/>
                </a:cubicBezTo>
                <a:lnTo>
                  <a:pt x="12" y="53"/>
                </a:lnTo>
                <a:cubicBezTo>
                  <a:pt x="13" y="53"/>
                  <a:pt x="13" y="53"/>
                  <a:pt x="14" y="53"/>
                </a:cubicBezTo>
                <a:cubicBezTo>
                  <a:pt x="16" y="53"/>
                  <a:pt x="17" y="53"/>
                  <a:pt x="18" y="53"/>
                </a:cubicBezTo>
                <a:cubicBezTo>
                  <a:pt x="19" y="53"/>
                  <a:pt x="20" y="53"/>
                  <a:pt x="21" y="53"/>
                </a:cubicBezTo>
                <a:lnTo>
                  <a:pt x="23" y="53"/>
                </a:lnTo>
                <a:cubicBezTo>
                  <a:pt x="27" y="53"/>
                  <a:pt x="30" y="53"/>
                  <a:pt x="33" y="52"/>
                </a:cubicBezTo>
                <a:cubicBezTo>
                  <a:pt x="36" y="52"/>
                  <a:pt x="39" y="50"/>
                  <a:pt x="42" y="49"/>
                </a:cubicBezTo>
                <a:cubicBezTo>
                  <a:pt x="44" y="47"/>
                  <a:pt x="47" y="45"/>
                  <a:pt x="48" y="42"/>
                </a:cubicBezTo>
                <a:cubicBezTo>
                  <a:pt x="50" y="39"/>
                  <a:pt x="50" y="35"/>
                  <a:pt x="50" y="31"/>
                </a:cubicBezTo>
                <a:cubicBezTo>
                  <a:pt x="50" y="27"/>
                  <a:pt x="50" y="23"/>
                  <a:pt x="48" y="21"/>
                </a:cubicBezTo>
                <a:cubicBezTo>
                  <a:pt x="47" y="18"/>
                  <a:pt x="45" y="16"/>
                  <a:pt x="42" y="14"/>
                </a:cubicBezTo>
                <a:cubicBezTo>
                  <a:pt x="40" y="13"/>
                  <a:pt x="37" y="12"/>
                  <a:pt x="34" y="11"/>
                </a:cubicBezTo>
                <a:cubicBezTo>
                  <a:pt x="31" y="10"/>
                  <a:pt x="28" y="10"/>
                  <a:pt x="25" y="10"/>
                </a:cubicBezTo>
                <a:close/>
                <a:moveTo>
                  <a:pt x="0" y="2"/>
                </a:moveTo>
                <a:lnTo>
                  <a:pt x="0" y="2"/>
                </a:lnTo>
                <a:cubicBezTo>
                  <a:pt x="4" y="1"/>
                  <a:pt x="8" y="0"/>
                  <a:pt x="12" y="0"/>
                </a:cubicBezTo>
                <a:cubicBezTo>
                  <a:pt x="16" y="0"/>
                  <a:pt x="20" y="0"/>
                  <a:pt x="25" y="0"/>
                </a:cubicBezTo>
                <a:cubicBezTo>
                  <a:pt x="29" y="0"/>
                  <a:pt x="33" y="0"/>
                  <a:pt x="38" y="1"/>
                </a:cubicBezTo>
                <a:cubicBezTo>
                  <a:pt x="43" y="2"/>
                  <a:pt x="47" y="3"/>
                  <a:pt x="50" y="6"/>
                </a:cubicBezTo>
                <a:cubicBezTo>
                  <a:pt x="54" y="8"/>
                  <a:pt x="57" y="11"/>
                  <a:pt x="60" y="15"/>
                </a:cubicBezTo>
                <a:cubicBezTo>
                  <a:pt x="62" y="19"/>
                  <a:pt x="63" y="24"/>
                  <a:pt x="63" y="31"/>
                </a:cubicBezTo>
                <a:cubicBezTo>
                  <a:pt x="63" y="37"/>
                  <a:pt x="62" y="42"/>
                  <a:pt x="60" y="46"/>
                </a:cubicBezTo>
                <a:cubicBezTo>
                  <a:pt x="58" y="50"/>
                  <a:pt x="55" y="54"/>
                  <a:pt x="51" y="56"/>
                </a:cubicBezTo>
                <a:cubicBezTo>
                  <a:pt x="47" y="59"/>
                  <a:pt x="43" y="61"/>
                  <a:pt x="39" y="62"/>
                </a:cubicBezTo>
                <a:cubicBezTo>
                  <a:pt x="34" y="63"/>
                  <a:pt x="29" y="64"/>
                  <a:pt x="24" y="64"/>
                </a:cubicBezTo>
                <a:lnTo>
                  <a:pt x="22" y="64"/>
                </a:lnTo>
                <a:cubicBezTo>
                  <a:pt x="20" y="64"/>
                  <a:pt x="19" y="64"/>
                  <a:pt x="18" y="64"/>
                </a:cubicBezTo>
                <a:cubicBezTo>
                  <a:pt x="17" y="64"/>
                  <a:pt x="16" y="64"/>
                  <a:pt x="15" y="64"/>
                </a:cubicBezTo>
                <a:cubicBezTo>
                  <a:pt x="13" y="63"/>
                  <a:pt x="13" y="63"/>
                  <a:pt x="12" y="63"/>
                </a:cubicBezTo>
                <a:lnTo>
                  <a:pt x="12" y="102"/>
                </a:lnTo>
                <a:lnTo>
                  <a:pt x="0" y="102"/>
                </a:lnTo>
                <a:lnTo>
                  <a:pt x="0" y="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54" name="Freeform 1954"/>
          <p:cNvSpPr>
            <a:spLocks noEditPoints="1"/>
          </p:cNvSpPr>
          <p:nvPr userDrawn="1"/>
        </p:nvSpPr>
        <p:spPr bwMode="auto">
          <a:xfrm>
            <a:off x="1844676" y="623888"/>
            <a:ext cx="57150" cy="74613"/>
          </a:xfrm>
          <a:custGeom>
            <a:avLst/>
            <a:gdLst>
              <a:gd name="T0" fmla="*/ 26 w 82"/>
              <a:gd name="T1" fmla="*/ 64 h 103"/>
              <a:gd name="T2" fmla="*/ 26 w 82"/>
              <a:gd name="T3" fmla="*/ 64 h 103"/>
              <a:gd name="T4" fmla="*/ 55 w 82"/>
              <a:gd name="T5" fmla="*/ 64 h 103"/>
              <a:gd name="T6" fmla="*/ 44 w 82"/>
              <a:gd name="T7" fmla="*/ 34 h 103"/>
              <a:gd name="T8" fmla="*/ 40 w 82"/>
              <a:gd name="T9" fmla="*/ 18 h 103"/>
              <a:gd name="T10" fmla="*/ 40 w 82"/>
              <a:gd name="T11" fmla="*/ 18 h 103"/>
              <a:gd name="T12" fmla="*/ 37 w 82"/>
              <a:gd name="T13" fmla="*/ 34 h 103"/>
              <a:gd name="T14" fmla="*/ 26 w 82"/>
              <a:gd name="T15" fmla="*/ 64 h 103"/>
              <a:gd name="T16" fmla="*/ 59 w 82"/>
              <a:gd name="T17" fmla="*/ 75 h 103"/>
              <a:gd name="T18" fmla="*/ 59 w 82"/>
              <a:gd name="T19" fmla="*/ 75 h 103"/>
              <a:gd name="T20" fmla="*/ 22 w 82"/>
              <a:gd name="T21" fmla="*/ 75 h 103"/>
              <a:gd name="T22" fmla="*/ 12 w 82"/>
              <a:gd name="T23" fmla="*/ 103 h 103"/>
              <a:gd name="T24" fmla="*/ 0 w 82"/>
              <a:gd name="T25" fmla="*/ 103 h 103"/>
              <a:gd name="T26" fmla="*/ 38 w 82"/>
              <a:gd name="T27" fmla="*/ 0 h 103"/>
              <a:gd name="T28" fmla="*/ 43 w 82"/>
              <a:gd name="T29" fmla="*/ 0 h 103"/>
              <a:gd name="T30" fmla="*/ 82 w 82"/>
              <a:gd name="T31" fmla="*/ 103 h 103"/>
              <a:gd name="T32" fmla="*/ 69 w 82"/>
              <a:gd name="T33" fmla="*/ 103 h 103"/>
              <a:gd name="T34" fmla="*/ 59 w 82"/>
              <a:gd name="T35" fmla="*/ 75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82" h="103">
                <a:moveTo>
                  <a:pt x="26" y="64"/>
                </a:moveTo>
                <a:lnTo>
                  <a:pt x="26" y="64"/>
                </a:lnTo>
                <a:lnTo>
                  <a:pt x="55" y="64"/>
                </a:lnTo>
                <a:lnTo>
                  <a:pt x="44" y="34"/>
                </a:lnTo>
                <a:lnTo>
                  <a:pt x="40" y="18"/>
                </a:lnTo>
                <a:lnTo>
                  <a:pt x="40" y="18"/>
                </a:lnTo>
                <a:lnTo>
                  <a:pt x="37" y="34"/>
                </a:lnTo>
                <a:lnTo>
                  <a:pt x="26" y="64"/>
                </a:lnTo>
                <a:close/>
                <a:moveTo>
                  <a:pt x="59" y="75"/>
                </a:moveTo>
                <a:lnTo>
                  <a:pt x="59" y="75"/>
                </a:lnTo>
                <a:lnTo>
                  <a:pt x="22" y="75"/>
                </a:lnTo>
                <a:lnTo>
                  <a:pt x="12" y="103"/>
                </a:lnTo>
                <a:lnTo>
                  <a:pt x="0" y="103"/>
                </a:lnTo>
                <a:lnTo>
                  <a:pt x="38" y="0"/>
                </a:lnTo>
                <a:lnTo>
                  <a:pt x="43" y="0"/>
                </a:lnTo>
                <a:lnTo>
                  <a:pt x="82" y="103"/>
                </a:lnTo>
                <a:lnTo>
                  <a:pt x="69" y="103"/>
                </a:lnTo>
                <a:lnTo>
                  <a:pt x="59" y="75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55" name="Freeform 1955"/>
          <p:cNvSpPr>
            <a:spLocks/>
          </p:cNvSpPr>
          <p:nvPr userDrawn="1"/>
        </p:nvSpPr>
        <p:spPr bwMode="auto">
          <a:xfrm>
            <a:off x="1912938" y="625475"/>
            <a:ext cx="58738" cy="85725"/>
          </a:xfrm>
          <a:custGeom>
            <a:avLst/>
            <a:gdLst>
              <a:gd name="T0" fmla="*/ 83 w 83"/>
              <a:gd name="T1" fmla="*/ 119 h 119"/>
              <a:gd name="T2" fmla="*/ 83 w 83"/>
              <a:gd name="T3" fmla="*/ 119 h 119"/>
              <a:gd name="T4" fmla="*/ 75 w 83"/>
              <a:gd name="T5" fmla="*/ 119 h 119"/>
              <a:gd name="T6" fmla="*/ 73 w 83"/>
              <a:gd name="T7" fmla="*/ 101 h 119"/>
              <a:gd name="T8" fmla="*/ 0 w 83"/>
              <a:gd name="T9" fmla="*/ 101 h 119"/>
              <a:gd name="T10" fmla="*/ 0 w 83"/>
              <a:gd name="T11" fmla="*/ 0 h 119"/>
              <a:gd name="T12" fmla="*/ 12 w 83"/>
              <a:gd name="T13" fmla="*/ 0 h 119"/>
              <a:gd name="T14" fmla="*/ 12 w 83"/>
              <a:gd name="T15" fmla="*/ 90 h 119"/>
              <a:gd name="T16" fmla="*/ 58 w 83"/>
              <a:gd name="T17" fmla="*/ 90 h 119"/>
              <a:gd name="T18" fmla="*/ 58 w 83"/>
              <a:gd name="T19" fmla="*/ 0 h 119"/>
              <a:gd name="T20" fmla="*/ 70 w 83"/>
              <a:gd name="T21" fmla="*/ 0 h 119"/>
              <a:gd name="T22" fmla="*/ 70 w 83"/>
              <a:gd name="T23" fmla="*/ 90 h 119"/>
              <a:gd name="T24" fmla="*/ 83 w 83"/>
              <a:gd name="T25" fmla="*/ 90 h 119"/>
              <a:gd name="T26" fmla="*/ 83 w 83"/>
              <a:gd name="T27" fmla="*/ 119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83" h="119">
                <a:moveTo>
                  <a:pt x="83" y="119"/>
                </a:moveTo>
                <a:lnTo>
                  <a:pt x="83" y="119"/>
                </a:lnTo>
                <a:lnTo>
                  <a:pt x="75" y="119"/>
                </a:lnTo>
                <a:lnTo>
                  <a:pt x="73" y="101"/>
                </a:lnTo>
                <a:lnTo>
                  <a:pt x="0" y="101"/>
                </a:lnTo>
                <a:lnTo>
                  <a:pt x="0" y="0"/>
                </a:lnTo>
                <a:lnTo>
                  <a:pt x="12" y="0"/>
                </a:lnTo>
                <a:lnTo>
                  <a:pt x="12" y="90"/>
                </a:lnTo>
                <a:lnTo>
                  <a:pt x="58" y="90"/>
                </a:lnTo>
                <a:lnTo>
                  <a:pt x="58" y="0"/>
                </a:lnTo>
                <a:lnTo>
                  <a:pt x="70" y="0"/>
                </a:lnTo>
                <a:lnTo>
                  <a:pt x="70" y="90"/>
                </a:lnTo>
                <a:lnTo>
                  <a:pt x="83" y="90"/>
                </a:lnTo>
                <a:lnTo>
                  <a:pt x="83" y="119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56" name="Freeform 1956"/>
          <p:cNvSpPr>
            <a:spLocks/>
          </p:cNvSpPr>
          <p:nvPr userDrawn="1"/>
        </p:nvSpPr>
        <p:spPr bwMode="auto">
          <a:xfrm>
            <a:off x="1984376" y="625475"/>
            <a:ext cx="52388" cy="73025"/>
          </a:xfrm>
          <a:custGeom>
            <a:avLst/>
            <a:gdLst>
              <a:gd name="T0" fmla="*/ 62 w 74"/>
              <a:gd name="T1" fmla="*/ 32 h 101"/>
              <a:gd name="T2" fmla="*/ 62 w 74"/>
              <a:gd name="T3" fmla="*/ 32 h 101"/>
              <a:gd name="T4" fmla="*/ 63 w 74"/>
              <a:gd name="T5" fmla="*/ 21 h 101"/>
              <a:gd name="T6" fmla="*/ 62 w 74"/>
              <a:gd name="T7" fmla="*/ 21 h 101"/>
              <a:gd name="T8" fmla="*/ 56 w 74"/>
              <a:gd name="T9" fmla="*/ 33 h 101"/>
              <a:gd name="T10" fmla="*/ 7 w 74"/>
              <a:gd name="T11" fmla="*/ 101 h 101"/>
              <a:gd name="T12" fmla="*/ 0 w 74"/>
              <a:gd name="T13" fmla="*/ 101 h 101"/>
              <a:gd name="T14" fmla="*/ 0 w 74"/>
              <a:gd name="T15" fmla="*/ 0 h 101"/>
              <a:gd name="T16" fmla="*/ 12 w 74"/>
              <a:gd name="T17" fmla="*/ 0 h 101"/>
              <a:gd name="T18" fmla="*/ 12 w 74"/>
              <a:gd name="T19" fmla="*/ 69 h 101"/>
              <a:gd name="T20" fmla="*/ 11 w 74"/>
              <a:gd name="T21" fmla="*/ 80 h 101"/>
              <a:gd name="T22" fmla="*/ 12 w 74"/>
              <a:gd name="T23" fmla="*/ 80 h 101"/>
              <a:gd name="T24" fmla="*/ 18 w 74"/>
              <a:gd name="T25" fmla="*/ 68 h 101"/>
              <a:gd name="T26" fmla="*/ 67 w 74"/>
              <a:gd name="T27" fmla="*/ 0 h 101"/>
              <a:gd name="T28" fmla="*/ 74 w 74"/>
              <a:gd name="T29" fmla="*/ 0 h 101"/>
              <a:gd name="T30" fmla="*/ 74 w 74"/>
              <a:gd name="T31" fmla="*/ 101 h 101"/>
              <a:gd name="T32" fmla="*/ 62 w 74"/>
              <a:gd name="T33" fmla="*/ 101 h 101"/>
              <a:gd name="T34" fmla="*/ 62 w 74"/>
              <a:gd name="T35" fmla="*/ 32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4" h="101">
                <a:moveTo>
                  <a:pt x="62" y="32"/>
                </a:moveTo>
                <a:lnTo>
                  <a:pt x="62" y="32"/>
                </a:lnTo>
                <a:lnTo>
                  <a:pt x="63" y="21"/>
                </a:lnTo>
                <a:lnTo>
                  <a:pt x="62" y="21"/>
                </a:lnTo>
                <a:lnTo>
                  <a:pt x="56" y="33"/>
                </a:lnTo>
                <a:lnTo>
                  <a:pt x="7" y="101"/>
                </a:lnTo>
                <a:lnTo>
                  <a:pt x="0" y="101"/>
                </a:lnTo>
                <a:lnTo>
                  <a:pt x="0" y="0"/>
                </a:lnTo>
                <a:lnTo>
                  <a:pt x="12" y="0"/>
                </a:lnTo>
                <a:lnTo>
                  <a:pt x="12" y="69"/>
                </a:lnTo>
                <a:lnTo>
                  <a:pt x="11" y="80"/>
                </a:lnTo>
                <a:lnTo>
                  <a:pt x="12" y="80"/>
                </a:lnTo>
                <a:lnTo>
                  <a:pt x="18" y="68"/>
                </a:lnTo>
                <a:lnTo>
                  <a:pt x="67" y="0"/>
                </a:lnTo>
                <a:lnTo>
                  <a:pt x="74" y="0"/>
                </a:lnTo>
                <a:lnTo>
                  <a:pt x="74" y="101"/>
                </a:lnTo>
                <a:lnTo>
                  <a:pt x="62" y="101"/>
                </a:lnTo>
                <a:lnTo>
                  <a:pt x="62" y="3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57" name="Freeform 1957"/>
          <p:cNvSpPr>
            <a:spLocks/>
          </p:cNvSpPr>
          <p:nvPr userDrawn="1"/>
        </p:nvSpPr>
        <p:spPr bwMode="auto">
          <a:xfrm>
            <a:off x="2055813" y="625475"/>
            <a:ext cx="52388" cy="73025"/>
          </a:xfrm>
          <a:custGeom>
            <a:avLst/>
            <a:gdLst>
              <a:gd name="T0" fmla="*/ 61 w 73"/>
              <a:gd name="T1" fmla="*/ 32 h 101"/>
              <a:gd name="T2" fmla="*/ 61 w 73"/>
              <a:gd name="T3" fmla="*/ 32 h 101"/>
              <a:gd name="T4" fmla="*/ 62 w 73"/>
              <a:gd name="T5" fmla="*/ 21 h 101"/>
              <a:gd name="T6" fmla="*/ 62 w 73"/>
              <a:gd name="T7" fmla="*/ 21 h 101"/>
              <a:gd name="T8" fmla="*/ 55 w 73"/>
              <a:gd name="T9" fmla="*/ 33 h 101"/>
              <a:gd name="T10" fmla="*/ 7 w 73"/>
              <a:gd name="T11" fmla="*/ 101 h 101"/>
              <a:gd name="T12" fmla="*/ 0 w 73"/>
              <a:gd name="T13" fmla="*/ 101 h 101"/>
              <a:gd name="T14" fmla="*/ 0 w 73"/>
              <a:gd name="T15" fmla="*/ 0 h 101"/>
              <a:gd name="T16" fmla="*/ 12 w 73"/>
              <a:gd name="T17" fmla="*/ 0 h 101"/>
              <a:gd name="T18" fmla="*/ 12 w 73"/>
              <a:gd name="T19" fmla="*/ 69 h 101"/>
              <a:gd name="T20" fmla="*/ 11 w 73"/>
              <a:gd name="T21" fmla="*/ 80 h 101"/>
              <a:gd name="T22" fmla="*/ 11 w 73"/>
              <a:gd name="T23" fmla="*/ 80 h 101"/>
              <a:gd name="T24" fmla="*/ 18 w 73"/>
              <a:gd name="T25" fmla="*/ 68 h 101"/>
              <a:gd name="T26" fmla="*/ 66 w 73"/>
              <a:gd name="T27" fmla="*/ 0 h 101"/>
              <a:gd name="T28" fmla="*/ 73 w 73"/>
              <a:gd name="T29" fmla="*/ 0 h 101"/>
              <a:gd name="T30" fmla="*/ 73 w 73"/>
              <a:gd name="T31" fmla="*/ 101 h 101"/>
              <a:gd name="T32" fmla="*/ 61 w 73"/>
              <a:gd name="T33" fmla="*/ 101 h 101"/>
              <a:gd name="T34" fmla="*/ 61 w 73"/>
              <a:gd name="T35" fmla="*/ 32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3" h="101">
                <a:moveTo>
                  <a:pt x="61" y="32"/>
                </a:moveTo>
                <a:lnTo>
                  <a:pt x="61" y="32"/>
                </a:lnTo>
                <a:lnTo>
                  <a:pt x="62" y="21"/>
                </a:lnTo>
                <a:lnTo>
                  <a:pt x="62" y="21"/>
                </a:lnTo>
                <a:lnTo>
                  <a:pt x="55" y="33"/>
                </a:lnTo>
                <a:lnTo>
                  <a:pt x="7" y="101"/>
                </a:lnTo>
                <a:lnTo>
                  <a:pt x="0" y="101"/>
                </a:lnTo>
                <a:lnTo>
                  <a:pt x="0" y="0"/>
                </a:lnTo>
                <a:lnTo>
                  <a:pt x="12" y="0"/>
                </a:lnTo>
                <a:lnTo>
                  <a:pt x="12" y="69"/>
                </a:lnTo>
                <a:lnTo>
                  <a:pt x="11" y="80"/>
                </a:lnTo>
                <a:lnTo>
                  <a:pt x="11" y="80"/>
                </a:lnTo>
                <a:lnTo>
                  <a:pt x="18" y="68"/>
                </a:lnTo>
                <a:lnTo>
                  <a:pt x="66" y="0"/>
                </a:lnTo>
                <a:lnTo>
                  <a:pt x="73" y="0"/>
                </a:lnTo>
                <a:lnTo>
                  <a:pt x="73" y="101"/>
                </a:lnTo>
                <a:lnTo>
                  <a:pt x="61" y="101"/>
                </a:lnTo>
                <a:lnTo>
                  <a:pt x="61" y="3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9724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3448"/>
            <a:ext cx="9144000" cy="1545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1" descr="MF_emblema [Converted]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02690" y="1423527"/>
            <a:ext cx="2064487" cy="2345272"/>
          </a:xfrm>
          <a:prstGeom prst="rect">
            <a:avLst/>
          </a:prstGeom>
          <a:noFill/>
          <a:ln>
            <a:noFill/>
          </a:ln>
          <a:effectLst>
            <a:outerShdw blurRad="114300" dist="114300" dir="189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09290" y="3985824"/>
            <a:ext cx="82036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стандарт бухгалтерского учета государственных финансов</a:t>
            </a: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«Долгосрочные договоры»</a:t>
            </a:r>
          </a:p>
        </p:txBody>
      </p:sp>
      <p:sp useBgFill="1">
        <p:nvSpPr>
          <p:cNvPr id="8" name="Прямоугольник 7"/>
          <p:cNvSpPr/>
          <p:nvPr/>
        </p:nvSpPr>
        <p:spPr>
          <a:xfrm>
            <a:off x="143931" y="220206"/>
            <a:ext cx="4491002" cy="10836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 useBgFill="1">
        <p:nvSpPr>
          <p:cNvPr id="9" name="Прямоугольник 8"/>
          <p:cNvSpPr/>
          <p:nvPr/>
        </p:nvSpPr>
        <p:spPr>
          <a:xfrm>
            <a:off x="0" y="5774339"/>
            <a:ext cx="9144000" cy="10836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0" y="5787749"/>
            <a:ext cx="9144000" cy="108366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4029143" y="6513106"/>
            <a:ext cx="13639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Декабрь 2019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232245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328075" y="265109"/>
            <a:ext cx="578856" cy="365125"/>
          </a:xfrm>
        </p:spPr>
        <p:txBody>
          <a:bodyPr/>
          <a:lstStyle/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2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41" name="Title 1">
            <a:extLst>
              <a:ext uri="{FF2B5EF4-FFF2-40B4-BE49-F238E27FC236}">
                <a16:creationId xmlns="" xmlns:a16="http://schemas.microsoft.com/office/drawing/2014/main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441512" y="973836"/>
            <a:ext cx="8175991" cy="566850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4000" b="1" dirty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СГС </a:t>
            </a:r>
            <a:r>
              <a:rPr lang="ru-RU" altLang="ru-RU" sz="4000" b="1" dirty="0" smtClean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«Долгосрочные договоры»</a:t>
            </a:r>
            <a:endParaRPr lang="ru-RU" altLang="ru-RU" sz="4000" b="1" dirty="0">
              <a:solidFill>
                <a:srgbClr val="077A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sz="3000" b="1" dirty="0" smtClean="0">
              <a:solidFill>
                <a:srgbClr val="077A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sz="3000" b="1" dirty="0">
              <a:solidFill>
                <a:srgbClr val="077A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4000" b="1" dirty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утвержден приказом Минфина России № </a:t>
            </a:r>
            <a:r>
              <a:rPr lang="ru-RU" altLang="ru-RU" sz="4000" b="1" dirty="0" smtClean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145н </a:t>
            </a:r>
            <a:r>
              <a:rPr lang="ru-RU" altLang="ru-RU" sz="4000" b="1" dirty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altLang="ru-RU" sz="4000" b="1" dirty="0" smtClean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29.06.2018г</a:t>
            </a:r>
            <a:r>
              <a:rPr lang="ru-RU" altLang="ru-RU" sz="4000" b="1" dirty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Зарегистрирован в Минюсте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13.09.2018,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рег.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№52147</a:t>
            </a: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b="1" dirty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Обязательное применение</a:t>
            </a:r>
          </a:p>
          <a:p>
            <a:r>
              <a:rPr lang="ru-RU" sz="4000" b="1" dirty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1 января </a:t>
            </a:r>
            <a:r>
              <a:rPr lang="ru-RU" sz="4000" b="1" dirty="0" smtClean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sz="4000" b="1" dirty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</a:p>
        </p:txBody>
      </p:sp>
    </p:spTree>
    <p:extLst>
      <p:ext uri="{BB962C8B-B14F-4D97-AF65-F5344CB8AC3E}">
        <p14:creationId xmlns:p14="http://schemas.microsoft.com/office/powerpoint/2010/main" val="238476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328075" y="265109"/>
            <a:ext cx="578856" cy="365125"/>
          </a:xfrm>
        </p:spPr>
        <p:txBody>
          <a:bodyPr/>
          <a:lstStyle/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3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41" name="Title 1">
            <a:extLst>
              <a:ext uri="{FF2B5EF4-FFF2-40B4-BE49-F238E27FC236}">
                <a16:creationId xmlns="" xmlns:a16="http://schemas.microsoft.com/office/drawing/2014/main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441512" y="973836"/>
            <a:ext cx="8175991" cy="566850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4000" b="1" dirty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СГС </a:t>
            </a:r>
            <a:r>
              <a:rPr lang="ru-RU" altLang="ru-RU" sz="4000" b="1" dirty="0" smtClean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«Долгосрочные договоры»</a:t>
            </a:r>
            <a:endParaRPr lang="ru-RU" altLang="ru-RU" sz="4000" b="1" dirty="0">
              <a:solidFill>
                <a:srgbClr val="077A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sz="3000" b="1" dirty="0" smtClean="0">
              <a:solidFill>
                <a:srgbClr val="077A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sz="3000" b="1" dirty="0">
              <a:solidFill>
                <a:srgbClr val="077A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4000" b="1" dirty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рекомендации</a:t>
            </a:r>
          </a:p>
          <a:p>
            <a:r>
              <a:rPr lang="ru-RU" alt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применению СГС</a:t>
            </a:r>
            <a:endParaRPr lang="ru-RU" altLang="ru-RU" sz="4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b="1" dirty="0" smtClean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Письмо Минфина России</a:t>
            </a:r>
          </a:p>
          <a:p>
            <a:r>
              <a:rPr lang="ru-RU" sz="4000" b="1" dirty="0" smtClean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28.10.2019 №02-06-07/84752</a:t>
            </a:r>
            <a:endParaRPr lang="ru-RU" sz="4000" b="1" dirty="0">
              <a:solidFill>
                <a:srgbClr val="077A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8302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481391" y="49076"/>
            <a:ext cx="503102" cy="365125"/>
          </a:xfrm>
        </p:spPr>
        <p:txBody>
          <a:bodyPr/>
          <a:lstStyle/>
          <a:p>
            <a:fld id="{A9DAC724-3E02-49ED-B828-609FBC575841}" type="slidenum">
              <a:rPr lang="ru-RU" b="1" smtClean="0">
                <a:solidFill>
                  <a:srgbClr val="C79023"/>
                </a:solidFill>
              </a:rPr>
              <a:t>4</a:t>
            </a:fld>
            <a:endParaRPr lang="en-US" b="1" dirty="0">
              <a:solidFill>
                <a:srgbClr val="C79023"/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194118" y="306627"/>
            <a:ext cx="8772446" cy="6378119"/>
            <a:chOff x="503101" y="171360"/>
            <a:chExt cx="8772446" cy="6378119"/>
          </a:xfrm>
        </p:grpSpPr>
        <p:sp>
          <p:nvSpPr>
            <p:cNvPr id="5" name="Полилиния 4"/>
            <p:cNvSpPr/>
            <p:nvPr/>
          </p:nvSpPr>
          <p:spPr>
            <a:xfrm>
              <a:off x="2850811" y="171360"/>
              <a:ext cx="4077026" cy="3824381"/>
            </a:xfrm>
            <a:custGeom>
              <a:avLst/>
              <a:gdLst>
                <a:gd name="connsiteX0" fmla="*/ 0 w 4077026"/>
                <a:gd name="connsiteY0" fmla="*/ 1912191 h 3824381"/>
                <a:gd name="connsiteX1" fmla="*/ 2038513 w 4077026"/>
                <a:gd name="connsiteY1" fmla="*/ 0 h 3824381"/>
                <a:gd name="connsiteX2" fmla="*/ 4077026 w 4077026"/>
                <a:gd name="connsiteY2" fmla="*/ 1912191 h 3824381"/>
                <a:gd name="connsiteX3" fmla="*/ 2038513 w 4077026"/>
                <a:gd name="connsiteY3" fmla="*/ 3824382 h 3824381"/>
                <a:gd name="connsiteX4" fmla="*/ 0 w 4077026"/>
                <a:gd name="connsiteY4" fmla="*/ 1912191 h 3824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77026" h="3824381">
                  <a:moveTo>
                    <a:pt x="0" y="1912191"/>
                  </a:moveTo>
                  <a:cubicBezTo>
                    <a:pt x="0" y="856117"/>
                    <a:pt x="912673" y="0"/>
                    <a:pt x="2038513" y="0"/>
                  </a:cubicBezTo>
                  <a:cubicBezTo>
                    <a:pt x="3164353" y="0"/>
                    <a:pt x="4077026" y="856117"/>
                    <a:pt x="4077026" y="1912191"/>
                  </a:cubicBezTo>
                  <a:cubicBezTo>
                    <a:pt x="4077026" y="2968265"/>
                    <a:pt x="3164353" y="3824382"/>
                    <a:pt x="2038513" y="3824382"/>
                  </a:cubicBezTo>
                  <a:cubicBezTo>
                    <a:pt x="912673" y="3824382"/>
                    <a:pt x="0" y="2968265"/>
                    <a:pt x="0" y="1912191"/>
                  </a:cubicBez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alpha val="5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2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470426" tIns="514820" rIns="470426" bIns="1692000" numCol="1" spcCol="1270" anchor="ctr" anchorCtr="0">
              <a:noAutofit/>
            </a:bodyPr>
            <a:lstStyle/>
            <a:p>
              <a:pPr lvl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000" kern="1200" dirty="0" smtClean="0">
                  <a:latin typeface="Times New Roman" charset="0"/>
                  <a:ea typeface="Times New Roman" charset="0"/>
                  <a:cs typeface="Times New Roman" charset="0"/>
                </a:rPr>
                <a:t>Доходы</a:t>
              </a:r>
              <a:endParaRPr lang="ru-RU" sz="4000" kern="1200" dirty="0">
                <a:latin typeface="Times New Roman" charset="0"/>
                <a:ea typeface="Times New Roman" charset="0"/>
                <a:cs typeface="Times New Roman" charset="0"/>
              </a:endParaRPr>
            </a:p>
          </p:txBody>
        </p:sp>
        <p:sp>
          <p:nvSpPr>
            <p:cNvPr id="6" name="Полилиния 5"/>
            <p:cNvSpPr/>
            <p:nvPr/>
          </p:nvSpPr>
          <p:spPr>
            <a:xfrm>
              <a:off x="6006293" y="885086"/>
              <a:ext cx="3269254" cy="3110654"/>
            </a:xfrm>
            <a:custGeom>
              <a:avLst/>
              <a:gdLst>
                <a:gd name="connsiteX0" fmla="*/ 0 w 2978199"/>
                <a:gd name="connsiteY0" fmla="*/ 1273031 h 2546061"/>
                <a:gd name="connsiteX1" fmla="*/ 1489100 w 2978199"/>
                <a:gd name="connsiteY1" fmla="*/ 0 h 2546061"/>
                <a:gd name="connsiteX2" fmla="*/ 2978200 w 2978199"/>
                <a:gd name="connsiteY2" fmla="*/ 1273031 h 2546061"/>
                <a:gd name="connsiteX3" fmla="*/ 1489100 w 2978199"/>
                <a:gd name="connsiteY3" fmla="*/ 2546062 h 2546061"/>
                <a:gd name="connsiteX4" fmla="*/ 0 w 2978199"/>
                <a:gd name="connsiteY4" fmla="*/ 1273031 h 2546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199" h="2546061">
                  <a:moveTo>
                    <a:pt x="0" y="1273031"/>
                  </a:moveTo>
                  <a:cubicBezTo>
                    <a:pt x="0" y="569955"/>
                    <a:pt x="666693" y="0"/>
                    <a:pt x="1489100" y="0"/>
                  </a:cubicBezTo>
                  <a:cubicBezTo>
                    <a:pt x="2311507" y="0"/>
                    <a:pt x="2978200" y="569955"/>
                    <a:pt x="2978200" y="1273031"/>
                  </a:cubicBezTo>
                  <a:cubicBezTo>
                    <a:pt x="2978200" y="1976107"/>
                    <a:pt x="2311507" y="2546062"/>
                    <a:pt x="1489100" y="2546062"/>
                  </a:cubicBezTo>
                  <a:cubicBezTo>
                    <a:pt x="666693" y="2546062"/>
                    <a:pt x="0" y="1976107"/>
                    <a:pt x="0" y="1273031"/>
                  </a:cubicBez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alpha val="5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3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972000" tIns="295200" rIns="229092" bIns="293777" numCol="1" spcCol="1270" anchor="ctr" anchorCtr="0">
              <a:noAutofit/>
            </a:bodyPr>
            <a:lstStyle/>
            <a:p>
              <a:pPr marL="0" lvl="0" indent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tabLst/>
              </a:pPr>
              <a:r>
                <a:rPr lang="ru-RU" sz="3100" kern="1200" dirty="0" err="1" smtClean="0">
                  <a:latin typeface="Times New Roman" charset="0"/>
                  <a:ea typeface="Times New Roman" charset="0"/>
                  <a:cs typeface="Times New Roman" charset="0"/>
                </a:rPr>
                <a:t>Долгосроч-ные</a:t>
              </a:r>
              <a:r>
                <a:rPr lang="ru-RU" sz="3100" kern="1200" dirty="0" smtClean="0">
                  <a:latin typeface="Times New Roman" charset="0"/>
                  <a:ea typeface="Times New Roman" charset="0"/>
                  <a:cs typeface="Times New Roman" charset="0"/>
                </a:rPr>
                <a:t> договоры</a:t>
              </a:r>
              <a:endParaRPr lang="ru-RU" sz="3100" kern="1200" dirty="0">
                <a:latin typeface="Times New Roman" charset="0"/>
                <a:ea typeface="Times New Roman" charset="0"/>
                <a:cs typeface="Times New Roman" charset="0"/>
              </a:endParaRPr>
            </a:p>
          </p:txBody>
        </p:sp>
        <p:sp>
          <p:nvSpPr>
            <p:cNvPr id="7" name="Полилиния 6"/>
            <p:cNvSpPr/>
            <p:nvPr/>
          </p:nvSpPr>
          <p:spPr>
            <a:xfrm>
              <a:off x="3366299" y="3324086"/>
              <a:ext cx="3225393" cy="3225393"/>
            </a:xfrm>
            <a:custGeom>
              <a:avLst/>
              <a:gdLst>
                <a:gd name="connsiteX0" fmla="*/ 0 w 3225393"/>
                <a:gd name="connsiteY0" fmla="*/ 1612697 h 3225393"/>
                <a:gd name="connsiteX1" fmla="*/ 1612697 w 3225393"/>
                <a:gd name="connsiteY1" fmla="*/ 0 h 3225393"/>
                <a:gd name="connsiteX2" fmla="*/ 3225394 w 3225393"/>
                <a:gd name="connsiteY2" fmla="*/ 1612697 h 3225393"/>
                <a:gd name="connsiteX3" fmla="*/ 1612697 w 3225393"/>
                <a:gd name="connsiteY3" fmla="*/ 3225394 h 3225393"/>
                <a:gd name="connsiteX4" fmla="*/ 0 w 3225393"/>
                <a:gd name="connsiteY4" fmla="*/ 1612697 h 3225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25393" h="3225393">
                  <a:moveTo>
                    <a:pt x="0" y="1612697"/>
                  </a:moveTo>
                  <a:cubicBezTo>
                    <a:pt x="0" y="722029"/>
                    <a:pt x="722029" y="0"/>
                    <a:pt x="1612697" y="0"/>
                  </a:cubicBezTo>
                  <a:cubicBezTo>
                    <a:pt x="2503365" y="0"/>
                    <a:pt x="3225394" y="722029"/>
                    <a:pt x="3225394" y="1612697"/>
                  </a:cubicBezTo>
                  <a:cubicBezTo>
                    <a:pt x="3225394" y="2503365"/>
                    <a:pt x="2503365" y="3225394"/>
                    <a:pt x="1612697" y="3225394"/>
                  </a:cubicBezTo>
                  <a:cubicBezTo>
                    <a:pt x="722029" y="3225394"/>
                    <a:pt x="0" y="2503365"/>
                    <a:pt x="0" y="1612697"/>
                  </a:cubicBez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alpha val="5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4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372160" tIns="1260000" rIns="372161" bIns="434187" numCol="1" spcCol="1270" anchor="t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100" kern="1200" dirty="0" smtClean="0">
                  <a:latin typeface="Times New Roman" charset="0"/>
                  <a:ea typeface="Times New Roman" charset="0"/>
                  <a:cs typeface="Times New Roman" charset="0"/>
                </a:rPr>
                <a:t>Доходы от продажи ОС</a:t>
              </a:r>
              <a:endParaRPr lang="ru-RU" sz="3100" kern="1200" dirty="0">
                <a:latin typeface="Times New Roman" charset="0"/>
                <a:ea typeface="Times New Roman" charset="0"/>
                <a:cs typeface="Times New Roman" charset="0"/>
              </a:endParaRPr>
            </a:p>
          </p:txBody>
        </p:sp>
        <p:sp>
          <p:nvSpPr>
            <p:cNvPr id="8" name="Полилиния 7"/>
            <p:cNvSpPr/>
            <p:nvPr/>
          </p:nvSpPr>
          <p:spPr>
            <a:xfrm>
              <a:off x="503101" y="885086"/>
              <a:ext cx="3225393" cy="3225393"/>
            </a:xfrm>
            <a:custGeom>
              <a:avLst/>
              <a:gdLst>
                <a:gd name="connsiteX0" fmla="*/ 0 w 3225393"/>
                <a:gd name="connsiteY0" fmla="*/ 1612697 h 3225393"/>
                <a:gd name="connsiteX1" fmla="*/ 1612697 w 3225393"/>
                <a:gd name="connsiteY1" fmla="*/ 0 h 3225393"/>
                <a:gd name="connsiteX2" fmla="*/ 3225394 w 3225393"/>
                <a:gd name="connsiteY2" fmla="*/ 1612697 h 3225393"/>
                <a:gd name="connsiteX3" fmla="*/ 1612697 w 3225393"/>
                <a:gd name="connsiteY3" fmla="*/ 3225394 h 3225393"/>
                <a:gd name="connsiteX4" fmla="*/ 0 w 3225393"/>
                <a:gd name="connsiteY4" fmla="*/ 1612697 h 3225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25393" h="3225393">
                  <a:moveTo>
                    <a:pt x="0" y="1612697"/>
                  </a:moveTo>
                  <a:cubicBezTo>
                    <a:pt x="0" y="722029"/>
                    <a:pt x="722029" y="0"/>
                    <a:pt x="1612697" y="0"/>
                  </a:cubicBezTo>
                  <a:cubicBezTo>
                    <a:pt x="2503365" y="0"/>
                    <a:pt x="3225394" y="722029"/>
                    <a:pt x="3225394" y="1612697"/>
                  </a:cubicBezTo>
                  <a:cubicBezTo>
                    <a:pt x="3225394" y="2503365"/>
                    <a:pt x="2503365" y="3225394"/>
                    <a:pt x="1612697" y="3225394"/>
                  </a:cubicBezTo>
                  <a:cubicBezTo>
                    <a:pt x="722029" y="3225394"/>
                    <a:pt x="0" y="2503365"/>
                    <a:pt x="0" y="1612697"/>
                  </a:cubicBez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alpha val="5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5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248107" tIns="372161" rIns="1296000" bIns="372160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100" kern="1200" dirty="0" smtClean="0">
                  <a:latin typeface="Times New Roman" charset="0"/>
                  <a:ea typeface="Times New Roman" charset="0"/>
                  <a:cs typeface="Times New Roman" charset="0"/>
                </a:rPr>
                <a:t>Доходы от аренды</a:t>
              </a:r>
              <a:endParaRPr lang="ru-RU" sz="3100" kern="1200" dirty="0">
                <a:latin typeface="Times New Roman" charset="0"/>
                <a:ea typeface="Times New Roman" charset="0"/>
                <a:cs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72389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481391" y="49076"/>
            <a:ext cx="503102" cy="365125"/>
          </a:xfrm>
        </p:spPr>
        <p:txBody>
          <a:bodyPr/>
          <a:lstStyle/>
          <a:p>
            <a:fld id="{A9DAC724-3E02-49ED-B828-609FBC575841}" type="slidenum">
              <a:rPr lang="ru-RU" b="1" smtClean="0">
                <a:solidFill>
                  <a:srgbClr val="C79023"/>
                </a:solidFill>
              </a:rPr>
              <a:t>5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70560" y="1188720"/>
            <a:ext cx="3650311" cy="2026920"/>
          </a:xfrm>
          <a:prstGeom prst="rect">
            <a:avLst/>
          </a:prstGeom>
          <a:ln/>
          <a:effectLst>
            <a:outerShdw blurRad="50800" dist="254000" dir="13500000" algn="br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Договор подряда, возмездного </a:t>
            </a:r>
            <a:r>
              <a:rPr lang="ru-RU" sz="2800" b="1" smtClean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оказания услуг</a:t>
            </a:r>
            <a:endParaRPr lang="ru-RU" sz="2800" b="1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0560" y="4145280"/>
            <a:ext cx="3650311" cy="2026920"/>
          </a:xfrm>
          <a:prstGeom prst="rect">
            <a:avLst/>
          </a:prstGeom>
          <a:ln/>
          <a:effectLst>
            <a:outerShdw blurRad="50800" dist="241300" dir="8100000" algn="tr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>
            <a:defPPr>
              <a:defRPr lang="en-US"/>
            </a:defPPr>
            <a:lvl1pPr algn="ctr">
              <a:defRPr sz="2800" b="1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r>
              <a:rPr lang="ru-RU" dirty="0"/>
              <a:t>Срок действия </a:t>
            </a:r>
            <a:r>
              <a:rPr lang="ru-RU"/>
              <a:t>договора превышает один год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5867731" y="2546985"/>
            <a:ext cx="2880360" cy="2194560"/>
          </a:xfrm>
          <a:prstGeom prst="rect">
            <a:avLst/>
          </a:prstGeom>
          <a:gradFill>
            <a:gsLst>
              <a:gs pos="0">
                <a:schemeClr val="accent4">
                  <a:tint val="50000"/>
                  <a:satMod val="300000"/>
                </a:schemeClr>
              </a:gs>
              <a:gs pos="14000">
                <a:schemeClr val="accent4">
                  <a:tint val="37000"/>
                  <a:satMod val="300000"/>
                </a:schemeClr>
              </a:gs>
              <a:gs pos="100000">
                <a:schemeClr val="accent4">
                  <a:tint val="15000"/>
                  <a:satMod val="350000"/>
                </a:schemeClr>
              </a:gs>
            </a:gsLst>
          </a:gradFill>
          <a:ln/>
          <a:effectLst>
            <a:innerShdw blurRad="241300">
              <a:srgbClr val="7030A0"/>
            </a:inn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Долгосрочные договоры</a:t>
            </a:r>
            <a:endParaRPr lang="ru-RU" sz="2800" b="1" dirty="0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6" name="Плюс 5"/>
          <p:cNvSpPr/>
          <p:nvPr/>
        </p:nvSpPr>
        <p:spPr>
          <a:xfrm>
            <a:off x="2164411" y="3213735"/>
            <a:ext cx="914400" cy="876300"/>
          </a:xfrm>
          <a:prstGeom prst="mathPl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Равно 10"/>
          <p:cNvSpPr/>
          <p:nvPr/>
        </p:nvSpPr>
        <p:spPr>
          <a:xfrm>
            <a:off x="4625671" y="3276600"/>
            <a:ext cx="975360" cy="735330"/>
          </a:xfrm>
          <a:prstGeom prst="mathEqual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7820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304"/>
          <a:stretch/>
        </p:blipFill>
        <p:spPr>
          <a:xfrm>
            <a:off x="3928335" y="0"/>
            <a:ext cx="1405846" cy="1864223"/>
          </a:xfrm>
          <a:prstGeom prst="rect">
            <a:avLst/>
          </a:prstGeom>
        </p:spPr>
      </p:pic>
      <p:sp>
        <p:nvSpPr>
          <p:cNvPr id="4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481391" y="49076"/>
            <a:ext cx="503102" cy="365125"/>
          </a:xfrm>
        </p:spPr>
        <p:txBody>
          <a:bodyPr/>
          <a:lstStyle/>
          <a:p>
            <a:fld id="{A9DAC724-3E02-49ED-B828-609FBC575841}" type="slidenum">
              <a:rPr lang="ru-RU" b="1" smtClean="0">
                <a:solidFill>
                  <a:srgbClr val="C79023"/>
                </a:solidFill>
              </a:rPr>
              <a:t>6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9255" y="994977"/>
            <a:ext cx="3650311" cy="2026920"/>
          </a:xfrm>
          <a:prstGeom prst="rect">
            <a:avLst/>
          </a:prstGeom>
          <a:ln/>
          <a:effectLst>
            <a:outerShdw blurRad="50800" dist="254000" dir="13500000" algn="br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Договор подряда, возмездного оказания услуг</a:t>
            </a:r>
            <a:endParaRPr lang="ru-RU" sz="2800" b="1" dirty="0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9255" y="4062026"/>
            <a:ext cx="3650311" cy="2177415"/>
          </a:xfrm>
          <a:prstGeom prst="rect">
            <a:avLst/>
          </a:prstGeom>
          <a:ln/>
          <a:effectLst>
            <a:outerShdw blurRad="50800" dist="241300" dir="8100000" algn="tr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>
            <a:defPPr>
              <a:defRPr lang="en-US"/>
            </a:defPPr>
            <a:lvl1pPr algn="ctr">
              <a:defRPr sz="2800" b="1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r>
              <a:rPr lang="ru-RU" dirty="0"/>
              <a:t>Срок действия </a:t>
            </a:r>
            <a:r>
              <a:rPr lang="ru-RU" dirty="0" smtClean="0"/>
              <a:t>договора НЕ </a:t>
            </a:r>
            <a:r>
              <a:rPr lang="ru-RU" dirty="0"/>
              <a:t>превышает один год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4181" y="831147"/>
            <a:ext cx="3650311" cy="2194560"/>
          </a:xfrm>
          <a:prstGeom prst="rect">
            <a:avLst/>
          </a:prstGeom>
          <a:gradFill>
            <a:gsLst>
              <a:gs pos="0">
                <a:schemeClr val="accent4">
                  <a:tint val="50000"/>
                  <a:satMod val="300000"/>
                </a:schemeClr>
              </a:gs>
              <a:gs pos="14000">
                <a:schemeClr val="accent4">
                  <a:tint val="37000"/>
                  <a:satMod val="300000"/>
                </a:schemeClr>
              </a:gs>
              <a:gs pos="100000">
                <a:schemeClr val="accent4">
                  <a:tint val="15000"/>
                  <a:satMod val="350000"/>
                </a:schemeClr>
              </a:gs>
            </a:gsLst>
          </a:gradFill>
          <a:ln/>
          <a:effectLst>
            <a:innerShdw blurRad="241300">
              <a:srgbClr val="7030A0"/>
            </a:inn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СГС «Долгосрочные договоры» + 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Учетная политика учреждения*</a:t>
            </a:r>
          </a:p>
        </p:txBody>
      </p:sp>
      <p:sp>
        <p:nvSpPr>
          <p:cNvPr id="6" name="Плюс 5"/>
          <p:cNvSpPr/>
          <p:nvPr/>
        </p:nvSpPr>
        <p:spPr>
          <a:xfrm>
            <a:off x="1463371" y="3084762"/>
            <a:ext cx="914400" cy="876300"/>
          </a:xfrm>
          <a:prstGeom prst="mathPl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5334182" y="4062027"/>
            <a:ext cx="3650311" cy="2177414"/>
          </a:xfrm>
          <a:prstGeom prst="rect">
            <a:avLst/>
          </a:prstGeom>
          <a:ln/>
          <a:effectLst>
            <a:outerShdw blurRad="50800" dist="241300" dir="8100000" algn="tr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>
            <a:defPPr>
              <a:defRPr lang="en-US"/>
            </a:defPPr>
            <a:lvl1pPr algn="ctr">
              <a:defRPr sz="2800" b="1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defRPr>
            </a:lvl1pPr>
          </a:lstStyle>
          <a:p>
            <a:r>
              <a:rPr lang="ru-RU" dirty="0" smtClean="0"/>
              <a:t>Даты начала и окончания исполнения </a:t>
            </a:r>
            <a:r>
              <a:rPr lang="mr-IN" dirty="0" smtClean="0"/>
              <a:t>–</a:t>
            </a:r>
            <a:r>
              <a:rPr lang="ru-RU" dirty="0" smtClean="0"/>
              <a:t> в разных отчетных периодах</a:t>
            </a:r>
            <a:endParaRPr lang="ru-RU" dirty="0"/>
          </a:p>
        </p:txBody>
      </p:sp>
      <p:sp>
        <p:nvSpPr>
          <p:cNvPr id="2" name="Стрелка вверх 1"/>
          <p:cNvSpPr/>
          <p:nvPr/>
        </p:nvSpPr>
        <p:spPr>
          <a:xfrm>
            <a:off x="7159337" y="3132387"/>
            <a:ext cx="460663" cy="723900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люс 11"/>
          <p:cNvSpPr/>
          <p:nvPr/>
        </p:nvSpPr>
        <p:spPr>
          <a:xfrm>
            <a:off x="4204674" y="4637337"/>
            <a:ext cx="914400" cy="876300"/>
          </a:xfrm>
          <a:prstGeom prst="mathPl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0" y="6445181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i="1" dirty="0" smtClean="0">
                <a:latin typeface="Times New Roman" charset="0"/>
                <a:ea typeface="Times New Roman" charset="0"/>
                <a:cs typeface="Times New Roman" charset="0"/>
              </a:rPr>
              <a:t>* Особенности при централизации учета (256н КО </a:t>
            </a:r>
            <a:r>
              <a:rPr lang="mr-IN" sz="2000" i="1" dirty="0" smtClean="0">
                <a:latin typeface="Times New Roman" charset="0"/>
                <a:ea typeface="Times New Roman" charset="0"/>
                <a:cs typeface="Times New Roman" charset="0"/>
              </a:rPr>
              <a:t>–</a:t>
            </a:r>
            <a:r>
              <a:rPr lang="ru-RU" sz="2000" i="1" dirty="0" smtClean="0">
                <a:latin typeface="Times New Roman" charset="0"/>
                <a:ea typeface="Times New Roman" charset="0"/>
                <a:cs typeface="Times New Roman" charset="0"/>
              </a:rPr>
              <a:t> единая учетная политика)</a:t>
            </a:r>
            <a:endParaRPr lang="ru-RU" sz="2000" i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7241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A33DAC7D-2902-43C4-80FC-A26A6CDFC3A5}"/>
              </a:ext>
            </a:extLst>
          </p:cNvPr>
          <p:cNvSpPr/>
          <p:nvPr/>
        </p:nvSpPr>
        <p:spPr>
          <a:xfrm>
            <a:off x="3642781" y="91035"/>
            <a:ext cx="37642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</a:pPr>
            <a:r>
              <a:rPr lang="ru-RU" sz="3600" b="1" dirty="0" smtClean="0">
                <a:solidFill>
                  <a:srgbClr val="077A3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Не применяется:</a:t>
            </a:r>
            <a:endParaRPr lang="ru-RU" sz="3600" dirty="0">
              <a:solidFill>
                <a:srgbClr val="077A3E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4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481391" y="49076"/>
            <a:ext cx="503102" cy="365125"/>
          </a:xfrm>
        </p:spPr>
        <p:txBody>
          <a:bodyPr/>
          <a:lstStyle/>
          <a:p>
            <a:fld id="{A9DAC724-3E02-49ED-B828-609FBC575841}" type="slidenum">
              <a:rPr lang="ru-RU" b="1" smtClean="0">
                <a:solidFill>
                  <a:srgbClr val="C79023"/>
                </a:solidFill>
              </a:rPr>
              <a:t>7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42781" y="865867"/>
            <a:ext cx="5090161" cy="588545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>
              <a:spcAft>
                <a:spcPts val="1800"/>
              </a:spcAft>
              <a:buFont typeface="+mj-lt"/>
              <a:buAutoNum type="arabicPeriod"/>
            </a:pPr>
            <a:r>
              <a:rPr lang="ru-RU" sz="2800" dirty="0" smtClean="0">
                <a:latin typeface="Times New Roman" charset="0"/>
                <a:ea typeface="Times New Roman" charset="0"/>
                <a:cs typeface="Times New Roman" charset="0"/>
              </a:rPr>
              <a:t>на </a:t>
            </a:r>
            <a:r>
              <a:rPr lang="ru-RU" sz="2800" dirty="0">
                <a:latin typeface="Times New Roman" charset="0"/>
                <a:ea typeface="Times New Roman" charset="0"/>
                <a:cs typeface="Times New Roman" charset="0"/>
              </a:rPr>
              <a:t>выполнение научно-исследовательских, опытно-конструкторских и технологических </a:t>
            </a:r>
            <a:r>
              <a:rPr lang="ru-RU" sz="2800" dirty="0" smtClean="0">
                <a:latin typeface="Times New Roman" charset="0"/>
                <a:ea typeface="Times New Roman" charset="0"/>
                <a:cs typeface="Times New Roman" charset="0"/>
              </a:rPr>
              <a:t>работ</a:t>
            </a:r>
            <a:endParaRPr lang="ru-RU" sz="2800" dirty="0">
              <a:latin typeface="Times New Roman" charset="0"/>
              <a:ea typeface="Times New Roman" charset="0"/>
              <a:cs typeface="Times New Roman" charset="0"/>
            </a:endParaRPr>
          </a:p>
          <a:p>
            <a:pPr marL="457200" indent="-457200">
              <a:spcAft>
                <a:spcPts val="1800"/>
              </a:spcAft>
              <a:buFont typeface="+mj-lt"/>
              <a:buAutoNum type="arabicPeriod"/>
            </a:pPr>
            <a:r>
              <a:rPr lang="ru-RU" sz="2800" dirty="0" smtClean="0">
                <a:latin typeface="Times New Roman" charset="0"/>
                <a:ea typeface="Times New Roman" charset="0"/>
                <a:cs typeface="Times New Roman" charset="0"/>
              </a:rPr>
              <a:t>цена </a:t>
            </a:r>
            <a:r>
              <a:rPr lang="ru-RU" sz="2800" dirty="0">
                <a:latin typeface="Times New Roman" charset="0"/>
                <a:ea typeface="Times New Roman" charset="0"/>
                <a:cs typeface="Times New Roman" charset="0"/>
              </a:rPr>
              <a:t>которых определяется для отдельного отчетного периода исходя из фиксированной стоимости единицы работы (услуги), при условии, что общий объем работ (услуг) по таким договорам не </a:t>
            </a:r>
            <a:r>
              <a:rPr lang="ru-RU" sz="2800" dirty="0" smtClean="0">
                <a:latin typeface="Times New Roman" charset="0"/>
                <a:ea typeface="Times New Roman" charset="0"/>
                <a:cs typeface="Times New Roman" charset="0"/>
              </a:rPr>
              <a:t>определен</a:t>
            </a:r>
            <a:endParaRPr lang="ru-RU" sz="28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34" r="9712"/>
          <a:stretch/>
        </p:blipFill>
        <p:spPr>
          <a:xfrm>
            <a:off x="137160" y="1429286"/>
            <a:ext cx="3459480" cy="4236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668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481391" y="49076"/>
            <a:ext cx="503102" cy="365125"/>
          </a:xfrm>
        </p:spPr>
        <p:txBody>
          <a:bodyPr/>
          <a:lstStyle/>
          <a:p>
            <a:fld id="{A9DAC724-3E02-49ED-B828-609FBC575841}" type="slidenum">
              <a:rPr lang="ru-RU" b="1" smtClean="0">
                <a:solidFill>
                  <a:srgbClr val="C79023"/>
                </a:solidFill>
              </a:rPr>
              <a:t>8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25040" y="929640"/>
            <a:ext cx="5013960" cy="1158240"/>
          </a:xfrm>
          <a:prstGeom prst="rect">
            <a:avLst/>
          </a:prstGeom>
          <a:noFill/>
          <a:ln w="63500">
            <a:gradFill flip="none" rotWithShape="1">
              <a:gsLst>
                <a:gs pos="0">
                  <a:schemeClr val="accent5">
                    <a:lumMod val="67000"/>
                  </a:schemeClr>
                </a:gs>
                <a:gs pos="48000">
                  <a:schemeClr val="accent5">
                    <a:lumMod val="97000"/>
                    <a:lumOff val="300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ru-RU" sz="3200" smtClean="0">
                <a:latin typeface="Times New Roman" charset="0"/>
                <a:ea typeface="Times New Roman" charset="0"/>
                <a:cs typeface="Times New Roman" charset="0"/>
              </a:rPr>
              <a:t>Признание</a:t>
            </a:r>
          </a:p>
          <a:p>
            <a:pPr algn="ctr"/>
            <a:r>
              <a:rPr lang="ru-RU" sz="3200" dirty="0" smtClean="0">
                <a:latin typeface="Times New Roman" charset="0"/>
                <a:ea typeface="Times New Roman" charset="0"/>
                <a:cs typeface="Times New Roman" charset="0"/>
              </a:rPr>
              <a:t>доходов и расходов</a:t>
            </a:r>
            <a:endParaRPr lang="ru-RU" sz="32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3880" y="3276600"/>
            <a:ext cx="3718560" cy="2636520"/>
          </a:xfrm>
          <a:prstGeom prst="rect">
            <a:avLst/>
          </a:prstGeom>
          <a:noFill/>
          <a:ln w="635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ru-RU" sz="3200" dirty="0" smtClean="0">
                <a:latin typeface="Times New Roman" charset="0"/>
                <a:ea typeface="Times New Roman" charset="0"/>
                <a:cs typeface="Times New Roman" charset="0"/>
              </a:rPr>
              <a:t>по долгосрочным договорам строительного </a:t>
            </a:r>
            <a:r>
              <a:rPr lang="ru-RU" sz="3200" smtClean="0">
                <a:latin typeface="Times New Roman" charset="0"/>
                <a:ea typeface="Times New Roman" charset="0"/>
                <a:cs typeface="Times New Roman" charset="0"/>
              </a:rPr>
              <a:t>подряда Подрядчиком</a:t>
            </a:r>
            <a:endParaRPr lang="ru-RU" sz="32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15413" y="3276600"/>
            <a:ext cx="3718560" cy="2636520"/>
          </a:xfrm>
          <a:prstGeom prst="rect">
            <a:avLst/>
          </a:prstGeom>
          <a:noFill/>
          <a:ln w="635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ru-RU" sz="3200" dirty="0" smtClean="0">
                <a:latin typeface="Times New Roman" charset="0"/>
                <a:ea typeface="Times New Roman" charset="0"/>
                <a:cs typeface="Times New Roman" charset="0"/>
              </a:rPr>
              <a:t>по иным долгосрочным договорам</a:t>
            </a:r>
            <a:endParaRPr lang="ru-RU" sz="32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cxnSp>
        <p:nvCxnSpPr>
          <p:cNvPr id="10" name="Прямая со стрелкой 9"/>
          <p:cNvCxnSpPr>
            <a:stCxn id="3" idx="2"/>
            <a:endCxn id="8" idx="0"/>
          </p:cNvCxnSpPr>
          <p:nvPr/>
        </p:nvCxnSpPr>
        <p:spPr>
          <a:xfrm flipH="1">
            <a:off x="2423160" y="2087880"/>
            <a:ext cx="2308860" cy="1188720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stCxn id="3" idx="2"/>
          </p:cNvCxnSpPr>
          <p:nvPr/>
        </p:nvCxnSpPr>
        <p:spPr>
          <a:xfrm>
            <a:off x="4732020" y="2087880"/>
            <a:ext cx="2113158" cy="1188720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0130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A33DAC7D-2902-43C4-80FC-A26A6CDFC3A5}"/>
              </a:ext>
            </a:extLst>
          </p:cNvPr>
          <p:cNvSpPr/>
          <p:nvPr/>
        </p:nvSpPr>
        <p:spPr>
          <a:xfrm>
            <a:off x="2606041" y="175674"/>
            <a:ext cx="557784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500" b="1" dirty="0" smtClean="0">
                <a:solidFill>
                  <a:srgbClr val="077A3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Долгосрочные договоры строительного подряда</a:t>
            </a:r>
            <a:endParaRPr lang="ru-RU" sz="2500" dirty="0">
              <a:solidFill>
                <a:srgbClr val="077A3E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4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481391" y="49076"/>
            <a:ext cx="503102" cy="365125"/>
          </a:xfrm>
        </p:spPr>
        <p:txBody>
          <a:bodyPr/>
          <a:lstStyle/>
          <a:p>
            <a:fld id="{A9DAC724-3E02-49ED-B828-609FBC575841}" type="slidenum">
              <a:rPr lang="ru-RU" b="1" smtClean="0">
                <a:solidFill>
                  <a:srgbClr val="C79023"/>
                </a:solidFill>
              </a:rPr>
              <a:t>9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A33DAC7D-2902-43C4-80FC-A26A6CDFC3A5}"/>
              </a:ext>
            </a:extLst>
          </p:cNvPr>
          <p:cNvSpPr/>
          <p:nvPr/>
        </p:nvSpPr>
        <p:spPr>
          <a:xfrm>
            <a:off x="2133599" y="1242759"/>
            <a:ext cx="3794759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500" b="1" smtClean="0">
                <a:solidFill>
                  <a:srgbClr val="C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До Стандарта</a:t>
            </a:r>
            <a:endParaRPr lang="ru-RU" sz="2500" dirty="0">
              <a:solidFill>
                <a:srgbClr val="C0000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grpSp>
        <p:nvGrpSpPr>
          <p:cNvPr id="22" name="Группа 21"/>
          <p:cNvGrpSpPr/>
          <p:nvPr/>
        </p:nvGrpSpPr>
        <p:grpSpPr>
          <a:xfrm>
            <a:off x="457200" y="2133600"/>
            <a:ext cx="8290560" cy="3703320"/>
            <a:chOff x="457200" y="2438400"/>
            <a:chExt cx="7726681" cy="3448215"/>
          </a:xfrm>
        </p:grpSpPr>
        <p:grpSp>
          <p:nvGrpSpPr>
            <p:cNvPr id="18" name="Группа 17"/>
            <p:cNvGrpSpPr/>
            <p:nvPr/>
          </p:nvGrpSpPr>
          <p:grpSpPr>
            <a:xfrm>
              <a:off x="807721" y="4678680"/>
              <a:ext cx="7376160" cy="1207935"/>
              <a:chOff x="807721" y="2407920"/>
              <a:chExt cx="7376160" cy="1207935"/>
            </a:xfrm>
          </p:grpSpPr>
          <p:sp>
            <p:nvSpPr>
              <p:cNvPr id="2" name="Стрелка вправо 1"/>
              <p:cNvSpPr/>
              <p:nvPr/>
            </p:nvSpPr>
            <p:spPr>
              <a:xfrm>
                <a:off x="807721" y="2407920"/>
                <a:ext cx="7376160" cy="548640"/>
              </a:xfrm>
              <a:prstGeom prst="rightArrow">
                <a:avLst/>
              </a:prstGeom>
              <a:gradFill flip="none" rotWithShape="1">
                <a:gsLst>
                  <a:gs pos="0">
                    <a:schemeClr val="accent3">
                      <a:lumMod val="75000"/>
                    </a:schemeClr>
                  </a:gs>
                  <a:gs pos="100000">
                    <a:schemeClr val="accent3">
                      <a:lumMod val="20000"/>
                      <a:lumOff val="8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1905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" name="Треугольник 2"/>
              <p:cNvSpPr/>
              <p:nvPr/>
            </p:nvSpPr>
            <p:spPr>
              <a:xfrm>
                <a:off x="1463040" y="2815680"/>
                <a:ext cx="350520" cy="396240"/>
              </a:xfrm>
              <a:prstGeom prst="triangle">
                <a:avLst/>
              </a:prstGeom>
              <a:gradFill>
                <a:gsLst>
                  <a:gs pos="0">
                    <a:schemeClr val="accent3">
                      <a:lumMod val="75000"/>
                    </a:schemeClr>
                  </a:gs>
                  <a:gs pos="99000">
                    <a:schemeClr val="accent3">
                      <a:lumMod val="40000"/>
                      <a:lumOff val="60000"/>
                    </a:schemeClr>
                  </a:gs>
                </a:gsLst>
              </a:gra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" name="Треугольник 10"/>
              <p:cNvSpPr/>
              <p:nvPr/>
            </p:nvSpPr>
            <p:spPr>
              <a:xfrm>
                <a:off x="2967990" y="2815680"/>
                <a:ext cx="350520" cy="396240"/>
              </a:xfrm>
              <a:prstGeom prst="triangle">
                <a:avLst/>
              </a:prstGeom>
              <a:gradFill>
                <a:gsLst>
                  <a:gs pos="0">
                    <a:schemeClr val="accent3">
                      <a:lumMod val="75000"/>
                    </a:schemeClr>
                  </a:gs>
                  <a:gs pos="99000">
                    <a:schemeClr val="accent3">
                      <a:lumMod val="40000"/>
                      <a:lumOff val="60000"/>
                    </a:schemeClr>
                  </a:gs>
                </a:gsLst>
              </a:gra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" name="Треугольник 11"/>
              <p:cNvSpPr/>
              <p:nvPr/>
            </p:nvSpPr>
            <p:spPr>
              <a:xfrm>
                <a:off x="4472940" y="2815680"/>
                <a:ext cx="350520" cy="396240"/>
              </a:xfrm>
              <a:prstGeom prst="triangle">
                <a:avLst/>
              </a:prstGeom>
              <a:gradFill>
                <a:gsLst>
                  <a:gs pos="0">
                    <a:schemeClr val="accent3">
                      <a:lumMod val="75000"/>
                    </a:schemeClr>
                  </a:gs>
                  <a:gs pos="99000">
                    <a:schemeClr val="accent3">
                      <a:lumMod val="40000"/>
                      <a:lumOff val="60000"/>
                    </a:schemeClr>
                  </a:gs>
                </a:gsLst>
              </a:gra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" name="Треугольник 12"/>
              <p:cNvSpPr/>
              <p:nvPr/>
            </p:nvSpPr>
            <p:spPr>
              <a:xfrm>
                <a:off x="5977890" y="2815680"/>
                <a:ext cx="350520" cy="396240"/>
              </a:xfrm>
              <a:prstGeom prst="triangle">
                <a:avLst/>
              </a:prstGeom>
              <a:gradFill>
                <a:gsLst>
                  <a:gs pos="0">
                    <a:schemeClr val="accent3">
                      <a:lumMod val="75000"/>
                    </a:schemeClr>
                  </a:gs>
                  <a:gs pos="99000">
                    <a:schemeClr val="accent3">
                      <a:lumMod val="40000"/>
                      <a:lumOff val="60000"/>
                    </a:schemeClr>
                  </a:gs>
                </a:gsLst>
              </a:gra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1112518" y="3215745"/>
                <a:ext cx="1021081" cy="400110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pPr algn="ctr"/>
                <a:r>
                  <a:rPr lang="ru-RU" sz="2000" b="1" smtClean="0">
                    <a:solidFill>
                      <a:srgbClr val="002060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2017</a:t>
                </a:r>
                <a:endParaRPr lang="ru-RU" sz="2000" b="1">
                  <a:solidFill>
                    <a:srgbClr val="002060"/>
                  </a:solidFill>
                  <a:latin typeface="Times New Roman" charset="0"/>
                  <a:ea typeface="Times New Roman" charset="0"/>
                  <a:cs typeface="Times New Roman" charset="0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2606041" y="3211920"/>
                <a:ext cx="1021081" cy="400110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pPr algn="ctr"/>
                <a:r>
                  <a:rPr lang="ru-RU" sz="2000" b="1" dirty="0" smtClean="0">
                    <a:solidFill>
                      <a:srgbClr val="002060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2018</a:t>
                </a:r>
                <a:endParaRPr lang="ru-RU" sz="2000" b="1" dirty="0">
                  <a:solidFill>
                    <a:srgbClr val="002060"/>
                  </a:solidFill>
                  <a:latin typeface="Times New Roman" charset="0"/>
                  <a:ea typeface="Times New Roman" charset="0"/>
                  <a:cs typeface="Times New Roman" charset="0"/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4122419" y="3215745"/>
                <a:ext cx="1021081" cy="400110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pPr algn="ctr"/>
                <a:r>
                  <a:rPr lang="ru-RU" sz="2000" b="1" dirty="0" smtClean="0">
                    <a:solidFill>
                      <a:srgbClr val="002060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2019</a:t>
                </a:r>
                <a:endParaRPr lang="ru-RU" sz="2000" b="1" dirty="0">
                  <a:solidFill>
                    <a:srgbClr val="002060"/>
                  </a:solidFill>
                  <a:latin typeface="Times New Roman" charset="0"/>
                  <a:ea typeface="Times New Roman" charset="0"/>
                  <a:cs typeface="Times New Roman" charset="0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5669278" y="3211920"/>
                <a:ext cx="1021081" cy="400110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pPr algn="ctr"/>
                <a:r>
                  <a:rPr lang="ru-RU" sz="2000" b="1" dirty="0" smtClean="0">
                    <a:solidFill>
                      <a:srgbClr val="002060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2020</a:t>
                </a:r>
                <a:endParaRPr lang="ru-RU" sz="2000" b="1" dirty="0">
                  <a:solidFill>
                    <a:srgbClr val="002060"/>
                  </a:solidFill>
                  <a:latin typeface="Times New Roman" charset="0"/>
                  <a:ea typeface="Times New Roman" charset="0"/>
                  <a:cs typeface="Times New Roman" charset="0"/>
                </a:endParaRPr>
              </a:p>
            </p:txBody>
          </p:sp>
        </p:grpSp>
        <p:sp>
          <p:nvSpPr>
            <p:cNvPr id="19" name="TextBox 18"/>
            <p:cNvSpPr txBox="1"/>
            <p:nvPr/>
          </p:nvSpPr>
          <p:spPr>
            <a:xfrm>
              <a:off x="457200" y="2438400"/>
              <a:ext cx="1844040" cy="2373615"/>
            </a:xfrm>
            <a:prstGeom prst="downArrowCallout">
              <a:avLst/>
            </a:prstGeom>
            <a:noFill/>
            <a:ln>
              <a:solidFill>
                <a:srgbClr val="077A3E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ru-RU" sz="2200" b="1" dirty="0" smtClean="0">
                  <a:latin typeface="Times New Roman" charset="0"/>
                  <a:ea typeface="Times New Roman" charset="0"/>
                  <a:cs typeface="Times New Roman" charset="0"/>
                </a:rPr>
                <a:t>Заключение договора</a:t>
              </a:r>
              <a:endParaRPr lang="ru-RU" sz="2200" b="1" dirty="0">
                <a:latin typeface="Times New Roman" charset="0"/>
                <a:ea typeface="Times New Roman" charset="0"/>
                <a:cs typeface="Times New Roman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669278" y="2438400"/>
              <a:ext cx="2377442" cy="2373615"/>
            </a:xfrm>
            <a:prstGeom prst="downArrowCallout">
              <a:avLst>
                <a:gd name="adj1" fmla="val 13571"/>
                <a:gd name="adj2" fmla="val 16020"/>
                <a:gd name="adj3" fmla="val 25000"/>
                <a:gd name="adj4" fmla="val 68039"/>
              </a:avLst>
            </a:prstGeom>
            <a:noFill/>
            <a:ln>
              <a:solidFill>
                <a:srgbClr val="077A3E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ru-RU" sz="2200" b="1" dirty="0" smtClean="0">
                  <a:latin typeface="Times New Roman" charset="0"/>
                  <a:ea typeface="Times New Roman" charset="0"/>
                  <a:cs typeface="Times New Roman" charset="0"/>
                </a:rPr>
                <a:t>Договор выполнен, признание доходов в учете</a:t>
              </a:r>
              <a:endParaRPr lang="ru-RU" sz="2200" b="1" dirty="0">
                <a:latin typeface="Times New Roman" charset="0"/>
                <a:ea typeface="Times New Roman" charset="0"/>
                <a:cs typeface="Times New Roman" charset="0"/>
              </a:endParaRPr>
            </a:p>
          </p:txBody>
        </p:sp>
        <p:sp>
          <p:nvSpPr>
            <p:cNvPr id="21" name="Двойная стрелка влево/вправо 20"/>
            <p:cNvSpPr/>
            <p:nvPr/>
          </p:nvSpPr>
          <p:spPr>
            <a:xfrm>
              <a:off x="2301240" y="3078480"/>
              <a:ext cx="3368038" cy="320040"/>
            </a:xfrm>
            <a:prstGeom prst="leftRightArrow">
              <a:avLst/>
            </a:prstGeom>
            <a:noFill/>
            <a:ln>
              <a:prstDash val="sysDot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146842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A33DAC7D-2902-43C4-80FC-A26A6CDFC3A5}"/>
              </a:ext>
            </a:extLst>
          </p:cNvPr>
          <p:cNvSpPr/>
          <p:nvPr/>
        </p:nvSpPr>
        <p:spPr>
          <a:xfrm>
            <a:off x="2606041" y="175674"/>
            <a:ext cx="557784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500" b="1" dirty="0" smtClean="0">
                <a:solidFill>
                  <a:srgbClr val="077A3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Долгосрочные договоры строительного подряда</a:t>
            </a:r>
            <a:endParaRPr lang="ru-RU" sz="2500" dirty="0">
              <a:solidFill>
                <a:srgbClr val="077A3E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4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481391" y="49076"/>
            <a:ext cx="503102" cy="365125"/>
          </a:xfrm>
        </p:spPr>
        <p:txBody>
          <a:bodyPr/>
          <a:lstStyle/>
          <a:p>
            <a:fld id="{A9DAC724-3E02-49ED-B828-609FBC575841}" type="slidenum">
              <a:rPr lang="ru-RU" b="1" smtClean="0">
                <a:solidFill>
                  <a:srgbClr val="C79023"/>
                </a:solidFill>
              </a:rPr>
              <a:t>10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A33DAC7D-2902-43C4-80FC-A26A6CDFC3A5}"/>
              </a:ext>
            </a:extLst>
          </p:cNvPr>
          <p:cNvSpPr/>
          <p:nvPr/>
        </p:nvSpPr>
        <p:spPr>
          <a:xfrm>
            <a:off x="2133599" y="1228444"/>
            <a:ext cx="3794759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500" b="1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После </a:t>
            </a:r>
            <a:r>
              <a:rPr lang="ru-RU" sz="25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Стандарта</a:t>
            </a:r>
            <a:endParaRPr lang="ru-RU" sz="2500" dirty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grpSp>
        <p:nvGrpSpPr>
          <p:cNvPr id="32" name="Группа 31"/>
          <p:cNvGrpSpPr/>
          <p:nvPr/>
        </p:nvGrpSpPr>
        <p:grpSpPr>
          <a:xfrm>
            <a:off x="686133" y="1705498"/>
            <a:ext cx="7795258" cy="4856903"/>
            <a:chOff x="266700" y="1635097"/>
            <a:chExt cx="7795258" cy="4856903"/>
          </a:xfrm>
        </p:grpSpPr>
        <p:grpSp>
          <p:nvGrpSpPr>
            <p:cNvPr id="18" name="Группа 17"/>
            <p:cNvGrpSpPr/>
            <p:nvPr/>
          </p:nvGrpSpPr>
          <p:grpSpPr>
            <a:xfrm>
              <a:off x="685798" y="3878160"/>
              <a:ext cx="7376160" cy="1207935"/>
              <a:chOff x="807721" y="2407920"/>
              <a:chExt cx="7376160" cy="1207935"/>
            </a:xfrm>
          </p:grpSpPr>
          <p:sp>
            <p:nvSpPr>
              <p:cNvPr id="2" name="Стрелка вправо 1"/>
              <p:cNvSpPr/>
              <p:nvPr/>
            </p:nvSpPr>
            <p:spPr>
              <a:xfrm>
                <a:off x="807721" y="2407920"/>
                <a:ext cx="7376160" cy="548640"/>
              </a:xfrm>
              <a:prstGeom prst="rightArrow">
                <a:avLst/>
              </a:prstGeom>
              <a:gradFill flip="none" rotWithShape="1">
                <a:gsLst>
                  <a:gs pos="0">
                    <a:schemeClr val="accent3">
                      <a:lumMod val="75000"/>
                    </a:schemeClr>
                  </a:gs>
                  <a:gs pos="100000">
                    <a:schemeClr val="accent3">
                      <a:lumMod val="20000"/>
                      <a:lumOff val="8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1905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" name="Треугольник 2"/>
              <p:cNvSpPr/>
              <p:nvPr/>
            </p:nvSpPr>
            <p:spPr>
              <a:xfrm>
                <a:off x="1463040" y="2815680"/>
                <a:ext cx="350520" cy="396240"/>
              </a:xfrm>
              <a:prstGeom prst="triangle">
                <a:avLst/>
              </a:prstGeom>
              <a:gradFill>
                <a:gsLst>
                  <a:gs pos="0">
                    <a:schemeClr val="accent3">
                      <a:lumMod val="75000"/>
                    </a:schemeClr>
                  </a:gs>
                  <a:gs pos="99000">
                    <a:schemeClr val="accent3">
                      <a:lumMod val="40000"/>
                      <a:lumOff val="60000"/>
                    </a:schemeClr>
                  </a:gs>
                </a:gsLst>
              </a:gra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" name="Треугольник 10"/>
              <p:cNvSpPr/>
              <p:nvPr/>
            </p:nvSpPr>
            <p:spPr>
              <a:xfrm>
                <a:off x="2967990" y="2815680"/>
                <a:ext cx="350520" cy="396240"/>
              </a:xfrm>
              <a:prstGeom prst="triangle">
                <a:avLst/>
              </a:prstGeom>
              <a:gradFill>
                <a:gsLst>
                  <a:gs pos="0">
                    <a:schemeClr val="accent3">
                      <a:lumMod val="75000"/>
                    </a:schemeClr>
                  </a:gs>
                  <a:gs pos="99000">
                    <a:schemeClr val="accent3">
                      <a:lumMod val="40000"/>
                      <a:lumOff val="60000"/>
                    </a:schemeClr>
                  </a:gs>
                </a:gsLst>
              </a:gra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" name="Треугольник 11"/>
              <p:cNvSpPr/>
              <p:nvPr/>
            </p:nvSpPr>
            <p:spPr>
              <a:xfrm>
                <a:off x="4472940" y="2815680"/>
                <a:ext cx="350520" cy="396240"/>
              </a:xfrm>
              <a:prstGeom prst="triangle">
                <a:avLst/>
              </a:prstGeom>
              <a:gradFill>
                <a:gsLst>
                  <a:gs pos="0">
                    <a:schemeClr val="accent3">
                      <a:lumMod val="75000"/>
                    </a:schemeClr>
                  </a:gs>
                  <a:gs pos="99000">
                    <a:schemeClr val="accent3">
                      <a:lumMod val="40000"/>
                      <a:lumOff val="60000"/>
                    </a:schemeClr>
                  </a:gs>
                </a:gsLst>
              </a:gra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" name="Треугольник 12"/>
              <p:cNvSpPr/>
              <p:nvPr/>
            </p:nvSpPr>
            <p:spPr>
              <a:xfrm>
                <a:off x="5977890" y="2815680"/>
                <a:ext cx="350520" cy="396240"/>
              </a:xfrm>
              <a:prstGeom prst="triangle">
                <a:avLst/>
              </a:prstGeom>
              <a:gradFill>
                <a:gsLst>
                  <a:gs pos="0">
                    <a:schemeClr val="accent3">
                      <a:lumMod val="75000"/>
                    </a:schemeClr>
                  </a:gs>
                  <a:gs pos="99000">
                    <a:schemeClr val="accent3">
                      <a:lumMod val="40000"/>
                      <a:lumOff val="60000"/>
                    </a:schemeClr>
                  </a:gs>
                </a:gsLst>
              </a:gra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1112518" y="3215745"/>
                <a:ext cx="1021081" cy="400110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pPr algn="ctr"/>
                <a:r>
                  <a:rPr lang="ru-RU" sz="2000" b="1" smtClean="0">
                    <a:solidFill>
                      <a:srgbClr val="002060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2017</a:t>
                </a:r>
                <a:endParaRPr lang="ru-RU" sz="2000" b="1">
                  <a:solidFill>
                    <a:srgbClr val="002060"/>
                  </a:solidFill>
                  <a:latin typeface="Times New Roman" charset="0"/>
                  <a:ea typeface="Times New Roman" charset="0"/>
                  <a:cs typeface="Times New Roman" charset="0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2606041" y="3211920"/>
                <a:ext cx="1021081" cy="400110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pPr algn="ctr"/>
                <a:r>
                  <a:rPr lang="ru-RU" sz="2000" b="1" dirty="0" smtClean="0">
                    <a:solidFill>
                      <a:srgbClr val="002060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2018</a:t>
                </a:r>
                <a:endParaRPr lang="ru-RU" sz="2000" b="1" dirty="0">
                  <a:solidFill>
                    <a:srgbClr val="002060"/>
                  </a:solidFill>
                  <a:latin typeface="Times New Roman" charset="0"/>
                  <a:ea typeface="Times New Roman" charset="0"/>
                  <a:cs typeface="Times New Roman" charset="0"/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4122419" y="3215745"/>
                <a:ext cx="1021081" cy="400110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pPr algn="ctr"/>
                <a:r>
                  <a:rPr lang="ru-RU" sz="2000" b="1" dirty="0" smtClean="0">
                    <a:solidFill>
                      <a:srgbClr val="002060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2019</a:t>
                </a:r>
                <a:endParaRPr lang="ru-RU" sz="2000" b="1" dirty="0">
                  <a:solidFill>
                    <a:srgbClr val="002060"/>
                  </a:solidFill>
                  <a:latin typeface="Times New Roman" charset="0"/>
                  <a:ea typeface="Times New Roman" charset="0"/>
                  <a:cs typeface="Times New Roman" charset="0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5669278" y="3211920"/>
                <a:ext cx="1021081" cy="400110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pPr algn="ctr"/>
                <a:r>
                  <a:rPr lang="ru-RU" sz="2000" b="1" dirty="0" smtClean="0">
                    <a:solidFill>
                      <a:srgbClr val="002060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2020</a:t>
                </a:r>
                <a:endParaRPr lang="ru-RU" sz="2000" b="1" dirty="0">
                  <a:solidFill>
                    <a:srgbClr val="002060"/>
                  </a:solidFill>
                  <a:latin typeface="Times New Roman" charset="0"/>
                  <a:ea typeface="Times New Roman" charset="0"/>
                  <a:cs typeface="Times New Roman" charset="0"/>
                </a:endParaRPr>
              </a:p>
            </p:txBody>
          </p:sp>
        </p:grpSp>
        <p:sp>
          <p:nvSpPr>
            <p:cNvPr id="19" name="TextBox 18"/>
            <p:cNvSpPr txBox="1"/>
            <p:nvPr/>
          </p:nvSpPr>
          <p:spPr>
            <a:xfrm>
              <a:off x="266700" y="2194580"/>
              <a:ext cx="1844040" cy="1809735"/>
            </a:xfrm>
            <a:prstGeom prst="downArrowCallout">
              <a:avLst/>
            </a:prstGeom>
            <a:noFill/>
            <a:ln>
              <a:solidFill>
                <a:srgbClr val="077A3E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ru-RU" sz="2200" b="1" dirty="0" smtClean="0">
                  <a:latin typeface="Times New Roman" charset="0"/>
                  <a:ea typeface="Times New Roman" charset="0"/>
                  <a:cs typeface="Times New Roman" charset="0"/>
                </a:rPr>
                <a:t>Заключение договора</a:t>
              </a:r>
              <a:endParaRPr lang="ru-RU" sz="2200" b="1" dirty="0">
                <a:latin typeface="Times New Roman" charset="0"/>
                <a:ea typeface="Times New Roman" charset="0"/>
                <a:cs typeface="Times New Roman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669278" y="1635097"/>
              <a:ext cx="2377442" cy="2373615"/>
            </a:xfrm>
            <a:prstGeom prst="downArrowCallout">
              <a:avLst>
                <a:gd name="adj1" fmla="val 13571"/>
                <a:gd name="adj2" fmla="val 16020"/>
                <a:gd name="adj3" fmla="val 25000"/>
                <a:gd name="adj4" fmla="val 64977"/>
              </a:avLst>
            </a:prstGeom>
            <a:noFill/>
            <a:ln>
              <a:solidFill>
                <a:srgbClr val="077A3E"/>
              </a:solidFill>
            </a:ln>
          </p:spPr>
          <p:txBody>
            <a:bodyPr wrap="square" rtlCol="0">
              <a:noAutofit/>
            </a:bodyPr>
            <a:lstStyle/>
            <a:p>
              <a:pPr algn="ctr"/>
              <a:r>
                <a:rPr lang="ru-RU" sz="2200" b="1" dirty="0" smtClean="0">
                  <a:latin typeface="Times New Roman" charset="0"/>
                  <a:ea typeface="Times New Roman" charset="0"/>
                  <a:cs typeface="Times New Roman" charset="0"/>
                </a:rPr>
                <a:t>Договор выполнен, признание доходов </a:t>
              </a:r>
              <a:r>
                <a:rPr lang="ru-RU" sz="2200" b="1" smtClean="0">
                  <a:latin typeface="Times New Roman" charset="0"/>
                  <a:ea typeface="Times New Roman" charset="0"/>
                  <a:cs typeface="Times New Roman" charset="0"/>
                </a:rPr>
                <a:t>в учете</a:t>
              </a:r>
              <a:endParaRPr lang="ru-RU" sz="2200" b="1" dirty="0">
                <a:latin typeface="Times New Roman" charset="0"/>
                <a:ea typeface="Times New Roman" charset="0"/>
                <a:cs typeface="Times New Roman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77237" y="5687655"/>
              <a:ext cx="5882637" cy="804345"/>
            </a:xfrm>
            <a:prstGeom prst="roundRect">
              <a:avLst/>
            </a:prstGeom>
            <a:noFill/>
            <a:ln w="19050">
              <a:solidFill>
                <a:srgbClr val="077A3E"/>
              </a:solidFill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ru-RU" sz="2400" b="1" dirty="0" smtClean="0">
                  <a:latin typeface="Times New Roman" charset="0"/>
                  <a:ea typeface="Times New Roman" charset="0"/>
                  <a:cs typeface="Times New Roman" charset="0"/>
                </a:rPr>
                <a:t>Доходы </a:t>
              </a:r>
              <a:r>
                <a:rPr lang="ru-RU" sz="2400" b="1" dirty="0" smtClean="0">
                  <a:solidFill>
                    <a:srgbClr val="002060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к предъявлению</a:t>
              </a:r>
            </a:p>
            <a:p>
              <a:pPr algn="ctr"/>
              <a:r>
                <a:rPr lang="ru-RU" sz="2400" b="1" i="1" dirty="0" smtClean="0">
                  <a:solidFill>
                    <a:srgbClr val="C00000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на конец каждого отчетного периода</a:t>
              </a:r>
              <a:endParaRPr lang="ru-RU" sz="2400" b="1" i="1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endParaRPr>
            </a:p>
          </p:txBody>
        </p:sp>
        <p:cxnSp>
          <p:nvCxnSpPr>
            <p:cNvPr id="27" name="Прямая со стрелкой 26"/>
            <p:cNvCxnSpPr>
              <a:endCxn id="14" idx="2"/>
            </p:cNvCxnSpPr>
            <p:nvPr/>
          </p:nvCxnSpPr>
          <p:spPr>
            <a:xfrm flipH="1" flipV="1">
              <a:off x="1501136" y="5086095"/>
              <a:ext cx="15241" cy="601560"/>
            </a:xfrm>
            <a:prstGeom prst="straightConnector1">
              <a:avLst/>
            </a:prstGeom>
            <a:ln w="44450">
              <a:solidFill>
                <a:srgbClr val="7030A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 стрелкой 27"/>
            <p:cNvCxnSpPr/>
            <p:nvPr/>
          </p:nvCxnSpPr>
          <p:spPr>
            <a:xfrm flipH="1" flipV="1">
              <a:off x="2994658" y="5082270"/>
              <a:ext cx="15241" cy="601560"/>
            </a:xfrm>
            <a:prstGeom prst="straightConnector1">
              <a:avLst/>
            </a:prstGeom>
            <a:ln w="44450">
              <a:solidFill>
                <a:srgbClr val="7030A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 стрелкой 28"/>
            <p:cNvCxnSpPr/>
            <p:nvPr/>
          </p:nvCxnSpPr>
          <p:spPr>
            <a:xfrm flipH="1" flipV="1">
              <a:off x="4579611" y="5081835"/>
              <a:ext cx="15241" cy="601560"/>
            </a:xfrm>
            <a:prstGeom prst="straightConnector1">
              <a:avLst/>
            </a:prstGeom>
            <a:ln w="44450">
              <a:solidFill>
                <a:srgbClr val="7030A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 стрелкой 29"/>
            <p:cNvCxnSpPr/>
            <p:nvPr/>
          </p:nvCxnSpPr>
          <p:spPr>
            <a:xfrm flipH="1" flipV="1">
              <a:off x="6061699" y="5082270"/>
              <a:ext cx="15241" cy="601560"/>
            </a:xfrm>
            <a:prstGeom prst="straightConnector1">
              <a:avLst/>
            </a:prstGeom>
            <a:ln w="44450">
              <a:solidFill>
                <a:srgbClr val="7030A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Двойная стрелка влево/вправо 30"/>
            <p:cNvSpPr/>
            <p:nvPr/>
          </p:nvSpPr>
          <p:spPr>
            <a:xfrm>
              <a:off x="2141215" y="2436589"/>
              <a:ext cx="3505203" cy="284439"/>
            </a:xfrm>
            <a:prstGeom prst="leftRightArrow">
              <a:avLst/>
            </a:prstGeom>
            <a:solidFill>
              <a:srgbClr val="FFFF00"/>
            </a:solidFill>
            <a:ln>
              <a:prstDash val="sysDot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705922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304"/>
          <a:stretch/>
        </p:blipFill>
        <p:spPr>
          <a:xfrm>
            <a:off x="7713183" y="4977067"/>
            <a:ext cx="1271310" cy="1685822"/>
          </a:xfrm>
          <a:prstGeom prst="rect">
            <a:avLst/>
          </a:prstGeom>
        </p:spPr>
      </p:pic>
      <p:sp>
        <p:nvSpPr>
          <p:cNvPr id="4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481391" y="49076"/>
            <a:ext cx="503102" cy="365125"/>
          </a:xfrm>
        </p:spPr>
        <p:txBody>
          <a:bodyPr/>
          <a:lstStyle/>
          <a:p>
            <a:fld id="{A9DAC724-3E02-49ED-B828-609FBC575841}" type="slidenum">
              <a:rPr lang="ru-RU" b="1" smtClean="0">
                <a:solidFill>
                  <a:srgbClr val="C79023"/>
                </a:solidFill>
              </a:rPr>
              <a:t>11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A33DAC7D-2902-43C4-80FC-A26A6CDFC3A5}"/>
              </a:ext>
            </a:extLst>
          </p:cNvPr>
          <p:cNvSpPr/>
          <p:nvPr/>
        </p:nvSpPr>
        <p:spPr>
          <a:xfrm>
            <a:off x="2606041" y="175674"/>
            <a:ext cx="587535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500" b="1" dirty="0" smtClean="0">
                <a:solidFill>
                  <a:srgbClr val="077A3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Долгосрочные договоры строительного подряда </a:t>
            </a:r>
            <a:r>
              <a:rPr lang="mr-IN" sz="2500" b="1" dirty="0" smtClean="0">
                <a:solidFill>
                  <a:srgbClr val="077A3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–</a:t>
            </a:r>
            <a:r>
              <a:rPr lang="ru-RU" sz="2500" b="1" dirty="0" smtClean="0">
                <a:solidFill>
                  <a:srgbClr val="077A3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500" b="1" i="1" dirty="0" smtClean="0">
                <a:solidFill>
                  <a:srgbClr val="C79023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признание доходов</a:t>
            </a:r>
            <a:endParaRPr lang="ru-RU" sz="2500" i="1" dirty="0">
              <a:solidFill>
                <a:srgbClr val="C79023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0765" y="1086856"/>
            <a:ext cx="8168640" cy="1842678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r>
              <a:rPr lang="ru-RU" sz="2600" b="1" dirty="0" smtClean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Когда?   </a:t>
            </a:r>
            <a:r>
              <a:rPr lang="ru-RU" sz="2600" dirty="0" smtClean="0">
                <a:latin typeface="Times New Roman" charset="0"/>
                <a:ea typeface="Times New Roman" charset="0"/>
                <a:cs typeface="Times New Roman" charset="0"/>
              </a:rPr>
              <a:t>Доходы к предъявлению </a:t>
            </a:r>
            <a:r>
              <a:rPr lang="mr-IN" sz="2600" dirty="0" smtClean="0">
                <a:latin typeface="Times New Roman" charset="0"/>
                <a:ea typeface="Times New Roman" charset="0"/>
                <a:cs typeface="Times New Roman" charset="0"/>
              </a:rPr>
              <a:t>–</a:t>
            </a:r>
            <a:r>
              <a:rPr lang="ru-RU" sz="2600" dirty="0" smtClean="0">
                <a:latin typeface="Times New Roman" charset="0"/>
                <a:ea typeface="Times New Roman" charset="0"/>
                <a:cs typeface="Times New Roman" charset="0"/>
              </a:rPr>
              <a:t> на конец каждого 			    отчетного периода</a:t>
            </a:r>
          </a:p>
          <a:p>
            <a:pPr marL="1254125" indent="-46038"/>
            <a:r>
              <a:rPr lang="ru-RU" sz="2600" dirty="0" smtClean="0">
                <a:latin typeface="Times New Roman" charset="0"/>
                <a:ea typeface="Times New Roman" charset="0"/>
                <a:cs typeface="Times New Roman" charset="0"/>
              </a:rPr>
              <a:t>Доходы от реализации </a:t>
            </a:r>
            <a:r>
              <a:rPr lang="mr-IN" sz="2600" dirty="0" smtClean="0">
                <a:latin typeface="Times New Roman" charset="0"/>
                <a:ea typeface="Times New Roman" charset="0"/>
                <a:cs typeface="Times New Roman" charset="0"/>
              </a:rPr>
              <a:t>–</a:t>
            </a:r>
            <a:r>
              <a:rPr lang="ru-RU" sz="2600" dirty="0" smtClean="0">
                <a:latin typeface="Times New Roman" charset="0"/>
                <a:ea typeface="Times New Roman" charset="0"/>
                <a:cs typeface="Times New Roman" charset="0"/>
              </a:rPr>
              <a:t> по факту реализации</a:t>
            </a:r>
          </a:p>
          <a:p>
            <a:endParaRPr lang="ru-RU" sz="1600" b="1" dirty="0" smtClean="0">
              <a:solidFill>
                <a:srgbClr val="C00000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r>
              <a:rPr lang="ru-RU" sz="2600" b="1" dirty="0" smtClean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Как?      </a:t>
            </a:r>
            <a:r>
              <a:rPr lang="ru-RU" sz="2600" dirty="0" smtClean="0">
                <a:latin typeface="Times New Roman" charset="0"/>
                <a:ea typeface="Times New Roman" charset="0"/>
                <a:cs typeface="Times New Roman" charset="0"/>
              </a:rPr>
              <a:t>Доходы </a:t>
            </a:r>
            <a:r>
              <a:rPr lang="ru-RU" sz="2600" dirty="0">
                <a:latin typeface="Times New Roman" charset="0"/>
                <a:ea typeface="Times New Roman" charset="0"/>
                <a:cs typeface="Times New Roman" charset="0"/>
              </a:rPr>
              <a:t>к предъявлению </a:t>
            </a:r>
            <a:r>
              <a:rPr lang="mr-IN" sz="2600" dirty="0" smtClean="0">
                <a:latin typeface="Times New Roman" charset="0"/>
                <a:ea typeface="Times New Roman" charset="0"/>
                <a:cs typeface="Times New Roman" charset="0"/>
              </a:rPr>
              <a:t>–</a:t>
            </a:r>
            <a:r>
              <a:rPr lang="ru-RU" sz="2600" dirty="0" smtClean="0">
                <a:latin typeface="Times New Roman" charset="0"/>
                <a:ea typeface="Times New Roman" charset="0"/>
                <a:cs typeface="Times New Roman" charset="0"/>
              </a:rPr>
              <a:t> по формуле</a:t>
            </a:r>
            <a:endParaRPr lang="ru-RU" sz="26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173124" y="3010146"/>
            <a:ext cx="8793905" cy="868682"/>
            <a:chOff x="0" y="2712717"/>
            <a:chExt cx="8793905" cy="868682"/>
          </a:xfrm>
        </p:grpSpPr>
        <p:sp>
          <p:nvSpPr>
            <p:cNvPr id="6" name="TextBox 5"/>
            <p:cNvSpPr txBox="1"/>
            <p:nvPr/>
          </p:nvSpPr>
          <p:spPr>
            <a:xfrm>
              <a:off x="0" y="2712719"/>
              <a:ext cx="2118360" cy="868679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ru-RU" sz="2200" b="1" dirty="0" smtClean="0">
                  <a:solidFill>
                    <a:srgbClr val="002060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Доходы к предъявлению</a:t>
              </a:r>
              <a:endParaRPr lang="ru-RU" sz="2200" b="1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468881" y="2712718"/>
              <a:ext cx="1889760" cy="868681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ru-RU" sz="2200" b="1" dirty="0" smtClean="0">
                  <a:solidFill>
                    <a:srgbClr val="002060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Цена договора</a:t>
              </a:r>
              <a:endParaRPr lang="ru-RU" sz="2200" b="1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785486" y="2712718"/>
              <a:ext cx="1763864" cy="868681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ru-RU" sz="2200" b="1" smtClean="0">
                  <a:solidFill>
                    <a:srgbClr val="002060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Процент исполнения</a:t>
              </a:r>
              <a:endParaRPr lang="ru-RU" sz="2200" b="1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904145" y="2712718"/>
              <a:ext cx="1889760" cy="868681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ru-RU" sz="2200" b="1" smtClean="0">
                  <a:solidFill>
                    <a:srgbClr val="002060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Ранее признанные доходы</a:t>
              </a:r>
              <a:endParaRPr lang="ru-RU" sz="2200" b="1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028699" y="2712719"/>
              <a:ext cx="457199" cy="868679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ru-RU" sz="2200" b="1" smtClean="0">
                  <a:solidFill>
                    <a:srgbClr val="002060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=</a:t>
              </a:r>
              <a:endParaRPr lang="ru-RU" sz="2200" b="1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379489" y="2712717"/>
              <a:ext cx="457199" cy="868679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ru-RU" sz="2200" b="1" dirty="0" smtClean="0">
                  <a:solidFill>
                    <a:srgbClr val="002060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х</a:t>
              </a:r>
              <a:endParaRPr lang="ru-RU" sz="2200" b="1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96219" y="2712718"/>
              <a:ext cx="457199" cy="868679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ru-RU" sz="2200" b="1" dirty="0" smtClean="0">
                  <a:solidFill>
                    <a:srgbClr val="002060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-</a:t>
              </a:r>
              <a:endParaRPr lang="ru-RU" sz="2200" b="1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340765" y="4040050"/>
            <a:ext cx="8382000" cy="2478307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r>
              <a:rPr lang="ru-RU" sz="2600" b="1" dirty="0" smtClean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Процент?</a:t>
            </a:r>
            <a:r>
              <a:rPr lang="ru-RU" sz="2600" b="1" dirty="0" smtClean="0">
                <a:latin typeface="Times New Roman" charset="0"/>
                <a:ea typeface="Times New Roman" charset="0"/>
                <a:cs typeface="Times New Roman" charset="0"/>
              </a:rPr>
              <a:t>   </a:t>
            </a:r>
            <a:r>
              <a:rPr lang="ru-RU" sz="2600" dirty="0" smtClean="0">
                <a:latin typeface="Times New Roman" charset="0"/>
                <a:ea typeface="Times New Roman" charset="0"/>
                <a:cs typeface="Times New Roman" charset="0"/>
              </a:rPr>
              <a:t>2 способа: от объема работ по факту (в     			    в единицах) и соотношение расходов</a:t>
            </a:r>
            <a:endParaRPr lang="ru-RU" sz="2600" dirty="0" smtClean="0">
              <a:solidFill>
                <a:srgbClr val="C00000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endParaRPr lang="ru-RU" sz="1600" b="1" dirty="0">
              <a:solidFill>
                <a:srgbClr val="C00000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r>
              <a:rPr lang="ru-RU" sz="2600" b="1" dirty="0" smtClean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Какой способ выбрать?    </a:t>
            </a:r>
            <a:r>
              <a:rPr lang="ru-RU" sz="2600" dirty="0" smtClean="0">
                <a:latin typeface="Times New Roman" charset="0"/>
                <a:ea typeface="Times New Roman" charset="0"/>
                <a:cs typeface="Times New Roman" charset="0"/>
              </a:rPr>
              <a:t>Согласно Учетной политике</a:t>
            </a:r>
          </a:p>
          <a:p>
            <a:endParaRPr lang="ru-RU" sz="1600" b="1" dirty="0">
              <a:solidFill>
                <a:srgbClr val="C00000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r>
              <a:rPr lang="ru-RU" sz="2600" b="1" dirty="0" smtClean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Счет?      </a:t>
            </a:r>
            <a:r>
              <a:rPr lang="ru-RU" sz="2600" dirty="0" smtClean="0">
                <a:latin typeface="Times New Roman" charset="0"/>
                <a:ea typeface="Times New Roman" charset="0"/>
                <a:cs typeface="Times New Roman" charset="0"/>
              </a:rPr>
              <a:t>Доходы </a:t>
            </a:r>
            <a:r>
              <a:rPr lang="ru-RU" sz="2600" dirty="0">
                <a:latin typeface="Times New Roman" charset="0"/>
                <a:ea typeface="Times New Roman" charset="0"/>
                <a:cs typeface="Times New Roman" charset="0"/>
              </a:rPr>
              <a:t>к предъявлению </a:t>
            </a:r>
            <a:r>
              <a:rPr lang="mr-IN" sz="2600" dirty="0" smtClean="0">
                <a:latin typeface="Times New Roman" charset="0"/>
                <a:ea typeface="Times New Roman" charset="0"/>
                <a:cs typeface="Times New Roman" charset="0"/>
              </a:rPr>
              <a:t>–</a:t>
            </a:r>
            <a:r>
              <a:rPr lang="ru-RU" sz="2600" dirty="0" smtClean="0">
                <a:latin typeface="Times New Roman" charset="0"/>
                <a:ea typeface="Times New Roman" charset="0"/>
                <a:cs typeface="Times New Roman" charset="0"/>
              </a:rPr>
              <a:t> доходы от 						реализации (обособленно)</a:t>
            </a:r>
          </a:p>
        </p:txBody>
      </p:sp>
    </p:spTree>
    <p:extLst>
      <p:ext uri="{BB962C8B-B14F-4D97-AF65-F5344CB8AC3E}">
        <p14:creationId xmlns:p14="http://schemas.microsoft.com/office/powerpoint/2010/main" val="134278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481391" y="49076"/>
            <a:ext cx="503102" cy="365125"/>
          </a:xfrm>
        </p:spPr>
        <p:txBody>
          <a:bodyPr/>
          <a:lstStyle/>
          <a:p>
            <a:fld id="{A9DAC724-3E02-49ED-B828-609FBC575841}" type="slidenum">
              <a:rPr lang="ru-RU" b="1" smtClean="0">
                <a:solidFill>
                  <a:srgbClr val="C79023"/>
                </a:solidFill>
              </a:rPr>
              <a:t>12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A33DAC7D-2902-43C4-80FC-A26A6CDFC3A5}"/>
              </a:ext>
            </a:extLst>
          </p:cNvPr>
          <p:cNvSpPr/>
          <p:nvPr/>
        </p:nvSpPr>
        <p:spPr>
          <a:xfrm>
            <a:off x="2606041" y="175674"/>
            <a:ext cx="587535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500" b="1" dirty="0" smtClean="0">
                <a:solidFill>
                  <a:srgbClr val="077A3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Долгосрочные договоры строительного подряда </a:t>
            </a:r>
            <a:r>
              <a:rPr lang="mr-IN" sz="2500" b="1" dirty="0" smtClean="0">
                <a:solidFill>
                  <a:srgbClr val="077A3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–</a:t>
            </a:r>
            <a:r>
              <a:rPr lang="ru-RU" sz="2500" b="1" dirty="0" smtClean="0">
                <a:solidFill>
                  <a:srgbClr val="077A3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500" b="1" i="1" dirty="0" smtClean="0">
                <a:solidFill>
                  <a:srgbClr val="C79023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признание доходов</a:t>
            </a:r>
            <a:endParaRPr lang="ru-RU" sz="2500" i="1" dirty="0">
              <a:solidFill>
                <a:srgbClr val="C79023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" y="1164047"/>
            <a:ext cx="7650480" cy="2722154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just"/>
            <a:r>
              <a:rPr lang="ru-RU" sz="2400" dirty="0">
                <a:latin typeface="Times New Roman" charset="0"/>
                <a:ea typeface="Times New Roman" charset="0"/>
                <a:cs typeface="Times New Roman" charset="0"/>
              </a:rPr>
              <a:t>Лица субъекта учета, </a:t>
            </a:r>
            <a:r>
              <a:rPr lang="ru-RU" sz="2400" b="1" i="1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ответственные за документальное оформление подтверждения процента</a:t>
            </a:r>
            <a:r>
              <a:rPr lang="ru-RU" sz="2400" b="1" i="1" dirty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sz="2400" dirty="0">
                <a:latin typeface="Times New Roman" charset="0"/>
                <a:ea typeface="Times New Roman" charset="0"/>
                <a:cs typeface="Times New Roman" charset="0"/>
              </a:rPr>
              <a:t>исполненных </a:t>
            </a:r>
            <a:r>
              <a:rPr lang="ru-RU" sz="2400" dirty="0" smtClean="0">
                <a:latin typeface="Times New Roman" charset="0"/>
                <a:ea typeface="Times New Roman" charset="0"/>
                <a:cs typeface="Times New Roman" charset="0"/>
              </a:rPr>
              <a:t>обязательств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обеспечивают </a:t>
            </a:r>
            <a:r>
              <a:rPr lang="ru-RU" sz="2400" b="1" i="1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своевременную передачу</a:t>
            </a:r>
            <a:r>
              <a:rPr lang="ru-RU" sz="2400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sz="2400" dirty="0">
                <a:latin typeface="Times New Roman" charset="0"/>
                <a:ea typeface="Times New Roman" charset="0"/>
                <a:cs typeface="Times New Roman" charset="0"/>
              </a:rPr>
              <a:t>указанного документа для регистрации содержащихся в нем данных в регистрах бухгалтерского учета в соответствии с документооборотом, установленным учетной политикой субъекта учета</a:t>
            </a:r>
            <a:r>
              <a:rPr lang="ru-RU" sz="2400" dirty="0" smtClean="0">
                <a:latin typeface="Times New Roman" charset="0"/>
                <a:ea typeface="Times New Roman" charset="0"/>
                <a:cs typeface="Times New Roman" charset="0"/>
              </a:rPr>
              <a:t>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53641" y="4358639"/>
            <a:ext cx="6279302" cy="2264347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 algn="just"/>
            <a:r>
              <a:rPr lang="ru-RU" sz="2400" dirty="0" smtClean="0">
                <a:latin typeface="Times New Roman" charset="0"/>
                <a:ea typeface="Times New Roman" charset="0"/>
                <a:cs typeface="Times New Roman" charset="0"/>
              </a:rPr>
              <a:t>Лицо</a:t>
            </a:r>
            <a:r>
              <a:rPr lang="ru-RU" sz="2400" dirty="0">
                <a:latin typeface="Times New Roman" charset="0"/>
                <a:ea typeface="Times New Roman" charset="0"/>
                <a:cs typeface="Times New Roman" charset="0"/>
              </a:rPr>
              <a:t>, на которое </a:t>
            </a:r>
            <a:r>
              <a:rPr lang="ru-RU" sz="2400" b="1" i="1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возложено ведение бухгалтерского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учета</a:t>
            </a:r>
            <a:r>
              <a:rPr lang="ru-RU" sz="2400" dirty="0" smtClean="0"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ru-RU" sz="2400" b="1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не несет ответственность</a:t>
            </a:r>
            <a:r>
              <a:rPr lang="ru-RU" sz="2400" dirty="0">
                <a:latin typeface="Times New Roman" charset="0"/>
                <a:ea typeface="Times New Roman" charset="0"/>
                <a:cs typeface="Times New Roman" charset="0"/>
              </a:rPr>
              <a:t> за соответствие данных, указанных в заключении по проценту исполнения объема работ, свершившимся фактам хозяйственной жизни.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480560"/>
            <a:ext cx="2286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399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481391" y="49076"/>
            <a:ext cx="503102" cy="365125"/>
          </a:xfrm>
        </p:spPr>
        <p:txBody>
          <a:bodyPr/>
          <a:lstStyle/>
          <a:p>
            <a:fld id="{A9DAC724-3E02-49ED-B828-609FBC575841}" type="slidenum">
              <a:rPr lang="ru-RU" b="1" smtClean="0">
                <a:solidFill>
                  <a:srgbClr val="C79023"/>
                </a:solidFill>
              </a:rPr>
              <a:t>13</a:t>
            </a:fld>
            <a:endParaRPr lang="en-US" b="1" dirty="0">
              <a:solidFill>
                <a:srgbClr val="C79023"/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533401" y="3144669"/>
            <a:ext cx="8062381" cy="1631217"/>
            <a:chOff x="533401" y="1725856"/>
            <a:chExt cx="8062381" cy="1631217"/>
          </a:xfrm>
        </p:grpSpPr>
        <p:sp>
          <p:nvSpPr>
            <p:cNvPr id="10" name="Пятиугольник 9">
              <a:extLst>
                <a:ext uri="{FF2B5EF4-FFF2-40B4-BE49-F238E27FC236}">
                  <a16:creationId xmlns="" xmlns:a16="http://schemas.microsoft.com/office/drawing/2014/main" id="{A33DAC7D-2902-43C4-80FC-A26A6CDFC3A5}"/>
                </a:ext>
              </a:extLst>
            </p:cNvPr>
            <p:cNvSpPr/>
            <p:nvPr/>
          </p:nvSpPr>
          <p:spPr>
            <a:xfrm>
              <a:off x="533401" y="1725856"/>
              <a:ext cx="4800599" cy="1631216"/>
            </a:xfrm>
            <a:prstGeom prst="homePlate">
              <a:avLst/>
            </a:prstGeom>
            <a:ln w="25400">
              <a:solidFill>
                <a:schemeClr val="accent1">
                  <a:shade val="95000"/>
                  <a:satMod val="105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ru-RU" sz="25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Если доходы к предъявлению</a:t>
              </a:r>
            </a:p>
            <a:p>
              <a:pPr algn="ctr">
                <a:spcBef>
                  <a:spcPct val="0"/>
                </a:spcBef>
              </a:pPr>
              <a:r>
                <a:rPr lang="ru-RU" sz="2500" b="1" u="sng" dirty="0" smtClean="0">
                  <a:solidFill>
                    <a:srgbClr val="C0000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меньше</a:t>
              </a:r>
              <a:endParaRPr lang="ru-RU" sz="2500" b="1" dirty="0">
                <a:solidFill>
                  <a:srgbClr val="C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endParaRPr>
            </a:p>
            <a:p>
              <a:pPr algn="ctr">
                <a:spcBef>
                  <a:spcPct val="0"/>
                </a:spcBef>
              </a:pPr>
              <a:r>
                <a:rPr lang="ru-RU" sz="25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доходов от реализации</a:t>
              </a:r>
              <a:endParaRPr lang="ru-RU" sz="2500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334000" y="1725857"/>
              <a:ext cx="3261782" cy="1631216"/>
            </a:xfrm>
            <a:prstGeom prst="roundRect">
              <a:avLst/>
            </a:prstGeom>
            <a:noFill/>
            <a:ln w="25400" cmpd="sng">
              <a:solidFill>
                <a:srgbClr val="077A3E"/>
              </a:solidFill>
              <a:prstDash val="sysDot"/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ru-RU" sz="2400" b="1" dirty="0" smtClean="0">
                  <a:solidFill>
                    <a:srgbClr val="002060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«Доначисление» доходов от реализации</a:t>
              </a:r>
              <a:endParaRPr lang="ru-RU" sz="2400" b="1" i="1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endParaRPr>
            </a:p>
          </p:txBody>
        </p:sp>
      </p:grpSp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A33DAC7D-2902-43C4-80FC-A26A6CDFC3A5}"/>
              </a:ext>
            </a:extLst>
          </p:cNvPr>
          <p:cNvSpPr/>
          <p:nvPr/>
        </p:nvSpPr>
        <p:spPr>
          <a:xfrm>
            <a:off x="2420009" y="132234"/>
            <a:ext cx="587535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500" b="1" dirty="0" smtClean="0">
                <a:solidFill>
                  <a:srgbClr val="077A3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Долгосрочные договоры строительного подряда </a:t>
            </a:r>
            <a:r>
              <a:rPr lang="mr-IN" sz="2500" b="1" dirty="0" smtClean="0">
                <a:solidFill>
                  <a:srgbClr val="077A3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–</a:t>
            </a:r>
            <a:r>
              <a:rPr lang="ru-RU" sz="2500" b="1" dirty="0" smtClean="0">
                <a:solidFill>
                  <a:srgbClr val="077A3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500" b="1" i="1" dirty="0" smtClean="0">
                <a:solidFill>
                  <a:srgbClr val="C79023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признание доходов</a:t>
            </a:r>
            <a:endParaRPr lang="ru-RU" sz="2500" i="1" dirty="0">
              <a:solidFill>
                <a:srgbClr val="C79023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533401" y="5017696"/>
            <a:ext cx="8086065" cy="1631216"/>
            <a:chOff x="533401" y="3966136"/>
            <a:chExt cx="8086065" cy="1631216"/>
          </a:xfrm>
        </p:grpSpPr>
        <p:sp>
          <p:nvSpPr>
            <p:cNvPr id="25" name="Пятиугольник 24">
              <a:extLst>
                <a:ext uri="{FF2B5EF4-FFF2-40B4-BE49-F238E27FC236}">
                  <a16:creationId xmlns="" xmlns:a16="http://schemas.microsoft.com/office/drawing/2014/main" id="{A33DAC7D-2902-43C4-80FC-A26A6CDFC3A5}"/>
                </a:ext>
              </a:extLst>
            </p:cNvPr>
            <p:cNvSpPr/>
            <p:nvPr/>
          </p:nvSpPr>
          <p:spPr>
            <a:xfrm>
              <a:off x="533401" y="3966136"/>
              <a:ext cx="4800599" cy="1631216"/>
            </a:xfrm>
            <a:prstGeom prst="homePlate">
              <a:avLst/>
            </a:prstGeom>
            <a:ln w="25400">
              <a:solidFill>
                <a:schemeClr val="accent1">
                  <a:shade val="95000"/>
                  <a:satMod val="105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ru-RU" sz="25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Если доходы к предъявлению</a:t>
              </a:r>
            </a:p>
            <a:p>
              <a:pPr algn="ctr">
                <a:spcBef>
                  <a:spcPct val="0"/>
                </a:spcBef>
              </a:pPr>
              <a:r>
                <a:rPr lang="ru-RU" sz="2500" b="1" u="sng" dirty="0" smtClean="0">
                  <a:solidFill>
                    <a:srgbClr val="C0000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больше</a:t>
              </a:r>
              <a:endParaRPr lang="ru-RU" sz="2500" b="1" dirty="0">
                <a:solidFill>
                  <a:srgbClr val="C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endParaRPr>
            </a:p>
            <a:p>
              <a:pPr algn="ctr">
                <a:spcBef>
                  <a:spcPct val="0"/>
                </a:spcBef>
              </a:pPr>
              <a:r>
                <a:rPr lang="ru-RU" sz="25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доходов от реализации</a:t>
              </a:r>
              <a:endParaRPr lang="ru-RU" sz="2500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357684" y="3966136"/>
              <a:ext cx="3261782" cy="1631216"/>
            </a:xfrm>
            <a:prstGeom prst="roundRect">
              <a:avLst/>
            </a:prstGeom>
            <a:noFill/>
            <a:ln w="25400" cmpd="sng">
              <a:solidFill>
                <a:srgbClr val="077A3E"/>
              </a:solidFill>
              <a:prstDash val="sysDot"/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ru-RU" sz="2400" b="1" dirty="0" smtClean="0">
                  <a:solidFill>
                    <a:srgbClr val="002060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Уточнение доходов к предъявлению «Красное </a:t>
              </a:r>
              <a:r>
                <a:rPr lang="ru-RU" sz="2400" b="1" dirty="0" err="1" smtClean="0">
                  <a:solidFill>
                    <a:srgbClr val="002060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сторно</a:t>
              </a:r>
              <a:r>
                <a:rPr lang="ru-RU" sz="2400" b="1" dirty="0" smtClean="0">
                  <a:solidFill>
                    <a:srgbClr val="002060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»</a:t>
              </a:r>
              <a:endParaRPr lang="ru-RU" sz="2400" b="1" i="1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endParaRPr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533401" y="1271644"/>
            <a:ext cx="8062381" cy="1631218"/>
            <a:chOff x="533401" y="1725855"/>
            <a:chExt cx="8062381" cy="1631218"/>
          </a:xfrm>
        </p:grpSpPr>
        <p:sp>
          <p:nvSpPr>
            <p:cNvPr id="13" name="Пятиугольник 12">
              <a:extLst>
                <a:ext uri="{FF2B5EF4-FFF2-40B4-BE49-F238E27FC236}">
                  <a16:creationId xmlns="" xmlns:a16="http://schemas.microsoft.com/office/drawing/2014/main" id="{A33DAC7D-2902-43C4-80FC-A26A6CDFC3A5}"/>
                </a:ext>
              </a:extLst>
            </p:cNvPr>
            <p:cNvSpPr/>
            <p:nvPr/>
          </p:nvSpPr>
          <p:spPr>
            <a:xfrm>
              <a:off x="533401" y="1725855"/>
              <a:ext cx="4800599" cy="1631213"/>
            </a:xfrm>
            <a:prstGeom prst="homePlate">
              <a:avLst/>
            </a:prstGeom>
            <a:ln w="25400">
              <a:solidFill>
                <a:schemeClr val="accent1">
                  <a:shade val="95000"/>
                  <a:satMod val="105000"/>
                </a:schemeClr>
              </a:solidFill>
            </a:ln>
          </p:spPr>
          <p:txBody>
            <a:bodyPr wrap="square" anchor="ctr" anchorCtr="0">
              <a:noAutofit/>
            </a:bodyPr>
            <a:lstStyle/>
            <a:p>
              <a:pPr algn="ctr">
                <a:spcBef>
                  <a:spcPct val="0"/>
                </a:spcBef>
              </a:pPr>
              <a:r>
                <a:rPr lang="ru-RU" sz="25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Доходы к предъявлению за отчетный период</a:t>
              </a:r>
              <a:endParaRPr lang="ru-RU" sz="2500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334000" y="1725857"/>
              <a:ext cx="3261782" cy="1631216"/>
            </a:xfrm>
            <a:prstGeom prst="roundRect">
              <a:avLst/>
            </a:prstGeom>
            <a:noFill/>
            <a:ln w="25400" cmpd="sng">
              <a:solidFill>
                <a:srgbClr val="077A3E"/>
              </a:solidFill>
              <a:prstDash val="sysDot"/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ru-RU" sz="2400" b="1" dirty="0" smtClean="0">
                  <a:solidFill>
                    <a:srgbClr val="002060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Обособленно!!!</a:t>
              </a:r>
            </a:p>
            <a:p>
              <a:pPr algn="ctr"/>
              <a:r>
                <a:rPr lang="ru-RU" sz="2200" b="1" i="1" dirty="0" smtClean="0">
                  <a:solidFill>
                    <a:srgbClr val="002060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Расчеты с дебиторами по доходам к предъявлению</a:t>
              </a:r>
              <a:endParaRPr lang="ru-RU" sz="2200" b="1" i="1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0058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481391" y="49076"/>
            <a:ext cx="503102" cy="365125"/>
          </a:xfrm>
        </p:spPr>
        <p:txBody>
          <a:bodyPr/>
          <a:lstStyle/>
          <a:p>
            <a:fld id="{A9DAC724-3E02-49ED-B828-609FBC575841}" type="slidenum">
              <a:rPr lang="ru-RU" b="1" smtClean="0">
                <a:solidFill>
                  <a:srgbClr val="C79023"/>
                </a:solidFill>
              </a:rPr>
              <a:t>14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A33DAC7D-2902-43C4-80FC-A26A6CDFC3A5}"/>
              </a:ext>
            </a:extLst>
          </p:cNvPr>
          <p:cNvSpPr/>
          <p:nvPr/>
        </p:nvSpPr>
        <p:spPr>
          <a:xfrm>
            <a:off x="2420009" y="132234"/>
            <a:ext cx="587535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500" b="1" dirty="0" smtClean="0">
                <a:solidFill>
                  <a:srgbClr val="077A3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Долгосрочные договоры строительного подряда </a:t>
            </a:r>
            <a:r>
              <a:rPr lang="mr-IN" sz="2500" b="1" dirty="0" smtClean="0">
                <a:solidFill>
                  <a:srgbClr val="077A3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–</a:t>
            </a:r>
            <a:r>
              <a:rPr lang="ru-RU" sz="2500" b="1" dirty="0" smtClean="0">
                <a:solidFill>
                  <a:srgbClr val="077A3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500" b="1" i="1" dirty="0" smtClean="0">
                <a:solidFill>
                  <a:srgbClr val="C79023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признание доходов</a:t>
            </a:r>
            <a:endParaRPr lang="ru-RU" sz="2500" i="1" dirty="0">
              <a:solidFill>
                <a:srgbClr val="C79023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483615" y="1329616"/>
            <a:ext cx="8309865" cy="1489784"/>
            <a:chOff x="533401" y="3966136"/>
            <a:chExt cx="8309865" cy="1489784"/>
          </a:xfrm>
        </p:grpSpPr>
        <p:sp>
          <p:nvSpPr>
            <p:cNvPr id="25" name="Выноска со стрелкой вправо 24">
              <a:extLst>
                <a:ext uri="{FF2B5EF4-FFF2-40B4-BE49-F238E27FC236}">
                  <a16:creationId xmlns="" xmlns:a16="http://schemas.microsoft.com/office/drawing/2014/main" id="{A33DAC7D-2902-43C4-80FC-A26A6CDFC3A5}"/>
                </a:ext>
              </a:extLst>
            </p:cNvPr>
            <p:cNvSpPr/>
            <p:nvPr/>
          </p:nvSpPr>
          <p:spPr>
            <a:xfrm>
              <a:off x="533401" y="3966136"/>
              <a:ext cx="3676905" cy="1489784"/>
            </a:xfrm>
            <a:prstGeom prst="rightArrowCallout">
              <a:avLst>
                <a:gd name="adj1" fmla="val 25000"/>
                <a:gd name="adj2" fmla="val 25000"/>
                <a:gd name="adj3" fmla="val 25000"/>
                <a:gd name="adj4" fmla="val 79484"/>
              </a:avLst>
            </a:prstGeom>
            <a:ln w="25400">
              <a:solidFill>
                <a:schemeClr val="accent1">
                  <a:shade val="95000"/>
                  <a:satMod val="105000"/>
                </a:schemeClr>
              </a:solidFill>
            </a:ln>
          </p:spPr>
          <p:txBody>
            <a:bodyPr wrap="square" anchor="ctr">
              <a:noAutofit/>
            </a:bodyPr>
            <a:lstStyle/>
            <a:p>
              <a:pPr algn="ctr">
                <a:spcBef>
                  <a:spcPct val="0"/>
                </a:spcBef>
              </a:pPr>
              <a:r>
                <a:rPr lang="ru-RU" sz="25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Счета учета и классификация</a:t>
              </a:r>
              <a:endParaRPr lang="ru-RU" sz="2500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210306" y="3966136"/>
              <a:ext cx="4632960" cy="1489784"/>
            </a:xfrm>
            <a:prstGeom prst="roundRect">
              <a:avLst/>
            </a:prstGeom>
            <a:noFill/>
            <a:ln w="25400" cmpd="sng">
              <a:solidFill>
                <a:srgbClr val="077A3E"/>
              </a:solidFill>
              <a:prstDash val="sysDot"/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ru-RU" sz="2800" b="1" dirty="0" smtClean="0">
                  <a:solidFill>
                    <a:srgbClr val="002060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КОСГУ 138, 131</a:t>
              </a:r>
            </a:p>
            <a:p>
              <a:pPr algn="ctr"/>
              <a:r>
                <a:rPr lang="ru-RU" sz="2800" b="1" dirty="0" smtClean="0">
                  <a:solidFill>
                    <a:srgbClr val="002060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Счета 205, 303.04, 401.10</a:t>
              </a:r>
            </a:p>
            <a:p>
              <a:pPr algn="ctr"/>
              <a:r>
                <a:rPr lang="ru-RU" sz="2800" b="1" dirty="0" smtClean="0">
                  <a:solidFill>
                    <a:srgbClr val="002060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З/счет 45</a:t>
              </a:r>
              <a:endParaRPr lang="ru-RU" sz="2800" b="1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endParaRPr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483615" y="3387016"/>
            <a:ext cx="8309865" cy="3166184"/>
            <a:chOff x="533401" y="3966136"/>
            <a:chExt cx="8309865" cy="3166184"/>
          </a:xfrm>
        </p:grpSpPr>
        <p:sp>
          <p:nvSpPr>
            <p:cNvPr id="19" name="Выноска со стрелкой вправо 18">
              <a:extLst>
                <a:ext uri="{FF2B5EF4-FFF2-40B4-BE49-F238E27FC236}">
                  <a16:creationId xmlns="" xmlns:a16="http://schemas.microsoft.com/office/drawing/2014/main" id="{A33DAC7D-2902-43C4-80FC-A26A6CDFC3A5}"/>
                </a:ext>
              </a:extLst>
            </p:cNvPr>
            <p:cNvSpPr/>
            <p:nvPr/>
          </p:nvSpPr>
          <p:spPr>
            <a:xfrm>
              <a:off x="533401" y="3966136"/>
              <a:ext cx="3676905" cy="3166184"/>
            </a:xfrm>
            <a:prstGeom prst="rightArrowCallout">
              <a:avLst>
                <a:gd name="adj1" fmla="val 16307"/>
                <a:gd name="adj2" fmla="val 14411"/>
                <a:gd name="adj3" fmla="val 10079"/>
                <a:gd name="adj4" fmla="val 79484"/>
              </a:avLst>
            </a:prstGeom>
            <a:ln w="25400">
              <a:solidFill>
                <a:schemeClr val="accent1">
                  <a:shade val="95000"/>
                  <a:satMod val="105000"/>
                </a:schemeClr>
              </a:solidFill>
            </a:ln>
          </p:spPr>
          <p:txBody>
            <a:bodyPr wrap="square" anchor="ctr">
              <a:noAutofit/>
            </a:bodyPr>
            <a:lstStyle/>
            <a:p>
              <a:pPr algn="ctr">
                <a:spcBef>
                  <a:spcPct val="0"/>
                </a:spcBef>
              </a:pPr>
              <a:r>
                <a:rPr lang="ru-RU" sz="25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Аналитика</a:t>
              </a:r>
            </a:p>
            <a:p>
              <a:pPr algn="ctr">
                <a:spcBef>
                  <a:spcPct val="0"/>
                </a:spcBef>
              </a:pPr>
              <a:r>
                <a:rPr lang="ru-RU" sz="25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(пример)</a:t>
              </a:r>
              <a:endParaRPr lang="ru-RU" sz="2500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210306" y="3966136"/>
              <a:ext cx="4632960" cy="3166184"/>
            </a:xfrm>
            <a:prstGeom prst="roundRect">
              <a:avLst/>
            </a:prstGeom>
            <a:noFill/>
            <a:ln w="25400" cmpd="sng">
              <a:solidFill>
                <a:srgbClr val="077A3E"/>
              </a:solidFill>
              <a:prstDash val="sysDot"/>
            </a:ln>
          </p:spPr>
          <p:txBody>
            <a:bodyPr wrap="square" rtlCol="0" anchor="ctr" anchorCtr="0">
              <a:noAutofit/>
            </a:bodyPr>
            <a:lstStyle/>
            <a:p>
              <a:r>
                <a:rPr lang="ru-RU" sz="2800" b="1" dirty="0" smtClean="0">
                  <a:solidFill>
                    <a:srgbClr val="002060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Счет 205 </a:t>
              </a:r>
              <a:r>
                <a:rPr lang="mr-IN" sz="2800" b="1" dirty="0" smtClean="0">
                  <a:solidFill>
                    <a:srgbClr val="002060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–</a:t>
              </a:r>
              <a:r>
                <a:rPr lang="ru-RU" sz="2800" b="1" dirty="0" smtClean="0">
                  <a:solidFill>
                    <a:srgbClr val="002060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 Контрагент, Договор</a:t>
              </a:r>
            </a:p>
            <a:p>
              <a:r>
                <a:rPr lang="ru-RU" sz="2800" b="1" dirty="0" smtClean="0">
                  <a:solidFill>
                    <a:srgbClr val="002060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Счет 303.04 </a:t>
              </a:r>
              <a:r>
                <a:rPr lang="mr-IN" sz="2800" b="1" dirty="0" smtClean="0">
                  <a:solidFill>
                    <a:srgbClr val="002060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–</a:t>
              </a:r>
              <a:r>
                <a:rPr lang="ru-RU" sz="2800" b="1" dirty="0" smtClean="0">
                  <a:solidFill>
                    <a:srgbClr val="002060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 НДС к уплате, НДС отложенный</a:t>
              </a:r>
            </a:p>
            <a:p>
              <a:r>
                <a:rPr lang="ru-RU" sz="2800" b="1" dirty="0" smtClean="0">
                  <a:solidFill>
                    <a:srgbClr val="002060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З/счет 45 </a:t>
              </a:r>
              <a:r>
                <a:rPr lang="mr-IN" sz="2800" b="1" dirty="0" smtClean="0">
                  <a:solidFill>
                    <a:srgbClr val="002060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–</a:t>
              </a:r>
              <a:r>
                <a:rPr lang="ru-RU" sz="2800" b="1" dirty="0" smtClean="0">
                  <a:solidFill>
                    <a:srgbClr val="002060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 45.1, 45.2, 45.3</a:t>
              </a:r>
            </a:p>
            <a:p>
              <a:r>
                <a:rPr lang="ru-RU" sz="2800" b="1" dirty="0" smtClean="0">
                  <a:solidFill>
                    <a:srgbClr val="002060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(Себестоимость, Расходы сверх ССР, Доходы)</a:t>
              </a:r>
              <a:endParaRPr lang="ru-RU" sz="2800" b="1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932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481391" y="49076"/>
            <a:ext cx="503102" cy="365125"/>
          </a:xfrm>
        </p:spPr>
        <p:txBody>
          <a:bodyPr/>
          <a:lstStyle/>
          <a:p>
            <a:fld id="{A9DAC724-3E02-49ED-B828-609FBC575841}" type="slidenum">
              <a:rPr lang="ru-RU" b="1" smtClean="0">
                <a:solidFill>
                  <a:srgbClr val="C79023"/>
                </a:solidFill>
              </a:rPr>
              <a:t>15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A33DAC7D-2902-43C4-80FC-A26A6CDFC3A5}"/>
              </a:ext>
            </a:extLst>
          </p:cNvPr>
          <p:cNvSpPr/>
          <p:nvPr/>
        </p:nvSpPr>
        <p:spPr>
          <a:xfrm>
            <a:off x="2420009" y="132234"/>
            <a:ext cx="587535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500" b="1" dirty="0" smtClean="0">
                <a:solidFill>
                  <a:srgbClr val="077A3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Долгосрочные договоры строительного подряда </a:t>
            </a:r>
            <a:r>
              <a:rPr lang="mr-IN" sz="2500" b="1" dirty="0" smtClean="0">
                <a:solidFill>
                  <a:srgbClr val="077A3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–</a:t>
            </a:r>
            <a:r>
              <a:rPr lang="ru-RU" sz="2500" b="1" dirty="0" smtClean="0">
                <a:solidFill>
                  <a:srgbClr val="077A3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500" b="1" i="1" dirty="0" smtClean="0">
                <a:solidFill>
                  <a:srgbClr val="C79023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признание доходов</a:t>
            </a:r>
            <a:endParaRPr lang="ru-RU" sz="2500" i="1" dirty="0">
              <a:solidFill>
                <a:srgbClr val="C79023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1493" y="1137443"/>
            <a:ext cx="8763000" cy="5505694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457200" indent="-457200" algn="just">
              <a:buAutoNum type="arabicPeriod"/>
            </a:pPr>
            <a:r>
              <a:rPr lang="ru-RU" sz="2700" dirty="0" smtClean="0">
                <a:latin typeface="Times New Roman" charset="0"/>
                <a:ea typeface="Times New Roman" charset="0"/>
                <a:cs typeface="Times New Roman" charset="0"/>
              </a:rPr>
              <a:t>Начислены доходы к предъявлению</a:t>
            </a:r>
          </a:p>
          <a:p>
            <a:pPr algn="just"/>
            <a:r>
              <a:rPr lang="ru-RU" sz="2700" dirty="0" err="1" smtClean="0">
                <a:latin typeface="Times New Roman" charset="0"/>
                <a:ea typeface="Times New Roman" charset="0"/>
                <a:cs typeface="Times New Roman" charset="0"/>
              </a:rPr>
              <a:t>Дт</a:t>
            </a:r>
            <a:r>
              <a:rPr lang="ru-RU" sz="2700" dirty="0" smtClean="0">
                <a:latin typeface="Times New Roman" charset="0"/>
                <a:ea typeface="Times New Roman" charset="0"/>
                <a:cs typeface="Times New Roman" charset="0"/>
              </a:rPr>
              <a:t> 0 205 </a:t>
            </a:r>
            <a:r>
              <a:rPr lang="ru-RU" sz="2700" b="1" dirty="0" smtClean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38</a:t>
            </a:r>
            <a:r>
              <a:rPr lang="ru-RU" sz="2700" dirty="0" smtClean="0">
                <a:latin typeface="Times New Roman" charset="0"/>
                <a:ea typeface="Times New Roman" charset="0"/>
                <a:cs typeface="Times New Roman" charset="0"/>
              </a:rPr>
              <a:t> 56Х     </a:t>
            </a:r>
            <a:r>
              <a:rPr lang="ru-RU" sz="2700" dirty="0" err="1" smtClean="0">
                <a:latin typeface="Times New Roman" charset="0"/>
                <a:ea typeface="Times New Roman" charset="0"/>
                <a:cs typeface="Times New Roman" charset="0"/>
              </a:rPr>
              <a:t>Кт</a:t>
            </a:r>
            <a:r>
              <a:rPr lang="ru-RU" sz="2700" dirty="0" smtClean="0">
                <a:latin typeface="Times New Roman" charset="0"/>
                <a:ea typeface="Times New Roman" charset="0"/>
                <a:cs typeface="Times New Roman" charset="0"/>
              </a:rPr>
              <a:t> 0 401 </a:t>
            </a:r>
            <a:r>
              <a:rPr lang="ru-RU" sz="2700" b="1" dirty="0" smtClean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10</a:t>
            </a:r>
            <a:r>
              <a:rPr lang="ru-RU" sz="2700" dirty="0" smtClean="0">
                <a:latin typeface="Times New Roman" charset="0"/>
                <a:ea typeface="Times New Roman" charset="0"/>
                <a:cs typeface="Times New Roman" charset="0"/>
              </a:rPr>
              <a:t> 138</a:t>
            </a:r>
          </a:p>
          <a:p>
            <a:pPr algn="just"/>
            <a:r>
              <a:rPr lang="ru-RU" sz="2700" dirty="0" smtClean="0">
                <a:latin typeface="Times New Roman" charset="0"/>
                <a:ea typeface="Times New Roman" charset="0"/>
                <a:cs typeface="Times New Roman" charset="0"/>
              </a:rPr>
              <a:t>Увеличение з/счета 45 «Объемы выполненных работ»</a:t>
            </a:r>
          </a:p>
          <a:p>
            <a:pPr algn="just"/>
            <a:endParaRPr lang="ru-RU" sz="2700" dirty="0">
              <a:latin typeface="Times New Roman" charset="0"/>
              <a:ea typeface="Times New Roman" charset="0"/>
              <a:cs typeface="Times New Roman" charset="0"/>
            </a:endParaRPr>
          </a:p>
          <a:p>
            <a:pPr algn="just"/>
            <a:r>
              <a:rPr lang="ru-RU" sz="2700" dirty="0" smtClean="0">
                <a:latin typeface="Times New Roman" charset="0"/>
                <a:ea typeface="Times New Roman" charset="0"/>
                <a:cs typeface="Times New Roman" charset="0"/>
              </a:rPr>
              <a:t>2. Начислен НДС отложенный</a:t>
            </a:r>
          </a:p>
          <a:p>
            <a:pPr algn="just"/>
            <a:r>
              <a:rPr lang="ru-RU" sz="2700" dirty="0" err="1" smtClean="0">
                <a:latin typeface="Times New Roman" charset="0"/>
                <a:ea typeface="Times New Roman" charset="0"/>
                <a:cs typeface="Times New Roman" charset="0"/>
              </a:rPr>
              <a:t>Дт</a:t>
            </a:r>
            <a:r>
              <a:rPr lang="ru-RU" sz="2700" dirty="0" smtClean="0">
                <a:latin typeface="Times New Roman" charset="0"/>
                <a:ea typeface="Times New Roman" charset="0"/>
                <a:cs typeface="Times New Roman" charset="0"/>
              </a:rPr>
              <a:t> 0 401 10 138     </a:t>
            </a:r>
            <a:r>
              <a:rPr lang="ru-RU" sz="2700" dirty="0" err="1" smtClean="0">
                <a:latin typeface="Times New Roman" charset="0"/>
                <a:ea typeface="Times New Roman" charset="0"/>
                <a:cs typeface="Times New Roman" charset="0"/>
              </a:rPr>
              <a:t>Кт</a:t>
            </a:r>
            <a:r>
              <a:rPr lang="ru-RU" sz="2700" dirty="0" smtClean="0">
                <a:latin typeface="Times New Roman" charset="0"/>
                <a:ea typeface="Times New Roman" charset="0"/>
                <a:cs typeface="Times New Roman" charset="0"/>
              </a:rPr>
              <a:t> 0 303 04 731 «НДС отложенный»</a:t>
            </a:r>
          </a:p>
          <a:p>
            <a:pPr algn="just"/>
            <a:endParaRPr lang="ru-RU" sz="2700" dirty="0">
              <a:latin typeface="Times New Roman" charset="0"/>
              <a:ea typeface="Times New Roman" charset="0"/>
              <a:cs typeface="Times New Roman" charset="0"/>
            </a:endParaRPr>
          </a:p>
          <a:p>
            <a:pPr algn="just"/>
            <a:r>
              <a:rPr lang="ru-RU" sz="2700" dirty="0" smtClean="0">
                <a:latin typeface="Times New Roman" charset="0"/>
                <a:ea typeface="Times New Roman" charset="0"/>
                <a:cs typeface="Times New Roman" charset="0"/>
              </a:rPr>
              <a:t>3.1. Подписан двухсторонний акт выполненных работ, отражение расчетов с дебиторами по доходам</a:t>
            </a:r>
          </a:p>
          <a:p>
            <a:pPr algn="just"/>
            <a:r>
              <a:rPr lang="ru-RU" sz="2700" dirty="0" err="1" smtClean="0">
                <a:latin typeface="Times New Roman" charset="0"/>
                <a:ea typeface="Times New Roman" charset="0"/>
                <a:cs typeface="Times New Roman" charset="0"/>
              </a:rPr>
              <a:t>Дт</a:t>
            </a:r>
            <a:r>
              <a:rPr lang="ru-RU" sz="2700" dirty="0" smtClean="0">
                <a:latin typeface="Times New Roman" charset="0"/>
                <a:ea typeface="Times New Roman" charset="0"/>
                <a:cs typeface="Times New Roman" charset="0"/>
              </a:rPr>
              <a:t> 0 205 31 56Х     </a:t>
            </a:r>
            <a:r>
              <a:rPr lang="ru-RU" sz="2700" dirty="0" err="1" smtClean="0">
                <a:latin typeface="Times New Roman" charset="0"/>
                <a:ea typeface="Times New Roman" charset="0"/>
                <a:cs typeface="Times New Roman" charset="0"/>
              </a:rPr>
              <a:t>Кт</a:t>
            </a:r>
            <a:r>
              <a:rPr lang="ru-RU" sz="2700" dirty="0" smtClean="0">
                <a:latin typeface="Times New Roman" charset="0"/>
                <a:ea typeface="Times New Roman" charset="0"/>
                <a:cs typeface="Times New Roman" charset="0"/>
              </a:rPr>
              <a:t> 0 205 38 66Х</a:t>
            </a:r>
          </a:p>
          <a:p>
            <a:pPr algn="just"/>
            <a:endParaRPr lang="ru-RU" sz="2700" dirty="0">
              <a:latin typeface="Times New Roman" charset="0"/>
              <a:ea typeface="Times New Roman" charset="0"/>
              <a:cs typeface="Times New Roman" charset="0"/>
            </a:endParaRPr>
          </a:p>
          <a:p>
            <a:pPr algn="just"/>
            <a:r>
              <a:rPr lang="ru-RU" sz="2700" dirty="0" smtClean="0">
                <a:latin typeface="Times New Roman" charset="0"/>
                <a:ea typeface="Times New Roman" charset="0"/>
                <a:cs typeface="Times New Roman" charset="0"/>
              </a:rPr>
              <a:t>3.2. Признание НДС к уплате</a:t>
            </a:r>
          </a:p>
          <a:p>
            <a:pPr algn="just"/>
            <a:r>
              <a:rPr lang="ru-RU" sz="2700" dirty="0" err="1">
                <a:latin typeface="Times New Roman" charset="0"/>
                <a:ea typeface="Times New Roman" charset="0"/>
                <a:cs typeface="Times New Roman" charset="0"/>
              </a:rPr>
              <a:t>Дт</a:t>
            </a:r>
            <a:r>
              <a:rPr lang="ru-RU" sz="2700" dirty="0">
                <a:latin typeface="Times New Roman" charset="0"/>
                <a:ea typeface="Times New Roman" charset="0"/>
                <a:cs typeface="Times New Roman" charset="0"/>
              </a:rPr>
              <a:t> 0 </a:t>
            </a:r>
            <a:r>
              <a:rPr lang="ru-RU" sz="2700" dirty="0" smtClean="0">
                <a:latin typeface="Times New Roman" charset="0"/>
                <a:ea typeface="Times New Roman" charset="0"/>
                <a:cs typeface="Times New Roman" charset="0"/>
              </a:rPr>
              <a:t>303 04 831 «НДС </a:t>
            </a:r>
            <a:r>
              <a:rPr lang="ru-RU" sz="2700" dirty="0" err="1" smtClean="0">
                <a:latin typeface="Times New Roman" charset="0"/>
                <a:ea typeface="Times New Roman" charset="0"/>
                <a:cs typeface="Times New Roman" charset="0"/>
              </a:rPr>
              <a:t>отл</a:t>
            </a:r>
            <a:r>
              <a:rPr lang="ru-RU" sz="2700" dirty="0" smtClean="0">
                <a:latin typeface="Times New Roman" charset="0"/>
                <a:ea typeface="Times New Roman" charset="0"/>
                <a:cs typeface="Times New Roman" charset="0"/>
              </a:rPr>
              <a:t>» </a:t>
            </a:r>
            <a:r>
              <a:rPr lang="ru-RU" sz="2700" dirty="0" err="1" smtClean="0">
                <a:latin typeface="Times New Roman" charset="0"/>
                <a:ea typeface="Times New Roman" charset="0"/>
                <a:cs typeface="Times New Roman" charset="0"/>
              </a:rPr>
              <a:t>Кт</a:t>
            </a:r>
            <a:r>
              <a:rPr lang="ru-RU" sz="2700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sz="2700" dirty="0">
                <a:latin typeface="Times New Roman" charset="0"/>
                <a:ea typeface="Times New Roman" charset="0"/>
                <a:cs typeface="Times New Roman" charset="0"/>
              </a:rPr>
              <a:t>0 303 04 </a:t>
            </a:r>
            <a:r>
              <a:rPr lang="ru-RU" sz="2700" dirty="0" smtClean="0">
                <a:latin typeface="Times New Roman" charset="0"/>
                <a:ea typeface="Times New Roman" charset="0"/>
                <a:cs typeface="Times New Roman" charset="0"/>
              </a:rPr>
              <a:t>731 «НДС к </a:t>
            </a:r>
            <a:r>
              <a:rPr lang="ru-RU" sz="2700" dirty="0" err="1" smtClean="0">
                <a:latin typeface="Times New Roman" charset="0"/>
                <a:ea typeface="Times New Roman" charset="0"/>
                <a:cs typeface="Times New Roman" charset="0"/>
              </a:rPr>
              <a:t>упл</a:t>
            </a:r>
            <a:r>
              <a:rPr lang="ru-RU" sz="2700" dirty="0" smtClean="0">
                <a:latin typeface="Times New Roman" charset="0"/>
                <a:ea typeface="Times New Roman" charset="0"/>
                <a:cs typeface="Times New Roman" charset="0"/>
              </a:rPr>
              <a:t>»</a:t>
            </a:r>
            <a:endParaRPr lang="ru-RU" sz="27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8830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481391" y="49076"/>
            <a:ext cx="503102" cy="365125"/>
          </a:xfrm>
        </p:spPr>
        <p:txBody>
          <a:bodyPr/>
          <a:lstStyle/>
          <a:p>
            <a:fld id="{A9DAC724-3E02-49ED-B828-609FBC575841}" type="slidenum">
              <a:rPr lang="ru-RU" b="1" smtClean="0">
                <a:solidFill>
                  <a:srgbClr val="C79023"/>
                </a:solidFill>
              </a:rPr>
              <a:t>16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A33DAC7D-2902-43C4-80FC-A26A6CDFC3A5}"/>
              </a:ext>
            </a:extLst>
          </p:cNvPr>
          <p:cNvSpPr/>
          <p:nvPr/>
        </p:nvSpPr>
        <p:spPr>
          <a:xfrm>
            <a:off x="2420009" y="132234"/>
            <a:ext cx="587535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500" b="1" dirty="0" smtClean="0">
                <a:solidFill>
                  <a:srgbClr val="077A3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Долгосрочные договоры строительного подряда </a:t>
            </a:r>
            <a:r>
              <a:rPr lang="mr-IN" sz="2500" b="1" dirty="0" smtClean="0">
                <a:solidFill>
                  <a:srgbClr val="077A3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–</a:t>
            </a:r>
            <a:r>
              <a:rPr lang="ru-RU" sz="2500" b="1" dirty="0" smtClean="0">
                <a:solidFill>
                  <a:srgbClr val="077A3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500" b="1" i="1" dirty="0" smtClean="0">
                <a:solidFill>
                  <a:srgbClr val="C79023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признание доходов</a:t>
            </a:r>
            <a:endParaRPr lang="ru-RU" sz="2500" i="1" dirty="0">
              <a:solidFill>
                <a:srgbClr val="C79023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5845" y="1164047"/>
            <a:ext cx="8763000" cy="5505694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just"/>
            <a:endParaRPr lang="ru-RU" sz="2400" dirty="0">
              <a:latin typeface="Times New Roman" charset="0"/>
              <a:ea typeface="Times New Roman" charset="0"/>
              <a:cs typeface="Times New Roman" charset="0"/>
            </a:endParaRPr>
          </a:p>
          <a:p>
            <a:pPr algn="just"/>
            <a:r>
              <a:rPr lang="ru-RU" sz="2400" dirty="0" smtClean="0">
                <a:latin typeface="Times New Roman" charset="0"/>
                <a:ea typeface="Times New Roman" charset="0"/>
                <a:cs typeface="Times New Roman" charset="0"/>
              </a:rPr>
              <a:t>4. Уточнение ранее начисленных доходов к предъявлению</a:t>
            </a:r>
          </a:p>
          <a:p>
            <a:pPr algn="just"/>
            <a:endParaRPr lang="ru-RU" sz="2400" dirty="0" smtClean="0">
              <a:latin typeface="Times New Roman" charset="0"/>
              <a:ea typeface="Times New Roman" charset="0"/>
              <a:cs typeface="Times New Roman" charset="0"/>
            </a:endParaRPr>
          </a:p>
          <a:p>
            <a:pPr algn="just"/>
            <a:r>
              <a:rPr lang="ru-RU" sz="2400" dirty="0" smtClean="0">
                <a:latin typeface="Times New Roman" charset="0"/>
                <a:ea typeface="Times New Roman" charset="0"/>
                <a:cs typeface="Times New Roman" charset="0"/>
              </a:rPr>
              <a:t>4.1. Если доходы от реализации </a:t>
            </a:r>
            <a:r>
              <a:rPr lang="ru-RU" sz="2400" b="1" dirty="0" smtClean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больше</a:t>
            </a:r>
            <a:r>
              <a:rPr lang="ru-RU" sz="2400" dirty="0" smtClean="0">
                <a:latin typeface="Times New Roman" charset="0"/>
                <a:ea typeface="Times New Roman" charset="0"/>
                <a:cs typeface="Times New Roman" charset="0"/>
              </a:rPr>
              <a:t>, чем доходы к предъявлению</a:t>
            </a:r>
          </a:p>
          <a:p>
            <a:pPr algn="just"/>
            <a:r>
              <a:rPr lang="ru-RU" sz="2400" dirty="0" err="1" smtClean="0">
                <a:latin typeface="Times New Roman" charset="0"/>
                <a:ea typeface="Times New Roman" charset="0"/>
                <a:cs typeface="Times New Roman" charset="0"/>
              </a:rPr>
              <a:t>Дт</a:t>
            </a:r>
            <a:r>
              <a:rPr lang="ru-RU" sz="2400" dirty="0" smtClean="0">
                <a:latin typeface="Times New Roman" charset="0"/>
                <a:ea typeface="Times New Roman" charset="0"/>
                <a:cs typeface="Times New Roman" charset="0"/>
              </a:rPr>
              <a:t> 0 205 </a:t>
            </a:r>
            <a:r>
              <a:rPr lang="ru-RU" sz="2400" b="1" dirty="0" smtClean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31</a:t>
            </a:r>
            <a:r>
              <a:rPr lang="ru-RU" sz="2400" dirty="0" smtClean="0">
                <a:latin typeface="Times New Roman" charset="0"/>
                <a:ea typeface="Times New Roman" charset="0"/>
                <a:cs typeface="Times New Roman" charset="0"/>
              </a:rPr>
              <a:t> 56Х  </a:t>
            </a:r>
            <a:r>
              <a:rPr lang="ru-RU" sz="2400" dirty="0" err="1" smtClean="0">
                <a:latin typeface="Times New Roman" charset="0"/>
                <a:ea typeface="Times New Roman" charset="0"/>
                <a:cs typeface="Times New Roman" charset="0"/>
              </a:rPr>
              <a:t>Кт</a:t>
            </a:r>
            <a:r>
              <a:rPr lang="ru-RU" sz="2400" dirty="0" smtClean="0">
                <a:latin typeface="Times New Roman" charset="0"/>
                <a:ea typeface="Times New Roman" charset="0"/>
                <a:cs typeface="Times New Roman" charset="0"/>
              </a:rPr>
              <a:t> 0 401 10 138</a:t>
            </a:r>
          </a:p>
          <a:p>
            <a:pPr algn="just"/>
            <a:r>
              <a:rPr lang="ru-RU" sz="2400" dirty="0">
                <a:latin typeface="Times New Roman" charset="0"/>
                <a:ea typeface="Times New Roman" charset="0"/>
                <a:cs typeface="Times New Roman" charset="0"/>
              </a:rPr>
              <a:t>Увеличение з/счета 45 «Объемы выполненных работ</a:t>
            </a:r>
            <a:r>
              <a:rPr lang="ru-RU" sz="2400" dirty="0" smtClean="0">
                <a:latin typeface="Times New Roman" charset="0"/>
                <a:ea typeface="Times New Roman" charset="0"/>
                <a:cs typeface="Times New Roman" charset="0"/>
              </a:rPr>
              <a:t>»</a:t>
            </a:r>
          </a:p>
          <a:p>
            <a:pPr algn="just"/>
            <a:r>
              <a:rPr lang="ru-RU" sz="2400" dirty="0" err="1">
                <a:latin typeface="Times New Roman" charset="0"/>
                <a:ea typeface="Times New Roman" charset="0"/>
                <a:cs typeface="Times New Roman" charset="0"/>
              </a:rPr>
              <a:t>Дт</a:t>
            </a:r>
            <a:r>
              <a:rPr lang="ru-RU" sz="2400" dirty="0">
                <a:latin typeface="Times New Roman" charset="0"/>
                <a:ea typeface="Times New Roman" charset="0"/>
                <a:cs typeface="Times New Roman" charset="0"/>
              </a:rPr>
              <a:t> 0 401 10 138     </a:t>
            </a:r>
            <a:r>
              <a:rPr lang="ru-RU" sz="2400" dirty="0" err="1">
                <a:latin typeface="Times New Roman" charset="0"/>
                <a:ea typeface="Times New Roman" charset="0"/>
                <a:cs typeface="Times New Roman" charset="0"/>
              </a:rPr>
              <a:t>Кт</a:t>
            </a:r>
            <a:r>
              <a:rPr lang="ru-RU" sz="2400" dirty="0">
                <a:latin typeface="Times New Roman" charset="0"/>
                <a:ea typeface="Times New Roman" charset="0"/>
                <a:cs typeface="Times New Roman" charset="0"/>
              </a:rPr>
              <a:t> 0 303 04 731 «НДС </a:t>
            </a:r>
            <a:r>
              <a:rPr lang="ru-RU" sz="2400" dirty="0" smtClean="0">
                <a:latin typeface="Times New Roman" charset="0"/>
                <a:ea typeface="Times New Roman" charset="0"/>
                <a:cs typeface="Times New Roman" charset="0"/>
              </a:rPr>
              <a:t>к уплате»</a:t>
            </a:r>
            <a:endParaRPr lang="ru-RU" sz="2400" dirty="0">
              <a:latin typeface="Times New Roman" charset="0"/>
              <a:ea typeface="Times New Roman" charset="0"/>
              <a:cs typeface="Times New Roman" charset="0"/>
            </a:endParaRPr>
          </a:p>
          <a:p>
            <a:pPr algn="just"/>
            <a:endParaRPr lang="ru-RU" sz="2400" dirty="0" smtClean="0">
              <a:latin typeface="Times New Roman" charset="0"/>
              <a:ea typeface="Times New Roman" charset="0"/>
              <a:cs typeface="Times New Roman" charset="0"/>
            </a:endParaRPr>
          </a:p>
          <a:p>
            <a:pPr algn="just"/>
            <a:r>
              <a:rPr lang="ru-RU" sz="2400" dirty="0" smtClean="0">
                <a:latin typeface="Times New Roman" charset="0"/>
                <a:ea typeface="Times New Roman" charset="0"/>
                <a:cs typeface="Times New Roman" charset="0"/>
              </a:rPr>
              <a:t>4.2. </a:t>
            </a:r>
            <a:r>
              <a:rPr lang="ru-RU" sz="2400" dirty="0">
                <a:latin typeface="Times New Roman" charset="0"/>
                <a:ea typeface="Times New Roman" charset="0"/>
                <a:cs typeface="Times New Roman" charset="0"/>
              </a:rPr>
              <a:t>Если доходы от реализации </a:t>
            </a:r>
            <a:r>
              <a:rPr lang="ru-RU" sz="2400" b="1" dirty="0" smtClean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меньше</a:t>
            </a:r>
            <a:r>
              <a:rPr lang="ru-RU" sz="2400" dirty="0" smtClean="0"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ru-RU" sz="2400" dirty="0">
                <a:latin typeface="Times New Roman" charset="0"/>
                <a:ea typeface="Times New Roman" charset="0"/>
                <a:cs typeface="Times New Roman" charset="0"/>
              </a:rPr>
              <a:t>чем доходы к предъявлению</a:t>
            </a:r>
          </a:p>
          <a:p>
            <a:pPr algn="just"/>
            <a:r>
              <a:rPr lang="ru-RU" sz="2400" dirty="0" err="1">
                <a:latin typeface="Times New Roman" charset="0"/>
                <a:ea typeface="Times New Roman" charset="0"/>
                <a:cs typeface="Times New Roman" charset="0"/>
              </a:rPr>
              <a:t>Дт</a:t>
            </a:r>
            <a:r>
              <a:rPr lang="ru-RU" sz="2400" dirty="0">
                <a:latin typeface="Times New Roman" charset="0"/>
                <a:ea typeface="Times New Roman" charset="0"/>
                <a:cs typeface="Times New Roman" charset="0"/>
              </a:rPr>
              <a:t> 0 205 </a:t>
            </a:r>
            <a:r>
              <a:rPr lang="ru-RU" sz="2400" dirty="0" smtClean="0">
                <a:latin typeface="Times New Roman" charset="0"/>
                <a:ea typeface="Times New Roman" charset="0"/>
                <a:cs typeface="Times New Roman" charset="0"/>
              </a:rPr>
              <a:t>38 </a:t>
            </a:r>
            <a:r>
              <a:rPr lang="ru-RU" sz="2400" dirty="0">
                <a:latin typeface="Times New Roman" charset="0"/>
                <a:ea typeface="Times New Roman" charset="0"/>
                <a:cs typeface="Times New Roman" charset="0"/>
              </a:rPr>
              <a:t>56Х  </a:t>
            </a:r>
            <a:r>
              <a:rPr lang="ru-RU" sz="2400" dirty="0" err="1">
                <a:latin typeface="Times New Roman" charset="0"/>
                <a:ea typeface="Times New Roman" charset="0"/>
                <a:cs typeface="Times New Roman" charset="0"/>
              </a:rPr>
              <a:t>Кт</a:t>
            </a:r>
            <a:r>
              <a:rPr lang="ru-RU" sz="2400" dirty="0">
                <a:latin typeface="Times New Roman" charset="0"/>
                <a:ea typeface="Times New Roman" charset="0"/>
                <a:cs typeface="Times New Roman" charset="0"/>
              </a:rPr>
              <a:t> 0 401 10 </a:t>
            </a:r>
            <a:r>
              <a:rPr lang="ru-RU" sz="2400" dirty="0" smtClean="0">
                <a:latin typeface="Times New Roman" charset="0"/>
                <a:ea typeface="Times New Roman" charset="0"/>
                <a:cs typeface="Times New Roman" charset="0"/>
              </a:rPr>
              <a:t>138   </a:t>
            </a:r>
            <a:r>
              <a:rPr lang="ru-RU" sz="2400" dirty="0" smtClean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«Красное </a:t>
            </a:r>
            <a:r>
              <a:rPr lang="ru-RU" sz="2400" dirty="0" err="1" smtClean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сторно</a:t>
            </a:r>
            <a:r>
              <a:rPr lang="ru-RU" sz="2400" dirty="0" smtClean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»</a:t>
            </a:r>
            <a:endParaRPr lang="ru-RU" sz="2400" dirty="0">
              <a:solidFill>
                <a:srgbClr val="FF0000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just"/>
            <a:r>
              <a:rPr lang="ru-RU" sz="2400" dirty="0" smtClean="0">
                <a:latin typeface="Times New Roman" charset="0"/>
                <a:ea typeface="Times New Roman" charset="0"/>
                <a:cs typeface="Times New Roman" charset="0"/>
              </a:rPr>
              <a:t>Уменьшение </a:t>
            </a:r>
            <a:r>
              <a:rPr lang="ru-RU" sz="2400" dirty="0">
                <a:latin typeface="Times New Roman" charset="0"/>
                <a:ea typeface="Times New Roman" charset="0"/>
                <a:cs typeface="Times New Roman" charset="0"/>
              </a:rPr>
              <a:t>з/счета 45 «Объемы выполненных работ</a:t>
            </a:r>
            <a:r>
              <a:rPr lang="ru-RU" sz="2400" dirty="0" smtClean="0">
                <a:latin typeface="Times New Roman" charset="0"/>
                <a:ea typeface="Times New Roman" charset="0"/>
                <a:cs typeface="Times New Roman" charset="0"/>
              </a:rPr>
              <a:t>»</a:t>
            </a:r>
          </a:p>
          <a:p>
            <a:pPr algn="just"/>
            <a:r>
              <a:rPr lang="ru-RU" sz="2400" dirty="0" err="1">
                <a:latin typeface="Times New Roman" charset="0"/>
                <a:ea typeface="Times New Roman" charset="0"/>
                <a:cs typeface="Times New Roman" charset="0"/>
              </a:rPr>
              <a:t>Дт</a:t>
            </a:r>
            <a:r>
              <a:rPr lang="ru-RU" sz="2400" dirty="0">
                <a:latin typeface="Times New Roman" charset="0"/>
                <a:ea typeface="Times New Roman" charset="0"/>
                <a:cs typeface="Times New Roman" charset="0"/>
              </a:rPr>
              <a:t> 0 401 10 138     </a:t>
            </a:r>
            <a:r>
              <a:rPr lang="ru-RU" sz="2400" dirty="0" err="1">
                <a:latin typeface="Times New Roman" charset="0"/>
                <a:ea typeface="Times New Roman" charset="0"/>
                <a:cs typeface="Times New Roman" charset="0"/>
              </a:rPr>
              <a:t>Кт</a:t>
            </a:r>
            <a:r>
              <a:rPr lang="ru-RU" sz="2400" dirty="0">
                <a:latin typeface="Times New Roman" charset="0"/>
                <a:ea typeface="Times New Roman" charset="0"/>
                <a:cs typeface="Times New Roman" charset="0"/>
              </a:rPr>
              <a:t> 0 303 04 731 «</a:t>
            </a:r>
            <a:r>
              <a:rPr lang="ru-RU" sz="2400">
                <a:latin typeface="Times New Roman" charset="0"/>
                <a:ea typeface="Times New Roman" charset="0"/>
                <a:cs typeface="Times New Roman" charset="0"/>
              </a:rPr>
              <a:t>НДС </a:t>
            </a:r>
            <a:r>
              <a:rPr lang="ru-RU" sz="2400" smtClean="0">
                <a:latin typeface="Times New Roman" charset="0"/>
                <a:ea typeface="Times New Roman" charset="0"/>
                <a:cs typeface="Times New Roman" charset="0"/>
              </a:rPr>
              <a:t>отложенный» </a:t>
            </a:r>
            <a:r>
              <a:rPr lang="ru-RU" sz="2400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«Красное </a:t>
            </a:r>
            <a:r>
              <a:rPr lang="ru-RU" sz="2400" dirty="0" err="1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сторно</a:t>
            </a:r>
            <a:r>
              <a:rPr lang="ru-RU" sz="2400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»</a:t>
            </a:r>
          </a:p>
          <a:p>
            <a:pPr algn="just"/>
            <a:endParaRPr lang="ru-RU" sz="2400" dirty="0">
              <a:latin typeface="Times New Roman" charset="0"/>
              <a:ea typeface="Times New Roman" charset="0"/>
              <a:cs typeface="Times New Roman" charset="0"/>
            </a:endParaRPr>
          </a:p>
          <a:p>
            <a:pPr algn="just"/>
            <a:endParaRPr lang="ru-RU" sz="2400" dirty="0" smtClean="0"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4682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481391" y="49076"/>
            <a:ext cx="503102" cy="365125"/>
          </a:xfrm>
        </p:spPr>
        <p:txBody>
          <a:bodyPr/>
          <a:lstStyle/>
          <a:p>
            <a:fld id="{A9DAC724-3E02-49ED-B828-609FBC575841}" type="slidenum">
              <a:rPr lang="ru-RU" b="1" smtClean="0">
                <a:solidFill>
                  <a:srgbClr val="C79023"/>
                </a:solidFill>
              </a:rPr>
              <a:t>17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A33DAC7D-2902-43C4-80FC-A26A6CDFC3A5}"/>
              </a:ext>
            </a:extLst>
          </p:cNvPr>
          <p:cNvSpPr/>
          <p:nvPr/>
        </p:nvSpPr>
        <p:spPr>
          <a:xfrm>
            <a:off x="2420009" y="132234"/>
            <a:ext cx="587535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500" b="1" dirty="0" smtClean="0">
                <a:solidFill>
                  <a:srgbClr val="077A3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Долгосрочные договоры строительного подряда </a:t>
            </a:r>
            <a:r>
              <a:rPr lang="mr-IN" sz="2500" b="1" dirty="0" smtClean="0">
                <a:solidFill>
                  <a:srgbClr val="077A3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–</a:t>
            </a:r>
            <a:r>
              <a:rPr lang="ru-RU" sz="2500" b="1" dirty="0" smtClean="0">
                <a:solidFill>
                  <a:srgbClr val="077A3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500" b="1" i="1" dirty="0" smtClean="0">
                <a:solidFill>
                  <a:srgbClr val="C79023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признание расходов</a:t>
            </a:r>
            <a:endParaRPr lang="ru-RU" sz="2500" i="1" dirty="0">
              <a:solidFill>
                <a:srgbClr val="C79023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grpSp>
        <p:nvGrpSpPr>
          <p:cNvPr id="52" name="Группа 51"/>
          <p:cNvGrpSpPr/>
          <p:nvPr/>
        </p:nvGrpSpPr>
        <p:grpSpPr>
          <a:xfrm>
            <a:off x="455643" y="1122778"/>
            <a:ext cx="8147667" cy="5531940"/>
            <a:chOff x="333723" y="1122778"/>
            <a:chExt cx="8147667" cy="5531940"/>
          </a:xfrm>
        </p:grpSpPr>
        <p:sp>
          <p:nvSpPr>
            <p:cNvPr id="10" name="Скругленный прямоугольник 9">
              <a:extLst>
                <a:ext uri="{FF2B5EF4-FFF2-40B4-BE49-F238E27FC236}">
                  <a16:creationId xmlns="" xmlns:a16="http://schemas.microsoft.com/office/drawing/2014/main" id="{A33DAC7D-2902-43C4-80FC-A26A6CDFC3A5}"/>
                </a:ext>
              </a:extLst>
            </p:cNvPr>
            <p:cNvSpPr/>
            <p:nvPr/>
          </p:nvSpPr>
          <p:spPr>
            <a:xfrm>
              <a:off x="2926081" y="1122778"/>
              <a:ext cx="3428999" cy="888902"/>
            </a:xfrm>
            <a:prstGeom prst="roundRect">
              <a:avLst/>
            </a:prstGeom>
            <a:ln w="25400">
              <a:solidFill>
                <a:schemeClr val="accent1">
                  <a:shade val="95000"/>
                  <a:satMod val="105000"/>
                </a:schemeClr>
              </a:solidFill>
            </a:ln>
          </p:spPr>
          <p:txBody>
            <a:bodyPr wrap="square" anchor="ctr" anchorCtr="0">
              <a:noAutofit/>
            </a:bodyPr>
            <a:lstStyle/>
            <a:p>
              <a:pPr algn="ctr">
                <a:spcBef>
                  <a:spcPct val="0"/>
                </a:spcBef>
              </a:pPr>
              <a:r>
                <a:rPr lang="ru-RU" sz="25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Понесенные расходы</a:t>
              </a:r>
              <a:endParaRPr lang="ru-RU" sz="2500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endParaRPr>
            </a:p>
          </p:txBody>
        </p:sp>
        <p:sp>
          <p:nvSpPr>
            <p:cNvPr id="9" name="Скругленный прямоугольник 8">
              <a:extLst>
                <a:ext uri="{FF2B5EF4-FFF2-40B4-BE49-F238E27FC236}">
                  <a16:creationId xmlns="" xmlns:a16="http://schemas.microsoft.com/office/drawing/2014/main" id="{A33DAC7D-2902-43C4-80FC-A26A6CDFC3A5}"/>
                </a:ext>
              </a:extLst>
            </p:cNvPr>
            <p:cNvSpPr/>
            <p:nvPr/>
          </p:nvSpPr>
          <p:spPr>
            <a:xfrm>
              <a:off x="2926082" y="4779747"/>
              <a:ext cx="2743198" cy="847836"/>
            </a:xfrm>
            <a:prstGeom prst="roundRect">
              <a:avLst/>
            </a:prstGeom>
            <a:ln w="25400">
              <a:solidFill>
                <a:schemeClr val="accent1">
                  <a:shade val="95000"/>
                  <a:satMod val="105000"/>
                </a:schemeClr>
              </a:solidFill>
            </a:ln>
          </p:spPr>
          <p:txBody>
            <a:bodyPr wrap="square" anchor="ctr" anchorCtr="0">
              <a:noAutofit/>
            </a:bodyPr>
            <a:lstStyle/>
            <a:p>
              <a:pPr algn="ctr">
                <a:spcBef>
                  <a:spcPct val="0"/>
                </a:spcBef>
              </a:pPr>
              <a:r>
                <a:rPr lang="ru-RU" sz="2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Себестоимость</a:t>
              </a:r>
              <a:endParaRPr lang="ru-RU" sz="2200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endParaRPr>
            </a:p>
          </p:txBody>
        </p:sp>
        <p:sp>
          <p:nvSpPr>
            <p:cNvPr id="11" name="Скругленный прямоугольник 10">
              <a:extLst>
                <a:ext uri="{FF2B5EF4-FFF2-40B4-BE49-F238E27FC236}">
                  <a16:creationId xmlns="" xmlns:a16="http://schemas.microsoft.com/office/drawing/2014/main" id="{A33DAC7D-2902-43C4-80FC-A26A6CDFC3A5}"/>
                </a:ext>
              </a:extLst>
            </p:cNvPr>
            <p:cNvSpPr/>
            <p:nvPr/>
          </p:nvSpPr>
          <p:spPr>
            <a:xfrm>
              <a:off x="2926082" y="5931588"/>
              <a:ext cx="2743198" cy="723130"/>
            </a:xfrm>
            <a:prstGeom prst="roundRect">
              <a:avLst/>
            </a:prstGeom>
            <a:ln w="25400">
              <a:solidFill>
                <a:schemeClr val="accent1">
                  <a:shade val="95000"/>
                  <a:satMod val="105000"/>
                </a:schemeClr>
              </a:solidFill>
            </a:ln>
          </p:spPr>
          <p:txBody>
            <a:bodyPr wrap="square" anchor="ctr" anchorCtr="0">
              <a:noAutofit/>
            </a:bodyPr>
            <a:lstStyle/>
            <a:p>
              <a:pPr algn="ctr">
                <a:spcBef>
                  <a:spcPct val="0"/>
                </a:spcBef>
              </a:pPr>
              <a:r>
                <a:rPr lang="ru-RU" sz="2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Финансовый результат</a:t>
              </a:r>
              <a:endParaRPr lang="ru-RU" sz="2200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endParaRPr>
            </a:p>
          </p:txBody>
        </p:sp>
        <p:sp>
          <p:nvSpPr>
            <p:cNvPr id="13" name="Скругленный прямоугольник 12">
              <a:extLst>
                <a:ext uri="{FF2B5EF4-FFF2-40B4-BE49-F238E27FC236}">
                  <a16:creationId xmlns="" xmlns:a16="http://schemas.microsoft.com/office/drawing/2014/main" id="{A33DAC7D-2902-43C4-80FC-A26A6CDFC3A5}"/>
                </a:ext>
              </a:extLst>
            </p:cNvPr>
            <p:cNvSpPr/>
            <p:nvPr/>
          </p:nvSpPr>
          <p:spPr>
            <a:xfrm>
              <a:off x="333723" y="3111676"/>
              <a:ext cx="2086286" cy="1395394"/>
            </a:xfrm>
            <a:prstGeom prst="roundRect">
              <a:avLst/>
            </a:prstGeom>
            <a:ln w="25400">
              <a:solidFill>
                <a:schemeClr val="accent1">
                  <a:shade val="95000"/>
                  <a:satMod val="105000"/>
                </a:schemeClr>
              </a:solidFill>
            </a:ln>
          </p:spPr>
          <p:txBody>
            <a:bodyPr wrap="square" anchor="ctr" anchorCtr="0">
              <a:noAutofit/>
            </a:bodyPr>
            <a:lstStyle/>
            <a:p>
              <a:pPr algn="ctr">
                <a:spcBef>
                  <a:spcPct val="0"/>
                </a:spcBef>
              </a:pPr>
              <a:r>
                <a:rPr lang="ru-RU" sz="2200" b="1" dirty="0">
                  <a:solidFill>
                    <a:srgbClr val="00206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В</a:t>
              </a:r>
              <a:r>
                <a:rPr lang="ru-RU" sz="2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 объеме </a:t>
              </a:r>
              <a:r>
                <a:rPr lang="ru-RU" sz="2200" b="1" smtClean="0">
                  <a:solidFill>
                    <a:srgbClr val="00206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предстоящих работ</a:t>
              </a:r>
              <a:endParaRPr lang="ru-RU" sz="2200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endParaRPr>
            </a:p>
          </p:txBody>
        </p:sp>
        <p:sp>
          <p:nvSpPr>
            <p:cNvPr id="14" name="Скругленный прямоугольник 13">
              <a:extLst>
                <a:ext uri="{FF2B5EF4-FFF2-40B4-BE49-F238E27FC236}">
                  <a16:creationId xmlns="" xmlns:a16="http://schemas.microsoft.com/office/drawing/2014/main" id="{A33DAC7D-2902-43C4-80FC-A26A6CDFC3A5}"/>
                </a:ext>
              </a:extLst>
            </p:cNvPr>
            <p:cNvSpPr/>
            <p:nvPr/>
          </p:nvSpPr>
          <p:spPr>
            <a:xfrm>
              <a:off x="2926081" y="3134622"/>
              <a:ext cx="2743199" cy="1337384"/>
            </a:xfrm>
            <a:prstGeom prst="roundRect">
              <a:avLst/>
            </a:prstGeom>
            <a:ln w="25400">
              <a:solidFill>
                <a:schemeClr val="accent1">
                  <a:shade val="95000"/>
                  <a:satMod val="105000"/>
                </a:schemeClr>
              </a:solidFill>
            </a:ln>
          </p:spPr>
          <p:txBody>
            <a:bodyPr wrap="square" anchor="ctr" anchorCtr="0">
              <a:noAutofit/>
            </a:bodyPr>
            <a:lstStyle/>
            <a:p>
              <a:pPr algn="ctr">
                <a:spcBef>
                  <a:spcPct val="0"/>
                </a:spcBef>
              </a:pPr>
              <a:r>
                <a:rPr lang="ru-RU" sz="2200" b="1">
                  <a:solidFill>
                    <a:srgbClr val="00206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В</a:t>
              </a:r>
              <a:r>
                <a:rPr lang="ru-RU" sz="2200" b="1" smtClean="0">
                  <a:solidFill>
                    <a:srgbClr val="00206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 </a:t>
              </a:r>
              <a:r>
                <a:rPr lang="ru-RU" sz="2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объеме выполненных в отчетном периоде работ</a:t>
              </a:r>
              <a:endParaRPr lang="ru-RU" sz="2200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endParaRPr>
            </a:p>
          </p:txBody>
        </p:sp>
        <p:sp>
          <p:nvSpPr>
            <p:cNvPr id="16" name="Скругленный прямоугольник 15">
              <a:extLst>
                <a:ext uri="{FF2B5EF4-FFF2-40B4-BE49-F238E27FC236}">
                  <a16:creationId xmlns="" xmlns:a16="http://schemas.microsoft.com/office/drawing/2014/main" id="{A33DAC7D-2902-43C4-80FC-A26A6CDFC3A5}"/>
                </a:ext>
              </a:extLst>
            </p:cNvPr>
            <p:cNvSpPr/>
            <p:nvPr/>
          </p:nvSpPr>
          <p:spPr>
            <a:xfrm>
              <a:off x="333723" y="4859536"/>
              <a:ext cx="2086287" cy="847836"/>
            </a:xfrm>
            <a:prstGeom prst="roundRect">
              <a:avLst/>
            </a:prstGeom>
            <a:ln w="25400">
              <a:solidFill>
                <a:schemeClr val="accent1">
                  <a:shade val="95000"/>
                  <a:satMod val="105000"/>
                </a:schemeClr>
              </a:solidFill>
            </a:ln>
          </p:spPr>
          <p:txBody>
            <a:bodyPr wrap="square" anchor="ctr" anchorCtr="0">
              <a:noAutofit/>
            </a:bodyPr>
            <a:lstStyle/>
            <a:p>
              <a:pPr algn="ctr">
                <a:spcBef>
                  <a:spcPct val="0"/>
                </a:spcBef>
              </a:pPr>
              <a:r>
                <a:rPr lang="ru-RU" sz="2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РБП (обособленно)</a:t>
              </a:r>
              <a:endParaRPr lang="ru-RU" sz="2200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endParaRPr>
            </a:p>
          </p:txBody>
        </p:sp>
        <p:sp>
          <p:nvSpPr>
            <p:cNvPr id="31" name="Скругленный прямоугольник 30">
              <a:extLst>
                <a:ext uri="{FF2B5EF4-FFF2-40B4-BE49-F238E27FC236}">
                  <a16:creationId xmlns="" xmlns:a16="http://schemas.microsoft.com/office/drawing/2014/main" id="{A33DAC7D-2902-43C4-80FC-A26A6CDFC3A5}"/>
                </a:ext>
              </a:extLst>
            </p:cNvPr>
            <p:cNvSpPr/>
            <p:nvPr/>
          </p:nvSpPr>
          <p:spPr>
            <a:xfrm>
              <a:off x="6046177" y="3107337"/>
              <a:ext cx="2435213" cy="1337384"/>
            </a:xfrm>
            <a:prstGeom prst="roundRect">
              <a:avLst/>
            </a:prstGeom>
            <a:ln w="25400">
              <a:solidFill>
                <a:schemeClr val="accent1">
                  <a:shade val="95000"/>
                  <a:satMod val="105000"/>
                </a:schemeClr>
              </a:solidFill>
            </a:ln>
          </p:spPr>
          <p:txBody>
            <a:bodyPr wrap="square" anchor="ctr" anchorCtr="0">
              <a:noAutofit/>
            </a:bodyPr>
            <a:lstStyle/>
            <a:p>
              <a:pPr algn="ctr">
                <a:spcBef>
                  <a:spcPct val="0"/>
                </a:spcBef>
              </a:pPr>
              <a:r>
                <a:rPr lang="ru-RU" sz="2200" b="1">
                  <a:solidFill>
                    <a:srgbClr val="00206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В</a:t>
              </a:r>
              <a:r>
                <a:rPr lang="ru-RU" sz="2200" b="1" smtClean="0">
                  <a:solidFill>
                    <a:srgbClr val="00206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 </a:t>
              </a:r>
              <a:r>
                <a:rPr lang="ru-RU" sz="2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объеме выполненных в отчетном периоде работ</a:t>
              </a:r>
              <a:endParaRPr lang="ru-RU" sz="2200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endParaRPr>
            </a:p>
          </p:txBody>
        </p:sp>
        <p:sp>
          <p:nvSpPr>
            <p:cNvPr id="32" name="Скругленный прямоугольник 31">
              <a:extLst>
                <a:ext uri="{FF2B5EF4-FFF2-40B4-BE49-F238E27FC236}">
                  <a16:creationId xmlns="" xmlns:a16="http://schemas.microsoft.com/office/drawing/2014/main" id="{A33DAC7D-2902-43C4-80FC-A26A6CDFC3A5}"/>
                </a:ext>
              </a:extLst>
            </p:cNvPr>
            <p:cNvSpPr/>
            <p:nvPr/>
          </p:nvSpPr>
          <p:spPr>
            <a:xfrm>
              <a:off x="6046177" y="2169996"/>
              <a:ext cx="2435213" cy="652665"/>
            </a:xfrm>
            <a:prstGeom prst="roundRect">
              <a:avLst/>
            </a:prstGeom>
            <a:ln w="25400">
              <a:solidFill>
                <a:schemeClr val="accent1">
                  <a:shade val="95000"/>
                  <a:satMod val="105000"/>
                </a:schemeClr>
              </a:solidFill>
            </a:ln>
          </p:spPr>
          <p:txBody>
            <a:bodyPr wrap="square" anchor="ctr" anchorCtr="0">
              <a:noAutofit/>
            </a:bodyPr>
            <a:lstStyle/>
            <a:p>
              <a:pPr algn="ctr">
                <a:spcBef>
                  <a:spcPct val="0"/>
                </a:spcBef>
              </a:pPr>
              <a:r>
                <a:rPr lang="ru-RU" sz="2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Сверх ССР</a:t>
              </a:r>
              <a:endParaRPr lang="ru-RU" sz="2200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endParaRPr>
            </a:p>
          </p:txBody>
        </p:sp>
        <p:sp>
          <p:nvSpPr>
            <p:cNvPr id="33" name="Скругленный прямоугольник 32">
              <a:extLst>
                <a:ext uri="{FF2B5EF4-FFF2-40B4-BE49-F238E27FC236}">
                  <a16:creationId xmlns="" xmlns:a16="http://schemas.microsoft.com/office/drawing/2014/main" id="{A33DAC7D-2902-43C4-80FC-A26A6CDFC3A5}"/>
                </a:ext>
              </a:extLst>
            </p:cNvPr>
            <p:cNvSpPr/>
            <p:nvPr/>
          </p:nvSpPr>
          <p:spPr>
            <a:xfrm>
              <a:off x="6046176" y="4790357"/>
              <a:ext cx="2435213" cy="1337384"/>
            </a:xfrm>
            <a:prstGeom prst="roundRect">
              <a:avLst/>
            </a:prstGeom>
            <a:ln w="25400">
              <a:solidFill>
                <a:schemeClr val="accent1">
                  <a:shade val="95000"/>
                  <a:satMod val="105000"/>
                </a:schemeClr>
              </a:solidFill>
            </a:ln>
          </p:spPr>
          <p:txBody>
            <a:bodyPr wrap="square" anchor="ctr" anchorCtr="0">
              <a:noAutofit/>
            </a:bodyPr>
            <a:lstStyle/>
            <a:p>
              <a:pPr algn="ctr">
                <a:spcBef>
                  <a:spcPct val="0"/>
                </a:spcBef>
              </a:pPr>
              <a:r>
                <a:rPr lang="ru-RU" sz="2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Финансовый результат (обособленно)</a:t>
              </a:r>
              <a:endParaRPr lang="ru-RU" sz="2200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endParaRPr>
            </a:p>
          </p:txBody>
        </p:sp>
        <p:sp>
          <p:nvSpPr>
            <p:cNvPr id="34" name="Скругленный прямоугольник 33">
              <a:extLst>
                <a:ext uri="{FF2B5EF4-FFF2-40B4-BE49-F238E27FC236}">
                  <a16:creationId xmlns="" xmlns:a16="http://schemas.microsoft.com/office/drawing/2014/main" id="{A33DAC7D-2902-43C4-80FC-A26A6CDFC3A5}"/>
                </a:ext>
              </a:extLst>
            </p:cNvPr>
            <p:cNvSpPr/>
            <p:nvPr/>
          </p:nvSpPr>
          <p:spPr>
            <a:xfrm>
              <a:off x="645812" y="2169996"/>
              <a:ext cx="4413868" cy="652665"/>
            </a:xfrm>
            <a:prstGeom prst="roundRect">
              <a:avLst/>
            </a:prstGeom>
            <a:ln w="25400">
              <a:solidFill>
                <a:schemeClr val="accent1">
                  <a:shade val="95000"/>
                  <a:satMod val="105000"/>
                </a:schemeClr>
              </a:solidFill>
            </a:ln>
          </p:spPr>
          <p:txBody>
            <a:bodyPr wrap="square" anchor="ctr" anchorCtr="0">
              <a:noAutofit/>
            </a:bodyPr>
            <a:lstStyle/>
            <a:p>
              <a:pPr algn="ctr">
                <a:spcBef>
                  <a:spcPct val="0"/>
                </a:spcBef>
              </a:pPr>
              <a:r>
                <a:rPr lang="ru-RU" sz="2200" b="1">
                  <a:solidFill>
                    <a:srgbClr val="00206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В</a:t>
              </a:r>
              <a:r>
                <a:rPr lang="ru-RU" sz="2200" b="1" smtClean="0">
                  <a:solidFill>
                    <a:srgbClr val="00206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 пределах ССР</a:t>
              </a:r>
              <a:endParaRPr lang="ru-RU" sz="2200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endParaRPr>
            </a:p>
          </p:txBody>
        </p:sp>
        <p:cxnSp>
          <p:nvCxnSpPr>
            <p:cNvPr id="36" name="Прямая соединительная линия 35"/>
            <p:cNvCxnSpPr>
              <a:stCxn id="10" idx="3"/>
            </p:cNvCxnSpPr>
            <p:nvPr/>
          </p:nvCxnSpPr>
          <p:spPr>
            <a:xfrm>
              <a:off x="6355080" y="1567229"/>
              <a:ext cx="103632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единительная линия 36"/>
            <p:cNvCxnSpPr/>
            <p:nvPr/>
          </p:nvCxnSpPr>
          <p:spPr>
            <a:xfrm>
              <a:off x="1889761" y="1567229"/>
              <a:ext cx="104840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Прямая со стрелкой 40"/>
            <p:cNvCxnSpPr/>
            <p:nvPr/>
          </p:nvCxnSpPr>
          <p:spPr>
            <a:xfrm>
              <a:off x="1889761" y="1567229"/>
              <a:ext cx="0" cy="602767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 стрелкой 41"/>
            <p:cNvCxnSpPr/>
            <p:nvPr/>
          </p:nvCxnSpPr>
          <p:spPr>
            <a:xfrm>
              <a:off x="7391401" y="1567229"/>
              <a:ext cx="0" cy="602767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 стрелкой 42"/>
            <p:cNvCxnSpPr/>
            <p:nvPr/>
          </p:nvCxnSpPr>
          <p:spPr>
            <a:xfrm>
              <a:off x="1376866" y="2822661"/>
              <a:ext cx="0" cy="311961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Прямая со стрелкой 44"/>
            <p:cNvCxnSpPr/>
            <p:nvPr/>
          </p:nvCxnSpPr>
          <p:spPr>
            <a:xfrm>
              <a:off x="4297680" y="2822661"/>
              <a:ext cx="0" cy="311961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Прямая со стрелкой 45"/>
            <p:cNvCxnSpPr/>
            <p:nvPr/>
          </p:nvCxnSpPr>
          <p:spPr>
            <a:xfrm>
              <a:off x="7391400" y="2822661"/>
              <a:ext cx="0" cy="311961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Прямая со стрелкой 46"/>
            <p:cNvCxnSpPr/>
            <p:nvPr/>
          </p:nvCxnSpPr>
          <p:spPr>
            <a:xfrm>
              <a:off x="4297680" y="4467786"/>
              <a:ext cx="0" cy="311961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Прямая со стрелкой 47"/>
            <p:cNvCxnSpPr/>
            <p:nvPr/>
          </p:nvCxnSpPr>
          <p:spPr>
            <a:xfrm>
              <a:off x="1376866" y="4547575"/>
              <a:ext cx="0" cy="311961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Прямая со стрелкой 48"/>
            <p:cNvCxnSpPr/>
            <p:nvPr/>
          </p:nvCxnSpPr>
          <p:spPr>
            <a:xfrm>
              <a:off x="4267200" y="5619627"/>
              <a:ext cx="0" cy="311961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Прямая со стрелкой 50"/>
            <p:cNvCxnSpPr/>
            <p:nvPr/>
          </p:nvCxnSpPr>
          <p:spPr>
            <a:xfrm>
              <a:off x="7391400" y="4467786"/>
              <a:ext cx="0" cy="311961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33925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481391" y="49076"/>
            <a:ext cx="503102" cy="365125"/>
          </a:xfrm>
        </p:spPr>
        <p:txBody>
          <a:bodyPr/>
          <a:lstStyle/>
          <a:p>
            <a:fld id="{A9DAC724-3E02-49ED-B828-609FBC575841}" type="slidenum">
              <a:rPr lang="ru-RU" b="1" smtClean="0">
                <a:solidFill>
                  <a:srgbClr val="C79023"/>
                </a:solidFill>
              </a:rPr>
              <a:t>18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A33DAC7D-2902-43C4-80FC-A26A6CDFC3A5}"/>
              </a:ext>
            </a:extLst>
          </p:cNvPr>
          <p:cNvSpPr/>
          <p:nvPr/>
        </p:nvSpPr>
        <p:spPr>
          <a:xfrm>
            <a:off x="2420009" y="132234"/>
            <a:ext cx="587535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500" b="1" dirty="0" smtClean="0">
                <a:solidFill>
                  <a:srgbClr val="077A3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Долгосрочные договоры строительного подряда </a:t>
            </a:r>
            <a:r>
              <a:rPr lang="mr-IN" sz="2500" b="1" dirty="0" smtClean="0">
                <a:solidFill>
                  <a:srgbClr val="077A3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–</a:t>
            </a:r>
            <a:r>
              <a:rPr lang="ru-RU" sz="2500" b="1" dirty="0" smtClean="0">
                <a:solidFill>
                  <a:srgbClr val="077A3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500" b="1" i="1" dirty="0" smtClean="0">
                <a:solidFill>
                  <a:srgbClr val="C79023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признание расходов</a:t>
            </a:r>
            <a:endParaRPr lang="ru-RU" sz="2500" i="1" dirty="0">
              <a:solidFill>
                <a:srgbClr val="C79023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5845" y="1164047"/>
            <a:ext cx="8763000" cy="5505694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just"/>
            <a:endParaRPr lang="ru-RU" sz="2400" dirty="0">
              <a:latin typeface="Times New Roman" charset="0"/>
              <a:ea typeface="Times New Roman" charset="0"/>
              <a:cs typeface="Times New Roman" charset="0"/>
            </a:endParaRPr>
          </a:p>
          <a:p>
            <a:pPr algn="just"/>
            <a:r>
              <a:rPr lang="ru-RU" sz="2400" dirty="0" smtClean="0">
                <a:latin typeface="Times New Roman" charset="0"/>
                <a:ea typeface="Times New Roman" charset="0"/>
                <a:cs typeface="Times New Roman" charset="0"/>
              </a:rPr>
              <a:t>1. Признание расходов, понесенные в отчетном периоде</a:t>
            </a:r>
          </a:p>
          <a:p>
            <a:pPr algn="just"/>
            <a:endParaRPr lang="ru-RU" sz="2400" dirty="0" smtClean="0">
              <a:latin typeface="Times New Roman" charset="0"/>
              <a:ea typeface="Times New Roman" charset="0"/>
              <a:cs typeface="Times New Roman" charset="0"/>
            </a:endParaRPr>
          </a:p>
          <a:p>
            <a:pPr algn="just"/>
            <a:r>
              <a:rPr lang="ru-RU" sz="2400" dirty="0" smtClean="0">
                <a:latin typeface="Times New Roman" charset="0"/>
                <a:ea typeface="Times New Roman" charset="0"/>
                <a:cs typeface="Times New Roman" charset="0"/>
              </a:rPr>
              <a:t>1.1. В пределах сводного сметного расчета</a:t>
            </a:r>
          </a:p>
          <a:p>
            <a:pPr algn="just"/>
            <a:r>
              <a:rPr lang="ru-RU" sz="2400" dirty="0" err="1" smtClean="0">
                <a:latin typeface="Times New Roman" charset="0"/>
                <a:ea typeface="Times New Roman" charset="0"/>
                <a:cs typeface="Times New Roman" charset="0"/>
              </a:rPr>
              <a:t>Дт</a:t>
            </a:r>
            <a:r>
              <a:rPr lang="ru-RU" sz="2400" dirty="0" smtClean="0">
                <a:latin typeface="Times New Roman" charset="0"/>
                <a:ea typeface="Times New Roman" charset="0"/>
                <a:cs typeface="Times New Roman" charset="0"/>
              </a:rPr>
              <a:t> 0 109 60 ХХХ  </a:t>
            </a:r>
            <a:r>
              <a:rPr lang="ru-RU" sz="2400" dirty="0" err="1" smtClean="0">
                <a:latin typeface="Times New Roman" charset="0"/>
                <a:ea typeface="Times New Roman" charset="0"/>
                <a:cs typeface="Times New Roman" charset="0"/>
              </a:rPr>
              <a:t>Кт</a:t>
            </a:r>
            <a:r>
              <a:rPr lang="ru-RU" sz="2400" dirty="0" smtClean="0">
                <a:latin typeface="Times New Roman" charset="0"/>
                <a:ea typeface="Times New Roman" charset="0"/>
                <a:cs typeface="Times New Roman" charset="0"/>
              </a:rPr>
              <a:t> счета учета и расчетов</a:t>
            </a:r>
          </a:p>
          <a:p>
            <a:pPr algn="just"/>
            <a:endParaRPr lang="ru-RU" sz="2400" dirty="0" smtClean="0">
              <a:latin typeface="Times New Roman" charset="0"/>
              <a:ea typeface="Times New Roman" charset="0"/>
              <a:cs typeface="Times New Roman" charset="0"/>
            </a:endParaRPr>
          </a:p>
          <a:p>
            <a:pPr algn="just"/>
            <a:r>
              <a:rPr lang="ru-RU" sz="2400" dirty="0" smtClean="0">
                <a:latin typeface="Times New Roman" charset="0"/>
                <a:ea typeface="Times New Roman" charset="0"/>
                <a:cs typeface="Times New Roman" charset="0"/>
              </a:rPr>
              <a:t>1.2. Сверх сводного сметного расчета</a:t>
            </a:r>
            <a:endParaRPr lang="ru-RU" sz="2400" dirty="0">
              <a:latin typeface="Times New Roman" charset="0"/>
              <a:ea typeface="Times New Roman" charset="0"/>
              <a:cs typeface="Times New Roman" charset="0"/>
            </a:endParaRPr>
          </a:p>
          <a:p>
            <a:pPr algn="just"/>
            <a:r>
              <a:rPr lang="ru-RU" sz="2400" dirty="0" err="1">
                <a:latin typeface="Times New Roman" charset="0"/>
                <a:ea typeface="Times New Roman" charset="0"/>
                <a:cs typeface="Times New Roman" charset="0"/>
              </a:rPr>
              <a:t>Дт</a:t>
            </a:r>
            <a:r>
              <a:rPr lang="ru-RU" sz="2400" dirty="0">
                <a:latin typeface="Times New Roman" charset="0"/>
                <a:ea typeface="Times New Roman" charset="0"/>
                <a:cs typeface="Times New Roman" charset="0"/>
              </a:rPr>
              <a:t> 0 </a:t>
            </a:r>
            <a:r>
              <a:rPr lang="ru-RU" sz="2400" dirty="0" smtClean="0">
                <a:latin typeface="Times New Roman" charset="0"/>
                <a:ea typeface="Times New Roman" charset="0"/>
                <a:cs typeface="Times New Roman" charset="0"/>
              </a:rPr>
              <a:t>401 20 2ХХ  </a:t>
            </a:r>
            <a:r>
              <a:rPr lang="ru-RU" sz="2400" dirty="0" err="1">
                <a:latin typeface="Times New Roman" charset="0"/>
                <a:ea typeface="Times New Roman" charset="0"/>
                <a:cs typeface="Times New Roman" charset="0"/>
              </a:rPr>
              <a:t>Кт</a:t>
            </a:r>
            <a:r>
              <a:rPr lang="ru-RU" sz="2400" dirty="0">
                <a:latin typeface="Times New Roman" charset="0"/>
                <a:ea typeface="Times New Roman" charset="0"/>
                <a:cs typeface="Times New Roman" charset="0"/>
              </a:rPr>
              <a:t> счета учета и </a:t>
            </a:r>
            <a:r>
              <a:rPr lang="ru-RU" sz="2400" dirty="0" smtClean="0">
                <a:latin typeface="Times New Roman" charset="0"/>
                <a:ea typeface="Times New Roman" charset="0"/>
                <a:cs typeface="Times New Roman" charset="0"/>
              </a:rPr>
              <a:t>расчетов</a:t>
            </a:r>
          </a:p>
          <a:p>
            <a:pPr algn="just"/>
            <a:r>
              <a:rPr lang="ru-RU" sz="2400" dirty="0" smtClean="0">
                <a:latin typeface="Times New Roman" charset="0"/>
                <a:ea typeface="Times New Roman" charset="0"/>
                <a:cs typeface="Times New Roman" charset="0"/>
              </a:rPr>
              <a:t>Увеличение </a:t>
            </a:r>
            <a:r>
              <a:rPr lang="ru-RU" sz="2400" dirty="0">
                <a:latin typeface="Times New Roman" charset="0"/>
                <a:ea typeface="Times New Roman" charset="0"/>
                <a:cs typeface="Times New Roman" charset="0"/>
              </a:rPr>
              <a:t>з/счета 45 </a:t>
            </a:r>
            <a:r>
              <a:rPr lang="ru-RU" sz="2400" dirty="0" smtClean="0">
                <a:latin typeface="Times New Roman" charset="0"/>
                <a:ea typeface="Times New Roman" charset="0"/>
                <a:cs typeface="Times New Roman" charset="0"/>
              </a:rPr>
              <a:t>«Расходы сверх ССР»</a:t>
            </a:r>
          </a:p>
          <a:p>
            <a:pPr algn="just"/>
            <a:endParaRPr lang="ru-RU" sz="2400" dirty="0" smtClean="0">
              <a:latin typeface="Times New Roman" charset="0"/>
              <a:ea typeface="Times New Roman" charset="0"/>
              <a:cs typeface="Times New Roman" charset="0"/>
            </a:endParaRPr>
          </a:p>
          <a:p>
            <a:pPr algn="just"/>
            <a:r>
              <a:rPr lang="ru-RU" sz="2400" dirty="0" smtClean="0">
                <a:latin typeface="Times New Roman" charset="0"/>
                <a:ea typeface="Times New Roman" charset="0"/>
                <a:cs typeface="Times New Roman" charset="0"/>
              </a:rPr>
              <a:t>1.3. Отражение расходов, понесенных в отчетном периоде, по предстоящим работам</a:t>
            </a:r>
          </a:p>
          <a:p>
            <a:pPr algn="just"/>
            <a:r>
              <a:rPr lang="ru-RU" sz="2400" dirty="0" err="1">
                <a:latin typeface="Times New Roman" charset="0"/>
                <a:ea typeface="Times New Roman" charset="0"/>
                <a:cs typeface="Times New Roman" charset="0"/>
              </a:rPr>
              <a:t>Дт</a:t>
            </a:r>
            <a:r>
              <a:rPr lang="ru-RU" sz="2400" dirty="0">
                <a:latin typeface="Times New Roman" charset="0"/>
                <a:ea typeface="Times New Roman" charset="0"/>
                <a:cs typeface="Times New Roman" charset="0"/>
              </a:rPr>
              <a:t> 0 401 </a:t>
            </a:r>
            <a:r>
              <a:rPr lang="ru-RU" sz="2400" dirty="0" smtClean="0">
                <a:latin typeface="Times New Roman" charset="0"/>
                <a:ea typeface="Times New Roman" charset="0"/>
                <a:cs typeface="Times New Roman" charset="0"/>
              </a:rPr>
              <a:t>50 </a:t>
            </a:r>
            <a:r>
              <a:rPr lang="ru-RU" sz="2400" dirty="0">
                <a:latin typeface="Times New Roman" charset="0"/>
                <a:ea typeface="Times New Roman" charset="0"/>
                <a:cs typeface="Times New Roman" charset="0"/>
              </a:rPr>
              <a:t>2ХХ  </a:t>
            </a:r>
            <a:r>
              <a:rPr lang="ru-RU" sz="2400" dirty="0" err="1">
                <a:latin typeface="Times New Roman" charset="0"/>
                <a:ea typeface="Times New Roman" charset="0"/>
                <a:cs typeface="Times New Roman" charset="0"/>
              </a:rPr>
              <a:t>Кт</a:t>
            </a:r>
            <a:r>
              <a:rPr lang="ru-RU" sz="2400" dirty="0">
                <a:latin typeface="Times New Roman" charset="0"/>
                <a:ea typeface="Times New Roman" charset="0"/>
                <a:cs typeface="Times New Roman" charset="0"/>
              </a:rPr>
              <a:t> счета учета и расчетов</a:t>
            </a:r>
          </a:p>
          <a:p>
            <a:pPr algn="just"/>
            <a:endParaRPr lang="ru-RU" sz="2400" dirty="0" smtClean="0">
              <a:latin typeface="Times New Roman" charset="0"/>
              <a:ea typeface="Times New Roman" charset="0"/>
              <a:cs typeface="Times New Roman" charset="0"/>
            </a:endParaRPr>
          </a:p>
          <a:p>
            <a:pPr algn="just"/>
            <a:endParaRPr lang="ru-RU" sz="2400" dirty="0">
              <a:latin typeface="Times New Roman" charset="0"/>
              <a:ea typeface="Times New Roman" charset="0"/>
              <a:cs typeface="Times New Roman" charset="0"/>
            </a:endParaRPr>
          </a:p>
          <a:p>
            <a:pPr algn="just"/>
            <a:endParaRPr lang="ru-RU" sz="2400" dirty="0" smtClean="0"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7169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481391" y="49076"/>
            <a:ext cx="503102" cy="365125"/>
          </a:xfrm>
        </p:spPr>
        <p:txBody>
          <a:bodyPr/>
          <a:lstStyle/>
          <a:p>
            <a:fld id="{A9DAC724-3E02-49ED-B828-609FBC575841}" type="slidenum">
              <a:rPr lang="ru-RU" b="1" smtClean="0">
                <a:solidFill>
                  <a:srgbClr val="C79023"/>
                </a:solidFill>
              </a:rPr>
              <a:t>19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A33DAC7D-2902-43C4-80FC-A26A6CDFC3A5}"/>
              </a:ext>
            </a:extLst>
          </p:cNvPr>
          <p:cNvSpPr/>
          <p:nvPr/>
        </p:nvSpPr>
        <p:spPr>
          <a:xfrm>
            <a:off x="2420009" y="132234"/>
            <a:ext cx="587535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500" b="1" dirty="0" smtClean="0">
                <a:solidFill>
                  <a:srgbClr val="077A3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Долгосрочные договоры строительного подряда </a:t>
            </a:r>
            <a:r>
              <a:rPr lang="mr-IN" sz="2500" b="1" dirty="0" smtClean="0">
                <a:solidFill>
                  <a:srgbClr val="077A3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–</a:t>
            </a:r>
            <a:r>
              <a:rPr lang="ru-RU" sz="2500" b="1" dirty="0" smtClean="0">
                <a:solidFill>
                  <a:srgbClr val="077A3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500" b="1" i="1" dirty="0" smtClean="0">
                <a:solidFill>
                  <a:srgbClr val="C79023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финансовый результат</a:t>
            </a:r>
            <a:endParaRPr lang="ru-RU" sz="2500" i="1" dirty="0">
              <a:solidFill>
                <a:srgbClr val="C79023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5845" y="1164047"/>
            <a:ext cx="8763000" cy="5505694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just"/>
            <a:endParaRPr lang="ru-RU" sz="2400" dirty="0">
              <a:latin typeface="Times New Roman" charset="0"/>
              <a:ea typeface="Times New Roman" charset="0"/>
              <a:cs typeface="Times New Roman" charset="0"/>
            </a:endParaRPr>
          </a:p>
          <a:p>
            <a:pPr algn="just"/>
            <a:r>
              <a:rPr lang="ru-RU" sz="2400" dirty="0" smtClean="0">
                <a:latin typeface="Times New Roman" charset="0"/>
                <a:ea typeface="Times New Roman" charset="0"/>
                <a:cs typeface="Times New Roman" charset="0"/>
              </a:rPr>
              <a:t>1. Сформированная себестоимость выполненных работ</a:t>
            </a:r>
          </a:p>
          <a:p>
            <a:pPr algn="just"/>
            <a:r>
              <a:rPr lang="ru-RU" sz="2400" dirty="0" err="1" smtClean="0">
                <a:latin typeface="Times New Roman" charset="0"/>
                <a:ea typeface="Times New Roman" charset="0"/>
                <a:cs typeface="Times New Roman" charset="0"/>
              </a:rPr>
              <a:t>Дт</a:t>
            </a:r>
            <a:r>
              <a:rPr lang="ru-RU" sz="2400" dirty="0" smtClean="0">
                <a:latin typeface="Times New Roman" charset="0"/>
                <a:ea typeface="Times New Roman" charset="0"/>
                <a:cs typeface="Times New Roman" charset="0"/>
              </a:rPr>
              <a:t> 0 401 10 138  </a:t>
            </a:r>
            <a:r>
              <a:rPr lang="ru-RU" sz="2400" dirty="0" err="1" smtClean="0">
                <a:latin typeface="Times New Roman" charset="0"/>
                <a:ea typeface="Times New Roman" charset="0"/>
                <a:cs typeface="Times New Roman" charset="0"/>
              </a:rPr>
              <a:t>Кт</a:t>
            </a:r>
            <a:r>
              <a:rPr lang="ru-RU" sz="2400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sz="2400" dirty="0">
                <a:latin typeface="Times New Roman" charset="0"/>
                <a:ea typeface="Times New Roman" charset="0"/>
                <a:cs typeface="Times New Roman" charset="0"/>
              </a:rPr>
              <a:t>0 109 60 </a:t>
            </a:r>
            <a:r>
              <a:rPr lang="ru-RU" sz="2400" dirty="0" smtClean="0">
                <a:latin typeface="Times New Roman" charset="0"/>
                <a:ea typeface="Times New Roman" charset="0"/>
                <a:cs typeface="Times New Roman" charset="0"/>
              </a:rPr>
              <a:t>ХХХ</a:t>
            </a:r>
          </a:p>
          <a:p>
            <a:pPr algn="just"/>
            <a:r>
              <a:rPr lang="ru-RU" sz="2400" dirty="0" smtClean="0">
                <a:latin typeface="Times New Roman" charset="0"/>
                <a:ea typeface="Times New Roman" charset="0"/>
                <a:cs typeface="Times New Roman" charset="0"/>
              </a:rPr>
              <a:t>Увеличение з/счета 45 «Себестоимость выполненных работ»</a:t>
            </a:r>
          </a:p>
          <a:p>
            <a:pPr algn="just"/>
            <a:endParaRPr lang="ru-RU" sz="2400" dirty="0" smtClean="0">
              <a:latin typeface="Times New Roman" charset="0"/>
              <a:ea typeface="Times New Roman" charset="0"/>
              <a:cs typeface="Times New Roman" charset="0"/>
            </a:endParaRPr>
          </a:p>
          <a:p>
            <a:pPr algn="just"/>
            <a:r>
              <a:rPr lang="ru-RU" sz="2400" dirty="0" smtClean="0">
                <a:latin typeface="Times New Roman" charset="0"/>
                <a:ea typeface="Times New Roman" charset="0"/>
                <a:cs typeface="Times New Roman" charset="0"/>
              </a:rPr>
              <a:t>2. По окончании исполнения долгосрочного договора строительного подряда</a:t>
            </a:r>
          </a:p>
          <a:p>
            <a:pPr algn="just"/>
            <a:r>
              <a:rPr lang="ru-RU" sz="2400" dirty="0" smtClean="0">
                <a:latin typeface="Times New Roman" charset="0"/>
                <a:ea typeface="Times New Roman" charset="0"/>
                <a:cs typeface="Times New Roman" charset="0"/>
              </a:rPr>
              <a:t>Уменьшение </a:t>
            </a:r>
            <a:r>
              <a:rPr lang="ru-RU" sz="2400" dirty="0">
                <a:latin typeface="Times New Roman" charset="0"/>
                <a:ea typeface="Times New Roman" charset="0"/>
                <a:cs typeface="Times New Roman" charset="0"/>
              </a:rPr>
              <a:t>з/счета 45 «Себестоимость выполненных работ</a:t>
            </a:r>
            <a:r>
              <a:rPr lang="ru-RU" sz="2400" dirty="0" smtClean="0">
                <a:latin typeface="Times New Roman" charset="0"/>
                <a:ea typeface="Times New Roman" charset="0"/>
                <a:cs typeface="Times New Roman" charset="0"/>
              </a:rPr>
              <a:t>»</a:t>
            </a:r>
            <a:endParaRPr lang="ru-RU" sz="2400" dirty="0">
              <a:latin typeface="Times New Roman" charset="0"/>
              <a:ea typeface="Times New Roman" charset="0"/>
              <a:cs typeface="Times New Roman" charset="0"/>
            </a:endParaRPr>
          </a:p>
          <a:p>
            <a:pPr algn="just"/>
            <a:r>
              <a:rPr lang="ru-RU" sz="2400" dirty="0">
                <a:latin typeface="Times New Roman" charset="0"/>
                <a:ea typeface="Times New Roman" charset="0"/>
                <a:cs typeface="Times New Roman" charset="0"/>
              </a:rPr>
              <a:t>Уменьшение з/счета 45 «Объемы выполненных работ</a:t>
            </a:r>
            <a:r>
              <a:rPr lang="ru-RU" sz="2400" dirty="0" smtClean="0">
                <a:latin typeface="Times New Roman" charset="0"/>
                <a:ea typeface="Times New Roman" charset="0"/>
                <a:cs typeface="Times New Roman" charset="0"/>
              </a:rPr>
              <a:t>»</a:t>
            </a:r>
          </a:p>
          <a:p>
            <a:pPr algn="just"/>
            <a:r>
              <a:rPr lang="ru-RU" sz="2400" dirty="0" smtClean="0">
                <a:latin typeface="Times New Roman" charset="0"/>
                <a:ea typeface="Times New Roman" charset="0"/>
                <a:cs typeface="Times New Roman" charset="0"/>
              </a:rPr>
              <a:t>Уменьшение </a:t>
            </a:r>
            <a:r>
              <a:rPr lang="ru-RU" sz="2400" dirty="0">
                <a:latin typeface="Times New Roman" charset="0"/>
                <a:ea typeface="Times New Roman" charset="0"/>
                <a:cs typeface="Times New Roman" charset="0"/>
              </a:rPr>
              <a:t>з/счета 45 </a:t>
            </a:r>
            <a:r>
              <a:rPr lang="ru-RU" sz="2400" dirty="0" smtClean="0">
                <a:latin typeface="Times New Roman" charset="0"/>
                <a:ea typeface="Times New Roman" charset="0"/>
                <a:cs typeface="Times New Roman" charset="0"/>
              </a:rPr>
              <a:t>«Расходы сверх ССР»</a:t>
            </a:r>
          </a:p>
          <a:p>
            <a:pPr algn="just"/>
            <a:endParaRPr lang="ru-RU" sz="2400" dirty="0">
              <a:latin typeface="Times New Roman" charset="0"/>
              <a:ea typeface="Times New Roman" charset="0"/>
              <a:cs typeface="Times New Roman" charset="0"/>
            </a:endParaRPr>
          </a:p>
          <a:p>
            <a:pPr algn="just"/>
            <a:endParaRPr lang="ru-RU" sz="2400" dirty="0" smtClean="0"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4729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Рисунок 2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304"/>
          <a:stretch/>
        </p:blipFill>
        <p:spPr>
          <a:xfrm>
            <a:off x="7820220" y="4954446"/>
            <a:ext cx="1271310" cy="1685822"/>
          </a:xfrm>
          <a:prstGeom prst="rect">
            <a:avLst/>
          </a:prstGeom>
        </p:spPr>
      </p:pic>
      <p:sp>
        <p:nvSpPr>
          <p:cNvPr id="4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481391" y="49076"/>
            <a:ext cx="503102" cy="365125"/>
          </a:xfrm>
        </p:spPr>
        <p:txBody>
          <a:bodyPr/>
          <a:lstStyle/>
          <a:p>
            <a:fld id="{A9DAC724-3E02-49ED-B828-609FBC575841}" type="slidenum">
              <a:rPr lang="ru-RU" b="1" smtClean="0">
                <a:solidFill>
                  <a:srgbClr val="C79023"/>
                </a:solidFill>
              </a:rPr>
              <a:t>20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A33DAC7D-2902-43C4-80FC-A26A6CDFC3A5}"/>
              </a:ext>
            </a:extLst>
          </p:cNvPr>
          <p:cNvSpPr/>
          <p:nvPr/>
        </p:nvSpPr>
        <p:spPr>
          <a:xfrm>
            <a:off x="2420009" y="132234"/>
            <a:ext cx="587535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500" b="1" dirty="0" smtClean="0">
                <a:solidFill>
                  <a:srgbClr val="077A3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Иные долгосрочные договоры</a:t>
            </a:r>
            <a:endParaRPr lang="ru-RU" sz="2500" i="1" dirty="0">
              <a:solidFill>
                <a:srgbClr val="C79023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71950776"/>
              </p:ext>
            </p:extLst>
          </p:nvPr>
        </p:nvGraphicFramePr>
        <p:xfrm>
          <a:off x="294042" y="854635"/>
          <a:ext cx="8199120" cy="5201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0" y="6445181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i="1" dirty="0" smtClean="0">
                <a:latin typeface="Times New Roman" charset="0"/>
                <a:ea typeface="Times New Roman" charset="0"/>
                <a:cs typeface="Times New Roman" charset="0"/>
              </a:rPr>
              <a:t>* Особенности при централизации учета (256н КО </a:t>
            </a:r>
            <a:r>
              <a:rPr lang="mr-IN" sz="2000" i="1" dirty="0" smtClean="0">
                <a:latin typeface="Times New Roman" charset="0"/>
                <a:ea typeface="Times New Roman" charset="0"/>
                <a:cs typeface="Times New Roman" charset="0"/>
              </a:rPr>
              <a:t>–</a:t>
            </a:r>
            <a:r>
              <a:rPr lang="ru-RU" sz="2000" i="1" dirty="0" smtClean="0">
                <a:latin typeface="Times New Roman" charset="0"/>
                <a:ea typeface="Times New Roman" charset="0"/>
                <a:cs typeface="Times New Roman" charset="0"/>
              </a:rPr>
              <a:t> единая учетная политика)</a:t>
            </a:r>
            <a:endParaRPr lang="ru-RU" sz="2000" i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041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481391" y="49076"/>
            <a:ext cx="503102" cy="365125"/>
          </a:xfrm>
        </p:spPr>
        <p:txBody>
          <a:bodyPr/>
          <a:lstStyle/>
          <a:p>
            <a:fld id="{A9DAC724-3E02-49ED-B828-609FBC575841}" type="slidenum">
              <a:rPr lang="ru-RU" b="1" smtClean="0">
                <a:solidFill>
                  <a:srgbClr val="C79023"/>
                </a:solidFill>
              </a:rPr>
              <a:t>21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A33DAC7D-2902-43C4-80FC-A26A6CDFC3A5}"/>
              </a:ext>
            </a:extLst>
          </p:cNvPr>
          <p:cNvSpPr/>
          <p:nvPr/>
        </p:nvSpPr>
        <p:spPr>
          <a:xfrm>
            <a:off x="2420009" y="132234"/>
            <a:ext cx="587535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500" b="1" dirty="0" smtClean="0">
                <a:solidFill>
                  <a:srgbClr val="077A3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Иные долгосрочные договоры </a:t>
            </a:r>
            <a:r>
              <a:rPr lang="mr-IN" sz="2500" b="1" dirty="0" smtClean="0">
                <a:solidFill>
                  <a:srgbClr val="077A3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–</a:t>
            </a:r>
            <a:r>
              <a:rPr lang="ru-RU" sz="2500" b="1" dirty="0" smtClean="0">
                <a:solidFill>
                  <a:srgbClr val="077A3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500" b="1" i="1" dirty="0" smtClean="0">
                <a:solidFill>
                  <a:srgbClr val="C79023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признание доходов*</a:t>
            </a:r>
            <a:endParaRPr lang="ru-RU" sz="2500" i="1" dirty="0">
              <a:solidFill>
                <a:srgbClr val="C79023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1493" y="1173302"/>
            <a:ext cx="8763000" cy="5505694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457200" indent="-457200" algn="just">
              <a:buAutoNum type="arabicPeriod"/>
            </a:pPr>
            <a:r>
              <a:rPr lang="ru-RU" sz="3600" dirty="0" smtClean="0">
                <a:latin typeface="Times New Roman" charset="0"/>
                <a:ea typeface="Times New Roman" charset="0"/>
                <a:cs typeface="Times New Roman" charset="0"/>
              </a:rPr>
              <a:t>Начислены доходы будущих периодов на основании договора в полной его сумме</a:t>
            </a:r>
          </a:p>
          <a:p>
            <a:pPr marL="493713" indent="-36513" algn="just"/>
            <a:r>
              <a:rPr lang="ru-RU" sz="3600" dirty="0" err="1" smtClean="0">
                <a:latin typeface="Times New Roman" charset="0"/>
                <a:ea typeface="Times New Roman" charset="0"/>
                <a:cs typeface="Times New Roman" charset="0"/>
              </a:rPr>
              <a:t>Дт</a:t>
            </a:r>
            <a:r>
              <a:rPr lang="ru-RU" sz="3600" dirty="0" smtClean="0">
                <a:latin typeface="Times New Roman" charset="0"/>
                <a:ea typeface="Times New Roman" charset="0"/>
                <a:cs typeface="Times New Roman" charset="0"/>
              </a:rPr>
              <a:t> 0 205 31 56Х     </a:t>
            </a:r>
            <a:r>
              <a:rPr lang="ru-RU" sz="3600" dirty="0" err="1" smtClean="0">
                <a:latin typeface="Times New Roman" charset="0"/>
                <a:ea typeface="Times New Roman" charset="0"/>
                <a:cs typeface="Times New Roman" charset="0"/>
              </a:rPr>
              <a:t>Кт</a:t>
            </a:r>
            <a:r>
              <a:rPr lang="ru-RU" sz="3600" dirty="0" smtClean="0">
                <a:latin typeface="Times New Roman" charset="0"/>
                <a:ea typeface="Times New Roman" charset="0"/>
                <a:cs typeface="Times New Roman" charset="0"/>
              </a:rPr>
              <a:t> 0 401 </a:t>
            </a:r>
            <a:r>
              <a:rPr lang="ru-RU" sz="3600" dirty="0">
                <a:latin typeface="Times New Roman" charset="0"/>
                <a:ea typeface="Times New Roman" charset="0"/>
                <a:cs typeface="Times New Roman" charset="0"/>
              </a:rPr>
              <a:t>4</a:t>
            </a:r>
            <a:r>
              <a:rPr lang="ru-RU" sz="3600" dirty="0" smtClean="0">
                <a:latin typeface="Times New Roman" charset="0"/>
                <a:ea typeface="Times New Roman" charset="0"/>
                <a:cs typeface="Times New Roman" charset="0"/>
              </a:rPr>
              <a:t>0 131</a:t>
            </a:r>
          </a:p>
          <a:p>
            <a:pPr algn="just"/>
            <a:endParaRPr lang="ru-RU" sz="3600" dirty="0">
              <a:latin typeface="Times New Roman" charset="0"/>
              <a:ea typeface="Times New Roman" charset="0"/>
              <a:cs typeface="Times New Roman" charset="0"/>
            </a:endParaRPr>
          </a:p>
          <a:p>
            <a:pPr marL="531813" indent="-514350" algn="just">
              <a:buFont typeface="+mj-lt"/>
              <a:buAutoNum type="arabicPeriod" startAt="2"/>
            </a:pPr>
            <a:r>
              <a:rPr lang="ru-RU" sz="3600" dirty="0" smtClean="0">
                <a:latin typeface="Times New Roman" charset="0"/>
                <a:ea typeface="Times New Roman" charset="0"/>
                <a:cs typeface="Times New Roman" charset="0"/>
              </a:rPr>
              <a:t>Ежемесячное </a:t>
            </a:r>
            <a:r>
              <a:rPr lang="ru-RU" sz="3600" dirty="0">
                <a:latin typeface="Times New Roman" charset="0"/>
                <a:ea typeface="Times New Roman" charset="0"/>
                <a:cs typeface="Times New Roman" charset="0"/>
              </a:rPr>
              <a:t>начисление доходов текущего финансового </a:t>
            </a:r>
            <a:r>
              <a:rPr lang="ru-RU" sz="3600" dirty="0" smtClean="0">
                <a:latin typeface="Times New Roman" charset="0"/>
                <a:ea typeface="Times New Roman" charset="0"/>
                <a:cs typeface="Times New Roman" charset="0"/>
              </a:rPr>
              <a:t>периода</a:t>
            </a:r>
          </a:p>
          <a:p>
            <a:pPr marL="493713" algn="just"/>
            <a:r>
              <a:rPr lang="ru-RU" sz="3600" dirty="0" err="1">
                <a:latin typeface="Times New Roman" charset="0"/>
                <a:ea typeface="Times New Roman" charset="0"/>
                <a:cs typeface="Times New Roman" charset="0"/>
              </a:rPr>
              <a:t>Дт</a:t>
            </a:r>
            <a:r>
              <a:rPr lang="ru-RU" sz="3600" dirty="0">
                <a:latin typeface="Times New Roman" charset="0"/>
                <a:ea typeface="Times New Roman" charset="0"/>
                <a:cs typeface="Times New Roman" charset="0"/>
              </a:rPr>
              <a:t> 0 </a:t>
            </a:r>
            <a:r>
              <a:rPr lang="ru-RU" sz="3600" dirty="0" smtClean="0">
                <a:latin typeface="Times New Roman" charset="0"/>
                <a:ea typeface="Times New Roman" charset="0"/>
                <a:cs typeface="Times New Roman" charset="0"/>
              </a:rPr>
              <a:t>401 40 131     </a:t>
            </a:r>
            <a:r>
              <a:rPr lang="ru-RU" sz="3600" dirty="0" err="1">
                <a:latin typeface="Times New Roman" charset="0"/>
                <a:ea typeface="Times New Roman" charset="0"/>
                <a:cs typeface="Times New Roman" charset="0"/>
              </a:rPr>
              <a:t>Кт</a:t>
            </a:r>
            <a:r>
              <a:rPr lang="ru-RU" sz="3600" dirty="0">
                <a:latin typeface="Times New Roman" charset="0"/>
                <a:ea typeface="Times New Roman" charset="0"/>
                <a:cs typeface="Times New Roman" charset="0"/>
              </a:rPr>
              <a:t> 0 401 </a:t>
            </a:r>
            <a:r>
              <a:rPr lang="ru-RU" sz="3600" dirty="0" smtClean="0">
                <a:latin typeface="Times New Roman" charset="0"/>
                <a:ea typeface="Times New Roman" charset="0"/>
                <a:cs typeface="Times New Roman" charset="0"/>
              </a:rPr>
              <a:t>10 131</a:t>
            </a:r>
          </a:p>
          <a:p>
            <a:pPr marL="493713" algn="just"/>
            <a:endParaRPr lang="ru-RU" sz="3600" dirty="0" smtClean="0">
              <a:latin typeface="Times New Roman" charset="0"/>
              <a:ea typeface="Times New Roman" charset="0"/>
              <a:cs typeface="Times New Roman" charset="0"/>
            </a:endParaRPr>
          </a:p>
          <a:p>
            <a:pPr marL="493713" algn="just"/>
            <a:endParaRPr lang="ru-RU" sz="3600" dirty="0">
              <a:latin typeface="Times New Roman" charset="0"/>
              <a:ea typeface="Times New Roman" charset="0"/>
              <a:cs typeface="Times New Roman" charset="0"/>
            </a:endParaRPr>
          </a:p>
          <a:p>
            <a:pPr marL="17463" algn="just"/>
            <a:r>
              <a:rPr lang="ru-RU" sz="2000" dirty="0" smtClean="0">
                <a:latin typeface="Times New Roman" charset="0"/>
                <a:ea typeface="Times New Roman" charset="0"/>
                <a:cs typeface="Times New Roman" charset="0"/>
              </a:rPr>
              <a:t>* Без учета 500-х счетов</a:t>
            </a:r>
            <a:endParaRPr lang="ru-RU" sz="20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955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481391" y="49076"/>
            <a:ext cx="503102" cy="365125"/>
          </a:xfrm>
        </p:spPr>
        <p:txBody>
          <a:bodyPr/>
          <a:lstStyle/>
          <a:p>
            <a:fld id="{A9DAC724-3E02-49ED-B828-609FBC575841}" type="slidenum">
              <a:rPr lang="ru-RU" b="1" smtClean="0">
                <a:solidFill>
                  <a:srgbClr val="C79023"/>
                </a:solidFill>
              </a:rPr>
              <a:t>22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A33DAC7D-2902-43C4-80FC-A26A6CDFC3A5}"/>
              </a:ext>
            </a:extLst>
          </p:cNvPr>
          <p:cNvSpPr/>
          <p:nvPr/>
        </p:nvSpPr>
        <p:spPr>
          <a:xfrm>
            <a:off x="2420009" y="132234"/>
            <a:ext cx="587535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500" b="1" dirty="0" smtClean="0">
                <a:solidFill>
                  <a:srgbClr val="077A3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Раскрытие информации</a:t>
            </a:r>
            <a:endParaRPr lang="ru-RU" sz="2500" i="1" dirty="0">
              <a:solidFill>
                <a:srgbClr val="C79023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7160" y="929640"/>
            <a:ext cx="8847333" cy="57912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sz="2300" dirty="0">
                <a:latin typeface="Times New Roman" charset="0"/>
                <a:ea typeface="Times New Roman" charset="0"/>
                <a:cs typeface="Times New Roman" charset="0"/>
              </a:rPr>
              <a:t>В отношении </a:t>
            </a:r>
            <a:r>
              <a:rPr lang="ru-RU" sz="2300" b="1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каждого</a:t>
            </a:r>
            <a:r>
              <a:rPr lang="ru-RU" sz="2300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sz="2300" dirty="0">
                <a:latin typeface="Times New Roman" charset="0"/>
                <a:ea typeface="Times New Roman" charset="0"/>
                <a:cs typeface="Times New Roman" charset="0"/>
              </a:rPr>
              <a:t>долгосрочного договора строительного подряда </a:t>
            </a:r>
            <a:r>
              <a:rPr lang="ru-RU" sz="2300" dirty="0" smtClean="0">
                <a:latin typeface="Times New Roman" charset="0"/>
                <a:ea typeface="Times New Roman" charset="0"/>
                <a:cs typeface="Times New Roman" charset="0"/>
              </a:rPr>
              <a:t>раскрывается следующая информация:</a:t>
            </a:r>
            <a:endParaRPr lang="ru-RU" sz="2300" dirty="0">
              <a:latin typeface="Times New Roman" charset="0"/>
              <a:ea typeface="Times New Roman" charset="0"/>
              <a:cs typeface="Times New Roman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2300" dirty="0" smtClean="0">
                <a:latin typeface="Times New Roman" charset="0"/>
                <a:ea typeface="Times New Roman" charset="0"/>
                <a:cs typeface="Times New Roman" charset="0"/>
              </a:rPr>
              <a:t>способ </a:t>
            </a:r>
            <a:r>
              <a:rPr lang="ru-RU" sz="2300" dirty="0">
                <a:latin typeface="Times New Roman" charset="0"/>
                <a:ea typeface="Times New Roman" charset="0"/>
                <a:cs typeface="Times New Roman" charset="0"/>
              </a:rPr>
              <a:t>определения процента </a:t>
            </a:r>
            <a:r>
              <a:rPr lang="ru-RU" sz="2300" dirty="0" smtClean="0">
                <a:latin typeface="Times New Roman" charset="0"/>
                <a:ea typeface="Times New Roman" charset="0"/>
                <a:cs typeface="Times New Roman" charset="0"/>
              </a:rPr>
              <a:t>исполнения;</a:t>
            </a:r>
            <a:endParaRPr lang="ru-RU" sz="2300" dirty="0">
              <a:latin typeface="Times New Roman" charset="0"/>
              <a:ea typeface="Times New Roman" charset="0"/>
              <a:cs typeface="Times New Roman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2300" dirty="0" smtClean="0">
                <a:latin typeface="Times New Roman" charset="0"/>
                <a:ea typeface="Times New Roman" charset="0"/>
                <a:cs typeface="Times New Roman" charset="0"/>
              </a:rPr>
              <a:t>за </a:t>
            </a:r>
            <a:r>
              <a:rPr lang="ru-RU" sz="2300" dirty="0">
                <a:latin typeface="Times New Roman" charset="0"/>
                <a:ea typeface="Times New Roman" charset="0"/>
                <a:cs typeface="Times New Roman" charset="0"/>
              </a:rPr>
              <a:t>отчетный период и </a:t>
            </a:r>
            <a:r>
              <a:rPr lang="ru-RU" sz="2300" b="1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с начала исполнения долгосрочного договора </a:t>
            </a:r>
            <a:r>
              <a:rPr lang="ru-RU" sz="2300" dirty="0">
                <a:latin typeface="Times New Roman" charset="0"/>
                <a:ea typeface="Times New Roman" charset="0"/>
                <a:cs typeface="Times New Roman" charset="0"/>
              </a:rPr>
              <a:t>строительного подряда:</a:t>
            </a:r>
          </a:p>
          <a:p>
            <a:pPr marL="1254125" indent="-333375">
              <a:buFont typeface="Wingdings" charset="2"/>
              <a:buChar char="ü"/>
            </a:pPr>
            <a:r>
              <a:rPr lang="ru-RU" sz="2300" dirty="0">
                <a:latin typeface="Times New Roman" charset="0"/>
                <a:ea typeface="Times New Roman" charset="0"/>
                <a:cs typeface="Times New Roman" charset="0"/>
              </a:rPr>
              <a:t>величину доходов от реализации;</a:t>
            </a:r>
          </a:p>
          <a:p>
            <a:pPr marL="1254125" indent="-333375">
              <a:buFont typeface="Wingdings" charset="2"/>
              <a:buChar char="ü"/>
            </a:pPr>
            <a:r>
              <a:rPr lang="ru-RU" sz="2300" dirty="0">
                <a:latin typeface="Times New Roman" charset="0"/>
                <a:ea typeface="Times New Roman" charset="0"/>
                <a:cs typeface="Times New Roman" charset="0"/>
              </a:rPr>
              <a:t>величину себестоимости выполненных работ;</a:t>
            </a:r>
          </a:p>
          <a:p>
            <a:pPr marL="1254125" indent="-333375">
              <a:buFont typeface="Wingdings" charset="2"/>
              <a:buChar char="ü"/>
            </a:pPr>
            <a:r>
              <a:rPr lang="ru-RU" sz="2300" dirty="0">
                <a:latin typeface="Times New Roman" charset="0"/>
                <a:ea typeface="Times New Roman" charset="0"/>
                <a:cs typeface="Times New Roman" charset="0"/>
              </a:rPr>
              <a:t>величину финансового результата, с выделением суммы, не входящей в себестоимость выполненных работ;</a:t>
            </a:r>
          </a:p>
          <a:p>
            <a:pPr marL="342900" indent="-342900">
              <a:buFont typeface="+mj-lt"/>
              <a:buAutoNum type="arabicPeriod" startAt="3"/>
            </a:pPr>
            <a:r>
              <a:rPr lang="ru-RU" sz="2300" dirty="0" smtClean="0">
                <a:latin typeface="Times New Roman" charset="0"/>
                <a:ea typeface="Times New Roman" charset="0"/>
                <a:cs typeface="Times New Roman" charset="0"/>
              </a:rPr>
              <a:t>величину </a:t>
            </a:r>
            <a:r>
              <a:rPr lang="ru-RU" sz="2300" dirty="0">
                <a:latin typeface="Times New Roman" charset="0"/>
                <a:ea typeface="Times New Roman" charset="0"/>
                <a:cs typeface="Times New Roman" charset="0"/>
              </a:rPr>
              <a:t>расчетов по долгосрочному договору строительного подряда на отчетную дату, в том числе:</a:t>
            </a:r>
          </a:p>
          <a:p>
            <a:pPr marL="1254125" indent="-333375">
              <a:buFont typeface="Wingdings" charset="2"/>
              <a:buChar char="ü"/>
            </a:pPr>
            <a:r>
              <a:rPr lang="ru-RU" sz="2300" dirty="0">
                <a:latin typeface="Times New Roman" charset="0"/>
                <a:ea typeface="Times New Roman" charset="0"/>
                <a:cs typeface="Times New Roman" charset="0"/>
              </a:rPr>
              <a:t>по предварительной оплате (авансам полученным);</a:t>
            </a:r>
          </a:p>
          <a:p>
            <a:pPr marL="1254125" indent="-333375">
              <a:buFont typeface="Wingdings" charset="2"/>
              <a:buChar char="ü"/>
            </a:pPr>
            <a:r>
              <a:rPr lang="ru-RU" sz="2300" dirty="0">
                <a:latin typeface="Times New Roman" charset="0"/>
                <a:ea typeface="Times New Roman" charset="0"/>
                <a:cs typeface="Times New Roman" charset="0"/>
              </a:rPr>
              <a:t>по доходам от реализации;</a:t>
            </a:r>
          </a:p>
          <a:p>
            <a:pPr marL="1254125" indent="-333375">
              <a:buFont typeface="Wingdings" charset="2"/>
              <a:buChar char="ü"/>
            </a:pPr>
            <a:r>
              <a:rPr lang="ru-RU" sz="2300" dirty="0">
                <a:latin typeface="Times New Roman" charset="0"/>
                <a:ea typeface="Times New Roman" charset="0"/>
                <a:cs typeface="Times New Roman" charset="0"/>
              </a:rPr>
              <a:t>по доходам к предъявлению;</a:t>
            </a:r>
          </a:p>
          <a:p>
            <a:pPr marL="1254125" indent="-333375">
              <a:buFont typeface="Wingdings" charset="2"/>
              <a:buChar char="ü"/>
            </a:pPr>
            <a:r>
              <a:rPr lang="ru-RU" sz="2300" dirty="0">
                <a:latin typeface="Times New Roman" charset="0"/>
                <a:ea typeface="Times New Roman" charset="0"/>
                <a:cs typeface="Times New Roman" charset="0"/>
              </a:rPr>
              <a:t>информацию о причинах возникновения и сроках погашения дебиторской задолженности</a:t>
            </a:r>
            <a:r>
              <a:rPr lang="ru-RU" sz="2300" dirty="0" smtClean="0">
                <a:latin typeface="Times New Roman" charset="0"/>
                <a:ea typeface="Times New Roman" charset="0"/>
                <a:cs typeface="Times New Roman" charset="0"/>
              </a:rPr>
              <a:t>.</a:t>
            </a:r>
            <a:endParaRPr lang="ru-RU" sz="23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0756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481391" y="49076"/>
            <a:ext cx="503102" cy="365125"/>
          </a:xfrm>
        </p:spPr>
        <p:txBody>
          <a:bodyPr/>
          <a:lstStyle/>
          <a:p>
            <a:fld id="{A9DAC724-3E02-49ED-B828-609FBC575841}" type="slidenum">
              <a:rPr lang="ru-RU" b="1" smtClean="0">
                <a:solidFill>
                  <a:srgbClr val="C79023"/>
                </a:solidFill>
              </a:rPr>
              <a:t>23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A33DAC7D-2902-43C4-80FC-A26A6CDFC3A5}"/>
              </a:ext>
            </a:extLst>
          </p:cNvPr>
          <p:cNvSpPr/>
          <p:nvPr/>
        </p:nvSpPr>
        <p:spPr>
          <a:xfrm>
            <a:off x="2420009" y="132234"/>
            <a:ext cx="587535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500" b="1" dirty="0" smtClean="0">
                <a:solidFill>
                  <a:srgbClr val="077A3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Переходные положения</a:t>
            </a:r>
            <a:endParaRPr lang="ru-RU" sz="2500" i="1" dirty="0">
              <a:solidFill>
                <a:srgbClr val="C79023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00660" y="994606"/>
            <a:ext cx="8653780" cy="5497634"/>
          </a:xfrm>
        </p:spPr>
        <p:txBody>
          <a:bodyPr/>
          <a:lstStyle/>
          <a:p>
            <a:pPr marL="263525" lvl="2" indent="-263525"/>
            <a:r>
              <a:rPr lang="ru-RU" sz="2400" b="1" dirty="0">
                <a:latin typeface="Times New Roman" charset="0"/>
                <a:ea typeface="Times New Roman" charset="0"/>
                <a:cs typeface="Times New Roman" charset="0"/>
              </a:rPr>
              <a:t>По долгосрочным договорам строительного </a:t>
            </a:r>
            <a:r>
              <a:rPr lang="ru-RU" sz="2400" b="1" dirty="0" smtClean="0">
                <a:latin typeface="Times New Roman" charset="0"/>
                <a:ea typeface="Times New Roman" charset="0"/>
                <a:cs typeface="Times New Roman" charset="0"/>
              </a:rPr>
              <a:t>подряда:</a:t>
            </a:r>
          </a:p>
          <a:p>
            <a:pPr marL="271463" lvl="2"/>
            <a:r>
              <a:rPr lang="ru-RU" sz="2400" dirty="0" smtClean="0">
                <a:latin typeface="Times New Roman" charset="0"/>
                <a:ea typeface="Times New Roman" charset="0"/>
                <a:cs typeface="Times New Roman" charset="0"/>
              </a:rPr>
              <a:t>признание </a:t>
            </a:r>
            <a:r>
              <a:rPr lang="ru-RU" sz="2400" b="1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ранее не </a:t>
            </a:r>
            <a:r>
              <a:rPr lang="ru-RU" sz="2400" b="1" dirty="0" smtClean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отраженных </a:t>
            </a:r>
            <a:r>
              <a:rPr lang="ru-RU" sz="2400" b="1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в бухгалтерском учете </a:t>
            </a:r>
            <a:r>
              <a:rPr lang="ru-RU" sz="2400" b="1" dirty="0" smtClean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сумм </a:t>
            </a:r>
            <a:r>
              <a:rPr lang="ru-RU" sz="2400" b="1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доходов</a:t>
            </a:r>
            <a:r>
              <a:rPr lang="ru-RU" sz="2400" dirty="0">
                <a:latin typeface="Times New Roman" charset="0"/>
                <a:ea typeface="Times New Roman" charset="0"/>
                <a:cs typeface="Times New Roman" charset="0"/>
              </a:rPr>
              <a:t>, соответствующие выполненным, но не завершенным на конец отчетного периода работам (этапам работ</a:t>
            </a:r>
            <a:r>
              <a:rPr lang="ru-RU" sz="2400" dirty="0" smtClean="0">
                <a:latin typeface="Times New Roman" charset="0"/>
                <a:ea typeface="Times New Roman" charset="0"/>
                <a:cs typeface="Times New Roman" charset="0"/>
              </a:rPr>
              <a:t>).</a:t>
            </a:r>
            <a:endParaRPr lang="ru-RU" sz="2400" dirty="0">
              <a:latin typeface="Times New Roman" charset="0"/>
              <a:ea typeface="Times New Roman" charset="0"/>
              <a:cs typeface="Times New Roman" charset="0"/>
            </a:endParaRPr>
          </a:p>
          <a:p>
            <a:pPr marL="263525" lvl="2" indent="-263525"/>
            <a:endParaRPr lang="ru-RU" sz="2400" b="1" dirty="0" smtClean="0">
              <a:latin typeface="Times New Roman" charset="0"/>
              <a:ea typeface="Times New Roman" charset="0"/>
              <a:cs typeface="Times New Roman" charset="0"/>
            </a:endParaRPr>
          </a:p>
          <a:p>
            <a:pPr marL="263525" lvl="2" indent="-263525"/>
            <a:r>
              <a:rPr lang="ru-RU" sz="2400" b="1" dirty="0" smtClean="0">
                <a:latin typeface="Times New Roman" charset="0"/>
                <a:ea typeface="Times New Roman" charset="0"/>
                <a:cs typeface="Times New Roman" charset="0"/>
              </a:rPr>
              <a:t>По </a:t>
            </a:r>
            <a:r>
              <a:rPr lang="ru-RU" sz="2400" b="1" dirty="0">
                <a:latin typeface="Times New Roman" charset="0"/>
                <a:ea typeface="Times New Roman" charset="0"/>
                <a:cs typeface="Times New Roman" charset="0"/>
              </a:rPr>
              <a:t>иным долгосрочным договорам </a:t>
            </a:r>
            <a:endParaRPr lang="ru-RU" sz="2400" b="1" dirty="0" smtClean="0">
              <a:latin typeface="Times New Roman" charset="0"/>
              <a:ea typeface="Times New Roman" charset="0"/>
              <a:cs typeface="Times New Roman" charset="0"/>
            </a:endParaRPr>
          </a:p>
          <a:p>
            <a:pPr marL="263525" lvl="2" indent="7938"/>
            <a:r>
              <a:rPr lang="ru-RU" sz="2400" b="1" dirty="0" smtClean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признание </a:t>
            </a:r>
            <a:r>
              <a:rPr lang="ru-RU" sz="2400" b="1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ранее не </a:t>
            </a:r>
            <a:r>
              <a:rPr lang="ru-RU" sz="2400" b="1" dirty="0" smtClean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отраженных </a:t>
            </a:r>
            <a:r>
              <a:rPr lang="ru-RU" sz="2400" b="1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в бухгалтерском учете </a:t>
            </a:r>
            <a:r>
              <a:rPr lang="ru-RU" sz="2400" b="1" dirty="0" smtClean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сумм </a:t>
            </a:r>
            <a:r>
              <a:rPr lang="ru-RU" sz="2400" b="1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доходов от реализации</a:t>
            </a:r>
            <a:r>
              <a:rPr lang="ru-RU" sz="2400" b="1" dirty="0"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ru-RU" sz="2400" dirty="0">
                <a:latin typeface="Times New Roman" charset="0"/>
                <a:ea typeface="Times New Roman" charset="0"/>
                <a:cs typeface="Times New Roman" charset="0"/>
              </a:rPr>
              <a:t>соответствующие выполненным на конец отчетного периода работам (оказанным услугам</a:t>
            </a:r>
            <a:r>
              <a:rPr lang="ru-RU" sz="2400" dirty="0" smtClean="0">
                <a:latin typeface="Times New Roman" charset="0"/>
                <a:ea typeface="Times New Roman" charset="0"/>
                <a:cs typeface="Times New Roman" charset="0"/>
              </a:rPr>
              <a:t>)</a:t>
            </a:r>
            <a:r>
              <a:rPr lang="ru-RU" sz="2400" b="1" dirty="0" smtClean="0">
                <a:latin typeface="Times New Roman" charset="0"/>
                <a:ea typeface="Times New Roman" charset="0"/>
                <a:cs typeface="Times New Roman" charset="0"/>
              </a:rPr>
              <a:t>,</a:t>
            </a:r>
          </a:p>
          <a:p>
            <a:pPr marL="263525" lvl="2" indent="-38100"/>
            <a:r>
              <a:rPr lang="ru-RU" sz="2400" b="1" dirty="0" smtClean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суммы </a:t>
            </a:r>
            <a:r>
              <a:rPr lang="ru-RU" sz="2400" b="1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доходов будущих периодов</a:t>
            </a:r>
            <a:r>
              <a:rPr lang="ru-RU" sz="2400" dirty="0">
                <a:latin typeface="Times New Roman" charset="0"/>
                <a:ea typeface="Times New Roman" charset="0"/>
                <a:cs typeface="Times New Roman" charset="0"/>
              </a:rPr>
              <a:t>, соответствующие работам (услугам), подлежащим выполнению (оказанию) в течение оставшегося периода исполнения долгосрочного </a:t>
            </a:r>
            <a:r>
              <a:rPr lang="ru-RU" sz="2400" dirty="0" smtClean="0">
                <a:latin typeface="Times New Roman" charset="0"/>
                <a:ea typeface="Times New Roman" charset="0"/>
                <a:cs typeface="Times New Roman" charset="0"/>
              </a:rPr>
              <a:t>договора</a:t>
            </a:r>
            <a:r>
              <a:rPr lang="ru-RU" sz="2400" dirty="0">
                <a:latin typeface="Times New Roman" charset="0"/>
                <a:ea typeface="Times New Roman" charset="0"/>
                <a:cs typeface="Times New Roman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9521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481391" y="49076"/>
            <a:ext cx="503102" cy="365125"/>
          </a:xfrm>
        </p:spPr>
        <p:txBody>
          <a:bodyPr/>
          <a:lstStyle/>
          <a:p>
            <a:fld id="{A9DAC724-3E02-49ED-B828-609FBC575841}" type="slidenum">
              <a:rPr lang="ru-RU" b="1" smtClean="0">
                <a:solidFill>
                  <a:srgbClr val="C79023"/>
                </a:solidFill>
              </a:rPr>
              <a:t>24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A33DAC7D-2902-43C4-80FC-A26A6CDFC3A5}"/>
              </a:ext>
            </a:extLst>
          </p:cNvPr>
          <p:cNvSpPr/>
          <p:nvPr/>
        </p:nvSpPr>
        <p:spPr>
          <a:xfrm>
            <a:off x="2420009" y="132234"/>
            <a:ext cx="587535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500" b="1" dirty="0" smtClean="0">
                <a:solidFill>
                  <a:srgbClr val="077A3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Переходные положения</a:t>
            </a:r>
            <a:endParaRPr lang="ru-RU" sz="2500" i="1" dirty="0">
              <a:solidFill>
                <a:srgbClr val="C79023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00660" y="994606"/>
            <a:ext cx="8653780" cy="5497634"/>
          </a:xfrm>
        </p:spPr>
        <p:txBody>
          <a:bodyPr/>
          <a:lstStyle/>
          <a:p>
            <a:pPr marL="457200" lvl="2" indent="-457200">
              <a:buAutoNum type="arabicPeriod"/>
            </a:pPr>
            <a:r>
              <a:rPr lang="ru-RU" sz="2400" b="1" dirty="0" smtClean="0">
                <a:latin typeface="Times New Roman" charset="0"/>
                <a:ea typeface="Times New Roman" charset="0"/>
                <a:cs typeface="Times New Roman" charset="0"/>
              </a:rPr>
              <a:t>Проведение инвентаризации расчетов с дебиторами по доходам</a:t>
            </a:r>
          </a:p>
          <a:p>
            <a:pPr marL="457200" lvl="2" indent="-457200">
              <a:buFont typeface="Arial" charset="0"/>
              <a:buChar char="•"/>
            </a:pPr>
            <a:r>
              <a:rPr lang="ru-RU" sz="2400" dirty="0" smtClean="0">
                <a:latin typeface="Times New Roman" charset="0"/>
                <a:ea typeface="Times New Roman" charset="0"/>
                <a:cs typeface="Times New Roman" charset="0"/>
              </a:rPr>
              <a:t>Список заключенных доходных договоров до 1 января 2020 года, но продолжающих действовать после 1 января 2020 года</a:t>
            </a:r>
          </a:p>
          <a:p>
            <a:pPr marL="457200" lvl="2" indent="-457200">
              <a:buFont typeface="Arial" charset="0"/>
              <a:buChar char="•"/>
            </a:pPr>
            <a:r>
              <a:rPr lang="ru-RU" sz="2400" dirty="0" smtClean="0">
                <a:latin typeface="Times New Roman" charset="0"/>
                <a:ea typeface="Times New Roman" charset="0"/>
                <a:cs typeface="Times New Roman" charset="0"/>
              </a:rPr>
              <a:t>Анализ на соответствие критериям их признания долгосрочными договорами</a:t>
            </a:r>
          </a:p>
          <a:p>
            <a:pPr marL="457200" lvl="2" indent="-457200">
              <a:buFont typeface="Arial" charset="0"/>
              <a:buChar char="•"/>
            </a:pPr>
            <a:r>
              <a:rPr lang="ru-RU" sz="2400" dirty="0" smtClean="0">
                <a:latin typeface="Times New Roman" charset="0"/>
                <a:ea typeface="Times New Roman" charset="0"/>
                <a:cs typeface="Times New Roman" charset="0"/>
              </a:rPr>
              <a:t>Определение оставшегося срока их действия и суммы доходов будущих периодов за этот срок</a:t>
            </a:r>
          </a:p>
          <a:p>
            <a:pPr marL="457200" lvl="2" indent="-457200">
              <a:buFont typeface="Arial" charset="0"/>
              <a:buChar char="•"/>
            </a:pPr>
            <a:endParaRPr lang="ru-RU" sz="2400" dirty="0" smtClean="0">
              <a:latin typeface="Times New Roman" charset="0"/>
              <a:ea typeface="Times New Roman" charset="0"/>
              <a:cs typeface="Times New Roman" charset="0"/>
            </a:endParaRPr>
          </a:p>
          <a:p>
            <a:pPr marL="457200" lvl="2" indent="-457200">
              <a:buFont typeface="+mj-lt"/>
              <a:buAutoNum type="arabicPeriod" startAt="2"/>
            </a:pPr>
            <a:r>
              <a:rPr lang="ru-RU" sz="2400" b="1" dirty="0">
                <a:latin typeface="Times New Roman" charset="0"/>
                <a:ea typeface="Times New Roman" charset="0"/>
                <a:cs typeface="Times New Roman" charset="0"/>
              </a:rPr>
              <a:t>Уточнение входящих остатков в </a:t>
            </a:r>
            <a:r>
              <a:rPr lang="ru-RU" sz="2400" b="1" dirty="0" err="1">
                <a:latin typeface="Times New Roman" charset="0"/>
                <a:ea typeface="Times New Roman" charset="0"/>
                <a:cs typeface="Times New Roman" charset="0"/>
              </a:rPr>
              <a:t>межотчетный</a:t>
            </a:r>
            <a:r>
              <a:rPr lang="ru-RU" sz="2400" b="1" dirty="0">
                <a:latin typeface="Times New Roman" charset="0"/>
                <a:ea typeface="Times New Roman" charset="0"/>
                <a:cs typeface="Times New Roman" charset="0"/>
              </a:rPr>
              <a:t> период</a:t>
            </a:r>
          </a:p>
          <a:p>
            <a:pPr marL="457200" lvl="2" indent="-457200">
              <a:buFont typeface="Arial" charset="0"/>
              <a:buChar char="•"/>
            </a:pPr>
            <a:r>
              <a:rPr lang="ru-RU" sz="2400" dirty="0" err="1" smtClean="0">
                <a:latin typeface="Times New Roman" charset="0"/>
                <a:ea typeface="Times New Roman" charset="0"/>
                <a:cs typeface="Times New Roman" charset="0"/>
              </a:rPr>
              <a:t>Дт</a:t>
            </a:r>
            <a:r>
              <a:rPr lang="ru-RU" sz="2400" dirty="0" smtClean="0">
                <a:latin typeface="Times New Roman" charset="0"/>
                <a:ea typeface="Times New Roman" charset="0"/>
                <a:cs typeface="Times New Roman" charset="0"/>
              </a:rPr>
              <a:t> 0 205 31 56Х   </a:t>
            </a:r>
            <a:r>
              <a:rPr lang="ru-RU" sz="2400" dirty="0" err="1" smtClean="0">
                <a:latin typeface="Times New Roman" charset="0"/>
                <a:ea typeface="Times New Roman" charset="0"/>
                <a:cs typeface="Times New Roman" charset="0"/>
              </a:rPr>
              <a:t>Кт</a:t>
            </a:r>
            <a:r>
              <a:rPr lang="ru-RU" sz="2400" dirty="0" smtClean="0">
                <a:latin typeface="Times New Roman" charset="0"/>
                <a:ea typeface="Times New Roman" charset="0"/>
                <a:cs typeface="Times New Roman" charset="0"/>
              </a:rPr>
              <a:t> 0 401 30 000</a:t>
            </a:r>
          </a:p>
          <a:p>
            <a:pPr marL="457200" lvl="2" indent="-457200">
              <a:buFont typeface="Arial" charset="0"/>
              <a:buChar char="•"/>
            </a:pPr>
            <a:r>
              <a:rPr lang="ru-RU" sz="2400" dirty="0" err="1" smtClean="0">
                <a:latin typeface="Times New Roman" charset="0"/>
                <a:ea typeface="Times New Roman" charset="0"/>
                <a:cs typeface="Times New Roman" charset="0"/>
              </a:rPr>
              <a:t>Дт</a:t>
            </a:r>
            <a:r>
              <a:rPr lang="ru-RU" sz="2400" dirty="0" smtClean="0">
                <a:latin typeface="Times New Roman" charset="0"/>
                <a:ea typeface="Times New Roman" charset="0"/>
                <a:cs typeface="Times New Roman" charset="0"/>
              </a:rPr>
              <a:t> 0 401 30 000    </a:t>
            </a:r>
            <a:r>
              <a:rPr lang="ru-RU" sz="2400" dirty="0" err="1" smtClean="0">
                <a:latin typeface="Times New Roman" charset="0"/>
                <a:ea typeface="Times New Roman" charset="0"/>
                <a:cs typeface="Times New Roman" charset="0"/>
              </a:rPr>
              <a:t>Кт</a:t>
            </a:r>
            <a:r>
              <a:rPr lang="ru-RU" sz="2400" dirty="0" smtClean="0">
                <a:latin typeface="Times New Roman" charset="0"/>
                <a:ea typeface="Times New Roman" charset="0"/>
                <a:cs typeface="Times New Roman" charset="0"/>
              </a:rPr>
              <a:t> 0 401 40 13Х</a:t>
            </a:r>
          </a:p>
          <a:p>
            <a:pPr marL="457200" lvl="2" indent="-457200">
              <a:buFont typeface="Arial" charset="0"/>
              <a:buChar char="•"/>
            </a:pPr>
            <a:endParaRPr lang="ru-RU" sz="24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226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366078" y="179386"/>
            <a:ext cx="639373" cy="365125"/>
          </a:xfrm>
        </p:spPr>
        <p:txBody>
          <a:bodyPr/>
          <a:lstStyle/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25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41" name="Title 1">
            <a:extLst>
              <a:ext uri="{FF2B5EF4-FFF2-40B4-BE49-F238E27FC236}">
                <a16:creationId xmlns="" xmlns:a16="http://schemas.microsoft.com/office/drawing/2014/main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739389" y="3085807"/>
            <a:ext cx="7772400" cy="95971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000" b="1" dirty="0">
                <a:solidFill>
                  <a:srgbClr val="077A3E"/>
                </a:solidFill>
              </a:rPr>
              <a:t>СПАСИБО ЗА ВНИМАНИЕ!</a:t>
            </a:r>
            <a:endParaRPr lang="en-GB" sz="5000" b="1" u="sng" dirty="0">
              <a:solidFill>
                <a:srgbClr val="C7902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403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29990</TotalTime>
  <Words>1244</Words>
  <Application>Microsoft Office PowerPoint</Application>
  <PresentationFormat>Экран (4:3)</PresentationFormat>
  <Paragraphs>234</Paragraphs>
  <Slides>25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ОБЗ</dc:creator>
  <cp:lastModifiedBy>Кривовицина Елена Викьлровна</cp:lastModifiedBy>
  <cp:revision>1609</cp:revision>
  <cp:lastPrinted>2018-11-14T09:10:42Z</cp:lastPrinted>
  <dcterms:created xsi:type="dcterms:W3CDTF">2014-05-13T07:16:38Z</dcterms:created>
  <dcterms:modified xsi:type="dcterms:W3CDTF">2020-04-01T09:18:23Z</dcterms:modified>
</cp:coreProperties>
</file>