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5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5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  <p:sldMasterId id="2147483711" r:id="rId2"/>
    <p:sldMasterId id="2147483723" r:id="rId3"/>
    <p:sldMasterId id="2147483769" r:id="rId4"/>
    <p:sldMasterId id="2147483810" r:id="rId5"/>
    <p:sldMasterId id="2147483851" r:id="rId6"/>
  </p:sldMasterIdLst>
  <p:notesMasterIdLst>
    <p:notesMasterId r:id="rId129"/>
  </p:notesMasterIdLst>
  <p:handoutMasterIdLst>
    <p:handoutMasterId r:id="rId130"/>
  </p:handoutMasterIdLst>
  <p:sldIdLst>
    <p:sldId id="2627" r:id="rId7"/>
    <p:sldId id="2630" r:id="rId8"/>
    <p:sldId id="2628" r:id="rId9"/>
    <p:sldId id="2629" r:id="rId10"/>
    <p:sldId id="2631" r:id="rId11"/>
    <p:sldId id="2632" r:id="rId12"/>
    <p:sldId id="2633" r:id="rId13"/>
    <p:sldId id="2634" r:id="rId14"/>
    <p:sldId id="2635" r:id="rId15"/>
    <p:sldId id="2636" r:id="rId16"/>
    <p:sldId id="2637" r:id="rId17"/>
    <p:sldId id="2638" r:id="rId18"/>
    <p:sldId id="2517" r:id="rId19"/>
    <p:sldId id="2518" r:id="rId20"/>
    <p:sldId id="2519" r:id="rId21"/>
    <p:sldId id="2520" r:id="rId22"/>
    <p:sldId id="2521" r:id="rId23"/>
    <p:sldId id="2522" r:id="rId24"/>
    <p:sldId id="2523" r:id="rId25"/>
    <p:sldId id="2524" r:id="rId26"/>
    <p:sldId id="2525" r:id="rId27"/>
    <p:sldId id="2526" r:id="rId28"/>
    <p:sldId id="2527" r:id="rId29"/>
    <p:sldId id="2528" r:id="rId30"/>
    <p:sldId id="2529" r:id="rId31"/>
    <p:sldId id="2530" r:id="rId32"/>
    <p:sldId id="2531" r:id="rId33"/>
    <p:sldId id="2532" r:id="rId34"/>
    <p:sldId id="2533" r:id="rId35"/>
    <p:sldId id="2534" r:id="rId36"/>
    <p:sldId id="2535" r:id="rId37"/>
    <p:sldId id="2536" r:id="rId38"/>
    <p:sldId id="2537" r:id="rId39"/>
    <p:sldId id="2538" r:id="rId40"/>
    <p:sldId id="2539" r:id="rId41"/>
    <p:sldId id="2540" r:id="rId42"/>
    <p:sldId id="2541" r:id="rId43"/>
    <p:sldId id="2542" r:id="rId44"/>
    <p:sldId id="2543" r:id="rId45"/>
    <p:sldId id="2544" r:id="rId46"/>
    <p:sldId id="2545" r:id="rId47"/>
    <p:sldId id="2546" r:id="rId48"/>
    <p:sldId id="2547" r:id="rId49"/>
    <p:sldId id="2548" r:id="rId50"/>
    <p:sldId id="2549" r:id="rId51"/>
    <p:sldId id="2550" r:id="rId52"/>
    <p:sldId id="2551" r:id="rId53"/>
    <p:sldId id="2552" r:id="rId54"/>
    <p:sldId id="2553" r:id="rId55"/>
    <p:sldId id="2554" r:id="rId56"/>
    <p:sldId id="2555" r:id="rId57"/>
    <p:sldId id="2556" r:id="rId58"/>
    <p:sldId id="2557" r:id="rId59"/>
    <p:sldId id="2558" r:id="rId60"/>
    <p:sldId id="2559" r:id="rId61"/>
    <p:sldId id="2560" r:id="rId62"/>
    <p:sldId id="2561" r:id="rId63"/>
    <p:sldId id="2562" r:id="rId64"/>
    <p:sldId id="2563" r:id="rId65"/>
    <p:sldId id="2564" r:id="rId66"/>
    <p:sldId id="2565" r:id="rId67"/>
    <p:sldId id="2566" r:id="rId68"/>
    <p:sldId id="2567" r:id="rId69"/>
    <p:sldId id="2568" r:id="rId70"/>
    <p:sldId id="2569" r:id="rId71"/>
    <p:sldId id="2570" r:id="rId72"/>
    <p:sldId id="2571" r:id="rId73"/>
    <p:sldId id="2572" r:id="rId74"/>
    <p:sldId id="2573" r:id="rId75"/>
    <p:sldId id="2574" r:id="rId76"/>
    <p:sldId id="2575" r:id="rId77"/>
    <p:sldId id="2576" r:id="rId78"/>
    <p:sldId id="2577" r:id="rId79"/>
    <p:sldId id="2578" r:id="rId80"/>
    <p:sldId id="2579" r:id="rId81"/>
    <p:sldId id="2580" r:id="rId82"/>
    <p:sldId id="2581" r:id="rId83"/>
    <p:sldId id="2582" r:id="rId84"/>
    <p:sldId id="2583" r:id="rId85"/>
    <p:sldId id="2584" r:id="rId86"/>
    <p:sldId id="2585" r:id="rId87"/>
    <p:sldId id="2586" r:id="rId88"/>
    <p:sldId id="2587" r:id="rId89"/>
    <p:sldId id="2588" r:id="rId90"/>
    <p:sldId id="2589" r:id="rId91"/>
    <p:sldId id="2590" r:id="rId92"/>
    <p:sldId id="2591" r:id="rId93"/>
    <p:sldId id="2592" r:id="rId94"/>
    <p:sldId id="2593" r:id="rId95"/>
    <p:sldId id="2594" r:id="rId96"/>
    <p:sldId id="2595" r:id="rId97"/>
    <p:sldId id="2596" r:id="rId98"/>
    <p:sldId id="2597" r:id="rId99"/>
    <p:sldId id="2598" r:id="rId100"/>
    <p:sldId id="2599" r:id="rId101"/>
    <p:sldId id="2600" r:id="rId102"/>
    <p:sldId id="2601" r:id="rId103"/>
    <p:sldId id="2602" r:id="rId104"/>
    <p:sldId id="2603" r:id="rId105"/>
    <p:sldId id="2604" r:id="rId106"/>
    <p:sldId id="2605" r:id="rId107"/>
    <p:sldId id="2606" r:id="rId108"/>
    <p:sldId id="2607" r:id="rId109"/>
    <p:sldId id="2608" r:id="rId110"/>
    <p:sldId id="2609" r:id="rId111"/>
    <p:sldId id="2610" r:id="rId112"/>
    <p:sldId id="2611" r:id="rId113"/>
    <p:sldId id="2612" r:id="rId114"/>
    <p:sldId id="2613" r:id="rId115"/>
    <p:sldId id="2614" r:id="rId116"/>
    <p:sldId id="2615" r:id="rId117"/>
    <p:sldId id="2616" r:id="rId118"/>
    <p:sldId id="2617" r:id="rId119"/>
    <p:sldId id="2618" r:id="rId120"/>
    <p:sldId id="2619" r:id="rId121"/>
    <p:sldId id="2620" r:id="rId122"/>
    <p:sldId id="2621" r:id="rId123"/>
    <p:sldId id="2622" r:id="rId124"/>
    <p:sldId id="2623" r:id="rId125"/>
    <p:sldId id="2624" r:id="rId126"/>
    <p:sldId id="2625" r:id="rId127"/>
    <p:sldId id="2360" r:id="rId128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3F6B1DE8-C15F-4E63-BE0D-BD1A6BF5A674}">
          <p14:sldIdLst/>
        </p14:section>
        <p14:section name="Раздел без заголовка" id="{1C14E871-31D1-4CCA-B49E-BC5030EFCEE6}">
          <p14:sldIdLst>
            <p14:sldId id="2627"/>
            <p14:sldId id="2630"/>
            <p14:sldId id="2628"/>
            <p14:sldId id="2629"/>
            <p14:sldId id="2631"/>
            <p14:sldId id="2632"/>
            <p14:sldId id="2633"/>
            <p14:sldId id="2634"/>
            <p14:sldId id="2635"/>
            <p14:sldId id="2636"/>
            <p14:sldId id="2637"/>
            <p14:sldId id="2638"/>
            <p14:sldId id="2517"/>
            <p14:sldId id="2518"/>
            <p14:sldId id="2519"/>
            <p14:sldId id="2520"/>
            <p14:sldId id="2521"/>
            <p14:sldId id="2522"/>
            <p14:sldId id="2523"/>
            <p14:sldId id="2524"/>
            <p14:sldId id="2525"/>
            <p14:sldId id="2526"/>
            <p14:sldId id="2527"/>
            <p14:sldId id="2528"/>
            <p14:sldId id="2529"/>
            <p14:sldId id="2530"/>
            <p14:sldId id="2531"/>
            <p14:sldId id="2532"/>
            <p14:sldId id="2533"/>
            <p14:sldId id="2534"/>
            <p14:sldId id="2535"/>
            <p14:sldId id="2536"/>
            <p14:sldId id="2537"/>
            <p14:sldId id="2538"/>
            <p14:sldId id="2539"/>
            <p14:sldId id="2540"/>
            <p14:sldId id="2541"/>
            <p14:sldId id="2542"/>
            <p14:sldId id="2543"/>
            <p14:sldId id="2544"/>
            <p14:sldId id="2545"/>
            <p14:sldId id="2546"/>
            <p14:sldId id="2547"/>
            <p14:sldId id="2548"/>
            <p14:sldId id="2549"/>
            <p14:sldId id="2550"/>
            <p14:sldId id="2551"/>
            <p14:sldId id="2552"/>
            <p14:sldId id="2553"/>
            <p14:sldId id="2554"/>
            <p14:sldId id="2555"/>
            <p14:sldId id="2556"/>
            <p14:sldId id="2557"/>
            <p14:sldId id="2558"/>
            <p14:sldId id="2559"/>
            <p14:sldId id="2560"/>
            <p14:sldId id="2561"/>
            <p14:sldId id="2562"/>
            <p14:sldId id="2563"/>
            <p14:sldId id="2564"/>
            <p14:sldId id="2565"/>
            <p14:sldId id="2566"/>
            <p14:sldId id="2567"/>
            <p14:sldId id="2568"/>
            <p14:sldId id="2569"/>
            <p14:sldId id="2570"/>
            <p14:sldId id="2571"/>
            <p14:sldId id="2572"/>
            <p14:sldId id="2573"/>
            <p14:sldId id="2574"/>
            <p14:sldId id="2575"/>
            <p14:sldId id="2576"/>
            <p14:sldId id="2577"/>
            <p14:sldId id="2578"/>
            <p14:sldId id="2579"/>
            <p14:sldId id="2580"/>
            <p14:sldId id="2581"/>
            <p14:sldId id="2582"/>
            <p14:sldId id="2583"/>
            <p14:sldId id="2584"/>
            <p14:sldId id="2585"/>
            <p14:sldId id="2586"/>
            <p14:sldId id="2587"/>
            <p14:sldId id="2588"/>
            <p14:sldId id="2589"/>
            <p14:sldId id="2590"/>
            <p14:sldId id="2591"/>
            <p14:sldId id="2592"/>
            <p14:sldId id="2593"/>
            <p14:sldId id="2594"/>
            <p14:sldId id="2595"/>
            <p14:sldId id="2596"/>
            <p14:sldId id="2597"/>
            <p14:sldId id="2598"/>
            <p14:sldId id="2599"/>
            <p14:sldId id="2600"/>
            <p14:sldId id="2601"/>
            <p14:sldId id="2602"/>
            <p14:sldId id="2603"/>
            <p14:sldId id="2604"/>
            <p14:sldId id="2605"/>
            <p14:sldId id="2606"/>
            <p14:sldId id="2607"/>
            <p14:sldId id="2608"/>
            <p14:sldId id="2609"/>
            <p14:sldId id="2610"/>
            <p14:sldId id="2611"/>
            <p14:sldId id="2612"/>
            <p14:sldId id="2613"/>
            <p14:sldId id="2614"/>
            <p14:sldId id="2615"/>
            <p14:sldId id="2616"/>
            <p14:sldId id="2617"/>
            <p14:sldId id="2618"/>
            <p14:sldId id="2619"/>
            <p14:sldId id="2620"/>
            <p14:sldId id="2621"/>
            <p14:sldId id="2622"/>
            <p14:sldId id="2623"/>
            <p14:sldId id="2624"/>
            <p14:sldId id="2625"/>
            <p14:sldId id="2360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митрий Фетисов" initials="ДФ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DE3F8"/>
    <a:srgbClr val="FFCC99"/>
    <a:srgbClr val="669900"/>
    <a:srgbClr val="009900"/>
    <a:srgbClr val="FFCCCC"/>
    <a:srgbClr val="CCECFF"/>
    <a:srgbClr val="CCFFFF"/>
    <a:srgbClr val="FFFF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4" autoAdjust="0"/>
    <p:restoredTop sz="81481" autoAdjust="0"/>
  </p:normalViewPr>
  <p:slideViewPr>
    <p:cSldViewPr>
      <p:cViewPr varScale="1">
        <p:scale>
          <a:sx n="71" d="100"/>
          <a:sy n="71" d="100"/>
        </p:scale>
        <p:origin x="-1757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909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8362"/>
    </p:cViewPr>
  </p:sorterViewPr>
  <p:notesViewPr>
    <p:cSldViewPr>
      <p:cViewPr varScale="1">
        <p:scale>
          <a:sx n="54" d="100"/>
          <a:sy n="54" d="100"/>
        </p:scale>
        <p:origin x="289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1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63" Type="http://schemas.openxmlformats.org/officeDocument/2006/relationships/slide" Target="slides/slide57.xml"/><Relationship Id="rId84" Type="http://schemas.openxmlformats.org/officeDocument/2006/relationships/slide" Target="slides/slide78.xml"/><Relationship Id="rId16" Type="http://schemas.openxmlformats.org/officeDocument/2006/relationships/slide" Target="slides/slide10.xml"/><Relationship Id="rId107" Type="http://schemas.openxmlformats.org/officeDocument/2006/relationships/slide" Target="slides/slide101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102" Type="http://schemas.openxmlformats.org/officeDocument/2006/relationships/slide" Target="slides/slide96.xml"/><Relationship Id="rId123" Type="http://schemas.openxmlformats.org/officeDocument/2006/relationships/slide" Target="slides/slide117.xml"/><Relationship Id="rId128" Type="http://schemas.openxmlformats.org/officeDocument/2006/relationships/slide" Target="slides/slide122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4.xml"/><Relationship Id="rId95" Type="http://schemas.openxmlformats.org/officeDocument/2006/relationships/slide" Target="slides/slide89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113" Type="http://schemas.openxmlformats.org/officeDocument/2006/relationships/slide" Target="slides/slide107.xml"/><Relationship Id="rId118" Type="http://schemas.openxmlformats.org/officeDocument/2006/relationships/slide" Target="slides/slide112.xml"/><Relationship Id="rId134" Type="http://schemas.openxmlformats.org/officeDocument/2006/relationships/theme" Target="theme/theme1.xml"/><Relationship Id="rId80" Type="http://schemas.openxmlformats.org/officeDocument/2006/relationships/slide" Target="slides/slide74.xml"/><Relationship Id="rId85" Type="http://schemas.openxmlformats.org/officeDocument/2006/relationships/slide" Target="slides/slide79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59" Type="http://schemas.openxmlformats.org/officeDocument/2006/relationships/slide" Target="slides/slide53.xml"/><Relationship Id="rId103" Type="http://schemas.openxmlformats.org/officeDocument/2006/relationships/slide" Target="slides/slide97.xml"/><Relationship Id="rId108" Type="http://schemas.openxmlformats.org/officeDocument/2006/relationships/slide" Target="slides/slide102.xml"/><Relationship Id="rId124" Type="http://schemas.openxmlformats.org/officeDocument/2006/relationships/slide" Target="slides/slide118.xml"/><Relationship Id="rId129" Type="http://schemas.openxmlformats.org/officeDocument/2006/relationships/notesMaster" Target="notesMasters/notesMaster1.xml"/><Relationship Id="rId54" Type="http://schemas.openxmlformats.org/officeDocument/2006/relationships/slide" Target="slides/slide48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91" Type="http://schemas.openxmlformats.org/officeDocument/2006/relationships/slide" Target="slides/slide85.xml"/><Relationship Id="rId96" Type="http://schemas.openxmlformats.org/officeDocument/2006/relationships/slide" Target="slides/slide9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49" Type="http://schemas.openxmlformats.org/officeDocument/2006/relationships/slide" Target="slides/slide43.xml"/><Relationship Id="rId114" Type="http://schemas.openxmlformats.org/officeDocument/2006/relationships/slide" Target="slides/slide108.xml"/><Relationship Id="rId119" Type="http://schemas.openxmlformats.org/officeDocument/2006/relationships/slide" Target="slides/slide113.xml"/><Relationship Id="rId44" Type="http://schemas.openxmlformats.org/officeDocument/2006/relationships/slide" Target="slides/slide38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81" Type="http://schemas.openxmlformats.org/officeDocument/2006/relationships/slide" Target="slides/slide75.xml"/><Relationship Id="rId86" Type="http://schemas.openxmlformats.org/officeDocument/2006/relationships/slide" Target="slides/slide80.xml"/><Relationship Id="rId130" Type="http://schemas.openxmlformats.org/officeDocument/2006/relationships/handoutMaster" Target="handoutMasters/handoutMaster1.xml"/><Relationship Id="rId135" Type="http://schemas.openxmlformats.org/officeDocument/2006/relationships/tableStyles" Target="tableStyles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109" Type="http://schemas.openxmlformats.org/officeDocument/2006/relationships/slide" Target="slides/slide10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97" Type="http://schemas.openxmlformats.org/officeDocument/2006/relationships/slide" Target="slides/slide91.xml"/><Relationship Id="rId104" Type="http://schemas.openxmlformats.org/officeDocument/2006/relationships/slide" Target="slides/slide98.xml"/><Relationship Id="rId120" Type="http://schemas.openxmlformats.org/officeDocument/2006/relationships/slide" Target="slides/slide114.xml"/><Relationship Id="rId125" Type="http://schemas.openxmlformats.org/officeDocument/2006/relationships/slide" Target="slides/slide119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92" Type="http://schemas.openxmlformats.org/officeDocument/2006/relationships/slide" Target="slides/slide8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slide" Target="slides/slide81.xml"/><Relationship Id="rId110" Type="http://schemas.openxmlformats.org/officeDocument/2006/relationships/slide" Target="slides/slide104.xml"/><Relationship Id="rId115" Type="http://schemas.openxmlformats.org/officeDocument/2006/relationships/slide" Target="slides/slide109.xml"/><Relationship Id="rId131" Type="http://schemas.openxmlformats.org/officeDocument/2006/relationships/commentAuthors" Target="commentAuthors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56" Type="http://schemas.openxmlformats.org/officeDocument/2006/relationships/slide" Target="slides/slide50.xml"/><Relationship Id="rId77" Type="http://schemas.openxmlformats.org/officeDocument/2006/relationships/slide" Target="slides/slide71.xml"/><Relationship Id="rId100" Type="http://schemas.openxmlformats.org/officeDocument/2006/relationships/slide" Target="slides/slide94.xml"/><Relationship Id="rId105" Type="http://schemas.openxmlformats.org/officeDocument/2006/relationships/slide" Target="slides/slide99.xml"/><Relationship Id="rId126" Type="http://schemas.openxmlformats.org/officeDocument/2006/relationships/slide" Target="slides/slide120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93" Type="http://schemas.openxmlformats.org/officeDocument/2006/relationships/slide" Target="slides/slide87.xml"/><Relationship Id="rId98" Type="http://schemas.openxmlformats.org/officeDocument/2006/relationships/slide" Target="slides/slide92.xml"/><Relationship Id="rId121" Type="http://schemas.openxmlformats.org/officeDocument/2006/relationships/slide" Target="slides/slide115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9.xml"/><Relationship Id="rId46" Type="http://schemas.openxmlformats.org/officeDocument/2006/relationships/slide" Target="slides/slide40.xml"/><Relationship Id="rId67" Type="http://schemas.openxmlformats.org/officeDocument/2006/relationships/slide" Target="slides/slide61.xml"/><Relationship Id="rId116" Type="http://schemas.openxmlformats.org/officeDocument/2006/relationships/slide" Target="slides/slide110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62" Type="http://schemas.openxmlformats.org/officeDocument/2006/relationships/slide" Target="slides/slide56.xml"/><Relationship Id="rId83" Type="http://schemas.openxmlformats.org/officeDocument/2006/relationships/slide" Target="slides/slide77.xml"/><Relationship Id="rId88" Type="http://schemas.openxmlformats.org/officeDocument/2006/relationships/slide" Target="slides/slide82.xml"/><Relationship Id="rId111" Type="http://schemas.openxmlformats.org/officeDocument/2006/relationships/slide" Target="slides/slide105.xml"/><Relationship Id="rId132" Type="http://schemas.openxmlformats.org/officeDocument/2006/relationships/presProps" Target="presProps.xml"/><Relationship Id="rId15" Type="http://schemas.openxmlformats.org/officeDocument/2006/relationships/slide" Target="slides/slide9.xml"/><Relationship Id="rId36" Type="http://schemas.openxmlformats.org/officeDocument/2006/relationships/slide" Target="slides/slide30.xml"/><Relationship Id="rId57" Type="http://schemas.openxmlformats.org/officeDocument/2006/relationships/slide" Target="slides/slide51.xml"/><Relationship Id="rId106" Type="http://schemas.openxmlformats.org/officeDocument/2006/relationships/slide" Target="slides/slide100.xml"/><Relationship Id="rId127" Type="http://schemas.openxmlformats.org/officeDocument/2006/relationships/slide" Target="slides/slide12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52" Type="http://schemas.openxmlformats.org/officeDocument/2006/relationships/slide" Target="slides/slide46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94" Type="http://schemas.openxmlformats.org/officeDocument/2006/relationships/slide" Target="slides/slide88.xml"/><Relationship Id="rId99" Type="http://schemas.openxmlformats.org/officeDocument/2006/relationships/slide" Target="slides/slide93.xml"/><Relationship Id="rId101" Type="http://schemas.openxmlformats.org/officeDocument/2006/relationships/slide" Target="slides/slide95.xml"/><Relationship Id="rId122" Type="http://schemas.openxmlformats.org/officeDocument/2006/relationships/slide" Target="slides/slide11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47" Type="http://schemas.openxmlformats.org/officeDocument/2006/relationships/slide" Target="slides/slide41.xml"/><Relationship Id="rId68" Type="http://schemas.openxmlformats.org/officeDocument/2006/relationships/slide" Target="slides/slide62.xml"/><Relationship Id="rId89" Type="http://schemas.openxmlformats.org/officeDocument/2006/relationships/slide" Target="slides/slide83.xml"/><Relationship Id="rId112" Type="http://schemas.openxmlformats.org/officeDocument/2006/relationships/slide" Target="slides/slide106.xml"/><Relationship Id="rId133" Type="http://schemas.openxmlformats.org/officeDocument/2006/relationships/viewProps" Target="viewProps.xml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image" Target="../media/image9.jp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B4D6AB-64A7-4E3A-8957-85FA796B6B72}" type="doc">
      <dgm:prSet loTypeId="urn:microsoft.com/office/officeart/2008/layout/VerticalCurvedList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DD9BA5D-EDD0-4D01-886A-9837785DF966}">
      <dgm:prSet custT="1"/>
      <dgm:spPr>
        <a:solidFill>
          <a:schemeClr val="bg1"/>
        </a:solidFill>
      </dgm:spPr>
      <dgm:t>
        <a:bodyPr/>
        <a:lstStyle/>
        <a:p>
          <a:pPr algn="just" rtl="0"/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библиотечных фондов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независимо от срока их полезного использования  </a:t>
          </a:r>
          <a:r>
            <a:rPr lang="ru-RU" sz="2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(СГС «Основные средства)</a:t>
          </a:r>
          <a:endParaRPr lang="ru-RU" sz="20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A64084-A6D8-4BD8-A4AB-D2BD16F5E7CF}" type="parTrans" cxnId="{C033743C-0A87-463A-B9F0-B853D2C51C25}">
      <dgm:prSet/>
      <dgm:spPr/>
      <dgm:t>
        <a:bodyPr/>
        <a:lstStyle/>
        <a:p>
          <a:endParaRPr lang="ru-RU"/>
        </a:p>
      </dgm:t>
    </dgm:pt>
    <dgm:pt modelId="{5C1D8CB3-CE1E-49B9-BDEB-EE96C3C59F55}" type="sibTrans" cxnId="{C033743C-0A87-463A-B9F0-B853D2C51C25}">
      <dgm:prSet/>
      <dgm:spPr/>
      <dgm:t>
        <a:bodyPr/>
        <a:lstStyle/>
        <a:p>
          <a:endParaRPr lang="ru-RU"/>
        </a:p>
      </dgm:t>
    </dgm:pt>
    <dgm:pt modelId="{18D20F54-E816-4139-8158-00E1F2A1CC02}">
      <dgm:prSet custT="1"/>
      <dgm:spPr/>
      <dgm:t>
        <a:bodyPr/>
        <a:lstStyle/>
        <a:p>
          <a:pPr algn="just" rtl="0"/>
          <a:r>
            <a:rPr lang="ru-RU" sz="1200" dirty="0" smtClean="0"/>
            <a:t> 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живых организмов 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(животных, растений, грибов), культивируемых для получения биологической продукции (в том числе древесины), чей естественный рост и восстановление находятся под непосредственным контролем, ответственностью и управлением субъекта учета </a:t>
          </a:r>
          <a:r>
            <a:rPr lang="ru-RU" sz="2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ru-RU" sz="2000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rPr>
            <a:t>СГС «Биологические активы»)</a:t>
          </a:r>
          <a:endParaRPr lang="ru-RU" sz="20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31895D-3813-434A-B81E-678C20D72239}" type="parTrans" cxnId="{5C5A21E0-7217-4244-A2B8-C05AFB676C12}">
      <dgm:prSet/>
      <dgm:spPr/>
      <dgm:t>
        <a:bodyPr/>
        <a:lstStyle/>
        <a:p>
          <a:endParaRPr lang="ru-RU"/>
        </a:p>
      </dgm:t>
    </dgm:pt>
    <dgm:pt modelId="{258DD711-111E-4D18-B0EB-A5F2B2BFA468}" type="sibTrans" cxnId="{5C5A21E0-7217-4244-A2B8-C05AFB676C12}">
      <dgm:prSet/>
      <dgm:spPr/>
      <dgm:t>
        <a:bodyPr/>
        <a:lstStyle/>
        <a:p>
          <a:endParaRPr lang="ru-RU"/>
        </a:p>
      </dgm:t>
    </dgm:pt>
    <dgm:pt modelId="{1C03A38A-AB09-4F6C-A2B3-FF6E1BE63F1D}">
      <dgm:prSet custT="1"/>
      <dgm:spPr/>
      <dgm:t>
        <a:bodyPr/>
        <a:lstStyle/>
        <a:p>
          <a:pPr algn="just" rtl="0"/>
          <a:r>
            <a:rPr lang="ru-RU" sz="1500" dirty="0" smtClean="0"/>
            <a:t> 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незавершенного производства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сформированного субъектом учета по результатам выполнения им функции подрядчика 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 договорам строительного подряда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AA4995-D908-418A-A9E8-115920A09DD0}" type="parTrans" cxnId="{98B1C93C-7AA3-409B-AF7A-83334F020A2A}">
      <dgm:prSet/>
      <dgm:spPr/>
      <dgm:t>
        <a:bodyPr/>
        <a:lstStyle/>
        <a:p>
          <a:endParaRPr lang="ru-RU"/>
        </a:p>
      </dgm:t>
    </dgm:pt>
    <dgm:pt modelId="{2BA48C10-69CB-478F-AAC8-17D9DD10036C}" type="sibTrans" cxnId="{98B1C93C-7AA3-409B-AF7A-83334F020A2A}">
      <dgm:prSet/>
      <dgm:spPr/>
      <dgm:t>
        <a:bodyPr/>
        <a:lstStyle/>
        <a:p>
          <a:endParaRPr lang="ru-RU"/>
        </a:p>
      </dgm:t>
    </dgm:pt>
    <dgm:pt modelId="{FB346DE9-C855-4D5E-83BD-DABFBA6A6037}">
      <dgm:prSet custT="1"/>
      <dgm:spPr/>
      <dgm:t>
        <a:bodyPr/>
        <a:lstStyle/>
        <a:p>
          <a:pPr rtl="0"/>
          <a:r>
            <a:rPr lang="ru-RU" sz="2000" dirty="0" smtClean="0"/>
            <a:t>объектов, относящихся к </a:t>
          </a:r>
          <a:r>
            <a:rPr lang="ru-RU" sz="2000" b="1" dirty="0" smtClean="0"/>
            <a:t>активам культурного наследия</a:t>
          </a:r>
          <a:endParaRPr lang="ru-RU" sz="2000" b="1" dirty="0"/>
        </a:p>
      </dgm:t>
    </dgm:pt>
    <dgm:pt modelId="{D80FE32E-41E3-4FF6-8359-F18F678FC3F0}" type="parTrans" cxnId="{50C4D0F2-9299-4234-A765-5F65C8C23235}">
      <dgm:prSet/>
      <dgm:spPr/>
      <dgm:t>
        <a:bodyPr/>
        <a:lstStyle/>
        <a:p>
          <a:endParaRPr lang="ru-RU"/>
        </a:p>
      </dgm:t>
    </dgm:pt>
    <dgm:pt modelId="{B74975B5-C0FA-4DAA-B313-49964DA22E61}" type="sibTrans" cxnId="{50C4D0F2-9299-4234-A765-5F65C8C23235}">
      <dgm:prSet/>
      <dgm:spPr/>
      <dgm:t>
        <a:bodyPr/>
        <a:lstStyle/>
        <a:p>
          <a:endParaRPr lang="ru-RU"/>
        </a:p>
      </dgm:t>
    </dgm:pt>
    <dgm:pt modelId="{2832D61E-9032-456A-850A-A27871ED5ACC}">
      <dgm:prSet custT="1"/>
      <dgm:spPr/>
      <dgm:t>
        <a:bodyPr/>
        <a:lstStyle/>
        <a:p>
          <a:pPr rtl="0"/>
          <a:r>
            <a:rPr lang="ru-RU" sz="2000" dirty="0" smtClean="0"/>
            <a:t> </a:t>
          </a:r>
          <a:r>
            <a:rPr lang="ru-RU" sz="2000" b="1" dirty="0" smtClean="0"/>
            <a:t>финансовых инструментов </a:t>
          </a:r>
        </a:p>
        <a:p>
          <a:pPr rtl="0"/>
          <a:r>
            <a:rPr lang="ru-RU" sz="2000" b="0" dirty="0" smtClean="0">
              <a:solidFill>
                <a:srgbClr val="FF0000"/>
              </a:solidFill>
            </a:rPr>
            <a:t>(СГС «Финансовые инструменты»)</a:t>
          </a:r>
          <a:endParaRPr lang="ru-RU" sz="2000" b="0" dirty="0">
            <a:solidFill>
              <a:srgbClr val="FF0000"/>
            </a:solidFill>
          </a:endParaRPr>
        </a:p>
      </dgm:t>
    </dgm:pt>
    <dgm:pt modelId="{A525532A-586A-4666-9F23-87D655EF0A1B}" type="parTrans" cxnId="{33908652-9E41-4331-A2B4-C52E6864E5BE}">
      <dgm:prSet/>
      <dgm:spPr/>
      <dgm:t>
        <a:bodyPr/>
        <a:lstStyle/>
        <a:p>
          <a:endParaRPr lang="ru-RU"/>
        </a:p>
      </dgm:t>
    </dgm:pt>
    <dgm:pt modelId="{DEE01185-9E29-487F-AFD0-B2BDD9263073}" type="sibTrans" cxnId="{33908652-9E41-4331-A2B4-C52E6864E5BE}">
      <dgm:prSet/>
      <dgm:spPr/>
      <dgm:t>
        <a:bodyPr/>
        <a:lstStyle/>
        <a:p>
          <a:endParaRPr lang="ru-RU"/>
        </a:p>
      </dgm:t>
    </dgm:pt>
    <dgm:pt modelId="{5EB11591-8F73-4CC0-A0F7-6E3361ADCD3F}" type="pres">
      <dgm:prSet presAssocID="{EBB4D6AB-64A7-4E3A-8957-85FA796B6B7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D2785AAB-8EE6-4337-A54D-3064F7D5ABF1}" type="pres">
      <dgm:prSet presAssocID="{EBB4D6AB-64A7-4E3A-8957-85FA796B6B72}" presName="Name1" presStyleCnt="0"/>
      <dgm:spPr/>
    </dgm:pt>
    <dgm:pt modelId="{E8A27AA6-4878-4FFA-96F7-C79015B66F4C}" type="pres">
      <dgm:prSet presAssocID="{EBB4D6AB-64A7-4E3A-8957-85FA796B6B72}" presName="cycle" presStyleCnt="0"/>
      <dgm:spPr/>
    </dgm:pt>
    <dgm:pt modelId="{1BF47736-D10D-4BBF-A5A4-E8BBCBE5419A}" type="pres">
      <dgm:prSet presAssocID="{EBB4D6AB-64A7-4E3A-8957-85FA796B6B72}" presName="srcNode" presStyleLbl="node1" presStyleIdx="0" presStyleCnt="5"/>
      <dgm:spPr/>
    </dgm:pt>
    <dgm:pt modelId="{419D7945-361D-4CD8-A5CA-58EB454711AC}" type="pres">
      <dgm:prSet presAssocID="{EBB4D6AB-64A7-4E3A-8957-85FA796B6B72}" presName="conn" presStyleLbl="parChTrans1D2" presStyleIdx="0" presStyleCnt="1"/>
      <dgm:spPr/>
      <dgm:t>
        <a:bodyPr/>
        <a:lstStyle/>
        <a:p>
          <a:endParaRPr lang="ru-RU"/>
        </a:p>
      </dgm:t>
    </dgm:pt>
    <dgm:pt modelId="{21DECBDD-980A-4A1A-B503-7D73B7D9F3FB}" type="pres">
      <dgm:prSet presAssocID="{EBB4D6AB-64A7-4E3A-8957-85FA796B6B72}" presName="extraNode" presStyleLbl="node1" presStyleIdx="0" presStyleCnt="5"/>
      <dgm:spPr/>
    </dgm:pt>
    <dgm:pt modelId="{1A1D1119-03BE-42B7-918F-4FDD07E20E4C}" type="pres">
      <dgm:prSet presAssocID="{EBB4D6AB-64A7-4E3A-8957-85FA796B6B72}" presName="dstNode" presStyleLbl="node1" presStyleIdx="0" presStyleCnt="5"/>
      <dgm:spPr/>
    </dgm:pt>
    <dgm:pt modelId="{17E37478-A9AF-40DB-A676-D4CDDF2567F5}" type="pres">
      <dgm:prSet presAssocID="{FDD9BA5D-EDD0-4D01-886A-9837785DF966}" presName="text_1" presStyleLbl="node1" presStyleIdx="0" presStyleCnt="5" custLinFactNeighborX="-981" custLinFactNeighborY="-214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7ADCE4-01DF-42F1-8AB3-C6C85FAECC86}" type="pres">
      <dgm:prSet presAssocID="{FDD9BA5D-EDD0-4D01-886A-9837785DF966}" presName="accent_1" presStyleCnt="0"/>
      <dgm:spPr/>
    </dgm:pt>
    <dgm:pt modelId="{507CFA73-5FD9-47BC-B8EE-008442405A66}" type="pres">
      <dgm:prSet presAssocID="{FDD9BA5D-EDD0-4D01-886A-9837785DF966}" presName="accentRepeatNode" presStyleLbl="solidFgAcc1" presStyleIdx="0" presStyleCnt="5" custLinFactNeighborX="-10207" custLinFactNeighborY="-29974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ru-RU"/>
        </a:p>
      </dgm:t>
    </dgm:pt>
    <dgm:pt modelId="{7F5CFBC3-D677-4C9C-8ABF-9D4ADE53F68F}" type="pres">
      <dgm:prSet presAssocID="{18D20F54-E816-4139-8158-00E1F2A1CC02}" presName="text_2" presStyleLbl="node1" presStyleIdx="1" presStyleCnt="5" custScaleY="1934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217D01-9069-4A29-A65C-18BAA0C94546}" type="pres">
      <dgm:prSet presAssocID="{18D20F54-E816-4139-8158-00E1F2A1CC02}" presName="accent_2" presStyleCnt="0"/>
      <dgm:spPr/>
    </dgm:pt>
    <dgm:pt modelId="{691F04CF-5C7C-4AD1-8B5F-919E273AB8F9}" type="pres">
      <dgm:prSet presAssocID="{18D20F54-E816-4139-8158-00E1F2A1CC02}" presName="accentRepeatNode" presStyleLbl="solidFgAcc1" presStyleIdx="1" presStyleCnt="5" custLinFactNeighborX="-28533" custLinFactNeighborY="-33220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ru-RU"/>
        </a:p>
      </dgm:t>
    </dgm:pt>
    <dgm:pt modelId="{9CBB88CB-DF17-42C9-8E87-642AD142474E}" type="pres">
      <dgm:prSet presAssocID="{1C03A38A-AB09-4F6C-A2B3-FF6E1BE63F1D}" presName="text_3" presStyleLbl="node1" presStyleIdx="2" presStyleCnt="5" custScaleX="97349" custScaleY="124677" custLinFactNeighborX="993" custLinFactNeighborY="462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30DF2D-4D48-411F-91B9-A36B993873BF}" type="pres">
      <dgm:prSet presAssocID="{1C03A38A-AB09-4F6C-A2B3-FF6E1BE63F1D}" presName="accent_3" presStyleCnt="0"/>
      <dgm:spPr/>
    </dgm:pt>
    <dgm:pt modelId="{B279C3E7-08FC-4A66-8E84-E86115620CA0}" type="pres">
      <dgm:prSet presAssocID="{1C03A38A-AB09-4F6C-A2B3-FF6E1BE63F1D}" presName="accentRepeatNode" presStyleLbl="solidFgAcc1" presStyleIdx="2" presStyleCnt="5" custLinFactNeighborX="-28691" custLinFactNeighborY="-230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ru-RU"/>
        </a:p>
      </dgm:t>
    </dgm:pt>
    <dgm:pt modelId="{BDC3CAEC-3A34-4693-9F2E-E2AFBBB3E0FD}" type="pres">
      <dgm:prSet presAssocID="{FB346DE9-C855-4D5E-83BD-DABFBA6A6037}" presName="text_4" presStyleLbl="node1" presStyleIdx="3" presStyleCnt="5" custScaleY="70169" custLinFactNeighborX="-431" custLinFactNeighborY="605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F489A6-AE78-4C9C-9C7C-6D71E5344461}" type="pres">
      <dgm:prSet presAssocID="{FB346DE9-C855-4D5E-83BD-DABFBA6A6037}" presName="accent_4" presStyleCnt="0"/>
      <dgm:spPr/>
    </dgm:pt>
    <dgm:pt modelId="{A9D12D9A-E76F-41EB-A95A-2F23B5D5C43D}" type="pres">
      <dgm:prSet presAssocID="{FB346DE9-C855-4D5E-83BD-DABFBA6A6037}" presName="accentRepeatNode" presStyleLbl="solidFgAcc1" presStyleIdx="3" presStyleCnt="5" custLinFactNeighborX="-15624" custLinFactNeighborY="-5133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ru-RU"/>
        </a:p>
      </dgm:t>
    </dgm:pt>
    <dgm:pt modelId="{945D3FF3-9EB7-405F-8381-93559CA8492A}" type="pres">
      <dgm:prSet presAssocID="{2832D61E-9032-456A-850A-A27871ED5ACC}" presName="text_5" presStyleLbl="node1" presStyleIdx="4" presStyleCnt="5" custScaleX="61572" custScaleY="100914" custLinFactNeighborX="-16801" custLinFactNeighborY="74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872963-0FEE-4105-B602-481BE4F2B912}" type="pres">
      <dgm:prSet presAssocID="{2832D61E-9032-456A-850A-A27871ED5ACC}" presName="accent_5" presStyleCnt="0"/>
      <dgm:spPr/>
    </dgm:pt>
    <dgm:pt modelId="{B789BA43-7729-4F6D-9CAB-460DA6A0A5B5}" type="pres">
      <dgm:prSet presAssocID="{2832D61E-9032-456A-850A-A27871ED5ACC}" presName="accentRepeatNode" presStyleLbl="solidFgAcc1" presStyleIdx="4" presStyleCnt="5" custLinFactNeighborX="8390" custLinFactNeighborY="-20969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ru-RU"/>
        </a:p>
      </dgm:t>
    </dgm:pt>
  </dgm:ptLst>
  <dgm:cxnLst>
    <dgm:cxn modelId="{7812C1F2-8AA6-4FB0-A2E9-790A4335BB4E}" type="presOf" srcId="{18D20F54-E816-4139-8158-00E1F2A1CC02}" destId="{7F5CFBC3-D677-4C9C-8ABF-9D4ADE53F68F}" srcOrd="0" destOrd="0" presId="urn:microsoft.com/office/officeart/2008/layout/VerticalCurvedList"/>
    <dgm:cxn modelId="{C033743C-0A87-463A-B9F0-B853D2C51C25}" srcId="{EBB4D6AB-64A7-4E3A-8957-85FA796B6B72}" destId="{FDD9BA5D-EDD0-4D01-886A-9837785DF966}" srcOrd="0" destOrd="0" parTransId="{56A64084-A6D8-4BD8-A4AB-D2BD16F5E7CF}" sibTransId="{5C1D8CB3-CE1E-49B9-BDEB-EE96C3C59F55}"/>
    <dgm:cxn modelId="{C78D6547-61CE-4622-9B38-221F06C19BE4}" type="presOf" srcId="{EBB4D6AB-64A7-4E3A-8957-85FA796B6B72}" destId="{5EB11591-8F73-4CC0-A0F7-6E3361ADCD3F}" srcOrd="0" destOrd="0" presId="urn:microsoft.com/office/officeart/2008/layout/VerticalCurvedList"/>
    <dgm:cxn modelId="{98B1C93C-7AA3-409B-AF7A-83334F020A2A}" srcId="{EBB4D6AB-64A7-4E3A-8957-85FA796B6B72}" destId="{1C03A38A-AB09-4F6C-A2B3-FF6E1BE63F1D}" srcOrd="2" destOrd="0" parTransId="{89AA4995-D908-418A-A9E8-115920A09DD0}" sibTransId="{2BA48C10-69CB-478F-AAC8-17D9DD10036C}"/>
    <dgm:cxn modelId="{50C4D0F2-9299-4234-A765-5F65C8C23235}" srcId="{EBB4D6AB-64A7-4E3A-8957-85FA796B6B72}" destId="{FB346DE9-C855-4D5E-83BD-DABFBA6A6037}" srcOrd="3" destOrd="0" parTransId="{D80FE32E-41E3-4FF6-8359-F18F678FC3F0}" sibTransId="{B74975B5-C0FA-4DAA-B313-49964DA22E61}"/>
    <dgm:cxn modelId="{0894ADE3-5D60-4F69-9D83-BBA252B35ACE}" type="presOf" srcId="{1C03A38A-AB09-4F6C-A2B3-FF6E1BE63F1D}" destId="{9CBB88CB-DF17-42C9-8E87-642AD142474E}" srcOrd="0" destOrd="0" presId="urn:microsoft.com/office/officeart/2008/layout/VerticalCurvedList"/>
    <dgm:cxn modelId="{33908652-9E41-4331-A2B4-C52E6864E5BE}" srcId="{EBB4D6AB-64A7-4E3A-8957-85FA796B6B72}" destId="{2832D61E-9032-456A-850A-A27871ED5ACC}" srcOrd="4" destOrd="0" parTransId="{A525532A-586A-4666-9F23-87D655EF0A1B}" sibTransId="{DEE01185-9E29-487F-AFD0-B2BDD9263073}"/>
    <dgm:cxn modelId="{A44BFE55-EB87-43A9-BEE3-5BAD5CB048A0}" type="presOf" srcId="{5C1D8CB3-CE1E-49B9-BDEB-EE96C3C59F55}" destId="{419D7945-361D-4CD8-A5CA-58EB454711AC}" srcOrd="0" destOrd="0" presId="urn:microsoft.com/office/officeart/2008/layout/VerticalCurvedList"/>
    <dgm:cxn modelId="{6F69DAA5-93E6-40B8-9E6F-B69A9F2DB8D5}" type="presOf" srcId="{FDD9BA5D-EDD0-4D01-886A-9837785DF966}" destId="{17E37478-A9AF-40DB-A676-D4CDDF2567F5}" srcOrd="0" destOrd="0" presId="urn:microsoft.com/office/officeart/2008/layout/VerticalCurvedList"/>
    <dgm:cxn modelId="{B1B7368C-962D-4C88-9041-23FBD92DFE7B}" type="presOf" srcId="{2832D61E-9032-456A-850A-A27871ED5ACC}" destId="{945D3FF3-9EB7-405F-8381-93559CA8492A}" srcOrd="0" destOrd="0" presId="urn:microsoft.com/office/officeart/2008/layout/VerticalCurvedList"/>
    <dgm:cxn modelId="{5C5A21E0-7217-4244-A2B8-C05AFB676C12}" srcId="{EBB4D6AB-64A7-4E3A-8957-85FA796B6B72}" destId="{18D20F54-E816-4139-8158-00E1F2A1CC02}" srcOrd="1" destOrd="0" parTransId="{5131895D-3813-434A-B81E-678C20D72239}" sibTransId="{258DD711-111E-4D18-B0EB-A5F2B2BFA468}"/>
    <dgm:cxn modelId="{1A92D301-8E1F-4C2A-892F-0EA975EBC5C3}" type="presOf" srcId="{FB346DE9-C855-4D5E-83BD-DABFBA6A6037}" destId="{BDC3CAEC-3A34-4693-9F2E-E2AFBBB3E0FD}" srcOrd="0" destOrd="0" presId="urn:microsoft.com/office/officeart/2008/layout/VerticalCurvedList"/>
    <dgm:cxn modelId="{3D1610B4-9664-4942-A5F1-F5997FF21101}" type="presParOf" srcId="{5EB11591-8F73-4CC0-A0F7-6E3361ADCD3F}" destId="{D2785AAB-8EE6-4337-A54D-3064F7D5ABF1}" srcOrd="0" destOrd="0" presId="urn:microsoft.com/office/officeart/2008/layout/VerticalCurvedList"/>
    <dgm:cxn modelId="{B6874F12-2C50-444B-A780-73DEB54EA949}" type="presParOf" srcId="{D2785AAB-8EE6-4337-A54D-3064F7D5ABF1}" destId="{E8A27AA6-4878-4FFA-96F7-C79015B66F4C}" srcOrd="0" destOrd="0" presId="urn:microsoft.com/office/officeart/2008/layout/VerticalCurvedList"/>
    <dgm:cxn modelId="{2B4CF758-6453-4E3C-B46F-EB0ACDA15C3E}" type="presParOf" srcId="{E8A27AA6-4878-4FFA-96F7-C79015B66F4C}" destId="{1BF47736-D10D-4BBF-A5A4-E8BBCBE5419A}" srcOrd="0" destOrd="0" presId="urn:microsoft.com/office/officeart/2008/layout/VerticalCurvedList"/>
    <dgm:cxn modelId="{79A476A5-1884-4CBF-A5BB-73598FAF864F}" type="presParOf" srcId="{E8A27AA6-4878-4FFA-96F7-C79015B66F4C}" destId="{419D7945-361D-4CD8-A5CA-58EB454711AC}" srcOrd="1" destOrd="0" presId="urn:microsoft.com/office/officeart/2008/layout/VerticalCurvedList"/>
    <dgm:cxn modelId="{42945937-5789-432F-A190-B95F1987F510}" type="presParOf" srcId="{E8A27AA6-4878-4FFA-96F7-C79015B66F4C}" destId="{21DECBDD-980A-4A1A-B503-7D73B7D9F3FB}" srcOrd="2" destOrd="0" presId="urn:microsoft.com/office/officeart/2008/layout/VerticalCurvedList"/>
    <dgm:cxn modelId="{9B294800-628E-4351-8380-C2326CEE1EE3}" type="presParOf" srcId="{E8A27AA6-4878-4FFA-96F7-C79015B66F4C}" destId="{1A1D1119-03BE-42B7-918F-4FDD07E20E4C}" srcOrd="3" destOrd="0" presId="urn:microsoft.com/office/officeart/2008/layout/VerticalCurvedList"/>
    <dgm:cxn modelId="{9A13E7D5-5EE8-4313-979F-F83C69D09ED4}" type="presParOf" srcId="{D2785AAB-8EE6-4337-A54D-3064F7D5ABF1}" destId="{17E37478-A9AF-40DB-A676-D4CDDF2567F5}" srcOrd="1" destOrd="0" presId="urn:microsoft.com/office/officeart/2008/layout/VerticalCurvedList"/>
    <dgm:cxn modelId="{034A7830-BA73-4671-A964-A9A37735B83E}" type="presParOf" srcId="{D2785AAB-8EE6-4337-A54D-3064F7D5ABF1}" destId="{4B7ADCE4-01DF-42F1-8AB3-C6C85FAECC86}" srcOrd="2" destOrd="0" presId="urn:microsoft.com/office/officeart/2008/layout/VerticalCurvedList"/>
    <dgm:cxn modelId="{31A6E3D7-E521-43B4-94FE-B4994BA7A8DD}" type="presParOf" srcId="{4B7ADCE4-01DF-42F1-8AB3-C6C85FAECC86}" destId="{507CFA73-5FD9-47BC-B8EE-008442405A66}" srcOrd="0" destOrd="0" presId="urn:microsoft.com/office/officeart/2008/layout/VerticalCurvedList"/>
    <dgm:cxn modelId="{DD57AF6B-968A-475E-B162-DD75F7887EC8}" type="presParOf" srcId="{D2785AAB-8EE6-4337-A54D-3064F7D5ABF1}" destId="{7F5CFBC3-D677-4C9C-8ABF-9D4ADE53F68F}" srcOrd="3" destOrd="0" presId="urn:microsoft.com/office/officeart/2008/layout/VerticalCurvedList"/>
    <dgm:cxn modelId="{A0F36A6C-6609-47A5-902B-528D17613EC8}" type="presParOf" srcId="{D2785AAB-8EE6-4337-A54D-3064F7D5ABF1}" destId="{DE217D01-9069-4A29-A65C-18BAA0C94546}" srcOrd="4" destOrd="0" presId="urn:microsoft.com/office/officeart/2008/layout/VerticalCurvedList"/>
    <dgm:cxn modelId="{63983680-BF21-4052-9EC6-927D5A3678F1}" type="presParOf" srcId="{DE217D01-9069-4A29-A65C-18BAA0C94546}" destId="{691F04CF-5C7C-4AD1-8B5F-919E273AB8F9}" srcOrd="0" destOrd="0" presId="urn:microsoft.com/office/officeart/2008/layout/VerticalCurvedList"/>
    <dgm:cxn modelId="{B5377B03-C2EA-4FD3-8DF7-3AD29A3E6978}" type="presParOf" srcId="{D2785AAB-8EE6-4337-A54D-3064F7D5ABF1}" destId="{9CBB88CB-DF17-42C9-8E87-642AD142474E}" srcOrd="5" destOrd="0" presId="urn:microsoft.com/office/officeart/2008/layout/VerticalCurvedList"/>
    <dgm:cxn modelId="{63F2A09E-B79E-4724-9118-8926B8884499}" type="presParOf" srcId="{D2785AAB-8EE6-4337-A54D-3064F7D5ABF1}" destId="{1330DF2D-4D48-411F-91B9-A36B993873BF}" srcOrd="6" destOrd="0" presId="urn:microsoft.com/office/officeart/2008/layout/VerticalCurvedList"/>
    <dgm:cxn modelId="{B9E94D09-4B3C-495A-840F-19F7500A72B4}" type="presParOf" srcId="{1330DF2D-4D48-411F-91B9-A36B993873BF}" destId="{B279C3E7-08FC-4A66-8E84-E86115620CA0}" srcOrd="0" destOrd="0" presId="urn:microsoft.com/office/officeart/2008/layout/VerticalCurvedList"/>
    <dgm:cxn modelId="{0E885589-98FC-45EE-8E71-2C3C3E215532}" type="presParOf" srcId="{D2785AAB-8EE6-4337-A54D-3064F7D5ABF1}" destId="{BDC3CAEC-3A34-4693-9F2E-E2AFBBB3E0FD}" srcOrd="7" destOrd="0" presId="urn:microsoft.com/office/officeart/2008/layout/VerticalCurvedList"/>
    <dgm:cxn modelId="{3131D25F-52E4-4D60-8E19-E9368DEF21C7}" type="presParOf" srcId="{D2785AAB-8EE6-4337-A54D-3064F7D5ABF1}" destId="{2DF489A6-AE78-4C9C-9C7C-6D71E5344461}" srcOrd="8" destOrd="0" presId="urn:microsoft.com/office/officeart/2008/layout/VerticalCurvedList"/>
    <dgm:cxn modelId="{C5C93ECA-2D57-4FCC-AFE3-FC8E5E8EA177}" type="presParOf" srcId="{2DF489A6-AE78-4C9C-9C7C-6D71E5344461}" destId="{A9D12D9A-E76F-41EB-A95A-2F23B5D5C43D}" srcOrd="0" destOrd="0" presId="urn:microsoft.com/office/officeart/2008/layout/VerticalCurvedList"/>
    <dgm:cxn modelId="{2A5ACBB9-6F32-439B-960A-B3CB194242DF}" type="presParOf" srcId="{D2785AAB-8EE6-4337-A54D-3064F7D5ABF1}" destId="{945D3FF3-9EB7-405F-8381-93559CA8492A}" srcOrd="9" destOrd="0" presId="urn:microsoft.com/office/officeart/2008/layout/VerticalCurvedList"/>
    <dgm:cxn modelId="{07178EC6-CF46-4284-827F-BF751813D045}" type="presParOf" srcId="{D2785AAB-8EE6-4337-A54D-3064F7D5ABF1}" destId="{D0872963-0FEE-4105-B602-481BE4F2B912}" srcOrd="10" destOrd="0" presId="urn:microsoft.com/office/officeart/2008/layout/VerticalCurvedList"/>
    <dgm:cxn modelId="{32116CCD-6231-4CA6-93B6-0C95F3846CE7}" type="presParOf" srcId="{D0872963-0FEE-4105-B602-481BE4F2B912}" destId="{B789BA43-7729-4F6D-9CAB-460DA6A0A5B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20C583-33EF-44DC-AA5C-BE24606DC682}" type="doc">
      <dgm:prSet loTypeId="urn:microsoft.com/office/officeart/2005/8/layout/vList3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43467D3D-2FE7-426B-A19D-ADE19FFB7691}">
      <dgm:prSet custT="1"/>
      <dgm:spPr/>
      <dgm:t>
        <a:bodyPr/>
        <a:lstStyle/>
        <a:p>
          <a:pPr algn="just" rtl="0"/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порядок группировки 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материальных запасов и незавершенного  производства в целях обеспечения их аналитического (управленческого) учета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125E8B-64A2-4763-B31C-6EA2E27E3D99}" type="parTrans" cxnId="{8113072B-976E-4E97-8DEE-DC3405F3D6A8}">
      <dgm:prSet/>
      <dgm:spPr/>
      <dgm:t>
        <a:bodyPr/>
        <a:lstStyle/>
        <a:p>
          <a:endParaRPr lang="ru-RU"/>
        </a:p>
      </dgm:t>
    </dgm:pt>
    <dgm:pt modelId="{638387B2-77C2-4128-BDDE-52E424180EFA}" type="sibTrans" cxnId="{8113072B-976E-4E97-8DEE-DC3405F3D6A8}">
      <dgm:prSet/>
      <dgm:spPr/>
      <dgm:t>
        <a:bodyPr/>
        <a:lstStyle/>
        <a:p>
          <a:endParaRPr lang="ru-RU"/>
        </a:p>
      </dgm:t>
    </dgm:pt>
    <dgm:pt modelId="{DBFDC00F-496E-4702-BD5C-416BC4440055}">
      <dgm:prSet custT="1"/>
      <dgm:spPr/>
      <dgm:t>
        <a:bodyPr/>
        <a:lstStyle/>
        <a:p>
          <a:pPr algn="just" rtl="0"/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порядок уточнения ПС материальных запасов, приобретенных субъектом учета, но находящихся в пути и признанных в бухгалтерском учете в оценке, предусмотренной государственным контрактом (договором)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DF3748-B7BE-4DAD-9E8F-02497F3FA35A}" type="parTrans" cxnId="{F328D6B2-5CF3-469F-97F2-1C8F619D7F32}">
      <dgm:prSet/>
      <dgm:spPr/>
      <dgm:t>
        <a:bodyPr/>
        <a:lstStyle/>
        <a:p>
          <a:endParaRPr lang="ru-RU"/>
        </a:p>
      </dgm:t>
    </dgm:pt>
    <dgm:pt modelId="{CE386B9A-48BF-4349-9C9D-6DC4DEE22B48}" type="sibTrans" cxnId="{F328D6B2-5CF3-469F-97F2-1C8F619D7F32}">
      <dgm:prSet/>
      <dgm:spPr/>
      <dgm:t>
        <a:bodyPr/>
        <a:lstStyle/>
        <a:p>
          <a:endParaRPr lang="ru-RU"/>
        </a:p>
      </dgm:t>
    </dgm:pt>
    <dgm:pt modelId="{204F22B2-F162-49D6-9E34-DA824FEA9800}">
      <dgm:prSet custT="1"/>
      <dgm:spPr/>
      <dgm:t>
        <a:bodyPr/>
        <a:lstStyle/>
        <a:p>
          <a:pPr algn="just" rtl="0"/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порядок определения фактической себестоимости 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(затрат на производство) видов продукции</a:t>
          </a:r>
          <a:r>
            <a:rPr lang="ru-RU" sz="900" dirty="0" smtClean="0"/>
            <a:t>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CA5196-DC2A-4D3F-B349-DFD5B576405B}" type="sibTrans" cxnId="{F0705C8E-D882-4910-AFF4-60185E34B2C5}">
      <dgm:prSet/>
      <dgm:spPr/>
      <dgm:t>
        <a:bodyPr/>
        <a:lstStyle/>
        <a:p>
          <a:endParaRPr lang="ru-RU"/>
        </a:p>
      </dgm:t>
    </dgm:pt>
    <dgm:pt modelId="{C977D49F-B236-4D79-ADC2-0F2569F1CAFC}" type="parTrans" cxnId="{F0705C8E-D882-4910-AFF4-60185E34B2C5}">
      <dgm:prSet/>
      <dgm:spPr/>
      <dgm:t>
        <a:bodyPr/>
        <a:lstStyle/>
        <a:p>
          <a:endParaRPr lang="ru-RU"/>
        </a:p>
      </dgm:t>
    </dgm:pt>
    <dgm:pt modelId="{D68D8C50-26FD-41A0-8211-29B71F707761}" type="pres">
      <dgm:prSet presAssocID="{E620C583-33EF-44DC-AA5C-BE24606DC682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AB1BE34-EC88-436F-8163-B4B772BF5537}" type="pres">
      <dgm:prSet presAssocID="{43467D3D-2FE7-426B-A19D-ADE19FFB7691}" presName="composite" presStyleCnt="0"/>
      <dgm:spPr/>
    </dgm:pt>
    <dgm:pt modelId="{BB3B6696-CC86-4EF1-AA13-F7A67C89823A}" type="pres">
      <dgm:prSet presAssocID="{43467D3D-2FE7-426B-A19D-ADE19FFB7691}" presName="imgShp" presStyleLbl="fgImgPlace1" presStyleIdx="0" presStyleCnt="3" custLinFactX="-13942" custLinFactNeighborX="-100000" custLinFactNeighborY="7915"/>
      <dgm:spPr/>
    </dgm:pt>
    <dgm:pt modelId="{CA8ED2C1-5B69-43E1-BABD-B4051BE3CCFB}" type="pres">
      <dgm:prSet presAssocID="{43467D3D-2FE7-426B-A19D-ADE19FFB7691}" presName="txShp" presStyleLbl="node1" presStyleIdx="0" presStyleCnt="3" custScaleX="138974" custLinFactNeighborX="5701" custLinFactNeighborY="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F4F655-7529-4066-8D30-AAE5E494AFAE}" type="pres">
      <dgm:prSet presAssocID="{638387B2-77C2-4128-BDDE-52E424180EFA}" presName="spacing" presStyleCnt="0"/>
      <dgm:spPr/>
    </dgm:pt>
    <dgm:pt modelId="{2CEC45C7-ECB4-4DDA-8561-A41AC6EE6A5E}" type="pres">
      <dgm:prSet presAssocID="{DBFDC00F-496E-4702-BD5C-416BC4440055}" presName="composite" presStyleCnt="0"/>
      <dgm:spPr/>
    </dgm:pt>
    <dgm:pt modelId="{037F7838-0D5D-413E-89F2-5E9FCF38F0DA}" type="pres">
      <dgm:prSet presAssocID="{DBFDC00F-496E-4702-BD5C-416BC4440055}" presName="imgShp" presStyleLbl="fgImgPlace1" presStyleIdx="1" presStyleCnt="3" custLinFactNeighborX="-90473" custLinFactNeighborY="-12505"/>
      <dgm:spPr/>
    </dgm:pt>
    <dgm:pt modelId="{6EF6464F-A803-44F7-9687-7527E0032CCB}" type="pres">
      <dgm:prSet presAssocID="{DBFDC00F-496E-4702-BD5C-416BC4440055}" presName="txShp" presStyleLbl="node1" presStyleIdx="1" presStyleCnt="3" custScaleX="138974" custLinFactNeighborX="5701" custLinFactNeighborY="-197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124320-CD10-4163-B749-08F804C74F6C}" type="pres">
      <dgm:prSet presAssocID="{CE386B9A-48BF-4349-9C9D-6DC4DEE22B48}" presName="spacing" presStyleCnt="0"/>
      <dgm:spPr/>
    </dgm:pt>
    <dgm:pt modelId="{653B62BD-513E-47C2-8580-C8F829A69181}" type="pres">
      <dgm:prSet presAssocID="{204F22B2-F162-49D6-9E34-DA824FEA9800}" presName="composite" presStyleCnt="0"/>
      <dgm:spPr/>
    </dgm:pt>
    <dgm:pt modelId="{D612C73F-BDD5-433F-8173-5C8797133744}" type="pres">
      <dgm:prSet presAssocID="{204F22B2-F162-49D6-9E34-DA824FEA9800}" presName="imgShp" presStyleLbl="fgImgPlace1" presStyleIdx="2" presStyleCnt="3" custLinFactNeighborX="-89612" custLinFactNeighborY="-31942"/>
      <dgm:spPr/>
    </dgm:pt>
    <dgm:pt modelId="{1D02D7EA-F371-4B45-9CF6-502FB70C98B3}" type="pres">
      <dgm:prSet presAssocID="{204F22B2-F162-49D6-9E34-DA824FEA9800}" presName="txShp" presStyleLbl="node1" presStyleIdx="2" presStyleCnt="3" custScaleX="133846" custLinFactNeighborX="8142" custLinFactNeighborY="-255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0705C8E-D882-4910-AFF4-60185E34B2C5}" srcId="{E620C583-33EF-44DC-AA5C-BE24606DC682}" destId="{204F22B2-F162-49D6-9E34-DA824FEA9800}" srcOrd="2" destOrd="0" parTransId="{C977D49F-B236-4D79-ADC2-0F2569F1CAFC}" sibTransId="{7ECA5196-DC2A-4D3F-B349-DFD5B576405B}"/>
    <dgm:cxn modelId="{CB5A0F5F-5C29-4B9F-9F0E-D33985C96FF3}" type="presOf" srcId="{204F22B2-F162-49D6-9E34-DA824FEA9800}" destId="{1D02D7EA-F371-4B45-9CF6-502FB70C98B3}" srcOrd="0" destOrd="0" presId="urn:microsoft.com/office/officeart/2005/8/layout/vList3"/>
    <dgm:cxn modelId="{F328D6B2-5CF3-469F-97F2-1C8F619D7F32}" srcId="{E620C583-33EF-44DC-AA5C-BE24606DC682}" destId="{DBFDC00F-496E-4702-BD5C-416BC4440055}" srcOrd="1" destOrd="0" parTransId="{C9DF3748-B7BE-4DAD-9E8F-02497F3FA35A}" sibTransId="{CE386B9A-48BF-4349-9C9D-6DC4DEE22B48}"/>
    <dgm:cxn modelId="{8113072B-976E-4E97-8DEE-DC3405F3D6A8}" srcId="{E620C583-33EF-44DC-AA5C-BE24606DC682}" destId="{43467D3D-2FE7-426B-A19D-ADE19FFB7691}" srcOrd="0" destOrd="0" parTransId="{5E125E8B-64A2-4763-B31C-6EA2E27E3D99}" sibTransId="{638387B2-77C2-4128-BDDE-52E424180EFA}"/>
    <dgm:cxn modelId="{470A513A-5375-429C-A4E0-11785085039B}" type="presOf" srcId="{43467D3D-2FE7-426B-A19D-ADE19FFB7691}" destId="{CA8ED2C1-5B69-43E1-BABD-B4051BE3CCFB}" srcOrd="0" destOrd="0" presId="urn:microsoft.com/office/officeart/2005/8/layout/vList3"/>
    <dgm:cxn modelId="{52983EC9-0247-496F-B083-8FB6F4479399}" type="presOf" srcId="{E620C583-33EF-44DC-AA5C-BE24606DC682}" destId="{D68D8C50-26FD-41A0-8211-29B71F707761}" srcOrd="0" destOrd="0" presId="urn:microsoft.com/office/officeart/2005/8/layout/vList3"/>
    <dgm:cxn modelId="{25BBDB72-8858-4782-9330-8A5FDC49F991}" type="presOf" srcId="{DBFDC00F-496E-4702-BD5C-416BC4440055}" destId="{6EF6464F-A803-44F7-9687-7527E0032CCB}" srcOrd="0" destOrd="0" presId="urn:microsoft.com/office/officeart/2005/8/layout/vList3"/>
    <dgm:cxn modelId="{2FF3E00A-920C-4649-9371-4A6828869D35}" type="presParOf" srcId="{D68D8C50-26FD-41A0-8211-29B71F707761}" destId="{FAB1BE34-EC88-436F-8163-B4B772BF5537}" srcOrd="0" destOrd="0" presId="urn:microsoft.com/office/officeart/2005/8/layout/vList3"/>
    <dgm:cxn modelId="{67E017EC-CCD5-4DDD-A894-B27BD46F3E1E}" type="presParOf" srcId="{FAB1BE34-EC88-436F-8163-B4B772BF5537}" destId="{BB3B6696-CC86-4EF1-AA13-F7A67C89823A}" srcOrd="0" destOrd="0" presId="urn:microsoft.com/office/officeart/2005/8/layout/vList3"/>
    <dgm:cxn modelId="{68853AA8-212C-4468-A430-ECD1C73AB469}" type="presParOf" srcId="{FAB1BE34-EC88-436F-8163-B4B772BF5537}" destId="{CA8ED2C1-5B69-43E1-BABD-B4051BE3CCFB}" srcOrd="1" destOrd="0" presId="urn:microsoft.com/office/officeart/2005/8/layout/vList3"/>
    <dgm:cxn modelId="{6A76045F-3738-477B-B3EE-88A9EEEB894D}" type="presParOf" srcId="{D68D8C50-26FD-41A0-8211-29B71F707761}" destId="{87F4F655-7529-4066-8D30-AAE5E494AFAE}" srcOrd="1" destOrd="0" presId="urn:microsoft.com/office/officeart/2005/8/layout/vList3"/>
    <dgm:cxn modelId="{69C58D0C-5EC1-453E-A3EB-A8A69822D699}" type="presParOf" srcId="{D68D8C50-26FD-41A0-8211-29B71F707761}" destId="{2CEC45C7-ECB4-4DDA-8561-A41AC6EE6A5E}" srcOrd="2" destOrd="0" presId="urn:microsoft.com/office/officeart/2005/8/layout/vList3"/>
    <dgm:cxn modelId="{3DA08AE3-945A-4B07-A2A2-8F17C3B97A68}" type="presParOf" srcId="{2CEC45C7-ECB4-4DDA-8561-A41AC6EE6A5E}" destId="{037F7838-0D5D-413E-89F2-5E9FCF38F0DA}" srcOrd="0" destOrd="0" presId="urn:microsoft.com/office/officeart/2005/8/layout/vList3"/>
    <dgm:cxn modelId="{AED2CE25-3761-4762-94EA-A2AD6A009BBC}" type="presParOf" srcId="{2CEC45C7-ECB4-4DDA-8561-A41AC6EE6A5E}" destId="{6EF6464F-A803-44F7-9687-7527E0032CCB}" srcOrd="1" destOrd="0" presId="urn:microsoft.com/office/officeart/2005/8/layout/vList3"/>
    <dgm:cxn modelId="{49BB8816-48F5-40DC-9797-BD65FC3EE7C6}" type="presParOf" srcId="{D68D8C50-26FD-41A0-8211-29B71F707761}" destId="{32124320-CD10-4163-B749-08F804C74F6C}" srcOrd="3" destOrd="0" presId="urn:microsoft.com/office/officeart/2005/8/layout/vList3"/>
    <dgm:cxn modelId="{8696B840-53CD-4674-8E73-3F588B13D4FA}" type="presParOf" srcId="{D68D8C50-26FD-41A0-8211-29B71F707761}" destId="{653B62BD-513E-47C2-8580-C8F829A69181}" srcOrd="4" destOrd="0" presId="urn:microsoft.com/office/officeart/2005/8/layout/vList3"/>
    <dgm:cxn modelId="{27D57986-87DB-4725-BCD9-09C7FA2FCA4B}" type="presParOf" srcId="{653B62BD-513E-47C2-8580-C8F829A69181}" destId="{D612C73F-BDD5-433F-8173-5C8797133744}" srcOrd="0" destOrd="0" presId="urn:microsoft.com/office/officeart/2005/8/layout/vList3"/>
    <dgm:cxn modelId="{7E3B319A-E06E-416E-99A7-E11E3A036DEC}" type="presParOf" srcId="{653B62BD-513E-47C2-8580-C8F829A69181}" destId="{1D02D7EA-F371-4B45-9CF6-502FB70C98B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F9967BC-2635-4E79-98D4-A2CA394C3401}" type="doc">
      <dgm:prSet loTypeId="urn:microsoft.com/office/officeart/2005/8/layout/vList3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1307F972-07D6-466A-A910-4ECA77179A36}">
      <dgm:prSet custT="1"/>
      <dgm:spPr/>
      <dgm:t>
        <a:bodyPr/>
        <a:lstStyle/>
        <a:p>
          <a:pPr algn="ctr" rtl="0"/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способы распределения накладных расходов</a:t>
          </a:r>
        </a:p>
        <a:p>
          <a:pPr algn="just" rtl="0"/>
          <a:r>
            <a:rPr lang="ru-RU" sz="2000" b="1" dirty="0" smtClean="0"/>
            <a:t>Например</a:t>
          </a:r>
          <a:r>
            <a:rPr lang="ru-RU" sz="2000" dirty="0" smtClean="0"/>
            <a:t>, </a:t>
          </a:r>
          <a:r>
            <a:rPr lang="ru-RU" sz="2000" i="1" dirty="0" smtClean="0"/>
            <a:t>пропорционально прямым затратам по оплате труда, иным прямым затратам, объему выручки от реализации продукции (работ, услуг), иному показателю, характеризующему результаты деятельности субъекта учета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1F98CE-AC97-4B1B-8889-06B28D1171D0}" type="parTrans" cxnId="{6E1F9706-0097-4E65-8F15-D3117503107D}">
      <dgm:prSet/>
      <dgm:spPr/>
      <dgm:t>
        <a:bodyPr/>
        <a:lstStyle/>
        <a:p>
          <a:endParaRPr lang="ru-RU"/>
        </a:p>
      </dgm:t>
    </dgm:pt>
    <dgm:pt modelId="{8B363CA9-C2DD-419D-97AA-B7CB7D0F8387}" type="sibTrans" cxnId="{6E1F9706-0097-4E65-8F15-D3117503107D}">
      <dgm:prSet/>
      <dgm:spPr/>
      <dgm:t>
        <a:bodyPr/>
        <a:lstStyle/>
        <a:p>
          <a:endParaRPr lang="ru-RU"/>
        </a:p>
      </dgm:t>
    </dgm:pt>
    <dgm:pt modelId="{D462C004-959A-4927-B8CF-C8B4FB01C041}">
      <dgm:prSet custT="1"/>
      <dgm:spPr/>
      <dgm:t>
        <a:bodyPr/>
        <a:lstStyle/>
        <a:p>
          <a:pPr marL="0" marR="0" lvl="0" indent="0" algn="just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/>
            <a:t>   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особенности отражения в бухгалтерском учете МЗ, относящихся к группе «Товары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», переданных в реализацию, по розничной цене с обособлением торговой наценки (торговой скидки) на аналитических счетах учета товаров </a:t>
          </a: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dirty="0"/>
        </a:p>
      </dgm:t>
    </dgm:pt>
    <dgm:pt modelId="{BA6764D0-542D-47B2-9066-E05BB8E95475}" type="parTrans" cxnId="{725CEBED-12C2-4A15-9D73-59F737F3C1A6}">
      <dgm:prSet/>
      <dgm:spPr/>
      <dgm:t>
        <a:bodyPr/>
        <a:lstStyle/>
        <a:p>
          <a:endParaRPr lang="ru-RU"/>
        </a:p>
      </dgm:t>
    </dgm:pt>
    <dgm:pt modelId="{CE247929-00BC-4244-A0CF-71B0487D2FD6}" type="sibTrans" cxnId="{725CEBED-12C2-4A15-9D73-59F737F3C1A6}">
      <dgm:prSet/>
      <dgm:spPr/>
      <dgm:t>
        <a:bodyPr/>
        <a:lstStyle/>
        <a:p>
          <a:endParaRPr lang="ru-RU"/>
        </a:p>
      </dgm:t>
    </dgm:pt>
    <dgm:pt modelId="{A49C906E-DA7C-4945-846F-B84D2314EFAA}">
      <dgm:prSet custT="1"/>
      <dgm:spPr/>
      <dgm:t>
        <a:bodyPr/>
        <a:lstStyle/>
        <a:p>
          <a:pPr algn="just" rtl="0"/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6B0837-6769-4E42-B18A-58851A5161E2}" type="parTrans" cxnId="{0BD8FF1B-7ACB-42A4-9152-93B024C18B30}">
      <dgm:prSet/>
      <dgm:spPr/>
      <dgm:t>
        <a:bodyPr/>
        <a:lstStyle/>
        <a:p>
          <a:endParaRPr lang="ru-RU"/>
        </a:p>
      </dgm:t>
    </dgm:pt>
    <dgm:pt modelId="{00E3A8C4-EDDA-4D7D-8F91-60B107BF4E2B}" type="sibTrans" cxnId="{0BD8FF1B-7ACB-42A4-9152-93B024C18B30}">
      <dgm:prSet/>
      <dgm:spPr/>
      <dgm:t>
        <a:bodyPr/>
        <a:lstStyle/>
        <a:p>
          <a:endParaRPr lang="ru-RU"/>
        </a:p>
      </dgm:t>
    </dgm:pt>
    <dgm:pt modelId="{AEBAA4F6-7C5D-41C5-94A5-2896E480A6F3}">
      <dgm:prSet custT="1"/>
      <dgm:spPr/>
      <dgm:t>
        <a:bodyPr/>
        <a:lstStyle/>
        <a:p>
          <a:pPr algn="just" rtl="0"/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особенности оценки незавершенного производства 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 отчетную дату в сумме затрат, связанных с производством продукции, выполнением работ, оказанием услуг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5A4AE1-C86C-4509-A2EB-E0A184F1AEDC}" type="parTrans" cxnId="{7C368575-6814-42A3-B4F8-B7C4D249D849}">
      <dgm:prSet/>
      <dgm:spPr/>
      <dgm:t>
        <a:bodyPr/>
        <a:lstStyle/>
        <a:p>
          <a:endParaRPr lang="ru-RU"/>
        </a:p>
      </dgm:t>
    </dgm:pt>
    <dgm:pt modelId="{78E05B14-0673-496A-BFB9-56A16F7D8FDA}" type="sibTrans" cxnId="{7C368575-6814-42A3-B4F8-B7C4D249D849}">
      <dgm:prSet/>
      <dgm:spPr/>
      <dgm:t>
        <a:bodyPr/>
        <a:lstStyle/>
        <a:p>
          <a:endParaRPr lang="ru-RU"/>
        </a:p>
      </dgm:t>
    </dgm:pt>
    <dgm:pt modelId="{2FADD015-7462-4298-A6DD-18F0BC731FE0}" type="pres">
      <dgm:prSet presAssocID="{0F9967BC-2635-4E79-98D4-A2CA394C3401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00A3D82-C38A-47C3-88AE-4CDD2AF40D83}" type="pres">
      <dgm:prSet presAssocID="{1307F972-07D6-466A-A910-4ECA77179A36}" presName="composite" presStyleCnt="0"/>
      <dgm:spPr/>
    </dgm:pt>
    <dgm:pt modelId="{196F016C-65B3-4255-ADC3-3305B36514A4}" type="pres">
      <dgm:prSet presAssocID="{1307F972-07D6-466A-A910-4ECA77179A36}" presName="imgShp" presStyleLbl="fgImgPlace1" presStyleIdx="0" presStyleCnt="3" custLinFactNeighborX="-54396" custLinFactNeighborY="8418"/>
      <dgm:spPr/>
    </dgm:pt>
    <dgm:pt modelId="{45599E68-6AB9-417A-8859-112AD1FF3966}" type="pres">
      <dgm:prSet presAssocID="{1307F972-07D6-466A-A910-4ECA77179A36}" presName="txShp" presStyleLbl="node1" presStyleIdx="0" presStyleCnt="3" custScaleX="140125" custScaleY="154277" custLinFactNeighborX="1293" custLinFactNeighborY="212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6A9E73-CFD6-408F-8051-AAEAEBD3F75A}" type="pres">
      <dgm:prSet presAssocID="{8B363CA9-C2DD-419D-97AA-B7CB7D0F8387}" presName="spacing" presStyleCnt="0"/>
      <dgm:spPr/>
    </dgm:pt>
    <dgm:pt modelId="{C98912CD-F712-4851-B476-FEB3B2E7F6BF}" type="pres">
      <dgm:prSet presAssocID="{D462C004-959A-4927-B8CF-C8B4FB01C041}" presName="composite" presStyleCnt="0"/>
      <dgm:spPr/>
    </dgm:pt>
    <dgm:pt modelId="{8701E014-DD2B-4053-9418-6201564001A7}" type="pres">
      <dgm:prSet presAssocID="{D462C004-959A-4927-B8CF-C8B4FB01C041}" presName="imgShp" presStyleLbl="fgImgPlace1" presStyleIdx="1" presStyleCnt="3" custLinFactNeighborX="-62372" custLinFactNeighborY="2223"/>
      <dgm:spPr/>
    </dgm:pt>
    <dgm:pt modelId="{B5A6A893-480F-44C5-A3D6-611DF2F297FD}" type="pres">
      <dgm:prSet presAssocID="{D462C004-959A-4927-B8CF-C8B4FB01C041}" presName="txShp" presStyleLbl="node1" presStyleIdx="1" presStyleCnt="3" custScaleX="144872" custLinFactNeighborX="10903" custLinFactNeighborY="22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503623-DB83-4B0C-A737-6D43B4AF3C11}" type="pres">
      <dgm:prSet presAssocID="{CE247929-00BC-4244-A0CF-71B0487D2FD6}" presName="spacing" presStyleCnt="0"/>
      <dgm:spPr/>
    </dgm:pt>
    <dgm:pt modelId="{7035B10D-FFED-4EEC-A846-EBF1CEC109AB}" type="pres">
      <dgm:prSet presAssocID="{A49C906E-DA7C-4945-846F-B84D2314EFAA}" presName="composite" presStyleCnt="0"/>
      <dgm:spPr/>
    </dgm:pt>
    <dgm:pt modelId="{2454518B-0665-4BD3-8EFC-8ECB166C919C}" type="pres">
      <dgm:prSet presAssocID="{A49C906E-DA7C-4945-846F-B84D2314EFAA}" presName="imgShp" presStyleLbl="fgImgPlace1" presStyleIdx="2" presStyleCnt="3" custLinFactNeighborX="-56393" custLinFactNeighborY="-10036"/>
      <dgm:spPr/>
    </dgm:pt>
    <dgm:pt modelId="{6F4F676B-CEED-4B04-A3BE-5C7B2657683C}" type="pres">
      <dgm:prSet presAssocID="{A49C906E-DA7C-4945-846F-B84D2314EFAA}" presName="txShp" presStyleLbl="node1" presStyleIdx="2" presStyleCnt="3" custScaleX="145796" custLinFactNeighborX="10138" custLinFactNeighborY="-206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10D772-464A-4B45-AB48-A26BD40216E6}" type="presOf" srcId="{AEBAA4F6-7C5D-41C5-94A5-2896E480A6F3}" destId="{6F4F676B-CEED-4B04-A3BE-5C7B2657683C}" srcOrd="0" destOrd="1" presId="urn:microsoft.com/office/officeart/2005/8/layout/vList3"/>
    <dgm:cxn modelId="{34DEF243-A7FE-4C0F-8BB6-9F919987CEFF}" type="presOf" srcId="{D462C004-959A-4927-B8CF-C8B4FB01C041}" destId="{B5A6A893-480F-44C5-A3D6-611DF2F297FD}" srcOrd="0" destOrd="0" presId="urn:microsoft.com/office/officeart/2005/8/layout/vList3"/>
    <dgm:cxn modelId="{7FD98278-48F4-4127-8781-14C6985C8D3E}" type="presOf" srcId="{0F9967BC-2635-4E79-98D4-A2CA394C3401}" destId="{2FADD015-7462-4298-A6DD-18F0BC731FE0}" srcOrd="0" destOrd="0" presId="urn:microsoft.com/office/officeart/2005/8/layout/vList3"/>
    <dgm:cxn modelId="{7C368575-6814-42A3-B4F8-B7C4D249D849}" srcId="{A49C906E-DA7C-4945-846F-B84D2314EFAA}" destId="{AEBAA4F6-7C5D-41C5-94A5-2896E480A6F3}" srcOrd="0" destOrd="0" parTransId="{E05A4AE1-C86C-4509-A2EB-E0A184F1AEDC}" sibTransId="{78E05B14-0673-496A-BFB9-56A16F7D8FDA}"/>
    <dgm:cxn modelId="{6E1F9706-0097-4E65-8F15-D3117503107D}" srcId="{0F9967BC-2635-4E79-98D4-A2CA394C3401}" destId="{1307F972-07D6-466A-A910-4ECA77179A36}" srcOrd="0" destOrd="0" parTransId="{6A1F98CE-AC97-4B1B-8889-06B28D1171D0}" sibTransId="{8B363CA9-C2DD-419D-97AA-B7CB7D0F8387}"/>
    <dgm:cxn modelId="{BAA64555-E5DA-415D-BF0E-D8F963C2F9DF}" type="presOf" srcId="{A49C906E-DA7C-4945-846F-B84D2314EFAA}" destId="{6F4F676B-CEED-4B04-A3BE-5C7B2657683C}" srcOrd="0" destOrd="0" presId="urn:microsoft.com/office/officeart/2005/8/layout/vList3"/>
    <dgm:cxn modelId="{9E1B35AB-8C34-4BA2-B56D-FB99944565B6}" type="presOf" srcId="{1307F972-07D6-466A-A910-4ECA77179A36}" destId="{45599E68-6AB9-417A-8859-112AD1FF3966}" srcOrd="0" destOrd="0" presId="urn:microsoft.com/office/officeart/2005/8/layout/vList3"/>
    <dgm:cxn modelId="{0BD8FF1B-7ACB-42A4-9152-93B024C18B30}" srcId="{0F9967BC-2635-4E79-98D4-A2CA394C3401}" destId="{A49C906E-DA7C-4945-846F-B84D2314EFAA}" srcOrd="2" destOrd="0" parTransId="{416B0837-6769-4E42-B18A-58851A5161E2}" sibTransId="{00E3A8C4-EDDA-4D7D-8F91-60B107BF4E2B}"/>
    <dgm:cxn modelId="{725CEBED-12C2-4A15-9D73-59F737F3C1A6}" srcId="{0F9967BC-2635-4E79-98D4-A2CA394C3401}" destId="{D462C004-959A-4927-B8CF-C8B4FB01C041}" srcOrd="1" destOrd="0" parTransId="{BA6764D0-542D-47B2-9066-E05BB8E95475}" sibTransId="{CE247929-00BC-4244-A0CF-71B0487D2FD6}"/>
    <dgm:cxn modelId="{D35FE895-BC68-44CC-8F85-C70A1A4AAD8E}" type="presParOf" srcId="{2FADD015-7462-4298-A6DD-18F0BC731FE0}" destId="{B00A3D82-C38A-47C3-88AE-4CDD2AF40D83}" srcOrd="0" destOrd="0" presId="urn:microsoft.com/office/officeart/2005/8/layout/vList3"/>
    <dgm:cxn modelId="{F3E30694-03BC-4AD1-9615-C79CE19D7307}" type="presParOf" srcId="{B00A3D82-C38A-47C3-88AE-4CDD2AF40D83}" destId="{196F016C-65B3-4255-ADC3-3305B36514A4}" srcOrd="0" destOrd="0" presId="urn:microsoft.com/office/officeart/2005/8/layout/vList3"/>
    <dgm:cxn modelId="{C018B8A4-80D6-4AC1-8A32-3B1EC7A19228}" type="presParOf" srcId="{B00A3D82-C38A-47C3-88AE-4CDD2AF40D83}" destId="{45599E68-6AB9-417A-8859-112AD1FF3966}" srcOrd="1" destOrd="0" presId="urn:microsoft.com/office/officeart/2005/8/layout/vList3"/>
    <dgm:cxn modelId="{65FFA111-9E7B-4A1A-B5BD-7B80AF16048F}" type="presParOf" srcId="{2FADD015-7462-4298-A6DD-18F0BC731FE0}" destId="{FB6A9E73-CFD6-408F-8051-AAEAEBD3F75A}" srcOrd="1" destOrd="0" presId="urn:microsoft.com/office/officeart/2005/8/layout/vList3"/>
    <dgm:cxn modelId="{A5FCCC9B-C9D5-4EEF-A3F9-18269E1BA906}" type="presParOf" srcId="{2FADD015-7462-4298-A6DD-18F0BC731FE0}" destId="{C98912CD-F712-4851-B476-FEB3B2E7F6BF}" srcOrd="2" destOrd="0" presId="urn:microsoft.com/office/officeart/2005/8/layout/vList3"/>
    <dgm:cxn modelId="{36BC0EDB-85CD-47FC-AFAE-4B25E01BBBC0}" type="presParOf" srcId="{C98912CD-F712-4851-B476-FEB3B2E7F6BF}" destId="{8701E014-DD2B-4053-9418-6201564001A7}" srcOrd="0" destOrd="0" presId="urn:microsoft.com/office/officeart/2005/8/layout/vList3"/>
    <dgm:cxn modelId="{2BD29BF8-BB3F-4A2F-9EA1-FED8C0C3D89D}" type="presParOf" srcId="{C98912CD-F712-4851-B476-FEB3B2E7F6BF}" destId="{B5A6A893-480F-44C5-A3D6-611DF2F297FD}" srcOrd="1" destOrd="0" presId="urn:microsoft.com/office/officeart/2005/8/layout/vList3"/>
    <dgm:cxn modelId="{99A01EDD-64E0-4517-851E-A8EDFA10648C}" type="presParOf" srcId="{2FADD015-7462-4298-A6DD-18F0BC731FE0}" destId="{6A503623-DB83-4B0C-A737-6D43B4AF3C11}" srcOrd="3" destOrd="0" presId="urn:microsoft.com/office/officeart/2005/8/layout/vList3"/>
    <dgm:cxn modelId="{672976F4-5528-4F47-8924-339BACF34125}" type="presParOf" srcId="{2FADD015-7462-4298-A6DD-18F0BC731FE0}" destId="{7035B10D-FFED-4EEC-A846-EBF1CEC109AB}" srcOrd="4" destOrd="0" presId="urn:microsoft.com/office/officeart/2005/8/layout/vList3"/>
    <dgm:cxn modelId="{1B0FBFA8-98F7-41F5-822F-750C68854FD1}" type="presParOf" srcId="{7035B10D-FFED-4EEC-A846-EBF1CEC109AB}" destId="{2454518B-0665-4BD3-8EFC-8ECB166C919C}" srcOrd="0" destOrd="0" presId="urn:microsoft.com/office/officeart/2005/8/layout/vList3"/>
    <dgm:cxn modelId="{2EA1C3E9-B43F-4034-983E-FC0CF210AD1A}" type="presParOf" srcId="{7035B10D-FFED-4EEC-A846-EBF1CEC109AB}" destId="{6F4F676B-CEED-4B04-A3BE-5C7B2657683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F5C3882-AF61-4714-BD56-D97A5E40EFEF}" type="doc">
      <dgm:prSet loTypeId="urn:microsoft.com/office/officeart/2005/8/layout/radial1" loCatId="cycle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E2730E26-7AD5-4CC7-BE14-5D7DC597E56E}">
      <dgm:prSet phldrT="[Текст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 w="57150"/>
      </dgm:spPr>
      <dgm:t>
        <a:bodyPr/>
        <a:lstStyle/>
        <a:p>
          <a:r>
            <a:rPr lang="ru-RU" dirty="0" smtClean="0"/>
            <a:t>ПС</a:t>
          </a:r>
          <a:endParaRPr lang="ru-RU" dirty="0"/>
        </a:p>
      </dgm:t>
    </dgm:pt>
    <dgm:pt modelId="{E5A89B65-0FB6-409D-90F5-142AE59479FD}" type="parTrans" cxnId="{C3A785C2-393A-4679-A206-B5D014B1A15D}">
      <dgm:prSet/>
      <dgm:spPr/>
      <dgm:t>
        <a:bodyPr/>
        <a:lstStyle/>
        <a:p>
          <a:endParaRPr lang="ru-RU"/>
        </a:p>
      </dgm:t>
    </dgm:pt>
    <dgm:pt modelId="{E7B8D5B7-6456-481B-841D-F285B49F30B9}" type="sibTrans" cxnId="{C3A785C2-393A-4679-A206-B5D014B1A15D}">
      <dgm:prSet/>
      <dgm:spPr/>
      <dgm:t>
        <a:bodyPr/>
        <a:lstStyle/>
        <a:p>
          <a:endParaRPr lang="ru-RU"/>
        </a:p>
      </dgm:t>
    </dgm:pt>
    <dgm:pt modelId="{1B2EF6EC-8FF5-4534-B6EC-C0379DA342FE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rgbClr val="FFCCFF"/>
        </a:solidFill>
        <a:ln w="38100"/>
      </dgm:spPr>
      <dgm:t>
        <a:bodyPr/>
        <a:lstStyle/>
        <a:p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 стоимости переданного взамен актива  или по ОСТАТОЧНОЙ стоимости  при обмене  ОС на МЗ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5361A5-F2C5-40F7-B0C1-2E6D39979992}" type="parTrans" cxnId="{709B37A0-434A-4688-B6F7-F7750268ECB3}">
      <dgm:prSet/>
      <dgm:spPr/>
      <dgm:t>
        <a:bodyPr/>
        <a:lstStyle/>
        <a:p>
          <a:endParaRPr lang="ru-RU"/>
        </a:p>
      </dgm:t>
    </dgm:pt>
    <dgm:pt modelId="{B29EECCA-C3DA-46E8-B938-8D6B5758C646}" type="sibTrans" cxnId="{709B37A0-434A-4688-B6F7-F7750268ECB3}">
      <dgm:prSet/>
      <dgm:spPr/>
      <dgm:t>
        <a:bodyPr/>
        <a:lstStyle/>
        <a:p>
          <a:endParaRPr lang="ru-RU"/>
        </a:p>
      </dgm:t>
    </dgm:pt>
    <dgm:pt modelId="{1D7E38DB-65DA-4AC0-AC84-4CC5A35131BA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rgbClr val="FFFF99"/>
        </a:solidFill>
        <a:ln w="38100"/>
      </dgm:spPr>
      <dgm:t>
        <a:bodyPr/>
        <a:lstStyle/>
        <a:p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 СПРАВЕДЛИВОЙ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DD7BB4-44C2-44D7-9654-E2646AA9AAC2}" type="parTrans" cxnId="{1DD2876D-3D64-4DB3-BC34-04E2948BD316}">
      <dgm:prSet/>
      <dgm:spPr/>
      <dgm:t>
        <a:bodyPr/>
        <a:lstStyle/>
        <a:p>
          <a:endParaRPr lang="ru-RU"/>
        </a:p>
      </dgm:t>
    </dgm:pt>
    <dgm:pt modelId="{E5B12BC0-C3B0-4D00-A1CE-DC23E802A98C}" type="sibTrans" cxnId="{1DD2876D-3D64-4DB3-BC34-04E2948BD316}">
      <dgm:prSet/>
      <dgm:spPr/>
      <dgm:t>
        <a:bodyPr/>
        <a:lstStyle/>
        <a:p>
          <a:endParaRPr lang="ru-RU"/>
        </a:p>
      </dgm:t>
    </dgm:pt>
    <dgm:pt modelId="{09D63F1F-2CB3-4570-8566-8CF43C955933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rgbClr val="FFCC99"/>
        </a:solidFill>
        <a:ln w="38100"/>
      </dgm:spPr>
      <dgm:t>
        <a:bodyPr/>
        <a:lstStyle/>
        <a:p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ОБЪЕКТ- </a:t>
          </a:r>
        </a:p>
        <a:p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РУБЛЬ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555C12-71C2-4C5F-967F-829297E244FD}" type="parTrans" cxnId="{84C0C719-A59A-4561-8042-2C8DB1CEF835}">
      <dgm:prSet/>
      <dgm:spPr/>
      <dgm:t>
        <a:bodyPr/>
        <a:lstStyle/>
        <a:p>
          <a:endParaRPr lang="ru-RU"/>
        </a:p>
      </dgm:t>
    </dgm:pt>
    <dgm:pt modelId="{38D1127C-CEDF-4929-80B7-14A273C81C23}" type="sibTrans" cxnId="{84C0C719-A59A-4561-8042-2C8DB1CEF835}">
      <dgm:prSet/>
      <dgm:spPr/>
      <dgm:t>
        <a:bodyPr/>
        <a:lstStyle/>
        <a:p>
          <a:endParaRPr lang="ru-RU"/>
        </a:p>
      </dgm:t>
    </dgm:pt>
    <dgm:pt modelId="{A3088419-53E8-4247-B4AD-F954CBCF9C58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rgbClr val="CCFFFF"/>
        </a:solidFill>
        <a:ln w="38100"/>
      </dgm:spPr>
      <dgm:t>
        <a:bodyPr/>
        <a:lstStyle/>
        <a:p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 ФАКТИЧЕСКОЙ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EF1926-A967-4707-975D-69D22042BF22}" type="parTrans" cxnId="{F03EAC29-4C84-49F1-BBC0-848D067C8920}">
      <dgm:prSet/>
      <dgm:spPr/>
      <dgm:t>
        <a:bodyPr/>
        <a:lstStyle/>
        <a:p>
          <a:endParaRPr lang="ru-RU"/>
        </a:p>
      </dgm:t>
    </dgm:pt>
    <dgm:pt modelId="{114356CB-3D83-4A8F-A713-7EA327329966}" type="sibTrans" cxnId="{F03EAC29-4C84-49F1-BBC0-848D067C8920}">
      <dgm:prSet/>
      <dgm:spPr/>
      <dgm:t>
        <a:bodyPr/>
        <a:lstStyle/>
        <a:p>
          <a:endParaRPr lang="ru-RU"/>
        </a:p>
      </dgm:t>
    </dgm:pt>
    <dgm:pt modelId="{770AA380-C73B-41B0-8CCB-E91135E4FBC9}">
      <dgm:prSet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 НОРМАТИВНО -ПЛАНОВОЙ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869EFE-2BA2-4A17-B91D-FB4B9C533B2E}" type="parTrans" cxnId="{4D0AE7F7-0798-4444-82B9-92349FD1CD8D}">
      <dgm:prSet/>
      <dgm:spPr/>
      <dgm:t>
        <a:bodyPr/>
        <a:lstStyle/>
        <a:p>
          <a:endParaRPr lang="ru-RU"/>
        </a:p>
      </dgm:t>
    </dgm:pt>
    <dgm:pt modelId="{8976F3C9-4560-43B5-8CFA-C775EDBBBCC1}" type="sibTrans" cxnId="{4D0AE7F7-0798-4444-82B9-92349FD1CD8D}">
      <dgm:prSet/>
      <dgm:spPr/>
      <dgm:t>
        <a:bodyPr/>
        <a:lstStyle/>
        <a:p>
          <a:endParaRPr lang="ru-RU"/>
        </a:p>
      </dgm:t>
    </dgm:pt>
    <dgm:pt modelId="{A8514638-8B87-4570-A222-1B4261566AC8}">
      <dgm:prSet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 стоимости указанной в передаточных документах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6223D2-2DF0-4CEB-8E5B-0EC8EEFAD517}" type="parTrans" cxnId="{C7412A96-567F-4FAD-B40B-1E8E8ECE2576}">
      <dgm:prSet/>
      <dgm:spPr/>
      <dgm:t>
        <a:bodyPr/>
        <a:lstStyle/>
        <a:p>
          <a:endParaRPr lang="ru-RU"/>
        </a:p>
      </dgm:t>
    </dgm:pt>
    <dgm:pt modelId="{43101609-36BC-40D7-8E22-98506EA76F61}" type="sibTrans" cxnId="{C7412A96-567F-4FAD-B40B-1E8E8ECE2576}">
      <dgm:prSet/>
      <dgm:spPr/>
      <dgm:t>
        <a:bodyPr/>
        <a:lstStyle/>
        <a:p>
          <a:endParaRPr lang="ru-RU"/>
        </a:p>
      </dgm:t>
    </dgm:pt>
    <dgm:pt modelId="{C353A8C6-9763-4637-972A-43D123069E92}" type="pres">
      <dgm:prSet presAssocID="{AF5C3882-AF61-4714-BD56-D97A5E40EFE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5681F5A-D8AF-4457-8EDB-BE05BEE4D6FE}" type="pres">
      <dgm:prSet presAssocID="{E2730E26-7AD5-4CC7-BE14-5D7DC597E56E}" presName="centerShape" presStyleLbl="node0" presStyleIdx="0" presStyleCnt="1"/>
      <dgm:spPr/>
      <dgm:t>
        <a:bodyPr/>
        <a:lstStyle/>
        <a:p>
          <a:endParaRPr lang="ru-RU"/>
        </a:p>
      </dgm:t>
    </dgm:pt>
    <dgm:pt modelId="{5DE6BCFF-A917-48D7-BF48-DD01A5B3CA53}" type="pres">
      <dgm:prSet presAssocID="{D15361A5-F2C5-40F7-B0C1-2E6D39979992}" presName="Name9" presStyleLbl="parChTrans1D2" presStyleIdx="0" presStyleCnt="6"/>
      <dgm:spPr/>
      <dgm:t>
        <a:bodyPr/>
        <a:lstStyle/>
        <a:p>
          <a:endParaRPr lang="ru-RU"/>
        </a:p>
      </dgm:t>
    </dgm:pt>
    <dgm:pt modelId="{8F42AEBD-CFB9-456D-BCF2-A3EED5287C64}" type="pres">
      <dgm:prSet presAssocID="{D15361A5-F2C5-40F7-B0C1-2E6D39979992}" presName="connTx" presStyleLbl="parChTrans1D2" presStyleIdx="0" presStyleCnt="6"/>
      <dgm:spPr/>
      <dgm:t>
        <a:bodyPr/>
        <a:lstStyle/>
        <a:p>
          <a:endParaRPr lang="ru-RU"/>
        </a:p>
      </dgm:t>
    </dgm:pt>
    <dgm:pt modelId="{DFCC9A18-1A12-4EFE-B4B3-5E0F793B2EBD}" type="pres">
      <dgm:prSet presAssocID="{1B2EF6EC-8FF5-4534-B6EC-C0379DA342FE}" presName="node" presStyleLbl="node1" presStyleIdx="0" presStyleCnt="6" custScaleX="189832" custScaleY="116840" custRadScaleRad="118575" custRadScaleInc="3655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D06E77-8317-45F6-B9D0-9B1E2A772194}" type="pres">
      <dgm:prSet presAssocID="{716223D2-2DF0-4CEB-8E5B-0EC8EEFAD517}" presName="Name9" presStyleLbl="parChTrans1D2" presStyleIdx="1" presStyleCnt="6"/>
      <dgm:spPr/>
      <dgm:t>
        <a:bodyPr/>
        <a:lstStyle/>
        <a:p>
          <a:endParaRPr lang="ru-RU"/>
        </a:p>
      </dgm:t>
    </dgm:pt>
    <dgm:pt modelId="{EB7DA3B6-27E0-4BA2-B7BE-8F7E82253222}" type="pres">
      <dgm:prSet presAssocID="{716223D2-2DF0-4CEB-8E5B-0EC8EEFAD517}" presName="connTx" presStyleLbl="parChTrans1D2" presStyleIdx="1" presStyleCnt="6"/>
      <dgm:spPr/>
      <dgm:t>
        <a:bodyPr/>
        <a:lstStyle/>
        <a:p>
          <a:endParaRPr lang="ru-RU"/>
        </a:p>
      </dgm:t>
    </dgm:pt>
    <dgm:pt modelId="{1476CC38-C1B2-4649-BF2E-E7FBB96FD5BE}" type="pres">
      <dgm:prSet presAssocID="{A8514638-8B87-4570-A222-1B4261566AC8}" presName="node" presStyleLbl="node1" presStyleIdx="1" presStyleCnt="6" custScaleX="183162" custRadScaleRad="122360" custRadScaleInc="216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DEC033-E68F-47FA-B31C-E2D78F32B785}" type="pres">
      <dgm:prSet presAssocID="{66869EFE-2BA2-4A17-B91D-FB4B9C533B2E}" presName="Name9" presStyleLbl="parChTrans1D2" presStyleIdx="2" presStyleCnt="6"/>
      <dgm:spPr/>
      <dgm:t>
        <a:bodyPr/>
        <a:lstStyle/>
        <a:p>
          <a:endParaRPr lang="ru-RU"/>
        </a:p>
      </dgm:t>
    </dgm:pt>
    <dgm:pt modelId="{C74A85E1-A290-4D78-BD0D-544E153D618D}" type="pres">
      <dgm:prSet presAssocID="{66869EFE-2BA2-4A17-B91D-FB4B9C533B2E}" presName="connTx" presStyleLbl="parChTrans1D2" presStyleIdx="2" presStyleCnt="6"/>
      <dgm:spPr/>
      <dgm:t>
        <a:bodyPr/>
        <a:lstStyle/>
        <a:p>
          <a:endParaRPr lang="ru-RU"/>
        </a:p>
      </dgm:t>
    </dgm:pt>
    <dgm:pt modelId="{1B9100C0-AB74-4688-9B47-E541E0E2F3FD}" type="pres">
      <dgm:prSet presAssocID="{770AA380-C73B-41B0-8CCB-E91135E4FBC9}" presName="node" presStyleLbl="node1" presStyleIdx="2" presStyleCnt="6" custScaleX="170861" custRadScaleRad="97453" custRadScaleInc="1798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2CFCA9-2661-4A08-A191-D39583676381}" type="pres">
      <dgm:prSet presAssocID="{FFDD7BB4-44C2-44D7-9654-E2646AA9AAC2}" presName="Name9" presStyleLbl="parChTrans1D2" presStyleIdx="3" presStyleCnt="6"/>
      <dgm:spPr/>
      <dgm:t>
        <a:bodyPr/>
        <a:lstStyle/>
        <a:p>
          <a:endParaRPr lang="ru-RU"/>
        </a:p>
      </dgm:t>
    </dgm:pt>
    <dgm:pt modelId="{21BA2436-64F1-41D9-A486-C1CA315E0E21}" type="pres">
      <dgm:prSet presAssocID="{FFDD7BB4-44C2-44D7-9654-E2646AA9AAC2}" presName="connTx" presStyleLbl="parChTrans1D2" presStyleIdx="3" presStyleCnt="6"/>
      <dgm:spPr/>
      <dgm:t>
        <a:bodyPr/>
        <a:lstStyle/>
        <a:p>
          <a:endParaRPr lang="ru-RU"/>
        </a:p>
      </dgm:t>
    </dgm:pt>
    <dgm:pt modelId="{D1F81B40-E714-4173-964B-D0B85123B667}" type="pres">
      <dgm:prSet presAssocID="{1D7E38DB-65DA-4AC0-AC84-4CC5A35131BA}" presName="node" presStyleLbl="node1" presStyleIdx="3" presStyleCnt="6" custScaleX="188179" custRadScaleRad="96927" custRadScaleInc="5696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E64986-2180-4BF2-BFE5-F9255B8BADBA}" type="pres">
      <dgm:prSet presAssocID="{6A555C12-71C2-4C5F-967F-829297E244FD}" presName="Name9" presStyleLbl="parChTrans1D2" presStyleIdx="4" presStyleCnt="6"/>
      <dgm:spPr/>
      <dgm:t>
        <a:bodyPr/>
        <a:lstStyle/>
        <a:p>
          <a:endParaRPr lang="ru-RU"/>
        </a:p>
      </dgm:t>
    </dgm:pt>
    <dgm:pt modelId="{81DAE0B1-B97B-49ED-B9CE-27816E38A47F}" type="pres">
      <dgm:prSet presAssocID="{6A555C12-71C2-4C5F-967F-829297E244FD}" presName="connTx" presStyleLbl="parChTrans1D2" presStyleIdx="4" presStyleCnt="6"/>
      <dgm:spPr/>
      <dgm:t>
        <a:bodyPr/>
        <a:lstStyle/>
        <a:p>
          <a:endParaRPr lang="ru-RU"/>
        </a:p>
      </dgm:t>
    </dgm:pt>
    <dgm:pt modelId="{F34FC239-8CC8-4408-83D2-17A1E52BD7A6}" type="pres">
      <dgm:prSet presAssocID="{09D63F1F-2CB3-4570-8566-8CF43C955933}" presName="node" presStyleLbl="node1" presStyleIdx="4" presStyleCnt="6" custScaleX="182774" custRadScaleRad="134846" custRadScaleInc="-61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5EBCFA-C121-48B5-9075-9BF451D04EC9}" type="pres">
      <dgm:prSet presAssocID="{7DEF1926-A967-4707-975D-69D22042BF22}" presName="Name9" presStyleLbl="parChTrans1D2" presStyleIdx="5" presStyleCnt="6"/>
      <dgm:spPr/>
      <dgm:t>
        <a:bodyPr/>
        <a:lstStyle/>
        <a:p>
          <a:endParaRPr lang="ru-RU"/>
        </a:p>
      </dgm:t>
    </dgm:pt>
    <dgm:pt modelId="{01B3AF58-B934-48C6-ABD2-831BF5049FED}" type="pres">
      <dgm:prSet presAssocID="{7DEF1926-A967-4707-975D-69D22042BF22}" presName="connTx" presStyleLbl="parChTrans1D2" presStyleIdx="5" presStyleCnt="6"/>
      <dgm:spPr/>
      <dgm:t>
        <a:bodyPr/>
        <a:lstStyle/>
        <a:p>
          <a:endParaRPr lang="ru-RU"/>
        </a:p>
      </dgm:t>
    </dgm:pt>
    <dgm:pt modelId="{3D78FF66-390E-4669-9F06-48EA9420B467}" type="pres">
      <dgm:prSet presAssocID="{A3088419-53E8-4247-B4AD-F954CBCF9C58}" presName="node" presStyleLbl="node1" presStyleIdx="5" presStyleCnt="6" custScaleX="182243" custRadScaleRad="117677" custRadScaleInc="-574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50515B8-6B99-43CF-880A-52CC5ED5BFE9}" type="presOf" srcId="{6A555C12-71C2-4C5F-967F-829297E244FD}" destId="{81DAE0B1-B97B-49ED-B9CE-27816E38A47F}" srcOrd="1" destOrd="0" presId="urn:microsoft.com/office/officeart/2005/8/layout/radial1"/>
    <dgm:cxn modelId="{BEBF2BC9-27BA-4F19-80F2-DE5899ED1D49}" type="presOf" srcId="{716223D2-2DF0-4CEB-8E5B-0EC8EEFAD517}" destId="{3FD06E77-8317-45F6-B9D0-9B1E2A772194}" srcOrd="0" destOrd="0" presId="urn:microsoft.com/office/officeart/2005/8/layout/radial1"/>
    <dgm:cxn modelId="{C3A785C2-393A-4679-A206-B5D014B1A15D}" srcId="{AF5C3882-AF61-4714-BD56-D97A5E40EFEF}" destId="{E2730E26-7AD5-4CC7-BE14-5D7DC597E56E}" srcOrd="0" destOrd="0" parTransId="{E5A89B65-0FB6-409D-90F5-142AE59479FD}" sibTransId="{E7B8D5B7-6456-481B-841D-F285B49F30B9}"/>
    <dgm:cxn modelId="{1A3595D0-1D4F-4804-B1CE-5EC1BCD3985E}" type="presOf" srcId="{FFDD7BB4-44C2-44D7-9654-E2646AA9AAC2}" destId="{ED2CFCA9-2661-4A08-A191-D39583676381}" srcOrd="0" destOrd="0" presId="urn:microsoft.com/office/officeart/2005/8/layout/radial1"/>
    <dgm:cxn modelId="{D59162D7-781E-46D3-9003-E1735249E37B}" type="presOf" srcId="{7DEF1926-A967-4707-975D-69D22042BF22}" destId="{01B3AF58-B934-48C6-ABD2-831BF5049FED}" srcOrd="1" destOrd="0" presId="urn:microsoft.com/office/officeart/2005/8/layout/radial1"/>
    <dgm:cxn modelId="{84C0C719-A59A-4561-8042-2C8DB1CEF835}" srcId="{E2730E26-7AD5-4CC7-BE14-5D7DC597E56E}" destId="{09D63F1F-2CB3-4570-8566-8CF43C955933}" srcOrd="4" destOrd="0" parTransId="{6A555C12-71C2-4C5F-967F-829297E244FD}" sibTransId="{38D1127C-CEDF-4929-80B7-14A273C81C23}"/>
    <dgm:cxn modelId="{F36C8ECA-6DC1-4A57-B42C-CE90AE457605}" type="presOf" srcId="{716223D2-2DF0-4CEB-8E5B-0EC8EEFAD517}" destId="{EB7DA3B6-27E0-4BA2-B7BE-8F7E82253222}" srcOrd="1" destOrd="0" presId="urn:microsoft.com/office/officeart/2005/8/layout/radial1"/>
    <dgm:cxn modelId="{292DA733-BE7A-44B5-8F9C-05757E294F38}" type="presOf" srcId="{1B2EF6EC-8FF5-4534-B6EC-C0379DA342FE}" destId="{DFCC9A18-1A12-4EFE-B4B3-5E0F793B2EBD}" srcOrd="0" destOrd="0" presId="urn:microsoft.com/office/officeart/2005/8/layout/radial1"/>
    <dgm:cxn modelId="{3141F7C1-9D65-4D64-9136-586EB4A026A0}" type="presOf" srcId="{770AA380-C73B-41B0-8CCB-E91135E4FBC9}" destId="{1B9100C0-AB74-4688-9B47-E541E0E2F3FD}" srcOrd="0" destOrd="0" presId="urn:microsoft.com/office/officeart/2005/8/layout/radial1"/>
    <dgm:cxn modelId="{1B5248A1-4253-419B-AAAD-9360096CF9B2}" type="presOf" srcId="{D15361A5-F2C5-40F7-B0C1-2E6D39979992}" destId="{5DE6BCFF-A917-48D7-BF48-DD01A5B3CA53}" srcOrd="0" destOrd="0" presId="urn:microsoft.com/office/officeart/2005/8/layout/radial1"/>
    <dgm:cxn modelId="{1DD2876D-3D64-4DB3-BC34-04E2948BD316}" srcId="{E2730E26-7AD5-4CC7-BE14-5D7DC597E56E}" destId="{1D7E38DB-65DA-4AC0-AC84-4CC5A35131BA}" srcOrd="3" destOrd="0" parTransId="{FFDD7BB4-44C2-44D7-9654-E2646AA9AAC2}" sibTransId="{E5B12BC0-C3B0-4D00-A1CE-DC23E802A98C}"/>
    <dgm:cxn modelId="{D39E3ADD-A0D8-43A6-920A-D73102262C68}" type="presOf" srcId="{E2730E26-7AD5-4CC7-BE14-5D7DC597E56E}" destId="{45681F5A-D8AF-4457-8EDB-BE05BEE4D6FE}" srcOrd="0" destOrd="0" presId="urn:microsoft.com/office/officeart/2005/8/layout/radial1"/>
    <dgm:cxn modelId="{A96804A6-BA47-47AE-A4F0-6D2824118AF3}" type="presOf" srcId="{6A555C12-71C2-4C5F-967F-829297E244FD}" destId="{ECE64986-2180-4BF2-BFE5-F9255B8BADBA}" srcOrd="0" destOrd="0" presId="urn:microsoft.com/office/officeart/2005/8/layout/radial1"/>
    <dgm:cxn modelId="{7472CD38-7D01-4DB6-988D-BA35F9CF751B}" type="presOf" srcId="{A8514638-8B87-4570-A222-1B4261566AC8}" destId="{1476CC38-C1B2-4649-BF2E-E7FBB96FD5BE}" srcOrd="0" destOrd="0" presId="urn:microsoft.com/office/officeart/2005/8/layout/radial1"/>
    <dgm:cxn modelId="{DF4E514F-2F75-4D91-B5C8-F7B94FFD255B}" type="presOf" srcId="{D15361A5-F2C5-40F7-B0C1-2E6D39979992}" destId="{8F42AEBD-CFB9-456D-BCF2-A3EED5287C64}" srcOrd="1" destOrd="0" presId="urn:microsoft.com/office/officeart/2005/8/layout/radial1"/>
    <dgm:cxn modelId="{9EB618EA-52A1-475A-BE8E-B10FCD180E67}" type="presOf" srcId="{FFDD7BB4-44C2-44D7-9654-E2646AA9AAC2}" destId="{21BA2436-64F1-41D9-A486-C1CA315E0E21}" srcOrd="1" destOrd="0" presId="urn:microsoft.com/office/officeart/2005/8/layout/radial1"/>
    <dgm:cxn modelId="{AE66DDED-F108-4367-B735-B4CD1AE91ABC}" type="presOf" srcId="{66869EFE-2BA2-4A17-B91D-FB4B9C533B2E}" destId="{C74A85E1-A290-4D78-BD0D-544E153D618D}" srcOrd="1" destOrd="0" presId="urn:microsoft.com/office/officeart/2005/8/layout/radial1"/>
    <dgm:cxn modelId="{89F9114C-031F-4E68-93E6-5BA13215495F}" type="presOf" srcId="{A3088419-53E8-4247-B4AD-F954CBCF9C58}" destId="{3D78FF66-390E-4669-9F06-48EA9420B467}" srcOrd="0" destOrd="0" presId="urn:microsoft.com/office/officeart/2005/8/layout/radial1"/>
    <dgm:cxn modelId="{65071175-AD15-4F8B-9016-830AF9E11449}" type="presOf" srcId="{66869EFE-2BA2-4A17-B91D-FB4B9C533B2E}" destId="{05DEC033-E68F-47FA-B31C-E2D78F32B785}" srcOrd="0" destOrd="0" presId="urn:microsoft.com/office/officeart/2005/8/layout/radial1"/>
    <dgm:cxn modelId="{F03EAC29-4C84-49F1-BBC0-848D067C8920}" srcId="{E2730E26-7AD5-4CC7-BE14-5D7DC597E56E}" destId="{A3088419-53E8-4247-B4AD-F954CBCF9C58}" srcOrd="5" destOrd="0" parTransId="{7DEF1926-A967-4707-975D-69D22042BF22}" sibTransId="{114356CB-3D83-4A8F-A713-7EA327329966}"/>
    <dgm:cxn modelId="{FCEA076B-B209-4255-8C1A-3E01E2776AC9}" type="presOf" srcId="{7DEF1926-A967-4707-975D-69D22042BF22}" destId="{705EBCFA-C121-48B5-9075-9BF451D04EC9}" srcOrd="0" destOrd="0" presId="urn:microsoft.com/office/officeart/2005/8/layout/radial1"/>
    <dgm:cxn modelId="{709B37A0-434A-4688-B6F7-F7750268ECB3}" srcId="{E2730E26-7AD5-4CC7-BE14-5D7DC597E56E}" destId="{1B2EF6EC-8FF5-4534-B6EC-C0379DA342FE}" srcOrd="0" destOrd="0" parTransId="{D15361A5-F2C5-40F7-B0C1-2E6D39979992}" sibTransId="{B29EECCA-C3DA-46E8-B938-8D6B5758C646}"/>
    <dgm:cxn modelId="{ADAE91BC-7ABE-41E8-B5CA-089C47CFDD2E}" type="presOf" srcId="{09D63F1F-2CB3-4570-8566-8CF43C955933}" destId="{F34FC239-8CC8-4408-83D2-17A1E52BD7A6}" srcOrd="0" destOrd="0" presId="urn:microsoft.com/office/officeart/2005/8/layout/radial1"/>
    <dgm:cxn modelId="{4D0AE7F7-0798-4444-82B9-92349FD1CD8D}" srcId="{E2730E26-7AD5-4CC7-BE14-5D7DC597E56E}" destId="{770AA380-C73B-41B0-8CCB-E91135E4FBC9}" srcOrd="2" destOrd="0" parTransId="{66869EFE-2BA2-4A17-B91D-FB4B9C533B2E}" sibTransId="{8976F3C9-4560-43B5-8CFA-C775EDBBBCC1}"/>
    <dgm:cxn modelId="{C7412A96-567F-4FAD-B40B-1E8E8ECE2576}" srcId="{E2730E26-7AD5-4CC7-BE14-5D7DC597E56E}" destId="{A8514638-8B87-4570-A222-1B4261566AC8}" srcOrd="1" destOrd="0" parTransId="{716223D2-2DF0-4CEB-8E5B-0EC8EEFAD517}" sibTransId="{43101609-36BC-40D7-8E22-98506EA76F61}"/>
    <dgm:cxn modelId="{878C5C48-7096-41D1-B287-6CAA46463BA1}" type="presOf" srcId="{AF5C3882-AF61-4714-BD56-D97A5E40EFEF}" destId="{C353A8C6-9763-4637-972A-43D123069E92}" srcOrd="0" destOrd="0" presId="urn:microsoft.com/office/officeart/2005/8/layout/radial1"/>
    <dgm:cxn modelId="{4023CD03-2F2A-49D4-A3EF-3B1ED8E022DF}" type="presOf" srcId="{1D7E38DB-65DA-4AC0-AC84-4CC5A35131BA}" destId="{D1F81B40-E714-4173-964B-D0B85123B667}" srcOrd="0" destOrd="0" presId="urn:microsoft.com/office/officeart/2005/8/layout/radial1"/>
    <dgm:cxn modelId="{2E2333F7-2F8F-4804-AD5D-2C0DB20CCC97}" type="presParOf" srcId="{C353A8C6-9763-4637-972A-43D123069E92}" destId="{45681F5A-D8AF-4457-8EDB-BE05BEE4D6FE}" srcOrd="0" destOrd="0" presId="urn:microsoft.com/office/officeart/2005/8/layout/radial1"/>
    <dgm:cxn modelId="{5856151F-E890-4900-8DA3-9B8B05AAA70C}" type="presParOf" srcId="{C353A8C6-9763-4637-972A-43D123069E92}" destId="{5DE6BCFF-A917-48D7-BF48-DD01A5B3CA53}" srcOrd="1" destOrd="0" presId="urn:microsoft.com/office/officeart/2005/8/layout/radial1"/>
    <dgm:cxn modelId="{62833EFD-F9BD-438C-8CE1-0C9A183640A4}" type="presParOf" srcId="{5DE6BCFF-A917-48D7-BF48-DD01A5B3CA53}" destId="{8F42AEBD-CFB9-456D-BCF2-A3EED5287C64}" srcOrd="0" destOrd="0" presId="urn:microsoft.com/office/officeart/2005/8/layout/radial1"/>
    <dgm:cxn modelId="{ADA31C2D-73D6-4D69-A390-5CD1BCDB239D}" type="presParOf" srcId="{C353A8C6-9763-4637-972A-43D123069E92}" destId="{DFCC9A18-1A12-4EFE-B4B3-5E0F793B2EBD}" srcOrd="2" destOrd="0" presId="urn:microsoft.com/office/officeart/2005/8/layout/radial1"/>
    <dgm:cxn modelId="{9475E8CB-B21B-4C84-ADE1-BADF24822923}" type="presParOf" srcId="{C353A8C6-9763-4637-972A-43D123069E92}" destId="{3FD06E77-8317-45F6-B9D0-9B1E2A772194}" srcOrd="3" destOrd="0" presId="urn:microsoft.com/office/officeart/2005/8/layout/radial1"/>
    <dgm:cxn modelId="{48911DCC-189A-4B01-9084-301A49A6DB81}" type="presParOf" srcId="{3FD06E77-8317-45F6-B9D0-9B1E2A772194}" destId="{EB7DA3B6-27E0-4BA2-B7BE-8F7E82253222}" srcOrd="0" destOrd="0" presId="urn:microsoft.com/office/officeart/2005/8/layout/radial1"/>
    <dgm:cxn modelId="{E6AEB889-E071-46CA-9B51-AD3A5DE19394}" type="presParOf" srcId="{C353A8C6-9763-4637-972A-43D123069E92}" destId="{1476CC38-C1B2-4649-BF2E-E7FBB96FD5BE}" srcOrd="4" destOrd="0" presId="urn:microsoft.com/office/officeart/2005/8/layout/radial1"/>
    <dgm:cxn modelId="{7128F3FF-49EA-4527-8510-A5355165AC02}" type="presParOf" srcId="{C353A8C6-9763-4637-972A-43D123069E92}" destId="{05DEC033-E68F-47FA-B31C-E2D78F32B785}" srcOrd="5" destOrd="0" presId="urn:microsoft.com/office/officeart/2005/8/layout/radial1"/>
    <dgm:cxn modelId="{ED7EDE32-7666-4EF3-839A-0F759B8CE7C9}" type="presParOf" srcId="{05DEC033-E68F-47FA-B31C-E2D78F32B785}" destId="{C74A85E1-A290-4D78-BD0D-544E153D618D}" srcOrd="0" destOrd="0" presId="urn:microsoft.com/office/officeart/2005/8/layout/radial1"/>
    <dgm:cxn modelId="{D29D4E22-5C8F-4941-987A-5469A8E97506}" type="presParOf" srcId="{C353A8C6-9763-4637-972A-43D123069E92}" destId="{1B9100C0-AB74-4688-9B47-E541E0E2F3FD}" srcOrd="6" destOrd="0" presId="urn:microsoft.com/office/officeart/2005/8/layout/radial1"/>
    <dgm:cxn modelId="{C89CF01F-BA9D-444C-86B7-42A230DCA117}" type="presParOf" srcId="{C353A8C6-9763-4637-972A-43D123069E92}" destId="{ED2CFCA9-2661-4A08-A191-D39583676381}" srcOrd="7" destOrd="0" presId="urn:microsoft.com/office/officeart/2005/8/layout/radial1"/>
    <dgm:cxn modelId="{9BE1359D-A3FF-4335-8DBF-6481C9549D7B}" type="presParOf" srcId="{ED2CFCA9-2661-4A08-A191-D39583676381}" destId="{21BA2436-64F1-41D9-A486-C1CA315E0E21}" srcOrd="0" destOrd="0" presId="urn:microsoft.com/office/officeart/2005/8/layout/radial1"/>
    <dgm:cxn modelId="{A327C6BE-9112-4B5E-AEDC-12023A1F6D21}" type="presParOf" srcId="{C353A8C6-9763-4637-972A-43D123069E92}" destId="{D1F81B40-E714-4173-964B-D0B85123B667}" srcOrd="8" destOrd="0" presId="urn:microsoft.com/office/officeart/2005/8/layout/radial1"/>
    <dgm:cxn modelId="{9257400B-D2EF-4C11-85F0-702B93DB5E8B}" type="presParOf" srcId="{C353A8C6-9763-4637-972A-43D123069E92}" destId="{ECE64986-2180-4BF2-BFE5-F9255B8BADBA}" srcOrd="9" destOrd="0" presId="urn:microsoft.com/office/officeart/2005/8/layout/radial1"/>
    <dgm:cxn modelId="{F361B832-C0BB-4FC9-954B-4683659E2B18}" type="presParOf" srcId="{ECE64986-2180-4BF2-BFE5-F9255B8BADBA}" destId="{81DAE0B1-B97B-49ED-B9CE-27816E38A47F}" srcOrd="0" destOrd="0" presId="urn:microsoft.com/office/officeart/2005/8/layout/radial1"/>
    <dgm:cxn modelId="{5FF87DA2-F217-4FE4-A33F-7703C03F8B8A}" type="presParOf" srcId="{C353A8C6-9763-4637-972A-43D123069E92}" destId="{F34FC239-8CC8-4408-83D2-17A1E52BD7A6}" srcOrd="10" destOrd="0" presId="urn:microsoft.com/office/officeart/2005/8/layout/radial1"/>
    <dgm:cxn modelId="{878B5DA8-584F-4095-B8D8-457336F50421}" type="presParOf" srcId="{C353A8C6-9763-4637-972A-43D123069E92}" destId="{705EBCFA-C121-48B5-9075-9BF451D04EC9}" srcOrd="11" destOrd="0" presId="urn:microsoft.com/office/officeart/2005/8/layout/radial1"/>
    <dgm:cxn modelId="{DB5C03DE-B264-40B3-882D-5ABEF52A0846}" type="presParOf" srcId="{705EBCFA-C121-48B5-9075-9BF451D04EC9}" destId="{01B3AF58-B934-48C6-ABD2-831BF5049FED}" srcOrd="0" destOrd="0" presId="urn:microsoft.com/office/officeart/2005/8/layout/radial1"/>
    <dgm:cxn modelId="{B99613E4-0E90-4E9D-8C6D-370055ABA647}" type="presParOf" srcId="{C353A8C6-9763-4637-972A-43D123069E92}" destId="{3D78FF66-390E-4669-9F06-48EA9420B467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F5C3882-AF61-4714-BD56-D97A5E40EFEF}" type="doc">
      <dgm:prSet loTypeId="urn:microsoft.com/office/officeart/2005/8/layout/radial1" loCatId="cycle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09D63F1F-2CB3-4570-8566-8CF43C955933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rgbClr val="FFCC99"/>
        </a:solidFill>
        <a:ln w="38100"/>
      </dgm:spPr>
      <dgm:t>
        <a:bodyPr/>
        <a:lstStyle/>
        <a:p>
          <a:r>
            <a: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ОБМЕННАЯ ОПЕРАЦИЯ</a:t>
          </a:r>
          <a:endParaRPr lang="ru-RU" sz="2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555C12-71C2-4C5F-967F-829297E244FD}" type="parTrans" cxnId="{84C0C719-A59A-4561-8042-2C8DB1CEF835}">
      <dgm:prSet/>
      <dgm:spPr/>
      <dgm:t>
        <a:bodyPr/>
        <a:lstStyle/>
        <a:p>
          <a:endParaRPr lang="ru-RU"/>
        </a:p>
      </dgm:t>
    </dgm:pt>
    <dgm:pt modelId="{38D1127C-CEDF-4929-80B7-14A273C81C23}" type="sibTrans" cxnId="{84C0C719-A59A-4561-8042-2C8DB1CEF835}">
      <dgm:prSet/>
      <dgm:spPr/>
      <dgm:t>
        <a:bodyPr/>
        <a:lstStyle/>
        <a:p>
          <a:endParaRPr lang="ru-RU"/>
        </a:p>
      </dgm:t>
    </dgm:pt>
    <dgm:pt modelId="{A3088419-53E8-4247-B4AD-F954CBCF9C58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rgbClr val="CCFFFF"/>
        </a:solidFill>
        <a:ln w="38100"/>
      </dgm:spPr>
      <dgm:t>
        <a:bodyPr/>
        <a:lstStyle/>
        <a:p>
          <a:r>
            <a: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НЕОБМЕННАЯ ОПЕРАЦИЯ</a:t>
          </a:r>
          <a:endParaRPr lang="ru-RU" sz="2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EF1926-A967-4707-975D-69D22042BF22}" type="parTrans" cxnId="{F03EAC29-4C84-49F1-BBC0-848D067C8920}">
      <dgm:prSet/>
      <dgm:spPr/>
      <dgm:t>
        <a:bodyPr/>
        <a:lstStyle/>
        <a:p>
          <a:endParaRPr lang="ru-RU"/>
        </a:p>
      </dgm:t>
    </dgm:pt>
    <dgm:pt modelId="{114356CB-3D83-4A8F-A713-7EA327329966}" type="sibTrans" cxnId="{F03EAC29-4C84-49F1-BBC0-848D067C8920}">
      <dgm:prSet/>
      <dgm:spPr/>
      <dgm:t>
        <a:bodyPr/>
        <a:lstStyle/>
        <a:p>
          <a:endParaRPr lang="ru-RU"/>
        </a:p>
      </dgm:t>
    </dgm:pt>
    <dgm:pt modelId="{770AA380-C73B-41B0-8CCB-E91135E4FBC9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 w="57150"/>
      </dgm:spPr>
      <dgm:t>
        <a:bodyPr/>
        <a:lstStyle/>
        <a:p>
          <a:r>
            <a:rPr lang="ru-RU" sz="6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пс</a:t>
          </a:r>
          <a:endParaRPr lang="ru-RU" sz="6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869EFE-2BA2-4A17-B91D-FB4B9C533B2E}" type="parTrans" cxnId="{4D0AE7F7-0798-4444-82B9-92349FD1CD8D}">
      <dgm:prSet/>
      <dgm:spPr/>
      <dgm:t>
        <a:bodyPr/>
        <a:lstStyle/>
        <a:p>
          <a:endParaRPr lang="ru-RU"/>
        </a:p>
      </dgm:t>
    </dgm:pt>
    <dgm:pt modelId="{8976F3C9-4560-43B5-8CFA-C775EDBBBCC1}" type="sibTrans" cxnId="{4D0AE7F7-0798-4444-82B9-92349FD1CD8D}">
      <dgm:prSet/>
      <dgm:spPr/>
      <dgm:t>
        <a:bodyPr/>
        <a:lstStyle/>
        <a:p>
          <a:endParaRPr lang="ru-RU"/>
        </a:p>
      </dgm:t>
    </dgm:pt>
    <dgm:pt modelId="{C353A8C6-9763-4637-972A-43D123069E92}" type="pres">
      <dgm:prSet presAssocID="{AF5C3882-AF61-4714-BD56-D97A5E40EFE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56EEE3-53AE-496B-BA29-D089A0DD176E}" type="pres">
      <dgm:prSet presAssocID="{770AA380-C73B-41B0-8CCB-E91135E4FBC9}" presName="centerShape" presStyleLbl="node0" presStyleIdx="0" presStyleCnt="1" custLinFactNeighborX="-46719" custLinFactNeighborY="-12796"/>
      <dgm:spPr/>
      <dgm:t>
        <a:bodyPr/>
        <a:lstStyle/>
        <a:p>
          <a:endParaRPr lang="ru-RU"/>
        </a:p>
      </dgm:t>
    </dgm:pt>
    <dgm:pt modelId="{ECE64986-2180-4BF2-BFE5-F9255B8BADBA}" type="pres">
      <dgm:prSet presAssocID="{6A555C12-71C2-4C5F-967F-829297E244FD}" presName="Name9" presStyleLbl="parChTrans1D2" presStyleIdx="0" presStyleCnt="2"/>
      <dgm:spPr/>
      <dgm:t>
        <a:bodyPr/>
        <a:lstStyle/>
        <a:p>
          <a:endParaRPr lang="ru-RU"/>
        </a:p>
      </dgm:t>
    </dgm:pt>
    <dgm:pt modelId="{81DAE0B1-B97B-49ED-B9CE-27816E38A47F}" type="pres">
      <dgm:prSet presAssocID="{6A555C12-71C2-4C5F-967F-829297E244FD}" presName="connTx" presStyleLbl="parChTrans1D2" presStyleIdx="0" presStyleCnt="2"/>
      <dgm:spPr/>
      <dgm:t>
        <a:bodyPr/>
        <a:lstStyle/>
        <a:p>
          <a:endParaRPr lang="ru-RU"/>
        </a:p>
      </dgm:t>
    </dgm:pt>
    <dgm:pt modelId="{F34FC239-8CC8-4408-83D2-17A1E52BD7A6}" type="pres">
      <dgm:prSet presAssocID="{09D63F1F-2CB3-4570-8566-8CF43C955933}" presName="node" presStyleLbl="node1" presStyleIdx="0" presStyleCnt="2" custScaleX="243891" custRadScaleRad="118852" custRadScaleInc="393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5EBCFA-C121-48B5-9075-9BF451D04EC9}" type="pres">
      <dgm:prSet presAssocID="{7DEF1926-A967-4707-975D-69D22042BF22}" presName="Name9" presStyleLbl="parChTrans1D2" presStyleIdx="1" presStyleCnt="2"/>
      <dgm:spPr/>
      <dgm:t>
        <a:bodyPr/>
        <a:lstStyle/>
        <a:p>
          <a:endParaRPr lang="ru-RU"/>
        </a:p>
      </dgm:t>
    </dgm:pt>
    <dgm:pt modelId="{01B3AF58-B934-48C6-ABD2-831BF5049FED}" type="pres">
      <dgm:prSet presAssocID="{7DEF1926-A967-4707-975D-69D22042BF22}" presName="connTx" presStyleLbl="parChTrans1D2" presStyleIdx="1" presStyleCnt="2"/>
      <dgm:spPr/>
      <dgm:t>
        <a:bodyPr/>
        <a:lstStyle/>
        <a:p>
          <a:endParaRPr lang="ru-RU"/>
        </a:p>
      </dgm:t>
    </dgm:pt>
    <dgm:pt modelId="{3D78FF66-390E-4669-9F06-48EA9420B467}" type="pres">
      <dgm:prSet presAssocID="{A3088419-53E8-4247-B4AD-F954CBCF9C58}" presName="node" presStyleLbl="node1" presStyleIdx="1" presStyleCnt="2" custScaleX="242678" custRadScaleRad="103197" custRadScaleInc="-483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91E730-C728-4F25-BCB7-C89F0763DB3C}" type="presOf" srcId="{7DEF1926-A967-4707-975D-69D22042BF22}" destId="{705EBCFA-C121-48B5-9075-9BF451D04EC9}" srcOrd="0" destOrd="0" presId="urn:microsoft.com/office/officeart/2005/8/layout/radial1"/>
    <dgm:cxn modelId="{043F52EB-743B-48E2-B3B4-94A0965BC9E5}" type="presOf" srcId="{770AA380-C73B-41B0-8CCB-E91135E4FBC9}" destId="{B656EEE3-53AE-496B-BA29-D089A0DD176E}" srcOrd="0" destOrd="0" presId="urn:microsoft.com/office/officeart/2005/8/layout/radial1"/>
    <dgm:cxn modelId="{84C0C719-A59A-4561-8042-2C8DB1CEF835}" srcId="{770AA380-C73B-41B0-8CCB-E91135E4FBC9}" destId="{09D63F1F-2CB3-4570-8566-8CF43C955933}" srcOrd="0" destOrd="0" parTransId="{6A555C12-71C2-4C5F-967F-829297E244FD}" sibTransId="{38D1127C-CEDF-4929-80B7-14A273C81C23}"/>
    <dgm:cxn modelId="{78410DDC-CCE8-443C-A6AA-4A1F35F98555}" type="presOf" srcId="{AF5C3882-AF61-4714-BD56-D97A5E40EFEF}" destId="{C353A8C6-9763-4637-972A-43D123069E92}" srcOrd="0" destOrd="0" presId="urn:microsoft.com/office/officeart/2005/8/layout/radial1"/>
    <dgm:cxn modelId="{F45405A1-8255-49AB-A430-9896B12B92AD}" type="presOf" srcId="{A3088419-53E8-4247-B4AD-F954CBCF9C58}" destId="{3D78FF66-390E-4669-9F06-48EA9420B467}" srcOrd="0" destOrd="0" presId="urn:microsoft.com/office/officeart/2005/8/layout/radial1"/>
    <dgm:cxn modelId="{4D0AE7F7-0798-4444-82B9-92349FD1CD8D}" srcId="{AF5C3882-AF61-4714-BD56-D97A5E40EFEF}" destId="{770AA380-C73B-41B0-8CCB-E91135E4FBC9}" srcOrd="0" destOrd="0" parTransId="{66869EFE-2BA2-4A17-B91D-FB4B9C533B2E}" sibTransId="{8976F3C9-4560-43B5-8CFA-C775EDBBBCC1}"/>
    <dgm:cxn modelId="{359ADE2A-6A86-47EE-B199-17E92E853ABB}" type="presOf" srcId="{7DEF1926-A967-4707-975D-69D22042BF22}" destId="{01B3AF58-B934-48C6-ABD2-831BF5049FED}" srcOrd="1" destOrd="0" presId="urn:microsoft.com/office/officeart/2005/8/layout/radial1"/>
    <dgm:cxn modelId="{515DAB93-237F-465A-AEB3-A3E8763BE583}" type="presOf" srcId="{09D63F1F-2CB3-4570-8566-8CF43C955933}" destId="{F34FC239-8CC8-4408-83D2-17A1E52BD7A6}" srcOrd="0" destOrd="0" presId="urn:microsoft.com/office/officeart/2005/8/layout/radial1"/>
    <dgm:cxn modelId="{F03EAC29-4C84-49F1-BBC0-848D067C8920}" srcId="{770AA380-C73B-41B0-8CCB-E91135E4FBC9}" destId="{A3088419-53E8-4247-B4AD-F954CBCF9C58}" srcOrd="1" destOrd="0" parTransId="{7DEF1926-A967-4707-975D-69D22042BF22}" sibTransId="{114356CB-3D83-4A8F-A713-7EA327329966}"/>
    <dgm:cxn modelId="{3CD37DCD-14E5-4477-8AD1-6917CA2685AB}" type="presOf" srcId="{6A555C12-71C2-4C5F-967F-829297E244FD}" destId="{ECE64986-2180-4BF2-BFE5-F9255B8BADBA}" srcOrd="0" destOrd="0" presId="urn:microsoft.com/office/officeart/2005/8/layout/radial1"/>
    <dgm:cxn modelId="{B578F01F-2198-4D4F-A1E2-B074EDCE367D}" type="presOf" srcId="{6A555C12-71C2-4C5F-967F-829297E244FD}" destId="{81DAE0B1-B97B-49ED-B9CE-27816E38A47F}" srcOrd="1" destOrd="0" presId="urn:microsoft.com/office/officeart/2005/8/layout/radial1"/>
    <dgm:cxn modelId="{1D20AB3B-D700-47B7-989A-41E87CF482F0}" type="presParOf" srcId="{C353A8C6-9763-4637-972A-43D123069E92}" destId="{B656EEE3-53AE-496B-BA29-D089A0DD176E}" srcOrd="0" destOrd="0" presId="urn:microsoft.com/office/officeart/2005/8/layout/radial1"/>
    <dgm:cxn modelId="{6D9BF849-B215-4D29-822E-9CF8A786100D}" type="presParOf" srcId="{C353A8C6-9763-4637-972A-43D123069E92}" destId="{ECE64986-2180-4BF2-BFE5-F9255B8BADBA}" srcOrd="1" destOrd="0" presId="urn:microsoft.com/office/officeart/2005/8/layout/radial1"/>
    <dgm:cxn modelId="{62DD47E6-3F3C-45E9-BA7F-F377AB16E8E3}" type="presParOf" srcId="{ECE64986-2180-4BF2-BFE5-F9255B8BADBA}" destId="{81DAE0B1-B97B-49ED-B9CE-27816E38A47F}" srcOrd="0" destOrd="0" presId="urn:microsoft.com/office/officeart/2005/8/layout/radial1"/>
    <dgm:cxn modelId="{032599E3-E835-4BA7-A454-BB98C854A69B}" type="presParOf" srcId="{C353A8C6-9763-4637-972A-43D123069E92}" destId="{F34FC239-8CC8-4408-83D2-17A1E52BD7A6}" srcOrd="2" destOrd="0" presId="urn:microsoft.com/office/officeart/2005/8/layout/radial1"/>
    <dgm:cxn modelId="{F90E0B1E-1984-4148-AEC9-40A56D93AAEF}" type="presParOf" srcId="{C353A8C6-9763-4637-972A-43D123069E92}" destId="{705EBCFA-C121-48B5-9075-9BF451D04EC9}" srcOrd="3" destOrd="0" presId="urn:microsoft.com/office/officeart/2005/8/layout/radial1"/>
    <dgm:cxn modelId="{EC5D7D65-2246-40CB-89F6-1653A2B4E111}" type="presParOf" srcId="{705EBCFA-C121-48B5-9075-9BF451D04EC9}" destId="{01B3AF58-B934-48C6-ABD2-831BF5049FED}" srcOrd="0" destOrd="0" presId="urn:microsoft.com/office/officeart/2005/8/layout/radial1"/>
    <dgm:cxn modelId="{40F671EB-B827-4F51-B131-CBFC659969BC}" type="presParOf" srcId="{C353A8C6-9763-4637-972A-43D123069E92}" destId="{3D78FF66-390E-4669-9F06-48EA9420B467}" srcOrd="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F5C3882-AF61-4714-BD56-D97A5E40EFEF}" type="doc">
      <dgm:prSet loTypeId="urn:microsoft.com/office/officeart/2005/8/layout/radial1" loCatId="cycle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09D63F1F-2CB3-4570-8566-8CF43C955933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38100"/>
      </dgm:spPr>
      <dgm:t>
        <a:bodyPr/>
        <a:lstStyle/>
        <a:p>
          <a:r>
            <a:rPr lang="ru-RU" sz="2800" b="1" i="1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)</a:t>
          </a:r>
        </a:p>
      </dgm:t>
    </dgm:pt>
    <dgm:pt modelId="{6A555C12-71C2-4C5F-967F-829297E244FD}" type="parTrans" cxnId="{84C0C719-A59A-4561-8042-2C8DB1CEF835}">
      <dgm:prSet/>
      <dgm:spPr/>
      <dgm:t>
        <a:bodyPr/>
        <a:lstStyle/>
        <a:p>
          <a:endParaRPr lang="ru-RU"/>
        </a:p>
      </dgm:t>
    </dgm:pt>
    <dgm:pt modelId="{38D1127C-CEDF-4929-80B7-14A273C81C23}" type="sibTrans" cxnId="{84C0C719-A59A-4561-8042-2C8DB1CEF835}">
      <dgm:prSet/>
      <dgm:spPr/>
      <dgm:t>
        <a:bodyPr/>
        <a:lstStyle/>
        <a:p>
          <a:endParaRPr lang="ru-RU"/>
        </a:p>
      </dgm:t>
    </dgm:pt>
    <dgm:pt modelId="{A3088419-53E8-4247-B4AD-F954CBCF9C58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38100"/>
      </dgm:spPr>
      <dgm:t>
        <a:bodyPr/>
        <a:lstStyle/>
        <a:p>
          <a:endParaRPr lang="ru-RU" sz="3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EF1926-A967-4707-975D-69D22042BF22}" type="parTrans" cxnId="{F03EAC29-4C84-49F1-BBC0-848D067C8920}">
      <dgm:prSet/>
      <dgm:spPr/>
      <dgm:t>
        <a:bodyPr/>
        <a:lstStyle/>
        <a:p>
          <a:endParaRPr lang="ru-RU"/>
        </a:p>
      </dgm:t>
    </dgm:pt>
    <dgm:pt modelId="{114356CB-3D83-4A8F-A713-7EA327329966}" type="sibTrans" cxnId="{F03EAC29-4C84-49F1-BBC0-848D067C8920}">
      <dgm:prSet/>
      <dgm:spPr/>
      <dgm:t>
        <a:bodyPr/>
        <a:lstStyle/>
        <a:p>
          <a:endParaRPr lang="ru-RU"/>
        </a:p>
      </dgm:t>
    </dgm:pt>
    <dgm:pt modelId="{770AA380-C73B-41B0-8CCB-E91135E4FBC9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sz="6000" b="1" dirty="0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Обменная операция</a:t>
          </a:r>
          <a:endParaRPr lang="ru-RU" sz="6000" b="1" dirty="0">
            <a:solidFill>
              <a:srgbClr val="FFFFFF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869EFE-2BA2-4A17-B91D-FB4B9C533B2E}" type="parTrans" cxnId="{4D0AE7F7-0798-4444-82B9-92349FD1CD8D}">
      <dgm:prSet/>
      <dgm:spPr/>
      <dgm:t>
        <a:bodyPr/>
        <a:lstStyle/>
        <a:p>
          <a:endParaRPr lang="ru-RU"/>
        </a:p>
      </dgm:t>
    </dgm:pt>
    <dgm:pt modelId="{8976F3C9-4560-43B5-8CFA-C775EDBBBCC1}" type="sibTrans" cxnId="{4D0AE7F7-0798-4444-82B9-92349FD1CD8D}">
      <dgm:prSet/>
      <dgm:spPr/>
      <dgm:t>
        <a:bodyPr/>
        <a:lstStyle/>
        <a:p>
          <a:endParaRPr lang="ru-RU"/>
        </a:p>
      </dgm:t>
    </dgm:pt>
    <dgm:pt modelId="{C353A8C6-9763-4637-972A-43D123069E92}" type="pres">
      <dgm:prSet presAssocID="{AF5C3882-AF61-4714-BD56-D97A5E40EFE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56EEE3-53AE-496B-BA29-D089A0DD176E}" type="pres">
      <dgm:prSet presAssocID="{770AA380-C73B-41B0-8CCB-E91135E4FBC9}" presName="centerShape" presStyleLbl="node0" presStyleIdx="0" presStyleCnt="1" custScaleX="347106" custScaleY="186381" custLinFactNeighborX="1786" custLinFactNeighborY="-30650"/>
      <dgm:spPr/>
      <dgm:t>
        <a:bodyPr/>
        <a:lstStyle/>
        <a:p>
          <a:endParaRPr lang="ru-RU"/>
        </a:p>
      </dgm:t>
    </dgm:pt>
    <dgm:pt modelId="{ECE64986-2180-4BF2-BFE5-F9255B8BADBA}" type="pres">
      <dgm:prSet presAssocID="{6A555C12-71C2-4C5F-967F-829297E244FD}" presName="Name9" presStyleLbl="parChTrans1D2" presStyleIdx="0" presStyleCnt="2"/>
      <dgm:spPr/>
      <dgm:t>
        <a:bodyPr/>
        <a:lstStyle/>
        <a:p>
          <a:endParaRPr lang="ru-RU"/>
        </a:p>
      </dgm:t>
    </dgm:pt>
    <dgm:pt modelId="{81DAE0B1-B97B-49ED-B9CE-27816E38A47F}" type="pres">
      <dgm:prSet presAssocID="{6A555C12-71C2-4C5F-967F-829297E244FD}" presName="connTx" presStyleLbl="parChTrans1D2" presStyleIdx="0" presStyleCnt="2"/>
      <dgm:spPr/>
      <dgm:t>
        <a:bodyPr/>
        <a:lstStyle/>
        <a:p>
          <a:endParaRPr lang="ru-RU"/>
        </a:p>
      </dgm:t>
    </dgm:pt>
    <dgm:pt modelId="{F34FC239-8CC8-4408-83D2-17A1E52BD7A6}" type="pres">
      <dgm:prSet presAssocID="{09D63F1F-2CB3-4570-8566-8CF43C955933}" presName="node" presStyleLbl="node1" presStyleIdx="0" presStyleCnt="2" custScaleX="248786" custScaleY="153977" custRadScaleRad="114027" custRadScaleInc="1427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5EBCFA-C121-48B5-9075-9BF451D04EC9}" type="pres">
      <dgm:prSet presAssocID="{7DEF1926-A967-4707-975D-69D22042BF22}" presName="Name9" presStyleLbl="parChTrans1D2" presStyleIdx="1" presStyleCnt="2"/>
      <dgm:spPr/>
      <dgm:t>
        <a:bodyPr/>
        <a:lstStyle/>
        <a:p>
          <a:endParaRPr lang="ru-RU"/>
        </a:p>
      </dgm:t>
    </dgm:pt>
    <dgm:pt modelId="{01B3AF58-B934-48C6-ABD2-831BF5049FED}" type="pres">
      <dgm:prSet presAssocID="{7DEF1926-A967-4707-975D-69D22042BF22}" presName="connTx" presStyleLbl="parChTrans1D2" presStyleIdx="1" presStyleCnt="2"/>
      <dgm:spPr/>
      <dgm:t>
        <a:bodyPr/>
        <a:lstStyle/>
        <a:p>
          <a:endParaRPr lang="ru-RU"/>
        </a:p>
      </dgm:t>
    </dgm:pt>
    <dgm:pt modelId="{3D78FF66-390E-4669-9F06-48EA9420B467}" type="pres">
      <dgm:prSet presAssocID="{A3088419-53E8-4247-B4AD-F954CBCF9C58}" presName="node" presStyleLbl="node1" presStyleIdx="1" presStyleCnt="2" custScaleX="236922" custScaleY="161815" custRadScaleRad="117085" custRadScaleInc="591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03EAC29-4C84-49F1-BBC0-848D067C8920}" srcId="{770AA380-C73B-41B0-8CCB-E91135E4FBC9}" destId="{A3088419-53E8-4247-B4AD-F954CBCF9C58}" srcOrd="1" destOrd="0" parTransId="{7DEF1926-A967-4707-975D-69D22042BF22}" sibTransId="{114356CB-3D83-4A8F-A713-7EA327329966}"/>
    <dgm:cxn modelId="{5D7EC729-A026-4FC2-9E5B-D3162068BB0C}" type="presOf" srcId="{AF5C3882-AF61-4714-BD56-D97A5E40EFEF}" destId="{C353A8C6-9763-4637-972A-43D123069E92}" srcOrd="0" destOrd="0" presId="urn:microsoft.com/office/officeart/2005/8/layout/radial1"/>
    <dgm:cxn modelId="{C3A1347E-62E0-4462-973F-6A5EB9893166}" type="presOf" srcId="{6A555C12-71C2-4C5F-967F-829297E244FD}" destId="{ECE64986-2180-4BF2-BFE5-F9255B8BADBA}" srcOrd="0" destOrd="0" presId="urn:microsoft.com/office/officeart/2005/8/layout/radial1"/>
    <dgm:cxn modelId="{D8A55D3D-2143-4499-8722-B6A4487B6239}" type="presOf" srcId="{770AA380-C73B-41B0-8CCB-E91135E4FBC9}" destId="{B656EEE3-53AE-496B-BA29-D089A0DD176E}" srcOrd="0" destOrd="0" presId="urn:microsoft.com/office/officeart/2005/8/layout/radial1"/>
    <dgm:cxn modelId="{FBADEBCE-26F1-4741-AD27-FA421830ED9B}" type="presOf" srcId="{09D63F1F-2CB3-4570-8566-8CF43C955933}" destId="{F34FC239-8CC8-4408-83D2-17A1E52BD7A6}" srcOrd="0" destOrd="0" presId="urn:microsoft.com/office/officeart/2005/8/layout/radial1"/>
    <dgm:cxn modelId="{A66F671E-AA64-433B-8C37-C9E8597BA328}" type="presOf" srcId="{7DEF1926-A967-4707-975D-69D22042BF22}" destId="{01B3AF58-B934-48C6-ABD2-831BF5049FED}" srcOrd="1" destOrd="0" presId="urn:microsoft.com/office/officeart/2005/8/layout/radial1"/>
    <dgm:cxn modelId="{4D0AE7F7-0798-4444-82B9-92349FD1CD8D}" srcId="{AF5C3882-AF61-4714-BD56-D97A5E40EFEF}" destId="{770AA380-C73B-41B0-8CCB-E91135E4FBC9}" srcOrd="0" destOrd="0" parTransId="{66869EFE-2BA2-4A17-B91D-FB4B9C533B2E}" sibTransId="{8976F3C9-4560-43B5-8CFA-C775EDBBBCC1}"/>
    <dgm:cxn modelId="{84C0C719-A59A-4561-8042-2C8DB1CEF835}" srcId="{770AA380-C73B-41B0-8CCB-E91135E4FBC9}" destId="{09D63F1F-2CB3-4570-8566-8CF43C955933}" srcOrd="0" destOrd="0" parTransId="{6A555C12-71C2-4C5F-967F-829297E244FD}" sibTransId="{38D1127C-CEDF-4929-80B7-14A273C81C23}"/>
    <dgm:cxn modelId="{A25EAE5D-FC4A-46D8-BAD4-5CEA7395F3D3}" type="presOf" srcId="{6A555C12-71C2-4C5F-967F-829297E244FD}" destId="{81DAE0B1-B97B-49ED-B9CE-27816E38A47F}" srcOrd="1" destOrd="0" presId="urn:microsoft.com/office/officeart/2005/8/layout/radial1"/>
    <dgm:cxn modelId="{B956A429-ED4F-4F67-9791-75032B29FBAA}" type="presOf" srcId="{A3088419-53E8-4247-B4AD-F954CBCF9C58}" destId="{3D78FF66-390E-4669-9F06-48EA9420B467}" srcOrd="0" destOrd="0" presId="urn:microsoft.com/office/officeart/2005/8/layout/radial1"/>
    <dgm:cxn modelId="{1D365ECA-F0CC-4A7E-AFB5-8632654AD2E6}" type="presOf" srcId="{7DEF1926-A967-4707-975D-69D22042BF22}" destId="{705EBCFA-C121-48B5-9075-9BF451D04EC9}" srcOrd="0" destOrd="0" presId="urn:microsoft.com/office/officeart/2005/8/layout/radial1"/>
    <dgm:cxn modelId="{81CD4A7E-E16C-415D-BC8B-7D34556CDDE1}" type="presParOf" srcId="{C353A8C6-9763-4637-972A-43D123069E92}" destId="{B656EEE3-53AE-496B-BA29-D089A0DD176E}" srcOrd="0" destOrd="0" presId="urn:microsoft.com/office/officeart/2005/8/layout/radial1"/>
    <dgm:cxn modelId="{0E0B5B74-86C3-443D-8780-6CD7A72B246B}" type="presParOf" srcId="{C353A8C6-9763-4637-972A-43D123069E92}" destId="{ECE64986-2180-4BF2-BFE5-F9255B8BADBA}" srcOrd="1" destOrd="0" presId="urn:microsoft.com/office/officeart/2005/8/layout/radial1"/>
    <dgm:cxn modelId="{CAD7EF2A-2684-4F51-BAC3-944ABBEF8B8F}" type="presParOf" srcId="{ECE64986-2180-4BF2-BFE5-F9255B8BADBA}" destId="{81DAE0B1-B97B-49ED-B9CE-27816E38A47F}" srcOrd="0" destOrd="0" presId="urn:microsoft.com/office/officeart/2005/8/layout/radial1"/>
    <dgm:cxn modelId="{01B64EFF-E7FC-4008-AEF8-8199B4CE9388}" type="presParOf" srcId="{C353A8C6-9763-4637-972A-43D123069E92}" destId="{F34FC239-8CC8-4408-83D2-17A1E52BD7A6}" srcOrd="2" destOrd="0" presId="urn:microsoft.com/office/officeart/2005/8/layout/radial1"/>
    <dgm:cxn modelId="{11F1397C-F28C-432F-9162-4EBAA6554D63}" type="presParOf" srcId="{C353A8C6-9763-4637-972A-43D123069E92}" destId="{705EBCFA-C121-48B5-9075-9BF451D04EC9}" srcOrd="3" destOrd="0" presId="urn:microsoft.com/office/officeart/2005/8/layout/radial1"/>
    <dgm:cxn modelId="{04EDBDDA-B71D-43A2-B09B-A7C69837D54C}" type="presParOf" srcId="{705EBCFA-C121-48B5-9075-9BF451D04EC9}" destId="{01B3AF58-B934-48C6-ABD2-831BF5049FED}" srcOrd="0" destOrd="0" presId="urn:microsoft.com/office/officeart/2005/8/layout/radial1"/>
    <dgm:cxn modelId="{BFA0B3F2-83AF-4519-A490-D199F0317409}" type="presParOf" srcId="{C353A8C6-9763-4637-972A-43D123069E92}" destId="{3D78FF66-390E-4669-9F06-48EA9420B467}" srcOrd="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F5C3882-AF61-4714-BD56-D97A5E40EFEF}" type="doc">
      <dgm:prSet loTypeId="urn:microsoft.com/office/officeart/2005/8/layout/radial1" loCatId="cycle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09D63F1F-2CB3-4570-8566-8CF43C955933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38100"/>
      </dgm:spPr>
      <dgm:t>
        <a:bodyPr/>
        <a:lstStyle/>
        <a:p>
          <a:r>
            <a:rPr lang="ru-RU" sz="5400" b="1" i="1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Необменная операция</a:t>
          </a:r>
        </a:p>
      </dgm:t>
    </dgm:pt>
    <dgm:pt modelId="{6A555C12-71C2-4C5F-967F-829297E244FD}" type="parTrans" cxnId="{84C0C719-A59A-4561-8042-2C8DB1CEF835}">
      <dgm:prSet/>
      <dgm:spPr/>
      <dgm:t>
        <a:bodyPr/>
        <a:lstStyle/>
        <a:p>
          <a:endParaRPr lang="ru-RU"/>
        </a:p>
      </dgm:t>
    </dgm:pt>
    <dgm:pt modelId="{38D1127C-CEDF-4929-80B7-14A273C81C23}" type="sibTrans" cxnId="{84C0C719-A59A-4561-8042-2C8DB1CEF835}">
      <dgm:prSet/>
      <dgm:spPr/>
      <dgm:t>
        <a:bodyPr/>
        <a:lstStyle/>
        <a:p>
          <a:endParaRPr lang="ru-RU"/>
        </a:p>
      </dgm:t>
    </dgm:pt>
    <dgm:pt modelId="{C353A8C6-9763-4637-972A-43D123069E92}" type="pres">
      <dgm:prSet presAssocID="{AF5C3882-AF61-4714-BD56-D97A5E40EFE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ADF5EB4-CCC5-46D8-AB77-9050DE05510D}" type="pres">
      <dgm:prSet presAssocID="{09D63F1F-2CB3-4570-8566-8CF43C955933}" presName="centerShape" presStyleLbl="node0" presStyleIdx="0" presStyleCnt="1" custScaleX="153097"/>
      <dgm:spPr/>
      <dgm:t>
        <a:bodyPr/>
        <a:lstStyle/>
        <a:p>
          <a:endParaRPr lang="ru-RU"/>
        </a:p>
      </dgm:t>
    </dgm:pt>
  </dgm:ptLst>
  <dgm:cxnLst>
    <dgm:cxn modelId="{84C0C719-A59A-4561-8042-2C8DB1CEF835}" srcId="{AF5C3882-AF61-4714-BD56-D97A5E40EFEF}" destId="{09D63F1F-2CB3-4570-8566-8CF43C955933}" srcOrd="0" destOrd="0" parTransId="{6A555C12-71C2-4C5F-967F-829297E244FD}" sibTransId="{38D1127C-CEDF-4929-80B7-14A273C81C23}"/>
    <dgm:cxn modelId="{4F4C52F7-B5E5-4ADE-B987-AC899328BEF3}" type="presOf" srcId="{AF5C3882-AF61-4714-BD56-D97A5E40EFEF}" destId="{C353A8C6-9763-4637-972A-43D123069E92}" srcOrd="0" destOrd="0" presId="urn:microsoft.com/office/officeart/2005/8/layout/radial1"/>
    <dgm:cxn modelId="{25FD0ADC-4A51-4920-AB54-558EB1F0A5B7}" type="presOf" srcId="{09D63F1F-2CB3-4570-8566-8CF43C955933}" destId="{EADF5EB4-CCC5-46D8-AB77-9050DE05510D}" srcOrd="0" destOrd="0" presId="urn:microsoft.com/office/officeart/2005/8/layout/radial1"/>
    <dgm:cxn modelId="{F3E5D1A4-F4B9-4691-9862-88B8BE281E3B}" type="presParOf" srcId="{C353A8C6-9763-4637-972A-43D123069E92}" destId="{EADF5EB4-CCC5-46D8-AB77-9050DE05510D}" srcOrd="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93EE188-57E3-4075-AFDB-34DCCED2D309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E8EE21-5646-429C-BE1A-7F2A96904E8E}">
      <dgm:prSet phldrT="[Текст]" custT="1"/>
      <dgm:spPr>
        <a:solidFill>
          <a:schemeClr val="accent2">
            <a:lumMod val="40000"/>
            <a:lumOff val="6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r>
            <a:rPr lang="ru-RU" sz="3200" dirty="0" smtClean="0">
              <a:solidFill>
                <a:schemeClr val="tx1"/>
              </a:solidFill>
            </a:rPr>
            <a:t>Метод рыночных цен</a:t>
          </a:r>
          <a:endParaRPr lang="ru-RU" sz="3200" dirty="0">
            <a:solidFill>
              <a:schemeClr val="tx1"/>
            </a:solidFill>
          </a:endParaRPr>
        </a:p>
      </dgm:t>
    </dgm:pt>
    <dgm:pt modelId="{31965733-96F5-44CC-9058-BE69484FEF10}" type="parTrans" cxnId="{06BAAE48-3682-4FFC-9CDD-2261BDCDA3FB}">
      <dgm:prSet/>
      <dgm:spPr/>
      <dgm:t>
        <a:bodyPr/>
        <a:lstStyle/>
        <a:p>
          <a:endParaRPr lang="ru-RU"/>
        </a:p>
      </dgm:t>
    </dgm:pt>
    <dgm:pt modelId="{FE5FCCDB-F1D5-4C3F-86EC-8669588B87E4}" type="sibTrans" cxnId="{06BAAE48-3682-4FFC-9CDD-2261BDCDA3FB}">
      <dgm:prSet/>
      <dgm:spPr/>
      <dgm:t>
        <a:bodyPr/>
        <a:lstStyle/>
        <a:p>
          <a:endParaRPr lang="ru-RU"/>
        </a:p>
      </dgm:t>
    </dgm:pt>
    <dgm:pt modelId="{D54ED354-4CD9-4617-AB32-1C7ECAEADA4B}">
      <dgm:prSet phldrT="[Текст]" custT="1"/>
      <dgm:spPr>
        <a:solidFill>
          <a:srgbClr val="CCFFFF"/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r>
            <a:rPr lang="ru-RU" sz="2800" dirty="0" smtClean="0">
              <a:solidFill>
                <a:schemeClr val="tx1"/>
              </a:solidFill>
            </a:rPr>
            <a:t>На основании </a:t>
          </a:r>
          <a:r>
            <a: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данных о недавних сделках с аналогичными или схожими активами (обязательствами), совершенных без отсрочки платежа</a:t>
          </a:r>
          <a:endParaRPr lang="ru-RU" sz="2800" dirty="0">
            <a:solidFill>
              <a:schemeClr val="tx1"/>
            </a:solidFill>
          </a:endParaRPr>
        </a:p>
      </dgm:t>
    </dgm:pt>
    <dgm:pt modelId="{2C311D89-2A86-4319-B500-2494EDAEE109}" type="parTrans" cxnId="{4396718D-C1AD-41C9-A0C5-59236DAC4B98}">
      <dgm:prSet/>
      <dgm:spPr/>
      <dgm:t>
        <a:bodyPr/>
        <a:lstStyle/>
        <a:p>
          <a:endParaRPr lang="ru-RU"/>
        </a:p>
      </dgm:t>
    </dgm:pt>
    <dgm:pt modelId="{06473EF5-D0EB-4FF2-8CBA-57458A3C734E}" type="sibTrans" cxnId="{4396718D-C1AD-41C9-A0C5-59236DAC4B98}">
      <dgm:prSet/>
      <dgm:spPr/>
      <dgm:t>
        <a:bodyPr/>
        <a:lstStyle/>
        <a:p>
          <a:endParaRPr lang="ru-RU"/>
        </a:p>
      </dgm:t>
    </dgm:pt>
    <dgm:pt modelId="{6DB5C633-401F-47C9-B469-9C25E4C4B321}">
      <dgm:prSet/>
      <dgm:spPr>
        <a:solidFill>
          <a:srgbClr val="CCFFFF"/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На основании текущих рыночных цен </a:t>
          </a:r>
          <a:endParaRPr lang="ru-RU" dirty="0">
            <a:solidFill>
              <a:schemeClr val="tx1"/>
            </a:solidFill>
          </a:endParaRPr>
        </a:p>
      </dgm:t>
    </dgm:pt>
    <dgm:pt modelId="{3A263BB6-727F-4F31-AA1F-B388A2960529}" type="parTrans" cxnId="{2AE06953-7E67-4675-A777-D7569BEB90FE}">
      <dgm:prSet/>
      <dgm:spPr/>
      <dgm:t>
        <a:bodyPr/>
        <a:lstStyle/>
        <a:p>
          <a:endParaRPr lang="ru-RU"/>
        </a:p>
      </dgm:t>
    </dgm:pt>
    <dgm:pt modelId="{7CA966B1-5F74-45E3-AA89-91F59E6C0B1E}" type="sibTrans" cxnId="{2AE06953-7E67-4675-A777-D7569BEB90FE}">
      <dgm:prSet/>
      <dgm:spPr/>
      <dgm:t>
        <a:bodyPr/>
        <a:lstStyle/>
        <a:p>
          <a:endParaRPr lang="ru-RU"/>
        </a:p>
      </dgm:t>
    </dgm:pt>
    <dgm:pt modelId="{2E2C0330-E8A8-4F4B-811A-90D70AFEB520}" type="pres">
      <dgm:prSet presAssocID="{B93EE188-57E3-4075-AFDB-34DCCED2D309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838F9DA-8E59-44DA-BEA3-EDCEF5BEBF11}" type="pres">
      <dgm:prSet presAssocID="{A3E8EE21-5646-429C-BE1A-7F2A96904E8E}" presName="singleCycle" presStyleCnt="0"/>
      <dgm:spPr/>
    </dgm:pt>
    <dgm:pt modelId="{427E9F8F-7B3B-4A64-9C9C-0D22ABB3E0BF}" type="pres">
      <dgm:prSet presAssocID="{A3E8EE21-5646-429C-BE1A-7F2A96904E8E}" presName="singleCenter" presStyleLbl="node1" presStyleIdx="0" presStyleCnt="3" custScaleX="157731" custScaleY="143840" custLinFactNeighborX="6429" custLinFactNeighborY="187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4DBAA65B-0E52-4A2D-BA4B-E00DE36EB426}" type="pres">
      <dgm:prSet presAssocID="{2C311D89-2A86-4319-B500-2494EDAEE109}" presName="Name56" presStyleLbl="parChTrans1D2" presStyleIdx="0" presStyleCnt="2"/>
      <dgm:spPr/>
      <dgm:t>
        <a:bodyPr/>
        <a:lstStyle/>
        <a:p>
          <a:endParaRPr lang="ru-RU"/>
        </a:p>
      </dgm:t>
    </dgm:pt>
    <dgm:pt modelId="{BA9D9883-DCCA-4BF6-BBD5-70338FBC2202}" type="pres">
      <dgm:prSet presAssocID="{D54ED354-4CD9-4617-AB32-1C7ECAEADA4B}" presName="text0" presStyleLbl="node1" presStyleIdx="1" presStyleCnt="3" custScaleX="396851" custScaleY="449435" custRadScaleRad="164647" custRadScaleInc="-999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626C0F-BBAE-4F7A-A39C-1F5C5564501F}" type="pres">
      <dgm:prSet presAssocID="{3A263BB6-727F-4F31-AA1F-B388A2960529}" presName="Name56" presStyleLbl="parChTrans1D2" presStyleIdx="1" presStyleCnt="2"/>
      <dgm:spPr/>
      <dgm:t>
        <a:bodyPr/>
        <a:lstStyle/>
        <a:p>
          <a:endParaRPr lang="ru-RU"/>
        </a:p>
      </dgm:t>
    </dgm:pt>
    <dgm:pt modelId="{EFA16650-9E8B-4C34-899D-7EE2C4388DA6}" type="pres">
      <dgm:prSet presAssocID="{6DB5C633-401F-47C9-B469-9C25E4C4B321}" presName="text0" presStyleLbl="node1" presStyleIdx="2" presStyleCnt="3" custScaleX="308804" custScaleY="346396" custRadScaleRad="172951" custRadScaleInc="-1018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28BF84-D3ED-477C-AFAB-1CFAB33C17C8}" type="presOf" srcId="{B93EE188-57E3-4075-AFDB-34DCCED2D309}" destId="{2E2C0330-E8A8-4F4B-811A-90D70AFEB520}" srcOrd="0" destOrd="0" presId="urn:microsoft.com/office/officeart/2008/layout/RadialCluster"/>
    <dgm:cxn modelId="{1ED43103-4007-4F0B-B4D8-B2F0CB22E052}" type="presOf" srcId="{3A263BB6-727F-4F31-AA1F-B388A2960529}" destId="{C6626C0F-BBAE-4F7A-A39C-1F5C5564501F}" srcOrd="0" destOrd="0" presId="urn:microsoft.com/office/officeart/2008/layout/RadialCluster"/>
    <dgm:cxn modelId="{747FB262-94BD-461E-A8F4-F2DD4DBD1053}" type="presOf" srcId="{2C311D89-2A86-4319-B500-2494EDAEE109}" destId="{4DBAA65B-0E52-4A2D-BA4B-E00DE36EB426}" srcOrd="0" destOrd="0" presId="urn:microsoft.com/office/officeart/2008/layout/RadialCluster"/>
    <dgm:cxn modelId="{C8FE0EA8-95DE-4AE0-9E5A-A455D299F845}" type="presOf" srcId="{6DB5C633-401F-47C9-B469-9C25E4C4B321}" destId="{EFA16650-9E8B-4C34-899D-7EE2C4388DA6}" srcOrd="0" destOrd="0" presId="urn:microsoft.com/office/officeart/2008/layout/RadialCluster"/>
    <dgm:cxn modelId="{F656FFD9-508E-4B1F-95BC-C9CC9F150A48}" type="presOf" srcId="{A3E8EE21-5646-429C-BE1A-7F2A96904E8E}" destId="{427E9F8F-7B3B-4A64-9C9C-0D22ABB3E0BF}" srcOrd="0" destOrd="0" presId="urn:microsoft.com/office/officeart/2008/layout/RadialCluster"/>
    <dgm:cxn modelId="{2AE06953-7E67-4675-A777-D7569BEB90FE}" srcId="{A3E8EE21-5646-429C-BE1A-7F2A96904E8E}" destId="{6DB5C633-401F-47C9-B469-9C25E4C4B321}" srcOrd="1" destOrd="0" parTransId="{3A263BB6-727F-4F31-AA1F-B388A2960529}" sibTransId="{7CA966B1-5F74-45E3-AA89-91F59E6C0B1E}"/>
    <dgm:cxn modelId="{4396718D-C1AD-41C9-A0C5-59236DAC4B98}" srcId="{A3E8EE21-5646-429C-BE1A-7F2A96904E8E}" destId="{D54ED354-4CD9-4617-AB32-1C7ECAEADA4B}" srcOrd="0" destOrd="0" parTransId="{2C311D89-2A86-4319-B500-2494EDAEE109}" sibTransId="{06473EF5-D0EB-4FF2-8CBA-57458A3C734E}"/>
    <dgm:cxn modelId="{68CE447D-F3DC-4C05-A428-ECDA396980A1}" type="presOf" srcId="{D54ED354-4CD9-4617-AB32-1C7ECAEADA4B}" destId="{BA9D9883-DCCA-4BF6-BBD5-70338FBC2202}" srcOrd="0" destOrd="0" presId="urn:microsoft.com/office/officeart/2008/layout/RadialCluster"/>
    <dgm:cxn modelId="{06BAAE48-3682-4FFC-9CDD-2261BDCDA3FB}" srcId="{B93EE188-57E3-4075-AFDB-34DCCED2D309}" destId="{A3E8EE21-5646-429C-BE1A-7F2A96904E8E}" srcOrd="0" destOrd="0" parTransId="{31965733-96F5-44CC-9058-BE69484FEF10}" sibTransId="{FE5FCCDB-F1D5-4C3F-86EC-8669588B87E4}"/>
    <dgm:cxn modelId="{439D3029-DD91-478A-B506-C6B6A205C4A7}" type="presParOf" srcId="{2E2C0330-E8A8-4F4B-811A-90D70AFEB520}" destId="{8838F9DA-8E59-44DA-BEA3-EDCEF5BEBF11}" srcOrd="0" destOrd="0" presId="urn:microsoft.com/office/officeart/2008/layout/RadialCluster"/>
    <dgm:cxn modelId="{C37422DC-38B4-4E91-82EC-E0AC5A968239}" type="presParOf" srcId="{8838F9DA-8E59-44DA-BEA3-EDCEF5BEBF11}" destId="{427E9F8F-7B3B-4A64-9C9C-0D22ABB3E0BF}" srcOrd="0" destOrd="0" presId="urn:microsoft.com/office/officeart/2008/layout/RadialCluster"/>
    <dgm:cxn modelId="{D69C9557-E42D-44D5-AE0E-1A923F79D9DB}" type="presParOf" srcId="{8838F9DA-8E59-44DA-BEA3-EDCEF5BEBF11}" destId="{4DBAA65B-0E52-4A2D-BA4B-E00DE36EB426}" srcOrd="1" destOrd="0" presId="urn:microsoft.com/office/officeart/2008/layout/RadialCluster"/>
    <dgm:cxn modelId="{DBD0338D-F97F-43EE-8540-C268E030E70B}" type="presParOf" srcId="{8838F9DA-8E59-44DA-BEA3-EDCEF5BEBF11}" destId="{BA9D9883-DCCA-4BF6-BBD5-70338FBC2202}" srcOrd="2" destOrd="0" presId="urn:microsoft.com/office/officeart/2008/layout/RadialCluster"/>
    <dgm:cxn modelId="{78F31817-B41D-4E63-9225-6B7E9B856CF1}" type="presParOf" srcId="{8838F9DA-8E59-44DA-BEA3-EDCEF5BEBF11}" destId="{C6626C0F-BBAE-4F7A-A39C-1F5C5564501F}" srcOrd="3" destOrd="0" presId="urn:microsoft.com/office/officeart/2008/layout/RadialCluster"/>
    <dgm:cxn modelId="{E6192105-B50B-4694-B8AF-5CFC03BA15E9}" type="presParOf" srcId="{8838F9DA-8E59-44DA-BEA3-EDCEF5BEBF11}" destId="{EFA16650-9E8B-4C34-899D-7EE2C4388DA6}" srcOrd="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F798314-6AAC-4CD5-BE43-4A13658629CE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C53BD80-54D7-4D5C-8E18-FC0EC5FD2E3C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algn="ctr" rtl="0"/>
          <a:r>
            <a:rPr lang="ru-RU" sz="28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принцип осмотрительности </a:t>
          </a:r>
          <a:endParaRPr lang="ru-RU" sz="2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592FDD-7179-4305-9BEC-463C7EDE1AED}" type="parTrans" cxnId="{62EBCE83-EE22-4E1E-A6EC-0DB8617624C6}">
      <dgm:prSet/>
      <dgm:spPr/>
      <dgm:t>
        <a:bodyPr/>
        <a:lstStyle/>
        <a:p>
          <a:endParaRPr lang="ru-RU"/>
        </a:p>
      </dgm:t>
    </dgm:pt>
    <dgm:pt modelId="{2CFDC273-74FB-43A5-BDFC-9749AB3E5190}" type="sibTrans" cxnId="{62EBCE83-EE22-4E1E-A6EC-0DB8617624C6}">
      <dgm:prSet/>
      <dgm:spPr/>
      <dgm:t>
        <a:bodyPr/>
        <a:lstStyle/>
        <a:p>
          <a:endParaRPr lang="ru-RU"/>
        </a:p>
      </dgm:t>
    </dgm:pt>
    <dgm:pt modelId="{523563A3-EFD2-4417-8250-D8939121AA50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rtl="0"/>
          <a:r>
            <a: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 ведении бухгалтерского учета субъект учета обеспечивает </a:t>
          </a:r>
          <a:r>
            <a:rPr lang="ru-RU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приоритетное признание </a:t>
          </a:r>
          <a:endParaRPr lang="ru-RU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6BDD62-4596-4E44-A7D5-4710409F2974}" type="parTrans" cxnId="{FF0FA542-38D5-4EE5-8F62-40B35A2F2AB2}">
      <dgm:prSet/>
      <dgm:spPr/>
      <dgm:t>
        <a:bodyPr/>
        <a:lstStyle/>
        <a:p>
          <a:endParaRPr lang="ru-RU"/>
        </a:p>
      </dgm:t>
    </dgm:pt>
    <dgm:pt modelId="{2B8AE4F7-CBA9-4A8A-A186-71A030FF69BC}" type="sibTrans" cxnId="{FF0FA542-38D5-4EE5-8F62-40B35A2F2AB2}">
      <dgm:prSet/>
      <dgm:spPr/>
      <dgm:t>
        <a:bodyPr/>
        <a:lstStyle/>
        <a:p>
          <a:endParaRPr lang="ru-RU"/>
        </a:p>
      </dgm:t>
    </dgm:pt>
    <dgm:pt modelId="{C8433516-B03C-44E0-BE96-3AC87FC592D9}">
      <dgm:prSet custT="1"/>
      <dgm:spPr>
        <a:solidFill>
          <a:srgbClr val="A5EE96"/>
        </a:solidFill>
        <a:ln>
          <a:solidFill>
            <a:srgbClr val="0070C0"/>
          </a:solidFill>
        </a:ln>
      </dgm:spPr>
      <dgm:t>
        <a:bodyPr/>
        <a:lstStyle/>
        <a:p>
          <a:pPr rtl="0"/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расходов и обязательств </a:t>
          </a:r>
          <a:endParaRPr lang="ru-RU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78975F-6A45-4717-BB4D-3057276626EC}" type="parTrans" cxnId="{3327FC48-B5F6-4D46-8E0A-A2FCBF35549F}">
      <dgm:prSet/>
      <dgm:spPr/>
      <dgm:t>
        <a:bodyPr/>
        <a:lstStyle/>
        <a:p>
          <a:endParaRPr lang="ru-RU"/>
        </a:p>
      </dgm:t>
    </dgm:pt>
    <dgm:pt modelId="{9E892FE0-C44E-42EC-96A3-CC8BB8DB97CA}" type="sibTrans" cxnId="{3327FC48-B5F6-4D46-8E0A-A2FCBF35549F}">
      <dgm:prSet/>
      <dgm:spPr/>
      <dgm:t>
        <a:bodyPr/>
        <a:lstStyle/>
        <a:p>
          <a:endParaRPr lang="ru-RU"/>
        </a:p>
      </dgm:t>
    </dgm:pt>
    <dgm:pt modelId="{A0392631-98F5-452B-9F14-2D1F874ECDAD}">
      <dgm:prSet custT="1"/>
      <dgm:spPr>
        <a:ln>
          <a:solidFill>
            <a:srgbClr val="0070C0"/>
          </a:solidFill>
        </a:ln>
      </dgm:spPr>
      <dgm:t>
        <a:bodyPr/>
        <a:lstStyle/>
        <a:p>
          <a:pPr rtl="0"/>
          <a:r>
            <a:rPr lang="ru-RU" sz="4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над </a:t>
          </a:r>
          <a:endParaRPr lang="ru-RU" sz="4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0419D4-9DB2-4FAB-8452-B912236F1320}" type="parTrans" cxnId="{908A57C0-1283-4549-9CB7-305B24F04CA3}">
      <dgm:prSet/>
      <dgm:spPr/>
      <dgm:t>
        <a:bodyPr/>
        <a:lstStyle/>
        <a:p>
          <a:endParaRPr lang="ru-RU"/>
        </a:p>
      </dgm:t>
    </dgm:pt>
    <dgm:pt modelId="{CF76EEE7-23DA-4F37-805D-8BDA44F2C956}" type="sibTrans" cxnId="{908A57C0-1283-4549-9CB7-305B24F04CA3}">
      <dgm:prSet/>
      <dgm:spPr/>
      <dgm:t>
        <a:bodyPr/>
        <a:lstStyle/>
        <a:p>
          <a:endParaRPr lang="ru-RU"/>
        </a:p>
      </dgm:t>
    </dgm:pt>
    <dgm:pt modelId="{DB5F65A1-E21B-4B68-97AC-988DE445B554}">
      <dgm:prSet custT="1"/>
      <dgm:spPr>
        <a:solidFill>
          <a:schemeClr val="accent6">
            <a:lumMod val="60000"/>
            <a:lumOff val="40000"/>
          </a:schemeClr>
        </a:solidFill>
        <a:ln w="38100">
          <a:solidFill>
            <a:srgbClr val="0070C0"/>
          </a:solidFill>
        </a:ln>
      </dgm:spPr>
      <dgm:t>
        <a:bodyPr/>
        <a:lstStyle/>
        <a:p>
          <a:pPr rtl="0"/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возможными доходами и активами </a:t>
          </a:r>
          <a:endParaRPr lang="ru-RU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134332-2567-4793-900F-1777BF6C4552}" type="parTrans" cxnId="{F8961DE2-DC26-4804-807D-1CEFF0C096AC}">
      <dgm:prSet/>
      <dgm:spPr/>
      <dgm:t>
        <a:bodyPr/>
        <a:lstStyle/>
        <a:p>
          <a:endParaRPr lang="ru-RU"/>
        </a:p>
      </dgm:t>
    </dgm:pt>
    <dgm:pt modelId="{77165A60-AD98-45BA-BB2C-69B88823C322}" type="sibTrans" cxnId="{F8961DE2-DC26-4804-807D-1CEFF0C096AC}">
      <dgm:prSet/>
      <dgm:spPr/>
      <dgm:t>
        <a:bodyPr/>
        <a:lstStyle/>
        <a:p>
          <a:endParaRPr lang="ru-RU"/>
        </a:p>
      </dgm:t>
    </dgm:pt>
    <dgm:pt modelId="{4FF2C73C-0335-4FCD-88E4-A8AB69629B25}" type="pres">
      <dgm:prSet presAssocID="{6F798314-6AAC-4CD5-BE43-4A13658629CE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4B87070-915F-4D28-9F53-F4E8AC66AB90}" type="pres">
      <dgm:prSet presAssocID="{3C53BD80-54D7-4D5C-8E18-FC0EC5FD2E3C}" presName="composite" presStyleCnt="0"/>
      <dgm:spPr/>
    </dgm:pt>
    <dgm:pt modelId="{C71B54D9-3105-4A18-9500-D38E83810809}" type="pres">
      <dgm:prSet presAssocID="{3C53BD80-54D7-4D5C-8E18-FC0EC5FD2E3C}" presName="bentUpArrow1" presStyleLbl="alignImgPlace1" presStyleIdx="0" presStyleCnt="4" custLinFactNeighborX="-4844" custLinFactNeighborY="-18471"/>
      <dgm:spPr>
        <a:ln>
          <a:solidFill>
            <a:srgbClr val="0070C0"/>
          </a:solidFill>
        </a:ln>
      </dgm:spPr>
    </dgm:pt>
    <dgm:pt modelId="{1CCCF7A5-C1A1-4272-92EE-82ED835DFD1A}" type="pres">
      <dgm:prSet presAssocID="{3C53BD80-54D7-4D5C-8E18-FC0EC5FD2E3C}" presName="ParentText" presStyleLbl="node1" presStyleIdx="0" presStyleCnt="5" custScaleX="280665" custLinFactNeighborX="1743" custLinFactNeighborY="-1417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08E85D-0EFA-4C41-9C5D-99602AEA847A}" type="pres">
      <dgm:prSet presAssocID="{3C53BD80-54D7-4D5C-8E18-FC0EC5FD2E3C}" presName="Child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070365C6-5A09-4972-A8C8-A4C19D8D04B3}" type="pres">
      <dgm:prSet presAssocID="{2CFDC273-74FB-43A5-BDFC-9749AB3E5190}" presName="sibTrans" presStyleCnt="0"/>
      <dgm:spPr/>
    </dgm:pt>
    <dgm:pt modelId="{436B875F-CBDA-4481-9E0E-A4323EAD3241}" type="pres">
      <dgm:prSet presAssocID="{523563A3-EFD2-4417-8250-D8939121AA50}" presName="composite" presStyleCnt="0"/>
      <dgm:spPr/>
    </dgm:pt>
    <dgm:pt modelId="{C027A05A-28CA-487A-BCC2-361BF0F6F745}" type="pres">
      <dgm:prSet presAssocID="{523563A3-EFD2-4417-8250-D8939121AA50}" presName="bentUpArrow1" presStyleLbl="alignImgPlace1" presStyleIdx="1" presStyleCnt="4"/>
      <dgm:spPr>
        <a:ln>
          <a:solidFill>
            <a:srgbClr val="0070C0"/>
          </a:solidFill>
        </a:ln>
      </dgm:spPr>
      <dgm:t>
        <a:bodyPr/>
        <a:lstStyle/>
        <a:p>
          <a:endParaRPr lang="ru-RU"/>
        </a:p>
      </dgm:t>
    </dgm:pt>
    <dgm:pt modelId="{C0056034-24D2-4AAA-ADF2-F3FBE7337070}" type="pres">
      <dgm:prSet presAssocID="{523563A3-EFD2-4417-8250-D8939121AA50}" presName="ParentText" presStyleLbl="node1" presStyleIdx="1" presStyleCnt="5" custScaleX="384620" custLinFactNeighborX="30809" custLinFactNeighborY="-312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5227B4-37C8-47A2-AA46-EEA0275E7073}" type="pres">
      <dgm:prSet presAssocID="{523563A3-EFD2-4417-8250-D8939121AA50}" presName="Child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F743C561-4D90-46EC-9784-4038D3EAA491}" type="pres">
      <dgm:prSet presAssocID="{2B8AE4F7-CBA9-4A8A-A186-71A030FF69BC}" presName="sibTrans" presStyleCnt="0"/>
      <dgm:spPr/>
    </dgm:pt>
    <dgm:pt modelId="{A2237A74-757B-4355-96A5-4E62FEC28C0D}" type="pres">
      <dgm:prSet presAssocID="{C8433516-B03C-44E0-BE96-3AC87FC592D9}" presName="composite" presStyleCnt="0"/>
      <dgm:spPr/>
    </dgm:pt>
    <dgm:pt modelId="{18989E12-2C53-422C-AABB-613D75BC5BD0}" type="pres">
      <dgm:prSet presAssocID="{C8433516-B03C-44E0-BE96-3AC87FC592D9}" presName="bentUpArrow1" presStyleLbl="alignImgPlace1" presStyleIdx="2" presStyleCnt="4"/>
      <dgm:spPr/>
    </dgm:pt>
    <dgm:pt modelId="{3748BF43-D04D-466A-890C-D581E05C626E}" type="pres">
      <dgm:prSet presAssocID="{C8433516-B03C-44E0-BE96-3AC87FC592D9}" presName="ParentText" presStyleLbl="node1" presStyleIdx="2" presStyleCnt="5" custScaleX="139426" custLinFactNeighborX="99998" custLinFactNeighborY="246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A94D77-FA1E-4A4C-A04B-0D23AB0EF15C}" type="pres">
      <dgm:prSet presAssocID="{C8433516-B03C-44E0-BE96-3AC87FC592D9}" presName="Child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261E6195-9226-4075-B9F0-1CCD4E46CE09}" type="pres">
      <dgm:prSet presAssocID="{9E892FE0-C44E-42EC-96A3-CC8BB8DB97CA}" presName="sibTrans" presStyleCnt="0"/>
      <dgm:spPr/>
    </dgm:pt>
    <dgm:pt modelId="{0BBC38BF-344D-489C-B6C9-99FFF8437D34}" type="pres">
      <dgm:prSet presAssocID="{A0392631-98F5-452B-9F14-2D1F874ECDAD}" presName="composite" presStyleCnt="0"/>
      <dgm:spPr/>
    </dgm:pt>
    <dgm:pt modelId="{CE6C7A4D-0D69-4CE1-B3A8-FE977620F4AD}" type="pres">
      <dgm:prSet presAssocID="{A0392631-98F5-452B-9F14-2D1F874ECDAD}" presName="bentUpArrow1" presStyleLbl="alignImgPlace1" presStyleIdx="3" presStyleCnt="4"/>
      <dgm:spPr/>
    </dgm:pt>
    <dgm:pt modelId="{BEFE3C71-B347-455C-89AF-F823455AA2DF}" type="pres">
      <dgm:prSet presAssocID="{A0392631-98F5-452B-9F14-2D1F874ECDAD}" presName="ParentText" presStyleLbl="node1" presStyleIdx="3" presStyleCnt="5" custScaleX="116689" custLinFactX="-100000" custLinFactNeighborX="-114238" custLinFactNeighborY="1142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E6526A-1B42-4239-9351-9FE930871ED2}" type="pres">
      <dgm:prSet presAssocID="{A0392631-98F5-452B-9F14-2D1F874ECDAD}" presName="ChildText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9996F21F-7090-49A0-959C-E780F01E8C6C}" type="pres">
      <dgm:prSet presAssocID="{CF76EEE7-23DA-4F37-805D-8BDA44F2C956}" presName="sibTrans" presStyleCnt="0"/>
      <dgm:spPr/>
    </dgm:pt>
    <dgm:pt modelId="{7BB3E600-968A-4A1D-8EA6-2B190EE2A505}" type="pres">
      <dgm:prSet presAssocID="{DB5F65A1-E21B-4B68-97AC-988DE445B554}" presName="composite" presStyleCnt="0"/>
      <dgm:spPr/>
    </dgm:pt>
    <dgm:pt modelId="{F2957687-8B51-4BAF-B59F-8838D4F92A8B}" type="pres">
      <dgm:prSet presAssocID="{DB5F65A1-E21B-4B68-97AC-988DE445B554}" presName="ParentText" presStyleLbl="node1" presStyleIdx="4" presStyleCnt="5" custScaleX="146411" custScaleY="118400" custLinFactX="-44961" custLinFactNeighborX="-100000" custLinFactNeighborY="-4441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EBCE83-EE22-4E1E-A6EC-0DB8617624C6}" srcId="{6F798314-6AAC-4CD5-BE43-4A13658629CE}" destId="{3C53BD80-54D7-4D5C-8E18-FC0EC5FD2E3C}" srcOrd="0" destOrd="0" parTransId="{67592FDD-7179-4305-9BEC-463C7EDE1AED}" sibTransId="{2CFDC273-74FB-43A5-BDFC-9749AB3E5190}"/>
    <dgm:cxn modelId="{3327FC48-B5F6-4D46-8E0A-A2FCBF35549F}" srcId="{6F798314-6AAC-4CD5-BE43-4A13658629CE}" destId="{C8433516-B03C-44E0-BE96-3AC87FC592D9}" srcOrd="2" destOrd="0" parTransId="{9578975F-6A45-4717-BB4D-3057276626EC}" sibTransId="{9E892FE0-C44E-42EC-96A3-CC8BB8DB97CA}"/>
    <dgm:cxn modelId="{3CEDC440-2AA4-4610-AF56-7BFFAED95BD9}" type="presOf" srcId="{DB5F65A1-E21B-4B68-97AC-988DE445B554}" destId="{F2957687-8B51-4BAF-B59F-8838D4F92A8B}" srcOrd="0" destOrd="0" presId="urn:microsoft.com/office/officeart/2005/8/layout/StepDownProcess"/>
    <dgm:cxn modelId="{908A57C0-1283-4549-9CB7-305B24F04CA3}" srcId="{6F798314-6AAC-4CD5-BE43-4A13658629CE}" destId="{A0392631-98F5-452B-9F14-2D1F874ECDAD}" srcOrd="3" destOrd="0" parTransId="{900419D4-9DB2-4FAB-8452-B912236F1320}" sibTransId="{CF76EEE7-23DA-4F37-805D-8BDA44F2C956}"/>
    <dgm:cxn modelId="{79F50F28-4386-4C18-9D4B-5D68C21D1E9E}" type="presOf" srcId="{6F798314-6AAC-4CD5-BE43-4A13658629CE}" destId="{4FF2C73C-0335-4FCD-88E4-A8AB69629B25}" srcOrd="0" destOrd="0" presId="urn:microsoft.com/office/officeart/2005/8/layout/StepDownProcess"/>
    <dgm:cxn modelId="{6B6AB733-DF49-4A55-BF63-DCA197EF1B18}" type="presOf" srcId="{A0392631-98F5-452B-9F14-2D1F874ECDAD}" destId="{BEFE3C71-B347-455C-89AF-F823455AA2DF}" srcOrd="0" destOrd="0" presId="urn:microsoft.com/office/officeart/2005/8/layout/StepDownProcess"/>
    <dgm:cxn modelId="{F777D717-D9FA-4F11-B399-6A7905F1C064}" type="presOf" srcId="{523563A3-EFD2-4417-8250-D8939121AA50}" destId="{C0056034-24D2-4AAA-ADF2-F3FBE7337070}" srcOrd="0" destOrd="0" presId="urn:microsoft.com/office/officeart/2005/8/layout/StepDownProcess"/>
    <dgm:cxn modelId="{F8961DE2-DC26-4804-807D-1CEFF0C096AC}" srcId="{6F798314-6AAC-4CD5-BE43-4A13658629CE}" destId="{DB5F65A1-E21B-4B68-97AC-988DE445B554}" srcOrd="4" destOrd="0" parTransId="{EE134332-2567-4793-900F-1777BF6C4552}" sibTransId="{77165A60-AD98-45BA-BB2C-69B88823C322}"/>
    <dgm:cxn modelId="{9DCC3870-1C78-4ACC-8746-A850F1C9F69F}" type="presOf" srcId="{3C53BD80-54D7-4D5C-8E18-FC0EC5FD2E3C}" destId="{1CCCF7A5-C1A1-4272-92EE-82ED835DFD1A}" srcOrd="0" destOrd="0" presId="urn:microsoft.com/office/officeart/2005/8/layout/StepDownProcess"/>
    <dgm:cxn modelId="{FF0FA542-38D5-4EE5-8F62-40B35A2F2AB2}" srcId="{6F798314-6AAC-4CD5-BE43-4A13658629CE}" destId="{523563A3-EFD2-4417-8250-D8939121AA50}" srcOrd="1" destOrd="0" parTransId="{E26BDD62-4596-4E44-A7D5-4710409F2974}" sibTransId="{2B8AE4F7-CBA9-4A8A-A186-71A030FF69BC}"/>
    <dgm:cxn modelId="{D1ADAB9A-C3C7-415C-B386-D6B9717A60FE}" type="presOf" srcId="{C8433516-B03C-44E0-BE96-3AC87FC592D9}" destId="{3748BF43-D04D-466A-890C-D581E05C626E}" srcOrd="0" destOrd="0" presId="urn:microsoft.com/office/officeart/2005/8/layout/StepDownProcess"/>
    <dgm:cxn modelId="{3223EDB6-F5D9-4643-923B-656093760082}" type="presParOf" srcId="{4FF2C73C-0335-4FCD-88E4-A8AB69629B25}" destId="{F4B87070-915F-4D28-9F53-F4E8AC66AB90}" srcOrd="0" destOrd="0" presId="urn:microsoft.com/office/officeart/2005/8/layout/StepDownProcess"/>
    <dgm:cxn modelId="{0E94D835-8F6C-41BB-A136-972D721A26B9}" type="presParOf" srcId="{F4B87070-915F-4D28-9F53-F4E8AC66AB90}" destId="{C71B54D9-3105-4A18-9500-D38E83810809}" srcOrd="0" destOrd="0" presId="urn:microsoft.com/office/officeart/2005/8/layout/StepDownProcess"/>
    <dgm:cxn modelId="{96F796FE-8D50-40C4-8D9C-9F6E6CE91032}" type="presParOf" srcId="{F4B87070-915F-4D28-9F53-F4E8AC66AB90}" destId="{1CCCF7A5-C1A1-4272-92EE-82ED835DFD1A}" srcOrd="1" destOrd="0" presId="urn:microsoft.com/office/officeart/2005/8/layout/StepDownProcess"/>
    <dgm:cxn modelId="{008DAC5A-0294-498B-84D5-45850FC423FF}" type="presParOf" srcId="{F4B87070-915F-4D28-9F53-F4E8AC66AB90}" destId="{3C08E85D-0EFA-4C41-9C5D-99602AEA847A}" srcOrd="2" destOrd="0" presId="urn:microsoft.com/office/officeart/2005/8/layout/StepDownProcess"/>
    <dgm:cxn modelId="{B2E75F0A-5708-4A24-9E9D-FBE02C6846C7}" type="presParOf" srcId="{4FF2C73C-0335-4FCD-88E4-A8AB69629B25}" destId="{070365C6-5A09-4972-A8C8-A4C19D8D04B3}" srcOrd="1" destOrd="0" presId="urn:microsoft.com/office/officeart/2005/8/layout/StepDownProcess"/>
    <dgm:cxn modelId="{8BB84D89-45BE-4EED-86EB-E88B437F632A}" type="presParOf" srcId="{4FF2C73C-0335-4FCD-88E4-A8AB69629B25}" destId="{436B875F-CBDA-4481-9E0E-A4323EAD3241}" srcOrd="2" destOrd="0" presId="urn:microsoft.com/office/officeart/2005/8/layout/StepDownProcess"/>
    <dgm:cxn modelId="{FCB82AD5-8E8C-40E4-948A-1192CA9CD2FB}" type="presParOf" srcId="{436B875F-CBDA-4481-9E0E-A4323EAD3241}" destId="{C027A05A-28CA-487A-BCC2-361BF0F6F745}" srcOrd="0" destOrd="0" presId="urn:microsoft.com/office/officeart/2005/8/layout/StepDownProcess"/>
    <dgm:cxn modelId="{F5B56479-3E6B-40B7-8192-6FEE4AF374E8}" type="presParOf" srcId="{436B875F-CBDA-4481-9E0E-A4323EAD3241}" destId="{C0056034-24D2-4AAA-ADF2-F3FBE7337070}" srcOrd="1" destOrd="0" presId="urn:microsoft.com/office/officeart/2005/8/layout/StepDownProcess"/>
    <dgm:cxn modelId="{9FE76382-B54C-4319-BCE3-F5ABFE457EAB}" type="presParOf" srcId="{436B875F-CBDA-4481-9E0E-A4323EAD3241}" destId="{BB5227B4-37C8-47A2-AA46-EEA0275E7073}" srcOrd="2" destOrd="0" presId="urn:microsoft.com/office/officeart/2005/8/layout/StepDownProcess"/>
    <dgm:cxn modelId="{4F5553C0-8A70-4312-A4F7-1B1C80D8DA37}" type="presParOf" srcId="{4FF2C73C-0335-4FCD-88E4-A8AB69629B25}" destId="{F743C561-4D90-46EC-9784-4038D3EAA491}" srcOrd="3" destOrd="0" presId="urn:microsoft.com/office/officeart/2005/8/layout/StepDownProcess"/>
    <dgm:cxn modelId="{2B2D7692-0FB7-4ABC-BC6E-101B69B33CBD}" type="presParOf" srcId="{4FF2C73C-0335-4FCD-88E4-A8AB69629B25}" destId="{A2237A74-757B-4355-96A5-4E62FEC28C0D}" srcOrd="4" destOrd="0" presId="urn:microsoft.com/office/officeart/2005/8/layout/StepDownProcess"/>
    <dgm:cxn modelId="{CC11879E-4F71-4C4F-9DF0-177F88594672}" type="presParOf" srcId="{A2237A74-757B-4355-96A5-4E62FEC28C0D}" destId="{18989E12-2C53-422C-AABB-613D75BC5BD0}" srcOrd="0" destOrd="0" presId="urn:microsoft.com/office/officeart/2005/8/layout/StepDownProcess"/>
    <dgm:cxn modelId="{32423E6E-B787-44F0-92F6-87808073357B}" type="presParOf" srcId="{A2237A74-757B-4355-96A5-4E62FEC28C0D}" destId="{3748BF43-D04D-466A-890C-D581E05C626E}" srcOrd="1" destOrd="0" presId="urn:microsoft.com/office/officeart/2005/8/layout/StepDownProcess"/>
    <dgm:cxn modelId="{EE74431B-F95A-4D73-A961-518AB3084A95}" type="presParOf" srcId="{A2237A74-757B-4355-96A5-4E62FEC28C0D}" destId="{ABA94D77-FA1E-4A4C-A04B-0D23AB0EF15C}" srcOrd="2" destOrd="0" presId="urn:microsoft.com/office/officeart/2005/8/layout/StepDownProcess"/>
    <dgm:cxn modelId="{5ED4BE70-777E-4FAE-951F-4003A20D9BF8}" type="presParOf" srcId="{4FF2C73C-0335-4FCD-88E4-A8AB69629B25}" destId="{261E6195-9226-4075-B9F0-1CCD4E46CE09}" srcOrd="5" destOrd="0" presId="urn:microsoft.com/office/officeart/2005/8/layout/StepDownProcess"/>
    <dgm:cxn modelId="{8A9D11CE-2272-4A26-A5C3-A73009D9343F}" type="presParOf" srcId="{4FF2C73C-0335-4FCD-88E4-A8AB69629B25}" destId="{0BBC38BF-344D-489C-B6C9-99FFF8437D34}" srcOrd="6" destOrd="0" presId="urn:microsoft.com/office/officeart/2005/8/layout/StepDownProcess"/>
    <dgm:cxn modelId="{41D4F39A-C654-441D-BA30-F7731C10C9FA}" type="presParOf" srcId="{0BBC38BF-344D-489C-B6C9-99FFF8437D34}" destId="{CE6C7A4D-0D69-4CE1-B3A8-FE977620F4AD}" srcOrd="0" destOrd="0" presId="urn:microsoft.com/office/officeart/2005/8/layout/StepDownProcess"/>
    <dgm:cxn modelId="{EE9A05FD-9AAD-47F8-9270-A93994869360}" type="presParOf" srcId="{0BBC38BF-344D-489C-B6C9-99FFF8437D34}" destId="{BEFE3C71-B347-455C-89AF-F823455AA2DF}" srcOrd="1" destOrd="0" presId="urn:microsoft.com/office/officeart/2005/8/layout/StepDownProcess"/>
    <dgm:cxn modelId="{8A6713BD-04AF-4F50-B870-8AD3059E0CEA}" type="presParOf" srcId="{0BBC38BF-344D-489C-B6C9-99FFF8437D34}" destId="{11E6526A-1B42-4239-9351-9FE930871ED2}" srcOrd="2" destOrd="0" presId="urn:microsoft.com/office/officeart/2005/8/layout/StepDownProcess"/>
    <dgm:cxn modelId="{BA7FF945-696E-4624-AA39-BF2AC18B2D80}" type="presParOf" srcId="{4FF2C73C-0335-4FCD-88E4-A8AB69629B25}" destId="{9996F21F-7090-49A0-959C-E780F01E8C6C}" srcOrd="7" destOrd="0" presId="urn:microsoft.com/office/officeart/2005/8/layout/StepDownProcess"/>
    <dgm:cxn modelId="{92FAB9EC-E472-447D-86AF-BCBE42349479}" type="presParOf" srcId="{4FF2C73C-0335-4FCD-88E4-A8AB69629B25}" destId="{7BB3E600-968A-4A1D-8EA6-2B190EE2A505}" srcOrd="8" destOrd="0" presId="urn:microsoft.com/office/officeart/2005/8/layout/StepDownProcess"/>
    <dgm:cxn modelId="{DD7E6543-DF51-4954-9AC0-8A0D0D396F0A}" type="presParOf" srcId="{7BB3E600-968A-4A1D-8EA6-2B190EE2A505}" destId="{F2957687-8B51-4BAF-B59F-8838D4F92A8B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7089879-B8ED-4C41-B616-B248605613C7}" type="doc">
      <dgm:prSet loTypeId="urn:diagrams.loki3.com/BracketList+Icon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8818E2FE-8593-44EC-8B49-81D048BE5CB8}">
      <dgm:prSet phldrT="[Текст]" custT="1"/>
      <dgm:spPr/>
      <dgm:t>
        <a:bodyPr/>
        <a:lstStyle/>
        <a:p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Затраты группируют по видам расходов в разрезе групп затрат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F0D9B4-E694-474F-813F-FC78897BCB97}" type="parTrans" cxnId="{A96C7DFE-1272-4CC2-95D9-483FFC9F3744}">
      <dgm:prSet/>
      <dgm:spPr/>
      <dgm:t>
        <a:bodyPr/>
        <a:lstStyle/>
        <a:p>
          <a:endParaRPr lang="ru-RU"/>
        </a:p>
      </dgm:t>
    </dgm:pt>
    <dgm:pt modelId="{9B188B77-BDE8-4798-AAC2-A246DB359037}" type="sibTrans" cxnId="{A96C7DFE-1272-4CC2-95D9-483FFC9F3744}">
      <dgm:prSet/>
      <dgm:spPr/>
      <dgm:t>
        <a:bodyPr/>
        <a:lstStyle/>
        <a:p>
          <a:endParaRPr lang="ru-RU"/>
        </a:p>
      </dgm:t>
    </dgm:pt>
    <dgm:pt modelId="{C90CF665-75E9-4240-BC2D-9588230E8F56}">
      <dgm:prSet phldrT="[Текст]" custT="1"/>
      <dgm:spPr/>
      <dgm:t>
        <a:bodyPr/>
        <a:lstStyle/>
        <a:p>
          <a:r>
            <a: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прямые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которые напрямую связаны с изготовлением (выполнением) соответствующей готовой продукции, работы (услуги) и относятся на себестоимость единицы готовой продукции, работы (услуги)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BB4DB1-72A1-4143-9E2F-F7BE7CD751EB}" type="parTrans" cxnId="{9F499EDD-D221-4549-83F0-68CD9B5D5191}">
      <dgm:prSet/>
      <dgm:spPr/>
      <dgm:t>
        <a:bodyPr/>
        <a:lstStyle/>
        <a:p>
          <a:endParaRPr lang="ru-RU"/>
        </a:p>
      </dgm:t>
    </dgm:pt>
    <dgm:pt modelId="{07FAE654-9ECC-42A8-B0ED-DCB6A8086C9D}" type="sibTrans" cxnId="{9F499EDD-D221-4549-83F0-68CD9B5D5191}">
      <dgm:prSet/>
      <dgm:spPr/>
      <dgm:t>
        <a:bodyPr/>
        <a:lstStyle/>
        <a:p>
          <a:endParaRPr lang="ru-RU"/>
        </a:p>
      </dgm:t>
    </dgm:pt>
    <dgm:pt modelId="{1BBDE081-B313-4535-9B3E-89B125F77E0E}">
      <dgm:prSet phldrT="[Текст]" custT="1"/>
      <dgm:spPr/>
      <dgm:t>
        <a:bodyPr/>
        <a:lstStyle/>
        <a:p>
          <a:r>
            <a: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накладные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которые связаны с изготовлением партий готовой продукции, выполнением работ (оказанием услуг) и относятся на себестоимость единицы готовой продукции, работы (услуги) путем их распределения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B68F1F-4A39-46C8-9687-66104FB2102A}" type="parTrans" cxnId="{35D2D5C1-E747-41A5-B9B9-7A82C9A6039E}">
      <dgm:prSet/>
      <dgm:spPr/>
      <dgm:t>
        <a:bodyPr/>
        <a:lstStyle/>
        <a:p>
          <a:endParaRPr lang="ru-RU"/>
        </a:p>
      </dgm:t>
    </dgm:pt>
    <dgm:pt modelId="{FE3B88BC-9CAB-45FF-B89C-31F24EB581C2}" type="sibTrans" cxnId="{35D2D5C1-E747-41A5-B9B9-7A82C9A6039E}">
      <dgm:prSet/>
      <dgm:spPr/>
      <dgm:t>
        <a:bodyPr/>
        <a:lstStyle/>
        <a:p>
          <a:endParaRPr lang="ru-RU"/>
        </a:p>
      </dgm:t>
    </dgm:pt>
    <dgm:pt modelId="{360BC6DF-7C15-4101-9B10-F6FA45F9EDA4}">
      <dgm:prSet phldrT="[Текст]" custT="1"/>
      <dgm:spPr/>
      <dgm:t>
        <a:bodyPr/>
        <a:lstStyle/>
        <a:p>
          <a:r>
            <a: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общехозяйственные</a:t>
          </a:r>
          <a:endParaRPr lang="ru-RU" sz="24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70CDC7-7EA2-49E6-9AD3-F18F229B6330}" type="parTrans" cxnId="{18909B97-1847-4BE0-9B2C-CB973E416774}">
      <dgm:prSet/>
      <dgm:spPr/>
      <dgm:t>
        <a:bodyPr/>
        <a:lstStyle/>
        <a:p>
          <a:endParaRPr lang="ru-RU"/>
        </a:p>
      </dgm:t>
    </dgm:pt>
    <dgm:pt modelId="{9832EE73-A3C0-460B-851C-E7E6135D22BA}" type="sibTrans" cxnId="{18909B97-1847-4BE0-9B2C-CB973E416774}">
      <dgm:prSet/>
      <dgm:spPr/>
      <dgm:t>
        <a:bodyPr/>
        <a:lstStyle/>
        <a:p>
          <a:endParaRPr lang="ru-RU"/>
        </a:p>
      </dgm:t>
    </dgm:pt>
    <dgm:pt modelId="{74657044-8D55-4863-BFFA-82BB2D977F54}" type="pres">
      <dgm:prSet presAssocID="{27089879-B8ED-4C41-B616-B248605613C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85216D-A763-4B15-91A3-8755E747FF62}" type="pres">
      <dgm:prSet presAssocID="{8818E2FE-8593-44EC-8B49-81D048BE5CB8}" presName="linNode" presStyleCnt="0"/>
      <dgm:spPr/>
    </dgm:pt>
    <dgm:pt modelId="{D82EE921-ADCD-402C-82C3-04872507A1A3}" type="pres">
      <dgm:prSet presAssocID="{8818E2FE-8593-44EC-8B49-81D048BE5CB8}" presName="parTx" presStyleLbl="revTx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D4DB8A-F13A-4CB2-8042-790B164A2BE5}" type="pres">
      <dgm:prSet presAssocID="{8818E2FE-8593-44EC-8B49-81D048BE5CB8}" presName="bracket" presStyleLbl="parChTrans1D1" presStyleIdx="0" presStyleCnt="1"/>
      <dgm:spPr/>
    </dgm:pt>
    <dgm:pt modelId="{377E746E-D9C8-4170-A90D-2102C7561C27}" type="pres">
      <dgm:prSet presAssocID="{8818E2FE-8593-44EC-8B49-81D048BE5CB8}" presName="spH" presStyleCnt="0"/>
      <dgm:spPr/>
    </dgm:pt>
    <dgm:pt modelId="{54B4B8B3-AD08-4A78-9D77-364E328DB361}" type="pres">
      <dgm:prSet presAssocID="{8818E2FE-8593-44EC-8B49-81D048BE5CB8}" presName="desTx" presStyleLbl="node1" presStyleIdx="0" presStyleCnt="1" custLinFactNeighborX="-89420" custLinFactNeighborY="70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E575070-6740-494A-B3B1-A3D2497C1C4F}" type="presOf" srcId="{8818E2FE-8593-44EC-8B49-81D048BE5CB8}" destId="{D82EE921-ADCD-402C-82C3-04872507A1A3}" srcOrd="0" destOrd="0" presId="urn:diagrams.loki3.com/BracketList+Icon"/>
    <dgm:cxn modelId="{18909B97-1847-4BE0-9B2C-CB973E416774}" srcId="{8818E2FE-8593-44EC-8B49-81D048BE5CB8}" destId="{360BC6DF-7C15-4101-9B10-F6FA45F9EDA4}" srcOrd="2" destOrd="0" parTransId="{6E70CDC7-7EA2-49E6-9AD3-F18F229B6330}" sibTransId="{9832EE73-A3C0-460B-851C-E7E6135D22BA}"/>
    <dgm:cxn modelId="{9E9B3CB3-A9BC-419C-ABC2-DE0DDA836CB0}" type="presOf" srcId="{27089879-B8ED-4C41-B616-B248605613C7}" destId="{74657044-8D55-4863-BFFA-82BB2D977F54}" srcOrd="0" destOrd="0" presId="urn:diagrams.loki3.com/BracketList+Icon"/>
    <dgm:cxn modelId="{35D2D5C1-E747-41A5-B9B9-7A82C9A6039E}" srcId="{8818E2FE-8593-44EC-8B49-81D048BE5CB8}" destId="{1BBDE081-B313-4535-9B3E-89B125F77E0E}" srcOrd="1" destOrd="0" parTransId="{19B68F1F-4A39-46C8-9687-66104FB2102A}" sibTransId="{FE3B88BC-9CAB-45FF-B89C-31F24EB581C2}"/>
    <dgm:cxn modelId="{2840A1DE-7842-462B-B78E-26B7957DBA60}" type="presOf" srcId="{360BC6DF-7C15-4101-9B10-F6FA45F9EDA4}" destId="{54B4B8B3-AD08-4A78-9D77-364E328DB361}" srcOrd="0" destOrd="2" presId="urn:diagrams.loki3.com/BracketList+Icon"/>
    <dgm:cxn modelId="{94F9EE92-E3B4-4924-A4CE-27D4BAC48491}" type="presOf" srcId="{C90CF665-75E9-4240-BC2D-9588230E8F56}" destId="{54B4B8B3-AD08-4A78-9D77-364E328DB361}" srcOrd="0" destOrd="0" presId="urn:diagrams.loki3.com/BracketList+Icon"/>
    <dgm:cxn modelId="{C1278FE0-2C97-46C1-90F5-7D21433EC705}" type="presOf" srcId="{1BBDE081-B313-4535-9B3E-89B125F77E0E}" destId="{54B4B8B3-AD08-4A78-9D77-364E328DB361}" srcOrd="0" destOrd="1" presId="urn:diagrams.loki3.com/BracketList+Icon"/>
    <dgm:cxn modelId="{A96C7DFE-1272-4CC2-95D9-483FFC9F3744}" srcId="{27089879-B8ED-4C41-B616-B248605613C7}" destId="{8818E2FE-8593-44EC-8B49-81D048BE5CB8}" srcOrd="0" destOrd="0" parTransId="{18F0D9B4-E694-474F-813F-FC78897BCB97}" sibTransId="{9B188B77-BDE8-4798-AAC2-A246DB359037}"/>
    <dgm:cxn modelId="{9F499EDD-D221-4549-83F0-68CD9B5D5191}" srcId="{8818E2FE-8593-44EC-8B49-81D048BE5CB8}" destId="{C90CF665-75E9-4240-BC2D-9588230E8F56}" srcOrd="0" destOrd="0" parTransId="{BEBB4DB1-72A1-4143-9E2F-F7BE7CD751EB}" sibTransId="{07FAE654-9ECC-42A8-B0ED-DCB6A8086C9D}"/>
    <dgm:cxn modelId="{2B3BBBAD-F2A7-46EB-8094-61FE2F3DEAEE}" type="presParOf" srcId="{74657044-8D55-4863-BFFA-82BB2D977F54}" destId="{1C85216D-A763-4B15-91A3-8755E747FF62}" srcOrd="0" destOrd="0" presId="urn:diagrams.loki3.com/BracketList+Icon"/>
    <dgm:cxn modelId="{10189F30-0A70-4343-8E4C-6B1FDA656634}" type="presParOf" srcId="{1C85216D-A763-4B15-91A3-8755E747FF62}" destId="{D82EE921-ADCD-402C-82C3-04872507A1A3}" srcOrd="0" destOrd="0" presId="urn:diagrams.loki3.com/BracketList+Icon"/>
    <dgm:cxn modelId="{1A0A9F35-64CD-4BBC-A51C-EDAF40AEEFD8}" type="presParOf" srcId="{1C85216D-A763-4B15-91A3-8755E747FF62}" destId="{E5D4DB8A-F13A-4CB2-8042-790B164A2BE5}" srcOrd="1" destOrd="0" presId="urn:diagrams.loki3.com/BracketList+Icon"/>
    <dgm:cxn modelId="{5EF74616-4239-4087-9DB8-0FEE3D1ACF4E}" type="presParOf" srcId="{1C85216D-A763-4B15-91A3-8755E747FF62}" destId="{377E746E-D9C8-4170-A90D-2102C7561C27}" srcOrd="2" destOrd="0" presId="urn:diagrams.loki3.com/BracketList+Icon"/>
    <dgm:cxn modelId="{055DB6E1-2B26-4DDA-89C1-39BB8650AF56}" type="presParOf" srcId="{1C85216D-A763-4B15-91A3-8755E747FF62}" destId="{54B4B8B3-AD08-4A78-9D77-364E328DB361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AE2B2B8-A67B-4450-B876-59DE6856702E}" type="doc">
      <dgm:prSet loTypeId="urn:microsoft.com/office/officeart/2005/8/layout/defaul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8AA81453-8F56-4267-936D-868839012F7E}">
      <dgm:prSet custT="1"/>
      <dgm:spPr>
        <a:ln w="38100">
          <a:solidFill>
            <a:schemeClr val="accent1"/>
          </a:solidFill>
        </a:ln>
      </dgm:spPr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запасы 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использованы (потреблены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 в деятельности субъекта учета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5F3BFC-FEDD-4723-B2B4-B6A392D90453}" type="parTrans" cxnId="{BAA227A7-5B01-4FFC-B36A-BD5A4AB678CE}">
      <dgm:prSet/>
      <dgm:spPr/>
      <dgm:t>
        <a:bodyPr/>
        <a:lstStyle/>
        <a:p>
          <a:endParaRPr lang="ru-RU"/>
        </a:p>
      </dgm:t>
    </dgm:pt>
    <dgm:pt modelId="{13A0D30E-64D1-4FE3-8C0D-29B89AE01656}" type="sibTrans" cxnId="{BAA227A7-5B01-4FFC-B36A-BD5A4AB678CE}">
      <dgm:prSet/>
      <dgm:spPr/>
      <dgm:t>
        <a:bodyPr/>
        <a:lstStyle/>
        <a:p>
          <a:endParaRPr lang="ru-RU"/>
        </a:p>
      </dgm:t>
    </dgm:pt>
    <dgm:pt modelId="{E718E8AE-758F-4FDE-80F4-7C37236E901E}">
      <dgm:prSet custT="1"/>
      <dgm:spPr>
        <a:ln w="38100">
          <a:solidFill>
            <a:schemeClr val="accent1"/>
          </a:solidFill>
        </a:ln>
      </dgm:spPr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принято 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решение о списании 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государственного (муниципального) имущества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CCDA1D-0F78-4571-B111-5350A6DC4EC0}" type="parTrans" cxnId="{73B5DD0F-9F15-4100-B5B6-0C0D98D977ED}">
      <dgm:prSet/>
      <dgm:spPr/>
      <dgm:t>
        <a:bodyPr/>
        <a:lstStyle/>
        <a:p>
          <a:endParaRPr lang="ru-RU"/>
        </a:p>
      </dgm:t>
    </dgm:pt>
    <dgm:pt modelId="{3F2E7871-45BD-422A-BAAE-A7C22343A4E0}" type="sibTrans" cxnId="{73B5DD0F-9F15-4100-B5B6-0C0D98D977ED}">
      <dgm:prSet/>
      <dgm:spPr/>
      <dgm:t>
        <a:bodyPr/>
        <a:lstStyle/>
        <a:p>
          <a:endParaRPr lang="ru-RU"/>
        </a:p>
      </dgm:t>
    </dgm:pt>
    <dgm:pt modelId="{6808FE3D-DD28-4FBF-9223-9738F6EA5902}">
      <dgm:prSet custT="1"/>
      <dgm:spPr>
        <a:ln w="38100">
          <a:solidFill>
            <a:schemeClr val="accent1"/>
          </a:solidFill>
        </a:ln>
      </dgm:spPr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субъект учета 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решил не использовать объект для целей, предусмотренных при признании запасов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и использование не приносит экономических выгод или полезного потенциала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847C67-E15D-459F-BD3B-3844601AFF97}" type="parTrans" cxnId="{8CFC07D7-ACDB-4E39-BC95-148F34C9A690}">
      <dgm:prSet/>
      <dgm:spPr/>
      <dgm:t>
        <a:bodyPr/>
        <a:lstStyle/>
        <a:p>
          <a:endParaRPr lang="ru-RU"/>
        </a:p>
      </dgm:t>
    </dgm:pt>
    <dgm:pt modelId="{D304E6C2-0D15-4406-8440-0887C4C6054E}" type="sibTrans" cxnId="{8CFC07D7-ACDB-4E39-BC95-148F34C9A690}">
      <dgm:prSet/>
      <dgm:spPr/>
      <dgm:t>
        <a:bodyPr/>
        <a:lstStyle/>
        <a:p>
          <a:endParaRPr lang="ru-RU"/>
        </a:p>
      </dgm:t>
    </dgm:pt>
    <dgm:pt modelId="{E5231A61-F706-4B38-BB1C-A54A19306472}">
      <dgm:prSet custT="1"/>
      <dgm:spPr>
        <a:ln w="38100">
          <a:solidFill>
            <a:schemeClr val="accent1"/>
          </a:solidFill>
        </a:ln>
      </dgm:spPr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запасы 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переданы другой организации 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государственного сектора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A17C37-A1BB-4985-91FC-0AB46B3A5B84}" type="parTrans" cxnId="{3B80139C-550F-442C-86DA-CA2CB8DD8BD2}">
      <dgm:prSet/>
      <dgm:spPr/>
      <dgm:t>
        <a:bodyPr/>
        <a:lstStyle/>
        <a:p>
          <a:endParaRPr lang="ru-RU"/>
        </a:p>
      </dgm:t>
    </dgm:pt>
    <dgm:pt modelId="{A5ECFA38-F910-4F25-A139-E60545981C31}" type="sibTrans" cxnId="{3B80139C-550F-442C-86DA-CA2CB8DD8BD2}">
      <dgm:prSet/>
      <dgm:spPr/>
      <dgm:t>
        <a:bodyPr/>
        <a:lstStyle/>
        <a:p>
          <a:endParaRPr lang="ru-RU"/>
        </a:p>
      </dgm:t>
    </dgm:pt>
    <dgm:pt modelId="{8D727E27-A66C-465C-95FA-DC5CD0C3B9B3}">
      <dgm:prSet custT="1"/>
      <dgm:spPr>
        <a:ln w="38100">
          <a:solidFill>
            <a:schemeClr val="accent1"/>
          </a:solidFill>
        </a:ln>
      </dgm:spPr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запасы 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проданы (подарены), обменены, распространен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ы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2F64EC-F4C3-4342-A8B2-05EFF01D24AE}" type="parTrans" cxnId="{2BFAF5C5-098F-4F0B-9E29-CCFE97A8602A}">
      <dgm:prSet/>
      <dgm:spPr/>
      <dgm:t>
        <a:bodyPr/>
        <a:lstStyle/>
        <a:p>
          <a:endParaRPr lang="ru-RU"/>
        </a:p>
      </dgm:t>
    </dgm:pt>
    <dgm:pt modelId="{B87E6F40-D338-449E-A9D0-55989CFCAF87}" type="sibTrans" cxnId="{2BFAF5C5-098F-4F0B-9E29-CCFE97A8602A}">
      <dgm:prSet/>
      <dgm:spPr/>
      <dgm:t>
        <a:bodyPr/>
        <a:lstStyle/>
        <a:p>
          <a:endParaRPr lang="ru-RU"/>
        </a:p>
      </dgm:t>
    </dgm:pt>
    <dgm:pt modelId="{3FC93E49-7485-4D5E-AA71-257918B6CB74}">
      <dgm:prSet custT="1"/>
      <dgm:spPr>
        <a:ln w="38100">
          <a:solidFill>
            <a:schemeClr val="accent1"/>
          </a:solidFill>
        </a:ln>
      </dgm:spPr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иные основания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предусматривающие прекращение права оперативного управления имуществом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10E035-6B9E-4229-B11E-384F4EB39713}" type="parTrans" cxnId="{1A7131E2-BF82-42C3-AF14-116E2B239FA4}">
      <dgm:prSet/>
      <dgm:spPr/>
      <dgm:t>
        <a:bodyPr/>
        <a:lstStyle/>
        <a:p>
          <a:endParaRPr lang="ru-RU"/>
        </a:p>
      </dgm:t>
    </dgm:pt>
    <dgm:pt modelId="{A527CAF6-C3BD-4523-A788-FC936B83BD04}" type="sibTrans" cxnId="{1A7131E2-BF82-42C3-AF14-116E2B239FA4}">
      <dgm:prSet/>
      <dgm:spPr/>
      <dgm:t>
        <a:bodyPr/>
        <a:lstStyle/>
        <a:p>
          <a:endParaRPr lang="ru-RU"/>
        </a:p>
      </dgm:t>
    </dgm:pt>
    <dgm:pt modelId="{A49F07A6-F434-4130-91D0-5E220703CA9F}" type="pres">
      <dgm:prSet presAssocID="{AAE2B2B8-A67B-4450-B876-59DE6856702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A9EB89-386E-44EA-B21E-132CA719C73C}" type="pres">
      <dgm:prSet presAssocID="{8AA81453-8F56-4267-936D-868839012F7E}" presName="node" presStyleLbl="node1" presStyleIdx="0" presStyleCnt="6" custScaleY="155916" custLinFactNeighborX="6519" custLinFactNeighborY="-142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D17EF5-2D62-48C3-928B-FF52817D95A0}" type="pres">
      <dgm:prSet presAssocID="{13A0D30E-64D1-4FE3-8C0D-29B89AE01656}" presName="sibTrans" presStyleCnt="0"/>
      <dgm:spPr/>
    </dgm:pt>
    <dgm:pt modelId="{1F358C05-DCC2-4D83-86BE-AC37592294F1}" type="pres">
      <dgm:prSet presAssocID="{E718E8AE-758F-4FDE-80F4-7C37236E901E}" presName="node" presStyleLbl="node1" presStyleIdx="1" presStyleCnt="6" custScaleY="154153" custLinFactNeighborX="389" custLinFactNeighborY="-159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47438E-0E46-4FA3-9770-288D3A91EDC5}" type="pres">
      <dgm:prSet presAssocID="{3F2E7871-45BD-422A-BAAE-A7C22343A4E0}" presName="sibTrans" presStyleCnt="0"/>
      <dgm:spPr/>
    </dgm:pt>
    <dgm:pt modelId="{9C88423D-A124-44D6-B5E9-1163CA0EBC96}" type="pres">
      <dgm:prSet presAssocID="{6808FE3D-DD28-4FBF-9223-9738F6EA5902}" presName="node" presStyleLbl="node1" presStyleIdx="2" presStyleCnt="6" custScaleX="114474" custScaleY="155690" custLinFactNeighborX="-3788" custLinFactNeighborY="-133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0AD515-8673-4483-B358-622A993DDE33}" type="pres">
      <dgm:prSet presAssocID="{D304E6C2-0D15-4406-8440-0887C4C6054E}" presName="sibTrans" presStyleCnt="0"/>
      <dgm:spPr/>
    </dgm:pt>
    <dgm:pt modelId="{F38BB793-76B7-4814-A84D-A59DA38C47E6}" type="pres">
      <dgm:prSet presAssocID="{E5231A61-F706-4B38-BB1C-A54A19306472}" presName="node" presStyleLbl="node1" presStyleIdx="3" presStyleCnt="6" custLinFactNeighborX="7078" custLinFactNeighborY="85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859992-5E8D-4C76-9DAA-314520A9DEE1}" type="pres">
      <dgm:prSet presAssocID="{A5ECFA38-F910-4F25-A139-E60545981C31}" presName="sibTrans" presStyleCnt="0"/>
      <dgm:spPr/>
    </dgm:pt>
    <dgm:pt modelId="{BD875D60-59F3-4657-9DDA-3826B237E42E}" type="pres">
      <dgm:prSet presAssocID="{8D727E27-A66C-465C-95FA-DC5CD0C3B9B3}" presName="node" presStyleLbl="node1" presStyleIdx="4" presStyleCnt="6" custLinFactNeighborX="44" custLinFactNeighborY="99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68DC73-15B3-4126-9630-8DBD0D6A706C}" type="pres">
      <dgm:prSet presAssocID="{B87E6F40-D338-449E-A9D0-55989CFCAF87}" presName="sibTrans" presStyleCnt="0"/>
      <dgm:spPr/>
    </dgm:pt>
    <dgm:pt modelId="{04C6D19C-A83A-4AF1-8B66-AAD845487B4E}" type="pres">
      <dgm:prSet presAssocID="{3FC93E49-7485-4D5E-AA71-257918B6CB74}" presName="node" presStyleLbl="node1" presStyleIdx="5" presStyleCnt="6" custScaleX="113784" custLinFactNeighborX="-3443" custLinFactNeighborY="90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7994FA-D940-4CDF-9C59-C31C96FB51E3}" type="presOf" srcId="{E718E8AE-758F-4FDE-80F4-7C37236E901E}" destId="{1F358C05-DCC2-4D83-86BE-AC37592294F1}" srcOrd="0" destOrd="0" presId="urn:microsoft.com/office/officeart/2005/8/layout/default"/>
    <dgm:cxn modelId="{8CFC07D7-ACDB-4E39-BC95-148F34C9A690}" srcId="{AAE2B2B8-A67B-4450-B876-59DE6856702E}" destId="{6808FE3D-DD28-4FBF-9223-9738F6EA5902}" srcOrd="2" destOrd="0" parTransId="{00847C67-E15D-459F-BD3B-3844601AFF97}" sibTransId="{D304E6C2-0D15-4406-8440-0887C4C6054E}"/>
    <dgm:cxn modelId="{DC772F87-E731-4DCE-A11C-502CBD326B13}" type="presOf" srcId="{8D727E27-A66C-465C-95FA-DC5CD0C3B9B3}" destId="{BD875D60-59F3-4657-9DDA-3826B237E42E}" srcOrd="0" destOrd="0" presId="urn:microsoft.com/office/officeart/2005/8/layout/default"/>
    <dgm:cxn modelId="{7FE085DF-BE10-4678-84D4-F2EA19E3564E}" type="presOf" srcId="{8AA81453-8F56-4267-936D-868839012F7E}" destId="{B7A9EB89-386E-44EA-B21E-132CA719C73C}" srcOrd="0" destOrd="0" presId="urn:microsoft.com/office/officeart/2005/8/layout/default"/>
    <dgm:cxn modelId="{B70BE502-3303-40DC-8E1F-CB01ADBA211A}" type="presOf" srcId="{E5231A61-F706-4B38-BB1C-A54A19306472}" destId="{F38BB793-76B7-4814-A84D-A59DA38C47E6}" srcOrd="0" destOrd="0" presId="urn:microsoft.com/office/officeart/2005/8/layout/default"/>
    <dgm:cxn modelId="{2BFAF5C5-098F-4F0B-9E29-CCFE97A8602A}" srcId="{AAE2B2B8-A67B-4450-B876-59DE6856702E}" destId="{8D727E27-A66C-465C-95FA-DC5CD0C3B9B3}" srcOrd="4" destOrd="0" parTransId="{BD2F64EC-F4C3-4342-A8B2-05EFF01D24AE}" sibTransId="{B87E6F40-D338-449E-A9D0-55989CFCAF87}"/>
    <dgm:cxn modelId="{73B5DD0F-9F15-4100-B5B6-0C0D98D977ED}" srcId="{AAE2B2B8-A67B-4450-B876-59DE6856702E}" destId="{E718E8AE-758F-4FDE-80F4-7C37236E901E}" srcOrd="1" destOrd="0" parTransId="{EDCCDA1D-0F78-4571-B111-5350A6DC4EC0}" sibTransId="{3F2E7871-45BD-422A-BAAE-A7C22343A4E0}"/>
    <dgm:cxn modelId="{BAA227A7-5B01-4FFC-B36A-BD5A4AB678CE}" srcId="{AAE2B2B8-A67B-4450-B876-59DE6856702E}" destId="{8AA81453-8F56-4267-936D-868839012F7E}" srcOrd="0" destOrd="0" parTransId="{3E5F3BFC-FEDD-4723-B2B4-B6A392D90453}" sibTransId="{13A0D30E-64D1-4FE3-8C0D-29B89AE01656}"/>
    <dgm:cxn modelId="{D055FEDF-11E2-4F64-9100-2C8855D629DA}" type="presOf" srcId="{3FC93E49-7485-4D5E-AA71-257918B6CB74}" destId="{04C6D19C-A83A-4AF1-8B66-AAD845487B4E}" srcOrd="0" destOrd="0" presId="urn:microsoft.com/office/officeart/2005/8/layout/default"/>
    <dgm:cxn modelId="{1A7131E2-BF82-42C3-AF14-116E2B239FA4}" srcId="{AAE2B2B8-A67B-4450-B876-59DE6856702E}" destId="{3FC93E49-7485-4D5E-AA71-257918B6CB74}" srcOrd="5" destOrd="0" parTransId="{B510E035-6B9E-4229-B11E-384F4EB39713}" sibTransId="{A527CAF6-C3BD-4523-A788-FC936B83BD04}"/>
    <dgm:cxn modelId="{3B80139C-550F-442C-86DA-CA2CB8DD8BD2}" srcId="{AAE2B2B8-A67B-4450-B876-59DE6856702E}" destId="{E5231A61-F706-4B38-BB1C-A54A19306472}" srcOrd="3" destOrd="0" parTransId="{9BA17C37-A1BB-4985-91FC-0AB46B3A5B84}" sibTransId="{A5ECFA38-F910-4F25-A139-E60545981C31}"/>
    <dgm:cxn modelId="{754F5731-47D9-4B10-9063-6801083C3B3F}" type="presOf" srcId="{AAE2B2B8-A67B-4450-B876-59DE6856702E}" destId="{A49F07A6-F434-4130-91D0-5E220703CA9F}" srcOrd="0" destOrd="0" presId="urn:microsoft.com/office/officeart/2005/8/layout/default"/>
    <dgm:cxn modelId="{9C9BD918-2BFD-4C60-940B-1A9B74230DA8}" type="presOf" srcId="{6808FE3D-DD28-4FBF-9223-9738F6EA5902}" destId="{9C88423D-A124-44D6-B5E9-1163CA0EBC96}" srcOrd="0" destOrd="0" presId="urn:microsoft.com/office/officeart/2005/8/layout/default"/>
    <dgm:cxn modelId="{68CB581E-194F-453B-9ACD-FC0232A44CDE}" type="presParOf" srcId="{A49F07A6-F434-4130-91D0-5E220703CA9F}" destId="{B7A9EB89-386E-44EA-B21E-132CA719C73C}" srcOrd="0" destOrd="0" presId="urn:microsoft.com/office/officeart/2005/8/layout/default"/>
    <dgm:cxn modelId="{95A8BCEE-F03E-4384-87DD-ECF86AD3DD45}" type="presParOf" srcId="{A49F07A6-F434-4130-91D0-5E220703CA9F}" destId="{C1D17EF5-2D62-48C3-928B-FF52817D95A0}" srcOrd="1" destOrd="0" presId="urn:microsoft.com/office/officeart/2005/8/layout/default"/>
    <dgm:cxn modelId="{F3483F10-FD23-4A13-BC92-BFBB2AA5BD0B}" type="presParOf" srcId="{A49F07A6-F434-4130-91D0-5E220703CA9F}" destId="{1F358C05-DCC2-4D83-86BE-AC37592294F1}" srcOrd="2" destOrd="0" presId="urn:microsoft.com/office/officeart/2005/8/layout/default"/>
    <dgm:cxn modelId="{B5647B00-F05A-4259-9541-E143C93E374E}" type="presParOf" srcId="{A49F07A6-F434-4130-91D0-5E220703CA9F}" destId="{E847438E-0E46-4FA3-9770-288D3A91EDC5}" srcOrd="3" destOrd="0" presId="urn:microsoft.com/office/officeart/2005/8/layout/default"/>
    <dgm:cxn modelId="{8F5A6685-2DCD-4107-8482-7D9FCCEE3B43}" type="presParOf" srcId="{A49F07A6-F434-4130-91D0-5E220703CA9F}" destId="{9C88423D-A124-44D6-B5E9-1163CA0EBC96}" srcOrd="4" destOrd="0" presId="urn:microsoft.com/office/officeart/2005/8/layout/default"/>
    <dgm:cxn modelId="{4E8EA768-7887-42F8-A6CB-4218B471FB38}" type="presParOf" srcId="{A49F07A6-F434-4130-91D0-5E220703CA9F}" destId="{F90AD515-8673-4483-B358-622A993DDE33}" srcOrd="5" destOrd="0" presId="urn:microsoft.com/office/officeart/2005/8/layout/default"/>
    <dgm:cxn modelId="{B0B86794-DD05-45E1-BE9E-BB02501BF9DE}" type="presParOf" srcId="{A49F07A6-F434-4130-91D0-5E220703CA9F}" destId="{F38BB793-76B7-4814-A84D-A59DA38C47E6}" srcOrd="6" destOrd="0" presId="urn:microsoft.com/office/officeart/2005/8/layout/default"/>
    <dgm:cxn modelId="{5DC45311-2D73-4B8D-813B-E26AF049CA91}" type="presParOf" srcId="{A49F07A6-F434-4130-91D0-5E220703CA9F}" destId="{18859992-5E8D-4C76-9DAA-314520A9DEE1}" srcOrd="7" destOrd="0" presId="urn:microsoft.com/office/officeart/2005/8/layout/default"/>
    <dgm:cxn modelId="{7B7C8887-61C1-4EFA-99A9-6587067A8C26}" type="presParOf" srcId="{A49F07A6-F434-4130-91D0-5E220703CA9F}" destId="{BD875D60-59F3-4657-9DDA-3826B237E42E}" srcOrd="8" destOrd="0" presId="urn:microsoft.com/office/officeart/2005/8/layout/default"/>
    <dgm:cxn modelId="{BD44C86F-BBE1-4564-847F-0C7498DBC679}" type="presParOf" srcId="{A49F07A6-F434-4130-91D0-5E220703CA9F}" destId="{5C68DC73-15B3-4126-9630-8DBD0D6A706C}" srcOrd="9" destOrd="0" presId="urn:microsoft.com/office/officeart/2005/8/layout/default"/>
    <dgm:cxn modelId="{21FE2DEA-0F44-4EE8-BF47-EE260F3D19F1}" type="presParOf" srcId="{A49F07A6-F434-4130-91D0-5E220703CA9F}" destId="{04C6D19C-A83A-4AF1-8B66-AAD845487B4E}" srcOrd="10" destOrd="0" presId="urn:microsoft.com/office/officeart/2005/8/layout/default"/>
  </dgm:cxnLst>
  <dgm:bg/>
  <dgm:whole>
    <a:ln w="38100">
      <a:solidFill>
        <a:schemeClr val="accent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59ECDAB-3FF8-465A-BBEC-33C42135F01A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B1C21F15-284A-43E4-A61D-6BFAB4BAFC24}">
      <dgm:prSet phldrT="[Текст]" custT="1"/>
      <dgm:spPr/>
      <dgm:t>
        <a:bodyPr/>
        <a:lstStyle/>
        <a:p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субъект учета </a:t>
          </a:r>
          <a:r>
            <a: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передал все существенные операционные риски и выгоды, связанные с распоряжением имущества</a:t>
          </a:r>
          <a:endParaRPr lang="ru-RU" sz="24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63C396-EBC1-4325-85AF-7FD3FAD0AB4E}" type="parTrans" cxnId="{535486F7-627E-45B3-B403-860EA148041E}">
      <dgm:prSet/>
      <dgm:spPr/>
      <dgm:t>
        <a:bodyPr/>
        <a:lstStyle/>
        <a:p>
          <a:endParaRPr lang="ru-RU"/>
        </a:p>
      </dgm:t>
    </dgm:pt>
    <dgm:pt modelId="{64AAF32E-679A-4769-BA58-9FDA11DAE50E}" type="sibTrans" cxnId="{535486F7-627E-45B3-B403-860EA148041E}">
      <dgm:prSet/>
      <dgm:spPr/>
      <dgm:t>
        <a:bodyPr/>
        <a:lstStyle/>
        <a:p>
          <a:endParaRPr lang="ru-RU"/>
        </a:p>
      </dgm:t>
    </dgm:pt>
    <dgm:pt modelId="{91CF04BD-1D5B-496C-ABB3-54E4FA63E839}">
      <dgm:prSet custT="1"/>
      <dgm:spPr/>
      <dgm:t>
        <a:bodyPr/>
        <a:lstStyle/>
        <a:p>
          <a:pPr algn="just"/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субъект учета </a:t>
          </a:r>
          <a:r>
            <a: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 участвует в распоряжении выбывшим объектом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в той степени, которая определяется предоставленными правами, и в осуществлении его реального использования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E863C0-A6CF-4B7B-8ACA-49B98AA0E0E2}" type="parTrans" cxnId="{10DA5E52-69DC-4941-80B4-C174ED0AAB40}">
      <dgm:prSet/>
      <dgm:spPr/>
      <dgm:t>
        <a:bodyPr/>
        <a:lstStyle/>
        <a:p>
          <a:endParaRPr lang="ru-RU"/>
        </a:p>
      </dgm:t>
    </dgm:pt>
    <dgm:pt modelId="{16C484C9-DB81-4B62-93D5-F209285C5B29}" type="sibTrans" cxnId="{10DA5E52-69DC-4941-80B4-C174ED0AAB40}">
      <dgm:prSet/>
      <dgm:spPr/>
      <dgm:t>
        <a:bodyPr/>
        <a:lstStyle/>
        <a:p>
          <a:endParaRPr lang="ru-RU"/>
        </a:p>
      </dgm:t>
    </dgm:pt>
    <dgm:pt modelId="{2FDF2242-C1F2-46A0-9EE2-3E68CB950364}">
      <dgm:prSet custT="1"/>
      <dgm:spPr/>
      <dgm:t>
        <a:bodyPr/>
        <a:lstStyle/>
        <a:p>
          <a:r>
            <a: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величина дохода (расхода) от выбытия актива может быть надежно оценена</a:t>
          </a:r>
          <a:endParaRPr lang="ru-RU" sz="24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B0377E-D829-4227-B7C5-701D2B1B99FE}" type="parTrans" cxnId="{25CED758-9EC2-4471-8743-EC65EF400642}">
      <dgm:prSet/>
      <dgm:spPr/>
      <dgm:t>
        <a:bodyPr/>
        <a:lstStyle/>
        <a:p>
          <a:endParaRPr lang="ru-RU"/>
        </a:p>
      </dgm:t>
    </dgm:pt>
    <dgm:pt modelId="{4B960BF8-B7F7-4A32-B2E5-B8102B53EFA2}" type="sibTrans" cxnId="{25CED758-9EC2-4471-8743-EC65EF400642}">
      <dgm:prSet/>
      <dgm:spPr/>
      <dgm:t>
        <a:bodyPr/>
        <a:lstStyle/>
        <a:p>
          <a:endParaRPr lang="ru-RU"/>
        </a:p>
      </dgm:t>
    </dgm:pt>
    <dgm:pt modelId="{2A51D22A-AB7E-4B0A-B412-8A66E19D9FF3}">
      <dgm:prSet custT="1"/>
      <dgm:spPr/>
      <dgm:t>
        <a:bodyPr/>
        <a:lstStyle/>
        <a:p>
          <a:r>
            <a: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получение экономических выгод или полезного потенциала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связанного с операцией, </a:t>
          </a:r>
          <a:r>
            <a: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 прогнозируется</a:t>
          </a:r>
          <a:endParaRPr lang="ru-RU" sz="24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23B5B5-7D53-49C1-903A-D75CA54EAF5D}" type="parTrans" cxnId="{F246EC1F-3CE5-4A77-B4A6-A10756E5CE61}">
      <dgm:prSet/>
      <dgm:spPr/>
      <dgm:t>
        <a:bodyPr/>
        <a:lstStyle/>
        <a:p>
          <a:endParaRPr lang="ru-RU"/>
        </a:p>
      </dgm:t>
    </dgm:pt>
    <dgm:pt modelId="{EECF84A5-3388-446C-B608-602A0EAC88C9}" type="sibTrans" cxnId="{F246EC1F-3CE5-4A77-B4A6-A10756E5CE61}">
      <dgm:prSet/>
      <dgm:spPr/>
      <dgm:t>
        <a:bodyPr/>
        <a:lstStyle/>
        <a:p>
          <a:endParaRPr lang="ru-RU"/>
        </a:p>
      </dgm:t>
    </dgm:pt>
    <dgm:pt modelId="{7A44B182-2B8B-4E49-976B-5C60A5ECA490}">
      <dgm:prSet custT="1"/>
      <dgm:spPr/>
      <dgm:t>
        <a:bodyPr/>
        <a:lstStyle/>
        <a:p>
          <a:r>
            <a: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понесенные (ожидаемые) затраты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связанные с операцией, </a:t>
          </a:r>
          <a:r>
            <a: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могут быть надежно оценены</a:t>
          </a:r>
          <a:endParaRPr lang="ru-RU" sz="24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C01224-D86B-4B7C-84E0-36610F933C90}" type="parTrans" cxnId="{7452C545-1F6F-4937-85FB-B57CBFDC856E}">
      <dgm:prSet/>
      <dgm:spPr/>
      <dgm:t>
        <a:bodyPr/>
        <a:lstStyle/>
        <a:p>
          <a:endParaRPr lang="ru-RU"/>
        </a:p>
      </dgm:t>
    </dgm:pt>
    <dgm:pt modelId="{F3288EFB-7887-4251-829D-F2F2ED103C77}" type="sibTrans" cxnId="{7452C545-1F6F-4937-85FB-B57CBFDC856E}">
      <dgm:prSet/>
      <dgm:spPr/>
      <dgm:t>
        <a:bodyPr/>
        <a:lstStyle/>
        <a:p>
          <a:endParaRPr lang="ru-RU"/>
        </a:p>
      </dgm:t>
    </dgm:pt>
    <dgm:pt modelId="{A02B882F-D42B-439B-AD09-5A5DA8F8ADEA}" type="pres">
      <dgm:prSet presAssocID="{859ECDAB-3FF8-465A-BBEC-33C42135F01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91B562C-A7FD-469A-BAD0-93C1EDBB5C23}" type="pres">
      <dgm:prSet presAssocID="{B1C21F15-284A-43E4-A61D-6BFAB4BAFC24}" presName="parentText" presStyleLbl="node1" presStyleIdx="0" presStyleCnt="5" custScaleY="77949" custLinFactNeighborY="-1564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4F6402-A012-4BF2-8958-C04A0C7562A2}" type="pres">
      <dgm:prSet presAssocID="{64AAF32E-679A-4769-BA58-9FDA11DAE50E}" presName="spacer" presStyleCnt="0"/>
      <dgm:spPr/>
    </dgm:pt>
    <dgm:pt modelId="{85FD8739-CDA1-451F-B6F4-C17A398ECD4E}" type="pres">
      <dgm:prSet presAssocID="{91CF04BD-1D5B-496C-ABB3-54E4FA63E839}" presName="parentText" presStyleLbl="node1" presStyleIdx="1" presStyleCnt="5" custScaleY="100190" custLinFactNeighborY="549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B53E9B-13D4-4CAB-AC71-50C8A07280C8}" type="pres">
      <dgm:prSet presAssocID="{16C484C9-DB81-4B62-93D5-F209285C5B29}" presName="spacer" presStyleCnt="0"/>
      <dgm:spPr/>
    </dgm:pt>
    <dgm:pt modelId="{990D3AF2-8D1B-449F-B4D1-D37505A23CB2}" type="pres">
      <dgm:prSet presAssocID="{2FDF2242-C1F2-46A0-9EE2-3E68CB950364}" presName="parentText" presStyleLbl="node1" presStyleIdx="2" presStyleCnt="5" custScaleY="566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0A2505-114D-49A1-B2C7-DF27A0DC7D4D}" type="pres">
      <dgm:prSet presAssocID="{4B960BF8-B7F7-4A32-B2E5-B8102B53EFA2}" presName="spacer" presStyleCnt="0"/>
      <dgm:spPr/>
    </dgm:pt>
    <dgm:pt modelId="{A1DC9B4E-112D-4E3A-93F7-12BE62361C7D}" type="pres">
      <dgm:prSet presAssocID="{2A51D22A-AB7E-4B0A-B412-8A66E19D9FF3}" presName="parentText" presStyleLbl="node1" presStyleIdx="3" presStyleCnt="5" custScaleY="7108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D36E13-C793-4AE1-8955-2E082965EC28}" type="pres">
      <dgm:prSet presAssocID="{EECF84A5-3388-446C-B608-602A0EAC88C9}" presName="spacer" presStyleCnt="0"/>
      <dgm:spPr/>
    </dgm:pt>
    <dgm:pt modelId="{B2382BA6-E9C8-4324-8AFC-6E8EE9A45142}" type="pres">
      <dgm:prSet presAssocID="{7A44B182-2B8B-4E49-976B-5C60A5ECA490}" presName="parentText" presStyleLbl="node1" presStyleIdx="4" presStyleCnt="5" custScaleY="6007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5CED758-9EC2-4471-8743-EC65EF400642}" srcId="{859ECDAB-3FF8-465A-BBEC-33C42135F01A}" destId="{2FDF2242-C1F2-46A0-9EE2-3E68CB950364}" srcOrd="2" destOrd="0" parTransId="{B4B0377E-D829-4227-B7C5-701D2B1B99FE}" sibTransId="{4B960BF8-B7F7-4A32-B2E5-B8102B53EFA2}"/>
    <dgm:cxn modelId="{6446EFA7-1FB5-422E-9763-361104AC67D2}" type="presOf" srcId="{859ECDAB-3FF8-465A-BBEC-33C42135F01A}" destId="{A02B882F-D42B-439B-AD09-5A5DA8F8ADEA}" srcOrd="0" destOrd="0" presId="urn:microsoft.com/office/officeart/2005/8/layout/vList2"/>
    <dgm:cxn modelId="{01718459-42E8-4B57-9A10-CC6216AE7CCB}" type="presOf" srcId="{2A51D22A-AB7E-4B0A-B412-8A66E19D9FF3}" destId="{A1DC9B4E-112D-4E3A-93F7-12BE62361C7D}" srcOrd="0" destOrd="0" presId="urn:microsoft.com/office/officeart/2005/8/layout/vList2"/>
    <dgm:cxn modelId="{7452C545-1F6F-4937-85FB-B57CBFDC856E}" srcId="{859ECDAB-3FF8-465A-BBEC-33C42135F01A}" destId="{7A44B182-2B8B-4E49-976B-5C60A5ECA490}" srcOrd="4" destOrd="0" parTransId="{B4C01224-D86B-4B7C-84E0-36610F933C90}" sibTransId="{F3288EFB-7887-4251-829D-F2F2ED103C77}"/>
    <dgm:cxn modelId="{535486F7-627E-45B3-B403-860EA148041E}" srcId="{859ECDAB-3FF8-465A-BBEC-33C42135F01A}" destId="{B1C21F15-284A-43E4-A61D-6BFAB4BAFC24}" srcOrd="0" destOrd="0" parTransId="{4F63C396-EBC1-4325-85AF-7FD3FAD0AB4E}" sibTransId="{64AAF32E-679A-4769-BA58-9FDA11DAE50E}"/>
    <dgm:cxn modelId="{10DA5E52-69DC-4941-80B4-C174ED0AAB40}" srcId="{859ECDAB-3FF8-465A-BBEC-33C42135F01A}" destId="{91CF04BD-1D5B-496C-ABB3-54E4FA63E839}" srcOrd="1" destOrd="0" parTransId="{DBE863C0-A6CF-4B7B-8ACA-49B98AA0E0E2}" sibTransId="{16C484C9-DB81-4B62-93D5-F209285C5B29}"/>
    <dgm:cxn modelId="{4DF283AA-E9CE-4772-B73A-973EA2B7B708}" type="presOf" srcId="{2FDF2242-C1F2-46A0-9EE2-3E68CB950364}" destId="{990D3AF2-8D1B-449F-B4D1-D37505A23CB2}" srcOrd="0" destOrd="0" presId="urn:microsoft.com/office/officeart/2005/8/layout/vList2"/>
    <dgm:cxn modelId="{235B9FD7-B84B-4D43-A3AE-1F34BA37C8BB}" type="presOf" srcId="{B1C21F15-284A-43E4-A61D-6BFAB4BAFC24}" destId="{991B562C-A7FD-469A-BAD0-93C1EDBB5C23}" srcOrd="0" destOrd="0" presId="urn:microsoft.com/office/officeart/2005/8/layout/vList2"/>
    <dgm:cxn modelId="{7072D081-1867-448B-B769-F574C8E5DC90}" type="presOf" srcId="{7A44B182-2B8B-4E49-976B-5C60A5ECA490}" destId="{B2382BA6-E9C8-4324-8AFC-6E8EE9A45142}" srcOrd="0" destOrd="0" presId="urn:microsoft.com/office/officeart/2005/8/layout/vList2"/>
    <dgm:cxn modelId="{F246EC1F-3CE5-4A77-B4A6-A10756E5CE61}" srcId="{859ECDAB-3FF8-465A-BBEC-33C42135F01A}" destId="{2A51D22A-AB7E-4B0A-B412-8A66E19D9FF3}" srcOrd="3" destOrd="0" parTransId="{5823B5B5-7D53-49C1-903A-D75CA54EAF5D}" sibTransId="{EECF84A5-3388-446C-B608-602A0EAC88C9}"/>
    <dgm:cxn modelId="{64BF4F2E-A43B-4D15-8424-01AB345F043A}" type="presOf" srcId="{91CF04BD-1D5B-496C-ABB3-54E4FA63E839}" destId="{85FD8739-CDA1-451F-B6F4-C17A398ECD4E}" srcOrd="0" destOrd="0" presId="urn:microsoft.com/office/officeart/2005/8/layout/vList2"/>
    <dgm:cxn modelId="{87E40A7C-9744-4520-AF63-88577BD6F7E8}" type="presParOf" srcId="{A02B882F-D42B-439B-AD09-5A5DA8F8ADEA}" destId="{991B562C-A7FD-469A-BAD0-93C1EDBB5C23}" srcOrd="0" destOrd="0" presId="urn:microsoft.com/office/officeart/2005/8/layout/vList2"/>
    <dgm:cxn modelId="{9F69523A-6943-44F6-985C-162E944D8209}" type="presParOf" srcId="{A02B882F-D42B-439B-AD09-5A5DA8F8ADEA}" destId="{504F6402-A012-4BF2-8958-C04A0C7562A2}" srcOrd="1" destOrd="0" presId="urn:microsoft.com/office/officeart/2005/8/layout/vList2"/>
    <dgm:cxn modelId="{710F6F36-5681-4C07-B903-19AA776D4FA7}" type="presParOf" srcId="{A02B882F-D42B-439B-AD09-5A5DA8F8ADEA}" destId="{85FD8739-CDA1-451F-B6F4-C17A398ECD4E}" srcOrd="2" destOrd="0" presId="urn:microsoft.com/office/officeart/2005/8/layout/vList2"/>
    <dgm:cxn modelId="{F4F979C8-C9A3-430D-BD0B-B27FD2894A94}" type="presParOf" srcId="{A02B882F-D42B-439B-AD09-5A5DA8F8ADEA}" destId="{39B53E9B-13D4-4CAB-AC71-50C8A07280C8}" srcOrd="3" destOrd="0" presId="urn:microsoft.com/office/officeart/2005/8/layout/vList2"/>
    <dgm:cxn modelId="{472A0E0D-5724-43BC-B3E2-EE44C67D9458}" type="presParOf" srcId="{A02B882F-D42B-439B-AD09-5A5DA8F8ADEA}" destId="{990D3AF2-8D1B-449F-B4D1-D37505A23CB2}" srcOrd="4" destOrd="0" presId="urn:microsoft.com/office/officeart/2005/8/layout/vList2"/>
    <dgm:cxn modelId="{C103C35B-2DF3-4201-978F-57FF4C0F1E4F}" type="presParOf" srcId="{A02B882F-D42B-439B-AD09-5A5DA8F8ADEA}" destId="{5A0A2505-114D-49A1-B2C7-DF27A0DC7D4D}" srcOrd="5" destOrd="0" presId="urn:microsoft.com/office/officeart/2005/8/layout/vList2"/>
    <dgm:cxn modelId="{7962AC44-F105-4113-AB96-48352445CC9D}" type="presParOf" srcId="{A02B882F-D42B-439B-AD09-5A5DA8F8ADEA}" destId="{A1DC9B4E-112D-4E3A-93F7-12BE62361C7D}" srcOrd="6" destOrd="0" presId="urn:microsoft.com/office/officeart/2005/8/layout/vList2"/>
    <dgm:cxn modelId="{4CC954BA-03C5-4824-8F20-A9961E458196}" type="presParOf" srcId="{A02B882F-D42B-439B-AD09-5A5DA8F8ADEA}" destId="{5ED36E13-C793-4AE1-8955-2E082965EC28}" srcOrd="7" destOrd="0" presId="urn:microsoft.com/office/officeart/2005/8/layout/vList2"/>
    <dgm:cxn modelId="{85C7F102-D83A-49CF-B6FB-C6B4FDC6C241}" type="presParOf" srcId="{A02B882F-D42B-439B-AD09-5A5DA8F8ADEA}" destId="{B2382BA6-E9C8-4324-8AFC-6E8EE9A45142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EC12227-76CF-472F-A641-6FB758307572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5866F10-EAA8-427A-833D-103666EF1E5D}">
      <dgm:prSet phldrT="[Текст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/>
            <a:t>Величина которых определена на момент их принятия условно (</a:t>
          </a:r>
          <a:r>
            <a:rPr lang="ru-RU" b="1" dirty="0" err="1" smtClean="0"/>
            <a:t>расчетно</a:t>
          </a:r>
          <a:r>
            <a:rPr lang="ru-RU" dirty="0" smtClean="0"/>
            <a:t>)</a:t>
          </a:r>
          <a:endParaRPr lang="ru-RU" dirty="0"/>
        </a:p>
      </dgm:t>
    </dgm:pt>
    <dgm:pt modelId="{76CB60C1-7D82-43DA-B0D7-38F3F7F7CC4C}" type="parTrans" cxnId="{E761A755-68DD-45B6-9D14-044EC8356B66}">
      <dgm:prSet/>
      <dgm:spPr/>
      <dgm:t>
        <a:bodyPr/>
        <a:lstStyle/>
        <a:p>
          <a:endParaRPr lang="ru-RU"/>
        </a:p>
      </dgm:t>
    </dgm:pt>
    <dgm:pt modelId="{1EF922FB-1BF0-4B6B-8C15-6D6B4C14B1B7}" type="sibTrans" cxnId="{E761A755-68DD-45B6-9D14-044EC8356B66}">
      <dgm:prSet/>
      <dgm:spPr/>
      <dgm:t>
        <a:bodyPr/>
        <a:lstStyle/>
        <a:p>
          <a:endParaRPr lang="ru-RU"/>
        </a:p>
      </dgm:t>
    </dgm:pt>
    <dgm:pt modelId="{3FB119A4-C9E5-4D09-B44B-57DB57C4EA20}">
      <dgm:prSet phldrT="[Текст]" phldr="1"/>
      <dgm:spPr/>
      <dgm:t>
        <a:bodyPr/>
        <a:lstStyle/>
        <a:p>
          <a:endParaRPr lang="ru-RU" dirty="0"/>
        </a:p>
      </dgm:t>
    </dgm:pt>
    <dgm:pt modelId="{58AC1431-270A-4B83-8CBC-AC510BD34A88}" type="parTrans" cxnId="{A47CA4DB-DE10-4ADE-AB33-494BCC276515}">
      <dgm:prSet/>
      <dgm:spPr/>
      <dgm:t>
        <a:bodyPr/>
        <a:lstStyle/>
        <a:p>
          <a:endParaRPr lang="ru-RU"/>
        </a:p>
      </dgm:t>
    </dgm:pt>
    <dgm:pt modelId="{DA01C3F3-F29C-4D2D-8F81-5862DB768481}" type="sibTrans" cxnId="{A47CA4DB-DE10-4ADE-AB33-494BCC276515}">
      <dgm:prSet/>
      <dgm:spPr/>
      <dgm:t>
        <a:bodyPr/>
        <a:lstStyle/>
        <a:p>
          <a:endParaRPr lang="ru-RU"/>
        </a:p>
      </dgm:t>
    </dgm:pt>
    <dgm:pt modelId="{4CE4256A-18BD-4D37-A545-FAD7B8D77205}">
      <dgm:prSet/>
      <dgm:spPr/>
      <dgm:t>
        <a:bodyPr/>
        <a:lstStyle/>
        <a:p>
          <a:endParaRPr lang="ru-RU"/>
        </a:p>
      </dgm:t>
    </dgm:pt>
    <dgm:pt modelId="{7BD45A99-E9B1-4F18-AB60-BEE15046F309}" type="parTrans" cxnId="{09A18680-FF3E-42A3-802A-1CD8C5BCAEF6}">
      <dgm:prSet/>
      <dgm:spPr/>
      <dgm:t>
        <a:bodyPr/>
        <a:lstStyle/>
        <a:p>
          <a:endParaRPr lang="ru-RU"/>
        </a:p>
      </dgm:t>
    </dgm:pt>
    <dgm:pt modelId="{004C2D6F-ACE2-47A0-BD02-6A22A8008A56}" type="sibTrans" cxnId="{09A18680-FF3E-42A3-802A-1CD8C5BCAEF6}">
      <dgm:prSet/>
      <dgm:spPr/>
      <dgm:t>
        <a:bodyPr/>
        <a:lstStyle/>
        <a:p>
          <a:endParaRPr lang="ru-RU"/>
        </a:p>
      </dgm:t>
    </dgm:pt>
    <dgm:pt modelId="{56939BB3-DBDE-400C-96AE-6E27BAB2A78C}">
      <dgm:prSet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/>
            <a:t>Не определено время (финансовый период) их исполнения</a:t>
          </a:r>
          <a:endParaRPr lang="ru-RU" dirty="0"/>
        </a:p>
      </dgm:t>
    </dgm:pt>
    <dgm:pt modelId="{67FB041C-4854-4F16-B018-BD4F4F4D6CF7}" type="parTrans" cxnId="{B5E8ECAD-64CC-4ECE-A3E1-E620C848FE30}">
      <dgm:prSet/>
      <dgm:spPr/>
      <dgm:t>
        <a:bodyPr/>
        <a:lstStyle/>
        <a:p>
          <a:endParaRPr lang="ru-RU"/>
        </a:p>
      </dgm:t>
    </dgm:pt>
    <dgm:pt modelId="{60CB92A8-53F9-4E7B-8195-0B50135ACCB0}" type="sibTrans" cxnId="{B5E8ECAD-64CC-4ECE-A3E1-E620C848FE30}">
      <dgm:prSet/>
      <dgm:spPr/>
      <dgm:t>
        <a:bodyPr/>
        <a:lstStyle/>
        <a:p>
          <a:endParaRPr lang="ru-RU"/>
        </a:p>
      </dgm:t>
    </dgm:pt>
    <dgm:pt modelId="{68FA48B2-C0F1-4D22-A32E-0B77E1253309}" type="pres">
      <dgm:prSet presAssocID="{0EC12227-76CF-472F-A641-6FB758307572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C4CEEEE2-A4C8-4E69-A091-B5C10BFD530E}" type="pres">
      <dgm:prSet presAssocID="{0EC12227-76CF-472F-A641-6FB758307572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DA6CFD-D8B6-45C8-877E-C8D10F347107}" type="pres">
      <dgm:prSet presAssocID="{0EC12227-76CF-472F-A641-6FB758307572}" presName="LeftNode" presStyleLbl="bgImgPlace1" presStyleIdx="0" presStyleCnt="2" custScaleX="211326" custScaleY="70481" custLinFactNeighborX="-62975" custLinFactNeighborY="-6039">
        <dgm:presLayoutVars>
          <dgm:chMax val="2"/>
          <dgm:chPref val="2"/>
        </dgm:presLayoutVars>
      </dgm:prSet>
      <dgm:spPr/>
      <dgm:t>
        <a:bodyPr/>
        <a:lstStyle/>
        <a:p>
          <a:endParaRPr lang="ru-RU"/>
        </a:p>
      </dgm:t>
    </dgm:pt>
    <dgm:pt modelId="{C35A0A06-111E-4857-8658-DDCC03A1C27B}" type="pres">
      <dgm:prSet presAssocID="{0EC12227-76CF-472F-A641-6FB758307572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6D4254-202E-4056-9D62-34D7E1383FFE}" type="pres">
      <dgm:prSet presAssocID="{0EC12227-76CF-472F-A641-6FB758307572}" presName="RightNode" presStyleLbl="bgImgPlace1" presStyleIdx="1" presStyleCnt="2" custScaleX="188060" custScaleY="69817" custLinFactNeighborX="61748" custLinFactNeighborY="-637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564E9E4D-ED57-4C79-A6C9-FFEC5F73DDA5}" type="pres">
      <dgm:prSet presAssocID="{0EC12227-76CF-472F-A641-6FB758307572}" presName="TopArrow" presStyleLbl="node1" presStyleIdx="0" presStyleCnt="2" custScaleX="110325" custScaleY="84740" custLinFactNeighborX="3319" custLinFactNeighborY="2769"/>
      <dgm:spPr/>
    </dgm:pt>
    <dgm:pt modelId="{45FA9217-678E-41E6-B9DE-0E8F9763E5A6}" type="pres">
      <dgm:prSet presAssocID="{0EC12227-76CF-472F-A641-6FB758307572}" presName="BottomArrow" presStyleLbl="node1" presStyleIdx="1" presStyleCnt="2" custScaleX="101530" custScaleY="82371" custLinFactNeighborX="108" custLinFactNeighborY="-22649"/>
      <dgm:spPr/>
    </dgm:pt>
  </dgm:ptLst>
  <dgm:cxnLst>
    <dgm:cxn modelId="{4AD471E4-0EC9-4177-B53D-FF842E5765F7}" type="presOf" srcId="{0EC12227-76CF-472F-A641-6FB758307572}" destId="{68FA48B2-C0F1-4D22-A32E-0B77E1253309}" srcOrd="0" destOrd="0" presId="urn:microsoft.com/office/officeart/2009/layout/ReverseList"/>
    <dgm:cxn modelId="{09A18680-FF3E-42A3-802A-1CD8C5BCAEF6}" srcId="{0EC12227-76CF-472F-A641-6FB758307572}" destId="{4CE4256A-18BD-4D37-A545-FAD7B8D77205}" srcOrd="2" destOrd="0" parTransId="{7BD45A99-E9B1-4F18-AB60-BEE15046F309}" sibTransId="{004C2D6F-ACE2-47A0-BD02-6A22A8008A56}"/>
    <dgm:cxn modelId="{E761A755-68DD-45B6-9D14-044EC8356B66}" srcId="{0EC12227-76CF-472F-A641-6FB758307572}" destId="{05866F10-EAA8-427A-833D-103666EF1E5D}" srcOrd="0" destOrd="0" parTransId="{76CB60C1-7D82-43DA-B0D7-38F3F7F7CC4C}" sibTransId="{1EF922FB-1BF0-4B6B-8C15-6D6B4C14B1B7}"/>
    <dgm:cxn modelId="{9AC17363-7AEC-48F3-A0B1-6D9A22C558BC}" type="presOf" srcId="{05866F10-EAA8-427A-833D-103666EF1E5D}" destId="{64DA6CFD-D8B6-45C8-877E-C8D10F347107}" srcOrd="1" destOrd="0" presId="urn:microsoft.com/office/officeart/2009/layout/ReverseList"/>
    <dgm:cxn modelId="{36F46A17-90BE-49BF-B498-25A9E56AEFA2}" type="presOf" srcId="{56939BB3-DBDE-400C-96AE-6E27BAB2A78C}" destId="{676D4254-202E-4056-9D62-34D7E1383FFE}" srcOrd="1" destOrd="0" presId="urn:microsoft.com/office/officeart/2009/layout/ReverseList"/>
    <dgm:cxn modelId="{980E6F69-8632-4EDE-A525-9F07C7EDB460}" type="presOf" srcId="{56939BB3-DBDE-400C-96AE-6E27BAB2A78C}" destId="{C35A0A06-111E-4857-8658-DDCC03A1C27B}" srcOrd="0" destOrd="0" presId="urn:microsoft.com/office/officeart/2009/layout/ReverseList"/>
    <dgm:cxn modelId="{4D01A995-AA6E-4FD7-A634-548AC54E21BA}" type="presOf" srcId="{05866F10-EAA8-427A-833D-103666EF1E5D}" destId="{C4CEEEE2-A4C8-4E69-A091-B5C10BFD530E}" srcOrd="0" destOrd="0" presId="urn:microsoft.com/office/officeart/2009/layout/ReverseList"/>
    <dgm:cxn modelId="{A47CA4DB-DE10-4ADE-AB33-494BCC276515}" srcId="{0EC12227-76CF-472F-A641-6FB758307572}" destId="{3FB119A4-C9E5-4D09-B44B-57DB57C4EA20}" srcOrd="3" destOrd="0" parTransId="{58AC1431-270A-4B83-8CBC-AC510BD34A88}" sibTransId="{DA01C3F3-F29C-4D2D-8F81-5862DB768481}"/>
    <dgm:cxn modelId="{B5E8ECAD-64CC-4ECE-A3E1-E620C848FE30}" srcId="{0EC12227-76CF-472F-A641-6FB758307572}" destId="{56939BB3-DBDE-400C-96AE-6E27BAB2A78C}" srcOrd="1" destOrd="0" parTransId="{67FB041C-4854-4F16-B018-BD4F4F4D6CF7}" sibTransId="{60CB92A8-53F9-4E7B-8195-0B50135ACCB0}"/>
    <dgm:cxn modelId="{3EAD2623-9824-4A5A-A5D3-93C8A5395025}" type="presParOf" srcId="{68FA48B2-C0F1-4D22-A32E-0B77E1253309}" destId="{C4CEEEE2-A4C8-4E69-A091-B5C10BFD530E}" srcOrd="0" destOrd="0" presId="urn:microsoft.com/office/officeart/2009/layout/ReverseList"/>
    <dgm:cxn modelId="{630D4A76-F706-4028-91E5-AFB147AA58DF}" type="presParOf" srcId="{68FA48B2-C0F1-4D22-A32E-0B77E1253309}" destId="{64DA6CFD-D8B6-45C8-877E-C8D10F347107}" srcOrd="1" destOrd="0" presId="urn:microsoft.com/office/officeart/2009/layout/ReverseList"/>
    <dgm:cxn modelId="{736CBB71-F45E-49C3-A437-DF4C3DFE9922}" type="presParOf" srcId="{68FA48B2-C0F1-4D22-A32E-0B77E1253309}" destId="{C35A0A06-111E-4857-8658-DDCC03A1C27B}" srcOrd="2" destOrd="0" presId="urn:microsoft.com/office/officeart/2009/layout/ReverseList"/>
    <dgm:cxn modelId="{46DC3A99-F137-41DC-B909-897274237205}" type="presParOf" srcId="{68FA48B2-C0F1-4D22-A32E-0B77E1253309}" destId="{676D4254-202E-4056-9D62-34D7E1383FFE}" srcOrd="3" destOrd="0" presId="urn:microsoft.com/office/officeart/2009/layout/ReverseList"/>
    <dgm:cxn modelId="{9D0BEC14-9BBD-4A6C-A263-0A91CE93B7F6}" type="presParOf" srcId="{68FA48B2-C0F1-4D22-A32E-0B77E1253309}" destId="{564E9E4D-ED57-4C79-A6C9-FFEC5F73DDA5}" srcOrd="4" destOrd="0" presId="urn:microsoft.com/office/officeart/2009/layout/ReverseList"/>
    <dgm:cxn modelId="{B7E4F18E-6178-48B1-84DC-266C7EFA90A2}" type="presParOf" srcId="{68FA48B2-C0F1-4D22-A32E-0B77E1253309}" destId="{45FA9217-678E-41E6-B9DE-0E8F9763E5A6}" srcOrd="5" destOrd="0" presId="urn:microsoft.com/office/officeart/2009/layout/ReverseList"/>
  </dgm:cxnLst>
  <dgm:bg/>
  <dgm:whole>
    <a:ln>
      <a:noFill/>
      <a:prstDash val="dash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diagrams.loki3.com/BracketList+Icon">
  <dgm:title val="Список с вертикальной скобкой"/>
  <dgm:desc val="Служит для отображения сгруппированных блоков данных.  Хорошо подходит для размещения большого количества текста уровня 2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A9A7F0-2B57-4B87-B79F-93C4B152B336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138"/>
            <a:ext cx="2945659" cy="4980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138"/>
            <a:ext cx="2945659" cy="4980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47C14-96D3-4849-8AC1-3312EBDC0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816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F12918-D776-47B5-B298-A9698A1CA54E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15977D-9A5A-45CA-A236-9BBFF46B9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458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67013" y="49213"/>
            <a:ext cx="4302125" cy="32273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>
          <a:xfrm>
            <a:off x="149631" y="3315885"/>
            <a:ext cx="9572226" cy="3520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indent="287463" algn="just">
              <a:spcAft>
                <a:spcPts val="300"/>
              </a:spcAft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750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5977D-9A5A-45CA-A236-9BBFF46B9CF6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330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5977D-9A5A-45CA-A236-9BBFF46B9CF6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530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5977D-9A5A-45CA-A236-9BBFF46B9CF6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324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5977D-9A5A-45CA-A236-9BBFF46B9CF6}" type="slidenum">
              <a:rPr lang="ru-RU" smtClean="0">
                <a:solidFill>
                  <a:prstClr val="black"/>
                </a:solidFill>
              </a:rPr>
              <a:pPr/>
              <a:t>51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1109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5977D-9A5A-45CA-A236-9BBFF46B9CF6}" type="slidenum">
              <a:rPr lang="ru-RU" smtClean="0">
                <a:solidFill>
                  <a:prstClr val="black"/>
                </a:solidFill>
              </a:rPr>
              <a:pPr/>
              <a:t>58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049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5977D-9A5A-45CA-A236-9BBFF46B9CF6}" type="slidenum">
              <a:rPr lang="ru-RU" smtClean="0">
                <a:solidFill>
                  <a:prstClr val="black"/>
                </a:solidFill>
              </a:rPr>
              <a:pPr/>
              <a:t>61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6398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23598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67013" y="49213"/>
            <a:ext cx="4302125" cy="32273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>
          <a:xfrm>
            <a:off x="149631" y="3315885"/>
            <a:ext cx="9572226" cy="3520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indent="287463" algn="just">
              <a:spcAft>
                <a:spcPts val="300"/>
              </a:spcAft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7300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5977D-9A5A-45CA-A236-9BBFF46B9CF6}" type="slidenum">
              <a:rPr lang="ru-RU" smtClean="0">
                <a:solidFill>
                  <a:prstClr val="black"/>
                </a:solidFill>
              </a:rPr>
              <a:pPr/>
              <a:t>79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5400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5977D-9A5A-45CA-A236-9BBFF46B9CF6}" type="slidenum">
              <a:rPr lang="ru-RU" smtClean="0">
                <a:solidFill>
                  <a:prstClr val="black"/>
                </a:solidFill>
              </a:rPr>
              <a:pPr/>
              <a:t>80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2945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5977D-9A5A-45CA-A236-9BBFF46B9CF6}" type="slidenum">
              <a:rPr lang="ru-RU" smtClean="0">
                <a:solidFill>
                  <a:prstClr val="black"/>
                </a:solidFill>
              </a:rPr>
              <a:pPr/>
              <a:t>82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6985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5977D-9A5A-45CA-A236-9BBFF46B9CF6}" type="slidenum">
              <a:rPr lang="ru-RU" smtClean="0">
                <a:solidFill>
                  <a:prstClr val="black"/>
                </a:solidFill>
              </a:rPr>
              <a:pPr/>
              <a:t>117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724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hyperlink" Target="http://kpmg.ru/" TargetMode="External"/><Relationship Id="rId2" Type="http://schemas.openxmlformats.org/officeDocument/2006/relationships/image" Target="NULL"/><Relationship Id="rId1" Type="http://schemas.openxmlformats.org/officeDocument/2006/relationships/slideMaster" Target="../slideMasters/slideMaster4.xml"/><Relationship Id="rId4" Type="http://schemas.openxmlformats.org/officeDocument/2006/relationships/hyperlink" Target="http://kpmg.com/app" TargetMode="Externa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hyperlink" Target="http://kpmg.ru/" TargetMode="External"/><Relationship Id="rId2" Type="http://schemas.openxmlformats.org/officeDocument/2006/relationships/image" Target="NULL"/><Relationship Id="rId1" Type="http://schemas.openxmlformats.org/officeDocument/2006/relationships/slideMaster" Target="../slideMasters/slideMaster5.xml"/><Relationship Id="rId4" Type="http://schemas.openxmlformats.org/officeDocument/2006/relationships/hyperlink" Target="http://kpmg.com/app" TargetMode="Externa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6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hyperlink" Target="http://kpmg.ru/" TargetMode="External"/><Relationship Id="rId2" Type="http://schemas.openxmlformats.org/officeDocument/2006/relationships/image" Target="NULL"/><Relationship Id="rId1" Type="http://schemas.openxmlformats.org/officeDocument/2006/relationships/slideMaster" Target="../slideMasters/slideMaster6.xml"/><Relationship Id="rId4" Type="http://schemas.openxmlformats.org/officeDocument/2006/relationships/hyperlink" Target="http://kpmg.com/app" TargetMode="Externa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6D7DA-45DD-4D34-A48B-1C3796D2044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8D0E1-6172-4638-BCC1-0B70ED483AF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314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6D7DA-45DD-4D34-A48B-1C3796D2044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8D0E1-6172-4638-BCC1-0B70ED483AF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707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6D7DA-45DD-4D34-A48B-1C3796D2044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8D0E1-6172-4638-BCC1-0B70ED483AF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530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6D7DA-45DD-4D34-A48B-1C3796D2044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8D0E1-6172-4638-BCC1-0B70ED483AF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719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6D7DA-45DD-4D34-A48B-1C3796D2044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8D0E1-6172-4638-BCC1-0B70ED483AF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796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6D7DA-45DD-4D34-A48B-1C3796D2044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8D0E1-6172-4638-BCC1-0B70ED483AF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108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6D7DA-45DD-4D34-A48B-1C3796D2044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8D0E1-6172-4638-BCC1-0B70ED483AF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773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6D7DA-45DD-4D34-A48B-1C3796D2044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8D0E1-6172-4638-BCC1-0B70ED483AF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979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6D7DA-45DD-4D34-A48B-1C3796D2044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8D0E1-6172-4638-BCC1-0B70ED483AF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999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6D7DA-45DD-4D34-A48B-1C3796D2044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8D0E1-6172-4638-BCC1-0B70ED483AF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116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6D7DA-45DD-4D34-A48B-1C3796D2044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8D0E1-6172-4638-BCC1-0B70ED483AF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4815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B2D350B4-811D-9C49-8D4A-B431FFD45952}" type="slidenum">
              <a:rPr lang="en-US" smtClean="0">
                <a:solidFill>
                  <a:prstClr val="black"/>
                </a:solidFill>
              </a:rPr>
              <a:pPr defTabSz="457200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37914" y="273554"/>
            <a:ext cx="4981978" cy="234446"/>
          </a:xfrm>
          <a:prstGeom prst="rect">
            <a:avLst/>
          </a:prstGeom>
        </p:spPr>
      </p:pic>
      <p:sp>
        <p:nvSpPr>
          <p:cNvPr id="8" name="Slide Number Placeholder 12"/>
          <p:cNvSpPr txBox="1">
            <a:spLocks/>
          </p:cNvSpPr>
          <p:nvPr userDrawn="1"/>
        </p:nvSpPr>
        <p:spPr>
          <a:xfrm>
            <a:off x="8516509" y="97634"/>
            <a:ext cx="848799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27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2"/>
          <p:cNvSpPr txBox="1">
            <a:spLocks/>
          </p:cNvSpPr>
          <p:nvPr userDrawn="1"/>
        </p:nvSpPr>
        <p:spPr>
          <a:xfrm>
            <a:off x="8516509" y="97634"/>
            <a:ext cx="848799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311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35028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B2D350B4-811D-9C49-8D4A-B431FFD45952}" type="slidenum">
              <a:rPr lang="en-US" smtClean="0">
                <a:solidFill>
                  <a:prstClr val="black"/>
                </a:solidFill>
              </a:rPr>
              <a:pPr defTabSz="457200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5122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B2D350B4-811D-9C49-8D4A-B431FFD45952}" type="slidenum">
              <a:rPr lang="en-US" smtClean="0">
                <a:solidFill>
                  <a:prstClr val="black"/>
                </a:solidFill>
              </a:rPr>
              <a:pPr defTabSz="457200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2186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B2D350B4-811D-9C49-8D4A-B431FFD45952}" type="slidenum">
              <a:rPr lang="en-US" smtClean="0">
                <a:solidFill>
                  <a:prstClr val="black"/>
                </a:solidFill>
              </a:rPr>
              <a:pPr defTabSz="457200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7545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B2D350B4-811D-9C49-8D4A-B431FFD45952}" type="slidenum">
              <a:rPr lang="en-US" smtClean="0">
                <a:solidFill>
                  <a:prstClr val="black"/>
                </a:solidFill>
              </a:rPr>
              <a:pPr defTabSz="457200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7116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B2D350B4-811D-9C49-8D4A-B431FFD45952}" type="slidenum">
              <a:rPr lang="en-US" smtClean="0">
                <a:solidFill>
                  <a:prstClr val="black"/>
                </a:solidFill>
              </a:rPr>
              <a:pPr defTabSz="457200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4948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B2D350B4-811D-9C49-8D4A-B431FFD45952}" type="slidenum">
              <a:rPr lang="en-US" smtClean="0">
                <a:solidFill>
                  <a:prstClr val="black"/>
                </a:solidFill>
              </a:rPr>
              <a:pPr defTabSz="457200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6896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B2D350B4-811D-9C49-8D4A-B431FFD45952}" type="slidenum">
              <a:rPr lang="en-US" smtClean="0">
                <a:solidFill>
                  <a:prstClr val="black"/>
                </a:solidFill>
              </a:rPr>
              <a:pPr defTabSz="457200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9806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B2D350B4-811D-9C49-8D4A-B431FFD45952}" type="slidenum">
              <a:rPr lang="en-US" smtClean="0">
                <a:solidFill>
                  <a:prstClr val="black"/>
                </a:solidFill>
              </a:rPr>
              <a:pPr defTabSz="457200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209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6F6109-274D-45B0-AC92-95646509BED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9" b="0" i="0">
                <a:solidFill>
                  <a:srgbClr val="252523"/>
                </a:solidFill>
                <a:latin typeface="Times New Roman"/>
                <a:cs typeface="Times New Roman"/>
              </a:defRPr>
            </a:lvl1pPr>
          </a:lstStyle>
          <a:p>
            <a:pPr marL="4334666">
              <a:lnSpc>
                <a:spcPts val="1156"/>
              </a:lnSpc>
            </a:pPr>
            <a:fld id="{81D60167-4931-47E6-BA6A-407CBD079E47}" type="slidenum">
              <a:rPr lang="ru-RU" spc="-4" smtClean="0">
                <a:latin typeface="Arial"/>
                <a:cs typeface="Arial"/>
              </a:rPr>
              <a:pPr marL="4334666">
                <a:lnSpc>
                  <a:spcPts val="1156"/>
                </a:lnSpc>
              </a:pPr>
              <a:t>‹#›</a:t>
            </a:fld>
            <a:endParaRPr lang="ru-RU" spc="-4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78758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1909" y="207421"/>
            <a:ext cx="7920182" cy="380232"/>
          </a:xfrm>
        </p:spPr>
        <p:txBody>
          <a:bodyPr lIns="0" tIns="0" rIns="0" bIns="0"/>
          <a:lstStyle>
            <a:lvl1pPr>
              <a:defRPr sz="2471" b="1" i="0">
                <a:solidFill>
                  <a:srgbClr val="252523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16338" y="1172023"/>
            <a:ext cx="8711322" cy="244362"/>
          </a:xfrm>
        </p:spPr>
        <p:txBody>
          <a:bodyPr lIns="0" tIns="0" rIns="0" bIns="0"/>
          <a:lstStyle>
            <a:lvl1pPr>
              <a:defRPr sz="1588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B37B6-DDE4-405A-927C-C63EF954118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9" b="0" i="0">
                <a:solidFill>
                  <a:srgbClr val="252523"/>
                </a:solidFill>
                <a:latin typeface="Times New Roman"/>
                <a:cs typeface="Times New Roman"/>
              </a:defRPr>
            </a:lvl1pPr>
          </a:lstStyle>
          <a:p>
            <a:pPr marL="4334666">
              <a:lnSpc>
                <a:spcPts val="1156"/>
              </a:lnSpc>
            </a:pPr>
            <a:fld id="{81D60167-4931-47E6-BA6A-407CBD079E47}" type="slidenum">
              <a:rPr lang="ru-RU" spc="-4" smtClean="0">
                <a:latin typeface="Arial"/>
                <a:cs typeface="Arial"/>
              </a:rPr>
              <a:pPr marL="4334666">
                <a:lnSpc>
                  <a:spcPts val="1156"/>
                </a:lnSpc>
              </a:pPr>
              <a:t>‹#›</a:t>
            </a:fld>
            <a:endParaRPr lang="ru-RU" spc="-4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3601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1909" y="207421"/>
            <a:ext cx="7920182" cy="380232"/>
          </a:xfrm>
        </p:spPr>
        <p:txBody>
          <a:bodyPr lIns="0" tIns="0" rIns="0" bIns="0"/>
          <a:lstStyle>
            <a:lvl1pPr>
              <a:defRPr sz="2471" b="1" i="0">
                <a:solidFill>
                  <a:srgbClr val="252523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D09212-BE9C-45BF-8922-89223C9EBEC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9" b="0" i="0">
                <a:solidFill>
                  <a:srgbClr val="252523"/>
                </a:solidFill>
                <a:latin typeface="Times New Roman"/>
                <a:cs typeface="Times New Roman"/>
              </a:defRPr>
            </a:lvl1pPr>
          </a:lstStyle>
          <a:p>
            <a:pPr marL="4334666">
              <a:lnSpc>
                <a:spcPts val="1156"/>
              </a:lnSpc>
            </a:pPr>
            <a:fld id="{81D60167-4931-47E6-BA6A-407CBD079E47}" type="slidenum">
              <a:rPr lang="ru-RU" spc="-4" smtClean="0">
                <a:latin typeface="Arial"/>
                <a:cs typeface="Arial"/>
              </a:rPr>
              <a:pPr marL="4334666">
                <a:lnSpc>
                  <a:spcPts val="1156"/>
                </a:lnSpc>
              </a:pPr>
              <a:t>‹#›</a:t>
            </a:fld>
            <a:endParaRPr lang="ru-RU" spc="-4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559414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1909" y="207421"/>
            <a:ext cx="7920182" cy="380232"/>
          </a:xfrm>
        </p:spPr>
        <p:txBody>
          <a:bodyPr lIns="0" tIns="0" rIns="0" bIns="0"/>
          <a:lstStyle>
            <a:lvl1pPr>
              <a:defRPr sz="2471" b="1" i="0">
                <a:solidFill>
                  <a:srgbClr val="252523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A7BB9-D775-4127-BCB9-BACE51A4237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9" b="0" i="0">
                <a:solidFill>
                  <a:srgbClr val="252523"/>
                </a:solidFill>
                <a:latin typeface="Times New Roman"/>
                <a:cs typeface="Times New Roman"/>
              </a:defRPr>
            </a:lvl1pPr>
          </a:lstStyle>
          <a:p>
            <a:pPr marL="4334666">
              <a:lnSpc>
                <a:spcPts val="1156"/>
              </a:lnSpc>
            </a:pPr>
            <a:fld id="{81D60167-4931-47E6-BA6A-407CBD079E47}" type="slidenum">
              <a:rPr lang="ru-RU" spc="-4" smtClean="0">
                <a:latin typeface="Arial"/>
                <a:cs typeface="Arial"/>
              </a:rPr>
              <a:pPr marL="4334666">
                <a:lnSpc>
                  <a:spcPts val="1156"/>
                </a:lnSpc>
              </a:pPr>
              <a:t>‹#›</a:t>
            </a:fld>
            <a:endParaRPr lang="ru-RU" spc="-4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90725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A0972-25E3-4005-8F66-5EC293E1A54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9" b="0" i="0">
                <a:solidFill>
                  <a:srgbClr val="252523"/>
                </a:solidFill>
                <a:latin typeface="Times New Roman"/>
                <a:cs typeface="Times New Roman"/>
              </a:defRPr>
            </a:lvl1pPr>
          </a:lstStyle>
          <a:p>
            <a:pPr marL="4334666">
              <a:lnSpc>
                <a:spcPts val="1156"/>
              </a:lnSpc>
            </a:pPr>
            <a:fld id="{81D60167-4931-47E6-BA6A-407CBD079E47}" type="slidenum">
              <a:rPr lang="ru-RU" spc="-4" smtClean="0">
                <a:latin typeface="Arial"/>
                <a:cs typeface="Arial"/>
              </a:rPr>
              <a:pPr marL="4334666">
                <a:lnSpc>
                  <a:spcPts val="1156"/>
                </a:lnSpc>
              </a:pPr>
              <a:t>‹#›</a:t>
            </a:fld>
            <a:endParaRPr lang="ru-RU" spc="-4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8622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5 - Singula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0"/>
          <a:stretch/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44800" y="1346400"/>
            <a:ext cx="6192000" cy="3510000"/>
          </a:xfrm>
        </p:spPr>
        <p:txBody>
          <a:bodyPr anchor="t" anchorCtr="0"/>
          <a:lstStyle>
            <a:lvl1pPr algn="l">
              <a:defRPr sz="10154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Title slide 1</a:t>
            </a:r>
            <a:br>
              <a:rPr lang="en-US" dirty="0" smtClean="0"/>
            </a:br>
            <a:r>
              <a:rPr lang="en-US" dirty="0" smtClean="0"/>
              <a:t>singular </a:t>
            </a:r>
            <a:br>
              <a:rPr lang="en-US" dirty="0" smtClean="0"/>
            </a:br>
            <a:r>
              <a:rPr lang="en-US" dirty="0" smtClean="0"/>
              <a:t>image</a:t>
            </a:r>
            <a:endParaRPr lang="en-US" dirty="0"/>
          </a:p>
        </p:txBody>
      </p:sp>
      <p:sp>
        <p:nvSpPr>
          <p:cNvPr id="4" name="object 3"/>
          <p:cNvSpPr/>
          <p:nvPr userDrawn="1"/>
        </p:nvSpPr>
        <p:spPr>
          <a:xfrm>
            <a:off x="1" y="0"/>
            <a:ext cx="1587731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00338D"/>
          </a:solidFill>
        </p:spPr>
        <p:txBody>
          <a:bodyPr wrap="square" lIns="0" tIns="0" rIns="0" bIns="0" rtlCol="0">
            <a:noAutofit/>
          </a:bodyPr>
          <a:lstStyle/>
          <a:p>
            <a:pPr defTabSz="844083"/>
            <a:endParaRPr sz="1662" dirty="0">
              <a:solidFill>
                <a:srgbClr val="000000"/>
              </a:solidFill>
            </a:endParaRP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064100" y="5036400"/>
            <a:ext cx="6172700" cy="216000"/>
          </a:xfrm>
        </p:spPr>
        <p:txBody>
          <a:bodyPr/>
          <a:lstStyle>
            <a:lvl1pPr>
              <a:defRPr sz="1015">
                <a:solidFill>
                  <a:schemeClr val="bg1"/>
                </a:solidFill>
              </a:defRPr>
            </a:lvl1pPr>
            <a:lvl2pPr>
              <a:defRPr sz="1015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015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015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01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reeform 19"/>
          <p:cNvSpPr>
            <a:spLocks noEditPoints="1"/>
          </p:cNvSpPr>
          <p:nvPr userDrawn="1"/>
        </p:nvSpPr>
        <p:spPr bwMode="auto">
          <a:xfrm>
            <a:off x="2070585" y="784800"/>
            <a:ext cx="717785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713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 - Right dark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729877" y="1339200"/>
            <a:ext cx="5715692" cy="3510000"/>
          </a:xfrm>
        </p:spPr>
        <p:txBody>
          <a:bodyPr anchor="t" anchorCtr="0"/>
          <a:lstStyle>
            <a:lvl1pPr algn="l">
              <a:defRPr sz="10154">
                <a:solidFill>
                  <a:schemeClr val="bg1"/>
                </a:solidFill>
                <a:latin typeface="KPMG Cyrillic Extralight" panose="020B0303030202040204" pitchFamily="34" charset="-52"/>
              </a:defRPr>
            </a:lvl1pPr>
          </a:lstStyle>
          <a:p>
            <a:r>
              <a:rPr lang="en-GB" dirty="0" smtClean="0"/>
              <a:t>Title Slide 2 – </a:t>
            </a:r>
            <a:br>
              <a:rPr lang="en-GB" dirty="0" smtClean="0"/>
            </a:br>
            <a:r>
              <a:rPr lang="en-GB" dirty="0" smtClean="0"/>
              <a:t>Right dark vertical image</a:t>
            </a:r>
            <a:endParaRPr lang="en-US" dirty="0"/>
          </a:p>
        </p:txBody>
      </p:sp>
      <p:sp>
        <p:nvSpPr>
          <p:cNvPr id="11" name="Freeform 19"/>
          <p:cNvSpPr>
            <a:spLocks noEditPoints="1"/>
          </p:cNvSpPr>
          <p:nvPr userDrawn="1"/>
        </p:nvSpPr>
        <p:spPr bwMode="auto">
          <a:xfrm>
            <a:off x="756461" y="784800"/>
            <a:ext cx="717785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56462" y="5036400"/>
            <a:ext cx="5689108" cy="216000"/>
          </a:xfrm>
        </p:spPr>
        <p:txBody>
          <a:bodyPr/>
          <a:lstStyle>
            <a:lvl1pPr>
              <a:defRPr sz="1015">
                <a:solidFill>
                  <a:schemeClr val="bg1"/>
                </a:solidFill>
              </a:defRPr>
            </a:lvl1pPr>
            <a:lvl2pPr>
              <a:defRPr sz="1015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015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015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01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38383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6 - No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44800" y="1346400"/>
            <a:ext cx="6192000" cy="3510000"/>
          </a:xfrm>
        </p:spPr>
        <p:txBody>
          <a:bodyPr anchor="t" anchorCtr="0"/>
          <a:lstStyle>
            <a:lvl1pPr algn="l">
              <a:defRPr sz="10154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Title slide 3</a:t>
            </a:r>
            <a:br>
              <a:rPr lang="en-GB" dirty="0" smtClean="0"/>
            </a:br>
            <a:r>
              <a:rPr lang="en-GB" dirty="0" smtClean="0"/>
              <a:t>no image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064100" y="5036400"/>
            <a:ext cx="6172700" cy="216000"/>
          </a:xfrm>
        </p:spPr>
        <p:txBody>
          <a:bodyPr/>
          <a:lstStyle>
            <a:lvl1pPr>
              <a:defRPr sz="1015">
                <a:solidFill>
                  <a:schemeClr val="bg1"/>
                </a:solidFill>
              </a:defRPr>
            </a:lvl1pPr>
            <a:lvl2pPr>
              <a:defRPr sz="1015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015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015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01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32065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 - Left dark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726379" y="1339200"/>
            <a:ext cx="5021967" cy="3510000"/>
          </a:xfrm>
        </p:spPr>
        <p:txBody>
          <a:bodyPr anchor="t" anchorCtr="0"/>
          <a:lstStyle>
            <a:lvl1pPr algn="l">
              <a:defRPr sz="10154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Title slide 4</a:t>
            </a:r>
            <a:br>
              <a:rPr lang="en-GB" dirty="0" smtClean="0"/>
            </a:br>
            <a:r>
              <a:rPr lang="en-GB" dirty="0" smtClean="0"/>
              <a:t>dark left vertical image</a:t>
            </a:r>
            <a:endParaRPr lang="en-US" dirty="0"/>
          </a:p>
        </p:txBody>
      </p:sp>
      <p:sp>
        <p:nvSpPr>
          <p:cNvPr id="9" name="Freeform 19"/>
          <p:cNvSpPr>
            <a:spLocks noEditPoints="1"/>
          </p:cNvSpPr>
          <p:nvPr userDrawn="1"/>
        </p:nvSpPr>
        <p:spPr bwMode="auto">
          <a:xfrm>
            <a:off x="3752964" y="784800"/>
            <a:ext cx="717785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752964" y="5036400"/>
            <a:ext cx="4995382" cy="216000"/>
          </a:xfrm>
        </p:spPr>
        <p:txBody>
          <a:bodyPr/>
          <a:lstStyle>
            <a:lvl1pPr>
              <a:defRPr sz="1015">
                <a:solidFill>
                  <a:schemeClr val="bg1"/>
                </a:solidFill>
              </a:defRPr>
            </a:lvl1pPr>
            <a:lvl2pPr>
              <a:defRPr sz="1015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015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015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01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15627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- Right light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729877" y="1339200"/>
            <a:ext cx="5715692" cy="3510000"/>
          </a:xfrm>
        </p:spPr>
        <p:txBody>
          <a:bodyPr anchor="t" anchorCtr="0"/>
          <a:lstStyle>
            <a:lvl1pPr algn="l">
              <a:defRPr sz="10154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Title Slide 5 – </a:t>
            </a:r>
            <a:br>
              <a:rPr lang="en-GB" dirty="0" smtClean="0"/>
            </a:br>
            <a:r>
              <a:rPr lang="en-GB" dirty="0" smtClean="0"/>
              <a:t>Left light vertical image</a:t>
            </a:r>
            <a:endParaRPr lang="en-US" dirty="0"/>
          </a:p>
        </p:txBody>
      </p:sp>
      <p:sp>
        <p:nvSpPr>
          <p:cNvPr id="11" name="Freeform 19"/>
          <p:cNvSpPr>
            <a:spLocks noEditPoints="1"/>
          </p:cNvSpPr>
          <p:nvPr userDrawn="1"/>
        </p:nvSpPr>
        <p:spPr bwMode="auto">
          <a:xfrm>
            <a:off x="756461" y="784800"/>
            <a:ext cx="717785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56462" y="5036400"/>
            <a:ext cx="5689108" cy="216000"/>
          </a:xfrm>
        </p:spPr>
        <p:txBody>
          <a:bodyPr/>
          <a:lstStyle>
            <a:lvl1pPr>
              <a:defRPr sz="1015">
                <a:solidFill>
                  <a:schemeClr val="bg1"/>
                </a:solidFill>
              </a:defRPr>
            </a:lvl1pPr>
            <a:lvl2pPr>
              <a:defRPr sz="1015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015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015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01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93265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 - Left light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3726379" y="1339200"/>
            <a:ext cx="5021967" cy="3510000"/>
          </a:xfrm>
        </p:spPr>
        <p:txBody>
          <a:bodyPr anchor="t" anchorCtr="0"/>
          <a:lstStyle>
            <a:lvl1pPr algn="l">
              <a:defRPr sz="10154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Title slide 6</a:t>
            </a:r>
            <a:br>
              <a:rPr lang="en-GB" dirty="0" smtClean="0"/>
            </a:br>
            <a:r>
              <a:rPr lang="en-GB" dirty="0" smtClean="0"/>
              <a:t>light right vertical image</a:t>
            </a:r>
            <a:endParaRPr lang="en-US" dirty="0"/>
          </a:p>
        </p:txBody>
      </p:sp>
      <p:sp>
        <p:nvSpPr>
          <p:cNvPr id="11" name="Freeform 19"/>
          <p:cNvSpPr>
            <a:spLocks noEditPoints="1"/>
          </p:cNvSpPr>
          <p:nvPr userDrawn="1"/>
        </p:nvSpPr>
        <p:spPr bwMode="auto">
          <a:xfrm>
            <a:off x="3752964" y="784800"/>
            <a:ext cx="717785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752964" y="5036400"/>
            <a:ext cx="4995382" cy="216000"/>
          </a:xfrm>
        </p:spPr>
        <p:txBody>
          <a:bodyPr/>
          <a:lstStyle>
            <a:lvl1pPr>
              <a:defRPr sz="1015">
                <a:solidFill>
                  <a:schemeClr val="bg1"/>
                </a:solidFill>
              </a:defRPr>
            </a:lvl1pPr>
            <a:lvl2pPr>
              <a:defRPr sz="1015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015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015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01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021265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tter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/>
          <p:cNvSpPr>
            <a:spLocks noGrp="1"/>
          </p:cNvSpPr>
          <p:nvPr>
            <p:ph type="body" sz="quarter" idx="14"/>
          </p:nvPr>
        </p:nvSpPr>
        <p:spPr>
          <a:xfrm>
            <a:off x="4658458" y="445724"/>
            <a:ext cx="4041930" cy="365356"/>
          </a:xfrm>
        </p:spPr>
        <p:txBody>
          <a:bodyPr lIns="144000"/>
          <a:lstStyle>
            <a:lvl1pPr>
              <a:spcAft>
                <a:spcPts val="277"/>
              </a:spcAft>
              <a:defRPr sz="738"/>
            </a:lvl1pPr>
            <a:lvl2pPr>
              <a:spcAft>
                <a:spcPts val="277"/>
              </a:spcAft>
              <a:defRPr sz="738"/>
            </a:lvl2pPr>
            <a:lvl3pPr>
              <a:spcAft>
                <a:spcPts val="277"/>
              </a:spcAft>
              <a:defRPr sz="738"/>
            </a:lvl3pPr>
            <a:lvl4pPr>
              <a:spcAft>
                <a:spcPts val="277"/>
              </a:spcAft>
              <a:defRPr sz="738"/>
            </a:lvl4pPr>
            <a:lvl5pPr>
              <a:spcAft>
                <a:spcPts val="277"/>
              </a:spcAft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5"/>
          </p:nvPr>
        </p:nvSpPr>
        <p:spPr>
          <a:xfrm>
            <a:off x="451339" y="445724"/>
            <a:ext cx="4034204" cy="365356"/>
          </a:xfrm>
        </p:spPr>
        <p:txBody>
          <a:bodyPr/>
          <a:lstStyle>
            <a:lvl1pPr>
              <a:spcAft>
                <a:spcPts val="277"/>
              </a:spcAft>
              <a:defRPr sz="738"/>
            </a:lvl1pPr>
            <a:lvl2pPr>
              <a:spcAft>
                <a:spcPts val="277"/>
              </a:spcAft>
              <a:defRPr sz="738"/>
            </a:lvl2pPr>
            <a:lvl3pPr>
              <a:spcAft>
                <a:spcPts val="277"/>
              </a:spcAft>
              <a:defRPr sz="738"/>
            </a:lvl3pPr>
            <a:lvl4pPr>
              <a:spcAft>
                <a:spcPts val="277"/>
              </a:spcAft>
              <a:defRPr sz="738"/>
            </a:lvl4pPr>
            <a:lvl5pPr>
              <a:spcAft>
                <a:spcPts val="277"/>
              </a:spcAft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9" y="1177925"/>
            <a:ext cx="4034204" cy="4843463"/>
          </a:xfrm>
        </p:spPr>
        <p:txBody>
          <a:bodyPr/>
          <a:lstStyle>
            <a:lvl1pPr>
              <a:defRPr sz="738"/>
            </a:lvl1pPr>
            <a:lvl2pPr>
              <a:defRPr sz="738"/>
            </a:lvl2pPr>
            <a:lvl3pPr>
              <a:defRPr sz="738"/>
            </a:lvl3pPr>
            <a:lvl4pPr>
              <a:defRPr sz="738"/>
            </a:lvl4pPr>
            <a:lvl5pPr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671752" y="1177925"/>
            <a:ext cx="4020909" cy="4843463"/>
          </a:xfrm>
          <a:ln w="6350">
            <a:solidFill>
              <a:schemeClr val="tx2"/>
            </a:solidFill>
          </a:ln>
        </p:spPr>
        <p:txBody>
          <a:bodyPr lIns="144000" tIns="72000"/>
          <a:lstStyle>
            <a:lvl1pPr>
              <a:defRPr sz="738"/>
            </a:lvl1pPr>
            <a:lvl2pPr>
              <a:defRPr sz="738"/>
            </a:lvl2pPr>
            <a:lvl3pPr>
              <a:defRPr sz="738"/>
            </a:lvl3pPr>
            <a:lvl4pPr>
              <a:defRPr sz="738"/>
            </a:lvl4pPr>
            <a:lvl5pPr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4659579" y="1177925"/>
            <a:ext cx="84075" cy="4843463"/>
          </a:xfrm>
          <a:prstGeom prst="rect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9846" tIns="49846" rIns="49846" bIns="49846" rtlCol="0" anchor="ctr"/>
          <a:lstStyle/>
          <a:p>
            <a:pPr defTabSz="844083"/>
            <a:endParaRPr lang="en-GB" sz="1385" dirty="0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731600" y="6320118"/>
            <a:ext cx="2924308" cy="226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844083">
              <a:defRPr/>
            </a:pP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АО «КПМГ», компания, зарегистрированная в соответствии с законодательством Российской Федерации, член сети независимых фирм КПМГ, входящих </a:t>
            </a:r>
            <a:b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</a:b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в ассоциацию 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Cooperative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(“KPMG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”), зарегистрированную по законодательству Швейцарии.</a:t>
            </a:r>
          </a:p>
        </p:txBody>
      </p:sp>
      <p:sp>
        <p:nvSpPr>
          <p:cNvPr id="23" name="Shape 8"/>
          <p:cNvSpPr txBox="1">
            <a:spLocks/>
          </p:cNvSpPr>
          <p:nvPr userDrawn="1"/>
        </p:nvSpPr>
        <p:spPr>
          <a:xfrm>
            <a:off x="8241231" y="6320118"/>
            <a:ext cx="462257" cy="149412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en-US" sz="923" smtClean="0">
                <a:solidFill>
                  <a:srgbClr val="00338D"/>
                </a:solidFill>
                <a:cs typeface="Arial" panose="020B0604020202020204" pitchFamily="34" charset="0"/>
              </a:rPr>
              <a:pPr algn="r"/>
              <a:t>‹#›</a:t>
            </a:fld>
            <a:endParaRPr lang="en-US" sz="923" dirty="0">
              <a:solidFill>
                <a:srgbClr val="00338D"/>
              </a:solidFill>
              <a:cs typeface="Arial" panose="020B0604020202020204" pitchFamily="34" charset="0"/>
            </a:endParaRPr>
          </a:p>
        </p:txBody>
      </p:sp>
      <p:sp>
        <p:nvSpPr>
          <p:cNvPr id="10" name="Freeform 19"/>
          <p:cNvSpPr>
            <a:spLocks noEditPoints="1"/>
          </p:cNvSpPr>
          <p:nvPr userDrawn="1"/>
        </p:nvSpPr>
        <p:spPr bwMode="auto">
          <a:xfrm>
            <a:off x="747238" y="6301080"/>
            <a:ext cx="424800" cy="187489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rgbClr val="00338D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198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tter contin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/>
          <p:cNvSpPr>
            <a:spLocks noGrp="1"/>
          </p:cNvSpPr>
          <p:nvPr>
            <p:ph type="body" sz="quarter" idx="14"/>
          </p:nvPr>
        </p:nvSpPr>
        <p:spPr>
          <a:xfrm>
            <a:off x="4658458" y="445724"/>
            <a:ext cx="4041930" cy="365356"/>
          </a:xfrm>
        </p:spPr>
        <p:txBody>
          <a:bodyPr lIns="144000"/>
          <a:lstStyle>
            <a:lvl1pPr>
              <a:spcAft>
                <a:spcPts val="277"/>
              </a:spcAft>
              <a:defRPr sz="738"/>
            </a:lvl1pPr>
            <a:lvl2pPr>
              <a:spcAft>
                <a:spcPts val="277"/>
              </a:spcAft>
              <a:defRPr sz="738"/>
            </a:lvl2pPr>
            <a:lvl3pPr>
              <a:spcAft>
                <a:spcPts val="277"/>
              </a:spcAft>
              <a:defRPr sz="738"/>
            </a:lvl3pPr>
            <a:lvl4pPr>
              <a:spcAft>
                <a:spcPts val="277"/>
              </a:spcAft>
              <a:defRPr sz="738"/>
            </a:lvl4pPr>
            <a:lvl5pPr>
              <a:spcAft>
                <a:spcPts val="277"/>
              </a:spcAft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5"/>
          </p:nvPr>
        </p:nvSpPr>
        <p:spPr>
          <a:xfrm>
            <a:off x="451339" y="445724"/>
            <a:ext cx="4034204" cy="365356"/>
          </a:xfrm>
        </p:spPr>
        <p:txBody>
          <a:bodyPr/>
          <a:lstStyle>
            <a:lvl1pPr>
              <a:spcAft>
                <a:spcPts val="277"/>
              </a:spcAft>
              <a:defRPr sz="738"/>
            </a:lvl1pPr>
            <a:lvl2pPr>
              <a:spcAft>
                <a:spcPts val="277"/>
              </a:spcAft>
              <a:defRPr sz="738"/>
            </a:lvl2pPr>
            <a:lvl3pPr>
              <a:spcAft>
                <a:spcPts val="277"/>
              </a:spcAft>
              <a:defRPr sz="738"/>
            </a:lvl3pPr>
            <a:lvl4pPr>
              <a:spcAft>
                <a:spcPts val="277"/>
              </a:spcAft>
              <a:defRPr sz="738"/>
            </a:lvl4pPr>
            <a:lvl5pPr>
              <a:spcAft>
                <a:spcPts val="277"/>
              </a:spcAft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9" y="1177925"/>
            <a:ext cx="4034204" cy="4843463"/>
          </a:xfrm>
        </p:spPr>
        <p:txBody>
          <a:bodyPr/>
          <a:lstStyle>
            <a:lvl1pPr>
              <a:defRPr sz="738"/>
            </a:lvl1pPr>
            <a:lvl2pPr>
              <a:defRPr sz="738"/>
            </a:lvl2pPr>
            <a:lvl3pPr>
              <a:defRPr sz="738"/>
            </a:lvl3pPr>
            <a:lvl4pPr>
              <a:defRPr sz="738"/>
            </a:lvl4pPr>
            <a:lvl5pPr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671752" y="1177925"/>
            <a:ext cx="4020909" cy="4843463"/>
          </a:xfrm>
          <a:ln w="6350">
            <a:solidFill>
              <a:schemeClr val="tx2"/>
            </a:solidFill>
          </a:ln>
        </p:spPr>
        <p:txBody>
          <a:bodyPr lIns="144000" tIns="72000"/>
          <a:lstStyle>
            <a:lvl1pPr>
              <a:defRPr sz="738"/>
            </a:lvl1pPr>
            <a:lvl2pPr>
              <a:defRPr sz="738"/>
            </a:lvl2pPr>
            <a:lvl3pPr>
              <a:defRPr sz="738"/>
            </a:lvl3pPr>
            <a:lvl4pPr>
              <a:defRPr sz="738"/>
            </a:lvl4pPr>
            <a:lvl5pPr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4658458" y="1177925"/>
            <a:ext cx="84075" cy="4843463"/>
          </a:xfrm>
          <a:prstGeom prst="rect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9846" tIns="49846" rIns="49846" bIns="49846" rtlCol="0" anchor="ctr"/>
          <a:lstStyle/>
          <a:p>
            <a:pPr defTabSz="844083"/>
            <a:endParaRPr lang="en-GB" sz="1385" dirty="0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731600" y="6320118"/>
            <a:ext cx="2924308" cy="226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844083">
              <a:defRPr/>
            </a:pP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АО «КПМГ», компания, зарегистрированная в соответствии с законодательством Российской Федерации, член сети независимых фирм КПМГ, входящих </a:t>
            </a:r>
            <a:b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</a:b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в ассоциацию 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Cooperative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(“KPMG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”), зарегистрированную по законодательству Швейцарии.</a:t>
            </a:r>
          </a:p>
        </p:txBody>
      </p:sp>
      <p:sp>
        <p:nvSpPr>
          <p:cNvPr id="23" name="Shape 8"/>
          <p:cNvSpPr txBox="1">
            <a:spLocks/>
          </p:cNvSpPr>
          <p:nvPr userDrawn="1"/>
        </p:nvSpPr>
        <p:spPr>
          <a:xfrm>
            <a:off x="8241231" y="6320118"/>
            <a:ext cx="462257" cy="149412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en-US" sz="923" smtClean="0">
                <a:solidFill>
                  <a:srgbClr val="00338D"/>
                </a:solidFill>
                <a:cs typeface="Arial" panose="020B0604020202020204" pitchFamily="34" charset="0"/>
              </a:rPr>
              <a:pPr algn="r"/>
              <a:t>‹#›</a:t>
            </a:fld>
            <a:endParaRPr lang="en-US" sz="923" dirty="0">
              <a:solidFill>
                <a:srgbClr val="00338D"/>
              </a:solidFill>
              <a:cs typeface="Arial" panose="020B0604020202020204" pitchFamily="34" charset="0"/>
            </a:endParaRPr>
          </a:p>
        </p:txBody>
      </p:sp>
      <p:sp>
        <p:nvSpPr>
          <p:cNvPr id="10" name="Freeform 19"/>
          <p:cNvSpPr>
            <a:spLocks noEditPoints="1"/>
          </p:cNvSpPr>
          <p:nvPr userDrawn="1"/>
        </p:nvSpPr>
        <p:spPr bwMode="auto">
          <a:xfrm>
            <a:off x="747238" y="6301080"/>
            <a:ext cx="424800" cy="187489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rgbClr val="00338D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0460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tter important notice combin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9" y="1177925"/>
            <a:ext cx="4034204" cy="4843462"/>
          </a:xfrm>
        </p:spPr>
        <p:txBody>
          <a:bodyPr/>
          <a:lstStyle>
            <a:lvl1pPr>
              <a:defRPr sz="738" baseline="0"/>
            </a:lvl1pPr>
            <a:lvl2pPr>
              <a:defRPr sz="738"/>
            </a:lvl2pPr>
            <a:lvl3pPr>
              <a:defRPr sz="738"/>
            </a:lvl3pPr>
            <a:lvl4pPr>
              <a:defRPr sz="738"/>
            </a:lvl4pPr>
            <a:lvl5pPr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658458" y="1177925"/>
            <a:ext cx="4034203" cy="4843462"/>
          </a:xfrm>
          <a:ln w="6350">
            <a:noFill/>
          </a:ln>
        </p:spPr>
        <p:txBody>
          <a:bodyPr lIns="0" tIns="0"/>
          <a:lstStyle>
            <a:lvl1pPr>
              <a:defRPr sz="738"/>
            </a:lvl1pPr>
            <a:lvl2pPr>
              <a:defRPr sz="738"/>
            </a:lvl2pPr>
            <a:lvl3pPr>
              <a:defRPr sz="738"/>
            </a:lvl3pPr>
            <a:lvl4pPr>
              <a:defRPr sz="738"/>
            </a:lvl4pPr>
            <a:lvl5pPr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1731600" y="6320118"/>
            <a:ext cx="2924308" cy="226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844083">
              <a:defRPr/>
            </a:pP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АО «КПМГ», компания, зарегистрированная в соответствии с законодательством Российской Федерации, член сети независимых фирм КПМГ, входящих </a:t>
            </a:r>
            <a:b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</a:b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в ассоциацию 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Cooperative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(“KPMG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”), зарегистрированную по законодательству Швейцарии.</a:t>
            </a:r>
          </a:p>
        </p:txBody>
      </p:sp>
      <p:sp>
        <p:nvSpPr>
          <p:cNvPr id="17" name="Shape 8"/>
          <p:cNvSpPr txBox="1">
            <a:spLocks/>
          </p:cNvSpPr>
          <p:nvPr userDrawn="1"/>
        </p:nvSpPr>
        <p:spPr>
          <a:xfrm>
            <a:off x="8241231" y="6320118"/>
            <a:ext cx="462257" cy="149412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en-US" sz="923" smtClean="0">
                <a:solidFill>
                  <a:srgbClr val="00338D"/>
                </a:solidFill>
                <a:cs typeface="Arial" panose="020B0604020202020204" pitchFamily="34" charset="0"/>
              </a:rPr>
              <a:pPr algn="r"/>
              <a:t>‹#›</a:t>
            </a:fld>
            <a:endParaRPr lang="en-US" sz="923" dirty="0">
              <a:solidFill>
                <a:srgbClr val="00338D"/>
              </a:solidFill>
              <a:cs typeface="Arial" panose="020B0604020202020204" pitchFamily="34" charset="0"/>
            </a:endParaRPr>
          </a:p>
        </p:txBody>
      </p:sp>
      <p:sp>
        <p:nvSpPr>
          <p:cNvPr id="11" name="Text Placeholder 24"/>
          <p:cNvSpPr>
            <a:spLocks noGrp="1"/>
          </p:cNvSpPr>
          <p:nvPr>
            <p:ph type="body" sz="quarter" idx="15"/>
          </p:nvPr>
        </p:nvSpPr>
        <p:spPr>
          <a:xfrm>
            <a:off x="451339" y="445724"/>
            <a:ext cx="4034204" cy="365356"/>
          </a:xfrm>
        </p:spPr>
        <p:txBody>
          <a:bodyPr/>
          <a:lstStyle>
            <a:lvl1pPr>
              <a:spcAft>
                <a:spcPts val="277"/>
              </a:spcAft>
              <a:defRPr sz="738"/>
            </a:lvl1pPr>
            <a:lvl2pPr>
              <a:spcAft>
                <a:spcPts val="277"/>
              </a:spcAft>
              <a:defRPr sz="738"/>
            </a:lvl2pPr>
            <a:lvl3pPr>
              <a:spcAft>
                <a:spcPts val="277"/>
              </a:spcAft>
              <a:defRPr sz="738"/>
            </a:lvl3pPr>
            <a:lvl4pPr>
              <a:spcAft>
                <a:spcPts val="277"/>
              </a:spcAft>
              <a:defRPr sz="738"/>
            </a:lvl4pPr>
            <a:lvl5pPr>
              <a:spcAft>
                <a:spcPts val="277"/>
              </a:spcAft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8" name="Freeform 19"/>
          <p:cNvSpPr>
            <a:spLocks noEditPoints="1"/>
          </p:cNvSpPr>
          <p:nvPr userDrawn="1"/>
        </p:nvSpPr>
        <p:spPr bwMode="auto">
          <a:xfrm>
            <a:off x="747238" y="6301080"/>
            <a:ext cx="424800" cy="187489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rgbClr val="00338D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567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7" y="1422400"/>
            <a:ext cx="1611692" cy="46044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lIns="54000" tIns="54000" rIns="54000" bIns="54000"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262554" y="1422400"/>
            <a:ext cx="6430108" cy="4604400"/>
          </a:xfrm>
          <a:ln>
            <a:solidFill>
              <a:schemeClr val="accent1"/>
            </a:solidFill>
          </a:ln>
        </p:spPr>
        <p:txBody>
          <a:bodyPr lIns="54000" tIns="54000" rIns="54000" bIns="54000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346196192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>
        <p15:guide id="1" pos="1544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MESSAGE 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8" y="1422400"/>
            <a:ext cx="1613389" cy="46044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lIns="54000" tIns="54000" rIns="54000" bIns="54000"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258158" y="1422400"/>
            <a:ext cx="3140308" cy="4604400"/>
          </a:xfrm>
          <a:ln>
            <a:solidFill>
              <a:schemeClr val="accent1"/>
            </a:solidFill>
          </a:ln>
        </p:spPr>
        <p:txBody>
          <a:bodyPr lIns="54000" tIns="54000" rIns="54000" bIns="54000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553221" y="1422400"/>
            <a:ext cx="3140308" cy="4604400"/>
          </a:xfrm>
          <a:ln>
            <a:solidFill>
              <a:schemeClr val="accent1"/>
            </a:solidFill>
          </a:ln>
        </p:spPr>
        <p:txBody>
          <a:bodyPr lIns="54000" tIns="54000" rIns="54000" bIns="54000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54186908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>
        <p15:guide id="1" pos="1409">
          <p15:clr>
            <a:srgbClr val="FBAE40"/>
          </p15:clr>
        </p15:guide>
        <p15:guide id="2" pos="154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MESSAGE 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8" y="1422400"/>
            <a:ext cx="1613389" cy="46044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lIns="54000" tIns="54000" rIns="54000" bIns="54000"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553221" y="1422400"/>
            <a:ext cx="3140308" cy="4604400"/>
          </a:xfrm>
          <a:ln>
            <a:solidFill>
              <a:schemeClr val="accent1"/>
            </a:solidFill>
          </a:ln>
        </p:spPr>
        <p:txBody>
          <a:bodyPr lIns="54000" tIns="54000" rIns="54000" bIns="54000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334444161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>
        <p15:guide id="1" pos="1409">
          <p15:clr>
            <a:srgbClr val="FBAE40"/>
          </p15:clr>
        </p15:guide>
        <p15:guide id="2" pos="154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30445236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9" y="1422400"/>
            <a:ext cx="8241323" cy="460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>
            <a:lvl1pPr>
              <a:defRPr sz="443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4740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8" y="1422400"/>
            <a:ext cx="4036754" cy="460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655908" y="1422400"/>
            <a:ext cx="3726000" cy="460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7930569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3899479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OR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8" y="1422400"/>
            <a:ext cx="4036754" cy="460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3"/>
          </p:nvPr>
        </p:nvSpPr>
        <p:spPr>
          <a:xfrm>
            <a:off x="4655908" y="1422400"/>
            <a:ext cx="4036754" cy="46044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icon to add chart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1339" y="203863"/>
            <a:ext cx="7619815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3875874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CHAR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9" y="3830800"/>
            <a:ext cx="8241323" cy="21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1"/>
          </p:nvPr>
        </p:nvSpPr>
        <p:spPr>
          <a:xfrm>
            <a:off x="451339" y="1422400"/>
            <a:ext cx="8241323" cy="219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icon to add chart</a:t>
            </a:r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6384560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CHAR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4"/>
          <p:cNvSpPr>
            <a:spLocks noGrp="1"/>
          </p:cNvSpPr>
          <p:nvPr>
            <p:ph type="chart" sz="quarter" idx="11"/>
          </p:nvPr>
        </p:nvSpPr>
        <p:spPr>
          <a:xfrm>
            <a:off x="3259385" y="1422400"/>
            <a:ext cx="2625231" cy="219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icon to add chart</a:t>
            </a:r>
            <a:endParaRPr lang="en-GB" dirty="0" smtClean="0"/>
          </a:p>
        </p:txBody>
      </p:sp>
      <p:sp>
        <p:nvSpPr>
          <p:cNvPr id="6" name="Chart Placeholder 4"/>
          <p:cNvSpPr>
            <a:spLocks noGrp="1"/>
          </p:cNvSpPr>
          <p:nvPr>
            <p:ph type="chart" sz="quarter" idx="12"/>
          </p:nvPr>
        </p:nvSpPr>
        <p:spPr>
          <a:xfrm>
            <a:off x="451338" y="1422400"/>
            <a:ext cx="2625231" cy="219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icon to add chart</a:t>
            </a:r>
            <a:endParaRPr lang="en-GB" dirty="0" smtClean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7" y="3830800"/>
            <a:ext cx="2625231" cy="21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Chart Placeholder 4"/>
          <p:cNvSpPr>
            <a:spLocks noGrp="1"/>
          </p:cNvSpPr>
          <p:nvPr>
            <p:ph type="chart" sz="quarter" idx="13"/>
          </p:nvPr>
        </p:nvSpPr>
        <p:spPr>
          <a:xfrm>
            <a:off x="6067431" y="1422400"/>
            <a:ext cx="2625231" cy="219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icon to add chart</a:t>
            </a:r>
            <a:endParaRPr lang="en-GB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259384" y="3830800"/>
            <a:ext cx="2625231" cy="21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6067431" y="3830800"/>
            <a:ext cx="2625231" cy="21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3801626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51339" y="1422400"/>
            <a:ext cx="8241323" cy="46044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26822554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0268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611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IV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8" y="2336184"/>
            <a:ext cx="1495385" cy="3690616"/>
          </a:xfrm>
        </p:spPr>
        <p:txBody>
          <a:bodyPr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137823" y="2336184"/>
            <a:ext cx="1495385" cy="3690616"/>
          </a:xfrm>
        </p:spPr>
        <p:txBody>
          <a:bodyPr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824308" y="2336184"/>
            <a:ext cx="1495385" cy="3690616"/>
          </a:xfrm>
        </p:spPr>
        <p:txBody>
          <a:bodyPr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510792" y="2336184"/>
            <a:ext cx="1495385" cy="3690616"/>
          </a:xfrm>
        </p:spPr>
        <p:txBody>
          <a:bodyPr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451338" y="1426659"/>
            <a:ext cx="1495385" cy="604800"/>
          </a:xfrm>
          <a:prstGeom prst="homePlate">
            <a:avLst>
              <a:gd name="adj" fmla="val 31970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831">
                <a:solidFill>
                  <a:schemeClr val="bg1"/>
                </a:solidFill>
              </a:defRPr>
            </a:lvl1pPr>
            <a:lvl2pPr>
              <a:defRPr sz="1292">
                <a:solidFill>
                  <a:schemeClr val="bg1"/>
                </a:solidFill>
              </a:defRPr>
            </a:lvl2pPr>
            <a:lvl3pPr>
              <a:defRPr sz="1292">
                <a:solidFill>
                  <a:schemeClr val="bg1"/>
                </a:solidFill>
              </a:defRPr>
            </a:lvl3pPr>
            <a:lvl4pPr>
              <a:defRPr sz="1292">
                <a:solidFill>
                  <a:schemeClr val="bg1"/>
                </a:solidFill>
              </a:defRPr>
            </a:lvl4pPr>
            <a:lvl5pPr>
              <a:defRPr sz="1292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  <a:endParaRPr lang="en-GB" dirty="0"/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2137823" y="1426659"/>
            <a:ext cx="1495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831">
                <a:solidFill>
                  <a:schemeClr val="bg1"/>
                </a:solidFill>
              </a:defRPr>
            </a:lvl1pPr>
            <a:lvl2pPr>
              <a:defRPr sz="1292">
                <a:solidFill>
                  <a:schemeClr val="bg1"/>
                </a:solidFill>
              </a:defRPr>
            </a:lvl2pPr>
            <a:lvl3pPr>
              <a:defRPr sz="1292">
                <a:solidFill>
                  <a:schemeClr val="bg1"/>
                </a:solidFill>
              </a:defRPr>
            </a:lvl3pPr>
            <a:lvl4pPr>
              <a:defRPr sz="1292">
                <a:solidFill>
                  <a:schemeClr val="bg1"/>
                </a:solidFill>
              </a:defRPr>
            </a:lvl4pPr>
            <a:lvl5pPr>
              <a:defRPr sz="1292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  <a:endParaRPr lang="en-GB" dirty="0"/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3824308" y="1426659"/>
            <a:ext cx="1495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831">
                <a:solidFill>
                  <a:schemeClr val="bg1"/>
                </a:solidFill>
              </a:defRPr>
            </a:lvl1pPr>
            <a:lvl2pPr>
              <a:defRPr sz="1292">
                <a:solidFill>
                  <a:schemeClr val="bg1"/>
                </a:solidFill>
              </a:defRPr>
            </a:lvl2pPr>
            <a:lvl3pPr>
              <a:defRPr sz="1292">
                <a:solidFill>
                  <a:schemeClr val="bg1"/>
                </a:solidFill>
              </a:defRPr>
            </a:lvl3pPr>
            <a:lvl4pPr>
              <a:defRPr sz="1292">
                <a:solidFill>
                  <a:schemeClr val="bg1"/>
                </a:solidFill>
              </a:defRPr>
            </a:lvl4pPr>
            <a:lvl5pPr>
              <a:defRPr sz="1292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  <a:endParaRPr lang="en-GB" dirty="0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7" hasCustomPrompt="1"/>
          </p:nvPr>
        </p:nvSpPr>
        <p:spPr>
          <a:xfrm>
            <a:off x="5510792" y="1426659"/>
            <a:ext cx="1495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831">
                <a:solidFill>
                  <a:schemeClr val="bg1"/>
                </a:solidFill>
              </a:defRPr>
            </a:lvl1pPr>
            <a:lvl2pPr>
              <a:defRPr sz="1292">
                <a:solidFill>
                  <a:schemeClr val="bg1"/>
                </a:solidFill>
              </a:defRPr>
            </a:lvl2pPr>
            <a:lvl3pPr>
              <a:defRPr sz="1292">
                <a:solidFill>
                  <a:schemeClr val="bg1"/>
                </a:solidFill>
              </a:defRPr>
            </a:lvl3pPr>
            <a:lvl4pPr>
              <a:defRPr sz="1292">
                <a:solidFill>
                  <a:schemeClr val="bg1"/>
                </a:solidFill>
              </a:defRPr>
            </a:lvl4pPr>
            <a:lvl5pPr>
              <a:defRPr sz="1292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  <a:endParaRPr lang="en-GB" dirty="0"/>
          </a:p>
        </p:txBody>
      </p:sp>
      <p:sp>
        <p:nvSpPr>
          <p:cNvPr id="11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7197277" y="1426659"/>
            <a:ext cx="1495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831">
                <a:solidFill>
                  <a:schemeClr val="bg1"/>
                </a:solidFill>
              </a:defRPr>
            </a:lvl1pPr>
            <a:lvl2pPr>
              <a:defRPr sz="1292">
                <a:solidFill>
                  <a:schemeClr val="bg1"/>
                </a:solidFill>
              </a:defRPr>
            </a:lvl2pPr>
            <a:lvl3pPr>
              <a:defRPr sz="1292">
                <a:solidFill>
                  <a:schemeClr val="bg1"/>
                </a:solidFill>
              </a:defRPr>
            </a:lvl3pPr>
            <a:lvl4pPr>
              <a:defRPr sz="1292">
                <a:solidFill>
                  <a:schemeClr val="bg1"/>
                </a:solidFill>
              </a:defRPr>
            </a:lvl4pPr>
            <a:lvl5pPr>
              <a:defRPr sz="1292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  <a:endParaRPr lang="en-GB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7197277" y="2336184"/>
            <a:ext cx="1495385" cy="3690616"/>
          </a:xfrm>
        </p:spPr>
        <p:txBody>
          <a:bodyPr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2505245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OUR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8" y="2336184"/>
            <a:ext cx="1927385" cy="3690616"/>
          </a:xfrm>
        </p:spPr>
        <p:txBody>
          <a:bodyPr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555984" y="2336184"/>
            <a:ext cx="1927385" cy="3690616"/>
          </a:xfrm>
        </p:spPr>
        <p:txBody>
          <a:bodyPr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660630" y="2336184"/>
            <a:ext cx="1927385" cy="3690616"/>
          </a:xfrm>
        </p:spPr>
        <p:txBody>
          <a:bodyPr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765277" y="2336184"/>
            <a:ext cx="1927385" cy="3690616"/>
          </a:xfrm>
        </p:spPr>
        <p:txBody>
          <a:bodyPr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451338" y="1426659"/>
            <a:ext cx="1927385" cy="604800"/>
          </a:xfrm>
          <a:prstGeom prst="homePlate">
            <a:avLst>
              <a:gd name="adj" fmla="val 31970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831">
                <a:solidFill>
                  <a:schemeClr val="bg1"/>
                </a:solidFill>
              </a:defRPr>
            </a:lvl1pPr>
            <a:lvl2pPr>
              <a:defRPr sz="1292">
                <a:solidFill>
                  <a:schemeClr val="bg1"/>
                </a:solidFill>
              </a:defRPr>
            </a:lvl2pPr>
            <a:lvl3pPr>
              <a:defRPr sz="1292">
                <a:solidFill>
                  <a:schemeClr val="bg1"/>
                </a:solidFill>
              </a:defRPr>
            </a:lvl3pPr>
            <a:lvl4pPr>
              <a:defRPr sz="1292">
                <a:solidFill>
                  <a:schemeClr val="bg1"/>
                </a:solidFill>
              </a:defRPr>
            </a:lvl4pPr>
            <a:lvl5pPr>
              <a:defRPr sz="1292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  <a:endParaRPr lang="en-GB" dirty="0"/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2555984" y="1426659"/>
            <a:ext cx="1927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831">
                <a:solidFill>
                  <a:schemeClr val="bg1"/>
                </a:solidFill>
              </a:defRPr>
            </a:lvl1pPr>
            <a:lvl2pPr>
              <a:defRPr sz="1292">
                <a:solidFill>
                  <a:schemeClr val="bg1"/>
                </a:solidFill>
              </a:defRPr>
            </a:lvl2pPr>
            <a:lvl3pPr>
              <a:defRPr sz="1292">
                <a:solidFill>
                  <a:schemeClr val="bg1"/>
                </a:solidFill>
              </a:defRPr>
            </a:lvl3pPr>
            <a:lvl4pPr>
              <a:defRPr sz="1292">
                <a:solidFill>
                  <a:schemeClr val="bg1"/>
                </a:solidFill>
              </a:defRPr>
            </a:lvl4pPr>
            <a:lvl5pPr>
              <a:defRPr sz="1292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  <a:endParaRPr lang="en-GB" dirty="0"/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4660630" y="1426659"/>
            <a:ext cx="1927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831">
                <a:solidFill>
                  <a:schemeClr val="bg1"/>
                </a:solidFill>
              </a:defRPr>
            </a:lvl1pPr>
            <a:lvl2pPr>
              <a:defRPr sz="1292">
                <a:solidFill>
                  <a:schemeClr val="bg1"/>
                </a:solidFill>
              </a:defRPr>
            </a:lvl2pPr>
            <a:lvl3pPr>
              <a:defRPr sz="1292">
                <a:solidFill>
                  <a:schemeClr val="bg1"/>
                </a:solidFill>
              </a:defRPr>
            </a:lvl3pPr>
            <a:lvl4pPr>
              <a:defRPr sz="1292">
                <a:solidFill>
                  <a:schemeClr val="bg1"/>
                </a:solidFill>
              </a:defRPr>
            </a:lvl4pPr>
            <a:lvl5pPr>
              <a:defRPr sz="1292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  <a:endParaRPr lang="en-GB" dirty="0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7" hasCustomPrompt="1"/>
          </p:nvPr>
        </p:nvSpPr>
        <p:spPr>
          <a:xfrm>
            <a:off x="6765277" y="1426659"/>
            <a:ext cx="1927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831">
                <a:solidFill>
                  <a:schemeClr val="bg1"/>
                </a:solidFill>
              </a:defRPr>
            </a:lvl1pPr>
            <a:lvl2pPr>
              <a:defRPr sz="1292">
                <a:solidFill>
                  <a:schemeClr val="bg1"/>
                </a:solidFill>
              </a:defRPr>
            </a:lvl2pPr>
            <a:lvl3pPr>
              <a:defRPr sz="1292">
                <a:solidFill>
                  <a:schemeClr val="bg1"/>
                </a:solidFill>
              </a:defRPr>
            </a:lvl3pPr>
            <a:lvl4pPr>
              <a:defRPr sz="1292">
                <a:solidFill>
                  <a:schemeClr val="bg1"/>
                </a:solidFill>
              </a:defRPr>
            </a:lvl4pPr>
            <a:lvl5pPr>
              <a:defRPr sz="1292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15787380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WITH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504400" y="4532800"/>
            <a:ext cx="3188262" cy="14940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504400" y="1775459"/>
            <a:ext cx="3188262" cy="14940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4022032" y="3191932"/>
            <a:ext cx="1099938" cy="1191600"/>
          </a:xfrm>
          <a:prstGeom prst="ellipse">
            <a:avLst/>
          </a:prstGeom>
          <a:solidFill>
            <a:schemeClr val="accent1"/>
          </a:solidFill>
        </p:spPr>
        <p:txBody>
          <a:bodyPr lIns="54000" tIns="54000" rIns="54000" bIns="54000" anchor="ctr"/>
          <a:lstStyle>
            <a:lvl1pPr algn="ctr">
              <a:defRPr sz="831">
                <a:solidFill>
                  <a:schemeClr val="bg1"/>
                </a:solidFill>
              </a:defRPr>
            </a:lvl1pPr>
            <a:lvl2pPr>
              <a:defRPr sz="1292">
                <a:solidFill>
                  <a:schemeClr val="bg1"/>
                </a:solidFill>
              </a:defRPr>
            </a:lvl2pPr>
            <a:lvl3pPr>
              <a:defRPr sz="1292">
                <a:solidFill>
                  <a:schemeClr val="bg1"/>
                </a:solidFill>
              </a:defRPr>
            </a:lvl3pPr>
            <a:lvl4pPr>
              <a:defRPr sz="1292">
                <a:solidFill>
                  <a:schemeClr val="bg1"/>
                </a:solidFill>
              </a:defRPr>
            </a:lvl4pPr>
            <a:lvl5pPr>
              <a:defRPr sz="1292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  <a:endParaRPr lang="en-GB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504400" y="1428430"/>
            <a:ext cx="3188262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831">
                <a:solidFill>
                  <a:schemeClr val="bg1"/>
                </a:solidFill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5504400" y="4182242"/>
            <a:ext cx="3188262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831">
                <a:solidFill>
                  <a:schemeClr val="bg1"/>
                </a:solidFill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51338" y="4532800"/>
            <a:ext cx="3188262" cy="14940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51338" y="4182242"/>
            <a:ext cx="3188262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831">
                <a:solidFill>
                  <a:schemeClr val="bg1"/>
                </a:solidFill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451338" y="1775459"/>
            <a:ext cx="3188262" cy="14940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451338" y="1428430"/>
            <a:ext cx="3188262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831">
                <a:solidFill>
                  <a:schemeClr val="bg1"/>
                </a:solidFill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Right Arrow 2"/>
          <p:cNvSpPr/>
          <p:nvPr userDrawn="1"/>
        </p:nvSpPr>
        <p:spPr>
          <a:xfrm rot="2655894">
            <a:off x="3785399" y="2812312"/>
            <a:ext cx="381600" cy="378000"/>
          </a:xfrm>
          <a:prstGeom prst="rightArrow">
            <a:avLst>
              <a:gd name="adj1" fmla="val 65119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846" tIns="49846" rIns="49846" bIns="498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844083"/>
            <a:endParaRPr lang="en-GB" sz="831" dirty="0">
              <a:solidFill>
                <a:prstClr val="white"/>
              </a:solidFill>
            </a:endParaRPr>
          </a:p>
        </p:txBody>
      </p:sp>
      <p:sp>
        <p:nvSpPr>
          <p:cNvPr id="21" name="Right Arrow 20"/>
          <p:cNvSpPr/>
          <p:nvPr userDrawn="1"/>
        </p:nvSpPr>
        <p:spPr>
          <a:xfrm rot="18944106" flipH="1">
            <a:off x="4977002" y="2812312"/>
            <a:ext cx="381600" cy="378000"/>
          </a:xfrm>
          <a:prstGeom prst="rightArrow">
            <a:avLst>
              <a:gd name="adj1" fmla="val 65119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846" tIns="49846" rIns="49846" bIns="498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844083"/>
            <a:endParaRPr lang="en-GB" sz="831" dirty="0">
              <a:solidFill>
                <a:prstClr val="white"/>
              </a:solidFill>
            </a:endParaRPr>
          </a:p>
        </p:txBody>
      </p:sp>
      <p:sp>
        <p:nvSpPr>
          <p:cNvPr id="22" name="Right Arrow 21"/>
          <p:cNvSpPr/>
          <p:nvPr userDrawn="1"/>
        </p:nvSpPr>
        <p:spPr>
          <a:xfrm rot="18944106" flipV="1">
            <a:off x="3785399" y="4385153"/>
            <a:ext cx="381600" cy="378000"/>
          </a:xfrm>
          <a:prstGeom prst="rightArrow">
            <a:avLst>
              <a:gd name="adj1" fmla="val 65119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846" tIns="49846" rIns="49846" bIns="498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844083"/>
            <a:endParaRPr lang="en-GB" sz="831" dirty="0">
              <a:solidFill>
                <a:prstClr val="white"/>
              </a:solidFill>
            </a:endParaRPr>
          </a:p>
        </p:txBody>
      </p:sp>
      <p:sp>
        <p:nvSpPr>
          <p:cNvPr id="23" name="Right Arrow 22"/>
          <p:cNvSpPr/>
          <p:nvPr userDrawn="1"/>
        </p:nvSpPr>
        <p:spPr>
          <a:xfrm rot="2655894" flipH="1" flipV="1">
            <a:off x="4977002" y="4385153"/>
            <a:ext cx="381600" cy="378000"/>
          </a:xfrm>
          <a:prstGeom prst="rightArrow">
            <a:avLst>
              <a:gd name="adj1" fmla="val 65119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846" tIns="49846" rIns="49846" bIns="498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844083"/>
            <a:endParaRPr lang="en-GB" sz="831" dirty="0">
              <a:solidFill>
                <a:prstClr val="white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1339" y="203863"/>
            <a:ext cx="7619815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685516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451338" y="1781376"/>
            <a:ext cx="4036754" cy="4245425"/>
          </a:xfrm>
          <a:ln w="6350">
            <a:noFill/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451338" y="1426659"/>
            <a:ext cx="4036754" cy="360000"/>
          </a:xfrm>
          <a:solidFill>
            <a:schemeClr val="tx2"/>
          </a:solidFill>
          <a:ln w="6350">
            <a:noFill/>
          </a:ln>
        </p:spPr>
        <p:txBody>
          <a:bodyPr lIns="54000" tIns="54000" rIns="54000" bIns="54000" anchor="ctr"/>
          <a:lstStyle>
            <a:lvl1pPr>
              <a:defRPr sz="831">
                <a:solidFill>
                  <a:schemeClr val="bg1"/>
                </a:solidFill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4655908" y="1781376"/>
            <a:ext cx="4036754" cy="4245425"/>
          </a:xfrm>
          <a:ln w="6350">
            <a:noFill/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4655908" y="1426659"/>
            <a:ext cx="4036754" cy="360000"/>
          </a:xfrm>
          <a:solidFill>
            <a:schemeClr val="tx2"/>
          </a:solidFill>
          <a:ln w="6350">
            <a:noFill/>
          </a:ln>
        </p:spPr>
        <p:txBody>
          <a:bodyPr lIns="54000" tIns="54000" rIns="54000" bIns="54000" anchor="ctr"/>
          <a:lstStyle>
            <a:lvl1pPr>
              <a:defRPr sz="831">
                <a:solidFill>
                  <a:schemeClr val="bg1"/>
                </a:solidFill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39838805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665530" y="4241200"/>
            <a:ext cx="4027131" cy="17856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665530" y="1775459"/>
            <a:ext cx="4027131" cy="17856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4665530" y="1428430"/>
            <a:ext cx="4027131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831">
                <a:solidFill>
                  <a:schemeClr val="bg1"/>
                </a:solidFill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665530" y="3890142"/>
            <a:ext cx="4027131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831">
                <a:solidFill>
                  <a:schemeClr val="bg1"/>
                </a:solidFill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51338" y="4241200"/>
            <a:ext cx="4026231" cy="17856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51338" y="3890142"/>
            <a:ext cx="4026231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831">
                <a:solidFill>
                  <a:schemeClr val="bg1"/>
                </a:solidFill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451338" y="1775459"/>
            <a:ext cx="4026231" cy="17856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451338" y="1428430"/>
            <a:ext cx="4026231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831">
                <a:solidFill>
                  <a:schemeClr val="bg1"/>
                </a:solidFill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35602183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- NO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675223" y="3829182"/>
            <a:ext cx="4017438" cy="22032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665531" y="1422401"/>
            <a:ext cx="4017438" cy="2204719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1031" y="3829182"/>
            <a:ext cx="4026231" cy="22032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451338" y="1422401"/>
            <a:ext cx="4026231" cy="2204719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15190892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44800" y="1346400"/>
            <a:ext cx="6192000" cy="3510000"/>
          </a:xfrm>
        </p:spPr>
        <p:txBody>
          <a:bodyPr anchor="t" anchorCtr="0"/>
          <a:lstStyle>
            <a:lvl1pPr algn="l">
              <a:defRPr sz="10154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Section divider one title style</a:t>
            </a:r>
            <a:endParaRPr lang="en-US" dirty="0"/>
          </a:p>
        </p:txBody>
      </p:sp>
      <p:sp>
        <p:nvSpPr>
          <p:cNvPr id="4" name="object 3"/>
          <p:cNvSpPr/>
          <p:nvPr userDrawn="1"/>
        </p:nvSpPr>
        <p:spPr>
          <a:xfrm>
            <a:off x="1" y="0"/>
            <a:ext cx="1587731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00338D"/>
          </a:solidFill>
        </p:spPr>
        <p:txBody>
          <a:bodyPr wrap="square" lIns="0" tIns="0" rIns="0" bIns="0" rtlCol="0">
            <a:noAutofit/>
          </a:bodyPr>
          <a:lstStyle/>
          <a:p>
            <a:pPr defTabSz="844083"/>
            <a:endParaRPr sz="1662" dirty="0">
              <a:solidFill>
                <a:srgbClr val="000000"/>
              </a:solidFill>
            </a:endParaRPr>
          </a:p>
        </p:txBody>
      </p:sp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2064100" y="784800"/>
            <a:ext cx="717785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598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2">
    <p:bg>
      <p:bgPr>
        <a:solidFill>
          <a:srgbClr val="6D20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44800" y="1346400"/>
            <a:ext cx="6192000" cy="3510000"/>
          </a:xfrm>
        </p:spPr>
        <p:txBody>
          <a:bodyPr anchor="t" anchorCtr="0"/>
          <a:lstStyle>
            <a:lvl1pPr algn="l">
              <a:defRPr sz="10154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Section divider two title style</a:t>
            </a:r>
            <a:endParaRPr lang="en-US" dirty="0"/>
          </a:p>
        </p:txBody>
      </p:sp>
      <p:sp>
        <p:nvSpPr>
          <p:cNvPr id="4" name="object 3"/>
          <p:cNvSpPr/>
          <p:nvPr userDrawn="1"/>
        </p:nvSpPr>
        <p:spPr>
          <a:xfrm>
            <a:off x="1" y="0"/>
            <a:ext cx="1587731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00A3A1"/>
          </a:solidFill>
        </p:spPr>
        <p:txBody>
          <a:bodyPr wrap="square" lIns="0" tIns="0" rIns="0" bIns="0" rtlCol="0">
            <a:noAutofit/>
          </a:bodyPr>
          <a:lstStyle/>
          <a:p>
            <a:pPr defTabSz="844083"/>
            <a:endParaRPr sz="1662" dirty="0">
              <a:solidFill>
                <a:srgbClr val="000000"/>
              </a:solidFill>
            </a:endParaRPr>
          </a:p>
        </p:txBody>
      </p:sp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2064100" y="784800"/>
            <a:ext cx="717785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580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44800" y="1346400"/>
            <a:ext cx="6192000" cy="3510000"/>
          </a:xfrm>
        </p:spPr>
        <p:txBody>
          <a:bodyPr anchor="t" anchorCtr="0"/>
          <a:lstStyle>
            <a:lvl1pPr algn="l">
              <a:defRPr sz="10154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Section divider three title style</a:t>
            </a:r>
            <a:endParaRPr lang="en-US" dirty="0"/>
          </a:p>
        </p:txBody>
      </p:sp>
      <p:sp>
        <p:nvSpPr>
          <p:cNvPr id="4" name="object 3"/>
          <p:cNvSpPr/>
          <p:nvPr userDrawn="1"/>
        </p:nvSpPr>
        <p:spPr>
          <a:xfrm>
            <a:off x="1" y="0"/>
            <a:ext cx="1587731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>
            <a:noAutofit/>
          </a:bodyPr>
          <a:lstStyle/>
          <a:p>
            <a:pPr defTabSz="844083"/>
            <a:endParaRPr sz="1662" dirty="0">
              <a:solidFill>
                <a:srgbClr val="000000"/>
              </a:solidFill>
            </a:endParaRPr>
          </a:p>
        </p:txBody>
      </p:sp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2064100" y="784800"/>
            <a:ext cx="717785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237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4">
    <p:bg>
      <p:bgPr>
        <a:solidFill>
          <a:srgbClr val="00A3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44800" y="1346400"/>
            <a:ext cx="6192000" cy="3510000"/>
          </a:xfrm>
        </p:spPr>
        <p:txBody>
          <a:bodyPr anchor="t" anchorCtr="0"/>
          <a:lstStyle>
            <a:lvl1pPr algn="l">
              <a:defRPr sz="10154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Section divider four title style</a:t>
            </a:r>
            <a:endParaRPr lang="en-US" dirty="0"/>
          </a:p>
        </p:txBody>
      </p:sp>
      <p:sp>
        <p:nvSpPr>
          <p:cNvPr id="4" name="object 3"/>
          <p:cNvSpPr/>
          <p:nvPr userDrawn="1"/>
        </p:nvSpPr>
        <p:spPr>
          <a:xfrm>
            <a:off x="1" y="0"/>
            <a:ext cx="1587731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470A68"/>
          </a:solidFill>
        </p:spPr>
        <p:txBody>
          <a:bodyPr wrap="square" lIns="0" tIns="0" rIns="0" bIns="0" rtlCol="0">
            <a:noAutofit/>
          </a:bodyPr>
          <a:lstStyle/>
          <a:p>
            <a:pPr defTabSz="844083"/>
            <a:endParaRPr sz="1662" dirty="0">
              <a:solidFill>
                <a:srgbClr val="000000"/>
              </a:solidFill>
            </a:endParaRPr>
          </a:p>
        </p:txBody>
      </p:sp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2064100" y="784800"/>
            <a:ext cx="717785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642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PORT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16" name="Rectangle 6"/>
          <p:cNvSpPr>
            <a:spLocks noChangeArrowheads="1"/>
          </p:cNvSpPr>
          <p:nvPr userDrawn="1"/>
        </p:nvSpPr>
        <p:spPr bwMode="gray">
          <a:xfrm>
            <a:off x="1573212" y="6233914"/>
            <a:ext cx="2957538" cy="22659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lIns="0" tIns="0" rIns="0" bIns="0" anchor="t" anchorCtr="0"/>
          <a:lstStyle/>
          <a:p>
            <a:pPr defTabSz="844083">
              <a:defRPr/>
            </a:pP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АО «КПМГ», компания, зарегистрированная в соответствии с законодательством Российской Федерации, член сети независимых фирм КПМГ, входящих в ассоциацию 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Cooperative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(“KPMG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”), зарегистрированную по законодательству Швейцарии.</a:t>
            </a:r>
          </a:p>
        </p:txBody>
      </p:sp>
      <p:sp>
        <p:nvSpPr>
          <p:cNvPr id="20" name="Freeform 19"/>
          <p:cNvSpPr>
            <a:spLocks noEditPoints="1"/>
          </p:cNvSpPr>
          <p:nvPr userDrawn="1"/>
        </p:nvSpPr>
        <p:spPr bwMode="auto">
          <a:xfrm>
            <a:off x="451339" y="6233915"/>
            <a:ext cx="503610" cy="223557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85561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PORT 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 userDrawn="1"/>
        </p:nvSpPr>
        <p:spPr bwMode="gray">
          <a:xfrm>
            <a:off x="1573212" y="6233914"/>
            <a:ext cx="2924308" cy="22659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lIns="0" tIns="0" rIns="0" bIns="0" anchor="t" anchorCtr="0"/>
          <a:lstStyle/>
          <a:p>
            <a:pPr defTabSz="844083">
              <a:defRPr/>
            </a:pP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АО «КПМГ», компания, зарегистрированная в соответствии с законодательством Российской Федерации, член сети независимых фирм КПМГ, входящих в ассоциацию 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Cooperative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(“KPMG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”), зарегистрированную по законодательству Швейцарии.</a:t>
            </a:r>
          </a:p>
        </p:txBody>
      </p:sp>
      <p:sp>
        <p:nvSpPr>
          <p:cNvPr id="16" name="Freeform 15"/>
          <p:cNvSpPr>
            <a:spLocks noEditPoints="1"/>
          </p:cNvSpPr>
          <p:nvPr userDrawn="1"/>
        </p:nvSpPr>
        <p:spPr bwMode="auto">
          <a:xfrm>
            <a:off x="451339" y="6233915"/>
            <a:ext cx="503610" cy="223557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>
              <a:solidFill>
                <a:srgbClr val="00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7930569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51339" y="1422400"/>
            <a:ext cx="7930569" cy="460440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651065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PORT 2 COLUMN AND COVER LETTER RUN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9" y="1177925"/>
            <a:ext cx="4034204" cy="4843462"/>
          </a:xfrm>
        </p:spPr>
        <p:txBody>
          <a:bodyPr/>
          <a:lstStyle>
            <a:lvl1pPr>
              <a:defRPr sz="738" baseline="0"/>
            </a:lvl1pPr>
            <a:lvl2pPr>
              <a:defRPr sz="738"/>
            </a:lvl2pPr>
            <a:lvl3pPr>
              <a:defRPr sz="738"/>
            </a:lvl3pPr>
            <a:lvl4pPr>
              <a:defRPr sz="738"/>
            </a:lvl4pPr>
            <a:lvl5pPr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659578" y="1177925"/>
            <a:ext cx="4033083" cy="4843462"/>
          </a:xfrm>
          <a:ln w="6350">
            <a:noFill/>
          </a:ln>
        </p:spPr>
        <p:txBody>
          <a:bodyPr lIns="0" tIns="0"/>
          <a:lstStyle>
            <a:lvl1pPr>
              <a:defRPr sz="738"/>
            </a:lvl1pPr>
            <a:lvl2pPr>
              <a:defRPr sz="738"/>
            </a:lvl2pPr>
            <a:lvl3pPr>
              <a:defRPr sz="738"/>
            </a:lvl3pPr>
            <a:lvl4pPr>
              <a:defRPr sz="738"/>
            </a:lvl4pPr>
            <a:lvl5pPr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9" name="Text Placeholder 24"/>
          <p:cNvSpPr>
            <a:spLocks noGrp="1"/>
          </p:cNvSpPr>
          <p:nvPr>
            <p:ph type="body" sz="quarter" idx="15"/>
          </p:nvPr>
        </p:nvSpPr>
        <p:spPr>
          <a:xfrm>
            <a:off x="451339" y="451705"/>
            <a:ext cx="4034204" cy="365356"/>
          </a:xfrm>
        </p:spPr>
        <p:txBody>
          <a:bodyPr/>
          <a:lstStyle>
            <a:lvl1pPr>
              <a:spcAft>
                <a:spcPts val="277"/>
              </a:spcAft>
              <a:defRPr sz="738"/>
            </a:lvl1pPr>
            <a:lvl2pPr>
              <a:spcAft>
                <a:spcPts val="277"/>
              </a:spcAft>
              <a:defRPr sz="738"/>
            </a:lvl2pPr>
            <a:lvl3pPr>
              <a:spcAft>
                <a:spcPts val="277"/>
              </a:spcAft>
              <a:defRPr sz="738"/>
            </a:lvl3pPr>
            <a:lvl4pPr>
              <a:spcAft>
                <a:spcPts val="277"/>
              </a:spcAft>
              <a:defRPr sz="738"/>
            </a:lvl4pPr>
            <a:lvl5pPr>
              <a:spcAft>
                <a:spcPts val="277"/>
              </a:spcAft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2" name="Freeform 19"/>
          <p:cNvSpPr>
            <a:spLocks noEditPoints="1"/>
          </p:cNvSpPr>
          <p:nvPr userDrawn="1"/>
        </p:nvSpPr>
        <p:spPr bwMode="auto">
          <a:xfrm>
            <a:off x="451338" y="6320118"/>
            <a:ext cx="424800" cy="172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1731600" y="6320118"/>
            <a:ext cx="2924308" cy="226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844083">
              <a:defRPr/>
            </a:pP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АО «КПМГ», компания, зарегистрированная в соответствии с законодательством Российской Федерации, член сети независимых фирм КПМГ, входящих в ассоциацию 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Cooperative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(“KPMG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smtClean="0">
                <a:solidFill>
                  <a:prstClr val="white">
                    <a:lumMod val="65000"/>
                  </a:prstClr>
                </a:solidFill>
              </a:rPr>
              <a:t>”), зарегистрированную по законодательству Швейцарии.</a:t>
            </a:r>
            <a:endParaRPr lang="ru-RU" sz="554" dirty="0" smtClean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17" name="Shape 8"/>
          <p:cNvSpPr txBox="1">
            <a:spLocks/>
          </p:cNvSpPr>
          <p:nvPr userDrawn="1"/>
        </p:nvSpPr>
        <p:spPr>
          <a:xfrm>
            <a:off x="8230404" y="6320118"/>
            <a:ext cx="462257" cy="149412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en-US" sz="923" smtClean="0">
                <a:solidFill>
                  <a:srgbClr val="00338D"/>
                </a:solidFill>
                <a:cs typeface="Arial" panose="020B0604020202020204" pitchFamily="34" charset="0"/>
              </a:rPr>
              <a:pPr algn="r"/>
              <a:t>‹#›</a:t>
            </a:fld>
            <a:endParaRPr lang="en-US" sz="923" dirty="0">
              <a:solidFill>
                <a:srgbClr val="00338D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924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8"/>
            <a:ext cx="9144000" cy="6856945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301151" y="820740"/>
            <a:ext cx="3452201" cy="754061"/>
          </a:xfrm>
        </p:spPr>
        <p:txBody>
          <a:bodyPr/>
          <a:lstStyle>
            <a:lvl1pPr>
              <a:lnSpc>
                <a:spcPct val="70000"/>
              </a:lnSpc>
              <a:defRPr sz="4062" b="0">
                <a:solidFill>
                  <a:srgbClr val="00338D"/>
                </a:solidFill>
                <a:latin typeface="KPMG Cyrillic Extralight" panose="020B0303030202040204" pitchFamily="34" charset="0"/>
                <a:cs typeface="Kokila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301151" y="2070736"/>
            <a:ext cx="3452677" cy="3267075"/>
          </a:xfrm>
        </p:spPr>
        <p:txBody>
          <a:bodyPr/>
          <a:lstStyle>
            <a:lvl1pPr>
              <a:defRPr>
                <a:solidFill>
                  <a:srgbClr val="00338D"/>
                </a:solidFill>
              </a:defRPr>
            </a:lvl1pPr>
            <a:lvl2pPr>
              <a:defRPr>
                <a:solidFill>
                  <a:srgbClr val="00338D"/>
                </a:solidFill>
              </a:defRPr>
            </a:lvl2pPr>
            <a:lvl3pPr>
              <a:buClr>
                <a:schemeClr val="bg1"/>
              </a:buClr>
              <a:defRPr>
                <a:solidFill>
                  <a:srgbClr val="00338D"/>
                </a:solidFill>
              </a:defRPr>
            </a:lvl3pPr>
            <a:lvl4pPr>
              <a:buClr>
                <a:schemeClr val="bg1"/>
              </a:buClr>
              <a:defRPr>
                <a:solidFill>
                  <a:srgbClr val="00338D"/>
                </a:solidFill>
              </a:defRPr>
            </a:lvl4pPr>
            <a:lvl5pPr>
              <a:buClr>
                <a:schemeClr val="bg1"/>
              </a:buClr>
              <a:defRPr>
                <a:solidFill>
                  <a:srgbClr val="00338D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2" name="Freeform 19"/>
          <p:cNvSpPr>
            <a:spLocks noEditPoints="1"/>
          </p:cNvSpPr>
          <p:nvPr userDrawn="1"/>
        </p:nvSpPr>
        <p:spPr bwMode="auto">
          <a:xfrm>
            <a:off x="4301151" y="6320118"/>
            <a:ext cx="392123" cy="172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rgbClr val="00338D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150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/>
          <p:nvPr userDrawn="1"/>
        </p:nvSpPr>
        <p:spPr>
          <a:xfrm>
            <a:off x="3" y="0"/>
            <a:ext cx="764928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00338D"/>
          </a:solidFill>
        </p:spPr>
        <p:txBody>
          <a:bodyPr wrap="square" lIns="0" tIns="0" rIns="0" bIns="0" rtlCol="0">
            <a:noAutofit/>
          </a:bodyPr>
          <a:lstStyle/>
          <a:p>
            <a:pPr defTabSz="844083"/>
            <a:endParaRPr sz="129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7" name="Freeform 19"/>
          <p:cNvSpPr>
            <a:spLocks noEditPoints="1"/>
          </p:cNvSpPr>
          <p:nvPr userDrawn="1"/>
        </p:nvSpPr>
        <p:spPr bwMode="auto">
          <a:xfrm>
            <a:off x="1583999" y="784800"/>
            <a:ext cx="717785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584000" y="5240340"/>
            <a:ext cx="6808177" cy="554037"/>
          </a:xfrm>
        </p:spPr>
        <p:txBody>
          <a:bodyPr/>
          <a:lstStyle>
            <a:lvl1pPr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1pPr>
            <a:lvl2pPr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2pPr>
            <a:lvl3pPr marL="0" indent="0"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3pPr>
            <a:lvl4pPr marL="319023" indent="0"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4pPr>
            <a:lvl5pPr marL="498474" indent="0"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584000" y="6029325"/>
            <a:ext cx="6808177" cy="119064"/>
          </a:xfrm>
        </p:spPr>
        <p:txBody>
          <a:bodyPr/>
          <a:lstStyle>
            <a:lvl1pPr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1pPr>
            <a:lvl2pPr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2pPr>
            <a:lvl3pPr marL="0" indent="0"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3pPr>
            <a:lvl4pPr marL="319023" indent="0"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4pPr>
            <a:lvl5pPr marL="498474" indent="0"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584000" y="4313240"/>
            <a:ext cx="6808177" cy="554037"/>
          </a:xfrm>
        </p:spPr>
        <p:txBody>
          <a:bodyPr/>
          <a:lstStyle>
            <a:lvl1pPr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1pPr>
            <a:lvl2pPr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2pPr>
            <a:lvl3pPr marL="0" indent="0"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3pPr>
            <a:lvl4pPr marL="319023" indent="0"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4pPr>
            <a:lvl5pPr marL="498474" indent="0"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005" y="3061556"/>
            <a:ext cx="1223892" cy="38100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56"/>
          <a:stretch/>
        </p:blipFill>
        <p:spPr>
          <a:xfrm>
            <a:off x="1584000" y="3061556"/>
            <a:ext cx="1144860" cy="384049"/>
          </a:xfrm>
          <a:prstGeom prst="rect">
            <a:avLst/>
          </a:prstGeom>
        </p:spPr>
      </p:pic>
      <p:sp>
        <p:nvSpPr>
          <p:cNvPr id="20" name="Rectangle 19">
            <a:hlinkClick r:id="rId3"/>
          </p:cNvPr>
          <p:cNvSpPr>
            <a:spLocks noChangeArrowheads="1"/>
          </p:cNvSpPr>
          <p:nvPr userDrawn="1"/>
        </p:nvSpPr>
        <p:spPr bwMode="auto">
          <a:xfrm>
            <a:off x="1580893" y="3560626"/>
            <a:ext cx="1752293" cy="156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spAutoFit/>
          </a:bodyPr>
          <a:lstStyle/>
          <a:p>
            <a:pPr defTabSz="844083">
              <a:defRPr/>
            </a:pPr>
            <a:r>
              <a:rPr lang="en-GB" sz="1015" b="1" kern="0" dirty="0" smtClean="0">
                <a:solidFill>
                  <a:srgbClr val="00338D"/>
                </a:solidFill>
                <a:cs typeface="Univers for KPMG"/>
              </a:rPr>
              <a:t>kpmg.ru</a:t>
            </a:r>
          </a:p>
        </p:txBody>
      </p:sp>
      <p:sp>
        <p:nvSpPr>
          <p:cNvPr id="21" name="Rectangle 20">
            <a:hlinkClick r:id="rId4"/>
          </p:cNvPr>
          <p:cNvSpPr>
            <a:spLocks noChangeArrowheads="1"/>
          </p:cNvSpPr>
          <p:nvPr userDrawn="1"/>
        </p:nvSpPr>
        <p:spPr bwMode="auto">
          <a:xfrm>
            <a:off x="4416587" y="3560626"/>
            <a:ext cx="1143000" cy="156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defPPr>
              <a:defRPr lang="en-US"/>
            </a:defPPr>
            <a:lvl1pPr marL="0" algn="l" defTabSz="4102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0291" algn="l" defTabSz="4102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0583" algn="l" defTabSz="4102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0874" algn="l" defTabSz="4102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1165" algn="l" defTabSz="4102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1456" algn="l" defTabSz="4102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1748" algn="l" defTabSz="4102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72039" algn="l" defTabSz="4102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82330" algn="l" defTabSz="4102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1015" b="1" kern="0" dirty="0" smtClean="0">
                <a:solidFill>
                  <a:srgbClr val="00338D"/>
                </a:solidFill>
                <a:ea typeface="Univers for KPMG" pitchFamily="18" charset="0"/>
                <a:cs typeface="Univers for KPMG"/>
              </a:rPr>
              <a:t>kpmg.com/app</a:t>
            </a:r>
            <a:endParaRPr lang="en-GB" sz="1015" b="1" kern="0" dirty="0">
              <a:solidFill>
                <a:srgbClr val="00338D"/>
              </a:solidFill>
              <a:cs typeface="Univers for KPMG"/>
            </a:endParaRPr>
          </a:p>
        </p:txBody>
      </p:sp>
    </p:spTree>
    <p:extLst>
      <p:ext uri="{BB962C8B-B14F-4D97-AF65-F5344CB8AC3E}">
        <p14:creationId xmlns:p14="http://schemas.microsoft.com/office/powerpoint/2010/main" val="274056260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312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844083"/>
            <a:fld id="{9076D7DA-45DD-4D34-A48B-1C3796D20448}" type="datetimeFigureOut">
              <a:rPr lang="ru-RU" smtClean="0">
                <a:solidFill>
                  <a:srgbClr val="000000"/>
                </a:solidFill>
              </a:rPr>
              <a:pPr defTabSz="844083"/>
              <a:t>01.04.2020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844083"/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844083"/>
            <a:fld id="{C318D0E1-6172-4638-BCC1-0B70ED483AF8}" type="slidenum">
              <a:rPr lang="ru-RU" smtClean="0">
                <a:solidFill>
                  <a:srgbClr val="000000"/>
                </a:solidFill>
              </a:rPr>
              <a:pPr defTabSz="844083"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68836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844083"/>
            <a:fld id="{9076D7DA-45DD-4D34-A48B-1C3796D20448}" type="datetimeFigureOut">
              <a:rPr lang="ru-RU" smtClean="0">
                <a:solidFill>
                  <a:srgbClr val="000000"/>
                </a:solidFill>
              </a:rPr>
              <a:pPr defTabSz="844083"/>
              <a:t>01.04.2020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844083"/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844083"/>
            <a:fld id="{C318D0E1-6172-4638-BCC1-0B70ED483AF8}" type="slidenum">
              <a:rPr lang="ru-RU" smtClean="0">
                <a:solidFill>
                  <a:srgbClr val="000000"/>
                </a:solidFill>
              </a:rPr>
              <a:pPr defTabSz="844083"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54682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rgbClr val="004821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44083">
              <a:defRPr/>
            </a:pPr>
            <a:endParaRPr lang="en-US" sz="1662" dirty="0">
              <a:solidFill>
                <a:prstClr val="white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 bwMode="invGray">
          <a:xfrm>
            <a:off x="9085263" y="-1588"/>
            <a:ext cx="57150" cy="312738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44083">
              <a:defRPr/>
            </a:pPr>
            <a:endParaRPr lang="en-US" sz="1662" dirty="0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 bwMode="invGray">
          <a:xfrm>
            <a:off x="9043988" y="-1588"/>
            <a:ext cx="28575" cy="312738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44083">
              <a:defRPr/>
            </a:pPr>
            <a:endParaRPr lang="en-US" sz="1662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 bwMode="invGray">
          <a:xfrm>
            <a:off x="9024939" y="-1588"/>
            <a:ext cx="9525" cy="312738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44083">
              <a:defRPr/>
            </a:pPr>
            <a:endParaRPr lang="en-US" sz="1662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8977313" y="-1588"/>
            <a:ext cx="25400" cy="312738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44083">
              <a:defRPr/>
            </a:pPr>
            <a:endParaRPr lang="en-US" sz="1662" dirty="0">
              <a:solidFill>
                <a:prstClr val="white"/>
              </a:solidFill>
            </a:endParaRPr>
          </a:p>
        </p:txBody>
      </p:sp>
      <p:grpSp>
        <p:nvGrpSpPr>
          <p:cNvPr id="7" name="Group 23"/>
          <p:cNvGrpSpPr>
            <a:grpSpLocks/>
          </p:cNvGrpSpPr>
          <p:nvPr userDrawn="1"/>
        </p:nvGrpSpPr>
        <p:grpSpPr bwMode="auto">
          <a:xfrm>
            <a:off x="8875713" y="2"/>
            <a:ext cx="95250" cy="333375"/>
            <a:chOff x="8875715" y="-787"/>
            <a:chExt cx="95251" cy="295141"/>
          </a:xfrm>
        </p:grpSpPr>
        <p:sp>
          <p:nvSpPr>
            <p:cNvPr id="8" name="Прямоугольник 7"/>
            <p:cNvSpPr/>
            <p:nvPr/>
          </p:nvSpPr>
          <p:spPr bwMode="invGray">
            <a:xfrm>
              <a:off x="8915402" y="-787"/>
              <a:ext cx="55564" cy="295141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844083">
                <a:defRPr/>
              </a:pPr>
              <a:endParaRPr lang="en-US" sz="1662" dirty="0">
                <a:solidFill>
                  <a:prstClr val="white"/>
                </a:solidFill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invGray">
            <a:xfrm>
              <a:off x="8875715" y="-787"/>
              <a:ext cx="6350" cy="295141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844083">
                <a:defRPr/>
              </a:pPr>
              <a:endParaRPr lang="en-US" sz="1662" dirty="0">
                <a:solidFill>
                  <a:prstClr val="white"/>
                </a:solidFill>
              </a:endParaRPr>
            </a:p>
          </p:txBody>
        </p:sp>
      </p:grpSp>
      <p:sp>
        <p:nvSpPr>
          <p:cNvPr id="10" name="Номер слайда 1"/>
          <p:cNvSpPr txBox="1">
            <a:spLocks/>
          </p:cNvSpPr>
          <p:nvPr userDrawn="1"/>
        </p:nvSpPr>
        <p:spPr>
          <a:xfrm>
            <a:off x="8139113" y="2"/>
            <a:ext cx="825500" cy="3397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3C3E31E0-32D2-4450-97A1-3D2FED62FF58}" type="slidenum">
              <a:rPr lang="ru-RU" sz="1662" smtClean="0">
                <a:solidFill>
                  <a:prstClr val="white"/>
                </a:solidFill>
                <a:latin typeface="Trebuchet MS" panose="020B0603020202020204" pitchFamily="34" charset="0"/>
              </a:rPr>
              <a:pPr algn="r">
                <a:defRPr/>
              </a:pPr>
              <a:t>‹#›</a:t>
            </a:fld>
            <a:endParaRPr lang="ru-RU" sz="1662" dirty="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48702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844083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844083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844083"/>
            <a:fld id="{B2D350B4-811D-9C49-8D4A-B431FFD45952}" type="slidenum">
              <a:rPr lang="en-US" smtClean="0">
                <a:solidFill>
                  <a:srgbClr val="000000"/>
                </a:solidFill>
              </a:rPr>
              <a:pPr defTabSz="844083"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81635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5 - Singula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0"/>
          <a:stretch/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44800" y="1346400"/>
            <a:ext cx="6192000" cy="3510000"/>
          </a:xfrm>
        </p:spPr>
        <p:txBody>
          <a:bodyPr anchor="t" anchorCtr="0"/>
          <a:lstStyle>
            <a:lvl1pPr algn="l">
              <a:defRPr sz="10154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Title slide 1</a:t>
            </a:r>
            <a:br>
              <a:rPr lang="en-US" dirty="0" smtClean="0"/>
            </a:br>
            <a:r>
              <a:rPr lang="en-US" dirty="0" smtClean="0"/>
              <a:t>singular </a:t>
            </a:r>
            <a:br>
              <a:rPr lang="en-US" dirty="0" smtClean="0"/>
            </a:br>
            <a:r>
              <a:rPr lang="en-US" dirty="0" smtClean="0"/>
              <a:t>image</a:t>
            </a:r>
            <a:endParaRPr lang="en-US" dirty="0"/>
          </a:p>
        </p:txBody>
      </p:sp>
      <p:sp>
        <p:nvSpPr>
          <p:cNvPr id="4" name="object 3"/>
          <p:cNvSpPr/>
          <p:nvPr userDrawn="1"/>
        </p:nvSpPr>
        <p:spPr>
          <a:xfrm>
            <a:off x="1" y="0"/>
            <a:ext cx="1587731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00338D"/>
          </a:solidFill>
        </p:spPr>
        <p:txBody>
          <a:bodyPr wrap="square" lIns="0" tIns="0" rIns="0" bIns="0" rtlCol="0">
            <a:noAutofit/>
          </a:bodyPr>
          <a:lstStyle/>
          <a:p>
            <a:pPr defTabSz="844083"/>
            <a:endParaRPr sz="1662" dirty="0">
              <a:solidFill>
                <a:srgbClr val="000000"/>
              </a:solidFill>
            </a:endParaRP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064100" y="5036400"/>
            <a:ext cx="6172700" cy="216000"/>
          </a:xfrm>
        </p:spPr>
        <p:txBody>
          <a:bodyPr/>
          <a:lstStyle>
            <a:lvl1pPr>
              <a:defRPr sz="1015">
                <a:solidFill>
                  <a:schemeClr val="bg1"/>
                </a:solidFill>
              </a:defRPr>
            </a:lvl1pPr>
            <a:lvl2pPr>
              <a:defRPr sz="1015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015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015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01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reeform 19"/>
          <p:cNvSpPr>
            <a:spLocks noEditPoints="1"/>
          </p:cNvSpPr>
          <p:nvPr userDrawn="1"/>
        </p:nvSpPr>
        <p:spPr bwMode="auto">
          <a:xfrm>
            <a:off x="2070585" y="784800"/>
            <a:ext cx="717785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418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 - Right dark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729877" y="1339200"/>
            <a:ext cx="5715692" cy="3510000"/>
          </a:xfrm>
        </p:spPr>
        <p:txBody>
          <a:bodyPr anchor="t" anchorCtr="0"/>
          <a:lstStyle>
            <a:lvl1pPr algn="l">
              <a:defRPr sz="10154">
                <a:solidFill>
                  <a:schemeClr val="bg1"/>
                </a:solidFill>
                <a:latin typeface="KPMG Cyrillic Extralight" panose="020B0303030202040204" pitchFamily="34" charset="-52"/>
              </a:defRPr>
            </a:lvl1pPr>
          </a:lstStyle>
          <a:p>
            <a:r>
              <a:rPr lang="en-GB" dirty="0" smtClean="0"/>
              <a:t>Title Slide 2 – </a:t>
            </a:r>
            <a:br>
              <a:rPr lang="en-GB" dirty="0" smtClean="0"/>
            </a:br>
            <a:r>
              <a:rPr lang="en-GB" dirty="0" smtClean="0"/>
              <a:t>Right dark vertical image</a:t>
            </a:r>
            <a:endParaRPr lang="en-US" dirty="0"/>
          </a:p>
        </p:txBody>
      </p:sp>
      <p:sp>
        <p:nvSpPr>
          <p:cNvPr id="11" name="Freeform 19"/>
          <p:cNvSpPr>
            <a:spLocks noEditPoints="1"/>
          </p:cNvSpPr>
          <p:nvPr userDrawn="1"/>
        </p:nvSpPr>
        <p:spPr bwMode="auto">
          <a:xfrm>
            <a:off x="756461" y="784800"/>
            <a:ext cx="717785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56462" y="5036400"/>
            <a:ext cx="5689108" cy="216000"/>
          </a:xfrm>
        </p:spPr>
        <p:txBody>
          <a:bodyPr/>
          <a:lstStyle>
            <a:lvl1pPr>
              <a:defRPr sz="1015">
                <a:solidFill>
                  <a:schemeClr val="bg1"/>
                </a:solidFill>
              </a:defRPr>
            </a:lvl1pPr>
            <a:lvl2pPr>
              <a:defRPr sz="1015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015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015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01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174406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6 - No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44800" y="1346400"/>
            <a:ext cx="6192000" cy="3510000"/>
          </a:xfrm>
        </p:spPr>
        <p:txBody>
          <a:bodyPr anchor="t" anchorCtr="0"/>
          <a:lstStyle>
            <a:lvl1pPr algn="l">
              <a:defRPr sz="10154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Title slide 3</a:t>
            </a:r>
            <a:br>
              <a:rPr lang="en-GB" dirty="0" smtClean="0"/>
            </a:br>
            <a:r>
              <a:rPr lang="en-GB" dirty="0" smtClean="0"/>
              <a:t>no image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064100" y="5036400"/>
            <a:ext cx="6172700" cy="216000"/>
          </a:xfrm>
        </p:spPr>
        <p:txBody>
          <a:bodyPr/>
          <a:lstStyle>
            <a:lvl1pPr>
              <a:defRPr sz="1015">
                <a:solidFill>
                  <a:schemeClr val="bg1"/>
                </a:solidFill>
              </a:defRPr>
            </a:lvl1pPr>
            <a:lvl2pPr>
              <a:defRPr sz="1015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015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015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01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58336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 - Left dark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726379" y="1339200"/>
            <a:ext cx="5021967" cy="3510000"/>
          </a:xfrm>
        </p:spPr>
        <p:txBody>
          <a:bodyPr anchor="t" anchorCtr="0"/>
          <a:lstStyle>
            <a:lvl1pPr algn="l">
              <a:defRPr sz="10154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Title slide 4</a:t>
            </a:r>
            <a:br>
              <a:rPr lang="en-GB" dirty="0" smtClean="0"/>
            </a:br>
            <a:r>
              <a:rPr lang="en-GB" dirty="0" smtClean="0"/>
              <a:t>dark left vertical image</a:t>
            </a:r>
            <a:endParaRPr lang="en-US" dirty="0"/>
          </a:p>
        </p:txBody>
      </p:sp>
      <p:sp>
        <p:nvSpPr>
          <p:cNvPr id="9" name="Freeform 19"/>
          <p:cNvSpPr>
            <a:spLocks noEditPoints="1"/>
          </p:cNvSpPr>
          <p:nvPr userDrawn="1"/>
        </p:nvSpPr>
        <p:spPr bwMode="auto">
          <a:xfrm>
            <a:off x="3752964" y="784800"/>
            <a:ext cx="717785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752964" y="5036400"/>
            <a:ext cx="4995382" cy="216000"/>
          </a:xfrm>
        </p:spPr>
        <p:txBody>
          <a:bodyPr/>
          <a:lstStyle>
            <a:lvl1pPr>
              <a:defRPr sz="1015">
                <a:solidFill>
                  <a:schemeClr val="bg1"/>
                </a:solidFill>
              </a:defRPr>
            </a:lvl1pPr>
            <a:lvl2pPr>
              <a:defRPr sz="1015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015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015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01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203314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- Right light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729877" y="1339200"/>
            <a:ext cx="5715692" cy="3510000"/>
          </a:xfrm>
        </p:spPr>
        <p:txBody>
          <a:bodyPr anchor="t" anchorCtr="0"/>
          <a:lstStyle>
            <a:lvl1pPr algn="l">
              <a:defRPr sz="10154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Title Slide 5 – </a:t>
            </a:r>
            <a:br>
              <a:rPr lang="en-GB" dirty="0" smtClean="0"/>
            </a:br>
            <a:r>
              <a:rPr lang="en-GB" dirty="0" smtClean="0"/>
              <a:t>Left light vertical image</a:t>
            </a:r>
            <a:endParaRPr lang="en-US" dirty="0"/>
          </a:p>
        </p:txBody>
      </p:sp>
      <p:sp>
        <p:nvSpPr>
          <p:cNvPr id="11" name="Freeform 19"/>
          <p:cNvSpPr>
            <a:spLocks noEditPoints="1"/>
          </p:cNvSpPr>
          <p:nvPr userDrawn="1"/>
        </p:nvSpPr>
        <p:spPr bwMode="auto">
          <a:xfrm>
            <a:off x="756461" y="784800"/>
            <a:ext cx="717785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56462" y="5036400"/>
            <a:ext cx="5689108" cy="216000"/>
          </a:xfrm>
        </p:spPr>
        <p:txBody>
          <a:bodyPr/>
          <a:lstStyle>
            <a:lvl1pPr>
              <a:defRPr sz="1015">
                <a:solidFill>
                  <a:schemeClr val="bg1"/>
                </a:solidFill>
              </a:defRPr>
            </a:lvl1pPr>
            <a:lvl2pPr>
              <a:defRPr sz="1015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015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015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01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2120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 - Left light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3726379" y="1339200"/>
            <a:ext cx="5021967" cy="3510000"/>
          </a:xfrm>
        </p:spPr>
        <p:txBody>
          <a:bodyPr anchor="t" anchorCtr="0"/>
          <a:lstStyle>
            <a:lvl1pPr algn="l">
              <a:defRPr sz="10154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Title slide 6</a:t>
            </a:r>
            <a:br>
              <a:rPr lang="en-GB" dirty="0" smtClean="0"/>
            </a:br>
            <a:r>
              <a:rPr lang="en-GB" dirty="0" smtClean="0"/>
              <a:t>light right vertical image</a:t>
            </a:r>
            <a:endParaRPr lang="en-US" dirty="0"/>
          </a:p>
        </p:txBody>
      </p:sp>
      <p:sp>
        <p:nvSpPr>
          <p:cNvPr id="11" name="Freeform 19"/>
          <p:cNvSpPr>
            <a:spLocks noEditPoints="1"/>
          </p:cNvSpPr>
          <p:nvPr userDrawn="1"/>
        </p:nvSpPr>
        <p:spPr bwMode="auto">
          <a:xfrm>
            <a:off x="3752964" y="784800"/>
            <a:ext cx="717785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752964" y="5036400"/>
            <a:ext cx="4995382" cy="216000"/>
          </a:xfrm>
        </p:spPr>
        <p:txBody>
          <a:bodyPr/>
          <a:lstStyle>
            <a:lvl1pPr>
              <a:defRPr sz="1015">
                <a:solidFill>
                  <a:schemeClr val="bg1"/>
                </a:solidFill>
              </a:defRPr>
            </a:lvl1pPr>
            <a:lvl2pPr>
              <a:defRPr sz="1015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015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015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01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340609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tter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/>
          <p:cNvSpPr>
            <a:spLocks noGrp="1"/>
          </p:cNvSpPr>
          <p:nvPr>
            <p:ph type="body" sz="quarter" idx="14"/>
          </p:nvPr>
        </p:nvSpPr>
        <p:spPr>
          <a:xfrm>
            <a:off x="4658458" y="445724"/>
            <a:ext cx="4041930" cy="365356"/>
          </a:xfrm>
        </p:spPr>
        <p:txBody>
          <a:bodyPr lIns="144000"/>
          <a:lstStyle>
            <a:lvl1pPr>
              <a:spcAft>
                <a:spcPts val="277"/>
              </a:spcAft>
              <a:defRPr sz="738"/>
            </a:lvl1pPr>
            <a:lvl2pPr>
              <a:spcAft>
                <a:spcPts val="277"/>
              </a:spcAft>
              <a:defRPr sz="738"/>
            </a:lvl2pPr>
            <a:lvl3pPr>
              <a:spcAft>
                <a:spcPts val="277"/>
              </a:spcAft>
              <a:defRPr sz="738"/>
            </a:lvl3pPr>
            <a:lvl4pPr>
              <a:spcAft>
                <a:spcPts val="277"/>
              </a:spcAft>
              <a:defRPr sz="738"/>
            </a:lvl4pPr>
            <a:lvl5pPr>
              <a:spcAft>
                <a:spcPts val="277"/>
              </a:spcAft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5"/>
          </p:nvPr>
        </p:nvSpPr>
        <p:spPr>
          <a:xfrm>
            <a:off x="451339" y="445724"/>
            <a:ext cx="4034204" cy="365356"/>
          </a:xfrm>
        </p:spPr>
        <p:txBody>
          <a:bodyPr/>
          <a:lstStyle>
            <a:lvl1pPr>
              <a:spcAft>
                <a:spcPts val="277"/>
              </a:spcAft>
              <a:defRPr sz="738"/>
            </a:lvl1pPr>
            <a:lvl2pPr>
              <a:spcAft>
                <a:spcPts val="277"/>
              </a:spcAft>
              <a:defRPr sz="738"/>
            </a:lvl2pPr>
            <a:lvl3pPr>
              <a:spcAft>
                <a:spcPts val="277"/>
              </a:spcAft>
              <a:defRPr sz="738"/>
            </a:lvl3pPr>
            <a:lvl4pPr>
              <a:spcAft>
                <a:spcPts val="277"/>
              </a:spcAft>
              <a:defRPr sz="738"/>
            </a:lvl4pPr>
            <a:lvl5pPr>
              <a:spcAft>
                <a:spcPts val="277"/>
              </a:spcAft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9" y="1177925"/>
            <a:ext cx="4034204" cy="4843463"/>
          </a:xfrm>
        </p:spPr>
        <p:txBody>
          <a:bodyPr/>
          <a:lstStyle>
            <a:lvl1pPr>
              <a:defRPr sz="738"/>
            </a:lvl1pPr>
            <a:lvl2pPr>
              <a:defRPr sz="738"/>
            </a:lvl2pPr>
            <a:lvl3pPr>
              <a:defRPr sz="738"/>
            </a:lvl3pPr>
            <a:lvl4pPr>
              <a:defRPr sz="738"/>
            </a:lvl4pPr>
            <a:lvl5pPr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671752" y="1177925"/>
            <a:ext cx="4020909" cy="4843463"/>
          </a:xfrm>
          <a:ln w="6350">
            <a:solidFill>
              <a:schemeClr val="tx2"/>
            </a:solidFill>
          </a:ln>
        </p:spPr>
        <p:txBody>
          <a:bodyPr lIns="144000" tIns="72000"/>
          <a:lstStyle>
            <a:lvl1pPr>
              <a:defRPr sz="738"/>
            </a:lvl1pPr>
            <a:lvl2pPr>
              <a:defRPr sz="738"/>
            </a:lvl2pPr>
            <a:lvl3pPr>
              <a:defRPr sz="738"/>
            </a:lvl3pPr>
            <a:lvl4pPr>
              <a:defRPr sz="738"/>
            </a:lvl4pPr>
            <a:lvl5pPr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4659579" y="1177925"/>
            <a:ext cx="84075" cy="4843463"/>
          </a:xfrm>
          <a:prstGeom prst="rect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9846" tIns="49846" rIns="49846" bIns="49846" rtlCol="0" anchor="ctr"/>
          <a:lstStyle/>
          <a:p>
            <a:pPr defTabSz="844083"/>
            <a:endParaRPr lang="en-GB" sz="1385" dirty="0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731600" y="6320118"/>
            <a:ext cx="2924308" cy="226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844083">
              <a:defRPr/>
            </a:pP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АО «КПМГ», компания, зарегистрированная в соответствии с законодательством Российской Федерации, член сети независимых фирм КПМГ, входящих </a:t>
            </a:r>
            <a:b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</a:b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в ассоциацию 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Cooperative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(“KPMG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”), зарегистрированную по законодательству Швейцарии.</a:t>
            </a:r>
          </a:p>
        </p:txBody>
      </p:sp>
      <p:sp>
        <p:nvSpPr>
          <p:cNvPr id="23" name="Shape 8"/>
          <p:cNvSpPr txBox="1">
            <a:spLocks/>
          </p:cNvSpPr>
          <p:nvPr userDrawn="1"/>
        </p:nvSpPr>
        <p:spPr>
          <a:xfrm>
            <a:off x="8241231" y="6320118"/>
            <a:ext cx="462257" cy="149412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en-US" sz="923" smtClean="0">
                <a:solidFill>
                  <a:srgbClr val="00338D"/>
                </a:solidFill>
                <a:cs typeface="Arial" panose="020B0604020202020204" pitchFamily="34" charset="0"/>
              </a:rPr>
              <a:pPr algn="r"/>
              <a:t>‹#›</a:t>
            </a:fld>
            <a:endParaRPr lang="en-US" sz="923" dirty="0">
              <a:solidFill>
                <a:srgbClr val="00338D"/>
              </a:solidFill>
              <a:cs typeface="Arial" panose="020B0604020202020204" pitchFamily="34" charset="0"/>
            </a:endParaRPr>
          </a:p>
        </p:txBody>
      </p:sp>
      <p:sp>
        <p:nvSpPr>
          <p:cNvPr id="10" name="Freeform 19"/>
          <p:cNvSpPr>
            <a:spLocks noEditPoints="1"/>
          </p:cNvSpPr>
          <p:nvPr userDrawn="1"/>
        </p:nvSpPr>
        <p:spPr bwMode="auto">
          <a:xfrm>
            <a:off x="747238" y="6301080"/>
            <a:ext cx="424800" cy="187489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rgbClr val="00338D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932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tter contin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/>
          <p:cNvSpPr>
            <a:spLocks noGrp="1"/>
          </p:cNvSpPr>
          <p:nvPr>
            <p:ph type="body" sz="quarter" idx="14"/>
          </p:nvPr>
        </p:nvSpPr>
        <p:spPr>
          <a:xfrm>
            <a:off x="4658458" y="445724"/>
            <a:ext cx="4041930" cy="365356"/>
          </a:xfrm>
        </p:spPr>
        <p:txBody>
          <a:bodyPr lIns="144000"/>
          <a:lstStyle>
            <a:lvl1pPr>
              <a:spcAft>
                <a:spcPts val="277"/>
              </a:spcAft>
              <a:defRPr sz="738"/>
            </a:lvl1pPr>
            <a:lvl2pPr>
              <a:spcAft>
                <a:spcPts val="277"/>
              </a:spcAft>
              <a:defRPr sz="738"/>
            </a:lvl2pPr>
            <a:lvl3pPr>
              <a:spcAft>
                <a:spcPts val="277"/>
              </a:spcAft>
              <a:defRPr sz="738"/>
            </a:lvl3pPr>
            <a:lvl4pPr>
              <a:spcAft>
                <a:spcPts val="277"/>
              </a:spcAft>
              <a:defRPr sz="738"/>
            </a:lvl4pPr>
            <a:lvl5pPr>
              <a:spcAft>
                <a:spcPts val="277"/>
              </a:spcAft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5"/>
          </p:nvPr>
        </p:nvSpPr>
        <p:spPr>
          <a:xfrm>
            <a:off x="451339" y="445724"/>
            <a:ext cx="4034204" cy="365356"/>
          </a:xfrm>
        </p:spPr>
        <p:txBody>
          <a:bodyPr/>
          <a:lstStyle>
            <a:lvl1pPr>
              <a:spcAft>
                <a:spcPts val="277"/>
              </a:spcAft>
              <a:defRPr sz="738"/>
            </a:lvl1pPr>
            <a:lvl2pPr>
              <a:spcAft>
                <a:spcPts val="277"/>
              </a:spcAft>
              <a:defRPr sz="738"/>
            </a:lvl2pPr>
            <a:lvl3pPr>
              <a:spcAft>
                <a:spcPts val="277"/>
              </a:spcAft>
              <a:defRPr sz="738"/>
            </a:lvl3pPr>
            <a:lvl4pPr>
              <a:spcAft>
                <a:spcPts val="277"/>
              </a:spcAft>
              <a:defRPr sz="738"/>
            </a:lvl4pPr>
            <a:lvl5pPr>
              <a:spcAft>
                <a:spcPts val="277"/>
              </a:spcAft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9" y="1177925"/>
            <a:ext cx="4034204" cy="4843463"/>
          </a:xfrm>
        </p:spPr>
        <p:txBody>
          <a:bodyPr/>
          <a:lstStyle>
            <a:lvl1pPr>
              <a:defRPr sz="738"/>
            </a:lvl1pPr>
            <a:lvl2pPr>
              <a:defRPr sz="738"/>
            </a:lvl2pPr>
            <a:lvl3pPr>
              <a:defRPr sz="738"/>
            </a:lvl3pPr>
            <a:lvl4pPr>
              <a:defRPr sz="738"/>
            </a:lvl4pPr>
            <a:lvl5pPr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671752" y="1177925"/>
            <a:ext cx="4020909" cy="4843463"/>
          </a:xfrm>
          <a:ln w="6350">
            <a:solidFill>
              <a:schemeClr val="tx2"/>
            </a:solidFill>
          </a:ln>
        </p:spPr>
        <p:txBody>
          <a:bodyPr lIns="144000" tIns="72000"/>
          <a:lstStyle>
            <a:lvl1pPr>
              <a:defRPr sz="738"/>
            </a:lvl1pPr>
            <a:lvl2pPr>
              <a:defRPr sz="738"/>
            </a:lvl2pPr>
            <a:lvl3pPr>
              <a:defRPr sz="738"/>
            </a:lvl3pPr>
            <a:lvl4pPr>
              <a:defRPr sz="738"/>
            </a:lvl4pPr>
            <a:lvl5pPr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4658458" y="1177925"/>
            <a:ext cx="84075" cy="4843463"/>
          </a:xfrm>
          <a:prstGeom prst="rect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9846" tIns="49846" rIns="49846" bIns="49846" rtlCol="0" anchor="ctr"/>
          <a:lstStyle/>
          <a:p>
            <a:pPr defTabSz="844083"/>
            <a:endParaRPr lang="en-GB" sz="1385" dirty="0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731600" y="6320118"/>
            <a:ext cx="2924308" cy="226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844083">
              <a:defRPr/>
            </a:pP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АО «КПМГ», компания, зарегистрированная в соответствии с законодательством Российской Федерации, член сети независимых фирм КПМГ, входящих </a:t>
            </a:r>
            <a:b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</a:b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в ассоциацию 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Cooperative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(“KPMG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”), зарегистрированную по законодательству Швейцарии.</a:t>
            </a:r>
          </a:p>
        </p:txBody>
      </p:sp>
      <p:sp>
        <p:nvSpPr>
          <p:cNvPr id="23" name="Shape 8"/>
          <p:cNvSpPr txBox="1">
            <a:spLocks/>
          </p:cNvSpPr>
          <p:nvPr userDrawn="1"/>
        </p:nvSpPr>
        <p:spPr>
          <a:xfrm>
            <a:off x="8241231" y="6320118"/>
            <a:ext cx="462257" cy="149412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en-US" sz="923" smtClean="0">
                <a:solidFill>
                  <a:srgbClr val="00338D"/>
                </a:solidFill>
                <a:cs typeface="Arial" panose="020B0604020202020204" pitchFamily="34" charset="0"/>
              </a:rPr>
              <a:pPr algn="r"/>
              <a:t>‹#›</a:t>
            </a:fld>
            <a:endParaRPr lang="en-US" sz="923" dirty="0">
              <a:solidFill>
                <a:srgbClr val="00338D"/>
              </a:solidFill>
              <a:cs typeface="Arial" panose="020B0604020202020204" pitchFamily="34" charset="0"/>
            </a:endParaRPr>
          </a:p>
        </p:txBody>
      </p:sp>
      <p:sp>
        <p:nvSpPr>
          <p:cNvPr id="10" name="Freeform 19"/>
          <p:cNvSpPr>
            <a:spLocks noEditPoints="1"/>
          </p:cNvSpPr>
          <p:nvPr userDrawn="1"/>
        </p:nvSpPr>
        <p:spPr bwMode="auto">
          <a:xfrm>
            <a:off x="747238" y="6301080"/>
            <a:ext cx="424800" cy="187489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rgbClr val="00338D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885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tter important notice combin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9" y="1177925"/>
            <a:ext cx="4034204" cy="4843462"/>
          </a:xfrm>
        </p:spPr>
        <p:txBody>
          <a:bodyPr/>
          <a:lstStyle>
            <a:lvl1pPr>
              <a:defRPr sz="738" baseline="0"/>
            </a:lvl1pPr>
            <a:lvl2pPr>
              <a:defRPr sz="738"/>
            </a:lvl2pPr>
            <a:lvl3pPr>
              <a:defRPr sz="738"/>
            </a:lvl3pPr>
            <a:lvl4pPr>
              <a:defRPr sz="738"/>
            </a:lvl4pPr>
            <a:lvl5pPr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658458" y="1177925"/>
            <a:ext cx="4034203" cy="4843462"/>
          </a:xfrm>
          <a:ln w="6350">
            <a:noFill/>
          </a:ln>
        </p:spPr>
        <p:txBody>
          <a:bodyPr lIns="0" tIns="0"/>
          <a:lstStyle>
            <a:lvl1pPr>
              <a:defRPr sz="738"/>
            </a:lvl1pPr>
            <a:lvl2pPr>
              <a:defRPr sz="738"/>
            </a:lvl2pPr>
            <a:lvl3pPr>
              <a:defRPr sz="738"/>
            </a:lvl3pPr>
            <a:lvl4pPr>
              <a:defRPr sz="738"/>
            </a:lvl4pPr>
            <a:lvl5pPr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1731600" y="6320118"/>
            <a:ext cx="2924308" cy="226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844083">
              <a:defRPr/>
            </a:pP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АО «КПМГ», компания, зарегистрированная в соответствии с законодательством Российской Федерации, член сети независимых фирм КПМГ, входящих </a:t>
            </a:r>
            <a:b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</a:b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в ассоциацию 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Cooperative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(“KPMG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”), зарегистрированную по законодательству Швейцарии.</a:t>
            </a:r>
          </a:p>
        </p:txBody>
      </p:sp>
      <p:sp>
        <p:nvSpPr>
          <p:cNvPr id="17" name="Shape 8"/>
          <p:cNvSpPr txBox="1">
            <a:spLocks/>
          </p:cNvSpPr>
          <p:nvPr userDrawn="1"/>
        </p:nvSpPr>
        <p:spPr>
          <a:xfrm>
            <a:off x="8241231" y="6320118"/>
            <a:ext cx="462257" cy="149412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en-US" sz="923" smtClean="0">
                <a:solidFill>
                  <a:srgbClr val="00338D"/>
                </a:solidFill>
                <a:cs typeface="Arial" panose="020B0604020202020204" pitchFamily="34" charset="0"/>
              </a:rPr>
              <a:pPr algn="r"/>
              <a:t>‹#›</a:t>
            </a:fld>
            <a:endParaRPr lang="en-US" sz="923" dirty="0">
              <a:solidFill>
                <a:srgbClr val="00338D"/>
              </a:solidFill>
              <a:cs typeface="Arial" panose="020B0604020202020204" pitchFamily="34" charset="0"/>
            </a:endParaRPr>
          </a:p>
        </p:txBody>
      </p:sp>
      <p:sp>
        <p:nvSpPr>
          <p:cNvPr id="11" name="Text Placeholder 24"/>
          <p:cNvSpPr>
            <a:spLocks noGrp="1"/>
          </p:cNvSpPr>
          <p:nvPr>
            <p:ph type="body" sz="quarter" idx="15"/>
          </p:nvPr>
        </p:nvSpPr>
        <p:spPr>
          <a:xfrm>
            <a:off x="451339" y="445724"/>
            <a:ext cx="4034204" cy="365356"/>
          </a:xfrm>
        </p:spPr>
        <p:txBody>
          <a:bodyPr/>
          <a:lstStyle>
            <a:lvl1pPr>
              <a:spcAft>
                <a:spcPts val="277"/>
              </a:spcAft>
              <a:defRPr sz="738"/>
            </a:lvl1pPr>
            <a:lvl2pPr>
              <a:spcAft>
                <a:spcPts val="277"/>
              </a:spcAft>
              <a:defRPr sz="738"/>
            </a:lvl2pPr>
            <a:lvl3pPr>
              <a:spcAft>
                <a:spcPts val="277"/>
              </a:spcAft>
              <a:defRPr sz="738"/>
            </a:lvl3pPr>
            <a:lvl4pPr>
              <a:spcAft>
                <a:spcPts val="277"/>
              </a:spcAft>
              <a:defRPr sz="738"/>
            </a:lvl4pPr>
            <a:lvl5pPr>
              <a:spcAft>
                <a:spcPts val="277"/>
              </a:spcAft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8" name="Freeform 19"/>
          <p:cNvSpPr>
            <a:spLocks noEditPoints="1"/>
          </p:cNvSpPr>
          <p:nvPr userDrawn="1"/>
        </p:nvSpPr>
        <p:spPr bwMode="auto">
          <a:xfrm>
            <a:off x="747238" y="6301080"/>
            <a:ext cx="424800" cy="187489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rgbClr val="00338D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19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7" y="1422400"/>
            <a:ext cx="1611692" cy="46044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lIns="54000" tIns="54000" rIns="54000" bIns="54000"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262554" y="1422400"/>
            <a:ext cx="6430108" cy="4604400"/>
          </a:xfrm>
          <a:ln>
            <a:solidFill>
              <a:schemeClr val="accent1"/>
            </a:solidFill>
          </a:ln>
        </p:spPr>
        <p:txBody>
          <a:bodyPr lIns="54000" tIns="54000" rIns="54000" bIns="54000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2166130701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>
        <p15:guide id="1" pos="1544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MESSAGE 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8" y="1422400"/>
            <a:ext cx="1613389" cy="46044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lIns="54000" tIns="54000" rIns="54000" bIns="54000"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258158" y="1422400"/>
            <a:ext cx="3140308" cy="4604400"/>
          </a:xfrm>
          <a:ln>
            <a:solidFill>
              <a:schemeClr val="accent1"/>
            </a:solidFill>
          </a:ln>
        </p:spPr>
        <p:txBody>
          <a:bodyPr lIns="54000" tIns="54000" rIns="54000" bIns="54000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553221" y="1422400"/>
            <a:ext cx="3140308" cy="4604400"/>
          </a:xfrm>
          <a:ln>
            <a:solidFill>
              <a:schemeClr val="accent1"/>
            </a:solidFill>
          </a:ln>
        </p:spPr>
        <p:txBody>
          <a:bodyPr lIns="54000" tIns="54000" rIns="54000" bIns="54000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152288877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>
        <p15:guide id="1" pos="1409">
          <p15:clr>
            <a:srgbClr val="FBAE40"/>
          </p15:clr>
        </p15:guide>
        <p15:guide id="2" pos="1541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MESSAGE 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8" y="1422400"/>
            <a:ext cx="1613389" cy="46044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lIns="54000" tIns="54000" rIns="54000" bIns="54000"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553221" y="1422400"/>
            <a:ext cx="3140308" cy="4604400"/>
          </a:xfrm>
          <a:ln>
            <a:solidFill>
              <a:schemeClr val="accent1"/>
            </a:solidFill>
          </a:ln>
        </p:spPr>
        <p:txBody>
          <a:bodyPr lIns="54000" tIns="54000" rIns="54000" bIns="54000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412371776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>
        <p15:guide id="1" pos="1409">
          <p15:clr>
            <a:srgbClr val="FBAE40"/>
          </p15:clr>
        </p15:guide>
        <p15:guide id="2" pos="1541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218415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9" y="1422400"/>
            <a:ext cx="8241323" cy="460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>
            <a:lvl1pPr>
              <a:defRPr sz="443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8923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8" y="1422400"/>
            <a:ext cx="4036754" cy="460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655908" y="1422400"/>
            <a:ext cx="3726000" cy="460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7930569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932885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OR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8" y="1422400"/>
            <a:ext cx="4036754" cy="460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3"/>
          </p:nvPr>
        </p:nvSpPr>
        <p:spPr>
          <a:xfrm>
            <a:off x="4655908" y="1422400"/>
            <a:ext cx="4036754" cy="46044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icon to add chart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1339" y="203863"/>
            <a:ext cx="7619815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1626516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CHAR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9" y="3830800"/>
            <a:ext cx="8241323" cy="21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1"/>
          </p:nvPr>
        </p:nvSpPr>
        <p:spPr>
          <a:xfrm>
            <a:off x="451339" y="1422400"/>
            <a:ext cx="8241323" cy="219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icon to add chart</a:t>
            </a:r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683774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CHAR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4"/>
          <p:cNvSpPr>
            <a:spLocks noGrp="1"/>
          </p:cNvSpPr>
          <p:nvPr>
            <p:ph type="chart" sz="quarter" idx="11"/>
          </p:nvPr>
        </p:nvSpPr>
        <p:spPr>
          <a:xfrm>
            <a:off x="3259385" y="1422400"/>
            <a:ext cx="2625231" cy="219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icon to add chart</a:t>
            </a:r>
            <a:endParaRPr lang="en-GB" dirty="0" smtClean="0"/>
          </a:p>
        </p:txBody>
      </p:sp>
      <p:sp>
        <p:nvSpPr>
          <p:cNvPr id="6" name="Chart Placeholder 4"/>
          <p:cNvSpPr>
            <a:spLocks noGrp="1"/>
          </p:cNvSpPr>
          <p:nvPr>
            <p:ph type="chart" sz="quarter" idx="12"/>
          </p:nvPr>
        </p:nvSpPr>
        <p:spPr>
          <a:xfrm>
            <a:off x="451338" y="1422400"/>
            <a:ext cx="2625231" cy="219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icon to add chart</a:t>
            </a:r>
            <a:endParaRPr lang="en-GB" dirty="0" smtClean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7" y="3830800"/>
            <a:ext cx="2625231" cy="21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Chart Placeholder 4"/>
          <p:cNvSpPr>
            <a:spLocks noGrp="1"/>
          </p:cNvSpPr>
          <p:nvPr>
            <p:ph type="chart" sz="quarter" idx="13"/>
          </p:nvPr>
        </p:nvSpPr>
        <p:spPr>
          <a:xfrm>
            <a:off x="6067431" y="1422400"/>
            <a:ext cx="2625231" cy="219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icon to add chart</a:t>
            </a:r>
            <a:endParaRPr lang="en-GB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259384" y="3830800"/>
            <a:ext cx="2625231" cy="21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6067431" y="3830800"/>
            <a:ext cx="2625231" cy="21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38860864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51339" y="1422400"/>
            <a:ext cx="8241323" cy="46044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11839639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0268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70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IV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8" y="2336184"/>
            <a:ext cx="1495385" cy="3690616"/>
          </a:xfrm>
        </p:spPr>
        <p:txBody>
          <a:bodyPr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137823" y="2336184"/>
            <a:ext cx="1495385" cy="3690616"/>
          </a:xfrm>
        </p:spPr>
        <p:txBody>
          <a:bodyPr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824308" y="2336184"/>
            <a:ext cx="1495385" cy="3690616"/>
          </a:xfrm>
        </p:spPr>
        <p:txBody>
          <a:bodyPr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510792" y="2336184"/>
            <a:ext cx="1495385" cy="3690616"/>
          </a:xfrm>
        </p:spPr>
        <p:txBody>
          <a:bodyPr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451338" y="1426659"/>
            <a:ext cx="1495385" cy="604800"/>
          </a:xfrm>
          <a:prstGeom prst="homePlate">
            <a:avLst>
              <a:gd name="adj" fmla="val 31970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831">
                <a:solidFill>
                  <a:schemeClr val="bg1"/>
                </a:solidFill>
              </a:defRPr>
            </a:lvl1pPr>
            <a:lvl2pPr>
              <a:defRPr sz="1292">
                <a:solidFill>
                  <a:schemeClr val="bg1"/>
                </a:solidFill>
              </a:defRPr>
            </a:lvl2pPr>
            <a:lvl3pPr>
              <a:defRPr sz="1292">
                <a:solidFill>
                  <a:schemeClr val="bg1"/>
                </a:solidFill>
              </a:defRPr>
            </a:lvl3pPr>
            <a:lvl4pPr>
              <a:defRPr sz="1292">
                <a:solidFill>
                  <a:schemeClr val="bg1"/>
                </a:solidFill>
              </a:defRPr>
            </a:lvl4pPr>
            <a:lvl5pPr>
              <a:defRPr sz="1292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  <a:endParaRPr lang="en-GB" dirty="0"/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2137823" y="1426659"/>
            <a:ext cx="1495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831">
                <a:solidFill>
                  <a:schemeClr val="bg1"/>
                </a:solidFill>
              </a:defRPr>
            </a:lvl1pPr>
            <a:lvl2pPr>
              <a:defRPr sz="1292">
                <a:solidFill>
                  <a:schemeClr val="bg1"/>
                </a:solidFill>
              </a:defRPr>
            </a:lvl2pPr>
            <a:lvl3pPr>
              <a:defRPr sz="1292">
                <a:solidFill>
                  <a:schemeClr val="bg1"/>
                </a:solidFill>
              </a:defRPr>
            </a:lvl3pPr>
            <a:lvl4pPr>
              <a:defRPr sz="1292">
                <a:solidFill>
                  <a:schemeClr val="bg1"/>
                </a:solidFill>
              </a:defRPr>
            </a:lvl4pPr>
            <a:lvl5pPr>
              <a:defRPr sz="1292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  <a:endParaRPr lang="en-GB" dirty="0"/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3824308" y="1426659"/>
            <a:ext cx="1495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831">
                <a:solidFill>
                  <a:schemeClr val="bg1"/>
                </a:solidFill>
              </a:defRPr>
            </a:lvl1pPr>
            <a:lvl2pPr>
              <a:defRPr sz="1292">
                <a:solidFill>
                  <a:schemeClr val="bg1"/>
                </a:solidFill>
              </a:defRPr>
            </a:lvl2pPr>
            <a:lvl3pPr>
              <a:defRPr sz="1292">
                <a:solidFill>
                  <a:schemeClr val="bg1"/>
                </a:solidFill>
              </a:defRPr>
            </a:lvl3pPr>
            <a:lvl4pPr>
              <a:defRPr sz="1292">
                <a:solidFill>
                  <a:schemeClr val="bg1"/>
                </a:solidFill>
              </a:defRPr>
            </a:lvl4pPr>
            <a:lvl5pPr>
              <a:defRPr sz="1292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  <a:endParaRPr lang="en-GB" dirty="0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7" hasCustomPrompt="1"/>
          </p:nvPr>
        </p:nvSpPr>
        <p:spPr>
          <a:xfrm>
            <a:off x="5510792" y="1426659"/>
            <a:ext cx="1495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831">
                <a:solidFill>
                  <a:schemeClr val="bg1"/>
                </a:solidFill>
              </a:defRPr>
            </a:lvl1pPr>
            <a:lvl2pPr>
              <a:defRPr sz="1292">
                <a:solidFill>
                  <a:schemeClr val="bg1"/>
                </a:solidFill>
              </a:defRPr>
            </a:lvl2pPr>
            <a:lvl3pPr>
              <a:defRPr sz="1292">
                <a:solidFill>
                  <a:schemeClr val="bg1"/>
                </a:solidFill>
              </a:defRPr>
            </a:lvl3pPr>
            <a:lvl4pPr>
              <a:defRPr sz="1292">
                <a:solidFill>
                  <a:schemeClr val="bg1"/>
                </a:solidFill>
              </a:defRPr>
            </a:lvl4pPr>
            <a:lvl5pPr>
              <a:defRPr sz="1292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  <a:endParaRPr lang="en-GB" dirty="0"/>
          </a:p>
        </p:txBody>
      </p:sp>
      <p:sp>
        <p:nvSpPr>
          <p:cNvPr id="11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7197277" y="1426659"/>
            <a:ext cx="1495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831">
                <a:solidFill>
                  <a:schemeClr val="bg1"/>
                </a:solidFill>
              </a:defRPr>
            </a:lvl1pPr>
            <a:lvl2pPr>
              <a:defRPr sz="1292">
                <a:solidFill>
                  <a:schemeClr val="bg1"/>
                </a:solidFill>
              </a:defRPr>
            </a:lvl2pPr>
            <a:lvl3pPr>
              <a:defRPr sz="1292">
                <a:solidFill>
                  <a:schemeClr val="bg1"/>
                </a:solidFill>
              </a:defRPr>
            </a:lvl3pPr>
            <a:lvl4pPr>
              <a:defRPr sz="1292">
                <a:solidFill>
                  <a:schemeClr val="bg1"/>
                </a:solidFill>
              </a:defRPr>
            </a:lvl4pPr>
            <a:lvl5pPr>
              <a:defRPr sz="1292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  <a:endParaRPr lang="en-GB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7197277" y="2336184"/>
            <a:ext cx="1495385" cy="3690616"/>
          </a:xfrm>
        </p:spPr>
        <p:txBody>
          <a:bodyPr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3439078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OUR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8" y="2336184"/>
            <a:ext cx="1927385" cy="3690616"/>
          </a:xfrm>
        </p:spPr>
        <p:txBody>
          <a:bodyPr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555984" y="2336184"/>
            <a:ext cx="1927385" cy="3690616"/>
          </a:xfrm>
        </p:spPr>
        <p:txBody>
          <a:bodyPr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660630" y="2336184"/>
            <a:ext cx="1927385" cy="3690616"/>
          </a:xfrm>
        </p:spPr>
        <p:txBody>
          <a:bodyPr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765277" y="2336184"/>
            <a:ext cx="1927385" cy="3690616"/>
          </a:xfrm>
        </p:spPr>
        <p:txBody>
          <a:bodyPr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451338" y="1426659"/>
            <a:ext cx="1927385" cy="604800"/>
          </a:xfrm>
          <a:prstGeom prst="homePlate">
            <a:avLst>
              <a:gd name="adj" fmla="val 31970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831">
                <a:solidFill>
                  <a:schemeClr val="bg1"/>
                </a:solidFill>
              </a:defRPr>
            </a:lvl1pPr>
            <a:lvl2pPr>
              <a:defRPr sz="1292">
                <a:solidFill>
                  <a:schemeClr val="bg1"/>
                </a:solidFill>
              </a:defRPr>
            </a:lvl2pPr>
            <a:lvl3pPr>
              <a:defRPr sz="1292">
                <a:solidFill>
                  <a:schemeClr val="bg1"/>
                </a:solidFill>
              </a:defRPr>
            </a:lvl3pPr>
            <a:lvl4pPr>
              <a:defRPr sz="1292">
                <a:solidFill>
                  <a:schemeClr val="bg1"/>
                </a:solidFill>
              </a:defRPr>
            </a:lvl4pPr>
            <a:lvl5pPr>
              <a:defRPr sz="1292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  <a:endParaRPr lang="en-GB" dirty="0"/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2555984" y="1426659"/>
            <a:ext cx="1927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831">
                <a:solidFill>
                  <a:schemeClr val="bg1"/>
                </a:solidFill>
              </a:defRPr>
            </a:lvl1pPr>
            <a:lvl2pPr>
              <a:defRPr sz="1292">
                <a:solidFill>
                  <a:schemeClr val="bg1"/>
                </a:solidFill>
              </a:defRPr>
            </a:lvl2pPr>
            <a:lvl3pPr>
              <a:defRPr sz="1292">
                <a:solidFill>
                  <a:schemeClr val="bg1"/>
                </a:solidFill>
              </a:defRPr>
            </a:lvl3pPr>
            <a:lvl4pPr>
              <a:defRPr sz="1292">
                <a:solidFill>
                  <a:schemeClr val="bg1"/>
                </a:solidFill>
              </a:defRPr>
            </a:lvl4pPr>
            <a:lvl5pPr>
              <a:defRPr sz="1292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  <a:endParaRPr lang="en-GB" dirty="0"/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4660630" y="1426659"/>
            <a:ext cx="1927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831">
                <a:solidFill>
                  <a:schemeClr val="bg1"/>
                </a:solidFill>
              </a:defRPr>
            </a:lvl1pPr>
            <a:lvl2pPr>
              <a:defRPr sz="1292">
                <a:solidFill>
                  <a:schemeClr val="bg1"/>
                </a:solidFill>
              </a:defRPr>
            </a:lvl2pPr>
            <a:lvl3pPr>
              <a:defRPr sz="1292">
                <a:solidFill>
                  <a:schemeClr val="bg1"/>
                </a:solidFill>
              </a:defRPr>
            </a:lvl3pPr>
            <a:lvl4pPr>
              <a:defRPr sz="1292">
                <a:solidFill>
                  <a:schemeClr val="bg1"/>
                </a:solidFill>
              </a:defRPr>
            </a:lvl4pPr>
            <a:lvl5pPr>
              <a:defRPr sz="1292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  <a:endParaRPr lang="en-GB" dirty="0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7" hasCustomPrompt="1"/>
          </p:nvPr>
        </p:nvSpPr>
        <p:spPr>
          <a:xfrm>
            <a:off x="6765277" y="1426659"/>
            <a:ext cx="1927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831">
                <a:solidFill>
                  <a:schemeClr val="bg1"/>
                </a:solidFill>
              </a:defRPr>
            </a:lvl1pPr>
            <a:lvl2pPr>
              <a:defRPr sz="1292">
                <a:solidFill>
                  <a:schemeClr val="bg1"/>
                </a:solidFill>
              </a:defRPr>
            </a:lvl2pPr>
            <a:lvl3pPr>
              <a:defRPr sz="1292">
                <a:solidFill>
                  <a:schemeClr val="bg1"/>
                </a:solidFill>
              </a:defRPr>
            </a:lvl3pPr>
            <a:lvl4pPr>
              <a:defRPr sz="1292">
                <a:solidFill>
                  <a:schemeClr val="bg1"/>
                </a:solidFill>
              </a:defRPr>
            </a:lvl4pPr>
            <a:lvl5pPr>
              <a:defRPr sz="1292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7379281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WITH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504400" y="4532800"/>
            <a:ext cx="3188262" cy="14940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504400" y="1775459"/>
            <a:ext cx="3188262" cy="14940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4022032" y="3191932"/>
            <a:ext cx="1099938" cy="1191600"/>
          </a:xfrm>
          <a:prstGeom prst="ellipse">
            <a:avLst/>
          </a:prstGeom>
          <a:solidFill>
            <a:schemeClr val="accent1"/>
          </a:solidFill>
        </p:spPr>
        <p:txBody>
          <a:bodyPr lIns="54000" tIns="54000" rIns="54000" bIns="54000" anchor="ctr"/>
          <a:lstStyle>
            <a:lvl1pPr algn="ctr">
              <a:defRPr sz="831">
                <a:solidFill>
                  <a:schemeClr val="bg1"/>
                </a:solidFill>
              </a:defRPr>
            </a:lvl1pPr>
            <a:lvl2pPr>
              <a:defRPr sz="1292">
                <a:solidFill>
                  <a:schemeClr val="bg1"/>
                </a:solidFill>
              </a:defRPr>
            </a:lvl2pPr>
            <a:lvl3pPr>
              <a:defRPr sz="1292">
                <a:solidFill>
                  <a:schemeClr val="bg1"/>
                </a:solidFill>
              </a:defRPr>
            </a:lvl3pPr>
            <a:lvl4pPr>
              <a:defRPr sz="1292">
                <a:solidFill>
                  <a:schemeClr val="bg1"/>
                </a:solidFill>
              </a:defRPr>
            </a:lvl4pPr>
            <a:lvl5pPr>
              <a:defRPr sz="1292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  <a:endParaRPr lang="en-GB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504400" y="1428430"/>
            <a:ext cx="3188262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831">
                <a:solidFill>
                  <a:schemeClr val="bg1"/>
                </a:solidFill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5504400" y="4182242"/>
            <a:ext cx="3188262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831">
                <a:solidFill>
                  <a:schemeClr val="bg1"/>
                </a:solidFill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51338" y="4532800"/>
            <a:ext cx="3188262" cy="14940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51338" y="4182242"/>
            <a:ext cx="3188262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831">
                <a:solidFill>
                  <a:schemeClr val="bg1"/>
                </a:solidFill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451338" y="1775459"/>
            <a:ext cx="3188262" cy="14940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451338" y="1428430"/>
            <a:ext cx="3188262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831">
                <a:solidFill>
                  <a:schemeClr val="bg1"/>
                </a:solidFill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Right Arrow 2"/>
          <p:cNvSpPr/>
          <p:nvPr userDrawn="1"/>
        </p:nvSpPr>
        <p:spPr>
          <a:xfrm rot="2655894">
            <a:off x="3785399" y="2812312"/>
            <a:ext cx="381600" cy="378000"/>
          </a:xfrm>
          <a:prstGeom prst="rightArrow">
            <a:avLst>
              <a:gd name="adj1" fmla="val 65119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846" tIns="49846" rIns="49846" bIns="498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844083"/>
            <a:endParaRPr lang="en-GB" sz="831" dirty="0">
              <a:solidFill>
                <a:prstClr val="white"/>
              </a:solidFill>
            </a:endParaRPr>
          </a:p>
        </p:txBody>
      </p:sp>
      <p:sp>
        <p:nvSpPr>
          <p:cNvPr id="21" name="Right Arrow 20"/>
          <p:cNvSpPr/>
          <p:nvPr userDrawn="1"/>
        </p:nvSpPr>
        <p:spPr>
          <a:xfrm rot="18944106" flipH="1">
            <a:off x="4977002" y="2812312"/>
            <a:ext cx="381600" cy="378000"/>
          </a:xfrm>
          <a:prstGeom prst="rightArrow">
            <a:avLst>
              <a:gd name="adj1" fmla="val 65119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846" tIns="49846" rIns="49846" bIns="498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844083"/>
            <a:endParaRPr lang="en-GB" sz="831" dirty="0">
              <a:solidFill>
                <a:prstClr val="white"/>
              </a:solidFill>
            </a:endParaRPr>
          </a:p>
        </p:txBody>
      </p:sp>
      <p:sp>
        <p:nvSpPr>
          <p:cNvPr id="22" name="Right Arrow 21"/>
          <p:cNvSpPr/>
          <p:nvPr userDrawn="1"/>
        </p:nvSpPr>
        <p:spPr>
          <a:xfrm rot="18944106" flipV="1">
            <a:off x="3785399" y="4385153"/>
            <a:ext cx="381600" cy="378000"/>
          </a:xfrm>
          <a:prstGeom prst="rightArrow">
            <a:avLst>
              <a:gd name="adj1" fmla="val 65119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846" tIns="49846" rIns="49846" bIns="498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844083"/>
            <a:endParaRPr lang="en-GB" sz="831" dirty="0">
              <a:solidFill>
                <a:prstClr val="white"/>
              </a:solidFill>
            </a:endParaRPr>
          </a:p>
        </p:txBody>
      </p:sp>
      <p:sp>
        <p:nvSpPr>
          <p:cNvPr id="23" name="Right Arrow 22"/>
          <p:cNvSpPr/>
          <p:nvPr userDrawn="1"/>
        </p:nvSpPr>
        <p:spPr>
          <a:xfrm rot="2655894" flipH="1" flipV="1">
            <a:off x="4977002" y="4385153"/>
            <a:ext cx="381600" cy="378000"/>
          </a:xfrm>
          <a:prstGeom prst="rightArrow">
            <a:avLst>
              <a:gd name="adj1" fmla="val 65119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846" tIns="49846" rIns="49846" bIns="498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844083"/>
            <a:endParaRPr lang="en-GB" sz="831" dirty="0">
              <a:solidFill>
                <a:prstClr val="white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1339" y="203863"/>
            <a:ext cx="7619815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2452606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451338" y="1781376"/>
            <a:ext cx="4036754" cy="4245425"/>
          </a:xfrm>
          <a:ln w="6350">
            <a:noFill/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451338" y="1426659"/>
            <a:ext cx="4036754" cy="360000"/>
          </a:xfrm>
          <a:solidFill>
            <a:schemeClr val="tx2"/>
          </a:solidFill>
          <a:ln w="6350">
            <a:noFill/>
          </a:ln>
        </p:spPr>
        <p:txBody>
          <a:bodyPr lIns="54000" tIns="54000" rIns="54000" bIns="54000" anchor="ctr"/>
          <a:lstStyle>
            <a:lvl1pPr>
              <a:defRPr sz="831">
                <a:solidFill>
                  <a:schemeClr val="bg1"/>
                </a:solidFill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4655908" y="1781376"/>
            <a:ext cx="4036754" cy="4245425"/>
          </a:xfrm>
          <a:ln w="6350">
            <a:noFill/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4655908" y="1426659"/>
            <a:ext cx="4036754" cy="360000"/>
          </a:xfrm>
          <a:solidFill>
            <a:schemeClr val="tx2"/>
          </a:solidFill>
          <a:ln w="6350">
            <a:noFill/>
          </a:ln>
        </p:spPr>
        <p:txBody>
          <a:bodyPr lIns="54000" tIns="54000" rIns="54000" bIns="54000" anchor="ctr"/>
          <a:lstStyle>
            <a:lvl1pPr>
              <a:defRPr sz="831">
                <a:solidFill>
                  <a:schemeClr val="bg1"/>
                </a:solidFill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3647938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665530" y="4241200"/>
            <a:ext cx="4027131" cy="17856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665530" y="1775459"/>
            <a:ext cx="4027131" cy="17856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4665530" y="1428430"/>
            <a:ext cx="4027131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831">
                <a:solidFill>
                  <a:schemeClr val="bg1"/>
                </a:solidFill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665530" y="3890142"/>
            <a:ext cx="4027131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831">
                <a:solidFill>
                  <a:schemeClr val="bg1"/>
                </a:solidFill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51338" y="4241200"/>
            <a:ext cx="4026231" cy="17856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51338" y="3890142"/>
            <a:ext cx="4026231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831">
                <a:solidFill>
                  <a:schemeClr val="bg1"/>
                </a:solidFill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451338" y="1775459"/>
            <a:ext cx="4026231" cy="17856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451338" y="1428430"/>
            <a:ext cx="4026231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831">
                <a:solidFill>
                  <a:schemeClr val="bg1"/>
                </a:solidFill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3115336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- NO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675223" y="3829182"/>
            <a:ext cx="4017438" cy="22032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665531" y="1422401"/>
            <a:ext cx="4017438" cy="2204719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1031" y="3829182"/>
            <a:ext cx="4026231" cy="22032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451338" y="1422401"/>
            <a:ext cx="4026231" cy="2204719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721022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44800" y="1346400"/>
            <a:ext cx="6192000" cy="3510000"/>
          </a:xfrm>
        </p:spPr>
        <p:txBody>
          <a:bodyPr anchor="t" anchorCtr="0"/>
          <a:lstStyle>
            <a:lvl1pPr algn="l">
              <a:defRPr sz="10154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Section divider one title style</a:t>
            </a:r>
            <a:endParaRPr lang="en-US" dirty="0"/>
          </a:p>
        </p:txBody>
      </p:sp>
      <p:sp>
        <p:nvSpPr>
          <p:cNvPr id="4" name="object 3"/>
          <p:cNvSpPr/>
          <p:nvPr userDrawn="1"/>
        </p:nvSpPr>
        <p:spPr>
          <a:xfrm>
            <a:off x="1" y="0"/>
            <a:ext cx="1587731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00338D"/>
          </a:solidFill>
        </p:spPr>
        <p:txBody>
          <a:bodyPr wrap="square" lIns="0" tIns="0" rIns="0" bIns="0" rtlCol="0">
            <a:noAutofit/>
          </a:bodyPr>
          <a:lstStyle/>
          <a:p>
            <a:pPr defTabSz="844083"/>
            <a:endParaRPr sz="1662" dirty="0">
              <a:solidFill>
                <a:srgbClr val="000000"/>
              </a:solidFill>
            </a:endParaRPr>
          </a:p>
        </p:txBody>
      </p:sp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2064100" y="784800"/>
            <a:ext cx="717785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8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2">
    <p:bg>
      <p:bgPr>
        <a:solidFill>
          <a:srgbClr val="6D20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44800" y="1346400"/>
            <a:ext cx="6192000" cy="3510000"/>
          </a:xfrm>
        </p:spPr>
        <p:txBody>
          <a:bodyPr anchor="t" anchorCtr="0"/>
          <a:lstStyle>
            <a:lvl1pPr algn="l">
              <a:defRPr sz="10154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Section divider two title style</a:t>
            </a:r>
            <a:endParaRPr lang="en-US" dirty="0"/>
          </a:p>
        </p:txBody>
      </p:sp>
      <p:sp>
        <p:nvSpPr>
          <p:cNvPr id="4" name="object 3"/>
          <p:cNvSpPr/>
          <p:nvPr userDrawn="1"/>
        </p:nvSpPr>
        <p:spPr>
          <a:xfrm>
            <a:off x="1" y="0"/>
            <a:ext cx="1587731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00A3A1"/>
          </a:solidFill>
        </p:spPr>
        <p:txBody>
          <a:bodyPr wrap="square" lIns="0" tIns="0" rIns="0" bIns="0" rtlCol="0">
            <a:noAutofit/>
          </a:bodyPr>
          <a:lstStyle/>
          <a:p>
            <a:pPr defTabSz="844083"/>
            <a:endParaRPr sz="1662" dirty="0">
              <a:solidFill>
                <a:srgbClr val="000000"/>
              </a:solidFill>
            </a:endParaRPr>
          </a:p>
        </p:txBody>
      </p:sp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2064100" y="784800"/>
            <a:ext cx="717785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0247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44800" y="1346400"/>
            <a:ext cx="6192000" cy="3510000"/>
          </a:xfrm>
        </p:spPr>
        <p:txBody>
          <a:bodyPr anchor="t" anchorCtr="0"/>
          <a:lstStyle>
            <a:lvl1pPr algn="l">
              <a:defRPr sz="10154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Section divider three title style</a:t>
            </a:r>
            <a:endParaRPr lang="en-US" dirty="0"/>
          </a:p>
        </p:txBody>
      </p:sp>
      <p:sp>
        <p:nvSpPr>
          <p:cNvPr id="4" name="object 3"/>
          <p:cNvSpPr/>
          <p:nvPr userDrawn="1"/>
        </p:nvSpPr>
        <p:spPr>
          <a:xfrm>
            <a:off x="1" y="0"/>
            <a:ext cx="1587731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>
            <a:noAutofit/>
          </a:bodyPr>
          <a:lstStyle/>
          <a:p>
            <a:pPr defTabSz="844083"/>
            <a:endParaRPr sz="1662" dirty="0">
              <a:solidFill>
                <a:srgbClr val="000000"/>
              </a:solidFill>
            </a:endParaRPr>
          </a:p>
        </p:txBody>
      </p:sp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2064100" y="784800"/>
            <a:ext cx="717785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469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4">
    <p:bg>
      <p:bgPr>
        <a:solidFill>
          <a:srgbClr val="00A3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44800" y="1346400"/>
            <a:ext cx="6192000" cy="3510000"/>
          </a:xfrm>
        </p:spPr>
        <p:txBody>
          <a:bodyPr anchor="t" anchorCtr="0"/>
          <a:lstStyle>
            <a:lvl1pPr algn="l">
              <a:defRPr sz="10154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Section divider four title style</a:t>
            </a:r>
            <a:endParaRPr lang="en-US" dirty="0"/>
          </a:p>
        </p:txBody>
      </p:sp>
      <p:sp>
        <p:nvSpPr>
          <p:cNvPr id="4" name="object 3"/>
          <p:cNvSpPr/>
          <p:nvPr userDrawn="1"/>
        </p:nvSpPr>
        <p:spPr>
          <a:xfrm>
            <a:off x="1" y="0"/>
            <a:ext cx="1587731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470A68"/>
          </a:solidFill>
        </p:spPr>
        <p:txBody>
          <a:bodyPr wrap="square" lIns="0" tIns="0" rIns="0" bIns="0" rtlCol="0">
            <a:noAutofit/>
          </a:bodyPr>
          <a:lstStyle/>
          <a:p>
            <a:pPr defTabSz="844083"/>
            <a:endParaRPr sz="1662" dirty="0">
              <a:solidFill>
                <a:srgbClr val="000000"/>
              </a:solidFill>
            </a:endParaRPr>
          </a:p>
        </p:txBody>
      </p:sp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2064100" y="784800"/>
            <a:ext cx="717785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972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PORT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16" name="Rectangle 6"/>
          <p:cNvSpPr>
            <a:spLocks noChangeArrowheads="1"/>
          </p:cNvSpPr>
          <p:nvPr userDrawn="1"/>
        </p:nvSpPr>
        <p:spPr bwMode="gray">
          <a:xfrm>
            <a:off x="1573212" y="6233914"/>
            <a:ext cx="2957538" cy="22659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lIns="0" tIns="0" rIns="0" bIns="0" anchor="t" anchorCtr="0"/>
          <a:lstStyle/>
          <a:p>
            <a:pPr defTabSz="844083">
              <a:defRPr/>
            </a:pP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АО «КПМГ», компания, зарегистрированная в соответствии с законодательством Российской Федерации, член сети независимых фирм КПМГ, входящих в ассоциацию 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Cooperative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(“KPMG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”), зарегистрированную по законодательству Швейцарии.</a:t>
            </a:r>
          </a:p>
        </p:txBody>
      </p:sp>
      <p:sp>
        <p:nvSpPr>
          <p:cNvPr id="20" name="Freeform 19"/>
          <p:cNvSpPr>
            <a:spLocks noEditPoints="1"/>
          </p:cNvSpPr>
          <p:nvPr userDrawn="1"/>
        </p:nvSpPr>
        <p:spPr bwMode="auto">
          <a:xfrm>
            <a:off x="451339" y="6233915"/>
            <a:ext cx="503610" cy="223557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3877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PORT 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 userDrawn="1"/>
        </p:nvSpPr>
        <p:spPr bwMode="gray">
          <a:xfrm>
            <a:off x="1573212" y="6233914"/>
            <a:ext cx="2924308" cy="22659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lIns="0" tIns="0" rIns="0" bIns="0" anchor="t" anchorCtr="0"/>
          <a:lstStyle/>
          <a:p>
            <a:pPr defTabSz="844083">
              <a:defRPr/>
            </a:pP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АО «КПМГ», компания, зарегистрированная в соответствии с законодательством Российской Федерации, член сети независимых фирм КПМГ, входящих в ассоциацию 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Cooperative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(“KPMG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”), зарегистрированную по законодательству Швейцарии.</a:t>
            </a:r>
          </a:p>
        </p:txBody>
      </p:sp>
      <p:sp>
        <p:nvSpPr>
          <p:cNvPr id="16" name="Freeform 15"/>
          <p:cNvSpPr>
            <a:spLocks noEditPoints="1"/>
          </p:cNvSpPr>
          <p:nvPr userDrawn="1"/>
        </p:nvSpPr>
        <p:spPr bwMode="auto">
          <a:xfrm>
            <a:off x="451339" y="6233915"/>
            <a:ext cx="503610" cy="223557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>
              <a:solidFill>
                <a:srgbClr val="00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7930569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51339" y="1422400"/>
            <a:ext cx="7930569" cy="460440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305408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PORT 2 COLUMN AND COVER LETTER RUN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9" y="1177925"/>
            <a:ext cx="4034204" cy="4843462"/>
          </a:xfrm>
        </p:spPr>
        <p:txBody>
          <a:bodyPr/>
          <a:lstStyle>
            <a:lvl1pPr>
              <a:defRPr sz="738" baseline="0"/>
            </a:lvl1pPr>
            <a:lvl2pPr>
              <a:defRPr sz="738"/>
            </a:lvl2pPr>
            <a:lvl3pPr>
              <a:defRPr sz="738"/>
            </a:lvl3pPr>
            <a:lvl4pPr>
              <a:defRPr sz="738"/>
            </a:lvl4pPr>
            <a:lvl5pPr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659578" y="1177925"/>
            <a:ext cx="4033083" cy="4843462"/>
          </a:xfrm>
          <a:ln w="6350">
            <a:noFill/>
          </a:ln>
        </p:spPr>
        <p:txBody>
          <a:bodyPr lIns="0" tIns="0"/>
          <a:lstStyle>
            <a:lvl1pPr>
              <a:defRPr sz="738"/>
            </a:lvl1pPr>
            <a:lvl2pPr>
              <a:defRPr sz="738"/>
            </a:lvl2pPr>
            <a:lvl3pPr>
              <a:defRPr sz="738"/>
            </a:lvl3pPr>
            <a:lvl4pPr>
              <a:defRPr sz="738"/>
            </a:lvl4pPr>
            <a:lvl5pPr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9" name="Text Placeholder 24"/>
          <p:cNvSpPr>
            <a:spLocks noGrp="1"/>
          </p:cNvSpPr>
          <p:nvPr>
            <p:ph type="body" sz="quarter" idx="15"/>
          </p:nvPr>
        </p:nvSpPr>
        <p:spPr>
          <a:xfrm>
            <a:off x="451339" y="451705"/>
            <a:ext cx="4034204" cy="365356"/>
          </a:xfrm>
        </p:spPr>
        <p:txBody>
          <a:bodyPr/>
          <a:lstStyle>
            <a:lvl1pPr>
              <a:spcAft>
                <a:spcPts val="277"/>
              </a:spcAft>
              <a:defRPr sz="738"/>
            </a:lvl1pPr>
            <a:lvl2pPr>
              <a:spcAft>
                <a:spcPts val="277"/>
              </a:spcAft>
              <a:defRPr sz="738"/>
            </a:lvl2pPr>
            <a:lvl3pPr>
              <a:spcAft>
                <a:spcPts val="277"/>
              </a:spcAft>
              <a:defRPr sz="738"/>
            </a:lvl3pPr>
            <a:lvl4pPr>
              <a:spcAft>
                <a:spcPts val="277"/>
              </a:spcAft>
              <a:defRPr sz="738"/>
            </a:lvl4pPr>
            <a:lvl5pPr>
              <a:spcAft>
                <a:spcPts val="277"/>
              </a:spcAft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2" name="Freeform 19"/>
          <p:cNvSpPr>
            <a:spLocks noEditPoints="1"/>
          </p:cNvSpPr>
          <p:nvPr userDrawn="1"/>
        </p:nvSpPr>
        <p:spPr bwMode="auto">
          <a:xfrm>
            <a:off x="451338" y="6320118"/>
            <a:ext cx="424800" cy="172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1731600" y="6320118"/>
            <a:ext cx="2924308" cy="226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844083">
              <a:defRPr/>
            </a:pP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АО «КПМГ», компания, зарегистрированная в соответствии с законодательством Российской Федерации, член сети независимых фирм КПМГ, входящих в ассоциацию 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Cooperative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(“KPMG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smtClean="0">
                <a:solidFill>
                  <a:prstClr val="white">
                    <a:lumMod val="65000"/>
                  </a:prstClr>
                </a:solidFill>
              </a:rPr>
              <a:t>”), зарегистрированную по законодательству Швейцарии.</a:t>
            </a:r>
            <a:endParaRPr lang="ru-RU" sz="554" dirty="0" smtClean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17" name="Shape 8"/>
          <p:cNvSpPr txBox="1">
            <a:spLocks/>
          </p:cNvSpPr>
          <p:nvPr userDrawn="1"/>
        </p:nvSpPr>
        <p:spPr>
          <a:xfrm>
            <a:off x="8230404" y="6320118"/>
            <a:ext cx="462257" cy="149412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en-US" sz="923" smtClean="0">
                <a:solidFill>
                  <a:srgbClr val="00338D"/>
                </a:solidFill>
                <a:cs typeface="Arial" panose="020B0604020202020204" pitchFamily="34" charset="0"/>
              </a:rPr>
              <a:pPr algn="r"/>
              <a:t>‹#›</a:t>
            </a:fld>
            <a:endParaRPr lang="en-US" sz="923" dirty="0">
              <a:solidFill>
                <a:srgbClr val="00338D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40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8"/>
            <a:ext cx="9144000" cy="6856945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301151" y="820740"/>
            <a:ext cx="3452201" cy="754061"/>
          </a:xfrm>
        </p:spPr>
        <p:txBody>
          <a:bodyPr/>
          <a:lstStyle>
            <a:lvl1pPr>
              <a:lnSpc>
                <a:spcPct val="70000"/>
              </a:lnSpc>
              <a:defRPr sz="4062" b="0">
                <a:solidFill>
                  <a:srgbClr val="00338D"/>
                </a:solidFill>
                <a:latin typeface="KPMG Cyrillic Extralight" panose="020B0303030202040204" pitchFamily="34" charset="0"/>
                <a:cs typeface="Kokila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301151" y="2070736"/>
            <a:ext cx="3452677" cy="3267075"/>
          </a:xfrm>
        </p:spPr>
        <p:txBody>
          <a:bodyPr/>
          <a:lstStyle>
            <a:lvl1pPr>
              <a:defRPr>
                <a:solidFill>
                  <a:srgbClr val="00338D"/>
                </a:solidFill>
              </a:defRPr>
            </a:lvl1pPr>
            <a:lvl2pPr>
              <a:defRPr>
                <a:solidFill>
                  <a:srgbClr val="00338D"/>
                </a:solidFill>
              </a:defRPr>
            </a:lvl2pPr>
            <a:lvl3pPr>
              <a:buClr>
                <a:schemeClr val="bg1"/>
              </a:buClr>
              <a:defRPr>
                <a:solidFill>
                  <a:srgbClr val="00338D"/>
                </a:solidFill>
              </a:defRPr>
            </a:lvl3pPr>
            <a:lvl4pPr>
              <a:buClr>
                <a:schemeClr val="bg1"/>
              </a:buClr>
              <a:defRPr>
                <a:solidFill>
                  <a:srgbClr val="00338D"/>
                </a:solidFill>
              </a:defRPr>
            </a:lvl4pPr>
            <a:lvl5pPr>
              <a:buClr>
                <a:schemeClr val="bg1"/>
              </a:buClr>
              <a:defRPr>
                <a:solidFill>
                  <a:srgbClr val="00338D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2" name="Freeform 19"/>
          <p:cNvSpPr>
            <a:spLocks noEditPoints="1"/>
          </p:cNvSpPr>
          <p:nvPr userDrawn="1"/>
        </p:nvSpPr>
        <p:spPr bwMode="auto">
          <a:xfrm>
            <a:off x="4301151" y="6320118"/>
            <a:ext cx="392123" cy="172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rgbClr val="00338D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41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/>
          <p:nvPr userDrawn="1"/>
        </p:nvSpPr>
        <p:spPr>
          <a:xfrm>
            <a:off x="3" y="0"/>
            <a:ext cx="764928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00338D"/>
          </a:solidFill>
        </p:spPr>
        <p:txBody>
          <a:bodyPr wrap="square" lIns="0" tIns="0" rIns="0" bIns="0" rtlCol="0">
            <a:noAutofit/>
          </a:bodyPr>
          <a:lstStyle/>
          <a:p>
            <a:pPr defTabSz="844083"/>
            <a:endParaRPr sz="129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7" name="Freeform 19"/>
          <p:cNvSpPr>
            <a:spLocks noEditPoints="1"/>
          </p:cNvSpPr>
          <p:nvPr userDrawn="1"/>
        </p:nvSpPr>
        <p:spPr bwMode="auto">
          <a:xfrm>
            <a:off x="1583999" y="784800"/>
            <a:ext cx="717785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584000" y="5240340"/>
            <a:ext cx="6808177" cy="554037"/>
          </a:xfrm>
        </p:spPr>
        <p:txBody>
          <a:bodyPr/>
          <a:lstStyle>
            <a:lvl1pPr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1pPr>
            <a:lvl2pPr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2pPr>
            <a:lvl3pPr marL="0" indent="0"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3pPr>
            <a:lvl4pPr marL="319023" indent="0"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4pPr>
            <a:lvl5pPr marL="498474" indent="0"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584000" y="6029325"/>
            <a:ext cx="6808177" cy="119064"/>
          </a:xfrm>
        </p:spPr>
        <p:txBody>
          <a:bodyPr/>
          <a:lstStyle>
            <a:lvl1pPr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1pPr>
            <a:lvl2pPr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2pPr>
            <a:lvl3pPr marL="0" indent="0"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3pPr>
            <a:lvl4pPr marL="319023" indent="0"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4pPr>
            <a:lvl5pPr marL="498474" indent="0"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584000" y="4313240"/>
            <a:ext cx="6808177" cy="554037"/>
          </a:xfrm>
        </p:spPr>
        <p:txBody>
          <a:bodyPr/>
          <a:lstStyle>
            <a:lvl1pPr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1pPr>
            <a:lvl2pPr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2pPr>
            <a:lvl3pPr marL="0" indent="0"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3pPr>
            <a:lvl4pPr marL="319023" indent="0"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4pPr>
            <a:lvl5pPr marL="498474" indent="0"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005" y="3061556"/>
            <a:ext cx="1223892" cy="38100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56"/>
          <a:stretch/>
        </p:blipFill>
        <p:spPr>
          <a:xfrm>
            <a:off x="1584000" y="3061556"/>
            <a:ext cx="1144860" cy="384049"/>
          </a:xfrm>
          <a:prstGeom prst="rect">
            <a:avLst/>
          </a:prstGeom>
        </p:spPr>
      </p:pic>
      <p:sp>
        <p:nvSpPr>
          <p:cNvPr id="20" name="Rectangle 19">
            <a:hlinkClick r:id="rId3"/>
          </p:cNvPr>
          <p:cNvSpPr>
            <a:spLocks noChangeArrowheads="1"/>
          </p:cNvSpPr>
          <p:nvPr userDrawn="1"/>
        </p:nvSpPr>
        <p:spPr bwMode="auto">
          <a:xfrm>
            <a:off x="1580893" y="3560626"/>
            <a:ext cx="1752293" cy="156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spAutoFit/>
          </a:bodyPr>
          <a:lstStyle/>
          <a:p>
            <a:pPr defTabSz="844083">
              <a:defRPr/>
            </a:pPr>
            <a:r>
              <a:rPr lang="en-GB" sz="1015" b="1" kern="0" dirty="0" smtClean="0">
                <a:solidFill>
                  <a:srgbClr val="00338D"/>
                </a:solidFill>
                <a:cs typeface="Univers for KPMG"/>
              </a:rPr>
              <a:t>kpmg.ru</a:t>
            </a:r>
          </a:p>
        </p:txBody>
      </p:sp>
      <p:sp>
        <p:nvSpPr>
          <p:cNvPr id="21" name="Rectangle 20">
            <a:hlinkClick r:id="rId4"/>
          </p:cNvPr>
          <p:cNvSpPr>
            <a:spLocks noChangeArrowheads="1"/>
          </p:cNvSpPr>
          <p:nvPr userDrawn="1"/>
        </p:nvSpPr>
        <p:spPr bwMode="auto">
          <a:xfrm>
            <a:off x="4416587" y="3560626"/>
            <a:ext cx="1143000" cy="156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defPPr>
              <a:defRPr lang="en-US"/>
            </a:defPPr>
            <a:lvl1pPr marL="0" algn="l" defTabSz="4102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0291" algn="l" defTabSz="4102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0583" algn="l" defTabSz="4102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0874" algn="l" defTabSz="4102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1165" algn="l" defTabSz="4102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1456" algn="l" defTabSz="4102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1748" algn="l" defTabSz="4102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72039" algn="l" defTabSz="4102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82330" algn="l" defTabSz="4102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1015" b="1" kern="0" dirty="0" smtClean="0">
                <a:solidFill>
                  <a:srgbClr val="00338D"/>
                </a:solidFill>
                <a:ea typeface="Univers for KPMG" pitchFamily="18" charset="0"/>
                <a:cs typeface="Univers for KPMG"/>
              </a:rPr>
              <a:t>kpmg.com/app</a:t>
            </a:r>
            <a:endParaRPr lang="en-GB" sz="1015" b="1" kern="0" dirty="0">
              <a:solidFill>
                <a:srgbClr val="00338D"/>
              </a:solidFill>
              <a:cs typeface="Univers for KPMG"/>
            </a:endParaRPr>
          </a:p>
        </p:txBody>
      </p:sp>
    </p:spTree>
    <p:extLst>
      <p:ext uri="{BB962C8B-B14F-4D97-AF65-F5344CB8AC3E}">
        <p14:creationId xmlns:p14="http://schemas.microsoft.com/office/powerpoint/2010/main" val="234879078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3120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844083"/>
            <a:fld id="{9076D7DA-45DD-4D34-A48B-1C3796D20448}" type="datetimeFigureOut">
              <a:rPr lang="ru-RU" smtClean="0">
                <a:solidFill>
                  <a:srgbClr val="000000"/>
                </a:solidFill>
              </a:rPr>
              <a:pPr defTabSz="844083"/>
              <a:t>01.04.2020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844083"/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844083"/>
            <a:fld id="{C318D0E1-6172-4638-BCC1-0B70ED483AF8}" type="slidenum">
              <a:rPr lang="ru-RU" smtClean="0">
                <a:solidFill>
                  <a:srgbClr val="000000"/>
                </a:solidFill>
              </a:rPr>
              <a:pPr defTabSz="844083"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86408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844083"/>
            <a:fld id="{9076D7DA-45DD-4D34-A48B-1C3796D20448}" type="datetimeFigureOut">
              <a:rPr lang="ru-RU" smtClean="0">
                <a:solidFill>
                  <a:srgbClr val="000000"/>
                </a:solidFill>
              </a:rPr>
              <a:pPr defTabSz="844083"/>
              <a:t>01.04.2020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844083"/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844083"/>
            <a:fld id="{C318D0E1-6172-4638-BCC1-0B70ED483AF8}" type="slidenum">
              <a:rPr lang="ru-RU" smtClean="0">
                <a:solidFill>
                  <a:srgbClr val="000000"/>
                </a:solidFill>
              </a:rPr>
              <a:pPr defTabSz="844083"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87802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rgbClr val="004821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44083">
              <a:defRPr/>
            </a:pPr>
            <a:endParaRPr lang="en-US" sz="1662" dirty="0">
              <a:solidFill>
                <a:prstClr val="white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 bwMode="invGray">
          <a:xfrm>
            <a:off x="9085263" y="-1588"/>
            <a:ext cx="57150" cy="312738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44083">
              <a:defRPr/>
            </a:pPr>
            <a:endParaRPr lang="en-US" sz="1662" dirty="0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 bwMode="invGray">
          <a:xfrm>
            <a:off x="9043988" y="-1588"/>
            <a:ext cx="28575" cy="312738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44083">
              <a:defRPr/>
            </a:pPr>
            <a:endParaRPr lang="en-US" sz="1662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 bwMode="invGray">
          <a:xfrm>
            <a:off x="9024939" y="-1588"/>
            <a:ext cx="9525" cy="312738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44083">
              <a:defRPr/>
            </a:pPr>
            <a:endParaRPr lang="en-US" sz="1662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8977313" y="-1588"/>
            <a:ext cx="25400" cy="312738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44083">
              <a:defRPr/>
            </a:pPr>
            <a:endParaRPr lang="en-US" sz="1662" dirty="0">
              <a:solidFill>
                <a:prstClr val="white"/>
              </a:solidFill>
            </a:endParaRPr>
          </a:p>
        </p:txBody>
      </p:sp>
      <p:grpSp>
        <p:nvGrpSpPr>
          <p:cNvPr id="7" name="Group 23"/>
          <p:cNvGrpSpPr>
            <a:grpSpLocks/>
          </p:cNvGrpSpPr>
          <p:nvPr userDrawn="1"/>
        </p:nvGrpSpPr>
        <p:grpSpPr bwMode="auto">
          <a:xfrm>
            <a:off x="8875713" y="2"/>
            <a:ext cx="95250" cy="333375"/>
            <a:chOff x="8875715" y="-787"/>
            <a:chExt cx="95251" cy="295141"/>
          </a:xfrm>
        </p:grpSpPr>
        <p:sp>
          <p:nvSpPr>
            <p:cNvPr id="8" name="Прямоугольник 7"/>
            <p:cNvSpPr/>
            <p:nvPr/>
          </p:nvSpPr>
          <p:spPr bwMode="invGray">
            <a:xfrm>
              <a:off x="8915402" y="-787"/>
              <a:ext cx="55564" cy="295141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844083">
                <a:defRPr/>
              </a:pPr>
              <a:endParaRPr lang="en-US" sz="1662" dirty="0">
                <a:solidFill>
                  <a:prstClr val="white"/>
                </a:solidFill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invGray">
            <a:xfrm>
              <a:off x="8875715" y="-787"/>
              <a:ext cx="6350" cy="295141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844083">
                <a:defRPr/>
              </a:pPr>
              <a:endParaRPr lang="en-US" sz="1662" dirty="0">
                <a:solidFill>
                  <a:prstClr val="white"/>
                </a:solidFill>
              </a:endParaRPr>
            </a:p>
          </p:txBody>
        </p:sp>
      </p:grpSp>
      <p:sp>
        <p:nvSpPr>
          <p:cNvPr id="10" name="Номер слайда 1"/>
          <p:cNvSpPr txBox="1">
            <a:spLocks/>
          </p:cNvSpPr>
          <p:nvPr userDrawn="1"/>
        </p:nvSpPr>
        <p:spPr>
          <a:xfrm>
            <a:off x="8139113" y="2"/>
            <a:ext cx="825500" cy="3397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3C3E31E0-32D2-4450-97A1-3D2FED62FF58}" type="slidenum">
              <a:rPr lang="ru-RU" sz="1662" smtClean="0">
                <a:solidFill>
                  <a:prstClr val="white"/>
                </a:solidFill>
                <a:latin typeface="Trebuchet MS" panose="020B0603020202020204" pitchFamily="34" charset="0"/>
              </a:rPr>
              <a:pPr algn="r">
                <a:defRPr/>
              </a:pPr>
              <a:t>‹#›</a:t>
            </a:fld>
            <a:endParaRPr lang="ru-RU" sz="1662" dirty="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73185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844083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844083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844083"/>
            <a:fld id="{B2D350B4-811D-9C49-8D4A-B431FFD45952}" type="slidenum">
              <a:rPr lang="en-US" smtClean="0">
                <a:solidFill>
                  <a:srgbClr val="000000"/>
                </a:solidFill>
              </a:rPr>
              <a:pPr defTabSz="844083"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2579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5 - Singula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0"/>
          <a:stretch/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44800" y="1346400"/>
            <a:ext cx="6192000" cy="3510000"/>
          </a:xfrm>
        </p:spPr>
        <p:txBody>
          <a:bodyPr anchor="t" anchorCtr="0"/>
          <a:lstStyle>
            <a:lvl1pPr algn="l">
              <a:defRPr sz="10154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Title slide 1</a:t>
            </a:r>
            <a:br>
              <a:rPr lang="en-US" dirty="0" smtClean="0"/>
            </a:br>
            <a:r>
              <a:rPr lang="en-US" dirty="0" smtClean="0"/>
              <a:t>singular </a:t>
            </a:r>
            <a:br>
              <a:rPr lang="en-US" dirty="0" smtClean="0"/>
            </a:br>
            <a:r>
              <a:rPr lang="en-US" dirty="0" smtClean="0"/>
              <a:t>image</a:t>
            </a:r>
            <a:endParaRPr lang="en-US" dirty="0"/>
          </a:p>
        </p:txBody>
      </p:sp>
      <p:sp>
        <p:nvSpPr>
          <p:cNvPr id="4" name="object 3"/>
          <p:cNvSpPr/>
          <p:nvPr userDrawn="1"/>
        </p:nvSpPr>
        <p:spPr>
          <a:xfrm>
            <a:off x="1" y="0"/>
            <a:ext cx="1587731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00338D"/>
          </a:solidFill>
        </p:spPr>
        <p:txBody>
          <a:bodyPr wrap="square" lIns="0" tIns="0" rIns="0" bIns="0" rtlCol="0">
            <a:noAutofit/>
          </a:bodyPr>
          <a:lstStyle/>
          <a:p>
            <a:pPr defTabSz="844083"/>
            <a:endParaRPr sz="1662" dirty="0">
              <a:solidFill>
                <a:srgbClr val="000000"/>
              </a:solidFill>
            </a:endParaRP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064100" y="5036400"/>
            <a:ext cx="6172700" cy="216000"/>
          </a:xfrm>
        </p:spPr>
        <p:txBody>
          <a:bodyPr/>
          <a:lstStyle>
            <a:lvl1pPr>
              <a:defRPr sz="1015">
                <a:solidFill>
                  <a:schemeClr val="bg1"/>
                </a:solidFill>
              </a:defRPr>
            </a:lvl1pPr>
            <a:lvl2pPr>
              <a:defRPr sz="1015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015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015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01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reeform 19"/>
          <p:cNvSpPr>
            <a:spLocks noEditPoints="1"/>
          </p:cNvSpPr>
          <p:nvPr userDrawn="1"/>
        </p:nvSpPr>
        <p:spPr bwMode="auto">
          <a:xfrm>
            <a:off x="2070585" y="784800"/>
            <a:ext cx="717785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1557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 - Right dark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729877" y="1339200"/>
            <a:ext cx="5715692" cy="3510000"/>
          </a:xfrm>
        </p:spPr>
        <p:txBody>
          <a:bodyPr anchor="t" anchorCtr="0"/>
          <a:lstStyle>
            <a:lvl1pPr algn="l">
              <a:defRPr sz="10154">
                <a:solidFill>
                  <a:schemeClr val="bg1"/>
                </a:solidFill>
                <a:latin typeface="KPMG Cyrillic Extralight" panose="020B0303030202040204" pitchFamily="34" charset="-52"/>
              </a:defRPr>
            </a:lvl1pPr>
          </a:lstStyle>
          <a:p>
            <a:r>
              <a:rPr lang="en-GB" dirty="0" smtClean="0"/>
              <a:t>Title Slide 2 – </a:t>
            </a:r>
            <a:br>
              <a:rPr lang="en-GB" dirty="0" smtClean="0"/>
            </a:br>
            <a:r>
              <a:rPr lang="en-GB" dirty="0" smtClean="0"/>
              <a:t>Right dark vertical image</a:t>
            </a:r>
            <a:endParaRPr lang="en-US" dirty="0"/>
          </a:p>
        </p:txBody>
      </p:sp>
      <p:sp>
        <p:nvSpPr>
          <p:cNvPr id="11" name="Freeform 19"/>
          <p:cNvSpPr>
            <a:spLocks noEditPoints="1"/>
          </p:cNvSpPr>
          <p:nvPr userDrawn="1"/>
        </p:nvSpPr>
        <p:spPr bwMode="auto">
          <a:xfrm>
            <a:off x="756461" y="784800"/>
            <a:ext cx="717785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56462" y="5036400"/>
            <a:ext cx="5689108" cy="216000"/>
          </a:xfrm>
        </p:spPr>
        <p:txBody>
          <a:bodyPr/>
          <a:lstStyle>
            <a:lvl1pPr>
              <a:defRPr sz="1015">
                <a:solidFill>
                  <a:schemeClr val="bg1"/>
                </a:solidFill>
              </a:defRPr>
            </a:lvl1pPr>
            <a:lvl2pPr>
              <a:defRPr sz="1015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015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015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01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569842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6 - No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44800" y="1346400"/>
            <a:ext cx="6192000" cy="3510000"/>
          </a:xfrm>
        </p:spPr>
        <p:txBody>
          <a:bodyPr anchor="t" anchorCtr="0"/>
          <a:lstStyle>
            <a:lvl1pPr algn="l">
              <a:defRPr sz="10154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Title slide 3</a:t>
            </a:r>
            <a:br>
              <a:rPr lang="en-GB" dirty="0" smtClean="0"/>
            </a:br>
            <a:r>
              <a:rPr lang="en-GB" dirty="0" smtClean="0"/>
              <a:t>no image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064100" y="5036400"/>
            <a:ext cx="6172700" cy="216000"/>
          </a:xfrm>
        </p:spPr>
        <p:txBody>
          <a:bodyPr/>
          <a:lstStyle>
            <a:lvl1pPr>
              <a:defRPr sz="1015">
                <a:solidFill>
                  <a:schemeClr val="bg1"/>
                </a:solidFill>
              </a:defRPr>
            </a:lvl1pPr>
            <a:lvl2pPr>
              <a:defRPr sz="1015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015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015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01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65242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 - Left dark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726379" y="1339200"/>
            <a:ext cx="5021967" cy="3510000"/>
          </a:xfrm>
        </p:spPr>
        <p:txBody>
          <a:bodyPr anchor="t" anchorCtr="0"/>
          <a:lstStyle>
            <a:lvl1pPr algn="l">
              <a:defRPr sz="10154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Title slide 4</a:t>
            </a:r>
            <a:br>
              <a:rPr lang="en-GB" dirty="0" smtClean="0"/>
            </a:br>
            <a:r>
              <a:rPr lang="en-GB" dirty="0" smtClean="0"/>
              <a:t>dark left vertical image</a:t>
            </a:r>
            <a:endParaRPr lang="en-US" dirty="0"/>
          </a:p>
        </p:txBody>
      </p:sp>
      <p:sp>
        <p:nvSpPr>
          <p:cNvPr id="9" name="Freeform 19"/>
          <p:cNvSpPr>
            <a:spLocks noEditPoints="1"/>
          </p:cNvSpPr>
          <p:nvPr userDrawn="1"/>
        </p:nvSpPr>
        <p:spPr bwMode="auto">
          <a:xfrm>
            <a:off x="3752964" y="784800"/>
            <a:ext cx="717785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752964" y="5036400"/>
            <a:ext cx="4995382" cy="216000"/>
          </a:xfrm>
        </p:spPr>
        <p:txBody>
          <a:bodyPr/>
          <a:lstStyle>
            <a:lvl1pPr>
              <a:defRPr sz="1015">
                <a:solidFill>
                  <a:schemeClr val="bg1"/>
                </a:solidFill>
              </a:defRPr>
            </a:lvl1pPr>
            <a:lvl2pPr>
              <a:defRPr sz="1015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015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015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01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483277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- Right light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729877" y="1339200"/>
            <a:ext cx="5715692" cy="3510000"/>
          </a:xfrm>
        </p:spPr>
        <p:txBody>
          <a:bodyPr anchor="t" anchorCtr="0"/>
          <a:lstStyle>
            <a:lvl1pPr algn="l">
              <a:defRPr sz="10154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Title Slide 5 – </a:t>
            </a:r>
            <a:br>
              <a:rPr lang="en-GB" dirty="0" smtClean="0"/>
            </a:br>
            <a:r>
              <a:rPr lang="en-GB" dirty="0" smtClean="0"/>
              <a:t>Left light vertical image</a:t>
            </a:r>
            <a:endParaRPr lang="en-US" dirty="0"/>
          </a:p>
        </p:txBody>
      </p:sp>
      <p:sp>
        <p:nvSpPr>
          <p:cNvPr id="11" name="Freeform 19"/>
          <p:cNvSpPr>
            <a:spLocks noEditPoints="1"/>
          </p:cNvSpPr>
          <p:nvPr userDrawn="1"/>
        </p:nvSpPr>
        <p:spPr bwMode="auto">
          <a:xfrm>
            <a:off x="756461" y="784800"/>
            <a:ext cx="717785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56462" y="5036400"/>
            <a:ext cx="5689108" cy="216000"/>
          </a:xfrm>
        </p:spPr>
        <p:txBody>
          <a:bodyPr/>
          <a:lstStyle>
            <a:lvl1pPr>
              <a:defRPr sz="1015">
                <a:solidFill>
                  <a:schemeClr val="bg1"/>
                </a:solidFill>
              </a:defRPr>
            </a:lvl1pPr>
            <a:lvl2pPr>
              <a:defRPr sz="1015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015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015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01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4192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 - Left light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3726379" y="1339200"/>
            <a:ext cx="5021967" cy="3510000"/>
          </a:xfrm>
        </p:spPr>
        <p:txBody>
          <a:bodyPr anchor="t" anchorCtr="0"/>
          <a:lstStyle>
            <a:lvl1pPr algn="l">
              <a:defRPr sz="10154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Title slide 6</a:t>
            </a:r>
            <a:br>
              <a:rPr lang="en-GB" dirty="0" smtClean="0"/>
            </a:br>
            <a:r>
              <a:rPr lang="en-GB" dirty="0" smtClean="0"/>
              <a:t>light right vertical image</a:t>
            </a:r>
            <a:endParaRPr lang="en-US" dirty="0"/>
          </a:p>
        </p:txBody>
      </p:sp>
      <p:sp>
        <p:nvSpPr>
          <p:cNvPr id="11" name="Freeform 19"/>
          <p:cNvSpPr>
            <a:spLocks noEditPoints="1"/>
          </p:cNvSpPr>
          <p:nvPr userDrawn="1"/>
        </p:nvSpPr>
        <p:spPr bwMode="auto">
          <a:xfrm>
            <a:off x="3752964" y="784800"/>
            <a:ext cx="717785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752964" y="5036400"/>
            <a:ext cx="4995382" cy="216000"/>
          </a:xfrm>
        </p:spPr>
        <p:txBody>
          <a:bodyPr/>
          <a:lstStyle>
            <a:lvl1pPr>
              <a:defRPr sz="1015">
                <a:solidFill>
                  <a:schemeClr val="bg1"/>
                </a:solidFill>
              </a:defRPr>
            </a:lvl1pPr>
            <a:lvl2pPr>
              <a:defRPr sz="1015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015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015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01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236923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tter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/>
          <p:cNvSpPr>
            <a:spLocks noGrp="1"/>
          </p:cNvSpPr>
          <p:nvPr>
            <p:ph type="body" sz="quarter" idx="14"/>
          </p:nvPr>
        </p:nvSpPr>
        <p:spPr>
          <a:xfrm>
            <a:off x="4658458" y="445724"/>
            <a:ext cx="4041930" cy="365356"/>
          </a:xfrm>
        </p:spPr>
        <p:txBody>
          <a:bodyPr lIns="144000"/>
          <a:lstStyle>
            <a:lvl1pPr>
              <a:spcAft>
                <a:spcPts val="277"/>
              </a:spcAft>
              <a:defRPr sz="738"/>
            </a:lvl1pPr>
            <a:lvl2pPr>
              <a:spcAft>
                <a:spcPts val="277"/>
              </a:spcAft>
              <a:defRPr sz="738"/>
            </a:lvl2pPr>
            <a:lvl3pPr>
              <a:spcAft>
                <a:spcPts val="277"/>
              </a:spcAft>
              <a:defRPr sz="738"/>
            </a:lvl3pPr>
            <a:lvl4pPr>
              <a:spcAft>
                <a:spcPts val="277"/>
              </a:spcAft>
              <a:defRPr sz="738"/>
            </a:lvl4pPr>
            <a:lvl5pPr>
              <a:spcAft>
                <a:spcPts val="277"/>
              </a:spcAft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5"/>
          </p:nvPr>
        </p:nvSpPr>
        <p:spPr>
          <a:xfrm>
            <a:off x="451339" y="445724"/>
            <a:ext cx="4034204" cy="365356"/>
          </a:xfrm>
        </p:spPr>
        <p:txBody>
          <a:bodyPr/>
          <a:lstStyle>
            <a:lvl1pPr>
              <a:spcAft>
                <a:spcPts val="277"/>
              </a:spcAft>
              <a:defRPr sz="738"/>
            </a:lvl1pPr>
            <a:lvl2pPr>
              <a:spcAft>
                <a:spcPts val="277"/>
              </a:spcAft>
              <a:defRPr sz="738"/>
            </a:lvl2pPr>
            <a:lvl3pPr>
              <a:spcAft>
                <a:spcPts val="277"/>
              </a:spcAft>
              <a:defRPr sz="738"/>
            </a:lvl3pPr>
            <a:lvl4pPr>
              <a:spcAft>
                <a:spcPts val="277"/>
              </a:spcAft>
              <a:defRPr sz="738"/>
            </a:lvl4pPr>
            <a:lvl5pPr>
              <a:spcAft>
                <a:spcPts val="277"/>
              </a:spcAft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9" y="1177925"/>
            <a:ext cx="4034204" cy="4843463"/>
          </a:xfrm>
        </p:spPr>
        <p:txBody>
          <a:bodyPr/>
          <a:lstStyle>
            <a:lvl1pPr>
              <a:defRPr sz="738"/>
            </a:lvl1pPr>
            <a:lvl2pPr>
              <a:defRPr sz="738"/>
            </a:lvl2pPr>
            <a:lvl3pPr>
              <a:defRPr sz="738"/>
            </a:lvl3pPr>
            <a:lvl4pPr>
              <a:defRPr sz="738"/>
            </a:lvl4pPr>
            <a:lvl5pPr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671752" y="1177925"/>
            <a:ext cx="4020909" cy="4843463"/>
          </a:xfrm>
          <a:ln w="6350">
            <a:solidFill>
              <a:schemeClr val="tx2"/>
            </a:solidFill>
          </a:ln>
        </p:spPr>
        <p:txBody>
          <a:bodyPr lIns="144000" tIns="72000"/>
          <a:lstStyle>
            <a:lvl1pPr>
              <a:defRPr sz="738"/>
            </a:lvl1pPr>
            <a:lvl2pPr>
              <a:defRPr sz="738"/>
            </a:lvl2pPr>
            <a:lvl3pPr>
              <a:defRPr sz="738"/>
            </a:lvl3pPr>
            <a:lvl4pPr>
              <a:defRPr sz="738"/>
            </a:lvl4pPr>
            <a:lvl5pPr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4659579" y="1177925"/>
            <a:ext cx="84075" cy="4843463"/>
          </a:xfrm>
          <a:prstGeom prst="rect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9846" tIns="49846" rIns="49846" bIns="49846" rtlCol="0" anchor="ctr"/>
          <a:lstStyle/>
          <a:p>
            <a:pPr defTabSz="844083"/>
            <a:endParaRPr lang="en-GB" sz="1385" dirty="0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731600" y="6320118"/>
            <a:ext cx="2924308" cy="226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844083">
              <a:defRPr/>
            </a:pP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АО «КПМГ», компания, зарегистрированная в соответствии с законодательством Российской Федерации, член сети независимых фирм КПМГ, входящих </a:t>
            </a:r>
            <a:b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</a:b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в ассоциацию 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Cooperative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(“KPMG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”), зарегистрированную по законодательству Швейцарии.</a:t>
            </a:r>
          </a:p>
        </p:txBody>
      </p:sp>
      <p:sp>
        <p:nvSpPr>
          <p:cNvPr id="23" name="Shape 8"/>
          <p:cNvSpPr txBox="1">
            <a:spLocks/>
          </p:cNvSpPr>
          <p:nvPr userDrawn="1"/>
        </p:nvSpPr>
        <p:spPr>
          <a:xfrm>
            <a:off x="8241231" y="6320118"/>
            <a:ext cx="462257" cy="149412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en-US" sz="923" smtClean="0">
                <a:solidFill>
                  <a:srgbClr val="00338D"/>
                </a:solidFill>
                <a:cs typeface="Arial" panose="020B0604020202020204" pitchFamily="34" charset="0"/>
              </a:rPr>
              <a:pPr algn="r"/>
              <a:t>‹#›</a:t>
            </a:fld>
            <a:endParaRPr lang="en-US" sz="923" dirty="0">
              <a:solidFill>
                <a:srgbClr val="00338D"/>
              </a:solidFill>
              <a:cs typeface="Arial" panose="020B0604020202020204" pitchFamily="34" charset="0"/>
            </a:endParaRPr>
          </a:p>
        </p:txBody>
      </p:sp>
      <p:sp>
        <p:nvSpPr>
          <p:cNvPr id="10" name="Freeform 19"/>
          <p:cNvSpPr>
            <a:spLocks noEditPoints="1"/>
          </p:cNvSpPr>
          <p:nvPr userDrawn="1"/>
        </p:nvSpPr>
        <p:spPr bwMode="auto">
          <a:xfrm>
            <a:off x="747238" y="6301080"/>
            <a:ext cx="424800" cy="187489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rgbClr val="00338D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3739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tter contin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/>
          <p:cNvSpPr>
            <a:spLocks noGrp="1"/>
          </p:cNvSpPr>
          <p:nvPr>
            <p:ph type="body" sz="quarter" idx="14"/>
          </p:nvPr>
        </p:nvSpPr>
        <p:spPr>
          <a:xfrm>
            <a:off x="4658458" y="445724"/>
            <a:ext cx="4041930" cy="365356"/>
          </a:xfrm>
        </p:spPr>
        <p:txBody>
          <a:bodyPr lIns="144000"/>
          <a:lstStyle>
            <a:lvl1pPr>
              <a:spcAft>
                <a:spcPts val="277"/>
              </a:spcAft>
              <a:defRPr sz="738"/>
            </a:lvl1pPr>
            <a:lvl2pPr>
              <a:spcAft>
                <a:spcPts val="277"/>
              </a:spcAft>
              <a:defRPr sz="738"/>
            </a:lvl2pPr>
            <a:lvl3pPr>
              <a:spcAft>
                <a:spcPts val="277"/>
              </a:spcAft>
              <a:defRPr sz="738"/>
            </a:lvl3pPr>
            <a:lvl4pPr>
              <a:spcAft>
                <a:spcPts val="277"/>
              </a:spcAft>
              <a:defRPr sz="738"/>
            </a:lvl4pPr>
            <a:lvl5pPr>
              <a:spcAft>
                <a:spcPts val="277"/>
              </a:spcAft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5"/>
          </p:nvPr>
        </p:nvSpPr>
        <p:spPr>
          <a:xfrm>
            <a:off x="451339" y="445724"/>
            <a:ext cx="4034204" cy="365356"/>
          </a:xfrm>
        </p:spPr>
        <p:txBody>
          <a:bodyPr/>
          <a:lstStyle>
            <a:lvl1pPr>
              <a:spcAft>
                <a:spcPts val="277"/>
              </a:spcAft>
              <a:defRPr sz="738"/>
            </a:lvl1pPr>
            <a:lvl2pPr>
              <a:spcAft>
                <a:spcPts val="277"/>
              </a:spcAft>
              <a:defRPr sz="738"/>
            </a:lvl2pPr>
            <a:lvl3pPr>
              <a:spcAft>
                <a:spcPts val="277"/>
              </a:spcAft>
              <a:defRPr sz="738"/>
            </a:lvl3pPr>
            <a:lvl4pPr>
              <a:spcAft>
                <a:spcPts val="277"/>
              </a:spcAft>
              <a:defRPr sz="738"/>
            </a:lvl4pPr>
            <a:lvl5pPr>
              <a:spcAft>
                <a:spcPts val="277"/>
              </a:spcAft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9" y="1177925"/>
            <a:ext cx="4034204" cy="4843463"/>
          </a:xfrm>
        </p:spPr>
        <p:txBody>
          <a:bodyPr/>
          <a:lstStyle>
            <a:lvl1pPr>
              <a:defRPr sz="738"/>
            </a:lvl1pPr>
            <a:lvl2pPr>
              <a:defRPr sz="738"/>
            </a:lvl2pPr>
            <a:lvl3pPr>
              <a:defRPr sz="738"/>
            </a:lvl3pPr>
            <a:lvl4pPr>
              <a:defRPr sz="738"/>
            </a:lvl4pPr>
            <a:lvl5pPr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671752" y="1177925"/>
            <a:ext cx="4020909" cy="4843463"/>
          </a:xfrm>
          <a:ln w="6350">
            <a:solidFill>
              <a:schemeClr val="tx2"/>
            </a:solidFill>
          </a:ln>
        </p:spPr>
        <p:txBody>
          <a:bodyPr lIns="144000" tIns="72000"/>
          <a:lstStyle>
            <a:lvl1pPr>
              <a:defRPr sz="738"/>
            </a:lvl1pPr>
            <a:lvl2pPr>
              <a:defRPr sz="738"/>
            </a:lvl2pPr>
            <a:lvl3pPr>
              <a:defRPr sz="738"/>
            </a:lvl3pPr>
            <a:lvl4pPr>
              <a:defRPr sz="738"/>
            </a:lvl4pPr>
            <a:lvl5pPr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4658458" y="1177925"/>
            <a:ext cx="84075" cy="4843463"/>
          </a:xfrm>
          <a:prstGeom prst="rect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9846" tIns="49846" rIns="49846" bIns="49846" rtlCol="0" anchor="ctr"/>
          <a:lstStyle/>
          <a:p>
            <a:pPr defTabSz="844083"/>
            <a:endParaRPr lang="en-GB" sz="1385" dirty="0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731600" y="6320118"/>
            <a:ext cx="2924308" cy="226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844083">
              <a:defRPr/>
            </a:pP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АО «КПМГ», компания, зарегистрированная в соответствии с законодательством Российской Федерации, член сети независимых фирм КПМГ, входящих </a:t>
            </a:r>
            <a:b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</a:b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в ассоциацию 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Cooperative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(“KPMG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”), зарегистрированную по законодательству Швейцарии.</a:t>
            </a:r>
          </a:p>
        </p:txBody>
      </p:sp>
      <p:sp>
        <p:nvSpPr>
          <p:cNvPr id="23" name="Shape 8"/>
          <p:cNvSpPr txBox="1">
            <a:spLocks/>
          </p:cNvSpPr>
          <p:nvPr userDrawn="1"/>
        </p:nvSpPr>
        <p:spPr>
          <a:xfrm>
            <a:off x="8241231" y="6320118"/>
            <a:ext cx="462257" cy="149412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en-US" sz="923" smtClean="0">
                <a:solidFill>
                  <a:srgbClr val="00338D"/>
                </a:solidFill>
                <a:cs typeface="Arial" panose="020B0604020202020204" pitchFamily="34" charset="0"/>
              </a:rPr>
              <a:pPr algn="r"/>
              <a:t>‹#›</a:t>
            </a:fld>
            <a:endParaRPr lang="en-US" sz="923" dirty="0">
              <a:solidFill>
                <a:srgbClr val="00338D"/>
              </a:solidFill>
              <a:cs typeface="Arial" panose="020B0604020202020204" pitchFamily="34" charset="0"/>
            </a:endParaRPr>
          </a:p>
        </p:txBody>
      </p:sp>
      <p:sp>
        <p:nvSpPr>
          <p:cNvPr id="10" name="Freeform 19"/>
          <p:cNvSpPr>
            <a:spLocks noEditPoints="1"/>
          </p:cNvSpPr>
          <p:nvPr userDrawn="1"/>
        </p:nvSpPr>
        <p:spPr bwMode="auto">
          <a:xfrm>
            <a:off x="747238" y="6301080"/>
            <a:ext cx="424800" cy="187489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rgbClr val="00338D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914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tter important notice combin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9" y="1177925"/>
            <a:ext cx="4034204" cy="4843462"/>
          </a:xfrm>
        </p:spPr>
        <p:txBody>
          <a:bodyPr/>
          <a:lstStyle>
            <a:lvl1pPr>
              <a:defRPr sz="738" baseline="0"/>
            </a:lvl1pPr>
            <a:lvl2pPr>
              <a:defRPr sz="738"/>
            </a:lvl2pPr>
            <a:lvl3pPr>
              <a:defRPr sz="738"/>
            </a:lvl3pPr>
            <a:lvl4pPr>
              <a:defRPr sz="738"/>
            </a:lvl4pPr>
            <a:lvl5pPr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658458" y="1177925"/>
            <a:ext cx="4034203" cy="4843462"/>
          </a:xfrm>
          <a:ln w="6350">
            <a:noFill/>
          </a:ln>
        </p:spPr>
        <p:txBody>
          <a:bodyPr lIns="0" tIns="0"/>
          <a:lstStyle>
            <a:lvl1pPr>
              <a:defRPr sz="738"/>
            </a:lvl1pPr>
            <a:lvl2pPr>
              <a:defRPr sz="738"/>
            </a:lvl2pPr>
            <a:lvl3pPr>
              <a:defRPr sz="738"/>
            </a:lvl3pPr>
            <a:lvl4pPr>
              <a:defRPr sz="738"/>
            </a:lvl4pPr>
            <a:lvl5pPr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1731600" y="6320118"/>
            <a:ext cx="2924308" cy="226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844083">
              <a:defRPr/>
            </a:pP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АО «КПМГ», компания, зарегистрированная в соответствии с законодательством Российской Федерации, член сети независимых фирм КПМГ, входящих </a:t>
            </a:r>
            <a:b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</a:b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в ассоциацию 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Cooperative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(“KPMG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”), зарегистрированную по законодательству Швейцарии.</a:t>
            </a:r>
          </a:p>
        </p:txBody>
      </p:sp>
      <p:sp>
        <p:nvSpPr>
          <p:cNvPr id="17" name="Shape 8"/>
          <p:cNvSpPr txBox="1">
            <a:spLocks/>
          </p:cNvSpPr>
          <p:nvPr userDrawn="1"/>
        </p:nvSpPr>
        <p:spPr>
          <a:xfrm>
            <a:off x="8241231" y="6320118"/>
            <a:ext cx="462257" cy="149412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en-US" sz="923" smtClean="0">
                <a:solidFill>
                  <a:srgbClr val="00338D"/>
                </a:solidFill>
                <a:cs typeface="Arial" panose="020B0604020202020204" pitchFamily="34" charset="0"/>
              </a:rPr>
              <a:pPr algn="r"/>
              <a:t>‹#›</a:t>
            </a:fld>
            <a:endParaRPr lang="en-US" sz="923" dirty="0">
              <a:solidFill>
                <a:srgbClr val="00338D"/>
              </a:solidFill>
              <a:cs typeface="Arial" panose="020B0604020202020204" pitchFamily="34" charset="0"/>
            </a:endParaRPr>
          </a:p>
        </p:txBody>
      </p:sp>
      <p:sp>
        <p:nvSpPr>
          <p:cNvPr id="11" name="Text Placeholder 24"/>
          <p:cNvSpPr>
            <a:spLocks noGrp="1"/>
          </p:cNvSpPr>
          <p:nvPr>
            <p:ph type="body" sz="quarter" idx="15"/>
          </p:nvPr>
        </p:nvSpPr>
        <p:spPr>
          <a:xfrm>
            <a:off x="451339" y="445724"/>
            <a:ext cx="4034204" cy="365356"/>
          </a:xfrm>
        </p:spPr>
        <p:txBody>
          <a:bodyPr/>
          <a:lstStyle>
            <a:lvl1pPr>
              <a:spcAft>
                <a:spcPts val="277"/>
              </a:spcAft>
              <a:defRPr sz="738"/>
            </a:lvl1pPr>
            <a:lvl2pPr>
              <a:spcAft>
                <a:spcPts val="277"/>
              </a:spcAft>
              <a:defRPr sz="738"/>
            </a:lvl2pPr>
            <a:lvl3pPr>
              <a:spcAft>
                <a:spcPts val="277"/>
              </a:spcAft>
              <a:defRPr sz="738"/>
            </a:lvl3pPr>
            <a:lvl4pPr>
              <a:spcAft>
                <a:spcPts val="277"/>
              </a:spcAft>
              <a:defRPr sz="738"/>
            </a:lvl4pPr>
            <a:lvl5pPr>
              <a:spcAft>
                <a:spcPts val="277"/>
              </a:spcAft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8" name="Freeform 19"/>
          <p:cNvSpPr>
            <a:spLocks noEditPoints="1"/>
          </p:cNvSpPr>
          <p:nvPr userDrawn="1"/>
        </p:nvSpPr>
        <p:spPr bwMode="auto">
          <a:xfrm>
            <a:off x="747238" y="6301080"/>
            <a:ext cx="424800" cy="187489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rgbClr val="00338D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977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7" y="1422400"/>
            <a:ext cx="1611692" cy="46044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lIns="54000" tIns="54000" rIns="54000" bIns="54000"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262554" y="1422400"/>
            <a:ext cx="6430108" cy="4604400"/>
          </a:xfrm>
          <a:ln>
            <a:solidFill>
              <a:schemeClr val="accent1"/>
            </a:solidFill>
          </a:ln>
        </p:spPr>
        <p:txBody>
          <a:bodyPr lIns="54000" tIns="54000" rIns="54000" bIns="54000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1664318746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>
        <p15:guide id="1" pos="1544">
          <p15:clr>
            <a:srgbClr val="FBAE40"/>
          </p15:clr>
        </p15:guide>
      </p15:sldGuideLst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MESSAGE 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8" y="1422400"/>
            <a:ext cx="1613389" cy="46044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lIns="54000" tIns="54000" rIns="54000" bIns="54000"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258158" y="1422400"/>
            <a:ext cx="3140308" cy="4604400"/>
          </a:xfrm>
          <a:ln>
            <a:solidFill>
              <a:schemeClr val="accent1"/>
            </a:solidFill>
          </a:ln>
        </p:spPr>
        <p:txBody>
          <a:bodyPr lIns="54000" tIns="54000" rIns="54000" bIns="54000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553221" y="1422400"/>
            <a:ext cx="3140308" cy="4604400"/>
          </a:xfrm>
          <a:ln>
            <a:solidFill>
              <a:schemeClr val="accent1"/>
            </a:solidFill>
          </a:ln>
        </p:spPr>
        <p:txBody>
          <a:bodyPr lIns="54000" tIns="54000" rIns="54000" bIns="54000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71199897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>
        <p15:guide id="1" pos="1409">
          <p15:clr>
            <a:srgbClr val="FBAE40"/>
          </p15:clr>
        </p15:guide>
        <p15:guide id="2" pos="1541">
          <p15:clr>
            <a:srgbClr val="FBAE40"/>
          </p15:clr>
        </p15:guide>
      </p15:sldGuideLst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MESSAGE 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8" y="1422400"/>
            <a:ext cx="1613389" cy="46044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lIns="54000" tIns="54000" rIns="54000" bIns="54000"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553221" y="1422400"/>
            <a:ext cx="3140308" cy="4604400"/>
          </a:xfrm>
          <a:ln>
            <a:solidFill>
              <a:schemeClr val="accent1"/>
            </a:solidFill>
          </a:ln>
        </p:spPr>
        <p:txBody>
          <a:bodyPr lIns="54000" tIns="54000" rIns="54000" bIns="54000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272797167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>
        <p15:guide id="1" pos="1409">
          <p15:clr>
            <a:srgbClr val="FBAE40"/>
          </p15:clr>
        </p15:guide>
        <p15:guide id="2" pos="1541">
          <p15:clr>
            <a:srgbClr val="FBAE40"/>
          </p15:clr>
        </p15:guide>
      </p15:sldGuideLst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38491121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9" y="1422400"/>
            <a:ext cx="8241323" cy="460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>
            <a:lvl1pPr>
              <a:defRPr sz="443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2160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8" y="1422400"/>
            <a:ext cx="4036754" cy="460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655908" y="1422400"/>
            <a:ext cx="3726000" cy="460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7930569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3364775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OR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8" y="1422400"/>
            <a:ext cx="4036754" cy="460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3"/>
          </p:nvPr>
        </p:nvSpPr>
        <p:spPr>
          <a:xfrm>
            <a:off x="4655908" y="1422400"/>
            <a:ext cx="4036754" cy="46044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icon to add chart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1339" y="203863"/>
            <a:ext cx="7619815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7068958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CHAR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9" y="3830800"/>
            <a:ext cx="8241323" cy="21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1"/>
          </p:nvPr>
        </p:nvSpPr>
        <p:spPr>
          <a:xfrm>
            <a:off x="451339" y="1422400"/>
            <a:ext cx="8241323" cy="219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icon to add chart</a:t>
            </a:r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15949268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CHAR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4"/>
          <p:cNvSpPr>
            <a:spLocks noGrp="1"/>
          </p:cNvSpPr>
          <p:nvPr>
            <p:ph type="chart" sz="quarter" idx="11"/>
          </p:nvPr>
        </p:nvSpPr>
        <p:spPr>
          <a:xfrm>
            <a:off x="3259385" y="1422400"/>
            <a:ext cx="2625231" cy="219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icon to add chart</a:t>
            </a:r>
            <a:endParaRPr lang="en-GB" dirty="0" smtClean="0"/>
          </a:p>
        </p:txBody>
      </p:sp>
      <p:sp>
        <p:nvSpPr>
          <p:cNvPr id="6" name="Chart Placeholder 4"/>
          <p:cNvSpPr>
            <a:spLocks noGrp="1"/>
          </p:cNvSpPr>
          <p:nvPr>
            <p:ph type="chart" sz="quarter" idx="12"/>
          </p:nvPr>
        </p:nvSpPr>
        <p:spPr>
          <a:xfrm>
            <a:off x="451338" y="1422400"/>
            <a:ext cx="2625231" cy="219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icon to add chart</a:t>
            </a:r>
            <a:endParaRPr lang="en-GB" dirty="0" smtClean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7" y="3830800"/>
            <a:ext cx="2625231" cy="21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Chart Placeholder 4"/>
          <p:cNvSpPr>
            <a:spLocks noGrp="1"/>
          </p:cNvSpPr>
          <p:nvPr>
            <p:ph type="chart" sz="quarter" idx="13"/>
          </p:nvPr>
        </p:nvSpPr>
        <p:spPr>
          <a:xfrm>
            <a:off x="6067431" y="1422400"/>
            <a:ext cx="2625231" cy="219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icon to add chart</a:t>
            </a:r>
            <a:endParaRPr lang="en-GB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3259384" y="3830800"/>
            <a:ext cx="2625231" cy="21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6067431" y="3830800"/>
            <a:ext cx="2625231" cy="21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1649001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51339" y="1422400"/>
            <a:ext cx="8241323" cy="46044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3013957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0268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6719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IV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8" y="2336184"/>
            <a:ext cx="1495385" cy="3690616"/>
          </a:xfrm>
        </p:spPr>
        <p:txBody>
          <a:bodyPr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137823" y="2336184"/>
            <a:ext cx="1495385" cy="3690616"/>
          </a:xfrm>
        </p:spPr>
        <p:txBody>
          <a:bodyPr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824308" y="2336184"/>
            <a:ext cx="1495385" cy="3690616"/>
          </a:xfrm>
        </p:spPr>
        <p:txBody>
          <a:bodyPr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510792" y="2336184"/>
            <a:ext cx="1495385" cy="3690616"/>
          </a:xfrm>
        </p:spPr>
        <p:txBody>
          <a:bodyPr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451338" y="1426659"/>
            <a:ext cx="1495385" cy="604800"/>
          </a:xfrm>
          <a:prstGeom prst="homePlate">
            <a:avLst>
              <a:gd name="adj" fmla="val 31970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831">
                <a:solidFill>
                  <a:schemeClr val="bg1"/>
                </a:solidFill>
              </a:defRPr>
            </a:lvl1pPr>
            <a:lvl2pPr>
              <a:defRPr sz="1292">
                <a:solidFill>
                  <a:schemeClr val="bg1"/>
                </a:solidFill>
              </a:defRPr>
            </a:lvl2pPr>
            <a:lvl3pPr>
              <a:defRPr sz="1292">
                <a:solidFill>
                  <a:schemeClr val="bg1"/>
                </a:solidFill>
              </a:defRPr>
            </a:lvl3pPr>
            <a:lvl4pPr>
              <a:defRPr sz="1292">
                <a:solidFill>
                  <a:schemeClr val="bg1"/>
                </a:solidFill>
              </a:defRPr>
            </a:lvl4pPr>
            <a:lvl5pPr>
              <a:defRPr sz="1292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  <a:endParaRPr lang="en-GB" dirty="0"/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2137823" y="1426659"/>
            <a:ext cx="1495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831">
                <a:solidFill>
                  <a:schemeClr val="bg1"/>
                </a:solidFill>
              </a:defRPr>
            </a:lvl1pPr>
            <a:lvl2pPr>
              <a:defRPr sz="1292">
                <a:solidFill>
                  <a:schemeClr val="bg1"/>
                </a:solidFill>
              </a:defRPr>
            </a:lvl2pPr>
            <a:lvl3pPr>
              <a:defRPr sz="1292">
                <a:solidFill>
                  <a:schemeClr val="bg1"/>
                </a:solidFill>
              </a:defRPr>
            </a:lvl3pPr>
            <a:lvl4pPr>
              <a:defRPr sz="1292">
                <a:solidFill>
                  <a:schemeClr val="bg1"/>
                </a:solidFill>
              </a:defRPr>
            </a:lvl4pPr>
            <a:lvl5pPr>
              <a:defRPr sz="1292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  <a:endParaRPr lang="en-GB" dirty="0"/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3824308" y="1426659"/>
            <a:ext cx="1495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831">
                <a:solidFill>
                  <a:schemeClr val="bg1"/>
                </a:solidFill>
              </a:defRPr>
            </a:lvl1pPr>
            <a:lvl2pPr>
              <a:defRPr sz="1292">
                <a:solidFill>
                  <a:schemeClr val="bg1"/>
                </a:solidFill>
              </a:defRPr>
            </a:lvl2pPr>
            <a:lvl3pPr>
              <a:defRPr sz="1292">
                <a:solidFill>
                  <a:schemeClr val="bg1"/>
                </a:solidFill>
              </a:defRPr>
            </a:lvl3pPr>
            <a:lvl4pPr>
              <a:defRPr sz="1292">
                <a:solidFill>
                  <a:schemeClr val="bg1"/>
                </a:solidFill>
              </a:defRPr>
            </a:lvl4pPr>
            <a:lvl5pPr>
              <a:defRPr sz="1292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  <a:endParaRPr lang="en-GB" dirty="0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7" hasCustomPrompt="1"/>
          </p:nvPr>
        </p:nvSpPr>
        <p:spPr>
          <a:xfrm>
            <a:off x="5510792" y="1426659"/>
            <a:ext cx="1495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831">
                <a:solidFill>
                  <a:schemeClr val="bg1"/>
                </a:solidFill>
              </a:defRPr>
            </a:lvl1pPr>
            <a:lvl2pPr>
              <a:defRPr sz="1292">
                <a:solidFill>
                  <a:schemeClr val="bg1"/>
                </a:solidFill>
              </a:defRPr>
            </a:lvl2pPr>
            <a:lvl3pPr>
              <a:defRPr sz="1292">
                <a:solidFill>
                  <a:schemeClr val="bg1"/>
                </a:solidFill>
              </a:defRPr>
            </a:lvl3pPr>
            <a:lvl4pPr>
              <a:defRPr sz="1292">
                <a:solidFill>
                  <a:schemeClr val="bg1"/>
                </a:solidFill>
              </a:defRPr>
            </a:lvl4pPr>
            <a:lvl5pPr>
              <a:defRPr sz="1292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  <a:endParaRPr lang="en-GB" dirty="0"/>
          </a:p>
        </p:txBody>
      </p:sp>
      <p:sp>
        <p:nvSpPr>
          <p:cNvPr id="11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7197277" y="1426659"/>
            <a:ext cx="1495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831">
                <a:solidFill>
                  <a:schemeClr val="bg1"/>
                </a:solidFill>
              </a:defRPr>
            </a:lvl1pPr>
            <a:lvl2pPr>
              <a:defRPr sz="1292">
                <a:solidFill>
                  <a:schemeClr val="bg1"/>
                </a:solidFill>
              </a:defRPr>
            </a:lvl2pPr>
            <a:lvl3pPr>
              <a:defRPr sz="1292">
                <a:solidFill>
                  <a:schemeClr val="bg1"/>
                </a:solidFill>
              </a:defRPr>
            </a:lvl3pPr>
            <a:lvl4pPr>
              <a:defRPr sz="1292">
                <a:solidFill>
                  <a:schemeClr val="bg1"/>
                </a:solidFill>
              </a:defRPr>
            </a:lvl4pPr>
            <a:lvl5pPr>
              <a:defRPr sz="1292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  <a:endParaRPr lang="en-GB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7197277" y="2336184"/>
            <a:ext cx="1495385" cy="3690616"/>
          </a:xfrm>
        </p:spPr>
        <p:txBody>
          <a:bodyPr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7814441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OUR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8" y="2336184"/>
            <a:ext cx="1927385" cy="3690616"/>
          </a:xfrm>
        </p:spPr>
        <p:txBody>
          <a:bodyPr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555984" y="2336184"/>
            <a:ext cx="1927385" cy="3690616"/>
          </a:xfrm>
        </p:spPr>
        <p:txBody>
          <a:bodyPr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660630" y="2336184"/>
            <a:ext cx="1927385" cy="3690616"/>
          </a:xfrm>
        </p:spPr>
        <p:txBody>
          <a:bodyPr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765277" y="2336184"/>
            <a:ext cx="1927385" cy="3690616"/>
          </a:xfrm>
        </p:spPr>
        <p:txBody>
          <a:bodyPr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451338" y="1426659"/>
            <a:ext cx="1927385" cy="604800"/>
          </a:xfrm>
          <a:prstGeom prst="homePlate">
            <a:avLst>
              <a:gd name="adj" fmla="val 31970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831">
                <a:solidFill>
                  <a:schemeClr val="bg1"/>
                </a:solidFill>
              </a:defRPr>
            </a:lvl1pPr>
            <a:lvl2pPr>
              <a:defRPr sz="1292">
                <a:solidFill>
                  <a:schemeClr val="bg1"/>
                </a:solidFill>
              </a:defRPr>
            </a:lvl2pPr>
            <a:lvl3pPr>
              <a:defRPr sz="1292">
                <a:solidFill>
                  <a:schemeClr val="bg1"/>
                </a:solidFill>
              </a:defRPr>
            </a:lvl3pPr>
            <a:lvl4pPr>
              <a:defRPr sz="1292">
                <a:solidFill>
                  <a:schemeClr val="bg1"/>
                </a:solidFill>
              </a:defRPr>
            </a:lvl4pPr>
            <a:lvl5pPr>
              <a:defRPr sz="1292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  <a:endParaRPr lang="en-GB" dirty="0"/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2555984" y="1426659"/>
            <a:ext cx="1927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831">
                <a:solidFill>
                  <a:schemeClr val="bg1"/>
                </a:solidFill>
              </a:defRPr>
            </a:lvl1pPr>
            <a:lvl2pPr>
              <a:defRPr sz="1292">
                <a:solidFill>
                  <a:schemeClr val="bg1"/>
                </a:solidFill>
              </a:defRPr>
            </a:lvl2pPr>
            <a:lvl3pPr>
              <a:defRPr sz="1292">
                <a:solidFill>
                  <a:schemeClr val="bg1"/>
                </a:solidFill>
              </a:defRPr>
            </a:lvl3pPr>
            <a:lvl4pPr>
              <a:defRPr sz="1292">
                <a:solidFill>
                  <a:schemeClr val="bg1"/>
                </a:solidFill>
              </a:defRPr>
            </a:lvl4pPr>
            <a:lvl5pPr>
              <a:defRPr sz="1292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  <a:endParaRPr lang="en-GB" dirty="0"/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4660630" y="1426659"/>
            <a:ext cx="1927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831">
                <a:solidFill>
                  <a:schemeClr val="bg1"/>
                </a:solidFill>
              </a:defRPr>
            </a:lvl1pPr>
            <a:lvl2pPr>
              <a:defRPr sz="1292">
                <a:solidFill>
                  <a:schemeClr val="bg1"/>
                </a:solidFill>
              </a:defRPr>
            </a:lvl2pPr>
            <a:lvl3pPr>
              <a:defRPr sz="1292">
                <a:solidFill>
                  <a:schemeClr val="bg1"/>
                </a:solidFill>
              </a:defRPr>
            </a:lvl3pPr>
            <a:lvl4pPr>
              <a:defRPr sz="1292">
                <a:solidFill>
                  <a:schemeClr val="bg1"/>
                </a:solidFill>
              </a:defRPr>
            </a:lvl4pPr>
            <a:lvl5pPr>
              <a:defRPr sz="1292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  <a:endParaRPr lang="en-GB" dirty="0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7" hasCustomPrompt="1"/>
          </p:nvPr>
        </p:nvSpPr>
        <p:spPr>
          <a:xfrm>
            <a:off x="6765277" y="1426659"/>
            <a:ext cx="1927385" cy="604800"/>
          </a:xfrm>
          <a:prstGeom prst="chevron">
            <a:avLst>
              <a:gd name="adj" fmla="val 31101"/>
            </a:avLst>
          </a:prstGeom>
          <a:solidFill>
            <a:schemeClr val="tx2"/>
          </a:solidFill>
        </p:spPr>
        <p:txBody>
          <a:bodyPr lIns="54000" tIns="54000" rIns="54000" bIns="54000" anchor="ctr"/>
          <a:lstStyle>
            <a:lvl1pPr algn="l">
              <a:defRPr sz="831">
                <a:solidFill>
                  <a:schemeClr val="bg1"/>
                </a:solidFill>
              </a:defRPr>
            </a:lvl1pPr>
            <a:lvl2pPr>
              <a:defRPr sz="1292">
                <a:solidFill>
                  <a:schemeClr val="bg1"/>
                </a:solidFill>
              </a:defRPr>
            </a:lvl2pPr>
            <a:lvl3pPr>
              <a:defRPr sz="1292">
                <a:solidFill>
                  <a:schemeClr val="bg1"/>
                </a:solidFill>
              </a:defRPr>
            </a:lvl3pPr>
            <a:lvl4pPr>
              <a:defRPr sz="1292">
                <a:solidFill>
                  <a:schemeClr val="bg1"/>
                </a:solidFill>
              </a:defRPr>
            </a:lvl4pPr>
            <a:lvl5pPr>
              <a:defRPr sz="1292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4159002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WITH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504400" y="4532800"/>
            <a:ext cx="3188262" cy="14940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504400" y="1775459"/>
            <a:ext cx="3188262" cy="14940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4022032" y="3191932"/>
            <a:ext cx="1099938" cy="1191600"/>
          </a:xfrm>
          <a:prstGeom prst="ellipse">
            <a:avLst/>
          </a:prstGeom>
          <a:solidFill>
            <a:schemeClr val="accent1"/>
          </a:solidFill>
        </p:spPr>
        <p:txBody>
          <a:bodyPr lIns="54000" tIns="54000" rIns="54000" bIns="54000" anchor="ctr"/>
          <a:lstStyle>
            <a:lvl1pPr algn="ctr">
              <a:defRPr sz="831">
                <a:solidFill>
                  <a:schemeClr val="bg1"/>
                </a:solidFill>
              </a:defRPr>
            </a:lvl1pPr>
            <a:lvl2pPr>
              <a:defRPr sz="1292">
                <a:solidFill>
                  <a:schemeClr val="bg1"/>
                </a:solidFill>
              </a:defRPr>
            </a:lvl2pPr>
            <a:lvl3pPr>
              <a:defRPr sz="1292">
                <a:solidFill>
                  <a:schemeClr val="bg1"/>
                </a:solidFill>
              </a:defRPr>
            </a:lvl3pPr>
            <a:lvl4pPr>
              <a:defRPr sz="1292">
                <a:solidFill>
                  <a:schemeClr val="bg1"/>
                </a:solidFill>
              </a:defRPr>
            </a:lvl4pPr>
            <a:lvl5pPr>
              <a:defRPr sz="1292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add text</a:t>
            </a:r>
            <a:endParaRPr lang="en-GB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504400" y="1428430"/>
            <a:ext cx="3188262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831">
                <a:solidFill>
                  <a:schemeClr val="bg1"/>
                </a:solidFill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5504400" y="4182242"/>
            <a:ext cx="3188262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831">
                <a:solidFill>
                  <a:schemeClr val="bg1"/>
                </a:solidFill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51338" y="4532800"/>
            <a:ext cx="3188262" cy="14940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51338" y="4182242"/>
            <a:ext cx="3188262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831">
                <a:solidFill>
                  <a:schemeClr val="bg1"/>
                </a:solidFill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451338" y="1775459"/>
            <a:ext cx="3188262" cy="14940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451338" y="1428430"/>
            <a:ext cx="3188262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831">
                <a:solidFill>
                  <a:schemeClr val="bg1"/>
                </a:solidFill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Right Arrow 2"/>
          <p:cNvSpPr/>
          <p:nvPr userDrawn="1"/>
        </p:nvSpPr>
        <p:spPr>
          <a:xfrm rot="2655894">
            <a:off x="3785399" y="2812312"/>
            <a:ext cx="381600" cy="378000"/>
          </a:xfrm>
          <a:prstGeom prst="rightArrow">
            <a:avLst>
              <a:gd name="adj1" fmla="val 65119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846" tIns="49846" rIns="49846" bIns="498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844083"/>
            <a:endParaRPr lang="en-GB" sz="831" dirty="0">
              <a:solidFill>
                <a:prstClr val="white"/>
              </a:solidFill>
            </a:endParaRPr>
          </a:p>
        </p:txBody>
      </p:sp>
      <p:sp>
        <p:nvSpPr>
          <p:cNvPr id="21" name="Right Arrow 20"/>
          <p:cNvSpPr/>
          <p:nvPr userDrawn="1"/>
        </p:nvSpPr>
        <p:spPr>
          <a:xfrm rot="18944106" flipH="1">
            <a:off x="4977002" y="2812312"/>
            <a:ext cx="381600" cy="378000"/>
          </a:xfrm>
          <a:prstGeom prst="rightArrow">
            <a:avLst>
              <a:gd name="adj1" fmla="val 65119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846" tIns="49846" rIns="49846" bIns="498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844083"/>
            <a:endParaRPr lang="en-GB" sz="831" dirty="0">
              <a:solidFill>
                <a:prstClr val="white"/>
              </a:solidFill>
            </a:endParaRPr>
          </a:p>
        </p:txBody>
      </p:sp>
      <p:sp>
        <p:nvSpPr>
          <p:cNvPr id="22" name="Right Arrow 21"/>
          <p:cNvSpPr/>
          <p:nvPr userDrawn="1"/>
        </p:nvSpPr>
        <p:spPr>
          <a:xfrm rot="18944106" flipV="1">
            <a:off x="3785399" y="4385153"/>
            <a:ext cx="381600" cy="378000"/>
          </a:xfrm>
          <a:prstGeom prst="rightArrow">
            <a:avLst>
              <a:gd name="adj1" fmla="val 65119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846" tIns="49846" rIns="49846" bIns="498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844083"/>
            <a:endParaRPr lang="en-GB" sz="831" dirty="0">
              <a:solidFill>
                <a:prstClr val="white"/>
              </a:solidFill>
            </a:endParaRPr>
          </a:p>
        </p:txBody>
      </p:sp>
      <p:sp>
        <p:nvSpPr>
          <p:cNvPr id="23" name="Right Arrow 22"/>
          <p:cNvSpPr/>
          <p:nvPr userDrawn="1"/>
        </p:nvSpPr>
        <p:spPr>
          <a:xfrm rot="2655894" flipH="1" flipV="1">
            <a:off x="4977002" y="4385153"/>
            <a:ext cx="381600" cy="378000"/>
          </a:xfrm>
          <a:prstGeom prst="rightArrow">
            <a:avLst>
              <a:gd name="adj1" fmla="val 65119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846" tIns="49846" rIns="49846" bIns="498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844083"/>
            <a:endParaRPr lang="en-GB" sz="831" dirty="0">
              <a:solidFill>
                <a:prstClr val="white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1339" y="203863"/>
            <a:ext cx="7619815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1423486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451338" y="1781376"/>
            <a:ext cx="4036754" cy="4245425"/>
          </a:xfrm>
          <a:ln w="6350">
            <a:noFill/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451338" y="1426659"/>
            <a:ext cx="4036754" cy="360000"/>
          </a:xfrm>
          <a:solidFill>
            <a:schemeClr val="tx2"/>
          </a:solidFill>
          <a:ln w="6350">
            <a:noFill/>
          </a:ln>
        </p:spPr>
        <p:txBody>
          <a:bodyPr lIns="54000" tIns="54000" rIns="54000" bIns="54000" anchor="ctr"/>
          <a:lstStyle>
            <a:lvl1pPr>
              <a:defRPr sz="831">
                <a:solidFill>
                  <a:schemeClr val="bg1"/>
                </a:solidFill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4655908" y="1781376"/>
            <a:ext cx="4036754" cy="4245425"/>
          </a:xfrm>
          <a:ln w="6350">
            <a:noFill/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4655908" y="1426659"/>
            <a:ext cx="4036754" cy="360000"/>
          </a:xfrm>
          <a:solidFill>
            <a:schemeClr val="tx2"/>
          </a:solidFill>
          <a:ln w="6350">
            <a:noFill/>
          </a:ln>
        </p:spPr>
        <p:txBody>
          <a:bodyPr lIns="54000" tIns="54000" rIns="54000" bIns="54000" anchor="ctr"/>
          <a:lstStyle>
            <a:lvl1pPr>
              <a:defRPr sz="831">
                <a:solidFill>
                  <a:schemeClr val="bg1"/>
                </a:solidFill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2637186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665530" y="4241200"/>
            <a:ext cx="4027131" cy="17856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665530" y="1775459"/>
            <a:ext cx="4027131" cy="17856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4665530" y="1428430"/>
            <a:ext cx="4027131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831">
                <a:solidFill>
                  <a:schemeClr val="bg1"/>
                </a:solidFill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665530" y="3890142"/>
            <a:ext cx="4027131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831">
                <a:solidFill>
                  <a:schemeClr val="bg1"/>
                </a:solidFill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51338" y="4241200"/>
            <a:ext cx="4026231" cy="17856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51338" y="3890142"/>
            <a:ext cx="4026231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831">
                <a:solidFill>
                  <a:schemeClr val="bg1"/>
                </a:solidFill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451338" y="1775459"/>
            <a:ext cx="4026231" cy="17856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451338" y="1428430"/>
            <a:ext cx="4026231" cy="360000"/>
          </a:xfr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lIns="54000" tIns="54000" rIns="54000" bIns="54000" anchor="ctr"/>
          <a:lstStyle>
            <a:lvl1pPr>
              <a:defRPr sz="831">
                <a:solidFill>
                  <a:schemeClr val="bg1"/>
                </a:solidFill>
              </a:defRPr>
            </a:lvl1pPr>
            <a:lvl2pPr>
              <a:defRPr sz="1292"/>
            </a:lvl2pPr>
            <a:lvl3pPr>
              <a:defRPr sz="1292"/>
            </a:lvl3pPr>
            <a:lvl4pPr>
              <a:defRPr sz="1292"/>
            </a:lvl4pPr>
            <a:lvl5pPr>
              <a:defRPr sz="1292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3858786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- NO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675223" y="3829182"/>
            <a:ext cx="4017438" cy="22032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665531" y="1422401"/>
            <a:ext cx="4017438" cy="2204719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1031" y="3829182"/>
            <a:ext cx="4026231" cy="2203200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451338" y="1422401"/>
            <a:ext cx="4026231" cy="2204719"/>
          </a:xfrm>
          <a:ln w="6350">
            <a:solidFill>
              <a:schemeClr val="tx2"/>
            </a:solidFill>
          </a:ln>
        </p:spPr>
        <p:txBody>
          <a:bodyPr lIns="54000" tIns="54000" rIns="54000" bIns="54000"/>
          <a:lstStyle>
            <a:lvl1pPr>
              <a:defRPr sz="831"/>
            </a:lvl1pPr>
            <a:lvl2pPr>
              <a:defRPr sz="831"/>
            </a:lvl2pPr>
            <a:lvl3pPr>
              <a:defRPr sz="831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41323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1339" y="203863"/>
            <a:ext cx="7930569" cy="169200"/>
          </a:xfrm>
        </p:spPr>
        <p:txBody>
          <a:bodyPr anchor="b"/>
          <a:lstStyle>
            <a:lvl1pPr>
              <a:spcAft>
                <a:spcPts val="0"/>
              </a:spcAft>
              <a:defRPr sz="1108"/>
            </a:lvl1pPr>
          </a:lstStyle>
          <a:p>
            <a:pPr lvl="0"/>
            <a:r>
              <a:rPr lang="en-US" dirty="0" smtClean="0"/>
              <a:t>Super title here</a:t>
            </a:r>
          </a:p>
        </p:txBody>
      </p:sp>
    </p:spTree>
    <p:extLst>
      <p:ext uri="{BB962C8B-B14F-4D97-AF65-F5344CB8AC3E}">
        <p14:creationId xmlns:p14="http://schemas.microsoft.com/office/powerpoint/2010/main" val="1788143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44800" y="1346400"/>
            <a:ext cx="6192000" cy="3510000"/>
          </a:xfrm>
        </p:spPr>
        <p:txBody>
          <a:bodyPr anchor="t" anchorCtr="0"/>
          <a:lstStyle>
            <a:lvl1pPr algn="l">
              <a:defRPr sz="10154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Section divider one title style</a:t>
            </a:r>
            <a:endParaRPr lang="en-US" dirty="0"/>
          </a:p>
        </p:txBody>
      </p:sp>
      <p:sp>
        <p:nvSpPr>
          <p:cNvPr id="4" name="object 3"/>
          <p:cNvSpPr/>
          <p:nvPr userDrawn="1"/>
        </p:nvSpPr>
        <p:spPr>
          <a:xfrm>
            <a:off x="1" y="0"/>
            <a:ext cx="1587731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00338D"/>
          </a:solidFill>
        </p:spPr>
        <p:txBody>
          <a:bodyPr wrap="square" lIns="0" tIns="0" rIns="0" bIns="0" rtlCol="0">
            <a:noAutofit/>
          </a:bodyPr>
          <a:lstStyle/>
          <a:p>
            <a:pPr defTabSz="844083"/>
            <a:endParaRPr sz="1662" dirty="0">
              <a:solidFill>
                <a:srgbClr val="000000"/>
              </a:solidFill>
            </a:endParaRPr>
          </a:p>
        </p:txBody>
      </p:sp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2064100" y="784800"/>
            <a:ext cx="717785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330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2">
    <p:bg>
      <p:bgPr>
        <a:solidFill>
          <a:srgbClr val="6D20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44800" y="1346400"/>
            <a:ext cx="6192000" cy="3510000"/>
          </a:xfrm>
        </p:spPr>
        <p:txBody>
          <a:bodyPr anchor="t" anchorCtr="0"/>
          <a:lstStyle>
            <a:lvl1pPr algn="l">
              <a:defRPr sz="10154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Section divider two title style</a:t>
            </a:r>
            <a:endParaRPr lang="en-US" dirty="0"/>
          </a:p>
        </p:txBody>
      </p:sp>
      <p:sp>
        <p:nvSpPr>
          <p:cNvPr id="4" name="object 3"/>
          <p:cNvSpPr/>
          <p:nvPr userDrawn="1"/>
        </p:nvSpPr>
        <p:spPr>
          <a:xfrm>
            <a:off x="1" y="0"/>
            <a:ext cx="1587731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00A3A1"/>
          </a:solidFill>
        </p:spPr>
        <p:txBody>
          <a:bodyPr wrap="square" lIns="0" tIns="0" rIns="0" bIns="0" rtlCol="0">
            <a:noAutofit/>
          </a:bodyPr>
          <a:lstStyle/>
          <a:p>
            <a:pPr defTabSz="844083"/>
            <a:endParaRPr sz="1662" dirty="0">
              <a:solidFill>
                <a:srgbClr val="000000"/>
              </a:solidFill>
            </a:endParaRPr>
          </a:p>
        </p:txBody>
      </p:sp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2064100" y="784800"/>
            <a:ext cx="717785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794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44800" y="1346400"/>
            <a:ext cx="6192000" cy="3510000"/>
          </a:xfrm>
        </p:spPr>
        <p:txBody>
          <a:bodyPr anchor="t" anchorCtr="0"/>
          <a:lstStyle>
            <a:lvl1pPr algn="l">
              <a:defRPr sz="10154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Section divider three title style</a:t>
            </a:r>
            <a:endParaRPr lang="en-US" dirty="0"/>
          </a:p>
        </p:txBody>
      </p:sp>
      <p:sp>
        <p:nvSpPr>
          <p:cNvPr id="4" name="object 3"/>
          <p:cNvSpPr/>
          <p:nvPr userDrawn="1"/>
        </p:nvSpPr>
        <p:spPr>
          <a:xfrm>
            <a:off x="1" y="0"/>
            <a:ext cx="1587731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>
            <a:noAutofit/>
          </a:bodyPr>
          <a:lstStyle/>
          <a:p>
            <a:pPr defTabSz="844083"/>
            <a:endParaRPr sz="1662" dirty="0">
              <a:solidFill>
                <a:srgbClr val="000000"/>
              </a:solidFill>
            </a:endParaRPr>
          </a:p>
        </p:txBody>
      </p:sp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2064100" y="784800"/>
            <a:ext cx="717785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5913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4">
    <p:bg>
      <p:bgPr>
        <a:solidFill>
          <a:srgbClr val="00A3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44800" y="1346400"/>
            <a:ext cx="6192000" cy="3510000"/>
          </a:xfrm>
        </p:spPr>
        <p:txBody>
          <a:bodyPr anchor="t" anchorCtr="0"/>
          <a:lstStyle>
            <a:lvl1pPr algn="l">
              <a:defRPr sz="10154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Section divider four title style</a:t>
            </a:r>
            <a:endParaRPr lang="en-US" dirty="0"/>
          </a:p>
        </p:txBody>
      </p:sp>
      <p:sp>
        <p:nvSpPr>
          <p:cNvPr id="4" name="object 3"/>
          <p:cNvSpPr/>
          <p:nvPr userDrawn="1"/>
        </p:nvSpPr>
        <p:spPr>
          <a:xfrm>
            <a:off x="1" y="0"/>
            <a:ext cx="1587731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470A68"/>
          </a:solidFill>
        </p:spPr>
        <p:txBody>
          <a:bodyPr wrap="square" lIns="0" tIns="0" rIns="0" bIns="0" rtlCol="0">
            <a:noAutofit/>
          </a:bodyPr>
          <a:lstStyle/>
          <a:p>
            <a:pPr defTabSz="844083"/>
            <a:endParaRPr sz="1662" dirty="0">
              <a:solidFill>
                <a:srgbClr val="000000"/>
              </a:solidFill>
            </a:endParaRPr>
          </a:p>
        </p:txBody>
      </p:sp>
      <p:sp>
        <p:nvSpPr>
          <p:cNvPr id="5" name="Freeform 19"/>
          <p:cNvSpPr>
            <a:spLocks noEditPoints="1"/>
          </p:cNvSpPr>
          <p:nvPr userDrawn="1"/>
        </p:nvSpPr>
        <p:spPr bwMode="auto">
          <a:xfrm>
            <a:off x="2064100" y="784800"/>
            <a:ext cx="717785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825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PORT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16" name="Rectangle 6"/>
          <p:cNvSpPr>
            <a:spLocks noChangeArrowheads="1"/>
          </p:cNvSpPr>
          <p:nvPr userDrawn="1"/>
        </p:nvSpPr>
        <p:spPr bwMode="gray">
          <a:xfrm>
            <a:off x="1573212" y="6233914"/>
            <a:ext cx="2957538" cy="22659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lIns="0" tIns="0" rIns="0" bIns="0" anchor="t" anchorCtr="0"/>
          <a:lstStyle/>
          <a:p>
            <a:pPr defTabSz="844083">
              <a:defRPr/>
            </a:pP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АО «КПМГ», компания, зарегистрированная в соответствии с законодательством Российской Федерации, член сети независимых фирм КПМГ, входящих в ассоциацию 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Cooperative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(“KPMG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”), зарегистрированную по законодательству Швейцарии.</a:t>
            </a:r>
          </a:p>
        </p:txBody>
      </p:sp>
      <p:sp>
        <p:nvSpPr>
          <p:cNvPr id="20" name="Freeform 19"/>
          <p:cNvSpPr>
            <a:spLocks noEditPoints="1"/>
          </p:cNvSpPr>
          <p:nvPr userDrawn="1"/>
        </p:nvSpPr>
        <p:spPr bwMode="auto">
          <a:xfrm>
            <a:off x="451339" y="6233915"/>
            <a:ext cx="503610" cy="223557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61259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PORT 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 userDrawn="1"/>
        </p:nvSpPr>
        <p:spPr bwMode="gray">
          <a:xfrm>
            <a:off x="1573212" y="6233914"/>
            <a:ext cx="2924308" cy="22659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lIns="0" tIns="0" rIns="0" bIns="0" anchor="t" anchorCtr="0"/>
          <a:lstStyle/>
          <a:p>
            <a:pPr defTabSz="844083">
              <a:defRPr/>
            </a:pP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АО «КПМГ», компания, зарегистрированная в соответствии с законодательством Российской Федерации, член сети независимых фирм КПМГ, входящих в ассоциацию 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Cooperative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(“KPMG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”), зарегистрированную по законодательству Швейцарии.</a:t>
            </a:r>
          </a:p>
        </p:txBody>
      </p:sp>
      <p:sp>
        <p:nvSpPr>
          <p:cNvPr id="16" name="Freeform 15"/>
          <p:cNvSpPr>
            <a:spLocks noEditPoints="1"/>
          </p:cNvSpPr>
          <p:nvPr userDrawn="1"/>
        </p:nvSpPr>
        <p:spPr bwMode="auto">
          <a:xfrm>
            <a:off x="451339" y="6233915"/>
            <a:ext cx="503610" cy="223557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>
              <a:solidFill>
                <a:srgbClr val="00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451575"/>
            <a:ext cx="7930569" cy="723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51339" y="1422400"/>
            <a:ext cx="7930569" cy="460440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713336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PORT 2 COLUMN AND COVER LETTER RUN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1339" y="1177925"/>
            <a:ext cx="4034204" cy="4843462"/>
          </a:xfrm>
        </p:spPr>
        <p:txBody>
          <a:bodyPr/>
          <a:lstStyle>
            <a:lvl1pPr>
              <a:defRPr sz="738" baseline="0"/>
            </a:lvl1pPr>
            <a:lvl2pPr>
              <a:defRPr sz="738"/>
            </a:lvl2pPr>
            <a:lvl3pPr>
              <a:defRPr sz="738"/>
            </a:lvl3pPr>
            <a:lvl4pPr>
              <a:defRPr sz="738"/>
            </a:lvl4pPr>
            <a:lvl5pPr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659578" y="1177925"/>
            <a:ext cx="4033083" cy="4843462"/>
          </a:xfrm>
          <a:ln w="6350">
            <a:noFill/>
          </a:ln>
        </p:spPr>
        <p:txBody>
          <a:bodyPr lIns="0" tIns="0"/>
          <a:lstStyle>
            <a:lvl1pPr>
              <a:defRPr sz="738"/>
            </a:lvl1pPr>
            <a:lvl2pPr>
              <a:defRPr sz="738"/>
            </a:lvl2pPr>
            <a:lvl3pPr>
              <a:defRPr sz="738"/>
            </a:lvl3pPr>
            <a:lvl4pPr>
              <a:defRPr sz="738"/>
            </a:lvl4pPr>
            <a:lvl5pPr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9" name="Text Placeholder 24"/>
          <p:cNvSpPr>
            <a:spLocks noGrp="1"/>
          </p:cNvSpPr>
          <p:nvPr>
            <p:ph type="body" sz="quarter" idx="15"/>
          </p:nvPr>
        </p:nvSpPr>
        <p:spPr>
          <a:xfrm>
            <a:off x="451339" y="451705"/>
            <a:ext cx="4034204" cy="365356"/>
          </a:xfrm>
        </p:spPr>
        <p:txBody>
          <a:bodyPr/>
          <a:lstStyle>
            <a:lvl1pPr>
              <a:spcAft>
                <a:spcPts val="277"/>
              </a:spcAft>
              <a:defRPr sz="738"/>
            </a:lvl1pPr>
            <a:lvl2pPr>
              <a:spcAft>
                <a:spcPts val="277"/>
              </a:spcAft>
              <a:defRPr sz="738"/>
            </a:lvl2pPr>
            <a:lvl3pPr>
              <a:spcAft>
                <a:spcPts val="277"/>
              </a:spcAft>
              <a:defRPr sz="738"/>
            </a:lvl3pPr>
            <a:lvl4pPr>
              <a:spcAft>
                <a:spcPts val="277"/>
              </a:spcAft>
              <a:defRPr sz="738"/>
            </a:lvl4pPr>
            <a:lvl5pPr>
              <a:spcAft>
                <a:spcPts val="277"/>
              </a:spcAft>
              <a:defRPr sz="738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2" name="Freeform 19"/>
          <p:cNvSpPr>
            <a:spLocks noEditPoints="1"/>
          </p:cNvSpPr>
          <p:nvPr userDrawn="1"/>
        </p:nvSpPr>
        <p:spPr bwMode="auto">
          <a:xfrm>
            <a:off x="451338" y="6320118"/>
            <a:ext cx="424800" cy="172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1731600" y="6320118"/>
            <a:ext cx="2924308" cy="226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844083">
              <a:defRPr/>
            </a:pP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АО «КПМГ», компания, зарегистрированная в соответствии с законодательством Российской Федерации, член сети независимых фирм КПМГ, входящих в ассоциацию 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Cooperative</a:t>
            </a:r>
            <a:r>
              <a:rPr lang="ru-RU" sz="554" dirty="0" smtClean="0">
                <a:solidFill>
                  <a:prstClr val="white">
                    <a:lumMod val="65000"/>
                  </a:prstClr>
                </a:solidFill>
              </a:rPr>
              <a:t> (“KPMG </a:t>
            </a:r>
            <a:r>
              <a:rPr lang="ru-RU" sz="554" dirty="0" err="1" smtClean="0">
                <a:solidFill>
                  <a:prstClr val="white">
                    <a:lumMod val="65000"/>
                  </a:prstClr>
                </a:solidFill>
              </a:rPr>
              <a:t>International</a:t>
            </a:r>
            <a:r>
              <a:rPr lang="ru-RU" sz="554" smtClean="0">
                <a:solidFill>
                  <a:prstClr val="white">
                    <a:lumMod val="65000"/>
                  </a:prstClr>
                </a:solidFill>
              </a:rPr>
              <a:t>”), зарегистрированную по законодательству Швейцарии.</a:t>
            </a:r>
            <a:endParaRPr lang="ru-RU" sz="554" dirty="0" smtClean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17" name="Shape 8"/>
          <p:cNvSpPr txBox="1">
            <a:spLocks/>
          </p:cNvSpPr>
          <p:nvPr userDrawn="1"/>
        </p:nvSpPr>
        <p:spPr>
          <a:xfrm>
            <a:off x="8230404" y="6320118"/>
            <a:ext cx="462257" cy="149412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en-US" sz="923" smtClean="0">
                <a:solidFill>
                  <a:srgbClr val="00338D"/>
                </a:solidFill>
                <a:cs typeface="Arial" panose="020B0604020202020204" pitchFamily="34" charset="0"/>
              </a:rPr>
              <a:pPr algn="r"/>
              <a:t>‹#›</a:t>
            </a:fld>
            <a:endParaRPr lang="en-US" sz="923" dirty="0">
              <a:solidFill>
                <a:srgbClr val="00338D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4678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8"/>
            <a:ext cx="9144000" cy="6856945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301151" y="820740"/>
            <a:ext cx="3452201" cy="754061"/>
          </a:xfrm>
        </p:spPr>
        <p:txBody>
          <a:bodyPr/>
          <a:lstStyle>
            <a:lvl1pPr>
              <a:lnSpc>
                <a:spcPct val="70000"/>
              </a:lnSpc>
              <a:defRPr sz="4062" b="0">
                <a:solidFill>
                  <a:srgbClr val="00338D"/>
                </a:solidFill>
                <a:latin typeface="KPMG Cyrillic Extralight" panose="020B0303030202040204" pitchFamily="34" charset="0"/>
                <a:cs typeface="Kokila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301151" y="2070736"/>
            <a:ext cx="3452677" cy="3267075"/>
          </a:xfrm>
        </p:spPr>
        <p:txBody>
          <a:bodyPr/>
          <a:lstStyle>
            <a:lvl1pPr>
              <a:defRPr>
                <a:solidFill>
                  <a:srgbClr val="00338D"/>
                </a:solidFill>
              </a:defRPr>
            </a:lvl1pPr>
            <a:lvl2pPr>
              <a:defRPr>
                <a:solidFill>
                  <a:srgbClr val="00338D"/>
                </a:solidFill>
              </a:defRPr>
            </a:lvl2pPr>
            <a:lvl3pPr>
              <a:buClr>
                <a:schemeClr val="bg1"/>
              </a:buClr>
              <a:defRPr>
                <a:solidFill>
                  <a:srgbClr val="00338D"/>
                </a:solidFill>
              </a:defRPr>
            </a:lvl3pPr>
            <a:lvl4pPr>
              <a:buClr>
                <a:schemeClr val="bg1"/>
              </a:buClr>
              <a:defRPr>
                <a:solidFill>
                  <a:srgbClr val="00338D"/>
                </a:solidFill>
              </a:defRPr>
            </a:lvl4pPr>
            <a:lvl5pPr>
              <a:buClr>
                <a:schemeClr val="bg1"/>
              </a:buClr>
              <a:defRPr>
                <a:solidFill>
                  <a:srgbClr val="00338D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2" name="Freeform 19"/>
          <p:cNvSpPr>
            <a:spLocks noEditPoints="1"/>
          </p:cNvSpPr>
          <p:nvPr userDrawn="1"/>
        </p:nvSpPr>
        <p:spPr bwMode="auto">
          <a:xfrm>
            <a:off x="4301151" y="6320118"/>
            <a:ext cx="392123" cy="172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rgbClr val="00338D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394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/>
          <p:nvPr userDrawn="1"/>
        </p:nvSpPr>
        <p:spPr>
          <a:xfrm>
            <a:off x="3" y="0"/>
            <a:ext cx="764928" cy="6858000"/>
          </a:xfrm>
          <a:custGeom>
            <a:avLst/>
            <a:gdLst/>
            <a:ahLst/>
            <a:cxnLst/>
            <a:rect l="l" t="t" r="r" b="b"/>
            <a:pathLst>
              <a:path w="1742046" h="7772400">
                <a:moveTo>
                  <a:pt x="0" y="7772400"/>
                </a:moveTo>
                <a:lnTo>
                  <a:pt x="1742046" y="7772400"/>
                </a:lnTo>
                <a:lnTo>
                  <a:pt x="1742046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00338D"/>
          </a:solidFill>
        </p:spPr>
        <p:txBody>
          <a:bodyPr wrap="square" lIns="0" tIns="0" rIns="0" bIns="0" rtlCol="0">
            <a:noAutofit/>
          </a:bodyPr>
          <a:lstStyle/>
          <a:p>
            <a:pPr defTabSz="844083"/>
            <a:endParaRPr sz="129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7" name="Freeform 19"/>
          <p:cNvSpPr>
            <a:spLocks noEditPoints="1"/>
          </p:cNvSpPr>
          <p:nvPr userDrawn="1"/>
        </p:nvSpPr>
        <p:spPr bwMode="auto">
          <a:xfrm>
            <a:off x="1583999" y="784800"/>
            <a:ext cx="717785" cy="316800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/>
          <a:p>
            <a:pPr defTabSz="844083"/>
            <a:endParaRPr lang="en-GB" sz="1662" dirty="0">
              <a:solidFill>
                <a:srgbClr val="000000"/>
              </a:solidFill>
            </a:endParaRP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584000" y="5240340"/>
            <a:ext cx="6808177" cy="554037"/>
          </a:xfrm>
        </p:spPr>
        <p:txBody>
          <a:bodyPr/>
          <a:lstStyle>
            <a:lvl1pPr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1pPr>
            <a:lvl2pPr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2pPr>
            <a:lvl3pPr marL="0" indent="0"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3pPr>
            <a:lvl4pPr marL="319023" indent="0"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4pPr>
            <a:lvl5pPr marL="498474" indent="0"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584000" y="6029325"/>
            <a:ext cx="6808177" cy="119064"/>
          </a:xfrm>
        </p:spPr>
        <p:txBody>
          <a:bodyPr/>
          <a:lstStyle>
            <a:lvl1pPr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1pPr>
            <a:lvl2pPr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2pPr>
            <a:lvl3pPr marL="0" indent="0"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3pPr>
            <a:lvl4pPr marL="319023" indent="0"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4pPr>
            <a:lvl5pPr marL="498474" indent="0"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584000" y="4313240"/>
            <a:ext cx="6808177" cy="554037"/>
          </a:xfrm>
        </p:spPr>
        <p:txBody>
          <a:bodyPr/>
          <a:lstStyle>
            <a:lvl1pPr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1pPr>
            <a:lvl2pPr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2pPr>
            <a:lvl3pPr marL="0" indent="0"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3pPr>
            <a:lvl4pPr marL="319023" indent="0"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4pPr>
            <a:lvl5pPr marL="498474" indent="0">
              <a:buFontTx/>
              <a:buNone/>
              <a:defRPr sz="831" b="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005" y="3061556"/>
            <a:ext cx="1223892" cy="38100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56"/>
          <a:stretch/>
        </p:blipFill>
        <p:spPr>
          <a:xfrm>
            <a:off x="1584000" y="3061556"/>
            <a:ext cx="1144860" cy="384049"/>
          </a:xfrm>
          <a:prstGeom prst="rect">
            <a:avLst/>
          </a:prstGeom>
        </p:spPr>
      </p:pic>
      <p:sp>
        <p:nvSpPr>
          <p:cNvPr id="20" name="Rectangle 19">
            <a:hlinkClick r:id="rId3"/>
          </p:cNvPr>
          <p:cNvSpPr>
            <a:spLocks noChangeArrowheads="1"/>
          </p:cNvSpPr>
          <p:nvPr userDrawn="1"/>
        </p:nvSpPr>
        <p:spPr bwMode="auto">
          <a:xfrm>
            <a:off x="1580893" y="3560626"/>
            <a:ext cx="1752293" cy="156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spAutoFit/>
          </a:bodyPr>
          <a:lstStyle/>
          <a:p>
            <a:pPr defTabSz="844083">
              <a:defRPr/>
            </a:pPr>
            <a:r>
              <a:rPr lang="en-GB" sz="1015" b="1" kern="0" dirty="0" smtClean="0">
                <a:solidFill>
                  <a:srgbClr val="00338D"/>
                </a:solidFill>
                <a:cs typeface="Univers for KPMG"/>
              </a:rPr>
              <a:t>kpmg.ru</a:t>
            </a:r>
          </a:p>
        </p:txBody>
      </p:sp>
      <p:sp>
        <p:nvSpPr>
          <p:cNvPr id="21" name="Rectangle 20">
            <a:hlinkClick r:id="rId4"/>
          </p:cNvPr>
          <p:cNvSpPr>
            <a:spLocks noChangeArrowheads="1"/>
          </p:cNvSpPr>
          <p:nvPr userDrawn="1"/>
        </p:nvSpPr>
        <p:spPr bwMode="auto">
          <a:xfrm>
            <a:off x="4416587" y="3560626"/>
            <a:ext cx="1143000" cy="156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defPPr>
              <a:defRPr lang="en-US"/>
            </a:defPPr>
            <a:lvl1pPr marL="0" algn="l" defTabSz="4102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0291" algn="l" defTabSz="4102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0583" algn="l" defTabSz="4102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0874" algn="l" defTabSz="4102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1165" algn="l" defTabSz="4102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1456" algn="l" defTabSz="4102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1748" algn="l" defTabSz="4102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72039" algn="l" defTabSz="4102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82330" algn="l" defTabSz="4102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1015" b="1" kern="0" dirty="0" smtClean="0">
                <a:solidFill>
                  <a:srgbClr val="00338D"/>
                </a:solidFill>
                <a:ea typeface="Univers for KPMG" pitchFamily="18" charset="0"/>
                <a:cs typeface="Univers for KPMG"/>
              </a:rPr>
              <a:t>kpmg.com/app</a:t>
            </a:r>
            <a:endParaRPr lang="en-GB" sz="1015" b="1" kern="0" dirty="0">
              <a:solidFill>
                <a:srgbClr val="00338D"/>
              </a:solidFill>
              <a:cs typeface="Univers for KPMG"/>
            </a:endParaRPr>
          </a:p>
        </p:txBody>
      </p:sp>
    </p:spTree>
    <p:extLst>
      <p:ext uri="{BB962C8B-B14F-4D97-AF65-F5344CB8AC3E}">
        <p14:creationId xmlns:p14="http://schemas.microsoft.com/office/powerpoint/2010/main" val="207832416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3120">
          <p15:clr>
            <a:srgbClr val="FBAE40"/>
          </p15:clr>
        </p15:guide>
      </p15:sldGuideLst>
    </p:ext>
  </p:extLs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844083"/>
            <a:fld id="{9076D7DA-45DD-4D34-A48B-1C3796D20448}" type="datetimeFigureOut">
              <a:rPr lang="ru-RU" smtClean="0">
                <a:solidFill>
                  <a:srgbClr val="000000"/>
                </a:solidFill>
              </a:rPr>
              <a:pPr defTabSz="844083"/>
              <a:t>01.04.2020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844083"/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844083"/>
            <a:fld id="{C318D0E1-6172-4638-BCC1-0B70ED483AF8}" type="slidenum">
              <a:rPr lang="ru-RU" smtClean="0">
                <a:solidFill>
                  <a:srgbClr val="000000"/>
                </a:solidFill>
              </a:rPr>
              <a:pPr defTabSz="844083"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24185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844083"/>
            <a:fld id="{9076D7DA-45DD-4D34-A48B-1C3796D20448}" type="datetimeFigureOut">
              <a:rPr lang="ru-RU" smtClean="0">
                <a:solidFill>
                  <a:srgbClr val="000000"/>
                </a:solidFill>
              </a:rPr>
              <a:pPr defTabSz="844083"/>
              <a:t>01.04.2020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844083"/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844083"/>
            <a:fld id="{C318D0E1-6172-4638-BCC1-0B70ED483AF8}" type="slidenum">
              <a:rPr lang="ru-RU" smtClean="0">
                <a:solidFill>
                  <a:srgbClr val="000000"/>
                </a:solidFill>
              </a:rPr>
              <a:pPr defTabSz="844083"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48947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rgbClr val="004821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44083">
              <a:defRPr/>
            </a:pPr>
            <a:endParaRPr lang="en-US" sz="1662" dirty="0">
              <a:solidFill>
                <a:prstClr val="white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 bwMode="invGray">
          <a:xfrm>
            <a:off x="9085263" y="-1588"/>
            <a:ext cx="57150" cy="312738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44083">
              <a:defRPr/>
            </a:pPr>
            <a:endParaRPr lang="en-US" sz="1662" dirty="0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 bwMode="invGray">
          <a:xfrm>
            <a:off x="9043988" y="-1588"/>
            <a:ext cx="28575" cy="312738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44083">
              <a:defRPr/>
            </a:pPr>
            <a:endParaRPr lang="en-US" sz="1662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 bwMode="invGray">
          <a:xfrm>
            <a:off x="9024939" y="-1588"/>
            <a:ext cx="9525" cy="312738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44083">
              <a:defRPr/>
            </a:pPr>
            <a:endParaRPr lang="en-US" sz="1662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8977313" y="-1588"/>
            <a:ext cx="25400" cy="312738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44083">
              <a:defRPr/>
            </a:pPr>
            <a:endParaRPr lang="en-US" sz="1662" dirty="0">
              <a:solidFill>
                <a:prstClr val="white"/>
              </a:solidFill>
            </a:endParaRPr>
          </a:p>
        </p:txBody>
      </p:sp>
      <p:grpSp>
        <p:nvGrpSpPr>
          <p:cNvPr id="7" name="Group 23"/>
          <p:cNvGrpSpPr>
            <a:grpSpLocks/>
          </p:cNvGrpSpPr>
          <p:nvPr userDrawn="1"/>
        </p:nvGrpSpPr>
        <p:grpSpPr bwMode="auto">
          <a:xfrm>
            <a:off x="8875713" y="2"/>
            <a:ext cx="95250" cy="333375"/>
            <a:chOff x="8875715" y="-787"/>
            <a:chExt cx="95251" cy="295141"/>
          </a:xfrm>
        </p:grpSpPr>
        <p:sp>
          <p:nvSpPr>
            <p:cNvPr id="8" name="Прямоугольник 7"/>
            <p:cNvSpPr/>
            <p:nvPr/>
          </p:nvSpPr>
          <p:spPr bwMode="invGray">
            <a:xfrm>
              <a:off x="8915402" y="-787"/>
              <a:ext cx="55564" cy="295141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844083">
                <a:defRPr/>
              </a:pPr>
              <a:endParaRPr lang="en-US" sz="1662" dirty="0">
                <a:solidFill>
                  <a:prstClr val="white"/>
                </a:solidFill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invGray">
            <a:xfrm>
              <a:off x="8875715" y="-787"/>
              <a:ext cx="6350" cy="295141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844083">
                <a:defRPr/>
              </a:pPr>
              <a:endParaRPr lang="en-US" sz="1662" dirty="0">
                <a:solidFill>
                  <a:prstClr val="white"/>
                </a:solidFill>
              </a:endParaRPr>
            </a:p>
          </p:txBody>
        </p:sp>
      </p:grpSp>
      <p:sp>
        <p:nvSpPr>
          <p:cNvPr id="10" name="Номер слайда 1"/>
          <p:cNvSpPr txBox="1">
            <a:spLocks/>
          </p:cNvSpPr>
          <p:nvPr userDrawn="1"/>
        </p:nvSpPr>
        <p:spPr>
          <a:xfrm>
            <a:off x="8139113" y="2"/>
            <a:ext cx="825500" cy="3397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3C3E31E0-32D2-4450-97A1-3D2FED62FF58}" type="slidenum">
              <a:rPr lang="ru-RU" sz="1662" smtClean="0">
                <a:solidFill>
                  <a:prstClr val="white"/>
                </a:solidFill>
                <a:latin typeface="Trebuchet MS" panose="020B0603020202020204" pitchFamily="34" charset="0"/>
              </a:rPr>
              <a:pPr algn="r">
                <a:defRPr/>
              </a:pPr>
              <a:t>‹#›</a:t>
            </a:fld>
            <a:endParaRPr lang="ru-RU" sz="1662" dirty="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03794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844083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844083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844083"/>
            <a:fld id="{B2D350B4-811D-9C49-8D4A-B431FFD45952}" type="slidenum">
              <a:rPr lang="en-US" smtClean="0">
                <a:solidFill>
                  <a:srgbClr val="000000"/>
                </a:solidFill>
              </a:rPr>
              <a:pPr defTabSz="844083"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949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26" Type="http://schemas.openxmlformats.org/officeDocument/2006/relationships/slideLayout" Target="../slideLayouts/slideLayout53.xml"/><Relationship Id="rId39" Type="http://schemas.openxmlformats.org/officeDocument/2006/relationships/slideLayout" Target="../slideLayouts/slideLayout66.xml"/><Relationship Id="rId21" Type="http://schemas.openxmlformats.org/officeDocument/2006/relationships/slideLayout" Target="../slideLayouts/slideLayout48.xml"/><Relationship Id="rId34" Type="http://schemas.openxmlformats.org/officeDocument/2006/relationships/slideLayout" Target="../slideLayouts/slideLayout61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slideLayout" Target="../slideLayouts/slideLayout52.xml"/><Relationship Id="rId33" Type="http://schemas.openxmlformats.org/officeDocument/2006/relationships/slideLayout" Target="../slideLayouts/slideLayout60.xml"/><Relationship Id="rId38" Type="http://schemas.openxmlformats.org/officeDocument/2006/relationships/slideLayout" Target="../slideLayouts/slideLayout65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29" Type="http://schemas.openxmlformats.org/officeDocument/2006/relationships/slideLayout" Target="../slideLayouts/slideLayout56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51.xml"/><Relationship Id="rId32" Type="http://schemas.openxmlformats.org/officeDocument/2006/relationships/slideLayout" Target="../slideLayouts/slideLayout59.xml"/><Relationship Id="rId37" Type="http://schemas.openxmlformats.org/officeDocument/2006/relationships/slideLayout" Target="../slideLayouts/slideLayout64.xml"/><Relationship Id="rId40" Type="http://schemas.openxmlformats.org/officeDocument/2006/relationships/theme" Target="../theme/theme4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28" Type="http://schemas.openxmlformats.org/officeDocument/2006/relationships/slideLayout" Target="../slideLayouts/slideLayout55.xml"/><Relationship Id="rId36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31" Type="http://schemas.openxmlformats.org/officeDocument/2006/relationships/slideLayout" Target="../slideLayouts/slideLayout58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Relationship Id="rId27" Type="http://schemas.openxmlformats.org/officeDocument/2006/relationships/slideLayout" Target="../slideLayouts/slideLayout54.xml"/><Relationship Id="rId30" Type="http://schemas.openxmlformats.org/officeDocument/2006/relationships/slideLayout" Target="../slideLayouts/slideLayout57.xml"/><Relationship Id="rId35" Type="http://schemas.openxmlformats.org/officeDocument/2006/relationships/slideLayout" Target="../slideLayouts/slideLayout62.xml"/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26" Type="http://schemas.openxmlformats.org/officeDocument/2006/relationships/slideLayout" Target="../slideLayouts/slideLayout92.xml"/><Relationship Id="rId39" Type="http://schemas.openxmlformats.org/officeDocument/2006/relationships/slideLayout" Target="../slideLayouts/slideLayout105.xml"/><Relationship Id="rId21" Type="http://schemas.openxmlformats.org/officeDocument/2006/relationships/slideLayout" Target="../slideLayouts/slideLayout87.xml"/><Relationship Id="rId34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5" Type="http://schemas.openxmlformats.org/officeDocument/2006/relationships/slideLayout" Target="../slideLayouts/slideLayout91.xml"/><Relationship Id="rId33" Type="http://schemas.openxmlformats.org/officeDocument/2006/relationships/slideLayout" Target="../slideLayouts/slideLayout99.xml"/><Relationship Id="rId38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29" Type="http://schemas.openxmlformats.org/officeDocument/2006/relationships/slideLayout" Target="../slideLayouts/slideLayout95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24" Type="http://schemas.openxmlformats.org/officeDocument/2006/relationships/slideLayout" Target="../slideLayouts/slideLayout90.xml"/><Relationship Id="rId32" Type="http://schemas.openxmlformats.org/officeDocument/2006/relationships/slideLayout" Target="../slideLayouts/slideLayout98.xml"/><Relationship Id="rId37" Type="http://schemas.openxmlformats.org/officeDocument/2006/relationships/slideLayout" Target="../slideLayouts/slideLayout103.xml"/><Relationship Id="rId40" Type="http://schemas.openxmlformats.org/officeDocument/2006/relationships/theme" Target="../theme/theme5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23" Type="http://schemas.openxmlformats.org/officeDocument/2006/relationships/slideLayout" Target="../slideLayouts/slideLayout89.xml"/><Relationship Id="rId28" Type="http://schemas.openxmlformats.org/officeDocument/2006/relationships/slideLayout" Target="../slideLayouts/slideLayout94.xml"/><Relationship Id="rId36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31" Type="http://schemas.openxmlformats.org/officeDocument/2006/relationships/slideLayout" Target="../slideLayouts/slideLayout97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Relationship Id="rId22" Type="http://schemas.openxmlformats.org/officeDocument/2006/relationships/slideLayout" Target="../slideLayouts/slideLayout88.xml"/><Relationship Id="rId27" Type="http://schemas.openxmlformats.org/officeDocument/2006/relationships/slideLayout" Target="../slideLayouts/slideLayout93.xml"/><Relationship Id="rId30" Type="http://schemas.openxmlformats.org/officeDocument/2006/relationships/slideLayout" Target="../slideLayouts/slideLayout96.xml"/><Relationship Id="rId35" Type="http://schemas.openxmlformats.org/officeDocument/2006/relationships/slideLayout" Target="../slideLayouts/slideLayout101.xml"/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26" Type="http://schemas.openxmlformats.org/officeDocument/2006/relationships/slideLayout" Target="../slideLayouts/slideLayout131.xml"/><Relationship Id="rId39" Type="http://schemas.openxmlformats.org/officeDocument/2006/relationships/slideLayout" Target="../slideLayouts/slideLayout144.xml"/><Relationship Id="rId21" Type="http://schemas.openxmlformats.org/officeDocument/2006/relationships/slideLayout" Target="../slideLayouts/slideLayout126.xml"/><Relationship Id="rId34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slideLayout" Target="../slideLayouts/slideLayout130.xml"/><Relationship Id="rId33" Type="http://schemas.openxmlformats.org/officeDocument/2006/relationships/slideLayout" Target="../slideLayouts/slideLayout138.xml"/><Relationship Id="rId38" Type="http://schemas.openxmlformats.org/officeDocument/2006/relationships/slideLayout" Target="../slideLayouts/slideLayout143.xml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29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slideLayout" Target="../slideLayouts/slideLayout129.xml"/><Relationship Id="rId32" Type="http://schemas.openxmlformats.org/officeDocument/2006/relationships/slideLayout" Target="../slideLayouts/slideLayout137.xml"/><Relationship Id="rId37" Type="http://schemas.openxmlformats.org/officeDocument/2006/relationships/slideLayout" Target="../slideLayouts/slideLayout142.xml"/><Relationship Id="rId40" Type="http://schemas.openxmlformats.org/officeDocument/2006/relationships/theme" Target="../theme/theme6.xml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slideLayout" Target="../slideLayouts/slideLayout128.xml"/><Relationship Id="rId28" Type="http://schemas.openxmlformats.org/officeDocument/2006/relationships/slideLayout" Target="../slideLayouts/slideLayout133.xml"/><Relationship Id="rId36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31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Relationship Id="rId27" Type="http://schemas.openxmlformats.org/officeDocument/2006/relationships/slideLayout" Target="../slideLayouts/slideLayout132.xml"/><Relationship Id="rId30" Type="http://schemas.openxmlformats.org/officeDocument/2006/relationships/slideLayout" Target="../slideLayouts/slideLayout135.xml"/><Relationship Id="rId35" Type="http://schemas.openxmlformats.org/officeDocument/2006/relationships/slideLayout" Target="../slideLayouts/slideLayout140.xml"/><Relationship Id="rId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6D7DA-45DD-4D34-A48B-1C3796D2044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8D0E1-6172-4638-BCC1-0B70ED483AF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707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alphaModFix amt="33000"/>
            <a:lum bright="20000"/>
          </a:blip>
          <a:stretch>
            <a:fillRect/>
          </a:stretch>
        </p:blipFill>
        <p:spPr>
          <a:xfrm>
            <a:off x="5334759" y="-451827"/>
            <a:ext cx="4584602" cy="5030792"/>
          </a:xfrm>
          <a:prstGeom prst="rect">
            <a:avLst/>
          </a:prstGeom>
        </p:spPr>
      </p:pic>
      <p:sp>
        <p:nvSpPr>
          <p:cNvPr id="982" name="AutoShape 981"/>
          <p:cNvSpPr>
            <a:spLocks noChangeAspect="1" noChangeArrowheads="1" noTextEdit="1"/>
          </p:cNvSpPr>
          <p:nvPr userDrawn="1"/>
        </p:nvSpPr>
        <p:spPr bwMode="auto">
          <a:xfrm>
            <a:off x="309563" y="247650"/>
            <a:ext cx="17875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grpSp>
        <p:nvGrpSpPr>
          <p:cNvPr id="983" name="Group 1183"/>
          <p:cNvGrpSpPr>
            <a:grpSpLocks/>
          </p:cNvGrpSpPr>
          <p:nvPr userDrawn="1"/>
        </p:nvGrpSpPr>
        <p:grpSpPr bwMode="auto">
          <a:xfrm>
            <a:off x="309563" y="244475"/>
            <a:ext cx="250825" cy="481013"/>
            <a:chOff x="195" y="154"/>
            <a:chExt cx="158" cy="303"/>
          </a:xfrm>
        </p:grpSpPr>
        <p:sp>
          <p:nvSpPr>
            <p:cNvPr id="1758" name="Freeform 983"/>
            <p:cNvSpPr>
              <a:spLocks noEditPoints="1"/>
            </p:cNvSpPr>
            <p:nvPr userDrawn="1"/>
          </p:nvSpPr>
          <p:spPr bwMode="auto">
            <a:xfrm>
              <a:off x="195" y="196"/>
              <a:ext cx="136" cy="261"/>
            </a:xfrm>
            <a:custGeom>
              <a:avLst/>
              <a:gdLst>
                <a:gd name="T0" fmla="*/ 284 w 304"/>
                <a:gd name="T1" fmla="*/ 540 h 573"/>
                <a:gd name="T2" fmla="*/ 283 w 304"/>
                <a:gd name="T3" fmla="*/ 491 h 573"/>
                <a:gd name="T4" fmla="*/ 252 w 304"/>
                <a:gd name="T5" fmla="*/ 499 h 573"/>
                <a:gd name="T6" fmla="*/ 248 w 304"/>
                <a:gd name="T7" fmla="*/ 484 h 573"/>
                <a:gd name="T8" fmla="*/ 244 w 304"/>
                <a:gd name="T9" fmla="*/ 514 h 573"/>
                <a:gd name="T10" fmla="*/ 304 w 304"/>
                <a:gd name="T11" fmla="*/ 573 h 573"/>
                <a:gd name="T12" fmla="*/ 272 w 304"/>
                <a:gd name="T13" fmla="*/ 559 h 573"/>
                <a:gd name="T14" fmla="*/ 206 w 304"/>
                <a:gd name="T15" fmla="*/ 522 h 573"/>
                <a:gd name="T16" fmla="*/ 184 w 304"/>
                <a:gd name="T17" fmla="*/ 521 h 573"/>
                <a:gd name="T18" fmla="*/ 207 w 304"/>
                <a:gd name="T19" fmla="*/ 466 h 573"/>
                <a:gd name="T20" fmla="*/ 273 w 304"/>
                <a:gd name="T21" fmla="*/ 446 h 573"/>
                <a:gd name="T22" fmla="*/ 258 w 304"/>
                <a:gd name="T23" fmla="*/ 395 h 573"/>
                <a:gd name="T24" fmla="*/ 244 w 304"/>
                <a:gd name="T25" fmla="*/ 433 h 573"/>
                <a:gd name="T26" fmla="*/ 214 w 304"/>
                <a:gd name="T27" fmla="*/ 427 h 573"/>
                <a:gd name="T28" fmla="*/ 193 w 304"/>
                <a:gd name="T29" fmla="*/ 433 h 573"/>
                <a:gd name="T30" fmla="*/ 181 w 304"/>
                <a:gd name="T31" fmla="*/ 416 h 573"/>
                <a:gd name="T32" fmla="*/ 168 w 304"/>
                <a:gd name="T33" fmla="*/ 375 h 573"/>
                <a:gd name="T34" fmla="*/ 218 w 304"/>
                <a:gd name="T35" fmla="*/ 344 h 573"/>
                <a:gd name="T36" fmla="*/ 209 w 304"/>
                <a:gd name="T37" fmla="*/ 297 h 573"/>
                <a:gd name="T38" fmla="*/ 190 w 304"/>
                <a:gd name="T39" fmla="*/ 332 h 573"/>
                <a:gd name="T40" fmla="*/ 164 w 304"/>
                <a:gd name="T41" fmla="*/ 301 h 573"/>
                <a:gd name="T42" fmla="*/ 124 w 304"/>
                <a:gd name="T43" fmla="*/ 330 h 573"/>
                <a:gd name="T44" fmla="*/ 97 w 304"/>
                <a:gd name="T45" fmla="*/ 339 h 573"/>
                <a:gd name="T46" fmla="*/ 86 w 304"/>
                <a:gd name="T47" fmla="*/ 318 h 573"/>
                <a:gd name="T48" fmla="*/ 92 w 304"/>
                <a:gd name="T49" fmla="*/ 275 h 573"/>
                <a:gd name="T50" fmla="*/ 64 w 304"/>
                <a:gd name="T51" fmla="*/ 262 h 573"/>
                <a:gd name="T52" fmla="*/ 7 w 304"/>
                <a:gd name="T53" fmla="*/ 225 h 573"/>
                <a:gd name="T54" fmla="*/ 33 w 304"/>
                <a:gd name="T55" fmla="*/ 178 h 573"/>
                <a:gd name="T56" fmla="*/ 6 w 304"/>
                <a:gd name="T57" fmla="*/ 105 h 573"/>
                <a:gd name="T58" fmla="*/ 66 w 304"/>
                <a:gd name="T59" fmla="*/ 93 h 573"/>
                <a:gd name="T60" fmla="*/ 102 w 304"/>
                <a:gd name="T61" fmla="*/ 87 h 573"/>
                <a:gd name="T62" fmla="*/ 136 w 304"/>
                <a:gd name="T63" fmla="*/ 113 h 573"/>
                <a:gd name="T64" fmla="*/ 177 w 304"/>
                <a:gd name="T65" fmla="*/ 216 h 573"/>
                <a:gd name="T66" fmla="*/ 229 w 304"/>
                <a:gd name="T67" fmla="*/ 193 h 573"/>
                <a:gd name="T68" fmla="*/ 242 w 304"/>
                <a:gd name="T69" fmla="*/ 167 h 573"/>
                <a:gd name="T70" fmla="*/ 220 w 304"/>
                <a:gd name="T71" fmla="*/ 108 h 573"/>
                <a:gd name="T72" fmla="*/ 185 w 304"/>
                <a:gd name="T73" fmla="*/ 122 h 573"/>
                <a:gd name="T74" fmla="*/ 149 w 304"/>
                <a:gd name="T75" fmla="*/ 111 h 573"/>
                <a:gd name="T76" fmla="*/ 174 w 304"/>
                <a:gd name="T77" fmla="*/ 95 h 573"/>
                <a:gd name="T78" fmla="*/ 151 w 304"/>
                <a:gd name="T79" fmla="*/ 83 h 573"/>
                <a:gd name="T80" fmla="*/ 186 w 304"/>
                <a:gd name="T81" fmla="*/ 47 h 573"/>
                <a:gd name="T82" fmla="*/ 251 w 304"/>
                <a:gd name="T83" fmla="*/ 61 h 573"/>
                <a:gd name="T84" fmla="*/ 295 w 304"/>
                <a:gd name="T85" fmla="*/ 82 h 573"/>
                <a:gd name="T86" fmla="*/ 304 w 304"/>
                <a:gd name="T87" fmla="*/ 573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4" h="573">
                  <a:moveTo>
                    <a:pt x="283" y="491"/>
                  </a:moveTo>
                  <a:lnTo>
                    <a:pt x="283" y="491"/>
                  </a:lnTo>
                  <a:cubicBezTo>
                    <a:pt x="278" y="504"/>
                    <a:pt x="269" y="533"/>
                    <a:pt x="284" y="540"/>
                  </a:cubicBezTo>
                  <a:cubicBezTo>
                    <a:pt x="283" y="530"/>
                    <a:pt x="285" y="505"/>
                    <a:pt x="290" y="489"/>
                  </a:cubicBezTo>
                  <a:cubicBezTo>
                    <a:pt x="292" y="480"/>
                    <a:pt x="301" y="445"/>
                    <a:pt x="298" y="439"/>
                  </a:cubicBezTo>
                  <a:cubicBezTo>
                    <a:pt x="297" y="452"/>
                    <a:pt x="291" y="474"/>
                    <a:pt x="283" y="491"/>
                  </a:cubicBezTo>
                  <a:close/>
                  <a:moveTo>
                    <a:pt x="248" y="484"/>
                  </a:moveTo>
                  <a:lnTo>
                    <a:pt x="248" y="484"/>
                  </a:lnTo>
                  <a:cubicBezTo>
                    <a:pt x="246" y="489"/>
                    <a:pt x="244" y="498"/>
                    <a:pt x="252" y="499"/>
                  </a:cubicBezTo>
                  <a:cubicBezTo>
                    <a:pt x="256" y="488"/>
                    <a:pt x="261" y="481"/>
                    <a:pt x="267" y="473"/>
                  </a:cubicBezTo>
                  <a:cubicBezTo>
                    <a:pt x="272" y="467"/>
                    <a:pt x="280" y="457"/>
                    <a:pt x="284" y="451"/>
                  </a:cubicBezTo>
                  <a:cubicBezTo>
                    <a:pt x="274" y="463"/>
                    <a:pt x="253" y="475"/>
                    <a:pt x="248" y="484"/>
                  </a:cubicBezTo>
                  <a:close/>
                  <a:moveTo>
                    <a:pt x="244" y="522"/>
                  </a:moveTo>
                  <a:lnTo>
                    <a:pt x="244" y="522"/>
                  </a:lnTo>
                  <a:cubicBezTo>
                    <a:pt x="244" y="519"/>
                    <a:pt x="244" y="518"/>
                    <a:pt x="244" y="514"/>
                  </a:cubicBezTo>
                  <a:cubicBezTo>
                    <a:pt x="241" y="514"/>
                    <a:pt x="236" y="513"/>
                    <a:pt x="233" y="509"/>
                  </a:cubicBezTo>
                  <a:cubicBezTo>
                    <a:pt x="229" y="517"/>
                    <a:pt x="235" y="522"/>
                    <a:pt x="244" y="522"/>
                  </a:cubicBezTo>
                  <a:close/>
                  <a:moveTo>
                    <a:pt x="304" y="573"/>
                  </a:moveTo>
                  <a:lnTo>
                    <a:pt x="304" y="573"/>
                  </a:lnTo>
                  <a:cubicBezTo>
                    <a:pt x="296" y="569"/>
                    <a:pt x="289" y="562"/>
                    <a:pt x="286" y="555"/>
                  </a:cubicBezTo>
                  <a:cubicBezTo>
                    <a:pt x="282" y="557"/>
                    <a:pt x="277" y="559"/>
                    <a:pt x="272" y="559"/>
                  </a:cubicBezTo>
                  <a:cubicBezTo>
                    <a:pt x="260" y="560"/>
                    <a:pt x="249" y="551"/>
                    <a:pt x="246" y="542"/>
                  </a:cubicBezTo>
                  <a:cubicBezTo>
                    <a:pt x="237" y="550"/>
                    <a:pt x="227" y="549"/>
                    <a:pt x="220" y="546"/>
                  </a:cubicBezTo>
                  <a:cubicBezTo>
                    <a:pt x="210" y="541"/>
                    <a:pt x="206" y="530"/>
                    <a:pt x="206" y="522"/>
                  </a:cubicBezTo>
                  <a:cubicBezTo>
                    <a:pt x="204" y="524"/>
                    <a:pt x="204" y="528"/>
                    <a:pt x="203" y="532"/>
                  </a:cubicBezTo>
                  <a:cubicBezTo>
                    <a:pt x="202" y="537"/>
                    <a:pt x="198" y="541"/>
                    <a:pt x="193" y="542"/>
                  </a:cubicBezTo>
                  <a:cubicBezTo>
                    <a:pt x="197" y="530"/>
                    <a:pt x="187" y="530"/>
                    <a:pt x="184" y="521"/>
                  </a:cubicBezTo>
                  <a:cubicBezTo>
                    <a:pt x="181" y="509"/>
                    <a:pt x="187" y="500"/>
                    <a:pt x="195" y="496"/>
                  </a:cubicBezTo>
                  <a:cubicBezTo>
                    <a:pt x="189" y="493"/>
                    <a:pt x="187" y="486"/>
                    <a:pt x="190" y="477"/>
                  </a:cubicBezTo>
                  <a:cubicBezTo>
                    <a:pt x="192" y="470"/>
                    <a:pt x="201" y="465"/>
                    <a:pt x="207" y="466"/>
                  </a:cubicBezTo>
                  <a:cubicBezTo>
                    <a:pt x="201" y="472"/>
                    <a:pt x="205" y="480"/>
                    <a:pt x="212" y="480"/>
                  </a:cubicBezTo>
                  <a:cubicBezTo>
                    <a:pt x="220" y="480"/>
                    <a:pt x="228" y="469"/>
                    <a:pt x="239" y="463"/>
                  </a:cubicBezTo>
                  <a:cubicBezTo>
                    <a:pt x="251" y="456"/>
                    <a:pt x="261" y="455"/>
                    <a:pt x="273" y="446"/>
                  </a:cubicBezTo>
                  <a:cubicBezTo>
                    <a:pt x="265" y="445"/>
                    <a:pt x="258" y="448"/>
                    <a:pt x="254" y="454"/>
                  </a:cubicBezTo>
                  <a:cubicBezTo>
                    <a:pt x="252" y="441"/>
                    <a:pt x="263" y="436"/>
                    <a:pt x="270" y="431"/>
                  </a:cubicBezTo>
                  <a:cubicBezTo>
                    <a:pt x="285" y="421"/>
                    <a:pt x="269" y="398"/>
                    <a:pt x="258" y="395"/>
                  </a:cubicBezTo>
                  <a:cubicBezTo>
                    <a:pt x="242" y="391"/>
                    <a:pt x="232" y="400"/>
                    <a:pt x="233" y="412"/>
                  </a:cubicBezTo>
                  <a:cubicBezTo>
                    <a:pt x="235" y="426"/>
                    <a:pt x="248" y="422"/>
                    <a:pt x="253" y="419"/>
                  </a:cubicBezTo>
                  <a:cubicBezTo>
                    <a:pt x="253" y="427"/>
                    <a:pt x="247" y="432"/>
                    <a:pt x="244" y="433"/>
                  </a:cubicBezTo>
                  <a:cubicBezTo>
                    <a:pt x="240" y="435"/>
                    <a:pt x="230" y="436"/>
                    <a:pt x="224" y="430"/>
                  </a:cubicBezTo>
                  <a:cubicBezTo>
                    <a:pt x="223" y="434"/>
                    <a:pt x="222" y="436"/>
                    <a:pt x="219" y="438"/>
                  </a:cubicBezTo>
                  <a:cubicBezTo>
                    <a:pt x="217" y="432"/>
                    <a:pt x="217" y="431"/>
                    <a:pt x="214" y="427"/>
                  </a:cubicBezTo>
                  <a:cubicBezTo>
                    <a:pt x="212" y="436"/>
                    <a:pt x="206" y="440"/>
                    <a:pt x="199" y="439"/>
                  </a:cubicBezTo>
                  <a:cubicBezTo>
                    <a:pt x="201" y="435"/>
                    <a:pt x="200" y="430"/>
                    <a:pt x="199" y="427"/>
                  </a:cubicBezTo>
                  <a:cubicBezTo>
                    <a:pt x="198" y="429"/>
                    <a:pt x="196" y="431"/>
                    <a:pt x="193" y="433"/>
                  </a:cubicBezTo>
                  <a:cubicBezTo>
                    <a:pt x="192" y="431"/>
                    <a:pt x="192" y="429"/>
                    <a:pt x="191" y="428"/>
                  </a:cubicBezTo>
                  <a:cubicBezTo>
                    <a:pt x="188" y="432"/>
                    <a:pt x="183" y="435"/>
                    <a:pt x="177" y="435"/>
                  </a:cubicBezTo>
                  <a:cubicBezTo>
                    <a:pt x="181" y="431"/>
                    <a:pt x="183" y="423"/>
                    <a:pt x="181" y="416"/>
                  </a:cubicBezTo>
                  <a:cubicBezTo>
                    <a:pt x="176" y="425"/>
                    <a:pt x="156" y="427"/>
                    <a:pt x="153" y="411"/>
                  </a:cubicBezTo>
                  <a:cubicBezTo>
                    <a:pt x="160" y="414"/>
                    <a:pt x="165" y="411"/>
                    <a:pt x="166" y="407"/>
                  </a:cubicBezTo>
                  <a:cubicBezTo>
                    <a:pt x="168" y="401"/>
                    <a:pt x="161" y="386"/>
                    <a:pt x="168" y="375"/>
                  </a:cubicBezTo>
                  <a:cubicBezTo>
                    <a:pt x="173" y="366"/>
                    <a:pt x="178" y="361"/>
                    <a:pt x="192" y="359"/>
                  </a:cubicBezTo>
                  <a:cubicBezTo>
                    <a:pt x="191" y="357"/>
                    <a:pt x="190" y="356"/>
                    <a:pt x="190" y="353"/>
                  </a:cubicBezTo>
                  <a:cubicBezTo>
                    <a:pt x="202" y="358"/>
                    <a:pt x="213" y="354"/>
                    <a:pt x="218" y="344"/>
                  </a:cubicBezTo>
                  <a:cubicBezTo>
                    <a:pt x="216" y="345"/>
                    <a:pt x="212" y="346"/>
                    <a:pt x="209" y="346"/>
                  </a:cubicBezTo>
                  <a:cubicBezTo>
                    <a:pt x="220" y="337"/>
                    <a:pt x="219" y="312"/>
                    <a:pt x="211" y="298"/>
                  </a:cubicBezTo>
                  <a:cubicBezTo>
                    <a:pt x="210" y="298"/>
                    <a:pt x="210" y="297"/>
                    <a:pt x="209" y="297"/>
                  </a:cubicBezTo>
                  <a:cubicBezTo>
                    <a:pt x="206" y="302"/>
                    <a:pt x="199" y="302"/>
                    <a:pt x="195" y="306"/>
                  </a:cubicBezTo>
                  <a:cubicBezTo>
                    <a:pt x="194" y="304"/>
                    <a:pt x="193" y="304"/>
                    <a:pt x="192" y="303"/>
                  </a:cubicBezTo>
                  <a:cubicBezTo>
                    <a:pt x="192" y="303"/>
                    <a:pt x="191" y="323"/>
                    <a:pt x="190" y="332"/>
                  </a:cubicBezTo>
                  <a:cubicBezTo>
                    <a:pt x="188" y="341"/>
                    <a:pt x="179" y="340"/>
                    <a:pt x="175" y="345"/>
                  </a:cubicBezTo>
                  <a:cubicBezTo>
                    <a:pt x="169" y="339"/>
                    <a:pt x="159" y="339"/>
                    <a:pt x="160" y="328"/>
                  </a:cubicBezTo>
                  <a:cubicBezTo>
                    <a:pt x="162" y="317"/>
                    <a:pt x="164" y="308"/>
                    <a:pt x="164" y="301"/>
                  </a:cubicBezTo>
                  <a:cubicBezTo>
                    <a:pt x="161" y="307"/>
                    <a:pt x="155" y="331"/>
                    <a:pt x="153" y="339"/>
                  </a:cubicBezTo>
                  <a:cubicBezTo>
                    <a:pt x="149" y="349"/>
                    <a:pt x="139" y="346"/>
                    <a:pt x="133" y="349"/>
                  </a:cubicBezTo>
                  <a:cubicBezTo>
                    <a:pt x="129" y="342"/>
                    <a:pt x="120" y="340"/>
                    <a:pt x="124" y="330"/>
                  </a:cubicBezTo>
                  <a:cubicBezTo>
                    <a:pt x="125" y="327"/>
                    <a:pt x="140" y="295"/>
                    <a:pt x="142" y="289"/>
                  </a:cubicBezTo>
                  <a:cubicBezTo>
                    <a:pt x="137" y="297"/>
                    <a:pt x="123" y="325"/>
                    <a:pt x="118" y="332"/>
                  </a:cubicBezTo>
                  <a:cubicBezTo>
                    <a:pt x="113" y="341"/>
                    <a:pt x="104" y="337"/>
                    <a:pt x="97" y="339"/>
                  </a:cubicBezTo>
                  <a:cubicBezTo>
                    <a:pt x="96" y="333"/>
                    <a:pt x="87" y="326"/>
                    <a:pt x="93" y="316"/>
                  </a:cubicBezTo>
                  <a:cubicBezTo>
                    <a:pt x="102" y="302"/>
                    <a:pt x="120" y="278"/>
                    <a:pt x="122" y="275"/>
                  </a:cubicBezTo>
                  <a:cubicBezTo>
                    <a:pt x="118" y="279"/>
                    <a:pt x="88" y="316"/>
                    <a:pt x="86" y="318"/>
                  </a:cubicBezTo>
                  <a:cubicBezTo>
                    <a:pt x="79" y="324"/>
                    <a:pt x="69" y="319"/>
                    <a:pt x="63" y="319"/>
                  </a:cubicBezTo>
                  <a:cubicBezTo>
                    <a:pt x="63" y="312"/>
                    <a:pt x="57" y="305"/>
                    <a:pt x="65" y="297"/>
                  </a:cubicBezTo>
                  <a:cubicBezTo>
                    <a:pt x="72" y="290"/>
                    <a:pt x="88" y="278"/>
                    <a:pt x="92" y="275"/>
                  </a:cubicBezTo>
                  <a:cubicBezTo>
                    <a:pt x="81" y="282"/>
                    <a:pt x="68" y="294"/>
                    <a:pt x="60" y="296"/>
                  </a:cubicBezTo>
                  <a:cubicBezTo>
                    <a:pt x="47" y="299"/>
                    <a:pt x="42" y="294"/>
                    <a:pt x="37" y="292"/>
                  </a:cubicBezTo>
                  <a:cubicBezTo>
                    <a:pt x="41" y="280"/>
                    <a:pt x="36" y="274"/>
                    <a:pt x="64" y="262"/>
                  </a:cubicBezTo>
                  <a:cubicBezTo>
                    <a:pt x="39" y="271"/>
                    <a:pt x="28" y="266"/>
                    <a:pt x="20" y="259"/>
                  </a:cubicBezTo>
                  <a:cubicBezTo>
                    <a:pt x="23" y="250"/>
                    <a:pt x="32" y="243"/>
                    <a:pt x="39" y="240"/>
                  </a:cubicBezTo>
                  <a:cubicBezTo>
                    <a:pt x="24" y="241"/>
                    <a:pt x="14" y="234"/>
                    <a:pt x="7" y="225"/>
                  </a:cubicBezTo>
                  <a:cubicBezTo>
                    <a:pt x="13" y="218"/>
                    <a:pt x="24" y="212"/>
                    <a:pt x="36" y="211"/>
                  </a:cubicBezTo>
                  <a:cubicBezTo>
                    <a:pt x="18" y="208"/>
                    <a:pt x="3" y="196"/>
                    <a:pt x="1" y="183"/>
                  </a:cubicBezTo>
                  <a:cubicBezTo>
                    <a:pt x="9" y="178"/>
                    <a:pt x="21" y="177"/>
                    <a:pt x="33" y="178"/>
                  </a:cubicBezTo>
                  <a:cubicBezTo>
                    <a:pt x="14" y="171"/>
                    <a:pt x="0" y="156"/>
                    <a:pt x="0" y="143"/>
                  </a:cubicBezTo>
                  <a:cubicBezTo>
                    <a:pt x="10" y="140"/>
                    <a:pt x="21" y="142"/>
                    <a:pt x="30" y="144"/>
                  </a:cubicBezTo>
                  <a:cubicBezTo>
                    <a:pt x="20" y="137"/>
                    <a:pt x="5" y="124"/>
                    <a:pt x="6" y="105"/>
                  </a:cubicBezTo>
                  <a:cubicBezTo>
                    <a:pt x="16" y="102"/>
                    <a:pt x="33" y="109"/>
                    <a:pt x="40" y="112"/>
                  </a:cubicBezTo>
                  <a:cubicBezTo>
                    <a:pt x="17" y="99"/>
                    <a:pt x="9" y="69"/>
                    <a:pt x="21" y="52"/>
                  </a:cubicBezTo>
                  <a:cubicBezTo>
                    <a:pt x="28" y="56"/>
                    <a:pt x="60" y="89"/>
                    <a:pt x="66" y="93"/>
                  </a:cubicBezTo>
                  <a:cubicBezTo>
                    <a:pt x="49" y="74"/>
                    <a:pt x="41" y="60"/>
                    <a:pt x="37" y="47"/>
                  </a:cubicBezTo>
                  <a:cubicBezTo>
                    <a:pt x="31" y="33"/>
                    <a:pt x="31" y="8"/>
                    <a:pt x="48" y="0"/>
                  </a:cubicBezTo>
                  <a:cubicBezTo>
                    <a:pt x="56" y="19"/>
                    <a:pt x="85" y="67"/>
                    <a:pt x="102" y="87"/>
                  </a:cubicBezTo>
                  <a:cubicBezTo>
                    <a:pt x="103" y="86"/>
                    <a:pt x="105" y="84"/>
                    <a:pt x="107" y="83"/>
                  </a:cubicBezTo>
                  <a:cubicBezTo>
                    <a:pt x="111" y="96"/>
                    <a:pt x="122" y="112"/>
                    <a:pt x="132" y="120"/>
                  </a:cubicBezTo>
                  <a:cubicBezTo>
                    <a:pt x="133" y="119"/>
                    <a:pt x="134" y="116"/>
                    <a:pt x="136" y="113"/>
                  </a:cubicBezTo>
                  <a:cubicBezTo>
                    <a:pt x="147" y="129"/>
                    <a:pt x="175" y="152"/>
                    <a:pt x="184" y="165"/>
                  </a:cubicBezTo>
                  <a:cubicBezTo>
                    <a:pt x="191" y="176"/>
                    <a:pt x="192" y="185"/>
                    <a:pt x="182" y="195"/>
                  </a:cubicBezTo>
                  <a:cubicBezTo>
                    <a:pt x="178" y="199"/>
                    <a:pt x="170" y="206"/>
                    <a:pt x="177" y="216"/>
                  </a:cubicBezTo>
                  <a:cubicBezTo>
                    <a:pt x="187" y="231"/>
                    <a:pt x="211" y="231"/>
                    <a:pt x="218" y="217"/>
                  </a:cubicBezTo>
                  <a:cubicBezTo>
                    <a:pt x="203" y="216"/>
                    <a:pt x="198" y="197"/>
                    <a:pt x="208" y="186"/>
                  </a:cubicBezTo>
                  <a:cubicBezTo>
                    <a:pt x="212" y="193"/>
                    <a:pt x="220" y="197"/>
                    <a:pt x="229" y="193"/>
                  </a:cubicBezTo>
                  <a:cubicBezTo>
                    <a:pt x="235" y="191"/>
                    <a:pt x="239" y="188"/>
                    <a:pt x="241" y="185"/>
                  </a:cubicBezTo>
                  <a:cubicBezTo>
                    <a:pt x="229" y="189"/>
                    <a:pt x="219" y="182"/>
                    <a:pt x="220" y="169"/>
                  </a:cubicBezTo>
                  <a:cubicBezTo>
                    <a:pt x="230" y="178"/>
                    <a:pt x="240" y="169"/>
                    <a:pt x="242" y="167"/>
                  </a:cubicBezTo>
                  <a:cubicBezTo>
                    <a:pt x="248" y="160"/>
                    <a:pt x="250" y="152"/>
                    <a:pt x="248" y="139"/>
                  </a:cubicBezTo>
                  <a:cubicBezTo>
                    <a:pt x="245" y="128"/>
                    <a:pt x="234" y="111"/>
                    <a:pt x="227" y="105"/>
                  </a:cubicBezTo>
                  <a:cubicBezTo>
                    <a:pt x="226" y="106"/>
                    <a:pt x="224" y="108"/>
                    <a:pt x="220" y="108"/>
                  </a:cubicBezTo>
                  <a:cubicBezTo>
                    <a:pt x="218" y="107"/>
                    <a:pt x="214" y="105"/>
                    <a:pt x="212" y="105"/>
                  </a:cubicBezTo>
                  <a:cubicBezTo>
                    <a:pt x="205" y="102"/>
                    <a:pt x="197" y="104"/>
                    <a:pt x="193" y="107"/>
                  </a:cubicBezTo>
                  <a:cubicBezTo>
                    <a:pt x="184" y="112"/>
                    <a:pt x="185" y="118"/>
                    <a:pt x="185" y="122"/>
                  </a:cubicBezTo>
                  <a:cubicBezTo>
                    <a:pt x="172" y="115"/>
                    <a:pt x="177" y="103"/>
                    <a:pt x="193" y="98"/>
                  </a:cubicBezTo>
                  <a:cubicBezTo>
                    <a:pt x="182" y="98"/>
                    <a:pt x="172" y="109"/>
                    <a:pt x="170" y="110"/>
                  </a:cubicBezTo>
                  <a:cubicBezTo>
                    <a:pt x="163" y="115"/>
                    <a:pt x="154" y="114"/>
                    <a:pt x="149" y="111"/>
                  </a:cubicBezTo>
                  <a:cubicBezTo>
                    <a:pt x="139" y="106"/>
                    <a:pt x="136" y="94"/>
                    <a:pt x="139" y="91"/>
                  </a:cubicBezTo>
                  <a:cubicBezTo>
                    <a:pt x="140" y="96"/>
                    <a:pt x="144" y="100"/>
                    <a:pt x="149" y="100"/>
                  </a:cubicBezTo>
                  <a:cubicBezTo>
                    <a:pt x="158" y="101"/>
                    <a:pt x="167" y="98"/>
                    <a:pt x="174" y="95"/>
                  </a:cubicBezTo>
                  <a:cubicBezTo>
                    <a:pt x="179" y="92"/>
                    <a:pt x="189" y="91"/>
                    <a:pt x="195" y="91"/>
                  </a:cubicBezTo>
                  <a:cubicBezTo>
                    <a:pt x="183" y="84"/>
                    <a:pt x="165" y="85"/>
                    <a:pt x="159" y="95"/>
                  </a:cubicBezTo>
                  <a:cubicBezTo>
                    <a:pt x="155" y="92"/>
                    <a:pt x="152" y="89"/>
                    <a:pt x="151" y="83"/>
                  </a:cubicBezTo>
                  <a:cubicBezTo>
                    <a:pt x="148" y="65"/>
                    <a:pt x="161" y="56"/>
                    <a:pt x="176" y="56"/>
                  </a:cubicBezTo>
                  <a:cubicBezTo>
                    <a:pt x="176" y="52"/>
                    <a:pt x="179" y="50"/>
                    <a:pt x="183" y="51"/>
                  </a:cubicBezTo>
                  <a:cubicBezTo>
                    <a:pt x="182" y="49"/>
                    <a:pt x="184" y="47"/>
                    <a:pt x="186" y="47"/>
                  </a:cubicBezTo>
                  <a:lnTo>
                    <a:pt x="243" y="47"/>
                  </a:lnTo>
                  <a:cubicBezTo>
                    <a:pt x="255" y="47"/>
                    <a:pt x="275" y="46"/>
                    <a:pt x="277" y="43"/>
                  </a:cubicBezTo>
                  <a:cubicBezTo>
                    <a:pt x="277" y="50"/>
                    <a:pt x="261" y="59"/>
                    <a:pt x="251" y="61"/>
                  </a:cubicBezTo>
                  <a:cubicBezTo>
                    <a:pt x="259" y="62"/>
                    <a:pt x="267" y="61"/>
                    <a:pt x="274" y="58"/>
                  </a:cubicBezTo>
                  <a:cubicBezTo>
                    <a:pt x="270" y="63"/>
                    <a:pt x="266" y="67"/>
                    <a:pt x="259" y="69"/>
                  </a:cubicBezTo>
                  <a:cubicBezTo>
                    <a:pt x="266" y="78"/>
                    <a:pt x="281" y="83"/>
                    <a:pt x="295" y="82"/>
                  </a:cubicBezTo>
                  <a:cubicBezTo>
                    <a:pt x="291" y="86"/>
                    <a:pt x="285" y="89"/>
                    <a:pt x="279" y="88"/>
                  </a:cubicBezTo>
                  <a:cubicBezTo>
                    <a:pt x="291" y="106"/>
                    <a:pt x="301" y="126"/>
                    <a:pt x="304" y="153"/>
                  </a:cubicBezTo>
                  <a:lnTo>
                    <a:pt x="304" y="57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59" name="Freeform 984"/>
            <p:cNvSpPr>
              <a:spLocks/>
            </p:cNvSpPr>
            <p:nvPr userDrawn="1"/>
          </p:nvSpPr>
          <p:spPr bwMode="auto">
            <a:xfrm>
              <a:off x="324" y="447"/>
              <a:ext cx="7" cy="7"/>
            </a:xfrm>
            <a:custGeom>
              <a:avLst/>
              <a:gdLst>
                <a:gd name="T0" fmla="*/ 15 w 15"/>
                <a:gd name="T1" fmla="*/ 13 h 17"/>
                <a:gd name="T2" fmla="*/ 15 w 15"/>
                <a:gd name="T3" fmla="*/ 13 h 17"/>
                <a:gd name="T4" fmla="*/ 15 w 15"/>
                <a:gd name="T5" fmla="*/ 17 h 17"/>
                <a:gd name="T6" fmla="*/ 0 w 15"/>
                <a:gd name="T7" fmla="*/ 2 h 17"/>
                <a:gd name="T8" fmla="*/ 1 w 15"/>
                <a:gd name="T9" fmla="*/ 0 h 17"/>
                <a:gd name="T10" fmla="*/ 15 w 15"/>
                <a:gd name="T11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7">
                  <a:moveTo>
                    <a:pt x="15" y="13"/>
                  </a:moveTo>
                  <a:lnTo>
                    <a:pt x="15" y="13"/>
                  </a:lnTo>
                  <a:lnTo>
                    <a:pt x="15" y="17"/>
                  </a:lnTo>
                  <a:cubicBezTo>
                    <a:pt x="10" y="16"/>
                    <a:pt x="1" y="8"/>
                    <a:pt x="0" y="2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3" y="5"/>
                    <a:pt x="9" y="13"/>
                    <a:pt x="15" y="1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60" name="Freeform 985"/>
            <p:cNvSpPr>
              <a:spLocks/>
            </p:cNvSpPr>
            <p:nvPr userDrawn="1"/>
          </p:nvSpPr>
          <p:spPr bwMode="auto">
            <a:xfrm>
              <a:off x="323" y="398"/>
              <a:ext cx="8" cy="53"/>
            </a:xfrm>
            <a:custGeom>
              <a:avLst/>
              <a:gdLst>
                <a:gd name="T0" fmla="*/ 19 w 19"/>
                <a:gd name="T1" fmla="*/ 108 h 116"/>
                <a:gd name="T2" fmla="*/ 19 w 19"/>
                <a:gd name="T3" fmla="*/ 108 h 116"/>
                <a:gd name="T4" fmla="*/ 19 w 19"/>
                <a:gd name="T5" fmla="*/ 116 h 116"/>
                <a:gd name="T6" fmla="*/ 7 w 19"/>
                <a:gd name="T7" fmla="*/ 104 h 116"/>
                <a:gd name="T8" fmla="*/ 12 w 19"/>
                <a:gd name="T9" fmla="*/ 94 h 116"/>
                <a:gd name="T10" fmla="*/ 6 w 19"/>
                <a:gd name="T11" fmla="*/ 96 h 116"/>
                <a:gd name="T12" fmla="*/ 7 w 19"/>
                <a:gd name="T13" fmla="*/ 71 h 116"/>
                <a:gd name="T14" fmla="*/ 4 w 19"/>
                <a:gd name="T15" fmla="*/ 96 h 116"/>
                <a:gd name="T16" fmla="*/ 2 w 19"/>
                <a:gd name="T17" fmla="*/ 96 h 116"/>
                <a:gd name="T18" fmla="*/ 7 w 19"/>
                <a:gd name="T19" fmla="*/ 45 h 116"/>
                <a:gd name="T20" fmla="*/ 16 w 19"/>
                <a:gd name="T21" fmla="*/ 0 h 116"/>
                <a:gd name="T22" fmla="*/ 18 w 19"/>
                <a:gd name="T23" fmla="*/ 54 h 116"/>
                <a:gd name="T24" fmla="*/ 19 w 19"/>
                <a:gd name="T25" fmla="*/ 10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116">
                  <a:moveTo>
                    <a:pt x="19" y="108"/>
                  </a:moveTo>
                  <a:lnTo>
                    <a:pt x="19" y="108"/>
                  </a:lnTo>
                  <a:lnTo>
                    <a:pt x="19" y="116"/>
                  </a:lnTo>
                  <a:cubicBezTo>
                    <a:pt x="13" y="114"/>
                    <a:pt x="8" y="107"/>
                    <a:pt x="7" y="104"/>
                  </a:cubicBezTo>
                  <a:cubicBezTo>
                    <a:pt x="10" y="101"/>
                    <a:pt x="11" y="97"/>
                    <a:pt x="12" y="94"/>
                  </a:cubicBezTo>
                  <a:cubicBezTo>
                    <a:pt x="9" y="96"/>
                    <a:pt x="8" y="96"/>
                    <a:pt x="6" y="96"/>
                  </a:cubicBezTo>
                  <a:cubicBezTo>
                    <a:pt x="5" y="90"/>
                    <a:pt x="6" y="79"/>
                    <a:pt x="7" y="71"/>
                  </a:cubicBezTo>
                  <a:cubicBezTo>
                    <a:pt x="5" y="76"/>
                    <a:pt x="3" y="89"/>
                    <a:pt x="4" y="96"/>
                  </a:cubicBezTo>
                  <a:cubicBezTo>
                    <a:pt x="4" y="96"/>
                    <a:pt x="2" y="96"/>
                    <a:pt x="2" y="96"/>
                  </a:cubicBezTo>
                  <a:cubicBezTo>
                    <a:pt x="0" y="82"/>
                    <a:pt x="3" y="61"/>
                    <a:pt x="7" y="45"/>
                  </a:cubicBezTo>
                  <a:cubicBezTo>
                    <a:pt x="11" y="28"/>
                    <a:pt x="14" y="17"/>
                    <a:pt x="16" y="0"/>
                  </a:cubicBezTo>
                  <a:cubicBezTo>
                    <a:pt x="18" y="14"/>
                    <a:pt x="18" y="36"/>
                    <a:pt x="18" y="54"/>
                  </a:cubicBezTo>
                  <a:cubicBezTo>
                    <a:pt x="17" y="60"/>
                    <a:pt x="18" y="99"/>
                    <a:pt x="19" y="10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61" name="Freeform 986"/>
            <p:cNvSpPr>
              <a:spLocks/>
            </p:cNvSpPr>
            <p:nvPr userDrawn="1"/>
          </p:nvSpPr>
          <p:spPr bwMode="auto">
            <a:xfrm>
              <a:off x="306" y="393"/>
              <a:ext cx="22" cy="57"/>
            </a:xfrm>
            <a:custGeom>
              <a:avLst/>
              <a:gdLst>
                <a:gd name="T0" fmla="*/ 48 w 50"/>
                <a:gd name="T1" fmla="*/ 0 h 125"/>
                <a:gd name="T2" fmla="*/ 48 w 50"/>
                <a:gd name="T3" fmla="*/ 0 h 125"/>
                <a:gd name="T4" fmla="*/ 38 w 50"/>
                <a:gd name="T5" fmla="*/ 47 h 125"/>
                <a:gd name="T6" fmla="*/ 25 w 50"/>
                <a:gd name="T7" fmla="*/ 84 h 125"/>
                <a:gd name="T8" fmla="*/ 45 w 50"/>
                <a:gd name="T9" fmla="*/ 111 h 125"/>
                <a:gd name="T10" fmla="*/ 31 w 50"/>
                <a:gd name="T11" fmla="*/ 122 h 125"/>
                <a:gd name="T12" fmla="*/ 4 w 50"/>
                <a:gd name="T13" fmla="*/ 112 h 125"/>
                <a:gd name="T14" fmla="*/ 2 w 50"/>
                <a:gd name="T15" fmla="*/ 107 h 125"/>
                <a:gd name="T16" fmla="*/ 11 w 50"/>
                <a:gd name="T17" fmla="*/ 108 h 125"/>
                <a:gd name="T18" fmla="*/ 0 w 50"/>
                <a:gd name="T19" fmla="*/ 89 h 125"/>
                <a:gd name="T20" fmla="*/ 1 w 50"/>
                <a:gd name="T21" fmla="*/ 81 h 125"/>
                <a:gd name="T22" fmla="*/ 13 w 50"/>
                <a:gd name="T23" fmla="*/ 65 h 125"/>
                <a:gd name="T24" fmla="*/ 8 w 50"/>
                <a:gd name="T25" fmla="*/ 66 h 125"/>
                <a:gd name="T26" fmla="*/ 29 w 50"/>
                <a:gd name="T27" fmla="*/ 33 h 125"/>
                <a:gd name="T28" fmla="*/ 48 w 50"/>
                <a:gd name="T2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125">
                  <a:moveTo>
                    <a:pt x="48" y="0"/>
                  </a:moveTo>
                  <a:lnTo>
                    <a:pt x="48" y="0"/>
                  </a:lnTo>
                  <a:cubicBezTo>
                    <a:pt x="50" y="12"/>
                    <a:pt x="42" y="34"/>
                    <a:pt x="38" y="47"/>
                  </a:cubicBezTo>
                  <a:cubicBezTo>
                    <a:pt x="33" y="59"/>
                    <a:pt x="26" y="69"/>
                    <a:pt x="25" y="84"/>
                  </a:cubicBezTo>
                  <a:cubicBezTo>
                    <a:pt x="24" y="101"/>
                    <a:pt x="30" y="113"/>
                    <a:pt x="45" y="111"/>
                  </a:cubicBezTo>
                  <a:cubicBezTo>
                    <a:pt x="43" y="117"/>
                    <a:pt x="38" y="120"/>
                    <a:pt x="31" y="122"/>
                  </a:cubicBezTo>
                  <a:cubicBezTo>
                    <a:pt x="19" y="125"/>
                    <a:pt x="9" y="119"/>
                    <a:pt x="4" y="112"/>
                  </a:cubicBezTo>
                  <a:cubicBezTo>
                    <a:pt x="3" y="110"/>
                    <a:pt x="3" y="109"/>
                    <a:pt x="2" y="107"/>
                  </a:cubicBezTo>
                  <a:cubicBezTo>
                    <a:pt x="5" y="104"/>
                    <a:pt x="10" y="106"/>
                    <a:pt x="11" y="108"/>
                  </a:cubicBezTo>
                  <a:cubicBezTo>
                    <a:pt x="16" y="97"/>
                    <a:pt x="10" y="91"/>
                    <a:pt x="0" y="89"/>
                  </a:cubicBezTo>
                  <a:cubicBezTo>
                    <a:pt x="0" y="86"/>
                    <a:pt x="0" y="83"/>
                    <a:pt x="1" y="81"/>
                  </a:cubicBezTo>
                  <a:cubicBezTo>
                    <a:pt x="10" y="80"/>
                    <a:pt x="13" y="70"/>
                    <a:pt x="13" y="65"/>
                  </a:cubicBezTo>
                  <a:cubicBezTo>
                    <a:pt x="11" y="66"/>
                    <a:pt x="9" y="66"/>
                    <a:pt x="8" y="66"/>
                  </a:cubicBezTo>
                  <a:cubicBezTo>
                    <a:pt x="11" y="56"/>
                    <a:pt x="21" y="43"/>
                    <a:pt x="29" y="33"/>
                  </a:cubicBezTo>
                  <a:cubicBezTo>
                    <a:pt x="36" y="25"/>
                    <a:pt x="45" y="13"/>
                    <a:pt x="4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62" name="Freeform 987"/>
            <p:cNvSpPr>
              <a:spLocks/>
            </p:cNvSpPr>
            <p:nvPr userDrawn="1"/>
          </p:nvSpPr>
          <p:spPr bwMode="auto">
            <a:xfrm>
              <a:off x="278" y="388"/>
              <a:ext cx="49" cy="58"/>
            </a:xfrm>
            <a:custGeom>
              <a:avLst/>
              <a:gdLst>
                <a:gd name="T0" fmla="*/ 105 w 110"/>
                <a:gd name="T1" fmla="*/ 0 h 127"/>
                <a:gd name="T2" fmla="*/ 105 w 110"/>
                <a:gd name="T3" fmla="*/ 0 h 127"/>
                <a:gd name="T4" fmla="*/ 102 w 110"/>
                <a:gd name="T5" fmla="*/ 20 h 127"/>
                <a:gd name="T6" fmla="*/ 73 w 110"/>
                <a:gd name="T7" fmla="*/ 48 h 127"/>
                <a:gd name="T8" fmla="*/ 60 w 110"/>
                <a:gd name="T9" fmla="*/ 61 h 127"/>
                <a:gd name="T10" fmla="*/ 66 w 110"/>
                <a:gd name="T11" fmla="*/ 81 h 127"/>
                <a:gd name="T12" fmla="*/ 71 w 110"/>
                <a:gd name="T13" fmla="*/ 80 h 127"/>
                <a:gd name="T14" fmla="*/ 66 w 110"/>
                <a:gd name="T15" fmla="*/ 87 h 127"/>
                <a:gd name="T16" fmla="*/ 48 w 110"/>
                <a:gd name="T17" fmla="*/ 82 h 127"/>
                <a:gd name="T18" fmla="*/ 52 w 110"/>
                <a:gd name="T19" fmla="*/ 103 h 127"/>
                <a:gd name="T20" fmla="*/ 72 w 110"/>
                <a:gd name="T21" fmla="*/ 114 h 127"/>
                <a:gd name="T22" fmla="*/ 57 w 110"/>
                <a:gd name="T23" fmla="*/ 118 h 127"/>
                <a:gd name="T24" fmla="*/ 27 w 110"/>
                <a:gd name="T25" fmla="*/ 110 h 127"/>
                <a:gd name="T26" fmla="*/ 25 w 110"/>
                <a:gd name="T27" fmla="*/ 93 h 127"/>
                <a:gd name="T28" fmla="*/ 12 w 110"/>
                <a:gd name="T29" fmla="*/ 114 h 127"/>
                <a:gd name="T30" fmla="*/ 3 w 110"/>
                <a:gd name="T31" fmla="*/ 97 h 127"/>
                <a:gd name="T32" fmla="*/ 22 w 110"/>
                <a:gd name="T33" fmla="*/ 74 h 127"/>
                <a:gd name="T34" fmla="*/ 8 w 110"/>
                <a:gd name="T35" fmla="*/ 65 h 127"/>
                <a:gd name="T36" fmla="*/ 16 w 110"/>
                <a:gd name="T37" fmla="*/ 48 h 127"/>
                <a:gd name="T38" fmla="*/ 34 w 110"/>
                <a:gd name="T39" fmla="*/ 60 h 127"/>
                <a:gd name="T40" fmla="*/ 56 w 110"/>
                <a:gd name="T41" fmla="*/ 43 h 127"/>
                <a:gd name="T42" fmla="*/ 90 w 110"/>
                <a:gd name="T43" fmla="*/ 26 h 127"/>
                <a:gd name="T44" fmla="*/ 105 w 110"/>
                <a:gd name="T4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0" h="127">
                  <a:moveTo>
                    <a:pt x="105" y="0"/>
                  </a:moveTo>
                  <a:lnTo>
                    <a:pt x="105" y="0"/>
                  </a:lnTo>
                  <a:cubicBezTo>
                    <a:pt x="110" y="8"/>
                    <a:pt x="106" y="15"/>
                    <a:pt x="102" y="20"/>
                  </a:cubicBezTo>
                  <a:cubicBezTo>
                    <a:pt x="94" y="31"/>
                    <a:pt x="84" y="40"/>
                    <a:pt x="73" y="48"/>
                  </a:cubicBezTo>
                  <a:cubicBezTo>
                    <a:pt x="69" y="52"/>
                    <a:pt x="63" y="55"/>
                    <a:pt x="60" y="61"/>
                  </a:cubicBezTo>
                  <a:cubicBezTo>
                    <a:pt x="56" y="68"/>
                    <a:pt x="57" y="80"/>
                    <a:pt x="66" y="81"/>
                  </a:cubicBezTo>
                  <a:cubicBezTo>
                    <a:pt x="68" y="81"/>
                    <a:pt x="70" y="80"/>
                    <a:pt x="71" y="80"/>
                  </a:cubicBezTo>
                  <a:cubicBezTo>
                    <a:pt x="71" y="82"/>
                    <a:pt x="69" y="86"/>
                    <a:pt x="66" y="87"/>
                  </a:cubicBezTo>
                  <a:cubicBezTo>
                    <a:pt x="59" y="92"/>
                    <a:pt x="51" y="86"/>
                    <a:pt x="48" y="82"/>
                  </a:cubicBezTo>
                  <a:cubicBezTo>
                    <a:pt x="39" y="90"/>
                    <a:pt x="44" y="101"/>
                    <a:pt x="52" y="103"/>
                  </a:cubicBezTo>
                  <a:cubicBezTo>
                    <a:pt x="61" y="104"/>
                    <a:pt x="73" y="104"/>
                    <a:pt x="72" y="114"/>
                  </a:cubicBezTo>
                  <a:cubicBezTo>
                    <a:pt x="65" y="111"/>
                    <a:pt x="61" y="115"/>
                    <a:pt x="57" y="118"/>
                  </a:cubicBezTo>
                  <a:cubicBezTo>
                    <a:pt x="45" y="127"/>
                    <a:pt x="32" y="121"/>
                    <a:pt x="27" y="110"/>
                  </a:cubicBezTo>
                  <a:cubicBezTo>
                    <a:pt x="26" y="107"/>
                    <a:pt x="24" y="97"/>
                    <a:pt x="25" y="93"/>
                  </a:cubicBezTo>
                  <a:cubicBezTo>
                    <a:pt x="13" y="98"/>
                    <a:pt x="17" y="109"/>
                    <a:pt x="12" y="114"/>
                  </a:cubicBezTo>
                  <a:cubicBezTo>
                    <a:pt x="12" y="106"/>
                    <a:pt x="4" y="103"/>
                    <a:pt x="3" y="97"/>
                  </a:cubicBezTo>
                  <a:cubicBezTo>
                    <a:pt x="0" y="87"/>
                    <a:pt x="8" y="74"/>
                    <a:pt x="22" y="74"/>
                  </a:cubicBezTo>
                  <a:cubicBezTo>
                    <a:pt x="14" y="74"/>
                    <a:pt x="9" y="71"/>
                    <a:pt x="8" y="65"/>
                  </a:cubicBezTo>
                  <a:cubicBezTo>
                    <a:pt x="6" y="55"/>
                    <a:pt x="11" y="50"/>
                    <a:pt x="16" y="48"/>
                  </a:cubicBezTo>
                  <a:cubicBezTo>
                    <a:pt x="12" y="56"/>
                    <a:pt x="21" y="67"/>
                    <a:pt x="34" y="60"/>
                  </a:cubicBezTo>
                  <a:cubicBezTo>
                    <a:pt x="40" y="57"/>
                    <a:pt x="48" y="47"/>
                    <a:pt x="56" y="43"/>
                  </a:cubicBezTo>
                  <a:cubicBezTo>
                    <a:pt x="68" y="37"/>
                    <a:pt x="77" y="35"/>
                    <a:pt x="90" y="26"/>
                  </a:cubicBezTo>
                  <a:cubicBezTo>
                    <a:pt x="98" y="21"/>
                    <a:pt x="105" y="12"/>
                    <a:pt x="10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63" name="Freeform 988"/>
            <p:cNvSpPr>
              <a:spLocks/>
            </p:cNvSpPr>
            <p:nvPr userDrawn="1"/>
          </p:nvSpPr>
          <p:spPr bwMode="auto">
            <a:xfrm>
              <a:off x="311" y="383"/>
              <a:ext cx="13" cy="16"/>
            </a:xfrm>
            <a:custGeom>
              <a:avLst/>
              <a:gdLst>
                <a:gd name="T0" fmla="*/ 20 w 30"/>
                <a:gd name="T1" fmla="*/ 0 h 34"/>
                <a:gd name="T2" fmla="*/ 20 w 30"/>
                <a:gd name="T3" fmla="*/ 0 h 34"/>
                <a:gd name="T4" fmla="*/ 15 w 30"/>
                <a:gd name="T5" fmla="*/ 30 h 34"/>
                <a:gd name="T6" fmla="*/ 0 w 30"/>
                <a:gd name="T7" fmla="*/ 34 h 34"/>
                <a:gd name="T8" fmla="*/ 14 w 30"/>
                <a:gd name="T9" fmla="*/ 22 h 34"/>
                <a:gd name="T10" fmla="*/ 20 w 30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4">
                  <a:moveTo>
                    <a:pt x="20" y="0"/>
                  </a:moveTo>
                  <a:lnTo>
                    <a:pt x="20" y="0"/>
                  </a:lnTo>
                  <a:cubicBezTo>
                    <a:pt x="30" y="15"/>
                    <a:pt x="24" y="31"/>
                    <a:pt x="15" y="30"/>
                  </a:cubicBezTo>
                  <a:cubicBezTo>
                    <a:pt x="8" y="30"/>
                    <a:pt x="5" y="30"/>
                    <a:pt x="0" y="34"/>
                  </a:cubicBezTo>
                  <a:cubicBezTo>
                    <a:pt x="2" y="27"/>
                    <a:pt x="11" y="24"/>
                    <a:pt x="14" y="22"/>
                  </a:cubicBezTo>
                  <a:cubicBezTo>
                    <a:pt x="19" y="18"/>
                    <a:pt x="22" y="14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64" name="Freeform 989"/>
            <p:cNvSpPr>
              <a:spLocks/>
            </p:cNvSpPr>
            <p:nvPr userDrawn="1"/>
          </p:nvSpPr>
          <p:spPr bwMode="auto">
            <a:xfrm>
              <a:off x="281" y="377"/>
              <a:ext cx="4" cy="14"/>
            </a:xfrm>
            <a:custGeom>
              <a:avLst/>
              <a:gdLst>
                <a:gd name="T0" fmla="*/ 4 w 9"/>
                <a:gd name="T1" fmla="*/ 0 h 31"/>
                <a:gd name="T2" fmla="*/ 4 w 9"/>
                <a:gd name="T3" fmla="*/ 0 h 31"/>
                <a:gd name="T4" fmla="*/ 4 w 9"/>
                <a:gd name="T5" fmla="*/ 12 h 31"/>
                <a:gd name="T6" fmla="*/ 9 w 9"/>
                <a:gd name="T7" fmla="*/ 8 h 31"/>
                <a:gd name="T8" fmla="*/ 8 w 9"/>
                <a:gd name="T9" fmla="*/ 25 h 31"/>
                <a:gd name="T10" fmla="*/ 3 w 9"/>
                <a:gd name="T11" fmla="*/ 31 h 31"/>
                <a:gd name="T12" fmla="*/ 2 w 9"/>
                <a:gd name="T13" fmla="*/ 26 h 31"/>
                <a:gd name="T14" fmla="*/ 0 w 9"/>
                <a:gd name="T15" fmla="*/ 9 h 31"/>
                <a:gd name="T16" fmla="*/ 4 w 9"/>
                <a:gd name="T1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31">
                  <a:moveTo>
                    <a:pt x="4" y="0"/>
                  </a:moveTo>
                  <a:lnTo>
                    <a:pt x="4" y="0"/>
                  </a:lnTo>
                  <a:cubicBezTo>
                    <a:pt x="3" y="5"/>
                    <a:pt x="3" y="8"/>
                    <a:pt x="4" y="12"/>
                  </a:cubicBezTo>
                  <a:cubicBezTo>
                    <a:pt x="6" y="11"/>
                    <a:pt x="8" y="9"/>
                    <a:pt x="9" y="8"/>
                  </a:cubicBezTo>
                  <a:cubicBezTo>
                    <a:pt x="8" y="12"/>
                    <a:pt x="8" y="20"/>
                    <a:pt x="8" y="25"/>
                  </a:cubicBezTo>
                  <a:cubicBezTo>
                    <a:pt x="7" y="26"/>
                    <a:pt x="5" y="29"/>
                    <a:pt x="3" y="31"/>
                  </a:cubicBezTo>
                  <a:cubicBezTo>
                    <a:pt x="3" y="31"/>
                    <a:pt x="2" y="28"/>
                    <a:pt x="2" y="26"/>
                  </a:cubicBezTo>
                  <a:cubicBezTo>
                    <a:pt x="4" y="20"/>
                    <a:pt x="3" y="14"/>
                    <a:pt x="0" y="9"/>
                  </a:cubicBezTo>
                  <a:cubicBezTo>
                    <a:pt x="0" y="8"/>
                    <a:pt x="3" y="2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65" name="Freeform 990"/>
            <p:cNvSpPr>
              <a:spLocks/>
            </p:cNvSpPr>
            <p:nvPr userDrawn="1"/>
          </p:nvSpPr>
          <p:spPr bwMode="auto">
            <a:xfrm>
              <a:off x="285" y="377"/>
              <a:ext cx="7" cy="17"/>
            </a:xfrm>
            <a:custGeom>
              <a:avLst/>
              <a:gdLst>
                <a:gd name="T0" fmla="*/ 10 w 15"/>
                <a:gd name="T1" fmla="*/ 1 h 37"/>
                <a:gd name="T2" fmla="*/ 10 w 15"/>
                <a:gd name="T3" fmla="*/ 1 h 37"/>
                <a:gd name="T4" fmla="*/ 15 w 15"/>
                <a:gd name="T5" fmla="*/ 0 h 37"/>
                <a:gd name="T6" fmla="*/ 10 w 15"/>
                <a:gd name="T7" fmla="*/ 12 h 37"/>
                <a:gd name="T8" fmla="*/ 2 w 15"/>
                <a:gd name="T9" fmla="*/ 37 h 37"/>
                <a:gd name="T10" fmla="*/ 2 w 15"/>
                <a:gd name="T11" fmla="*/ 31 h 37"/>
                <a:gd name="T12" fmla="*/ 2 w 15"/>
                <a:gd name="T13" fmla="*/ 6 h 37"/>
                <a:gd name="T14" fmla="*/ 7 w 15"/>
                <a:gd name="T15" fmla="*/ 2 h 37"/>
                <a:gd name="T16" fmla="*/ 5 w 15"/>
                <a:gd name="T17" fmla="*/ 19 h 37"/>
                <a:gd name="T18" fmla="*/ 10 w 15"/>
                <a:gd name="T1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7">
                  <a:moveTo>
                    <a:pt x="10" y="1"/>
                  </a:moveTo>
                  <a:lnTo>
                    <a:pt x="10" y="1"/>
                  </a:lnTo>
                  <a:cubicBezTo>
                    <a:pt x="11" y="0"/>
                    <a:pt x="13" y="0"/>
                    <a:pt x="15" y="0"/>
                  </a:cubicBezTo>
                  <a:cubicBezTo>
                    <a:pt x="12" y="4"/>
                    <a:pt x="11" y="8"/>
                    <a:pt x="10" y="12"/>
                  </a:cubicBezTo>
                  <a:cubicBezTo>
                    <a:pt x="9" y="23"/>
                    <a:pt x="12" y="33"/>
                    <a:pt x="2" y="37"/>
                  </a:cubicBezTo>
                  <a:cubicBezTo>
                    <a:pt x="2" y="37"/>
                    <a:pt x="2" y="32"/>
                    <a:pt x="2" y="31"/>
                  </a:cubicBezTo>
                  <a:cubicBezTo>
                    <a:pt x="0" y="21"/>
                    <a:pt x="1" y="12"/>
                    <a:pt x="2" y="6"/>
                  </a:cubicBezTo>
                  <a:cubicBezTo>
                    <a:pt x="3" y="5"/>
                    <a:pt x="5" y="3"/>
                    <a:pt x="7" y="2"/>
                  </a:cubicBezTo>
                  <a:cubicBezTo>
                    <a:pt x="5" y="7"/>
                    <a:pt x="4" y="14"/>
                    <a:pt x="5" y="19"/>
                  </a:cubicBezTo>
                  <a:cubicBezTo>
                    <a:pt x="6" y="12"/>
                    <a:pt x="6" y="7"/>
                    <a:pt x="1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66" name="Freeform 991"/>
            <p:cNvSpPr>
              <a:spLocks/>
            </p:cNvSpPr>
            <p:nvPr userDrawn="1"/>
          </p:nvSpPr>
          <p:spPr bwMode="auto">
            <a:xfrm>
              <a:off x="290" y="374"/>
              <a:ext cx="7" cy="19"/>
            </a:xfrm>
            <a:custGeom>
              <a:avLst/>
              <a:gdLst>
                <a:gd name="T0" fmla="*/ 16 w 16"/>
                <a:gd name="T1" fmla="*/ 0 h 42"/>
                <a:gd name="T2" fmla="*/ 16 w 16"/>
                <a:gd name="T3" fmla="*/ 0 h 42"/>
                <a:gd name="T4" fmla="*/ 8 w 16"/>
                <a:gd name="T5" fmla="*/ 24 h 42"/>
                <a:gd name="T6" fmla="*/ 9 w 16"/>
                <a:gd name="T7" fmla="*/ 42 h 42"/>
                <a:gd name="T8" fmla="*/ 2 w 16"/>
                <a:gd name="T9" fmla="*/ 27 h 42"/>
                <a:gd name="T10" fmla="*/ 16 w 16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2">
                  <a:moveTo>
                    <a:pt x="16" y="0"/>
                  </a:moveTo>
                  <a:lnTo>
                    <a:pt x="16" y="0"/>
                  </a:lnTo>
                  <a:cubicBezTo>
                    <a:pt x="9" y="7"/>
                    <a:pt x="6" y="15"/>
                    <a:pt x="8" y="24"/>
                  </a:cubicBezTo>
                  <a:cubicBezTo>
                    <a:pt x="8" y="31"/>
                    <a:pt x="12" y="33"/>
                    <a:pt x="9" y="42"/>
                  </a:cubicBezTo>
                  <a:cubicBezTo>
                    <a:pt x="9" y="37"/>
                    <a:pt x="3" y="34"/>
                    <a:pt x="2" y="27"/>
                  </a:cubicBezTo>
                  <a:cubicBezTo>
                    <a:pt x="0" y="14"/>
                    <a:pt x="8" y="4"/>
                    <a:pt x="1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67" name="Freeform 992"/>
            <p:cNvSpPr>
              <a:spLocks/>
            </p:cNvSpPr>
            <p:nvPr userDrawn="1"/>
          </p:nvSpPr>
          <p:spPr bwMode="auto">
            <a:xfrm>
              <a:off x="316" y="372"/>
              <a:ext cx="9" cy="21"/>
            </a:xfrm>
            <a:custGeom>
              <a:avLst/>
              <a:gdLst>
                <a:gd name="T0" fmla="*/ 0 w 21"/>
                <a:gd name="T1" fmla="*/ 0 h 46"/>
                <a:gd name="T2" fmla="*/ 0 w 21"/>
                <a:gd name="T3" fmla="*/ 0 h 46"/>
                <a:gd name="T4" fmla="*/ 13 w 21"/>
                <a:gd name="T5" fmla="*/ 16 h 46"/>
                <a:gd name="T6" fmla="*/ 16 w 21"/>
                <a:gd name="T7" fmla="*/ 46 h 46"/>
                <a:gd name="T8" fmla="*/ 6 w 21"/>
                <a:gd name="T9" fmla="*/ 21 h 46"/>
                <a:gd name="T10" fmla="*/ 0 w 21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6">
                  <a:moveTo>
                    <a:pt x="0" y="0"/>
                  </a:moveTo>
                  <a:lnTo>
                    <a:pt x="0" y="0"/>
                  </a:lnTo>
                  <a:cubicBezTo>
                    <a:pt x="4" y="9"/>
                    <a:pt x="11" y="15"/>
                    <a:pt x="13" y="16"/>
                  </a:cubicBezTo>
                  <a:cubicBezTo>
                    <a:pt x="18" y="30"/>
                    <a:pt x="21" y="37"/>
                    <a:pt x="16" y="46"/>
                  </a:cubicBezTo>
                  <a:cubicBezTo>
                    <a:pt x="16" y="33"/>
                    <a:pt x="12" y="27"/>
                    <a:pt x="6" y="21"/>
                  </a:cubicBezTo>
                  <a:cubicBezTo>
                    <a:pt x="5" y="18"/>
                    <a:pt x="1" y="5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68" name="Freeform 993"/>
            <p:cNvSpPr>
              <a:spLocks/>
            </p:cNvSpPr>
            <p:nvPr userDrawn="1"/>
          </p:nvSpPr>
          <p:spPr bwMode="auto">
            <a:xfrm>
              <a:off x="291" y="372"/>
              <a:ext cx="19" cy="21"/>
            </a:xfrm>
            <a:custGeom>
              <a:avLst/>
              <a:gdLst>
                <a:gd name="T0" fmla="*/ 26 w 43"/>
                <a:gd name="T1" fmla="*/ 0 h 47"/>
                <a:gd name="T2" fmla="*/ 26 w 43"/>
                <a:gd name="T3" fmla="*/ 0 h 47"/>
                <a:gd name="T4" fmla="*/ 43 w 43"/>
                <a:gd name="T5" fmla="*/ 4 h 47"/>
                <a:gd name="T6" fmla="*/ 16 w 43"/>
                <a:gd name="T7" fmla="*/ 21 h 47"/>
                <a:gd name="T8" fmla="*/ 31 w 43"/>
                <a:gd name="T9" fmla="*/ 38 h 47"/>
                <a:gd name="T10" fmla="*/ 21 w 43"/>
                <a:gd name="T11" fmla="*/ 40 h 47"/>
                <a:gd name="T12" fmla="*/ 35 w 43"/>
                <a:gd name="T13" fmla="*/ 37 h 47"/>
                <a:gd name="T14" fmla="*/ 11 w 43"/>
                <a:gd name="T15" fmla="*/ 38 h 47"/>
                <a:gd name="T16" fmla="*/ 26 w 43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47">
                  <a:moveTo>
                    <a:pt x="26" y="0"/>
                  </a:moveTo>
                  <a:lnTo>
                    <a:pt x="26" y="0"/>
                  </a:lnTo>
                  <a:cubicBezTo>
                    <a:pt x="31" y="0"/>
                    <a:pt x="38" y="1"/>
                    <a:pt x="43" y="4"/>
                  </a:cubicBezTo>
                  <a:cubicBezTo>
                    <a:pt x="27" y="2"/>
                    <a:pt x="17" y="9"/>
                    <a:pt x="16" y="21"/>
                  </a:cubicBezTo>
                  <a:cubicBezTo>
                    <a:pt x="14" y="29"/>
                    <a:pt x="19" y="39"/>
                    <a:pt x="31" y="38"/>
                  </a:cubicBezTo>
                  <a:cubicBezTo>
                    <a:pt x="30" y="39"/>
                    <a:pt x="26" y="41"/>
                    <a:pt x="21" y="40"/>
                  </a:cubicBezTo>
                  <a:cubicBezTo>
                    <a:pt x="27" y="43"/>
                    <a:pt x="31" y="40"/>
                    <a:pt x="35" y="37"/>
                  </a:cubicBezTo>
                  <a:cubicBezTo>
                    <a:pt x="31" y="45"/>
                    <a:pt x="17" y="47"/>
                    <a:pt x="11" y="38"/>
                  </a:cubicBezTo>
                  <a:cubicBezTo>
                    <a:pt x="0" y="24"/>
                    <a:pt x="10" y="2"/>
                    <a:pt x="2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69" name="Freeform 994"/>
            <p:cNvSpPr>
              <a:spLocks/>
            </p:cNvSpPr>
            <p:nvPr userDrawn="1"/>
          </p:nvSpPr>
          <p:spPr bwMode="auto">
            <a:xfrm>
              <a:off x="321" y="370"/>
              <a:ext cx="10" cy="27"/>
            </a:xfrm>
            <a:custGeom>
              <a:avLst/>
              <a:gdLst>
                <a:gd name="T0" fmla="*/ 22 w 22"/>
                <a:gd name="T1" fmla="*/ 50 h 60"/>
                <a:gd name="T2" fmla="*/ 22 w 22"/>
                <a:gd name="T3" fmla="*/ 50 h 60"/>
                <a:gd name="T4" fmla="*/ 22 w 22"/>
                <a:gd name="T5" fmla="*/ 60 h 60"/>
                <a:gd name="T6" fmla="*/ 0 w 22"/>
                <a:gd name="T7" fmla="*/ 0 h 60"/>
                <a:gd name="T8" fmla="*/ 11 w 22"/>
                <a:gd name="T9" fmla="*/ 26 h 60"/>
                <a:gd name="T10" fmla="*/ 21 w 22"/>
                <a:gd name="T11" fmla="*/ 41 h 60"/>
                <a:gd name="T12" fmla="*/ 22 w 22"/>
                <a:gd name="T13" fmla="*/ 5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60">
                  <a:moveTo>
                    <a:pt x="22" y="50"/>
                  </a:moveTo>
                  <a:lnTo>
                    <a:pt x="22" y="50"/>
                  </a:lnTo>
                  <a:lnTo>
                    <a:pt x="22" y="60"/>
                  </a:lnTo>
                  <a:cubicBezTo>
                    <a:pt x="13" y="44"/>
                    <a:pt x="1" y="27"/>
                    <a:pt x="0" y="0"/>
                  </a:cubicBezTo>
                  <a:cubicBezTo>
                    <a:pt x="2" y="10"/>
                    <a:pt x="6" y="18"/>
                    <a:pt x="11" y="26"/>
                  </a:cubicBezTo>
                  <a:cubicBezTo>
                    <a:pt x="14" y="30"/>
                    <a:pt x="20" y="35"/>
                    <a:pt x="21" y="41"/>
                  </a:cubicBezTo>
                  <a:cubicBezTo>
                    <a:pt x="21" y="44"/>
                    <a:pt x="20" y="47"/>
                    <a:pt x="22" y="5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70" name="Freeform 995"/>
            <p:cNvSpPr>
              <a:spLocks/>
            </p:cNvSpPr>
            <p:nvPr userDrawn="1"/>
          </p:nvSpPr>
          <p:spPr bwMode="auto">
            <a:xfrm>
              <a:off x="283" y="369"/>
              <a:ext cx="11" cy="11"/>
            </a:xfrm>
            <a:custGeom>
              <a:avLst/>
              <a:gdLst>
                <a:gd name="T0" fmla="*/ 20 w 25"/>
                <a:gd name="T1" fmla="*/ 0 h 24"/>
                <a:gd name="T2" fmla="*/ 20 w 25"/>
                <a:gd name="T3" fmla="*/ 0 h 24"/>
                <a:gd name="T4" fmla="*/ 8 w 25"/>
                <a:gd name="T5" fmla="*/ 12 h 24"/>
                <a:gd name="T6" fmla="*/ 25 w 25"/>
                <a:gd name="T7" fmla="*/ 3 h 24"/>
                <a:gd name="T8" fmla="*/ 17 w 25"/>
                <a:gd name="T9" fmla="*/ 15 h 24"/>
                <a:gd name="T10" fmla="*/ 0 w 25"/>
                <a:gd name="T11" fmla="*/ 24 h 24"/>
                <a:gd name="T12" fmla="*/ 20 w 2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4">
                  <a:moveTo>
                    <a:pt x="20" y="0"/>
                  </a:moveTo>
                  <a:lnTo>
                    <a:pt x="20" y="0"/>
                  </a:lnTo>
                  <a:cubicBezTo>
                    <a:pt x="19" y="2"/>
                    <a:pt x="12" y="8"/>
                    <a:pt x="8" y="12"/>
                  </a:cubicBezTo>
                  <a:cubicBezTo>
                    <a:pt x="13" y="10"/>
                    <a:pt x="19" y="5"/>
                    <a:pt x="25" y="3"/>
                  </a:cubicBezTo>
                  <a:cubicBezTo>
                    <a:pt x="24" y="4"/>
                    <a:pt x="18" y="14"/>
                    <a:pt x="17" y="15"/>
                  </a:cubicBezTo>
                  <a:cubicBezTo>
                    <a:pt x="10" y="17"/>
                    <a:pt x="5" y="20"/>
                    <a:pt x="0" y="24"/>
                  </a:cubicBezTo>
                  <a:cubicBezTo>
                    <a:pt x="0" y="7"/>
                    <a:pt x="8" y="2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71" name="Freeform 996"/>
            <p:cNvSpPr>
              <a:spLocks/>
            </p:cNvSpPr>
            <p:nvPr userDrawn="1"/>
          </p:nvSpPr>
          <p:spPr bwMode="auto">
            <a:xfrm>
              <a:off x="282" y="369"/>
              <a:ext cx="4" cy="3"/>
            </a:xfrm>
            <a:custGeom>
              <a:avLst/>
              <a:gdLst>
                <a:gd name="T0" fmla="*/ 4 w 9"/>
                <a:gd name="T1" fmla="*/ 1 h 6"/>
                <a:gd name="T2" fmla="*/ 4 w 9"/>
                <a:gd name="T3" fmla="*/ 1 h 6"/>
                <a:gd name="T4" fmla="*/ 9 w 9"/>
                <a:gd name="T5" fmla="*/ 0 h 6"/>
                <a:gd name="T6" fmla="*/ 0 w 9"/>
                <a:gd name="T7" fmla="*/ 6 h 6"/>
                <a:gd name="T8" fmla="*/ 4 w 9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4" y="1"/>
                  </a:moveTo>
                  <a:lnTo>
                    <a:pt x="4" y="1"/>
                  </a:lnTo>
                  <a:lnTo>
                    <a:pt x="9" y="0"/>
                  </a:lnTo>
                  <a:lnTo>
                    <a:pt x="0" y="6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72" name="Freeform 997"/>
            <p:cNvSpPr>
              <a:spLocks/>
            </p:cNvSpPr>
            <p:nvPr userDrawn="1"/>
          </p:nvSpPr>
          <p:spPr bwMode="auto">
            <a:xfrm>
              <a:off x="277" y="370"/>
              <a:ext cx="10" cy="12"/>
            </a:xfrm>
            <a:custGeom>
              <a:avLst/>
              <a:gdLst>
                <a:gd name="T0" fmla="*/ 4 w 24"/>
                <a:gd name="T1" fmla="*/ 3 h 27"/>
                <a:gd name="T2" fmla="*/ 4 w 24"/>
                <a:gd name="T3" fmla="*/ 3 h 27"/>
                <a:gd name="T4" fmla="*/ 13 w 24"/>
                <a:gd name="T5" fmla="*/ 0 h 27"/>
                <a:gd name="T6" fmla="*/ 8 w 24"/>
                <a:gd name="T7" fmla="*/ 10 h 27"/>
                <a:gd name="T8" fmla="*/ 19 w 24"/>
                <a:gd name="T9" fmla="*/ 0 h 27"/>
                <a:gd name="T10" fmla="*/ 24 w 24"/>
                <a:gd name="T11" fmla="*/ 1 h 27"/>
                <a:gd name="T12" fmla="*/ 7 w 24"/>
                <a:gd name="T13" fmla="*/ 27 h 27"/>
                <a:gd name="T14" fmla="*/ 4 w 24"/>
                <a:gd name="T15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27">
                  <a:moveTo>
                    <a:pt x="4" y="3"/>
                  </a:moveTo>
                  <a:lnTo>
                    <a:pt x="4" y="3"/>
                  </a:lnTo>
                  <a:cubicBezTo>
                    <a:pt x="7" y="2"/>
                    <a:pt x="14" y="0"/>
                    <a:pt x="13" y="0"/>
                  </a:cubicBezTo>
                  <a:cubicBezTo>
                    <a:pt x="12" y="1"/>
                    <a:pt x="9" y="5"/>
                    <a:pt x="8" y="10"/>
                  </a:cubicBezTo>
                  <a:cubicBezTo>
                    <a:pt x="10" y="6"/>
                    <a:pt x="16" y="2"/>
                    <a:pt x="19" y="0"/>
                  </a:cubicBezTo>
                  <a:cubicBezTo>
                    <a:pt x="20" y="1"/>
                    <a:pt x="23" y="0"/>
                    <a:pt x="24" y="1"/>
                  </a:cubicBezTo>
                  <a:cubicBezTo>
                    <a:pt x="14" y="9"/>
                    <a:pt x="10" y="18"/>
                    <a:pt x="7" y="27"/>
                  </a:cubicBezTo>
                  <a:cubicBezTo>
                    <a:pt x="0" y="19"/>
                    <a:pt x="1" y="11"/>
                    <a:pt x="4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73" name="Freeform 998"/>
            <p:cNvSpPr>
              <a:spLocks/>
            </p:cNvSpPr>
            <p:nvPr userDrawn="1"/>
          </p:nvSpPr>
          <p:spPr bwMode="auto">
            <a:xfrm>
              <a:off x="272" y="368"/>
              <a:ext cx="10" cy="24"/>
            </a:xfrm>
            <a:custGeom>
              <a:avLst/>
              <a:gdLst>
                <a:gd name="T0" fmla="*/ 12 w 22"/>
                <a:gd name="T1" fmla="*/ 0 h 53"/>
                <a:gd name="T2" fmla="*/ 12 w 22"/>
                <a:gd name="T3" fmla="*/ 0 h 53"/>
                <a:gd name="T4" fmla="*/ 12 w 22"/>
                <a:gd name="T5" fmla="*/ 7 h 53"/>
                <a:gd name="T6" fmla="*/ 18 w 22"/>
                <a:gd name="T7" fmla="*/ 34 h 53"/>
                <a:gd name="T8" fmla="*/ 19 w 22"/>
                <a:gd name="T9" fmla="*/ 30 h 53"/>
                <a:gd name="T10" fmla="*/ 21 w 22"/>
                <a:gd name="T11" fmla="*/ 41 h 53"/>
                <a:gd name="T12" fmla="*/ 11 w 22"/>
                <a:gd name="T13" fmla="*/ 53 h 53"/>
                <a:gd name="T14" fmla="*/ 10 w 22"/>
                <a:gd name="T15" fmla="*/ 32 h 53"/>
                <a:gd name="T16" fmla="*/ 12 w 22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3">
                  <a:moveTo>
                    <a:pt x="12" y="0"/>
                  </a:moveTo>
                  <a:lnTo>
                    <a:pt x="12" y="0"/>
                  </a:lnTo>
                  <a:cubicBezTo>
                    <a:pt x="12" y="0"/>
                    <a:pt x="11" y="4"/>
                    <a:pt x="12" y="7"/>
                  </a:cubicBezTo>
                  <a:cubicBezTo>
                    <a:pt x="9" y="15"/>
                    <a:pt x="8" y="26"/>
                    <a:pt x="18" y="34"/>
                  </a:cubicBezTo>
                  <a:cubicBezTo>
                    <a:pt x="18" y="32"/>
                    <a:pt x="18" y="31"/>
                    <a:pt x="19" y="30"/>
                  </a:cubicBezTo>
                  <a:cubicBezTo>
                    <a:pt x="21" y="32"/>
                    <a:pt x="22" y="38"/>
                    <a:pt x="21" y="41"/>
                  </a:cubicBezTo>
                  <a:cubicBezTo>
                    <a:pt x="20" y="47"/>
                    <a:pt x="16" y="51"/>
                    <a:pt x="11" y="53"/>
                  </a:cubicBezTo>
                  <a:cubicBezTo>
                    <a:pt x="15" y="45"/>
                    <a:pt x="10" y="33"/>
                    <a:pt x="10" y="32"/>
                  </a:cubicBezTo>
                  <a:cubicBezTo>
                    <a:pt x="5" y="21"/>
                    <a:pt x="0" y="9"/>
                    <a:pt x="1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74" name="Freeform 999"/>
            <p:cNvSpPr>
              <a:spLocks/>
            </p:cNvSpPr>
            <p:nvPr userDrawn="1"/>
          </p:nvSpPr>
          <p:spPr bwMode="auto">
            <a:xfrm>
              <a:off x="322" y="368"/>
              <a:ext cx="9" cy="19"/>
            </a:xfrm>
            <a:custGeom>
              <a:avLst/>
              <a:gdLst>
                <a:gd name="T0" fmla="*/ 20 w 20"/>
                <a:gd name="T1" fmla="*/ 32 h 42"/>
                <a:gd name="T2" fmla="*/ 20 w 20"/>
                <a:gd name="T3" fmla="*/ 32 h 42"/>
                <a:gd name="T4" fmla="*/ 20 w 20"/>
                <a:gd name="T5" fmla="*/ 42 h 42"/>
                <a:gd name="T6" fmla="*/ 0 w 20"/>
                <a:gd name="T7" fmla="*/ 0 h 42"/>
                <a:gd name="T8" fmla="*/ 20 w 20"/>
                <a:gd name="T9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2">
                  <a:moveTo>
                    <a:pt x="20" y="32"/>
                  </a:moveTo>
                  <a:lnTo>
                    <a:pt x="20" y="32"/>
                  </a:lnTo>
                  <a:lnTo>
                    <a:pt x="20" y="42"/>
                  </a:lnTo>
                  <a:cubicBezTo>
                    <a:pt x="11" y="31"/>
                    <a:pt x="2" y="17"/>
                    <a:pt x="0" y="0"/>
                  </a:cubicBezTo>
                  <a:cubicBezTo>
                    <a:pt x="13" y="3"/>
                    <a:pt x="18" y="14"/>
                    <a:pt x="20" y="3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75" name="Freeform 1000"/>
            <p:cNvSpPr>
              <a:spLocks/>
            </p:cNvSpPr>
            <p:nvPr userDrawn="1"/>
          </p:nvSpPr>
          <p:spPr bwMode="auto">
            <a:xfrm>
              <a:off x="290" y="368"/>
              <a:ext cx="8" cy="5"/>
            </a:xfrm>
            <a:custGeom>
              <a:avLst/>
              <a:gdLst>
                <a:gd name="T0" fmla="*/ 8 w 17"/>
                <a:gd name="T1" fmla="*/ 4 h 11"/>
                <a:gd name="T2" fmla="*/ 8 w 17"/>
                <a:gd name="T3" fmla="*/ 4 h 11"/>
                <a:gd name="T4" fmla="*/ 17 w 17"/>
                <a:gd name="T5" fmla="*/ 0 h 11"/>
                <a:gd name="T6" fmla="*/ 12 w 17"/>
                <a:gd name="T7" fmla="*/ 5 h 11"/>
                <a:gd name="T8" fmla="*/ 0 w 17"/>
                <a:gd name="T9" fmla="*/ 11 h 11"/>
                <a:gd name="T10" fmla="*/ 8 w 17"/>
                <a:gd name="T11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1">
                  <a:moveTo>
                    <a:pt x="8" y="4"/>
                  </a:moveTo>
                  <a:lnTo>
                    <a:pt x="8" y="4"/>
                  </a:lnTo>
                  <a:cubicBezTo>
                    <a:pt x="10" y="3"/>
                    <a:pt x="13" y="2"/>
                    <a:pt x="17" y="0"/>
                  </a:cubicBezTo>
                  <a:cubicBezTo>
                    <a:pt x="15" y="2"/>
                    <a:pt x="13" y="4"/>
                    <a:pt x="12" y="5"/>
                  </a:cubicBezTo>
                  <a:cubicBezTo>
                    <a:pt x="8" y="6"/>
                    <a:pt x="3" y="9"/>
                    <a:pt x="0" y="11"/>
                  </a:cubicBezTo>
                  <a:cubicBezTo>
                    <a:pt x="0" y="10"/>
                    <a:pt x="6" y="5"/>
                    <a:pt x="8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76" name="Freeform 1001"/>
            <p:cNvSpPr>
              <a:spLocks/>
            </p:cNvSpPr>
            <p:nvPr userDrawn="1"/>
          </p:nvSpPr>
          <p:spPr bwMode="auto">
            <a:xfrm>
              <a:off x="317" y="368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1 w 2"/>
                <a:gd name="T5" fmla="*/ 0 h 5"/>
                <a:gd name="T6" fmla="*/ 2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2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77" name="Freeform 1002"/>
            <p:cNvSpPr>
              <a:spLocks/>
            </p:cNvSpPr>
            <p:nvPr userDrawn="1"/>
          </p:nvSpPr>
          <p:spPr bwMode="auto">
            <a:xfrm>
              <a:off x="315" y="367"/>
              <a:ext cx="7" cy="11"/>
            </a:xfrm>
            <a:custGeom>
              <a:avLst/>
              <a:gdLst>
                <a:gd name="T0" fmla="*/ 0 w 16"/>
                <a:gd name="T1" fmla="*/ 1 h 23"/>
                <a:gd name="T2" fmla="*/ 0 w 16"/>
                <a:gd name="T3" fmla="*/ 1 h 23"/>
                <a:gd name="T4" fmla="*/ 4 w 16"/>
                <a:gd name="T5" fmla="*/ 1 h 23"/>
                <a:gd name="T6" fmla="*/ 10 w 16"/>
                <a:gd name="T7" fmla="*/ 12 h 23"/>
                <a:gd name="T8" fmla="*/ 9 w 16"/>
                <a:gd name="T9" fmla="*/ 1 h 23"/>
                <a:gd name="T10" fmla="*/ 14 w 16"/>
                <a:gd name="T11" fmla="*/ 1 h 23"/>
                <a:gd name="T12" fmla="*/ 16 w 16"/>
                <a:gd name="T13" fmla="*/ 23 h 23"/>
                <a:gd name="T14" fmla="*/ 8 w 16"/>
                <a:gd name="T15" fmla="*/ 15 h 23"/>
                <a:gd name="T16" fmla="*/ 0 w 16"/>
                <a:gd name="T1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3">
                  <a:moveTo>
                    <a:pt x="0" y="1"/>
                  </a:moveTo>
                  <a:lnTo>
                    <a:pt x="0" y="1"/>
                  </a:lnTo>
                  <a:lnTo>
                    <a:pt x="4" y="1"/>
                  </a:lnTo>
                  <a:cubicBezTo>
                    <a:pt x="5" y="3"/>
                    <a:pt x="6" y="6"/>
                    <a:pt x="10" y="12"/>
                  </a:cubicBezTo>
                  <a:cubicBezTo>
                    <a:pt x="10" y="6"/>
                    <a:pt x="9" y="1"/>
                    <a:pt x="9" y="1"/>
                  </a:cubicBezTo>
                  <a:cubicBezTo>
                    <a:pt x="9" y="1"/>
                    <a:pt x="13" y="0"/>
                    <a:pt x="14" y="1"/>
                  </a:cubicBezTo>
                  <a:cubicBezTo>
                    <a:pt x="13" y="10"/>
                    <a:pt x="15" y="16"/>
                    <a:pt x="16" y="23"/>
                  </a:cubicBezTo>
                  <a:cubicBezTo>
                    <a:pt x="13" y="22"/>
                    <a:pt x="8" y="16"/>
                    <a:pt x="8" y="15"/>
                  </a:cubicBezTo>
                  <a:cubicBezTo>
                    <a:pt x="5" y="11"/>
                    <a:pt x="2" y="5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78" name="Freeform 1003"/>
            <p:cNvSpPr>
              <a:spLocks/>
            </p:cNvSpPr>
            <p:nvPr userDrawn="1"/>
          </p:nvSpPr>
          <p:spPr bwMode="auto">
            <a:xfrm>
              <a:off x="308" y="367"/>
              <a:ext cx="9" cy="12"/>
            </a:xfrm>
            <a:custGeom>
              <a:avLst/>
              <a:gdLst>
                <a:gd name="T0" fmla="*/ 0 w 21"/>
                <a:gd name="T1" fmla="*/ 0 h 27"/>
                <a:gd name="T2" fmla="*/ 0 w 21"/>
                <a:gd name="T3" fmla="*/ 0 h 27"/>
                <a:gd name="T4" fmla="*/ 4 w 21"/>
                <a:gd name="T5" fmla="*/ 1 h 27"/>
                <a:gd name="T6" fmla="*/ 12 w 21"/>
                <a:gd name="T7" fmla="*/ 12 h 27"/>
                <a:gd name="T8" fmla="*/ 8 w 21"/>
                <a:gd name="T9" fmla="*/ 1 h 27"/>
                <a:gd name="T10" fmla="*/ 12 w 21"/>
                <a:gd name="T11" fmla="*/ 1 h 27"/>
                <a:gd name="T12" fmla="*/ 21 w 21"/>
                <a:gd name="T13" fmla="*/ 27 h 27"/>
                <a:gd name="T14" fmla="*/ 0 w 21"/>
                <a:gd name="T1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27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4" y="1"/>
                    <a:pt x="4" y="1"/>
                  </a:cubicBezTo>
                  <a:cubicBezTo>
                    <a:pt x="5" y="2"/>
                    <a:pt x="11" y="11"/>
                    <a:pt x="12" y="12"/>
                  </a:cubicBezTo>
                  <a:cubicBezTo>
                    <a:pt x="11" y="7"/>
                    <a:pt x="9" y="3"/>
                    <a:pt x="8" y="1"/>
                  </a:cubicBezTo>
                  <a:lnTo>
                    <a:pt x="12" y="1"/>
                  </a:lnTo>
                  <a:cubicBezTo>
                    <a:pt x="13" y="2"/>
                    <a:pt x="21" y="27"/>
                    <a:pt x="21" y="27"/>
                  </a:cubicBezTo>
                  <a:cubicBezTo>
                    <a:pt x="18" y="24"/>
                    <a:pt x="2" y="7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79" name="Freeform 1004"/>
            <p:cNvSpPr>
              <a:spLocks/>
            </p:cNvSpPr>
            <p:nvPr userDrawn="1"/>
          </p:nvSpPr>
          <p:spPr bwMode="auto">
            <a:xfrm>
              <a:off x="303" y="367"/>
              <a:ext cx="4" cy="1"/>
            </a:xfrm>
            <a:custGeom>
              <a:avLst/>
              <a:gdLst>
                <a:gd name="T0" fmla="*/ 7 w 10"/>
                <a:gd name="T1" fmla="*/ 0 h 3"/>
                <a:gd name="T2" fmla="*/ 7 w 10"/>
                <a:gd name="T3" fmla="*/ 0 h 3"/>
                <a:gd name="T4" fmla="*/ 9 w 10"/>
                <a:gd name="T5" fmla="*/ 0 h 3"/>
                <a:gd name="T6" fmla="*/ 10 w 10"/>
                <a:gd name="T7" fmla="*/ 1 h 3"/>
                <a:gd name="T8" fmla="*/ 0 w 10"/>
                <a:gd name="T9" fmla="*/ 3 h 3"/>
                <a:gd name="T10" fmla="*/ 7 w 10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">
                  <a:moveTo>
                    <a:pt x="7" y="0"/>
                  </a:moveTo>
                  <a:lnTo>
                    <a:pt x="7" y="0"/>
                  </a:lnTo>
                  <a:lnTo>
                    <a:pt x="9" y="0"/>
                  </a:lnTo>
                  <a:lnTo>
                    <a:pt x="10" y="1"/>
                  </a:lnTo>
                  <a:lnTo>
                    <a:pt x="0" y="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80" name="Freeform 1005"/>
            <p:cNvSpPr>
              <a:spLocks/>
            </p:cNvSpPr>
            <p:nvPr userDrawn="1"/>
          </p:nvSpPr>
          <p:spPr bwMode="auto">
            <a:xfrm>
              <a:off x="292" y="365"/>
              <a:ext cx="18" cy="11"/>
            </a:xfrm>
            <a:custGeom>
              <a:avLst/>
              <a:gdLst>
                <a:gd name="T0" fmla="*/ 22 w 41"/>
                <a:gd name="T1" fmla="*/ 0 h 24"/>
                <a:gd name="T2" fmla="*/ 22 w 41"/>
                <a:gd name="T3" fmla="*/ 0 h 24"/>
                <a:gd name="T4" fmla="*/ 30 w 41"/>
                <a:gd name="T5" fmla="*/ 4 h 24"/>
                <a:gd name="T6" fmla="*/ 17 w 41"/>
                <a:gd name="T7" fmla="*/ 10 h 24"/>
                <a:gd name="T8" fmla="*/ 35 w 41"/>
                <a:gd name="T9" fmla="*/ 7 h 24"/>
                <a:gd name="T10" fmla="*/ 41 w 41"/>
                <a:gd name="T11" fmla="*/ 17 h 24"/>
                <a:gd name="T12" fmla="*/ 0 w 41"/>
                <a:gd name="T13" fmla="*/ 24 h 24"/>
                <a:gd name="T14" fmla="*/ 22 w 41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24">
                  <a:moveTo>
                    <a:pt x="22" y="0"/>
                  </a:moveTo>
                  <a:lnTo>
                    <a:pt x="22" y="0"/>
                  </a:lnTo>
                  <a:cubicBezTo>
                    <a:pt x="24" y="1"/>
                    <a:pt x="27" y="3"/>
                    <a:pt x="30" y="4"/>
                  </a:cubicBezTo>
                  <a:cubicBezTo>
                    <a:pt x="27" y="5"/>
                    <a:pt x="20" y="7"/>
                    <a:pt x="17" y="10"/>
                  </a:cubicBezTo>
                  <a:cubicBezTo>
                    <a:pt x="19" y="10"/>
                    <a:pt x="30" y="7"/>
                    <a:pt x="35" y="7"/>
                  </a:cubicBezTo>
                  <a:cubicBezTo>
                    <a:pt x="37" y="10"/>
                    <a:pt x="41" y="16"/>
                    <a:pt x="41" y="17"/>
                  </a:cubicBezTo>
                  <a:cubicBezTo>
                    <a:pt x="30" y="10"/>
                    <a:pt x="13" y="12"/>
                    <a:pt x="0" y="24"/>
                  </a:cubicBezTo>
                  <a:cubicBezTo>
                    <a:pt x="4" y="15"/>
                    <a:pt x="19" y="1"/>
                    <a:pt x="2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81" name="Freeform 1006"/>
            <p:cNvSpPr>
              <a:spLocks/>
            </p:cNvSpPr>
            <p:nvPr userDrawn="1"/>
          </p:nvSpPr>
          <p:spPr bwMode="auto">
            <a:xfrm>
              <a:off x="287" y="362"/>
              <a:ext cx="7" cy="2"/>
            </a:xfrm>
            <a:custGeom>
              <a:avLst/>
              <a:gdLst>
                <a:gd name="T0" fmla="*/ 15 w 15"/>
                <a:gd name="T1" fmla="*/ 0 h 5"/>
                <a:gd name="T2" fmla="*/ 15 w 15"/>
                <a:gd name="T3" fmla="*/ 0 h 5"/>
                <a:gd name="T4" fmla="*/ 9 w 15"/>
                <a:gd name="T5" fmla="*/ 4 h 5"/>
                <a:gd name="T6" fmla="*/ 0 w 15"/>
                <a:gd name="T7" fmla="*/ 5 h 5"/>
                <a:gd name="T8" fmla="*/ 7 w 15"/>
                <a:gd name="T9" fmla="*/ 2 h 5"/>
                <a:gd name="T10" fmla="*/ 15 w 15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5">
                  <a:moveTo>
                    <a:pt x="15" y="0"/>
                  </a:moveTo>
                  <a:lnTo>
                    <a:pt x="15" y="0"/>
                  </a:lnTo>
                  <a:cubicBezTo>
                    <a:pt x="13" y="1"/>
                    <a:pt x="11" y="3"/>
                    <a:pt x="9" y="4"/>
                  </a:cubicBezTo>
                  <a:cubicBezTo>
                    <a:pt x="7" y="4"/>
                    <a:pt x="5" y="5"/>
                    <a:pt x="0" y="5"/>
                  </a:cubicBezTo>
                  <a:cubicBezTo>
                    <a:pt x="1" y="5"/>
                    <a:pt x="6" y="2"/>
                    <a:pt x="7" y="2"/>
                  </a:cubicBezTo>
                  <a:cubicBezTo>
                    <a:pt x="10" y="2"/>
                    <a:pt x="12" y="1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82" name="Freeform 1007"/>
            <p:cNvSpPr>
              <a:spLocks/>
            </p:cNvSpPr>
            <p:nvPr userDrawn="1"/>
          </p:nvSpPr>
          <p:spPr bwMode="auto">
            <a:xfrm>
              <a:off x="278" y="362"/>
              <a:ext cx="12" cy="8"/>
            </a:xfrm>
            <a:custGeom>
              <a:avLst/>
              <a:gdLst>
                <a:gd name="T0" fmla="*/ 13 w 28"/>
                <a:gd name="T1" fmla="*/ 0 h 18"/>
                <a:gd name="T2" fmla="*/ 13 w 28"/>
                <a:gd name="T3" fmla="*/ 0 h 18"/>
                <a:gd name="T4" fmla="*/ 24 w 28"/>
                <a:gd name="T5" fmla="*/ 2 h 18"/>
                <a:gd name="T6" fmla="*/ 10 w 28"/>
                <a:gd name="T7" fmla="*/ 9 h 18"/>
                <a:gd name="T8" fmla="*/ 28 w 28"/>
                <a:gd name="T9" fmla="*/ 5 h 18"/>
                <a:gd name="T10" fmla="*/ 21 w 28"/>
                <a:gd name="T11" fmla="*/ 11 h 18"/>
                <a:gd name="T12" fmla="*/ 0 w 28"/>
                <a:gd name="T13" fmla="*/ 18 h 18"/>
                <a:gd name="T14" fmla="*/ 13 w 28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8">
                  <a:moveTo>
                    <a:pt x="13" y="0"/>
                  </a:moveTo>
                  <a:lnTo>
                    <a:pt x="13" y="0"/>
                  </a:lnTo>
                  <a:cubicBezTo>
                    <a:pt x="17" y="1"/>
                    <a:pt x="20" y="2"/>
                    <a:pt x="24" y="2"/>
                  </a:cubicBezTo>
                  <a:cubicBezTo>
                    <a:pt x="19" y="4"/>
                    <a:pt x="15" y="5"/>
                    <a:pt x="10" y="9"/>
                  </a:cubicBezTo>
                  <a:cubicBezTo>
                    <a:pt x="17" y="6"/>
                    <a:pt x="23" y="6"/>
                    <a:pt x="28" y="5"/>
                  </a:cubicBezTo>
                  <a:cubicBezTo>
                    <a:pt x="26" y="7"/>
                    <a:pt x="22" y="10"/>
                    <a:pt x="21" y="11"/>
                  </a:cubicBezTo>
                  <a:cubicBezTo>
                    <a:pt x="14" y="15"/>
                    <a:pt x="6" y="17"/>
                    <a:pt x="0" y="18"/>
                  </a:cubicBezTo>
                  <a:cubicBezTo>
                    <a:pt x="0" y="10"/>
                    <a:pt x="4" y="3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83" name="Freeform 1008"/>
            <p:cNvSpPr>
              <a:spLocks/>
            </p:cNvSpPr>
            <p:nvPr userDrawn="1"/>
          </p:nvSpPr>
          <p:spPr bwMode="auto">
            <a:xfrm>
              <a:off x="267" y="360"/>
              <a:ext cx="16" cy="27"/>
            </a:xfrm>
            <a:custGeom>
              <a:avLst/>
              <a:gdLst>
                <a:gd name="T0" fmla="*/ 33 w 36"/>
                <a:gd name="T1" fmla="*/ 0 h 59"/>
                <a:gd name="T2" fmla="*/ 33 w 36"/>
                <a:gd name="T3" fmla="*/ 0 h 59"/>
                <a:gd name="T4" fmla="*/ 36 w 36"/>
                <a:gd name="T5" fmla="*/ 3 h 59"/>
                <a:gd name="T6" fmla="*/ 24 w 36"/>
                <a:gd name="T7" fmla="*/ 14 h 59"/>
                <a:gd name="T8" fmla="*/ 16 w 36"/>
                <a:gd name="T9" fmla="*/ 25 h 59"/>
                <a:gd name="T10" fmla="*/ 18 w 36"/>
                <a:gd name="T11" fmla="*/ 43 h 59"/>
                <a:gd name="T12" fmla="*/ 7 w 36"/>
                <a:gd name="T13" fmla="*/ 55 h 59"/>
                <a:gd name="T14" fmla="*/ 19 w 36"/>
                <a:gd name="T15" fmla="*/ 46 h 59"/>
                <a:gd name="T16" fmla="*/ 13 w 36"/>
                <a:gd name="T17" fmla="*/ 58 h 59"/>
                <a:gd name="T18" fmla="*/ 0 w 36"/>
                <a:gd name="T19" fmla="*/ 55 h 59"/>
                <a:gd name="T20" fmla="*/ 10 w 36"/>
                <a:gd name="T21" fmla="*/ 15 h 59"/>
                <a:gd name="T22" fmla="*/ 33 w 36"/>
                <a:gd name="T2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59">
                  <a:moveTo>
                    <a:pt x="33" y="0"/>
                  </a:moveTo>
                  <a:lnTo>
                    <a:pt x="33" y="0"/>
                  </a:lnTo>
                  <a:cubicBezTo>
                    <a:pt x="34" y="1"/>
                    <a:pt x="35" y="2"/>
                    <a:pt x="36" y="3"/>
                  </a:cubicBezTo>
                  <a:cubicBezTo>
                    <a:pt x="30" y="5"/>
                    <a:pt x="25" y="12"/>
                    <a:pt x="24" y="14"/>
                  </a:cubicBezTo>
                  <a:cubicBezTo>
                    <a:pt x="22" y="15"/>
                    <a:pt x="17" y="19"/>
                    <a:pt x="16" y="25"/>
                  </a:cubicBezTo>
                  <a:cubicBezTo>
                    <a:pt x="14" y="31"/>
                    <a:pt x="15" y="36"/>
                    <a:pt x="18" y="43"/>
                  </a:cubicBezTo>
                  <a:cubicBezTo>
                    <a:pt x="17" y="49"/>
                    <a:pt x="14" y="55"/>
                    <a:pt x="7" y="55"/>
                  </a:cubicBezTo>
                  <a:cubicBezTo>
                    <a:pt x="14" y="56"/>
                    <a:pt x="17" y="52"/>
                    <a:pt x="19" y="46"/>
                  </a:cubicBezTo>
                  <a:cubicBezTo>
                    <a:pt x="21" y="51"/>
                    <a:pt x="18" y="56"/>
                    <a:pt x="13" y="58"/>
                  </a:cubicBezTo>
                  <a:cubicBezTo>
                    <a:pt x="9" y="59"/>
                    <a:pt x="3" y="59"/>
                    <a:pt x="0" y="55"/>
                  </a:cubicBezTo>
                  <a:cubicBezTo>
                    <a:pt x="19" y="52"/>
                    <a:pt x="2" y="29"/>
                    <a:pt x="10" y="15"/>
                  </a:cubicBezTo>
                  <a:cubicBezTo>
                    <a:pt x="13" y="9"/>
                    <a:pt x="20" y="2"/>
                    <a:pt x="3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84" name="Freeform 1009"/>
            <p:cNvSpPr>
              <a:spLocks/>
            </p:cNvSpPr>
            <p:nvPr userDrawn="1"/>
          </p:nvSpPr>
          <p:spPr bwMode="auto">
            <a:xfrm>
              <a:off x="286" y="360"/>
              <a:ext cx="15" cy="9"/>
            </a:xfrm>
            <a:custGeom>
              <a:avLst/>
              <a:gdLst>
                <a:gd name="T0" fmla="*/ 26 w 33"/>
                <a:gd name="T1" fmla="*/ 0 h 20"/>
                <a:gd name="T2" fmla="*/ 26 w 33"/>
                <a:gd name="T3" fmla="*/ 0 h 20"/>
                <a:gd name="T4" fmla="*/ 28 w 33"/>
                <a:gd name="T5" fmla="*/ 4 h 20"/>
                <a:gd name="T6" fmla="*/ 15 w 33"/>
                <a:gd name="T7" fmla="*/ 13 h 20"/>
                <a:gd name="T8" fmla="*/ 30 w 33"/>
                <a:gd name="T9" fmla="*/ 7 h 20"/>
                <a:gd name="T10" fmla="*/ 33 w 33"/>
                <a:gd name="T11" fmla="*/ 10 h 20"/>
                <a:gd name="T12" fmla="*/ 0 w 33"/>
                <a:gd name="T13" fmla="*/ 20 h 20"/>
                <a:gd name="T14" fmla="*/ 26 w 33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20">
                  <a:moveTo>
                    <a:pt x="26" y="0"/>
                  </a:moveTo>
                  <a:lnTo>
                    <a:pt x="26" y="0"/>
                  </a:lnTo>
                  <a:cubicBezTo>
                    <a:pt x="27" y="1"/>
                    <a:pt x="27" y="2"/>
                    <a:pt x="28" y="4"/>
                  </a:cubicBezTo>
                  <a:cubicBezTo>
                    <a:pt x="24" y="6"/>
                    <a:pt x="19" y="10"/>
                    <a:pt x="15" y="13"/>
                  </a:cubicBezTo>
                  <a:cubicBezTo>
                    <a:pt x="20" y="11"/>
                    <a:pt x="26" y="8"/>
                    <a:pt x="30" y="7"/>
                  </a:cubicBezTo>
                  <a:cubicBezTo>
                    <a:pt x="31" y="8"/>
                    <a:pt x="32" y="9"/>
                    <a:pt x="33" y="10"/>
                  </a:cubicBezTo>
                  <a:cubicBezTo>
                    <a:pt x="20" y="19"/>
                    <a:pt x="6" y="20"/>
                    <a:pt x="0" y="20"/>
                  </a:cubicBezTo>
                  <a:cubicBezTo>
                    <a:pt x="5" y="11"/>
                    <a:pt x="20" y="3"/>
                    <a:pt x="2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85" name="Freeform 1010"/>
            <p:cNvSpPr>
              <a:spLocks/>
            </p:cNvSpPr>
            <p:nvPr userDrawn="1"/>
          </p:nvSpPr>
          <p:spPr bwMode="auto">
            <a:xfrm>
              <a:off x="282" y="348"/>
              <a:ext cx="16" cy="16"/>
            </a:xfrm>
            <a:custGeom>
              <a:avLst/>
              <a:gdLst>
                <a:gd name="T0" fmla="*/ 33 w 35"/>
                <a:gd name="T1" fmla="*/ 0 h 35"/>
                <a:gd name="T2" fmla="*/ 33 w 35"/>
                <a:gd name="T3" fmla="*/ 0 h 35"/>
                <a:gd name="T4" fmla="*/ 33 w 35"/>
                <a:gd name="T5" fmla="*/ 7 h 35"/>
                <a:gd name="T6" fmla="*/ 25 w 35"/>
                <a:gd name="T7" fmla="*/ 19 h 35"/>
                <a:gd name="T8" fmla="*/ 33 w 35"/>
                <a:gd name="T9" fmla="*/ 11 h 35"/>
                <a:gd name="T10" fmla="*/ 35 w 35"/>
                <a:gd name="T11" fmla="*/ 25 h 35"/>
                <a:gd name="T12" fmla="*/ 27 w 35"/>
                <a:gd name="T13" fmla="*/ 29 h 35"/>
                <a:gd name="T14" fmla="*/ 0 w 35"/>
                <a:gd name="T15" fmla="*/ 23 h 35"/>
                <a:gd name="T16" fmla="*/ 26 w 35"/>
                <a:gd name="T17" fmla="*/ 26 h 35"/>
                <a:gd name="T18" fmla="*/ 4 w 35"/>
                <a:gd name="T19" fmla="*/ 24 h 35"/>
                <a:gd name="T20" fmla="*/ 26 w 35"/>
                <a:gd name="T21" fmla="*/ 8 h 35"/>
                <a:gd name="T22" fmla="*/ 33 w 35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5">
                  <a:moveTo>
                    <a:pt x="33" y="0"/>
                  </a:moveTo>
                  <a:lnTo>
                    <a:pt x="33" y="0"/>
                  </a:lnTo>
                  <a:lnTo>
                    <a:pt x="33" y="7"/>
                  </a:lnTo>
                  <a:cubicBezTo>
                    <a:pt x="32" y="12"/>
                    <a:pt x="27" y="17"/>
                    <a:pt x="25" y="19"/>
                  </a:cubicBezTo>
                  <a:cubicBezTo>
                    <a:pt x="28" y="18"/>
                    <a:pt x="32" y="13"/>
                    <a:pt x="33" y="11"/>
                  </a:cubicBezTo>
                  <a:cubicBezTo>
                    <a:pt x="33" y="18"/>
                    <a:pt x="34" y="21"/>
                    <a:pt x="35" y="25"/>
                  </a:cubicBezTo>
                  <a:cubicBezTo>
                    <a:pt x="34" y="26"/>
                    <a:pt x="30" y="28"/>
                    <a:pt x="27" y="29"/>
                  </a:cubicBezTo>
                  <a:cubicBezTo>
                    <a:pt x="15" y="35"/>
                    <a:pt x="3" y="30"/>
                    <a:pt x="0" y="23"/>
                  </a:cubicBezTo>
                  <a:cubicBezTo>
                    <a:pt x="4" y="27"/>
                    <a:pt x="16" y="32"/>
                    <a:pt x="26" y="26"/>
                  </a:cubicBezTo>
                  <a:cubicBezTo>
                    <a:pt x="18" y="29"/>
                    <a:pt x="9" y="28"/>
                    <a:pt x="4" y="24"/>
                  </a:cubicBezTo>
                  <a:cubicBezTo>
                    <a:pt x="11" y="24"/>
                    <a:pt x="23" y="21"/>
                    <a:pt x="26" y="8"/>
                  </a:cubicBezTo>
                  <a:cubicBezTo>
                    <a:pt x="29" y="6"/>
                    <a:pt x="32" y="3"/>
                    <a:pt x="3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86" name="Freeform 1011"/>
            <p:cNvSpPr>
              <a:spLocks/>
            </p:cNvSpPr>
            <p:nvPr userDrawn="1"/>
          </p:nvSpPr>
          <p:spPr bwMode="auto">
            <a:xfrm>
              <a:off x="291" y="332"/>
              <a:ext cx="6" cy="19"/>
            </a:xfrm>
            <a:custGeom>
              <a:avLst/>
              <a:gdLst>
                <a:gd name="T0" fmla="*/ 13 w 13"/>
                <a:gd name="T1" fmla="*/ 0 h 41"/>
                <a:gd name="T2" fmla="*/ 13 w 13"/>
                <a:gd name="T3" fmla="*/ 0 h 41"/>
                <a:gd name="T4" fmla="*/ 13 w 13"/>
                <a:gd name="T5" fmla="*/ 30 h 41"/>
                <a:gd name="T6" fmla="*/ 2 w 13"/>
                <a:gd name="T7" fmla="*/ 41 h 41"/>
                <a:gd name="T8" fmla="*/ 0 w 13"/>
                <a:gd name="T9" fmla="*/ 1 h 41"/>
                <a:gd name="T10" fmla="*/ 7 w 13"/>
                <a:gd name="T11" fmla="*/ 5 h 41"/>
                <a:gd name="T12" fmla="*/ 9 w 13"/>
                <a:gd name="T13" fmla="*/ 25 h 41"/>
                <a:gd name="T14" fmla="*/ 10 w 13"/>
                <a:gd name="T15" fmla="*/ 5 h 41"/>
                <a:gd name="T16" fmla="*/ 13 w 13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41">
                  <a:moveTo>
                    <a:pt x="13" y="0"/>
                  </a:moveTo>
                  <a:lnTo>
                    <a:pt x="13" y="0"/>
                  </a:lnTo>
                  <a:lnTo>
                    <a:pt x="13" y="30"/>
                  </a:lnTo>
                  <a:cubicBezTo>
                    <a:pt x="12" y="34"/>
                    <a:pt x="7" y="40"/>
                    <a:pt x="2" y="41"/>
                  </a:cubicBezTo>
                  <a:cubicBezTo>
                    <a:pt x="7" y="30"/>
                    <a:pt x="8" y="15"/>
                    <a:pt x="0" y="1"/>
                  </a:cubicBezTo>
                  <a:cubicBezTo>
                    <a:pt x="2" y="2"/>
                    <a:pt x="6" y="4"/>
                    <a:pt x="7" y="5"/>
                  </a:cubicBezTo>
                  <a:cubicBezTo>
                    <a:pt x="8" y="8"/>
                    <a:pt x="9" y="18"/>
                    <a:pt x="9" y="25"/>
                  </a:cubicBezTo>
                  <a:cubicBezTo>
                    <a:pt x="11" y="18"/>
                    <a:pt x="10" y="7"/>
                    <a:pt x="10" y="5"/>
                  </a:cubicBezTo>
                  <a:cubicBezTo>
                    <a:pt x="10" y="3"/>
                    <a:pt x="11" y="2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87" name="Freeform 1012"/>
            <p:cNvSpPr>
              <a:spLocks/>
            </p:cNvSpPr>
            <p:nvPr userDrawn="1"/>
          </p:nvSpPr>
          <p:spPr bwMode="auto">
            <a:xfrm>
              <a:off x="268" y="331"/>
              <a:ext cx="12" cy="20"/>
            </a:xfrm>
            <a:custGeom>
              <a:avLst/>
              <a:gdLst>
                <a:gd name="T0" fmla="*/ 15 w 27"/>
                <a:gd name="T1" fmla="*/ 1 h 44"/>
                <a:gd name="T2" fmla="*/ 15 w 27"/>
                <a:gd name="T3" fmla="*/ 1 h 44"/>
                <a:gd name="T4" fmla="*/ 14 w 27"/>
                <a:gd name="T5" fmla="*/ 28 h 44"/>
                <a:gd name="T6" fmla="*/ 21 w 27"/>
                <a:gd name="T7" fmla="*/ 0 h 44"/>
                <a:gd name="T8" fmla="*/ 27 w 27"/>
                <a:gd name="T9" fmla="*/ 5 h 44"/>
                <a:gd name="T10" fmla="*/ 26 w 27"/>
                <a:gd name="T11" fmla="*/ 32 h 44"/>
                <a:gd name="T12" fmla="*/ 13 w 27"/>
                <a:gd name="T13" fmla="*/ 44 h 44"/>
                <a:gd name="T14" fmla="*/ 1 w 27"/>
                <a:gd name="T15" fmla="*/ 33 h 44"/>
                <a:gd name="T16" fmla="*/ 6 w 27"/>
                <a:gd name="T17" fmla="*/ 4 h 44"/>
                <a:gd name="T18" fmla="*/ 15 w 27"/>
                <a:gd name="T19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44">
                  <a:moveTo>
                    <a:pt x="15" y="1"/>
                  </a:moveTo>
                  <a:lnTo>
                    <a:pt x="15" y="1"/>
                  </a:lnTo>
                  <a:cubicBezTo>
                    <a:pt x="15" y="6"/>
                    <a:pt x="14" y="20"/>
                    <a:pt x="14" y="28"/>
                  </a:cubicBezTo>
                  <a:cubicBezTo>
                    <a:pt x="16" y="23"/>
                    <a:pt x="20" y="2"/>
                    <a:pt x="21" y="0"/>
                  </a:cubicBezTo>
                  <a:cubicBezTo>
                    <a:pt x="21" y="3"/>
                    <a:pt x="25" y="3"/>
                    <a:pt x="27" y="5"/>
                  </a:cubicBezTo>
                  <a:cubicBezTo>
                    <a:pt x="26" y="9"/>
                    <a:pt x="26" y="30"/>
                    <a:pt x="26" y="32"/>
                  </a:cubicBezTo>
                  <a:cubicBezTo>
                    <a:pt x="25" y="43"/>
                    <a:pt x="17" y="41"/>
                    <a:pt x="13" y="44"/>
                  </a:cubicBezTo>
                  <a:cubicBezTo>
                    <a:pt x="9" y="41"/>
                    <a:pt x="0" y="39"/>
                    <a:pt x="1" y="33"/>
                  </a:cubicBezTo>
                  <a:cubicBezTo>
                    <a:pt x="3" y="22"/>
                    <a:pt x="5" y="13"/>
                    <a:pt x="6" y="4"/>
                  </a:cubicBezTo>
                  <a:cubicBezTo>
                    <a:pt x="9" y="2"/>
                    <a:pt x="12" y="3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88" name="Freeform 1013"/>
            <p:cNvSpPr>
              <a:spLocks/>
            </p:cNvSpPr>
            <p:nvPr userDrawn="1"/>
          </p:nvSpPr>
          <p:spPr bwMode="auto">
            <a:xfrm>
              <a:off x="251" y="327"/>
              <a:ext cx="17" cy="26"/>
            </a:xfrm>
            <a:custGeom>
              <a:avLst/>
              <a:gdLst>
                <a:gd name="T0" fmla="*/ 28 w 38"/>
                <a:gd name="T1" fmla="*/ 0 h 57"/>
                <a:gd name="T2" fmla="*/ 28 w 38"/>
                <a:gd name="T3" fmla="*/ 0 h 57"/>
                <a:gd name="T4" fmla="*/ 18 w 38"/>
                <a:gd name="T5" fmla="*/ 36 h 57"/>
                <a:gd name="T6" fmla="*/ 34 w 38"/>
                <a:gd name="T7" fmla="*/ 1 h 57"/>
                <a:gd name="T8" fmla="*/ 38 w 38"/>
                <a:gd name="T9" fmla="*/ 8 h 57"/>
                <a:gd name="T10" fmla="*/ 25 w 38"/>
                <a:gd name="T11" fmla="*/ 50 h 57"/>
                <a:gd name="T12" fmla="*/ 11 w 38"/>
                <a:gd name="T13" fmla="*/ 57 h 57"/>
                <a:gd name="T14" fmla="*/ 2 w 38"/>
                <a:gd name="T15" fmla="*/ 43 h 57"/>
                <a:gd name="T16" fmla="*/ 21 w 38"/>
                <a:gd name="T17" fmla="*/ 1 h 57"/>
                <a:gd name="T18" fmla="*/ 28 w 38"/>
                <a:gd name="T1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57">
                  <a:moveTo>
                    <a:pt x="28" y="0"/>
                  </a:moveTo>
                  <a:lnTo>
                    <a:pt x="28" y="0"/>
                  </a:lnTo>
                  <a:cubicBezTo>
                    <a:pt x="26" y="8"/>
                    <a:pt x="19" y="32"/>
                    <a:pt x="18" y="36"/>
                  </a:cubicBezTo>
                  <a:cubicBezTo>
                    <a:pt x="23" y="29"/>
                    <a:pt x="31" y="8"/>
                    <a:pt x="34" y="1"/>
                  </a:cubicBezTo>
                  <a:cubicBezTo>
                    <a:pt x="35" y="4"/>
                    <a:pt x="37" y="6"/>
                    <a:pt x="38" y="8"/>
                  </a:cubicBezTo>
                  <a:cubicBezTo>
                    <a:pt x="35" y="19"/>
                    <a:pt x="27" y="46"/>
                    <a:pt x="25" y="50"/>
                  </a:cubicBezTo>
                  <a:cubicBezTo>
                    <a:pt x="23" y="56"/>
                    <a:pt x="14" y="54"/>
                    <a:pt x="11" y="57"/>
                  </a:cubicBezTo>
                  <a:cubicBezTo>
                    <a:pt x="8" y="54"/>
                    <a:pt x="0" y="50"/>
                    <a:pt x="2" y="43"/>
                  </a:cubicBezTo>
                  <a:cubicBezTo>
                    <a:pt x="5" y="34"/>
                    <a:pt x="17" y="9"/>
                    <a:pt x="21" y="1"/>
                  </a:cubicBezTo>
                  <a:cubicBezTo>
                    <a:pt x="23" y="1"/>
                    <a:pt x="26" y="1"/>
                    <a:pt x="2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89" name="Freeform 1014"/>
            <p:cNvSpPr>
              <a:spLocks/>
            </p:cNvSpPr>
            <p:nvPr userDrawn="1"/>
          </p:nvSpPr>
          <p:spPr bwMode="auto">
            <a:xfrm>
              <a:off x="237" y="320"/>
              <a:ext cx="20" cy="29"/>
            </a:xfrm>
            <a:custGeom>
              <a:avLst/>
              <a:gdLst>
                <a:gd name="T0" fmla="*/ 32 w 46"/>
                <a:gd name="T1" fmla="*/ 2 h 63"/>
                <a:gd name="T2" fmla="*/ 32 w 46"/>
                <a:gd name="T3" fmla="*/ 2 h 63"/>
                <a:gd name="T4" fmla="*/ 44 w 46"/>
                <a:gd name="T5" fmla="*/ 0 h 63"/>
                <a:gd name="T6" fmla="*/ 19 w 46"/>
                <a:gd name="T7" fmla="*/ 40 h 63"/>
                <a:gd name="T8" fmla="*/ 44 w 46"/>
                <a:gd name="T9" fmla="*/ 8 h 63"/>
                <a:gd name="T10" fmla="*/ 46 w 46"/>
                <a:gd name="T11" fmla="*/ 15 h 63"/>
                <a:gd name="T12" fmla="*/ 21 w 46"/>
                <a:gd name="T13" fmla="*/ 59 h 63"/>
                <a:gd name="T14" fmla="*/ 6 w 46"/>
                <a:gd name="T15" fmla="*/ 62 h 63"/>
                <a:gd name="T16" fmla="*/ 1 w 46"/>
                <a:gd name="T17" fmla="*/ 48 h 63"/>
                <a:gd name="T18" fmla="*/ 32 w 46"/>
                <a:gd name="T19" fmla="*/ 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63">
                  <a:moveTo>
                    <a:pt x="32" y="2"/>
                  </a:moveTo>
                  <a:lnTo>
                    <a:pt x="32" y="2"/>
                  </a:lnTo>
                  <a:cubicBezTo>
                    <a:pt x="35" y="2"/>
                    <a:pt x="40" y="2"/>
                    <a:pt x="44" y="0"/>
                  </a:cubicBezTo>
                  <a:cubicBezTo>
                    <a:pt x="43" y="1"/>
                    <a:pt x="23" y="31"/>
                    <a:pt x="19" y="40"/>
                  </a:cubicBezTo>
                  <a:cubicBezTo>
                    <a:pt x="24" y="36"/>
                    <a:pt x="39" y="14"/>
                    <a:pt x="44" y="8"/>
                  </a:cubicBezTo>
                  <a:cubicBezTo>
                    <a:pt x="45" y="10"/>
                    <a:pt x="46" y="12"/>
                    <a:pt x="46" y="15"/>
                  </a:cubicBezTo>
                  <a:cubicBezTo>
                    <a:pt x="43" y="21"/>
                    <a:pt x="24" y="57"/>
                    <a:pt x="21" y="59"/>
                  </a:cubicBezTo>
                  <a:cubicBezTo>
                    <a:pt x="17" y="63"/>
                    <a:pt x="11" y="60"/>
                    <a:pt x="6" y="62"/>
                  </a:cubicBezTo>
                  <a:cubicBezTo>
                    <a:pt x="4" y="58"/>
                    <a:pt x="0" y="55"/>
                    <a:pt x="1" y="48"/>
                  </a:cubicBezTo>
                  <a:cubicBezTo>
                    <a:pt x="2" y="42"/>
                    <a:pt x="29" y="7"/>
                    <a:pt x="3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90" name="Freeform 1015"/>
            <p:cNvSpPr>
              <a:spLocks/>
            </p:cNvSpPr>
            <p:nvPr userDrawn="1"/>
          </p:nvSpPr>
          <p:spPr bwMode="auto">
            <a:xfrm>
              <a:off x="288" y="314"/>
              <a:ext cx="10" cy="19"/>
            </a:xfrm>
            <a:custGeom>
              <a:avLst/>
              <a:gdLst>
                <a:gd name="T0" fmla="*/ 23 w 24"/>
                <a:gd name="T1" fmla="*/ 30 h 43"/>
                <a:gd name="T2" fmla="*/ 23 w 24"/>
                <a:gd name="T3" fmla="*/ 30 h 43"/>
                <a:gd name="T4" fmla="*/ 16 w 24"/>
                <a:gd name="T5" fmla="*/ 43 h 43"/>
                <a:gd name="T6" fmla="*/ 3 w 24"/>
                <a:gd name="T7" fmla="*/ 35 h 43"/>
                <a:gd name="T8" fmla="*/ 0 w 24"/>
                <a:gd name="T9" fmla="*/ 4 h 43"/>
                <a:gd name="T10" fmla="*/ 6 w 24"/>
                <a:gd name="T11" fmla="*/ 6 h 43"/>
                <a:gd name="T12" fmla="*/ 13 w 24"/>
                <a:gd name="T13" fmla="*/ 27 h 43"/>
                <a:gd name="T14" fmla="*/ 11 w 24"/>
                <a:gd name="T15" fmla="*/ 4 h 43"/>
                <a:gd name="T16" fmla="*/ 15 w 24"/>
                <a:gd name="T17" fmla="*/ 0 h 43"/>
                <a:gd name="T18" fmla="*/ 23 w 24"/>
                <a:gd name="T1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43">
                  <a:moveTo>
                    <a:pt x="23" y="30"/>
                  </a:moveTo>
                  <a:lnTo>
                    <a:pt x="23" y="30"/>
                  </a:lnTo>
                  <a:cubicBezTo>
                    <a:pt x="24" y="37"/>
                    <a:pt x="19" y="38"/>
                    <a:pt x="16" y="43"/>
                  </a:cubicBezTo>
                  <a:cubicBezTo>
                    <a:pt x="12" y="40"/>
                    <a:pt x="4" y="39"/>
                    <a:pt x="3" y="35"/>
                  </a:cubicBezTo>
                  <a:cubicBezTo>
                    <a:pt x="2" y="29"/>
                    <a:pt x="1" y="11"/>
                    <a:pt x="0" y="4"/>
                  </a:cubicBezTo>
                  <a:cubicBezTo>
                    <a:pt x="2" y="5"/>
                    <a:pt x="4" y="5"/>
                    <a:pt x="6" y="6"/>
                  </a:cubicBezTo>
                  <a:cubicBezTo>
                    <a:pt x="7" y="11"/>
                    <a:pt x="12" y="23"/>
                    <a:pt x="13" y="27"/>
                  </a:cubicBezTo>
                  <a:cubicBezTo>
                    <a:pt x="13" y="21"/>
                    <a:pt x="11" y="4"/>
                    <a:pt x="11" y="4"/>
                  </a:cubicBezTo>
                  <a:cubicBezTo>
                    <a:pt x="11" y="4"/>
                    <a:pt x="14" y="1"/>
                    <a:pt x="15" y="0"/>
                  </a:cubicBezTo>
                  <a:cubicBezTo>
                    <a:pt x="17" y="8"/>
                    <a:pt x="21" y="19"/>
                    <a:pt x="23" y="3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91" name="Freeform 1016"/>
            <p:cNvSpPr>
              <a:spLocks/>
            </p:cNvSpPr>
            <p:nvPr userDrawn="1"/>
          </p:nvSpPr>
          <p:spPr bwMode="auto">
            <a:xfrm>
              <a:off x="277" y="313"/>
              <a:ext cx="11" cy="20"/>
            </a:xfrm>
            <a:custGeom>
              <a:avLst/>
              <a:gdLst>
                <a:gd name="T0" fmla="*/ 14 w 23"/>
                <a:gd name="T1" fmla="*/ 3 h 46"/>
                <a:gd name="T2" fmla="*/ 14 w 23"/>
                <a:gd name="T3" fmla="*/ 3 h 46"/>
                <a:gd name="T4" fmla="*/ 16 w 23"/>
                <a:gd name="T5" fmla="*/ 0 h 46"/>
                <a:gd name="T6" fmla="*/ 21 w 23"/>
                <a:gd name="T7" fmla="*/ 6 h 46"/>
                <a:gd name="T8" fmla="*/ 22 w 23"/>
                <a:gd name="T9" fmla="*/ 36 h 46"/>
                <a:gd name="T10" fmla="*/ 12 w 23"/>
                <a:gd name="T11" fmla="*/ 46 h 46"/>
                <a:gd name="T12" fmla="*/ 0 w 23"/>
                <a:gd name="T13" fmla="*/ 35 h 46"/>
                <a:gd name="T14" fmla="*/ 3 w 23"/>
                <a:gd name="T15" fmla="*/ 8 h 46"/>
                <a:gd name="T16" fmla="*/ 5 w 23"/>
                <a:gd name="T17" fmla="*/ 10 h 46"/>
                <a:gd name="T18" fmla="*/ 10 w 23"/>
                <a:gd name="T19" fmla="*/ 6 h 46"/>
                <a:gd name="T20" fmla="*/ 12 w 23"/>
                <a:gd name="T21" fmla="*/ 29 h 46"/>
                <a:gd name="T22" fmla="*/ 14 w 23"/>
                <a:gd name="T23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6">
                  <a:moveTo>
                    <a:pt x="14" y="3"/>
                  </a:moveTo>
                  <a:lnTo>
                    <a:pt x="14" y="3"/>
                  </a:lnTo>
                  <a:cubicBezTo>
                    <a:pt x="15" y="2"/>
                    <a:pt x="16" y="2"/>
                    <a:pt x="16" y="0"/>
                  </a:cubicBezTo>
                  <a:cubicBezTo>
                    <a:pt x="17" y="3"/>
                    <a:pt x="19" y="5"/>
                    <a:pt x="21" y="6"/>
                  </a:cubicBezTo>
                  <a:cubicBezTo>
                    <a:pt x="21" y="11"/>
                    <a:pt x="22" y="33"/>
                    <a:pt x="22" y="36"/>
                  </a:cubicBezTo>
                  <a:cubicBezTo>
                    <a:pt x="23" y="42"/>
                    <a:pt x="16" y="43"/>
                    <a:pt x="12" y="46"/>
                  </a:cubicBezTo>
                  <a:cubicBezTo>
                    <a:pt x="7" y="42"/>
                    <a:pt x="0" y="41"/>
                    <a:pt x="0" y="35"/>
                  </a:cubicBezTo>
                  <a:cubicBezTo>
                    <a:pt x="0" y="27"/>
                    <a:pt x="3" y="14"/>
                    <a:pt x="3" y="8"/>
                  </a:cubicBezTo>
                  <a:cubicBezTo>
                    <a:pt x="4" y="8"/>
                    <a:pt x="5" y="9"/>
                    <a:pt x="5" y="10"/>
                  </a:cubicBezTo>
                  <a:cubicBezTo>
                    <a:pt x="7" y="7"/>
                    <a:pt x="9" y="7"/>
                    <a:pt x="10" y="6"/>
                  </a:cubicBezTo>
                  <a:cubicBezTo>
                    <a:pt x="10" y="9"/>
                    <a:pt x="10" y="21"/>
                    <a:pt x="12" y="29"/>
                  </a:cubicBezTo>
                  <a:cubicBezTo>
                    <a:pt x="13" y="21"/>
                    <a:pt x="13" y="11"/>
                    <a:pt x="14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92" name="Freeform 1017"/>
            <p:cNvSpPr>
              <a:spLocks/>
            </p:cNvSpPr>
            <p:nvPr userDrawn="1"/>
          </p:nvSpPr>
          <p:spPr bwMode="auto">
            <a:xfrm>
              <a:off x="273" y="313"/>
              <a:ext cx="3" cy="6"/>
            </a:xfrm>
            <a:custGeom>
              <a:avLst/>
              <a:gdLst>
                <a:gd name="T0" fmla="*/ 3 w 5"/>
                <a:gd name="T1" fmla="*/ 0 h 12"/>
                <a:gd name="T2" fmla="*/ 3 w 5"/>
                <a:gd name="T3" fmla="*/ 0 h 12"/>
                <a:gd name="T4" fmla="*/ 5 w 5"/>
                <a:gd name="T5" fmla="*/ 1 h 12"/>
                <a:gd name="T6" fmla="*/ 0 w 5"/>
                <a:gd name="T7" fmla="*/ 12 h 12"/>
                <a:gd name="T8" fmla="*/ 3 w 5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2">
                  <a:moveTo>
                    <a:pt x="3" y="0"/>
                  </a:moveTo>
                  <a:lnTo>
                    <a:pt x="3" y="0"/>
                  </a:lnTo>
                  <a:lnTo>
                    <a:pt x="5" y="1"/>
                  </a:lnTo>
                  <a:lnTo>
                    <a:pt x="0" y="1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93" name="Freeform 1018"/>
            <p:cNvSpPr>
              <a:spLocks/>
            </p:cNvSpPr>
            <p:nvPr userDrawn="1"/>
          </p:nvSpPr>
          <p:spPr bwMode="auto">
            <a:xfrm>
              <a:off x="265" y="312"/>
              <a:ext cx="13" cy="19"/>
            </a:xfrm>
            <a:custGeom>
              <a:avLst/>
              <a:gdLst>
                <a:gd name="T0" fmla="*/ 20 w 28"/>
                <a:gd name="T1" fmla="*/ 0 h 42"/>
                <a:gd name="T2" fmla="*/ 20 w 28"/>
                <a:gd name="T3" fmla="*/ 0 h 42"/>
                <a:gd name="T4" fmla="*/ 15 w 28"/>
                <a:gd name="T5" fmla="*/ 24 h 42"/>
                <a:gd name="T6" fmla="*/ 24 w 28"/>
                <a:gd name="T7" fmla="*/ 4 h 42"/>
                <a:gd name="T8" fmla="*/ 28 w 28"/>
                <a:gd name="T9" fmla="*/ 7 h 42"/>
                <a:gd name="T10" fmla="*/ 23 w 28"/>
                <a:gd name="T11" fmla="*/ 35 h 42"/>
                <a:gd name="T12" fmla="*/ 9 w 28"/>
                <a:gd name="T13" fmla="*/ 42 h 42"/>
                <a:gd name="T14" fmla="*/ 4 w 28"/>
                <a:gd name="T15" fmla="*/ 25 h 42"/>
                <a:gd name="T16" fmla="*/ 14 w 28"/>
                <a:gd name="T17" fmla="*/ 3 h 42"/>
                <a:gd name="T18" fmla="*/ 20 w 28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42">
                  <a:moveTo>
                    <a:pt x="20" y="0"/>
                  </a:moveTo>
                  <a:lnTo>
                    <a:pt x="20" y="0"/>
                  </a:lnTo>
                  <a:cubicBezTo>
                    <a:pt x="19" y="7"/>
                    <a:pt x="16" y="19"/>
                    <a:pt x="15" y="24"/>
                  </a:cubicBezTo>
                  <a:cubicBezTo>
                    <a:pt x="19" y="18"/>
                    <a:pt x="22" y="9"/>
                    <a:pt x="24" y="4"/>
                  </a:cubicBezTo>
                  <a:lnTo>
                    <a:pt x="28" y="7"/>
                  </a:lnTo>
                  <a:cubicBezTo>
                    <a:pt x="27" y="14"/>
                    <a:pt x="24" y="31"/>
                    <a:pt x="23" y="35"/>
                  </a:cubicBezTo>
                  <a:cubicBezTo>
                    <a:pt x="21" y="41"/>
                    <a:pt x="15" y="40"/>
                    <a:pt x="9" y="42"/>
                  </a:cubicBezTo>
                  <a:cubicBezTo>
                    <a:pt x="6" y="37"/>
                    <a:pt x="0" y="34"/>
                    <a:pt x="4" y="25"/>
                  </a:cubicBezTo>
                  <a:cubicBezTo>
                    <a:pt x="6" y="20"/>
                    <a:pt x="12" y="6"/>
                    <a:pt x="14" y="3"/>
                  </a:cubicBezTo>
                  <a:cubicBezTo>
                    <a:pt x="16" y="2"/>
                    <a:pt x="18" y="3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94" name="Freeform 1019"/>
            <p:cNvSpPr>
              <a:spLocks/>
            </p:cNvSpPr>
            <p:nvPr userDrawn="1"/>
          </p:nvSpPr>
          <p:spPr bwMode="auto">
            <a:xfrm>
              <a:off x="295" y="311"/>
              <a:ext cx="2" cy="9"/>
            </a:xfrm>
            <a:custGeom>
              <a:avLst/>
              <a:gdLst>
                <a:gd name="T0" fmla="*/ 0 w 5"/>
                <a:gd name="T1" fmla="*/ 3 h 20"/>
                <a:gd name="T2" fmla="*/ 0 w 5"/>
                <a:gd name="T3" fmla="*/ 3 h 20"/>
                <a:gd name="T4" fmla="*/ 1 w 5"/>
                <a:gd name="T5" fmla="*/ 0 h 20"/>
                <a:gd name="T6" fmla="*/ 5 w 5"/>
                <a:gd name="T7" fmla="*/ 2 h 20"/>
                <a:gd name="T8" fmla="*/ 5 w 5"/>
                <a:gd name="T9" fmla="*/ 20 h 20"/>
                <a:gd name="T10" fmla="*/ 0 w 5"/>
                <a:gd name="T1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0">
                  <a:moveTo>
                    <a:pt x="0" y="3"/>
                  </a:moveTo>
                  <a:lnTo>
                    <a:pt x="0" y="3"/>
                  </a:lnTo>
                  <a:cubicBezTo>
                    <a:pt x="1" y="2"/>
                    <a:pt x="1" y="1"/>
                    <a:pt x="1" y="0"/>
                  </a:cubicBezTo>
                  <a:cubicBezTo>
                    <a:pt x="2" y="1"/>
                    <a:pt x="4" y="2"/>
                    <a:pt x="5" y="2"/>
                  </a:cubicBezTo>
                  <a:lnTo>
                    <a:pt x="5" y="2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95" name="Freeform 1020"/>
            <p:cNvSpPr>
              <a:spLocks/>
            </p:cNvSpPr>
            <p:nvPr userDrawn="1"/>
          </p:nvSpPr>
          <p:spPr bwMode="auto">
            <a:xfrm>
              <a:off x="256" y="309"/>
              <a:ext cx="15" cy="18"/>
            </a:xfrm>
            <a:custGeom>
              <a:avLst/>
              <a:gdLst>
                <a:gd name="T0" fmla="*/ 19 w 32"/>
                <a:gd name="T1" fmla="*/ 0 h 39"/>
                <a:gd name="T2" fmla="*/ 19 w 32"/>
                <a:gd name="T3" fmla="*/ 0 h 39"/>
                <a:gd name="T4" fmla="*/ 22 w 32"/>
                <a:gd name="T5" fmla="*/ 5 h 39"/>
                <a:gd name="T6" fmla="*/ 14 w 32"/>
                <a:gd name="T7" fmla="*/ 25 h 39"/>
                <a:gd name="T8" fmla="*/ 26 w 32"/>
                <a:gd name="T9" fmla="*/ 8 h 39"/>
                <a:gd name="T10" fmla="*/ 32 w 32"/>
                <a:gd name="T11" fmla="*/ 9 h 39"/>
                <a:gd name="T12" fmla="*/ 20 w 32"/>
                <a:gd name="T13" fmla="*/ 34 h 39"/>
                <a:gd name="T14" fmla="*/ 5 w 32"/>
                <a:gd name="T15" fmla="*/ 39 h 39"/>
                <a:gd name="T16" fmla="*/ 2 w 32"/>
                <a:gd name="T17" fmla="*/ 25 h 39"/>
                <a:gd name="T18" fmla="*/ 19 w 32"/>
                <a:gd name="T1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9">
                  <a:moveTo>
                    <a:pt x="19" y="0"/>
                  </a:moveTo>
                  <a:lnTo>
                    <a:pt x="19" y="0"/>
                  </a:lnTo>
                  <a:cubicBezTo>
                    <a:pt x="20" y="2"/>
                    <a:pt x="21" y="3"/>
                    <a:pt x="22" y="5"/>
                  </a:cubicBezTo>
                  <a:cubicBezTo>
                    <a:pt x="20" y="11"/>
                    <a:pt x="15" y="20"/>
                    <a:pt x="14" y="25"/>
                  </a:cubicBezTo>
                  <a:cubicBezTo>
                    <a:pt x="17" y="23"/>
                    <a:pt x="24" y="11"/>
                    <a:pt x="26" y="8"/>
                  </a:cubicBezTo>
                  <a:cubicBezTo>
                    <a:pt x="28" y="8"/>
                    <a:pt x="30" y="9"/>
                    <a:pt x="32" y="9"/>
                  </a:cubicBezTo>
                  <a:cubicBezTo>
                    <a:pt x="29" y="15"/>
                    <a:pt x="25" y="24"/>
                    <a:pt x="20" y="34"/>
                  </a:cubicBezTo>
                  <a:cubicBezTo>
                    <a:pt x="18" y="39"/>
                    <a:pt x="10" y="38"/>
                    <a:pt x="5" y="39"/>
                  </a:cubicBezTo>
                  <a:cubicBezTo>
                    <a:pt x="3" y="33"/>
                    <a:pt x="0" y="30"/>
                    <a:pt x="2" y="25"/>
                  </a:cubicBezTo>
                  <a:cubicBezTo>
                    <a:pt x="5" y="18"/>
                    <a:pt x="15" y="6"/>
                    <a:pt x="1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96" name="Freeform 1021"/>
            <p:cNvSpPr>
              <a:spLocks/>
            </p:cNvSpPr>
            <p:nvPr userDrawn="1"/>
          </p:nvSpPr>
          <p:spPr bwMode="auto">
            <a:xfrm>
              <a:off x="247" y="305"/>
              <a:ext cx="17" cy="15"/>
            </a:xfrm>
            <a:custGeom>
              <a:avLst/>
              <a:gdLst>
                <a:gd name="T0" fmla="*/ 26 w 40"/>
                <a:gd name="T1" fmla="*/ 0 h 33"/>
                <a:gd name="T2" fmla="*/ 26 w 40"/>
                <a:gd name="T3" fmla="*/ 0 h 33"/>
                <a:gd name="T4" fmla="*/ 30 w 40"/>
                <a:gd name="T5" fmla="*/ 2 h 33"/>
                <a:gd name="T6" fmla="*/ 17 w 40"/>
                <a:gd name="T7" fmla="*/ 19 h 33"/>
                <a:gd name="T8" fmla="*/ 36 w 40"/>
                <a:gd name="T9" fmla="*/ 3 h 33"/>
                <a:gd name="T10" fmla="*/ 40 w 40"/>
                <a:gd name="T11" fmla="*/ 1 h 33"/>
                <a:gd name="T12" fmla="*/ 40 w 40"/>
                <a:gd name="T13" fmla="*/ 6 h 33"/>
                <a:gd name="T14" fmla="*/ 23 w 40"/>
                <a:gd name="T15" fmla="*/ 28 h 33"/>
                <a:gd name="T16" fmla="*/ 5 w 40"/>
                <a:gd name="T17" fmla="*/ 33 h 33"/>
                <a:gd name="T18" fmla="*/ 6 w 40"/>
                <a:gd name="T19" fmla="*/ 15 h 33"/>
                <a:gd name="T20" fmla="*/ 26 w 4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33">
                  <a:moveTo>
                    <a:pt x="26" y="0"/>
                  </a:moveTo>
                  <a:lnTo>
                    <a:pt x="26" y="0"/>
                  </a:lnTo>
                  <a:cubicBezTo>
                    <a:pt x="28" y="1"/>
                    <a:pt x="29" y="1"/>
                    <a:pt x="30" y="2"/>
                  </a:cubicBezTo>
                  <a:cubicBezTo>
                    <a:pt x="26" y="6"/>
                    <a:pt x="21" y="13"/>
                    <a:pt x="17" y="19"/>
                  </a:cubicBezTo>
                  <a:cubicBezTo>
                    <a:pt x="22" y="15"/>
                    <a:pt x="34" y="4"/>
                    <a:pt x="36" y="3"/>
                  </a:cubicBezTo>
                  <a:cubicBezTo>
                    <a:pt x="38" y="3"/>
                    <a:pt x="39" y="2"/>
                    <a:pt x="40" y="1"/>
                  </a:cubicBezTo>
                  <a:cubicBezTo>
                    <a:pt x="40" y="3"/>
                    <a:pt x="40" y="5"/>
                    <a:pt x="40" y="6"/>
                  </a:cubicBezTo>
                  <a:cubicBezTo>
                    <a:pt x="37" y="11"/>
                    <a:pt x="26" y="24"/>
                    <a:pt x="23" y="28"/>
                  </a:cubicBezTo>
                  <a:cubicBezTo>
                    <a:pt x="18" y="32"/>
                    <a:pt x="12" y="32"/>
                    <a:pt x="5" y="33"/>
                  </a:cubicBezTo>
                  <a:cubicBezTo>
                    <a:pt x="4" y="26"/>
                    <a:pt x="0" y="20"/>
                    <a:pt x="6" y="15"/>
                  </a:cubicBezTo>
                  <a:cubicBezTo>
                    <a:pt x="9" y="11"/>
                    <a:pt x="24" y="1"/>
                    <a:pt x="2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97" name="Freeform 1022"/>
            <p:cNvSpPr>
              <a:spLocks/>
            </p:cNvSpPr>
            <p:nvPr userDrawn="1"/>
          </p:nvSpPr>
          <p:spPr bwMode="auto">
            <a:xfrm>
              <a:off x="239" y="299"/>
              <a:ext cx="18" cy="13"/>
            </a:xfrm>
            <a:custGeom>
              <a:avLst/>
              <a:gdLst>
                <a:gd name="T0" fmla="*/ 9 w 40"/>
                <a:gd name="T1" fmla="*/ 6 h 27"/>
                <a:gd name="T2" fmla="*/ 9 w 40"/>
                <a:gd name="T3" fmla="*/ 6 h 27"/>
                <a:gd name="T4" fmla="*/ 36 w 40"/>
                <a:gd name="T5" fmla="*/ 0 h 27"/>
                <a:gd name="T6" fmla="*/ 36 w 40"/>
                <a:gd name="T7" fmla="*/ 5 h 27"/>
                <a:gd name="T8" fmla="*/ 15 w 40"/>
                <a:gd name="T9" fmla="*/ 14 h 27"/>
                <a:gd name="T10" fmla="*/ 36 w 40"/>
                <a:gd name="T11" fmla="*/ 10 h 27"/>
                <a:gd name="T12" fmla="*/ 40 w 40"/>
                <a:gd name="T13" fmla="*/ 12 h 27"/>
                <a:gd name="T14" fmla="*/ 20 w 40"/>
                <a:gd name="T15" fmla="*/ 23 h 27"/>
                <a:gd name="T16" fmla="*/ 0 w 40"/>
                <a:gd name="T17" fmla="*/ 21 h 27"/>
                <a:gd name="T18" fmla="*/ 9 w 40"/>
                <a:gd name="T1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27">
                  <a:moveTo>
                    <a:pt x="9" y="6"/>
                  </a:moveTo>
                  <a:lnTo>
                    <a:pt x="9" y="6"/>
                  </a:lnTo>
                  <a:cubicBezTo>
                    <a:pt x="12" y="5"/>
                    <a:pt x="36" y="0"/>
                    <a:pt x="36" y="0"/>
                  </a:cubicBezTo>
                  <a:cubicBezTo>
                    <a:pt x="36" y="2"/>
                    <a:pt x="36" y="3"/>
                    <a:pt x="36" y="5"/>
                  </a:cubicBezTo>
                  <a:cubicBezTo>
                    <a:pt x="29" y="8"/>
                    <a:pt x="21" y="12"/>
                    <a:pt x="15" y="14"/>
                  </a:cubicBezTo>
                  <a:cubicBezTo>
                    <a:pt x="23" y="14"/>
                    <a:pt x="34" y="10"/>
                    <a:pt x="36" y="10"/>
                  </a:cubicBezTo>
                  <a:cubicBezTo>
                    <a:pt x="37" y="10"/>
                    <a:pt x="40" y="12"/>
                    <a:pt x="40" y="12"/>
                  </a:cubicBezTo>
                  <a:cubicBezTo>
                    <a:pt x="36" y="14"/>
                    <a:pt x="28" y="20"/>
                    <a:pt x="20" y="23"/>
                  </a:cubicBezTo>
                  <a:cubicBezTo>
                    <a:pt x="12" y="27"/>
                    <a:pt x="3" y="23"/>
                    <a:pt x="0" y="21"/>
                  </a:cubicBezTo>
                  <a:cubicBezTo>
                    <a:pt x="1" y="15"/>
                    <a:pt x="3" y="8"/>
                    <a:pt x="9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98" name="Freeform 1023"/>
            <p:cNvSpPr>
              <a:spLocks/>
            </p:cNvSpPr>
            <p:nvPr userDrawn="1"/>
          </p:nvSpPr>
          <p:spPr bwMode="auto">
            <a:xfrm>
              <a:off x="223" y="298"/>
              <a:ext cx="10" cy="1"/>
            </a:xfrm>
            <a:custGeom>
              <a:avLst/>
              <a:gdLst>
                <a:gd name="T0" fmla="*/ 0 w 23"/>
                <a:gd name="T1" fmla="*/ 2 h 3"/>
                <a:gd name="T2" fmla="*/ 0 w 23"/>
                <a:gd name="T3" fmla="*/ 2 h 3"/>
                <a:gd name="T4" fmla="*/ 23 w 23"/>
                <a:gd name="T5" fmla="*/ 0 h 3"/>
                <a:gd name="T6" fmla="*/ 23 w 23"/>
                <a:gd name="T7" fmla="*/ 2 h 3"/>
                <a:gd name="T8" fmla="*/ 0 w 2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">
                  <a:moveTo>
                    <a:pt x="0" y="2"/>
                  </a:moveTo>
                  <a:lnTo>
                    <a:pt x="0" y="2"/>
                  </a:lnTo>
                  <a:cubicBezTo>
                    <a:pt x="11" y="0"/>
                    <a:pt x="20" y="0"/>
                    <a:pt x="23" y="0"/>
                  </a:cubicBezTo>
                  <a:cubicBezTo>
                    <a:pt x="23" y="1"/>
                    <a:pt x="23" y="2"/>
                    <a:pt x="23" y="2"/>
                  </a:cubicBezTo>
                  <a:cubicBezTo>
                    <a:pt x="16" y="3"/>
                    <a:pt x="11" y="2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99" name="Freeform 1024"/>
            <p:cNvSpPr>
              <a:spLocks/>
            </p:cNvSpPr>
            <p:nvPr userDrawn="1"/>
          </p:nvSpPr>
          <p:spPr bwMode="auto">
            <a:xfrm>
              <a:off x="200" y="293"/>
              <a:ext cx="38" cy="12"/>
            </a:xfrm>
            <a:custGeom>
              <a:avLst/>
              <a:gdLst>
                <a:gd name="T0" fmla="*/ 0 w 84"/>
                <a:gd name="T1" fmla="*/ 12 h 27"/>
                <a:gd name="T2" fmla="*/ 0 w 84"/>
                <a:gd name="T3" fmla="*/ 12 h 27"/>
                <a:gd name="T4" fmla="*/ 36 w 84"/>
                <a:gd name="T5" fmla="*/ 0 h 27"/>
                <a:gd name="T6" fmla="*/ 80 w 84"/>
                <a:gd name="T7" fmla="*/ 2 h 27"/>
                <a:gd name="T8" fmla="*/ 74 w 84"/>
                <a:gd name="T9" fmla="*/ 9 h 27"/>
                <a:gd name="T10" fmla="*/ 34 w 84"/>
                <a:gd name="T11" fmla="*/ 13 h 27"/>
                <a:gd name="T12" fmla="*/ 76 w 84"/>
                <a:gd name="T13" fmla="*/ 14 h 27"/>
                <a:gd name="T14" fmla="*/ 84 w 84"/>
                <a:gd name="T15" fmla="*/ 20 h 27"/>
                <a:gd name="T16" fmla="*/ 35 w 84"/>
                <a:gd name="T17" fmla="*/ 26 h 27"/>
                <a:gd name="T18" fmla="*/ 0 w 84"/>
                <a:gd name="T19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27">
                  <a:moveTo>
                    <a:pt x="0" y="12"/>
                  </a:moveTo>
                  <a:lnTo>
                    <a:pt x="0" y="12"/>
                  </a:lnTo>
                  <a:cubicBezTo>
                    <a:pt x="8" y="5"/>
                    <a:pt x="21" y="0"/>
                    <a:pt x="36" y="0"/>
                  </a:cubicBezTo>
                  <a:cubicBezTo>
                    <a:pt x="50" y="1"/>
                    <a:pt x="64" y="1"/>
                    <a:pt x="80" y="2"/>
                  </a:cubicBezTo>
                  <a:cubicBezTo>
                    <a:pt x="77" y="4"/>
                    <a:pt x="75" y="7"/>
                    <a:pt x="74" y="9"/>
                  </a:cubicBezTo>
                  <a:cubicBezTo>
                    <a:pt x="60" y="10"/>
                    <a:pt x="50" y="10"/>
                    <a:pt x="34" y="13"/>
                  </a:cubicBezTo>
                  <a:cubicBezTo>
                    <a:pt x="49" y="15"/>
                    <a:pt x="71" y="15"/>
                    <a:pt x="76" y="14"/>
                  </a:cubicBezTo>
                  <a:cubicBezTo>
                    <a:pt x="77" y="17"/>
                    <a:pt x="80" y="19"/>
                    <a:pt x="84" y="20"/>
                  </a:cubicBezTo>
                  <a:cubicBezTo>
                    <a:pt x="63" y="23"/>
                    <a:pt x="48" y="25"/>
                    <a:pt x="35" y="26"/>
                  </a:cubicBezTo>
                  <a:cubicBezTo>
                    <a:pt x="18" y="27"/>
                    <a:pt x="7" y="23"/>
                    <a:pt x="0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00" name="Freeform 1025"/>
            <p:cNvSpPr>
              <a:spLocks/>
            </p:cNvSpPr>
            <p:nvPr userDrawn="1"/>
          </p:nvSpPr>
          <p:spPr bwMode="auto">
            <a:xfrm>
              <a:off x="234" y="292"/>
              <a:ext cx="24" cy="10"/>
            </a:xfrm>
            <a:custGeom>
              <a:avLst/>
              <a:gdLst>
                <a:gd name="T0" fmla="*/ 13 w 52"/>
                <a:gd name="T1" fmla="*/ 2 h 22"/>
                <a:gd name="T2" fmla="*/ 13 w 52"/>
                <a:gd name="T3" fmla="*/ 2 h 22"/>
                <a:gd name="T4" fmla="*/ 42 w 52"/>
                <a:gd name="T5" fmla="*/ 1 h 22"/>
                <a:gd name="T6" fmla="*/ 46 w 52"/>
                <a:gd name="T7" fmla="*/ 5 h 22"/>
                <a:gd name="T8" fmla="*/ 23 w 52"/>
                <a:gd name="T9" fmla="*/ 10 h 22"/>
                <a:gd name="T10" fmla="*/ 52 w 52"/>
                <a:gd name="T11" fmla="*/ 9 h 22"/>
                <a:gd name="T12" fmla="*/ 48 w 52"/>
                <a:gd name="T13" fmla="*/ 15 h 22"/>
                <a:gd name="T14" fmla="*/ 18 w 52"/>
                <a:gd name="T15" fmla="*/ 20 h 22"/>
                <a:gd name="T16" fmla="*/ 0 w 52"/>
                <a:gd name="T17" fmla="*/ 13 h 22"/>
                <a:gd name="T18" fmla="*/ 13 w 52"/>
                <a:gd name="T1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22">
                  <a:moveTo>
                    <a:pt x="13" y="2"/>
                  </a:moveTo>
                  <a:lnTo>
                    <a:pt x="13" y="2"/>
                  </a:lnTo>
                  <a:cubicBezTo>
                    <a:pt x="21" y="1"/>
                    <a:pt x="37" y="0"/>
                    <a:pt x="42" y="1"/>
                  </a:cubicBezTo>
                  <a:cubicBezTo>
                    <a:pt x="43" y="2"/>
                    <a:pt x="45" y="4"/>
                    <a:pt x="46" y="5"/>
                  </a:cubicBezTo>
                  <a:cubicBezTo>
                    <a:pt x="41" y="7"/>
                    <a:pt x="30" y="8"/>
                    <a:pt x="23" y="10"/>
                  </a:cubicBezTo>
                  <a:cubicBezTo>
                    <a:pt x="30" y="11"/>
                    <a:pt x="45" y="9"/>
                    <a:pt x="52" y="9"/>
                  </a:cubicBezTo>
                  <a:cubicBezTo>
                    <a:pt x="49" y="11"/>
                    <a:pt x="48" y="13"/>
                    <a:pt x="48" y="15"/>
                  </a:cubicBezTo>
                  <a:cubicBezTo>
                    <a:pt x="42" y="17"/>
                    <a:pt x="18" y="20"/>
                    <a:pt x="18" y="20"/>
                  </a:cubicBezTo>
                  <a:cubicBezTo>
                    <a:pt x="7" y="22"/>
                    <a:pt x="4" y="18"/>
                    <a:pt x="0" y="13"/>
                  </a:cubicBezTo>
                  <a:cubicBezTo>
                    <a:pt x="2" y="7"/>
                    <a:pt x="7" y="2"/>
                    <a:pt x="1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01" name="Freeform 1026"/>
            <p:cNvSpPr>
              <a:spLocks/>
            </p:cNvSpPr>
            <p:nvPr userDrawn="1"/>
          </p:nvSpPr>
          <p:spPr bwMode="auto">
            <a:xfrm>
              <a:off x="245" y="286"/>
              <a:ext cx="7" cy="2"/>
            </a:xfrm>
            <a:custGeom>
              <a:avLst/>
              <a:gdLst>
                <a:gd name="T0" fmla="*/ 0 w 15"/>
                <a:gd name="T1" fmla="*/ 0 h 3"/>
                <a:gd name="T2" fmla="*/ 0 w 15"/>
                <a:gd name="T3" fmla="*/ 0 h 3"/>
                <a:gd name="T4" fmla="*/ 15 w 15"/>
                <a:gd name="T5" fmla="*/ 1 h 3"/>
                <a:gd name="T6" fmla="*/ 13 w 15"/>
                <a:gd name="T7" fmla="*/ 3 h 3"/>
                <a:gd name="T8" fmla="*/ 0 w 1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">
                  <a:moveTo>
                    <a:pt x="0" y="0"/>
                  </a:moveTo>
                  <a:lnTo>
                    <a:pt x="0" y="0"/>
                  </a:lnTo>
                  <a:cubicBezTo>
                    <a:pt x="5" y="0"/>
                    <a:pt x="11" y="1"/>
                    <a:pt x="15" y="1"/>
                  </a:cubicBezTo>
                  <a:cubicBezTo>
                    <a:pt x="15" y="1"/>
                    <a:pt x="14" y="2"/>
                    <a:pt x="13" y="3"/>
                  </a:cubicBezTo>
                  <a:cubicBezTo>
                    <a:pt x="9" y="2"/>
                    <a:pt x="3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02" name="Freeform 1027"/>
            <p:cNvSpPr>
              <a:spLocks/>
            </p:cNvSpPr>
            <p:nvPr userDrawn="1"/>
          </p:nvSpPr>
          <p:spPr bwMode="auto">
            <a:xfrm>
              <a:off x="222" y="286"/>
              <a:ext cx="9" cy="2"/>
            </a:xfrm>
            <a:custGeom>
              <a:avLst/>
              <a:gdLst>
                <a:gd name="T0" fmla="*/ 0 w 21"/>
                <a:gd name="T1" fmla="*/ 0 h 4"/>
                <a:gd name="T2" fmla="*/ 0 w 21"/>
                <a:gd name="T3" fmla="*/ 0 h 4"/>
                <a:gd name="T4" fmla="*/ 19 w 21"/>
                <a:gd name="T5" fmla="*/ 2 h 4"/>
                <a:gd name="T6" fmla="*/ 21 w 21"/>
                <a:gd name="T7" fmla="*/ 4 h 4"/>
                <a:gd name="T8" fmla="*/ 0 w 2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19" y="2"/>
                    <a:pt x="19" y="2"/>
                  </a:cubicBezTo>
                  <a:cubicBezTo>
                    <a:pt x="20" y="3"/>
                    <a:pt x="20" y="4"/>
                    <a:pt x="21" y="4"/>
                  </a:cubicBezTo>
                  <a:cubicBezTo>
                    <a:pt x="21" y="4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03" name="Freeform 1028"/>
            <p:cNvSpPr>
              <a:spLocks/>
            </p:cNvSpPr>
            <p:nvPr userDrawn="1"/>
          </p:nvSpPr>
          <p:spPr bwMode="auto">
            <a:xfrm>
              <a:off x="285" y="284"/>
              <a:ext cx="12" cy="11"/>
            </a:xfrm>
            <a:custGeom>
              <a:avLst/>
              <a:gdLst>
                <a:gd name="T0" fmla="*/ 6 w 26"/>
                <a:gd name="T1" fmla="*/ 0 h 24"/>
                <a:gd name="T2" fmla="*/ 6 w 26"/>
                <a:gd name="T3" fmla="*/ 0 h 24"/>
                <a:gd name="T4" fmla="*/ 26 w 26"/>
                <a:gd name="T5" fmla="*/ 3 h 24"/>
                <a:gd name="T6" fmla="*/ 26 w 26"/>
                <a:gd name="T7" fmla="*/ 22 h 24"/>
                <a:gd name="T8" fmla="*/ 6 w 26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4">
                  <a:moveTo>
                    <a:pt x="6" y="0"/>
                  </a:moveTo>
                  <a:lnTo>
                    <a:pt x="6" y="0"/>
                  </a:lnTo>
                  <a:cubicBezTo>
                    <a:pt x="13" y="5"/>
                    <a:pt x="18" y="5"/>
                    <a:pt x="26" y="3"/>
                  </a:cubicBezTo>
                  <a:lnTo>
                    <a:pt x="26" y="22"/>
                  </a:lnTo>
                  <a:cubicBezTo>
                    <a:pt x="13" y="24"/>
                    <a:pt x="0" y="14"/>
                    <a:pt x="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04" name="Freeform 1029"/>
            <p:cNvSpPr>
              <a:spLocks/>
            </p:cNvSpPr>
            <p:nvPr userDrawn="1"/>
          </p:nvSpPr>
          <p:spPr bwMode="auto">
            <a:xfrm>
              <a:off x="324" y="280"/>
              <a:ext cx="2" cy="5"/>
            </a:xfrm>
            <a:custGeom>
              <a:avLst/>
              <a:gdLst>
                <a:gd name="T0" fmla="*/ 3 w 4"/>
                <a:gd name="T1" fmla="*/ 0 h 11"/>
                <a:gd name="T2" fmla="*/ 3 w 4"/>
                <a:gd name="T3" fmla="*/ 0 h 11"/>
                <a:gd name="T4" fmla="*/ 4 w 4"/>
                <a:gd name="T5" fmla="*/ 11 h 11"/>
                <a:gd name="T6" fmla="*/ 0 w 4"/>
                <a:gd name="T7" fmla="*/ 11 h 11"/>
                <a:gd name="T8" fmla="*/ 3 w 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1">
                  <a:moveTo>
                    <a:pt x="3" y="0"/>
                  </a:moveTo>
                  <a:lnTo>
                    <a:pt x="3" y="0"/>
                  </a:lnTo>
                  <a:cubicBezTo>
                    <a:pt x="4" y="3"/>
                    <a:pt x="4" y="7"/>
                    <a:pt x="4" y="11"/>
                  </a:cubicBezTo>
                  <a:lnTo>
                    <a:pt x="0" y="11"/>
                  </a:lnTo>
                  <a:cubicBezTo>
                    <a:pt x="0" y="8"/>
                    <a:pt x="2" y="4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05" name="Freeform 1030"/>
            <p:cNvSpPr>
              <a:spLocks/>
            </p:cNvSpPr>
            <p:nvPr userDrawn="1"/>
          </p:nvSpPr>
          <p:spPr bwMode="auto">
            <a:xfrm>
              <a:off x="232" y="280"/>
              <a:ext cx="23" cy="11"/>
            </a:xfrm>
            <a:custGeom>
              <a:avLst/>
              <a:gdLst>
                <a:gd name="T0" fmla="*/ 0 w 53"/>
                <a:gd name="T1" fmla="*/ 11 h 24"/>
                <a:gd name="T2" fmla="*/ 0 w 53"/>
                <a:gd name="T3" fmla="*/ 11 h 24"/>
                <a:gd name="T4" fmla="*/ 24 w 53"/>
                <a:gd name="T5" fmla="*/ 2 h 24"/>
                <a:gd name="T6" fmla="*/ 53 w 53"/>
                <a:gd name="T7" fmla="*/ 8 h 24"/>
                <a:gd name="T8" fmla="*/ 47 w 53"/>
                <a:gd name="T9" fmla="*/ 13 h 24"/>
                <a:gd name="T10" fmla="*/ 21 w 53"/>
                <a:gd name="T11" fmla="*/ 13 h 24"/>
                <a:gd name="T12" fmla="*/ 43 w 53"/>
                <a:gd name="T13" fmla="*/ 17 h 24"/>
                <a:gd name="T14" fmla="*/ 46 w 53"/>
                <a:gd name="T15" fmla="*/ 23 h 24"/>
                <a:gd name="T16" fmla="*/ 17 w 53"/>
                <a:gd name="T17" fmla="*/ 23 h 24"/>
                <a:gd name="T18" fmla="*/ 0 w 53"/>
                <a:gd name="T1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24">
                  <a:moveTo>
                    <a:pt x="0" y="11"/>
                  </a:moveTo>
                  <a:lnTo>
                    <a:pt x="0" y="11"/>
                  </a:lnTo>
                  <a:cubicBezTo>
                    <a:pt x="4" y="2"/>
                    <a:pt x="14" y="0"/>
                    <a:pt x="24" y="2"/>
                  </a:cubicBezTo>
                  <a:cubicBezTo>
                    <a:pt x="34" y="5"/>
                    <a:pt x="42" y="6"/>
                    <a:pt x="53" y="8"/>
                  </a:cubicBezTo>
                  <a:cubicBezTo>
                    <a:pt x="50" y="9"/>
                    <a:pt x="49" y="10"/>
                    <a:pt x="47" y="13"/>
                  </a:cubicBezTo>
                  <a:cubicBezTo>
                    <a:pt x="40" y="13"/>
                    <a:pt x="30" y="11"/>
                    <a:pt x="21" y="13"/>
                  </a:cubicBezTo>
                  <a:cubicBezTo>
                    <a:pt x="28" y="15"/>
                    <a:pt x="37" y="17"/>
                    <a:pt x="43" y="17"/>
                  </a:cubicBezTo>
                  <a:cubicBezTo>
                    <a:pt x="44" y="19"/>
                    <a:pt x="46" y="23"/>
                    <a:pt x="46" y="23"/>
                  </a:cubicBezTo>
                  <a:cubicBezTo>
                    <a:pt x="40" y="23"/>
                    <a:pt x="26" y="24"/>
                    <a:pt x="17" y="23"/>
                  </a:cubicBezTo>
                  <a:cubicBezTo>
                    <a:pt x="9" y="22"/>
                    <a:pt x="3" y="16"/>
                    <a:pt x="0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06" name="Freeform 1031"/>
            <p:cNvSpPr>
              <a:spLocks/>
            </p:cNvSpPr>
            <p:nvPr userDrawn="1"/>
          </p:nvSpPr>
          <p:spPr bwMode="auto">
            <a:xfrm>
              <a:off x="314" y="278"/>
              <a:ext cx="2" cy="7"/>
            </a:xfrm>
            <a:custGeom>
              <a:avLst/>
              <a:gdLst>
                <a:gd name="T0" fmla="*/ 6 w 6"/>
                <a:gd name="T1" fmla="*/ 0 h 16"/>
                <a:gd name="T2" fmla="*/ 6 w 6"/>
                <a:gd name="T3" fmla="*/ 0 h 16"/>
                <a:gd name="T4" fmla="*/ 5 w 6"/>
                <a:gd name="T5" fmla="*/ 16 h 16"/>
                <a:gd name="T6" fmla="*/ 0 w 6"/>
                <a:gd name="T7" fmla="*/ 16 h 16"/>
                <a:gd name="T8" fmla="*/ 6 w 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6">
                  <a:moveTo>
                    <a:pt x="6" y="0"/>
                  </a:moveTo>
                  <a:lnTo>
                    <a:pt x="6" y="0"/>
                  </a:lnTo>
                  <a:cubicBezTo>
                    <a:pt x="6" y="6"/>
                    <a:pt x="5" y="12"/>
                    <a:pt x="5" y="16"/>
                  </a:cubicBezTo>
                  <a:lnTo>
                    <a:pt x="0" y="16"/>
                  </a:lnTo>
                  <a:cubicBezTo>
                    <a:pt x="2" y="11"/>
                    <a:pt x="5" y="7"/>
                    <a:pt x="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07" name="Freeform 1032"/>
            <p:cNvSpPr>
              <a:spLocks/>
            </p:cNvSpPr>
            <p:nvPr userDrawn="1"/>
          </p:nvSpPr>
          <p:spPr bwMode="auto">
            <a:xfrm>
              <a:off x="307" y="276"/>
              <a:ext cx="5" cy="9"/>
            </a:xfrm>
            <a:custGeom>
              <a:avLst/>
              <a:gdLst>
                <a:gd name="T0" fmla="*/ 12 w 12"/>
                <a:gd name="T1" fmla="*/ 0 h 20"/>
                <a:gd name="T2" fmla="*/ 12 w 12"/>
                <a:gd name="T3" fmla="*/ 0 h 20"/>
                <a:gd name="T4" fmla="*/ 6 w 12"/>
                <a:gd name="T5" fmla="*/ 20 h 20"/>
                <a:gd name="T6" fmla="*/ 0 w 12"/>
                <a:gd name="T7" fmla="*/ 20 h 20"/>
                <a:gd name="T8" fmla="*/ 12 w 12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0">
                  <a:moveTo>
                    <a:pt x="12" y="0"/>
                  </a:moveTo>
                  <a:lnTo>
                    <a:pt x="12" y="0"/>
                  </a:lnTo>
                  <a:cubicBezTo>
                    <a:pt x="11" y="7"/>
                    <a:pt x="7" y="16"/>
                    <a:pt x="6" y="20"/>
                  </a:cubicBezTo>
                  <a:lnTo>
                    <a:pt x="0" y="20"/>
                  </a:lnTo>
                  <a:cubicBezTo>
                    <a:pt x="2" y="16"/>
                    <a:pt x="10" y="7"/>
                    <a:pt x="1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08" name="Freeform 1033"/>
            <p:cNvSpPr>
              <a:spLocks/>
            </p:cNvSpPr>
            <p:nvPr userDrawn="1"/>
          </p:nvSpPr>
          <p:spPr bwMode="auto">
            <a:xfrm>
              <a:off x="197" y="278"/>
              <a:ext cx="41" cy="14"/>
            </a:xfrm>
            <a:custGeom>
              <a:avLst/>
              <a:gdLst>
                <a:gd name="T0" fmla="*/ 0 w 90"/>
                <a:gd name="T1" fmla="*/ 6 h 32"/>
                <a:gd name="T2" fmla="*/ 0 w 90"/>
                <a:gd name="T3" fmla="*/ 6 h 32"/>
                <a:gd name="T4" fmla="*/ 42 w 90"/>
                <a:gd name="T5" fmla="*/ 4 h 32"/>
                <a:gd name="T6" fmla="*/ 76 w 90"/>
                <a:gd name="T7" fmla="*/ 12 h 32"/>
                <a:gd name="T8" fmla="*/ 73 w 90"/>
                <a:gd name="T9" fmla="*/ 17 h 32"/>
                <a:gd name="T10" fmla="*/ 74 w 90"/>
                <a:gd name="T11" fmla="*/ 19 h 32"/>
                <a:gd name="T12" fmla="*/ 34 w 90"/>
                <a:gd name="T13" fmla="*/ 15 h 32"/>
                <a:gd name="T14" fmla="*/ 78 w 90"/>
                <a:gd name="T15" fmla="*/ 24 h 32"/>
                <a:gd name="T16" fmla="*/ 90 w 90"/>
                <a:gd name="T17" fmla="*/ 31 h 32"/>
                <a:gd name="T18" fmla="*/ 37 w 90"/>
                <a:gd name="T19" fmla="*/ 30 h 32"/>
                <a:gd name="T20" fmla="*/ 0 w 90"/>
                <a:gd name="T21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32">
                  <a:moveTo>
                    <a:pt x="0" y="6"/>
                  </a:moveTo>
                  <a:lnTo>
                    <a:pt x="0" y="6"/>
                  </a:lnTo>
                  <a:cubicBezTo>
                    <a:pt x="11" y="0"/>
                    <a:pt x="30" y="1"/>
                    <a:pt x="42" y="4"/>
                  </a:cubicBezTo>
                  <a:cubicBezTo>
                    <a:pt x="52" y="6"/>
                    <a:pt x="70" y="10"/>
                    <a:pt x="76" y="12"/>
                  </a:cubicBezTo>
                  <a:cubicBezTo>
                    <a:pt x="75" y="13"/>
                    <a:pt x="74" y="15"/>
                    <a:pt x="73" y="17"/>
                  </a:cubicBezTo>
                  <a:cubicBezTo>
                    <a:pt x="73" y="18"/>
                    <a:pt x="73" y="18"/>
                    <a:pt x="74" y="19"/>
                  </a:cubicBezTo>
                  <a:cubicBezTo>
                    <a:pt x="73" y="19"/>
                    <a:pt x="48" y="14"/>
                    <a:pt x="34" y="15"/>
                  </a:cubicBezTo>
                  <a:cubicBezTo>
                    <a:pt x="47" y="20"/>
                    <a:pt x="77" y="24"/>
                    <a:pt x="78" y="24"/>
                  </a:cubicBezTo>
                  <a:cubicBezTo>
                    <a:pt x="81" y="28"/>
                    <a:pt x="86" y="30"/>
                    <a:pt x="90" y="31"/>
                  </a:cubicBezTo>
                  <a:cubicBezTo>
                    <a:pt x="86" y="32"/>
                    <a:pt x="46" y="31"/>
                    <a:pt x="37" y="30"/>
                  </a:cubicBezTo>
                  <a:cubicBezTo>
                    <a:pt x="24" y="28"/>
                    <a:pt x="4" y="20"/>
                    <a:pt x="0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09" name="Freeform 1034"/>
            <p:cNvSpPr>
              <a:spLocks/>
            </p:cNvSpPr>
            <p:nvPr userDrawn="1"/>
          </p:nvSpPr>
          <p:spPr bwMode="auto">
            <a:xfrm>
              <a:off x="317" y="277"/>
              <a:ext cx="4" cy="8"/>
            </a:xfrm>
            <a:custGeom>
              <a:avLst/>
              <a:gdLst>
                <a:gd name="T0" fmla="*/ 7 w 9"/>
                <a:gd name="T1" fmla="*/ 0 h 19"/>
                <a:gd name="T2" fmla="*/ 7 w 9"/>
                <a:gd name="T3" fmla="*/ 0 h 19"/>
                <a:gd name="T4" fmla="*/ 8 w 9"/>
                <a:gd name="T5" fmla="*/ 19 h 19"/>
                <a:gd name="T6" fmla="*/ 0 w 9"/>
                <a:gd name="T7" fmla="*/ 19 h 19"/>
                <a:gd name="T8" fmla="*/ 7 w 9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9">
                  <a:moveTo>
                    <a:pt x="7" y="0"/>
                  </a:moveTo>
                  <a:lnTo>
                    <a:pt x="7" y="0"/>
                  </a:lnTo>
                  <a:cubicBezTo>
                    <a:pt x="8" y="5"/>
                    <a:pt x="9" y="13"/>
                    <a:pt x="8" y="19"/>
                  </a:cubicBezTo>
                  <a:lnTo>
                    <a:pt x="0" y="19"/>
                  </a:lnTo>
                  <a:cubicBezTo>
                    <a:pt x="1" y="12"/>
                    <a:pt x="5" y="6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10" name="Freeform 1035"/>
            <p:cNvSpPr>
              <a:spLocks/>
            </p:cNvSpPr>
            <p:nvPr userDrawn="1"/>
          </p:nvSpPr>
          <p:spPr bwMode="auto">
            <a:xfrm>
              <a:off x="327" y="276"/>
              <a:ext cx="4" cy="9"/>
            </a:xfrm>
            <a:custGeom>
              <a:avLst/>
              <a:gdLst>
                <a:gd name="T0" fmla="*/ 8 w 9"/>
                <a:gd name="T1" fmla="*/ 0 h 20"/>
                <a:gd name="T2" fmla="*/ 8 w 9"/>
                <a:gd name="T3" fmla="*/ 0 h 20"/>
                <a:gd name="T4" fmla="*/ 9 w 9"/>
                <a:gd name="T5" fmla="*/ 20 h 20"/>
                <a:gd name="T6" fmla="*/ 0 w 9"/>
                <a:gd name="T7" fmla="*/ 20 h 20"/>
                <a:gd name="T8" fmla="*/ 8 w 9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0">
                  <a:moveTo>
                    <a:pt x="8" y="0"/>
                  </a:moveTo>
                  <a:lnTo>
                    <a:pt x="8" y="0"/>
                  </a:lnTo>
                  <a:cubicBezTo>
                    <a:pt x="9" y="6"/>
                    <a:pt x="8" y="15"/>
                    <a:pt x="9" y="20"/>
                  </a:cubicBezTo>
                  <a:lnTo>
                    <a:pt x="0" y="20"/>
                  </a:lnTo>
                  <a:cubicBezTo>
                    <a:pt x="2" y="13"/>
                    <a:pt x="6" y="8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11" name="Freeform 1036"/>
            <p:cNvSpPr>
              <a:spLocks/>
            </p:cNvSpPr>
            <p:nvPr userDrawn="1"/>
          </p:nvSpPr>
          <p:spPr bwMode="auto">
            <a:xfrm>
              <a:off x="222" y="274"/>
              <a:ext cx="11" cy="4"/>
            </a:xfrm>
            <a:custGeom>
              <a:avLst/>
              <a:gdLst>
                <a:gd name="T0" fmla="*/ 0 w 24"/>
                <a:gd name="T1" fmla="*/ 0 h 9"/>
                <a:gd name="T2" fmla="*/ 0 w 24"/>
                <a:gd name="T3" fmla="*/ 0 h 9"/>
                <a:gd name="T4" fmla="*/ 22 w 24"/>
                <a:gd name="T5" fmla="*/ 6 h 9"/>
                <a:gd name="T6" fmla="*/ 24 w 24"/>
                <a:gd name="T7" fmla="*/ 9 h 9"/>
                <a:gd name="T8" fmla="*/ 0 w 24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9">
                  <a:moveTo>
                    <a:pt x="0" y="0"/>
                  </a:moveTo>
                  <a:lnTo>
                    <a:pt x="0" y="0"/>
                  </a:lnTo>
                  <a:cubicBezTo>
                    <a:pt x="7" y="2"/>
                    <a:pt x="19" y="5"/>
                    <a:pt x="22" y="6"/>
                  </a:cubicBezTo>
                  <a:cubicBezTo>
                    <a:pt x="23" y="7"/>
                    <a:pt x="23" y="8"/>
                    <a:pt x="24" y="9"/>
                  </a:cubicBezTo>
                  <a:cubicBezTo>
                    <a:pt x="23" y="8"/>
                    <a:pt x="6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12" name="Freeform 1037"/>
            <p:cNvSpPr>
              <a:spLocks/>
            </p:cNvSpPr>
            <p:nvPr userDrawn="1"/>
          </p:nvSpPr>
          <p:spPr bwMode="auto">
            <a:xfrm>
              <a:off x="320" y="268"/>
              <a:ext cx="5" cy="17"/>
            </a:xfrm>
            <a:custGeom>
              <a:avLst/>
              <a:gdLst>
                <a:gd name="T0" fmla="*/ 7 w 11"/>
                <a:gd name="T1" fmla="*/ 0 h 38"/>
                <a:gd name="T2" fmla="*/ 7 w 11"/>
                <a:gd name="T3" fmla="*/ 0 h 38"/>
                <a:gd name="T4" fmla="*/ 11 w 11"/>
                <a:gd name="T5" fmla="*/ 24 h 38"/>
                <a:gd name="T6" fmla="*/ 5 w 11"/>
                <a:gd name="T7" fmla="*/ 38 h 38"/>
                <a:gd name="T8" fmla="*/ 2 w 11"/>
                <a:gd name="T9" fmla="*/ 38 h 38"/>
                <a:gd name="T10" fmla="*/ 0 w 11"/>
                <a:gd name="T11" fmla="*/ 17 h 38"/>
                <a:gd name="T12" fmla="*/ 2 w 11"/>
                <a:gd name="T13" fmla="*/ 6 h 38"/>
                <a:gd name="T14" fmla="*/ 5 w 11"/>
                <a:gd name="T15" fmla="*/ 25 h 38"/>
                <a:gd name="T16" fmla="*/ 7 w 11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38">
                  <a:moveTo>
                    <a:pt x="7" y="0"/>
                  </a:moveTo>
                  <a:lnTo>
                    <a:pt x="7" y="0"/>
                  </a:lnTo>
                  <a:cubicBezTo>
                    <a:pt x="7" y="0"/>
                    <a:pt x="11" y="18"/>
                    <a:pt x="11" y="24"/>
                  </a:cubicBezTo>
                  <a:cubicBezTo>
                    <a:pt x="9" y="29"/>
                    <a:pt x="7" y="34"/>
                    <a:pt x="5" y="38"/>
                  </a:cubicBezTo>
                  <a:lnTo>
                    <a:pt x="2" y="38"/>
                  </a:lnTo>
                  <a:cubicBezTo>
                    <a:pt x="2" y="33"/>
                    <a:pt x="2" y="24"/>
                    <a:pt x="0" y="17"/>
                  </a:cubicBezTo>
                  <a:cubicBezTo>
                    <a:pt x="1" y="13"/>
                    <a:pt x="2" y="9"/>
                    <a:pt x="2" y="6"/>
                  </a:cubicBezTo>
                  <a:cubicBezTo>
                    <a:pt x="4" y="13"/>
                    <a:pt x="4" y="16"/>
                    <a:pt x="5" y="25"/>
                  </a:cubicBezTo>
                  <a:cubicBezTo>
                    <a:pt x="6" y="16"/>
                    <a:pt x="7" y="7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13" name="Freeform 1038"/>
            <p:cNvSpPr>
              <a:spLocks/>
            </p:cNvSpPr>
            <p:nvPr userDrawn="1"/>
          </p:nvSpPr>
          <p:spPr bwMode="auto">
            <a:xfrm>
              <a:off x="311" y="269"/>
              <a:ext cx="6" cy="16"/>
            </a:xfrm>
            <a:custGeom>
              <a:avLst/>
              <a:gdLst>
                <a:gd name="T0" fmla="*/ 11 w 15"/>
                <a:gd name="T1" fmla="*/ 0 h 36"/>
                <a:gd name="T2" fmla="*/ 11 w 15"/>
                <a:gd name="T3" fmla="*/ 0 h 36"/>
                <a:gd name="T4" fmla="*/ 5 w 15"/>
                <a:gd name="T5" fmla="*/ 36 h 36"/>
                <a:gd name="T6" fmla="*/ 0 w 15"/>
                <a:gd name="T7" fmla="*/ 36 h 36"/>
                <a:gd name="T8" fmla="*/ 6 w 15"/>
                <a:gd name="T9" fmla="*/ 1 h 36"/>
                <a:gd name="T10" fmla="*/ 7 w 15"/>
                <a:gd name="T11" fmla="*/ 21 h 36"/>
                <a:gd name="T12" fmla="*/ 11 w 15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6">
                  <a:moveTo>
                    <a:pt x="11" y="0"/>
                  </a:moveTo>
                  <a:lnTo>
                    <a:pt x="11" y="0"/>
                  </a:lnTo>
                  <a:cubicBezTo>
                    <a:pt x="15" y="20"/>
                    <a:pt x="11" y="27"/>
                    <a:pt x="5" y="36"/>
                  </a:cubicBezTo>
                  <a:lnTo>
                    <a:pt x="0" y="36"/>
                  </a:lnTo>
                  <a:cubicBezTo>
                    <a:pt x="3" y="30"/>
                    <a:pt x="6" y="12"/>
                    <a:pt x="6" y="1"/>
                  </a:cubicBezTo>
                  <a:cubicBezTo>
                    <a:pt x="6" y="2"/>
                    <a:pt x="8" y="13"/>
                    <a:pt x="7" y="21"/>
                  </a:cubicBezTo>
                  <a:cubicBezTo>
                    <a:pt x="9" y="13"/>
                    <a:pt x="10" y="8"/>
                    <a:pt x="1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14" name="Freeform 1039"/>
            <p:cNvSpPr>
              <a:spLocks/>
            </p:cNvSpPr>
            <p:nvPr userDrawn="1"/>
          </p:nvSpPr>
          <p:spPr bwMode="auto">
            <a:xfrm>
              <a:off x="295" y="267"/>
              <a:ext cx="13" cy="14"/>
            </a:xfrm>
            <a:custGeom>
              <a:avLst/>
              <a:gdLst>
                <a:gd name="T0" fmla="*/ 28 w 28"/>
                <a:gd name="T1" fmla="*/ 0 h 31"/>
                <a:gd name="T2" fmla="*/ 28 w 28"/>
                <a:gd name="T3" fmla="*/ 0 h 31"/>
                <a:gd name="T4" fmla="*/ 16 w 28"/>
                <a:gd name="T5" fmla="*/ 23 h 31"/>
                <a:gd name="T6" fmla="*/ 27 w 28"/>
                <a:gd name="T7" fmla="*/ 13 h 31"/>
                <a:gd name="T8" fmla="*/ 24 w 28"/>
                <a:gd name="T9" fmla="*/ 24 h 31"/>
                <a:gd name="T10" fmla="*/ 0 w 28"/>
                <a:gd name="T11" fmla="*/ 20 h 31"/>
                <a:gd name="T12" fmla="*/ 28 w 28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1">
                  <a:moveTo>
                    <a:pt x="28" y="0"/>
                  </a:moveTo>
                  <a:lnTo>
                    <a:pt x="28" y="0"/>
                  </a:lnTo>
                  <a:cubicBezTo>
                    <a:pt x="28" y="10"/>
                    <a:pt x="23" y="20"/>
                    <a:pt x="16" y="23"/>
                  </a:cubicBezTo>
                  <a:cubicBezTo>
                    <a:pt x="24" y="21"/>
                    <a:pt x="27" y="13"/>
                    <a:pt x="27" y="13"/>
                  </a:cubicBezTo>
                  <a:cubicBezTo>
                    <a:pt x="27" y="15"/>
                    <a:pt x="26" y="21"/>
                    <a:pt x="24" y="24"/>
                  </a:cubicBezTo>
                  <a:cubicBezTo>
                    <a:pt x="16" y="31"/>
                    <a:pt x="3" y="29"/>
                    <a:pt x="0" y="20"/>
                  </a:cubicBezTo>
                  <a:cubicBezTo>
                    <a:pt x="14" y="26"/>
                    <a:pt x="24" y="15"/>
                    <a:pt x="2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15" name="Freeform 1040"/>
            <p:cNvSpPr>
              <a:spLocks/>
            </p:cNvSpPr>
            <p:nvPr userDrawn="1"/>
          </p:nvSpPr>
          <p:spPr bwMode="auto">
            <a:xfrm>
              <a:off x="231" y="268"/>
              <a:ext cx="26" cy="15"/>
            </a:xfrm>
            <a:custGeom>
              <a:avLst/>
              <a:gdLst>
                <a:gd name="T0" fmla="*/ 0 w 59"/>
                <a:gd name="T1" fmla="*/ 7 h 34"/>
                <a:gd name="T2" fmla="*/ 0 w 59"/>
                <a:gd name="T3" fmla="*/ 7 h 34"/>
                <a:gd name="T4" fmla="*/ 24 w 59"/>
                <a:gd name="T5" fmla="*/ 4 h 34"/>
                <a:gd name="T6" fmla="*/ 47 w 59"/>
                <a:gd name="T7" fmla="*/ 15 h 34"/>
                <a:gd name="T8" fmla="*/ 48 w 59"/>
                <a:gd name="T9" fmla="*/ 21 h 34"/>
                <a:gd name="T10" fmla="*/ 24 w 59"/>
                <a:gd name="T11" fmla="*/ 15 h 34"/>
                <a:gd name="T12" fmla="*/ 50 w 59"/>
                <a:gd name="T13" fmla="*/ 25 h 34"/>
                <a:gd name="T14" fmla="*/ 59 w 59"/>
                <a:gd name="T15" fmla="*/ 34 h 34"/>
                <a:gd name="T16" fmla="*/ 13 w 59"/>
                <a:gd name="T17" fmla="*/ 24 h 34"/>
                <a:gd name="T18" fmla="*/ 0 w 59"/>
                <a:gd name="T1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34">
                  <a:moveTo>
                    <a:pt x="0" y="7"/>
                  </a:moveTo>
                  <a:lnTo>
                    <a:pt x="0" y="7"/>
                  </a:lnTo>
                  <a:cubicBezTo>
                    <a:pt x="6" y="2"/>
                    <a:pt x="15" y="0"/>
                    <a:pt x="24" y="4"/>
                  </a:cubicBezTo>
                  <a:cubicBezTo>
                    <a:pt x="26" y="5"/>
                    <a:pt x="41" y="12"/>
                    <a:pt x="47" y="15"/>
                  </a:cubicBezTo>
                  <a:cubicBezTo>
                    <a:pt x="47" y="17"/>
                    <a:pt x="48" y="20"/>
                    <a:pt x="48" y="21"/>
                  </a:cubicBezTo>
                  <a:cubicBezTo>
                    <a:pt x="43" y="19"/>
                    <a:pt x="33" y="16"/>
                    <a:pt x="24" y="15"/>
                  </a:cubicBezTo>
                  <a:cubicBezTo>
                    <a:pt x="34" y="21"/>
                    <a:pt x="46" y="24"/>
                    <a:pt x="50" y="25"/>
                  </a:cubicBezTo>
                  <a:cubicBezTo>
                    <a:pt x="52" y="28"/>
                    <a:pt x="54" y="31"/>
                    <a:pt x="59" y="34"/>
                  </a:cubicBezTo>
                  <a:cubicBezTo>
                    <a:pt x="44" y="31"/>
                    <a:pt x="25" y="29"/>
                    <a:pt x="13" y="24"/>
                  </a:cubicBezTo>
                  <a:cubicBezTo>
                    <a:pt x="9" y="22"/>
                    <a:pt x="1" y="15"/>
                    <a:pt x="0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16" name="Freeform 1041"/>
            <p:cNvSpPr>
              <a:spLocks/>
            </p:cNvSpPr>
            <p:nvPr userDrawn="1"/>
          </p:nvSpPr>
          <p:spPr bwMode="auto">
            <a:xfrm>
              <a:off x="250" y="268"/>
              <a:ext cx="6" cy="3"/>
            </a:xfrm>
            <a:custGeom>
              <a:avLst/>
              <a:gdLst>
                <a:gd name="T0" fmla="*/ 0 w 14"/>
                <a:gd name="T1" fmla="*/ 0 h 8"/>
                <a:gd name="T2" fmla="*/ 0 w 14"/>
                <a:gd name="T3" fmla="*/ 0 h 8"/>
                <a:gd name="T4" fmla="*/ 14 w 14"/>
                <a:gd name="T5" fmla="*/ 8 h 8"/>
                <a:gd name="T6" fmla="*/ 12 w 14"/>
                <a:gd name="T7" fmla="*/ 8 h 8"/>
                <a:gd name="T8" fmla="*/ 0 w 14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0" y="0"/>
                  </a:moveTo>
                  <a:lnTo>
                    <a:pt x="0" y="0"/>
                  </a:lnTo>
                  <a:cubicBezTo>
                    <a:pt x="5" y="2"/>
                    <a:pt x="10" y="6"/>
                    <a:pt x="14" y="8"/>
                  </a:cubicBezTo>
                  <a:lnTo>
                    <a:pt x="12" y="8"/>
                  </a:lnTo>
                  <a:cubicBezTo>
                    <a:pt x="8" y="6"/>
                    <a:pt x="5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17" name="Freeform 1042"/>
            <p:cNvSpPr>
              <a:spLocks/>
            </p:cNvSpPr>
            <p:nvPr userDrawn="1"/>
          </p:nvSpPr>
          <p:spPr bwMode="auto">
            <a:xfrm>
              <a:off x="298" y="263"/>
              <a:ext cx="16" cy="22"/>
            </a:xfrm>
            <a:custGeom>
              <a:avLst/>
              <a:gdLst>
                <a:gd name="T0" fmla="*/ 34 w 37"/>
                <a:gd name="T1" fmla="*/ 0 h 50"/>
                <a:gd name="T2" fmla="*/ 34 w 37"/>
                <a:gd name="T3" fmla="*/ 0 h 50"/>
                <a:gd name="T4" fmla="*/ 18 w 37"/>
                <a:gd name="T5" fmla="*/ 50 h 50"/>
                <a:gd name="T6" fmla="*/ 0 w 37"/>
                <a:gd name="T7" fmla="*/ 50 h 50"/>
                <a:gd name="T8" fmla="*/ 2 w 37"/>
                <a:gd name="T9" fmla="*/ 49 h 50"/>
                <a:gd name="T10" fmla="*/ 32 w 37"/>
                <a:gd name="T11" fmla="*/ 0 h 50"/>
                <a:gd name="T12" fmla="*/ 31 w 37"/>
                <a:gd name="T13" fmla="*/ 19 h 50"/>
                <a:gd name="T14" fmla="*/ 34 w 37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50">
                  <a:moveTo>
                    <a:pt x="34" y="0"/>
                  </a:moveTo>
                  <a:lnTo>
                    <a:pt x="34" y="0"/>
                  </a:lnTo>
                  <a:cubicBezTo>
                    <a:pt x="37" y="21"/>
                    <a:pt x="31" y="38"/>
                    <a:pt x="18" y="50"/>
                  </a:cubicBezTo>
                  <a:lnTo>
                    <a:pt x="0" y="50"/>
                  </a:lnTo>
                  <a:lnTo>
                    <a:pt x="2" y="49"/>
                  </a:lnTo>
                  <a:cubicBezTo>
                    <a:pt x="21" y="42"/>
                    <a:pt x="29" y="25"/>
                    <a:pt x="32" y="0"/>
                  </a:cubicBezTo>
                  <a:cubicBezTo>
                    <a:pt x="32" y="5"/>
                    <a:pt x="32" y="14"/>
                    <a:pt x="31" y="19"/>
                  </a:cubicBezTo>
                  <a:cubicBezTo>
                    <a:pt x="33" y="13"/>
                    <a:pt x="33" y="6"/>
                    <a:pt x="3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18" name="Freeform 1043"/>
            <p:cNvSpPr>
              <a:spLocks/>
            </p:cNvSpPr>
            <p:nvPr userDrawn="1"/>
          </p:nvSpPr>
          <p:spPr bwMode="auto">
            <a:xfrm>
              <a:off x="197" y="261"/>
              <a:ext cx="39" cy="21"/>
            </a:xfrm>
            <a:custGeom>
              <a:avLst/>
              <a:gdLst>
                <a:gd name="T0" fmla="*/ 0 w 87"/>
                <a:gd name="T1" fmla="*/ 3 h 45"/>
                <a:gd name="T2" fmla="*/ 0 w 87"/>
                <a:gd name="T3" fmla="*/ 3 h 45"/>
                <a:gd name="T4" fmla="*/ 40 w 87"/>
                <a:gd name="T5" fmla="*/ 8 h 45"/>
                <a:gd name="T6" fmla="*/ 72 w 87"/>
                <a:gd name="T7" fmla="*/ 23 h 45"/>
                <a:gd name="T8" fmla="*/ 76 w 87"/>
                <a:gd name="T9" fmla="*/ 31 h 45"/>
                <a:gd name="T10" fmla="*/ 28 w 87"/>
                <a:gd name="T11" fmla="*/ 17 h 45"/>
                <a:gd name="T12" fmla="*/ 83 w 87"/>
                <a:gd name="T13" fmla="*/ 38 h 45"/>
                <a:gd name="T14" fmla="*/ 87 w 87"/>
                <a:gd name="T15" fmla="*/ 42 h 45"/>
                <a:gd name="T16" fmla="*/ 80 w 87"/>
                <a:gd name="T17" fmla="*/ 45 h 45"/>
                <a:gd name="T18" fmla="*/ 43 w 87"/>
                <a:gd name="T19" fmla="*/ 37 h 45"/>
                <a:gd name="T20" fmla="*/ 0 w 87"/>
                <a:gd name="T21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45">
                  <a:moveTo>
                    <a:pt x="0" y="3"/>
                  </a:moveTo>
                  <a:lnTo>
                    <a:pt x="0" y="3"/>
                  </a:lnTo>
                  <a:cubicBezTo>
                    <a:pt x="10" y="0"/>
                    <a:pt x="30" y="4"/>
                    <a:pt x="40" y="8"/>
                  </a:cubicBezTo>
                  <a:cubicBezTo>
                    <a:pt x="46" y="11"/>
                    <a:pt x="67" y="19"/>
                    <a:pt x="72" y="23"/>
                  </a:cubicBezTo>
                  <a:cubicBezTo>
                    <a:pt x="74" y="26"/>
                    <a:pt x="74" y="28"/>
                    <a:pt x="76" y="31"/>
                  </a:cubicBezTo>
                  <a:cubicBezTo>
                    <a:pt x="68" y="28"/>
                    <a:pt x="49" y="21"/>
                    <a:pt x="28" y="17"/>
                  </a:cubicBezTo>
                  <a:cubicBezTo>
                    <a:pt x="43" y="24"/>
                    <a:pt x="68" y="33"/>
                    <a:pt x="83" y="38"/>
                  </a:cubicBezTo>
                  <a:cubicBezTo>
                    <a:pt x="84" y="39"/>
                    <a:pt x="86" y="41"/>
                    <a:pt x="87" y="42"/>
                  </a:cubicBezTo>
                  <a:cubicBezTo>
                    <a:pt x="84" y="42"/>
                    <a:pt x="82" y="44"/>
                    <a:pt x="80" y="45"/>
                  </a:cubicBezTo>
                  <a:cubicBezTo>
                    <a:pt x="75" y="45"/>
                    <a:pt x="49" y="39"/>
                    <a:pt x="43" y="37"/>
                  </a:cubicBezTo>
                  <a:cubicBezTo>
                    <a:pt x="24" y="31"/>
                    <a:pt x="2" y="18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19" name="Freeform 1044"/>
            <p:cNvSpPr>
              <a:spLocks/>
            </p:cNvSpPr>
            <p:nvPr userDrawn="1"/>
          </p:nvSpPr>
          <p:spPr bwMode="auto">
            <a:xfrm>
              <a:off x="222" y="260"/>
              <a:ext cx="13" cy="8"/>
            </a:xfrm>
            <a:custGeom>
              <a:avLst/>
              <a:gdLst>
                <a:gd name="T0" fmla="*/ 0 w 29"/>
                <a:gd name="T1" fmla="*/ 0 h 16"/>
                <a:gd name="T2" fmla="*/ 0 w 29"/>
                <a:gd name="T3" fmla="*/ 0 h 16"/>
                <a:gd name="T4" fmla="*/ 29 w 29"/>
                <a:gd name="T5" fmla="*/ 15 h 16"/>
                <a:gd name="T6" fmla="*/ 25 w 29"/>
                <a:gd name="T7" fmla="*/ 16 h 16"/>
                <a:gd name="T8" fmla="*/ 0 w 29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6">
                  <a:moveTo>
                    <a:pt x="0" y="0"/>
                  </a:moveTo>
                  <a:lnTo>
                    <a:pt x="0" y="0"/>
                  </a:lnTo>
                  <a:cubicBezTo>
                    <a:pt x="10" y="5"/>
                    <a:pt x="27" y="14"/>
                    <a:pt x="29" y="15"/>
                  </a:cubicBezTo>
                  <a:cubicBezTo>
                    <a:pt x="28" y="15"/>
                    <a:pt x="27" y="15"/>
                    <a:pt x="25" y="16"/>
                  </a:cubicBezTo>
                  <a:cubicBezTo>
                    <a:pt x="25" y="16"/>
                    <a:pt x="7" y="6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20" name="Freeform 1045"/>
            <p:cNvSpPr>
              <a:spLocks/>
            </p:cNvSpPr>
            <p:nvPr userDrawn="1"/>
          </p:nvSpPr>
          <p:spPr bwMode="auto">
            <a:xfrm>
              <a:off x="315" y="257"/>
              <a:ext cx="6" cy="25"/>
            </a:xfrm>
            <a:custGeom>
              <a:avLst/>
              <a:gdLst>
                <a:gd name="T0" fmla="*/ 3 w 12"/>
                <a:gd name="T1" fmla="*/ 0 h 55"/>
                <a:gd name="T2" fmla="*/ 3 w 12"/>
                <a:gd name="T3" fmla="*/ 0 h 55"/>
                <a:gd name="T4" fmla="*/ 12 w 12"/>
                <a:gd name="T5" fmla="*/ 27 h 55"/>
                <a:gd name="T6" fmla="*/ 3 w 12"/>
                <a:gd name="T7" fmla="*/ 55 h 55"/>
                <a:gd name="T8" fmla="*/ 0 w 12"/>
                <a:gd name="T9" fmla="*/ 24 h 55"/>
                <a:gd name="T10" fmla="*/ 1 w 12"/>
                <a:gd name="T11" fmla="*/ 1 h 55"/>
                <a:gd name="T12" fmla="*/ 7 w 12"/>
                <a:gd name="T13" fmla="*/ 28 h 55"/>
                <a:gd name="T14" fmla="*/ 3 w 12"/>
                <a:gd name="T1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55">
                  <a:moveTo>
                    <a:pt x="3" y="0"/>
                  </a:moveTo>
                  <a:lnTo>
                    <a:pt x="3" y="0"/>
                  </a:lnTo>
                  <a:cubicBezTo>
                    <a:pt x="6" y="6"/>
                    <a:pt x="12" y="22"/>
                    <a:pt x="12" y="27"/>
                  </a:cubicBezTo>
                  <a:cubicBezTo>
                    <a:pt x="12" y="39"/>
                    <a:pt x="6" y="48"/>
                    <a:pt x="3" y="55"/>
                  </a:cubicBezTo>
                  <a:cubicBezTo>
                    <a:pt x="4" y="45"/>
                    <a:pt x="3" y="33"/>
                    <a:pt x="0" y="24"/>
                  </a:cubicBezTo>
                  <a:cubicBezTo>
                    <a:pt x="1" y="17"/>
                    <a:pt x="1" y="8"/>
                    <a:pt x="1" y="1"/>
                  </a:cubicBezTo>
                  <a:cubicBezTo>
                    <a:pt x="2" y="4"/>
                    <a:pt x="6" y="19"/>
                    <a:pt x="7" y="28"/>
                  </a:cubicBezTo>
                  <a:cubicBezTo>
                    <a:pt x="7" y="20"/>
                    <a:pt x="4" y="6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21" name="Freeform 1046"/>
            <p:cNvSpPr>
              <a:spLocks/>
            </p:cNvSpPr>
            <p:nvPr userDrawn="1"/>
          </p:nvSpPr>
          <p:spPr bwMode="auto">
            <a:xfrm>
              <a:off x="323" y="257"/>
              <a:ext cx="7" cy="27"/>
            </a:xfrm>
            <a:custGeom>
              <a:avLst/>
              <a:gdLst>
                <a:gd name="T0" fmla="*/ 0 w 15"/>
                <a:gd name="T1" fmla="*/ 0 h 60"/>
                <a:gd name="T2" fmla="*/ 0 w 15"/>
                <a:gd name="T3" fmla="*/ 0 h 60"/>
                <a:gd name="T4" fmla="*/ 7 w 15"/>
                <a:gd name="T5" fmla="*/ 29 h 60"/>
                <a:gd name="T6" fmla="*/ 2 w 15"/>
                <a:gd name="T7" fmla="*/ 1 h 60"/>
                <a:gd name="T8" fmla="*/ 7 w 15"/>
                <a:gd name="T9" fmla="*/ 15 h 60"/>
                <a:gd name="T10" fmla="*/ 15 w 15"/>
                <a:gd name="T11" fmla="*/ 42 h 60"/>
                <a:gd name="T12" fmla="*/ 7 w 15"/>
                <a:gd name="T13" fmla="*/ 60 h 60"/>
                <a:gd name="T14" fmla="*/ 4 w 15"/>
                <a:gd name="T15" fmla="*/ 31 h 60"/>
                <a:gd name="T16" fmla="*/ 1 w 15"/>
                <a:gd name="T17" fmla="*/ 20 h 60"/>
                <a:gd name="T18" fmla="*/ 0 w 15"/>
                <a:gd name="T1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60">
                  <a:moveTo>
                    <a:pt x="0" y="0"/>
                  </a:moveTo>
                  <a:lnTo>
                    <a:pt x="0" y="0"/>
                  </a:lnTo>
                  <a:cubicBezTo>
                    <a:pt x="1" y="6"/>
                    <a:pt x="7" y="26"/>
                    <a:pt x="7" y="29"/>
                  </a:cubicBezTo>
                  <a:cubicBezTo>
                    <a:pt x="6" y="19"/>
                    <a:pt x="4" y="10"/>
                    <a:pt x="2" y="1"/>
                  </a:cubicBezTo>
                  <a:cubicBezTo>
                    <a:pt x="2" y="1"/>
                    <a:pt x="6" y="12"/>
                    <a:pt x="7" y="15"/>
                  </a:cubicBezTo>
                  <a:cubicBezTo>
                    <a:pt x="9" y="22"/>
                    <a:pt x="14" y="35"/>
                    <a:pt x="15" y="42"/>
                  </a:cubicBezTo>
                  <a:cubicBezTo>
                    <a:pt x="13" y="49"/>
                    <a:pt x="10" y="54"/>
                    <a:pt x="7" y="60"/>
                  </a:cubicBezTo>
                  <a:cubicBezTo>
                    <a:pt x="7" y="50"/>
                    <a:pt x="6" y="41"/>
                    <a:pt x="4" y="31"/>
                  </a:cubicBezTo>
                  <a:cubicBezTo>
                    <a:pt x="3" y="28"/>
                    <a:pt x="1" y="24"/>
                    <a:pt x="1" y="20"/>
                  </a:cubicBezTo>
                  <a:cubicBezTo>
                    <a:pt x="0" y="14"/>
                    <a:pt x="0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22" name="Freeform 1047"/>
            <p:cNvSpPr>
              <a:spLocks/>
            </p:cNvSpPr>
            <p:nvPr userDrawn="1"/>
          </p:nvSpPr>
          <p:spPr bwMode="auto">
            <a:xfrm>
              <a:off x="235" y="256"/>
              <a:ext cx="26" cy="18"/>
            </a:xfrm>
            <a:custGeom>
              <a:avLst/>
              <a:gdLst>
                <a:gd name="T0" fmla="*/ 0 w 58"/>
                <a:gd name="T1" fmla="*/ 0 h 39"/>
                <a:gd name="T2" fmla="*/ 0 w 58"/>
                <a:gd name="T3" fmla="*/ 0 h 39"/>
                <a:gd name="T4" fmla="*/ 58 w 58"/>
                <a:gd name="T5" fmla="*/ 34 h 39"/>
                <a:gd name="T6" fmla="*/ 51 w 58"/>
                <a:gd name="T7" fmla="*/ 34 h 39"/>
                <a:gd name="T8" fmla="*/ 23 w 58"/>
                <a:gd name="T9" fmla="*/ 18 h 39"/>
                <a:gd name="T10" fmla="*/ 45 w 58"/>
                <a:gd name="T11" fmla="*/ 35 h 39"/>
                <a:gd name="T12" fmla="*/ 38 w 58"/>
                <a:gd name="T13" fmla="*/ 39 h 39"/>
                <a:gd name="T14" fmla="*/ 12 w 58"/>
                <a:gd name="T15" fmla="*/ 26 h 39"/>
                <a:gd name="T16" fmla="*/ 0 w 58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39">
                  <a:moveTo>
                    <a:pt x="0" y="0"/>
                  </a:moveTo>
                  <a:lnTo>
                    <a:pt x="0" y="0"/>
                  </a:lnTo>
                  <a:cubicBezTo>
                    <a:pt x="27" y="2"/>
                    <a:pt x="41" y="22"/>
                    <a:pt x="58" y="34"/>
                  </a:cubicBezTo>
                  <a:cubicBezTo>
                    <a:pt x="56" y="34"/>
                    <a:pt x="54" y="34"/>
                    <a:pt x="51" y="34"/>
                  </a:cubicBezTo>
                  <a:cubicBezTo>
                    <a:pt x="48" y="33"/>
                    <a:pt x="33" y="22"/>
                    <a:pt x="23" y="18"/>
                  </a:cubicBezTo>
                  <a:cubicBezTo>
                    <a:pt x="28" y="25"/>
                    <a:pt x="38" y="29"/>
                    <a:pt x="45" y="35"/>
                  </a:cubicBezTo>
                  <a:cubicBezTo>
                    <a:pt x="43" y="36"/>
                    <a:pt x="41" y="37"/>
                    <a:pt x="38" y="39"/>
                  </a:cubicBezTo>
                  <a:cubicBezTo>
                    <a:pt x="34" y="37"/>
                    <a:pt x="18" y="28"/>
                    <a:pt x="12" y="26"/>
                  </a:cubicBezTo>
                  <a:cubicBezTo>
                    <a:pt x="5" y="18"/>
                    <a:pt x="0" y="8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23" name="Freeform 1048"/>
            <p:cNvSpPr>
              <a:spLocks/>
            </p:cNvSpPr>
            <p:nvPr userDrawn="1"/>
          </p:nvSpPr>
          <p:spPr bwMode="auto">
            <a:xfrm>
              <a:off x="251" y="255"/>
              <a:ext cx="3" cy="4"/>
            </a:xfrm>
            <a:custGeom>
              <a:avLst/>
              <a:gdLst>
                <a:gd name="T0" fmla="*/ 0 w 7"/>
                <a:gd name="T1" fmla="*/ 0 h 10"/>
                <a:gd name="T2" fmla="*/ 0 w 7"/>
                <a:gd name="T3" fmla="*/ 0 h 10"/>
                <a:gd name="T4" fmla="*/ 7 w 7"/>
                <a:gd name="T5" fmla="*/ 7 h 10"/>
                <a:gd name="T6" fmla="*/ 7 w 7"/>
                <a:gd name="T7" fmla="*/ 10 h 10"/>
                <a:gd name="T8" fmla="*/ 0 w 7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0" y="0"/>
                  </a:moveTo>
                  <a:lnTo>
                    <a:pt x="0" y="0"/>
                  </a:lnTo>
                  <a:cubicBezTo>
                    <a:pt x="2" y="2"/>
                    <a:pt x="5" y="5"/>
                    <a:pt x="7" y="7"/>
                  </a:cubicBezTo>
                  <a:cubicBezTo>
                    <a:pt x="7" y="8"/>
                    <a:pt x="7" y="9"/>
                    <a:pt x="7" y="10"/>
                  </a:cubicBezTo>
                  <a:cubicBezTo>
                    <a:pt x="5" y="7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24" name="Freeform 1049"/>
            <p:cNvSpPr>
              <a:spLocks/>
            </p:cNvSpPr>
            <p:nvPr userDrawn="1"/>
          </p:nvSpPr>
          <p:spPr bwMode="auto">
            <a:xfrm>
              <a:off x="252" y="251"/>
              <a:ext cx="45" cy="64"/>
            </a:xfrm>
            <a:custGeom>
              <a:avLst/>
              <a:gdLst>
                <a:gd name="T0" fmla="*/ 13 w 100"/>
                <a:gd name="T1" fmla="*/ 95 h 142"/>
                <a:gd name="T2" fmla="*/ 13 w 100"/>
                <a:gd name="T3" fmla="*/ 95 h 142"/>
                <a:gd name="T4" fmla="*/ 0 w 100"/>
                <a:gd name="T5" fmla="*/ 82 h 142"/>
                <a:gd name="T6" fmla="*/ 16 w 100"/>
                <a:gd name="T7" fmla="*/ 74 h 142"/>
                <a:gd name="T8" fmla="*/ 30 w 100"/>
                <a:gd name="T9" fmla="*/ 78 h 142"/>
                <a:gd name="T10" fmla="*/ 31 w 100"/>
                <a:gd name="T11" fmla="*/ 76 h 142"/>
                <a:gd name="T12" fmla="*/ 2 w 100"/>
                <a:gd name="T13" fmla="*/ 51 h 142"/>
                <a:gd name="T14" fmla="*/ 37 w 100"/>
                <a:gd name="T15" fmla="*/ 61 h 142"/>
                <a:gd name="T16" fmla="*/ 38 w 100"/>
                <a:gd name="T17" fmla="*/ 60 h 142"/>
                <a:gd name="T18" fmla="*/ 14 w 100"/>
                <a:gd name="T19" fmla="*/ 36 h 142"/>
                <a:gd name="T20" fmla="*/ 8 w 100"/>
                <a:gd name="T21" fmla="*/ 0 h 142"/>
                <a:gd name="T22" fmla="*/ 55 w 100"/>
                <a:gd name="T23" fmla="*/ 52 h 142"/>
                <a:gd name="T24" fmla="*/ 42 w 100"/>
                <a:gd name="T25" fmla="*/ 83 h 142"/>
                <a:gd name="T26" fmla="*/ 62 w 100"/>
                <a:gd name="T27" fmla="*/ 110 h 142"/>
                <a:gd name="T28" fmla="*/ 93 w 100"/>
                <a:gd name="T29" fmla="*/ 98 h 142"/>
                <a:gd name="T30" fmla="*/ 100 w 100"/>
                <a:gd name="T31" fmla="*/ 98 h 142"/>
                <a:gd name="T32" fmla="*/ 100 w 100"/>
                <a:gd name="T33" fmla="*/ 110 h 142"/>
                <a:gd name="T34" fmla="*/ 98 w 100"/>
                <a:gd name="T35" fmla="*/ 112 h 142"/>
                <a:gd name="T36" fmla="*/ 100 w 100"/>
                <a:gd name="T37" fmla="*/ 120 h 142"/>
                <a:gd name="T38" fmla="*/ 100 w 100"/>
                <a:gd name="T39" fmla="*/ 129 h 142"/>
                <a:gd name="T40" fmla="*/ 96 w 100"/>
                <a:gd name="T41" fmla="*/ 126 h 142"/>
                <a:gd name="T42" fmla="*/ 100 w 100"/>
                <a:gd name="T43" fmla="*/ 131 h 142"/>
                <a:gd name="T44" fmla="*/ 100 w 100"/>
                <a:gd name="T45" fmla="*/ 133 h 142"/>
                <a:gd name="T46" fmla="*/ 96 w 100"/>
                <a:gd name="T47" fmla="*/ 131 h 142"/>
                <a:gd name="T48" fmla="*/ 91 w 100"/>
                <a:gd name="T49" fmla="*/ 115 h 142"/>
                <a:gd name="T50" fmla="*/ 89 w 100"/>
                <a:gd name="T51" fmla="*/ 116 h 142"/>
                <a:gd name="T52" fmla="*/ 94 w 100"/>
                <a:gd name="T53" fmla="*/ 130 h 142"/>
                <a:gd name="T54" fmla="*/ 87 w 100"/>
                <a:gd name="T55" fmla="*/ 142 h 142"/>
                <a:gd name="T56" fmla="*/ 74 w 100"/>
                <a:gd name="T57" fmla="*/ 134 h 142"/>
                <a:gd name="T58" fmla="*/ 72 w 100"/>
                <a:gd name="T59" fmla="*/ 120 h 142"/>
                <a:gd name="T60" fmla="*/ 70 w 100"/>
                <a:gd name="T61" fmla="*/ 120 h 142"/>
                <a:gd name="T62" fmla="*/ 71 w 100"/>
                <a:gd name="T63" fmla="*/ 133 h 142"/>
                <a:gd name="T64" fmla="*/ 61 w 100"/>
                <a:gd name="T65" fmla="*/ 142 h 142"/>
                <a:gd name="T66" fmla="*/ 52 w 100"/>
                <a:gd name="T67" fmla="*/ 132 h 142"/>
                <a:gd name="T68" fmla="*/ 55 w 100"/>
                <a:gd name="T69" fmla="*/ 119 h 142"/>
                <a:gd name="T70" fmla="*/ 54 w 100"/>
                <a:gd name="T71" fmla="*/ 118 h 142"/>
                <a:gd name="T72" fmla="*/ 48 w 100"/>
                <a:gd name="T73" fmla="*/ 133 h 142"/>
                <a:gd name="T74" fmla="*/ 34 w 100"/>
                <a:gd name="T75" fmla="*/ 134 h 142"/>
                <a:gd name="T76" fmla="*/ 30 w 100"/>
                <a:gd name="T77" fmla="*/ 121 h 142"/>
                <a:gd name="T78" fmla="*/ 38 w 100"/>
                <a:gd name="T79" fmla="*/ 111 h 142"/>
                <a:gd name="T80" fmla="*/ 36 w 100"/>
                <a:gd name="T81" fmla="*/ 110 h 142"/>
                <a:gd name="T82" fmla="*/ 26 w 100"/>
                <a:gd name="T83" fmla="*/ 120 h 142"/>
                <a:gd name="T84" fmla="*/ 8 w 100"/>
                <a:gd name="T85" fmla="*/ 116 h 142"/>
                <a:gd name="T86" fmla="*/ 14 w 100"/>
                <a:gd name="T87" fmla="*/ 100 h 142"/>
                <a:gd name="T88" fmla="*/ 28 w 100"/>
                <a:gd name="T89" fmla="*/ 97 h 142"/>
                <a:gd name="T90" fmla="*/ 27 w 100"/>
                <a:gd name="T91" fmla="*/ 95 h 142"/>
                <a:gd name="T92" fmla="*/ 13 w 100"/>
                <a:gd name="T93" fmla="*/ 9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0" h="142">
                  <a:moveTo>
                    <a:pt x="13" y="95"/>
                  </a:moveTo>
                  <a:lnTo>
                    <a:pt x="13" y="95"/>
                  </a:lnTo>
                  <a:cubicBezTo>
                    <a:pt x="5" y="94"/>
                    <a:pt x="2" y="86"/>
                    <a:pt x="0" y="82"/>
                  </a:cubicBezTo>
                  <a:cubicBezTo>
                    <a:pt x="3" y="80"/>
                    <a:pt x="8" y="72"/>
                    <a:pt x="16" y="74"/>
                  </a:cubicBezTo>
                  <a:cubicBezTo>
                    <a:pt x="21" y="75"/>
                    <a:pt x="26" y="76"/>
                    <a:pt x="30" y="78"/>
                  </a:cubicBezTo>
                  <a:cubicBezTo>
                    <a:pt x="31" y="77"/>
                    <a:pt x="31" y="77"/>
                    <a:pt x="31" y="76"/>
                  </a:cubicBezTo>
                  <a:cubicBezTo>
                    <a:pt x="14" y="72"/>
                    <a:pt x="2" y="65"/>
                    <a:pt x="2" y="51"/>
                  </a:cubicBezTo>
                  <a:cubicBezTo>
                    <a:pt x="15" y="42"/>
                    <a:pt x="28" y="50"/>
                    <a:pt x="37" y="61"/>
                  </a:cubicBezTo>
                  <a:lnTo>
                    <a:pt x="38" y="60"/>
                  </a:lnTo>
                  <a:cubicBezTo>
                    <a:pt x="31" y="49"/>
                    <a:pt x="22" y="44"/>
                    <a:pt x="14" y="36"/>
                  </a:cubicBezTo>
                  <a:cubicBezTo>
                    <a:pt x="7" y="28"/>
                    <a:pt x="4" y="12"/>
                    <a:pt x="8" y="0"/>
                  </a:cubicBezTo>
                  <a:cubicBezTo>
                    <a:pt x="23" y="19"/>
                    <a:pt x="49" y="37"/>
                    <a:pt x="55" y="52"/>
                  </a:cubicBezTo>
                  <a:cubicBezTo>
                    <a:pt x="62" y="68"/>
                    <a:pt x="45" y="72"/>
                    <a:pt x="42" y="83"/>
                  </a:cubicBezTo>
                  <a:cubicBezTo>
                    <a:pt x="39" y="96"/>
                    <a:pt x="47" y="105"/>
                    <a:pt x="62" y="110"/>
                  </a:cubicBezTo>
                  <a:cubicBezTo>
                    <a:pt x="74" y="114"/>
                    <a:pt x="88" y="110"/>
                    <a:pt x="93" y="98"/>
                  </a:cubicBezTo>
                  <a:cubicBezTo>
                    <a:pt x="96" y="98"/>
                    <a:pt x="97" y="99"/>
                    <a:pt x="100" y="98"/>
                  </a:cubicBezTo>
                  <a:lnTo>
                    <a:pt x="100" y="110"/>
                  </a:lnTo>
                  <a:cubicBezTo>
                    <a:pt x="98" y="111"/>
                    <a:pt x="100" y="110"/>
                    <a:pt x="98" y="112"/>
                  </a:cubicBezTo>
                  <a:cubicBezTo>
                    <a:pt x="99" y="115"/>
                    <a:pt x="100" y="118"/>
                    <a:pt x="100" y="120"/>
                  </a:cubicBezTo>
                  <a:lnTo>
                    <a:pt x="100" y="129"/>
                  </a:lnTo>
                  <a:cubicBezTo>
                    <a:pt x="99" y="129"/>
                    <a:pt x="98" y="129"/>
                    <a:pt x="96" y="126"/>
                  </a:cubicBezTo>
                  <a:cubicBezTo>
                    <a:pt x="97" y="129"/>
                    <a:pt x="98" y="130"/>
                    <a:pt x="100" y="131"/>
                  </a:cubicBezTo>
                  <a:lnTo>
                    <a:pt x="100" y="133"/>
                  </a:lnTo>
                  <a:cubicBezTo>
                    <a:pt x="99" y="133"/>
                    <a:pt x="97" y="132"/>
                    <a:pt x="96" y="131"/>
                  </a:cubicBezTo>
                  <a:cubicBezTo>
                    <a:pt x="94" y="127"/>
                    <a:pt x="93" y="119"/>
                    <a:pt x="91" y="115"/>
                  </a:cubicBezTo>
                  <a:cubicBezTo>
                    <a:pt x="91" y="114"/>
                    <a:pt x="89" y="114"/>
                    <a:pt x="89" y="116"/>
                  </a:cubicBezTo>
                  <a:cubicBezTo>
                    <a:pt x="90" y="118"/>
                    <a:pt x="93" y="128"/>
                    <a:pt x="94" y="130"/>
                  </a:cubicBezTo>
                  <a:cubicBezTo>
                    <a:pt x="95" y="137"/>
                    <a:pt x="90" y="138"/>
                    <a:pt x="87" y="142"/>
                  </a:cubicBezTo>
                  <a:cubicBezTo>
                    <a:pt x="81" y="139"/>
                    <a:pt x="75" y="141"/>
                    <a:pt x="74" y="134"/>
                  </a:cubicBezTo>
                  <a:cubicBezTo>
                    <a:pt x="73" y="129"/>
                    <a:pt x="73" y="125"/>
                    <a:pt x="72" y="120"/>
                  </a:cubicBezTo>
                  <a:cubicBezTo>
                    <a:pt x="72" y="119"/>
                    <a:pt x="70" y="119"/>
                    <a:pt x="70" y="120"/>
                  </a:cubicBezTo>
                  <a:cubicBezTo>
                    <a:pt x="71" y="125"/>
                    <a:pt x="71" y="132"/>
                    <a:pt x="71" y="133"/>
                  </a:cubicBezTo>
                  <a:cubicBezTo>
                    <a:pt x="71" y="139"/>
                    <a:pt x="65" y="139"/>
                    <a:pt x="61" y="142"/>
                  </a:cubicBezTo>
                  <a:cubicBezTo>
                    <a:pt x="57" y="139"/>
                    <a:pt x="51" y="138"/>
                    <a:pt x="52" y="132"/>
                  </a:cubicBezTo>
                  <a:cubicBezTo>
                    <a:pt x="52" y="130"/>
                    <a:pt x="55" y="122"/>
                    <a:pt x="55" y="119"/>
                  </a:cubicBezTo>
                  <a:cubicBezTo>
                    <a:pt x="56" y="118"/>
                    <a:pt x="54" y="118"/>
                    <a:pt x="54" y="118"/>
                  </a:cubicBezTo>
                  <a:cubicBezTo>
                    <a:pt x="53" y="122"/>
                    <a:pt x="50" y="129"/>
                    <a:pt x="48" y="133"/>
                  </a:cubicBezTo>
                  <a:cubicBezTo>
                    <a:pt x="45" y="138"/>
                    <a:pt x="40" y="134"/>
                    <a:pt x="34" y="134"/>
                  </a:cubicBezTo>
                  <a:cubicBezTo>
                    <a:pt x="32" y="130"/>
                    <a:pt x="26" y="126"/>
                    <a:pt x="30" y="121"/>
                  </a:cubicBezTo>
                  <a:cubicBezTo>
                    <a:pt x="31" y="119"/>
                    <a:pt x="38" y="111"/>
                    <a:pt x="38" y="111"/>
                  </a:cubicBezTo>
                  <a:cubicBezTo>
                    <a:pt x="38" y="110"/>
                    <a:pt x="37" y="109"/>
                    <a:pt x="36" y="110"/>
                  </a:cubicBezTo>
                  <a:cubicBezTo>
                    <a:pt x="34" y="111"/>
                    <a:pt x="31" y="115"/>
                    <a:pt x="26" y="120"/>
                  </a:cubicBezTo>
                  <a:cubicBezTo>
                    <a:pt x="21" y="124"/>
                    <a:pt x="11" y="116"/>
                    <a:pt x="8" y="116"/>
                  </a:cubicBezTo>
                  <a:cubicBezTo>
                    <a:pt x="9" y="111"/>
                    <a:pt x="8" y="103"/>
                    <a:pt x="14" y="100"/>
                  </a:cubicBezTo>
                  <a:cubicBezTo>
                    <a:pt x="19" y="98"/>
                    <a:pt x="26" y="97"/>
                    <a:pt x="28" y="97"/>
                  </a:cubicBezTo>
                  <a:cubicBezTo>
                    <a:pt x="28" y="96"/>
                    <a:pt x="27" y="95"/>
                    <a:pt x="27" y="95"/>
                  </a:cubicBezTo>
                  <a:cubicBezTo>
                    <a:pt x="23" y="96"/>
                    <a:pt x="17" y="96"/>
                    <a:pt x="13" y="9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25" name="Freeform 1050"/>
            <p:cNvSpPr>
              <a:spLocks/>
            </p:cNvSpPr>
            <p:nvPr userDrawn="1"/>
          </p:nvSpPr>
          <p:spPr bwMode="auto">
            <a:xfrm>
              <a:off x="224" y="248"/>
              <a:ext cx="10" cy="7"/>
            </a:xfrm>
            <a:custGeom>
              <a:avLst/>
              <a:gdLst>
                <a:gd name="T0" fmla="*/ 0 w 22"/>
                <a:gd name="T1" fmla="*/ 0 h 16"/>
                <a:gd name="T2" fmla="*/ 0 w 22"/>
                <a:gd name="T3" fmla="*/ 0 h 16"/>
                <a:gd name="T4" fmla="*/ 22 w 22"/>
                <a:gd name="T5" fmla="*/ 14 h 16"/>
                <a:gd name="T6" fmla="*/ 20 w 22"/>
                <a:gd name="T7" fmla="*/ 14 h 16"/>
                <a:gd name="T8" fmla="*/ 20 w 22"/>
                <a:gd name="T9" fmla="*/ 16 h 16"/>
                <a:gd name="T10" fmla="*/ 0 w 22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6">
                  <a:moveTo>
                    <a:pt x="0" y="0"/>
                  </a:moveTo>
                  <a:lnTo>
                    <a:pt x="0" y="0"/>
                  </a:lnTo>
                  <a:cubicBezTo>
                    <a:pt x="6" y="3"/>
                    <a:pt x="19" y="11"/>
                    <a:pt x="22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20" y="15"/>
                    <a:pt x="20" y="16"/>
                    <a:pt x="20" y="16"/>
                  </a:cubicBezTo>
                  <a:cubicBezTo>
                    <a:pt x="16" y="12"/>
                    <a:pt x="5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26" name="Freeform 1051"/>
            <p:cNvSpPr>
              <a:spLocks/>
            </p:cNvSpPr>
            <p:nvPr userDrawn="1"/>
          </p:nvSpPr>
          <p:spPr bwMode="auto">
            <a:xfrm>
              <a:off x="315" y="243"/>
              <a:ext cx="8" cy="31"/>
            </a:xfrm>
            <a:custGeom>
              <a:avLst/>
              <a:gdLst>
                <a:gd name="T0" fmla="*/ 2 w 17"/>
                <a:gd name="T1" fmla="*/ 0 h 68"/>
                <a:gd name="T2" fmla="*/ 2 w 17"/>
                <a:gd name="T3" fmla="*/ 0 h 68"/>
                <a:gd name="T4" fmla="*/ 9 w 17"/>
                <a:gd name="T5" fmla="*/ 14 h 68"/>
                <a:gd name="T6" fmla="*/ 16 w 17"/>
                <a:gd name="T7" fmla="*/ 68 h 68"/>
                <a:gd name="T8" fmla="*/ 0 w 17"/>
                <a:gd name="T9" fmla="*/ 16 h 68"/>
                <a:gd name="T10" fmla="*/ 14 w 17"/>
                <a:gd name="T11" fmla="*/ 42 h 68"/>
                <a:gd name="T12" fmla="*/ 2 w 17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68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8" y="12"/>
                    <a:pt x="9" y="14"/>
                  </a:cubicBezTo>
                  <a:cubicBezTo>
                    <a:pt x="16" y="25"/>
                    <a:pt x="17" y="44"/>
                    <a:pt x="16" y="68"/>
                  </a:cubicBezTo>
                  <a:cubicBezTo>
                    <a:pt x="12" y="44"/>
                    <a:pt x="1" y="26"/>
                    <a:pt x="0" y="16"/>
                  </a:cubicBezTo>
                  <a:cubicBezTo>
                    <a:pt x="5" y="22"/>
                    <a:pt x="10" y="31"/>
                    <a:pt x="14" y="42"/>
                  </a:cubicBezTo>
                  <a:cubicBezTo>
                    <a:pt x="13" y="36"/>
                    <a:pt x="5" y="7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27" name="Freeform 1052"/>
            <p:cNvSpPr>
              <a:spLocks/>
            </p:cNvSpPr>
            <p:nvPr userDrawn="1"/>
          </p:nvSpPr>
          <p:spPr bwMode="auto">
            <a:xfrm>
              <a:off x="199" y="245"/>
              <a:ext cx="40" cy="25"/>
            </a:xfrm>
            <a:custGeom>
              <a:avLst/>
              <a:gdLst>
                <a:gd name="T0" fmla="*/ 1 w 88"/>
                <a:gd name="T1" fmla="*/ 1 h 55"/>
                <a:gd name="T2" fmla="*/ 1 w 88"/>
                <a:gd name="T3" fmla="*/ 1 h 55"/>
                <a:gd name="T4" fmla="*/ 45 w 88"/>
                <a:gd name="T5" fmla="*/ 15 h 55"/>
                <a:gd name="T6" fmla="*/ 79 w 88"/>
                <a:gd name="T7" fmla="*/ 37 h 55"/>
                <a:gd name="T8" fmla="*/ 88 w 88"/>
                <a:gd name="T9" fmla="*/ 49 h 55"/>
                <a:gd name="T10" fmla="*/ 81 w 88"/>
                <a:gd name="T11" fmla="*/ 49 h 55"/>
                <a:gd name="T12" fmla="*/ 31 w 88"/>
                <a:gd name="T13" fmla="*/ 23 h 55"/>
                <a:gd name="T14" fmla="*/ 73 w 88"/>
                <a:gd name="T15" fmla="*/ 51 h 55"/>
                <a:gd name="T16" fmla="*/ 67 w 88"/>
                <a:gd name="T17" fmla="*/ 55 h 55"/>
                <a:gd name="T18" fmla="*/ 27 w 88"/>
                <a:gd name="T19" fmla="*/ 37 h 55"/>
                <a:gd name="T20" fmla="*/ 1 w 88"/>
                <a:gd name="T21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55">
                  <a:moveTo>
                    <a:pt x="1" y="1"/>
                  </a:moveTo>
                  <a:lnTo>
                    <a:pt x="1" y="1"/>
                  </a:lnTo>
                  <a:cubicBezTo>
                    <a:pt x="16" y="0"/>
                    <a:pt x="33" y="8"/>
                    <a:pt x="45" y="15"/>
                  </a:cubicBezTo>
                  <a:cubicBezTo>
                    <a:pt x="53" y="20"/>
                    <a:pt x="68" y="29"/>
                    <a:pt x="79" y="37"/>
                  </a:cubicBezTo>
                  <a:cubicBezTo>
                    <a:pt x="81" y="42"/>
                    <a:pt x="82" y="41"/>
                    <a:pt x="88" y="49"/>
                  </a:cubicBezTo>
                  <a:cubicBezTo>
                    <a:pt x="83" y="48"/>
                    <a:pt x="83" y="49"/>
                    <a:pt x="81" y="49"/>
                  </a:cubicBezTo>
                  <a:cubicBezTo>
                    <a:pt x="75" y="45"/>
                    <a:pt x="47" y="29"/>
                    <a:pt x="31" y="23"/>
                  </a:cubicBezTo>
                  <a:cubicBezTo>
                    <a:pt x="44" y="34"/>
                    <a:pt x="68" y="48"/>
                    <a:pt x="73" y="51"/>
                  </a:cubicBezTo>
                  <a:cubicBezTo>
                    <a:pt x="70" y="52"/>
                    <a:pt x="68" y="54"/>
                    <a:pt x="67" y="55"/>
                  </a:cubicBezTo>
                  <a:cubicBezTo>
                    <a:pt x="58" y="52"/>
                    <a:pt x="35" y="43"/>
                    <a:pt x="27" y="37"/>
                  </a:cubicBezTo>
                  <a:cubicBezTo>
                    <a:pt x="15" y="29"/>
                    <a:pt x="0" y="18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28" name="Freeform 1053"/>
            <p:cNvSpPr>
              <a:spLocks/>
            </p:cNvSpPr>
            <p:nvPr userDrawn="1"/>
          </p:nvSpPr>
          <p:spPr bwMode="auto">
            <a:xfrm>
              <a:off x="317" y="243"/>
              <a:ext cx="14" cy="32"/>
            </a:xfrm>
            <a:custGeom>
              <a:avLst/>
              <a:gdLst>
                <a:gd name="T0" fmla="*/ 0 w 31"/>
                <a:gd name="T1" fmla="*/ 0 h 72"/>
                <a:gd name="T2" fmla="*/ 0 w 31"/>
                <a:gd name="T3" fmla="*/ 0 h 72"/>
                <a:gd name="T4" fmla="*/ 27 w 31"/>
                <a:gd name="T5" fmla="*/ 38 h 72"/>
                <a:gd name="T6" fmla="*/ 30 w 31"/>
                <a:gd name="T7" fmla="*/ 72 h 72"/>
                <a:gd name="T8" fmla="*/ 0 w 31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72">
                  <a:moveTo>
                    <a:pt x="0" y="0"/>
                  </a:moveTo>
                  <a:lnTo>
                    <a:pt x="0" y="0"/>
                  </a:lnTo>
                  <a:cubicBezTo>
                    <a:pt x="10" y="12"/>
                    <a:pt x="23" y="29"/>
                    <a:pt x="27" y="38"/>
                  </a:cubicBezTo>
                  <a:cubicBezTo>
                    <a:pt x="31" y="52"/>
                    <a:pt x="30" y="64"/>
                    <a:pt x="30" y="72"/>
                  </a:cubicBezTo>
                  <a:cubicBezTo>
                    <a:pt x="25" y="46"/>
                    <a:pt x="15" y="2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29" name="Freeform 1054"/>
            <p:cNvSpPr>
              <a:spLocks/>
            </p:cNvSpPr>
            <p:nvPr userDrawn="1"/>
          </p:nvSpPr>
          <p:spPr bwMode="auto">
            <a:xfrm>
              <a:off x="305" y="243"/>
              <a:ext cx="11" cy="33"/>
            </a:xfrm>
            <a:custGeom>
              <a:avLst/>
              <a:gdLst>
                <a:gd name="T0" fmla="*/ 10 w 25"/>
                <a:gd name="T1" fmla="*/ 0 h 74"/>
                <a:gd name="T2" fmla="*/ 10 w 25"/>
                <a:gd name="T3" fmla="*/ 0 h 74"/>
                <a:gd name="T4" fmla="*/ 23 w 25"/>
                <a:gd name="T5" fmla="*/ 16 h 74"/>
                <a:gd name="T6" fmla="*/ 21 w 25"/>
                <a:gd name="T7" fmla="*/ 69 h 74"/>
                <a:gd name="T8" fmla="*/ 13 w 25"/>
                <a:gd name="T9" fmla="*/ 29 h 74"/>
                <a:gd name="T10" fmla="*/ 6 w 25"/>
                <a:gd name="T11" fmla="*/ 74 h 74"/>
                <a:gd name="T12" fmla="*/ 6 w 25"/>
                <a:gd name="T13" fmla="*/ 20 h 74"/>
                <a:gd name="T14" fmla="*/ 0 w 25"/>
                <a:gd name="T15" fmla="*/ 8 h 74"/>
                <a:gd name="T16" fmla="*/ 20 w 25"/>
                <a:gd name="T17" fmla="*/ 30 h 74"/>
                <a:gd name="T18" fmla="*/ 10 w 25"/>
                <a:gd name="T1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74">
                  <a:moveTo>
                    <a:pt x="10" y="0"/>
                  </a:moveTo>
                  <a:lnTo>
                    <a:pt x="10" y="0"/>
                  </a:lnTo>
                  <a:cubicBezTo>
                    <a:pt x="14" y="4"/>
                    <a:pt x="21" y="11"/>
                    <a:pt x="23" y="16"/>
                  </a:cubicBezTo>
                  <a:cubicBezTo>
                    <a:pt x="25" y="30"/>
                    <a:pt x="24" y="56"/>
                    <a:pt x="21" y="69"/>
                  </a:cubicBezTo>
                  <a:cubicBezTo>
                    <a:pt x="21" y="56"/>
                    <a:pt x="19" y="37"/>
                    <a:pt x="13" y="29"/>
                  </a:cubicBezTo>
                  <a:cubicBezTo>
                    <a:pt x="17" y="43"/>
                    <a:pt x="14" y="58"/>
                    <a:pt x="6" y="74"/>
                  </a:cubicBezTo>
                  <a:cubicBezTo>
                    <a:pt x="10" y="60"/>
                    <a:pt x="11" y="34"/>
                    <a:pt x="6" y="20"/>
                  </a:cubicBezTo>
                  <a:cubicBezTo>
                    <a:pt x="5" y="16"/>
                    <a:pt x="2" y="11"/>
                    <a:pt x="0" y="8"/>
                  </a:cubicBezTo>
                  <a:cubicBezTo>
                    <a:pt x="6" y="11"/>
                    <a:pt x="17" y="23"/>
                    <a:pt x="20" y="30"/>
                  </a:cubicBezTo>
                  <a:cubicBezTo>
                    <a:pt x="17" y="18"/>
                    <a:pt x="14" y="10"/>
                    <a:pt x="1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30" name="Freeform 1055"/>
            <p:cNvSpPr>
              <a:spLocks/>
            </p:cNvSpPr>
            <p:nvPr userDrawn="1"/>
          </p:nvSpPr>
          <p:spPr bwMode="auto">
            <a:xfrm>
              <a:off x="276" y="241"/>
              <a:ext cx="14" cy="8"/>
            </a:xfrm>
            <a:custGeom>
              <a:avLst/>
              <a:gdLst>
                <a:gd name="T0" fmla="*/ 5 w 32"/>
                <a:gd name="T1" fmla="*/ 6 h 16"/>
                <a:gd name="T2" fmla="*/ 5 w 32"/>
                <a:gd name="T3" fmla="*/ 6 h 16"/>
                <a:gd name="T4" fmla="*/ 32 w 32"/>
                <a:gd name="T5" fmla="*/ 2 h 16"/>
                <a:gd name="T6" fmla="*/ 2 w 32"/>
                <a:gd name="T7" fmla="*/ 16 h 16"/>
                <a:gd name="T8" fmla="*/ 5 w 32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6">
                  <a:moveTo>
                    <a:pt x="5" y="6"/>
                  </a:moveTo>
                  <a:lnTo>
                    <a:pt x="5" y="6"/>
                  </a:lnTo>
                  <a:cubicBezTo>
                    <a:pt x="12" y="1"/>
                    <a:pt x="20" y="0"/>
                    <a:pt x="32" y="2"/>
                  </a:cubicBezTo>
                  <a:cubicBezTo>
                    <a:pt x="23" y="2"/>
                    <a:pt x="6" y="0"/>
                    <a:pt x="2" y="16"/>
                  </a:cubicBezTo>
                  <a:cubicBezTo>
                    <a:pt x="0" y="13"/>
                    <a:pt x="1" y="8"/>
                    <a:pt x="5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31" name="Freeform 1056"/>
            <p:cNvSpPr>
              <a:spLocks/>
            </p:cNvSpPr>
            <p:nvPr userDrawn="1"/>
          </p:nvSpPr>
          <p:spPr bwMode="auto">
            <a:xfrm>
              <a:off x="259" y="238"/>
              <a:ext cx="26" cy="9"/>
            </a:xfrm>
            <a:custGeom>
              <a:avLst/>
              <a:gdLst>
                <a:gd name="T0" fmla="*/ 44 w 59"/>
                <a:gd name="T1" fmla="*/ 2 h 20"/>
                <a:gd name="T2" fmla="*/ 44 w 59"/>
                <a:gd name="T3" fmla="*/ 2 h 20"/>
                <a:gd name="T4" fmla="*/ 59 w 59"/>
                <a:gd name="T5" fmla="*/ 3 h 20"/>
                <a:gd name="T6" fmla="*/ 22 w 59"/>
                <a:gd name="T7" fmla="*/ 18 h 20"/>
                <a:gd name="T8" fmla="*/ 0 w 59"/>
                <a:gd name="T9" fmla="*/ 9 h 20"/>
                <a:gd name="T10" fmla="*/ 19 w 59"/>
                <a:gd name="T11" fmla="*/ 10 h 20"/>
                <a:gd name="T12" fmla="*/ 44 w 59"/>
                <a:gd name="T1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20">
                  <a:moveTo>
                    <a:pt x="44" y="2"/>
                  </a:moveTo>
                  <a:lnTo>
                    <a:pt x="44" y="2"/>
                  </a:lnTo>
                  <a:cubicBezTo>
                    <a:pt x="47" y="1"/>
                    <a:pt x="54" y="0"/>
                    <a:pt x="59" y="3"/>
                  </a:cubicBezTo>
                  <a:cubicBezTo>
                    <a:pt x="33" y="3"/>
                    <a:pt x="32" y="15"/>
                    <a:pt x="22" y="18"/>
                  </a:cubicBezTo>
                  <a:cubicBezTo>
                    <a:pt x="14" y="20"/>
                    <a:pt x="4" y="17"/>
                    <a:pt x="0" y="9"/>
                  </a:cubicBezTo>
                  <a:cubicBezTo>
                    <a:pt x="6" y="12"/>
                    <a:pt x="12" y="12"/>
                    <a:pt x="19" y="10"/>
                  </a:cubicBezTo>
                  <a:cubicBezTo>
                    <a:pt x="27" y="8"/>
                    <a:pt x="34" y="3"/>
                    <a:pt x="4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32" name="Freeform 1057"/>
            <p:cNvSpPr>
              <a:spLocks/>
            </p:cNvSpPr>
            <p:nvPr userDrawn="1"/>
          </p:nvSpPr>
          <p:spPr bwMode="auto">
            <a:xfrm>
              <a:off x="308" y="236"/>
              <a:ext cx="12" cy="19"/>
            </a:xfrm>
            <a:custGeom>
              <a:avLst/>
              <a:gdLst>
                <a:gd name="T0" fmla="*/ 0 w 26"/>
                <a:gd name="T1" fmla="*/ 0 h 42"/>
                <a:gd name="T2" fmla="*/ 0 w 26"/>
                <a:gd name="T3" fmla="*/ 0 h 42"/>
                <a:gd name="T4" fmla="*/ 15 w 26"/>
                <a:gd name="T5" fmla="*/ 20 h 42"/>
                <a:gd name="T6" fmla="*/ 2 w 26"/>
                <a:gd name="T7" fmla="*/ 0 h 42"/>
                <a:gd name="T8" fmla="*/ 14 w 26"/>
                <a:gd name="T9" fmla="*/ 9 h 42"/>
                <a:gd name="T10" fmla="*/ 26 w 26"/>
                <a:gd name="T11" fmla="*/ 42 h 42"/>
                <a:gd name="T12" fmla="*/ 3 w 26"/>
                <a:gd name="T13" fmla="*/ 13 h 42"/>
                <a:gd name="T14" fmla="*/ 0 w 26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42">
                  <a:moveTo>
                    <a:pt x="0" y="0"/>
                  </a:moveTo>
                  <a:lnTo>
                    <a:pt x="0" y="0"/>
                  </a:lnTo>
                  <a:cubicBezTo>
                    <a:pt x="3" y="4"/>
                    <a:pt x="11" y="16"/>
                    <a:pt x="15" y="20"/>
                  </a:cubicBezTo>
                  <a:cubicBezTo>
                    <a:pt x="12" y="13"/>
                    <a:pt x="6" y="6"/>
                    <a:pt x="2" y="0"/>
                  </a:cubicBezTo>
                  <a:cubicBezTo>
                    <a:pt x="4" y="3"/>
                    <a:pt x="11" y="7"/>
                    <a:pt x="14" y="9"/>
                  </a:cubicBezTo>
                  <a:cubicBezTo>
                    <a:pt x="18" y="16"/>
                    <a:pt x="24" y="33"/>
                    <a:pt x="26" y="42"/>
                  </a:cubicBezTo>
                  <a:cubicBezTo>
                    <a:pt x="18" y="30"/>
                    <a:pt x="8" y="18"/>
                    <a:pt x="3" y="13"/>
                  </a:cubicBezTo>
                  <a:cubicBezTo>
                    <a:pt x="3" y="9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33" name="Freeform 1058"/>
            <p:cNvSpPr>
              <a:spLocks/>
            </p:cNvSpPr>
            <p:nvPr userDrawn="1"/>
          </p:nvSpPr>
          <p:spPr bwMode="auto">
            <a:xfrm>
              <a:off x="238" y="237"/>
              <a:ext cx="17" cy="28"/>
            </a:xfrm>
            <a:custGeom>
              <a:avLst/>
              <a:gdLst>
                <a:gd name="T0" fmla="*/ 8 w 38"/>
                <a:gd name="T1" fmla="*/ 0 h 62"/>
                <a:gd name="T2" fmla="*/ 8 w 38"/>
                <a:gd name="T3" fmla="*/ 0 h 62"/>
                <a:gd name="T4" fmla="*/ 35 w 38"/>
                <a:gd name="T5" fmla="*/ 34 h 62"/>
                <a:gd name="T6" fmla="*/ 34 w 38"/>
                <a:gd name="T7" fmla="*/ 44 h 62"/>
                <a:gd name="T8" fmla="*/ 19 w 38"/>
                <a:gd name="T9" fmla="*/ 28 h 62"/>
                <a:gd name="T10" fmla="*/ 35 w 38"/>
                <a:gd name="T11" fmla="*/ 51 h 62"/>
                <a:gd name="T12" fmla="*/ 38 w 38"/>
                <a:gd name="T13" fmla="*/ 62 h 62"/>
                <a:gd name="T14" fmla="*/ 15 w 38"/>
                <a:gd name="T15" fmla="*/ 42 h 62"/>
                <a:gd name="T16" fmla="*/ 8 w 38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62">
                  <a:moveTo>
                    <a:pt x="8" y="0"/>
                  </a:moveTo>
                  <a:lnTo>
                    <a:pt x="8" y="0"/>
                  </a:lnTo>
                  <a:cubicBezTo>
                    <a:pt x="13" y="14"/>
                    <a:pt x="27" y="28"/>
                    <a:pt x="35" y="34"/>
                  </a:cubicBezTo>
                  <a:cubicBezTo>
                    <a:pt x="34" y="38"/>
                    <a:pt x="34" y="41"/>
                    <a:pt x="34" y="44"/>
                  </a:cubicBezTo>
                  <a:cubicBezTo>
                    <a:pt x="32" y="42"/>
                    <a:pt x="25" y="34"/>
                    <a:pt x="19" y="28"/>
                  </a:cubicBezTo>
                  <a:cubicBezTo>
                    <a:pt x="23" y="38"/>
                    <a:pt x="31" y="47"/>
                    <a:pt x="35" y="51"/>
                  </a:cubicBezTo>
                  <a:cubicBezTo>
                    <a:pt x="35" y="54"/>
                    <a:pt x="36" y="58"/>
                    <a:pt x="38" y="62"/>
                  </a:cubicBezTo>
                  <a:cubicBezTo>
                    <a:pt x="32" y="57"/>
                    <a:pt x="20" y="47"/>
                    <a:pt x="15" y="42"/>
                  </a:cubicBezTo>
                  <a:cubicBezTo>
                    <a:pt x="5" y="31"/>
                    <a:pt x="0" y="14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34" name="Freeform 1059"/>
            <p:cNvSpPr>
              <a:spLocks/>
            </p:cNvSpPr>
            <p:nvPr userDrawn="1"/>
          </p:nvSpPr>
          <p:spPr bwMode="auto">
            <a:xfrm>
              <a:off x="228" y="231"/>
              <a:ext cx="10" cy="14"/>
            </a:xfrm>
            <a:custGeom>
              <a:avLst/>
              <a:gdLst>
                <a:gd name="T0" fmla="*/ 0 w 23"/>
                <a:gd name="T1" fmla="*/ 0 h 30"/>
                <a:gd name="T2" fmla="*/ 0 w 23"/>
                <a:gd name="T3" fmla="*/ 0 h 30"/>
                <a:gd name="T4" fmla="*/ 23 w 23"/>
                <a:gd name="T5" fmla="*/ 26 h 30"/>
                <a:gd name="T6" fmla="*/ 23 w 23"/>
                <a:gd name="T7" fmla="*/ 30 h 30"/>
                <a:gd name="T8" fmla="*/ 0 w 23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0">
                  <a:moveTo>
                    <a:pt x="0" y="0"/>
                  </a:moveTo>
                  <a:lnTo>
                    <a:pt x="0" y="0"/>
                  </a:lnTo>
                  <a:cubicBezTo>
                    <a:pt x="7" y="10"/>
                    <a:pt x="21" y="25"/>
                    <a:pt x="23" y="26"/>
                  </a:cubicBezTo>
                  <a:cubicBezTo>
                    <a:pt x="23" y="27"/>
                    <a:pt x="23" y="28"/>
                    <a:pt x="23" y="30"/>
                  </a:cubicBezTo>
                  <a:cubicBezTo>
                    <a:pt x="16" y="23"/>
                    <a:pt x="5" y="9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35" name="Freeform 1060"/>
            <p:cNvSpPr>
              <a:spLocks/>
            </p:cNvSpPr>
            <p:nvPr userDrawn="1"/>
          </p:nvSpPr>
          <p:spPr bwMode="auto">
            <a:xfrm>
              <a:off x="311" y="233"/>
              <a:ext cx="17" cy="24"/>
            </a:xfrm>
            <a:custGeom>
              <a:avLst/>
              <a:gdLst>
                <a:gd name="T0" fmla="*/ 0 w 38"/>
                <a:gd name="T1" fmla="*/ 0 h 52"/>
                <a:gd name="T2" fmla="*/ 0 w 38"/>
                <a:gd name="T3" fmla="*/ 0 h 52"/>
                <a:gd name="T4" fmla="*/ 18 w 38"/>
                <a:gd name="T5" fmla="*/ 19 h 52"/>
                <a:gd name="T6" fmla="*/ 1 w 38"/>
                <a:gd name="T7" fmla="*/ 0 h 52"/>
                <a:gd name="T8" fmla="*/ 16 w 38"/>
                <a:gd name="T9" fmla="*/ 6 h 52"/>
                <a:gd name="T10" fmla="*/ 38 w 38"/>
                <a:gd name="T11" fmla="*/ 52 h 52"/>
                <a:gd name="T12" fmla="*/ 0 w 38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52">
                  <a:moveTo>
                    <a:pt x="0" y="0"/>
                  </a:moveTo>
                  <a:lnTo>
                    <a:pt x="0" y="0"/>
                  </a:lnTo>
                  <a:cubicBezTo>
                    <a:pt x="4" y="3"/>
                    <a:pt x="15" y="17"/>
                    <a:pt x="18" y="19"/>
                  </a:cubicBezTo>
                  <a:cubicBezTo>
                    <a:pt x="16" y="13"/>
                    <a:pt x="5" y="4"/>
                    <a:pt x="1" y="0"/>
                  </a:cubicBezTo>
                  <a:cubicBezTo>
                    <a:pt x="5" y="2"/>
                    <a:pt x="11" y="5"/>
                    <a:pt x="16" y="6"/>
                  </a:cubicBezTo>
                  <a:cubicBezTo>
                    <a:pt x="19" y="10"/>
                    <a:pt x="34" y="34"/>
                    <a:pt x="38" y="52"/>
                  </a:cubicBezTo>
                  <a:cubicBezTo>
                    <a:pt x="24" y="29"/>
                    <a:pt x="10" y="2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36" name="Freeform 1061"/>
            <p:cNvSpPr>
              <a:spLocks/>
            </p:cNvSpPr>
            <p:nvPr userDrawn="1"/>
          </p:nvSpPr>
          <p:spPr bwMode="auto">
            <a:xfrm>
              <a:off x="292" y="231"/>
              <a:ext cx="20" cy="21"/>
            </a:xfrm>
            <a:custGeom>
              <a:avLst/>
              <a:gdLst>
                <a:gd name="T0" fmla="*/ 11 w 44"/>
                <a:gd name="T1" fmla="*/ 0 h 47"/>
                <a:gd name="T2" fmla="*/ 11 w 44"/>
                <a:gd name="T3" fmla="*/ 0 h 47"/>
                <a:gd name="T4" fmla="*/ 35 w 44"/>
                <a:gd name="T5" fmla="*/ 22 h 47"/>
                <a:gd name="T6" fmla="*/ 44 w 44"/>
                <a:gd name="T7" fmla="*/ 47 h 47"/>
                <a:gd name="T8" fmla="*/ 26 w 44"/>
                <a:gd name="T9" fmla="*/ 32 h 47"/>
                <a:gd name="T10" fmla="*/ 9 w 44"/>
                <a:gd name="T11" fmla="*/ 18 h 47"/>
                <a:gd name="T12" fmla="*/ 0 w 44"/>
                <a:gd name="T13" fmla="*/ 6 h 47"/>
                <a:gd name="T14" fmla="*/ 32 w 44"/>
                <a:gd name="T15" fmla="*/ 29 h 47"/>
                <a:gd name="T16" fmla="*/ 11 w 44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7">
                  <a:moveTo>
                    <a:pt x="11" y="0"/>
                  </a:moveTo>
                  <a:lnTo>
                    <a:pt x="11" y="0"/>
                  </a:lnTo>
                  <a:cubicBezTo>
                    <a:pt x="19" y="4"/>
                    <a:pt x="32" y="15"/>
                    <a:pt x="35" y="22"/>
                  </a:cubicBezTo>
                  <a:cubicBezTo>
                    <a:pt x="38" y="28"/>
                    <a:pt x="44" y="45"/>
                    <a:pt x="44" y="47"/>
                  </a:cubicBezTo>
                  <a:cubicBezTo>
                    <a:pt x="39" y="41"/>
                    <a:pt x="34" y="35"/>
                    <a:pt x="26" y="32"/>
                  </a:cubicBezTo>
                  <a:cubicBezTo>
                    <a:pt x="22" y="27"/>
                    <a:pt x="15" y="21"/>
                    <a:pt x="9" y="18"/>
                  </a:cubicBezTo>
                  <a:cubicBezTo>
                    <a:pt x="7" y="15"/>
                    <a:pt x="2" y="9"/>
                    <a:pt x="0" y="6"/>
                  </a:cubicBezTo>
                  <a:cubicBezTo>
                    <a:pt x="6" y="11"/>
                    <a:pt x="23" y="24"/>
                    <a:pt x="32" y="29"/>
                  </a:cubicBezTo>
                  <a:cubicBezTo>
                    <a:pt x="26" y="18"/>
                    <a:pt x="18" y="7"/>
                    <a:pt x="1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37" name="Freeform 1062"/>
            <p:cNvSpPr>
              <a:spLocks/>
            </p:cNvSpPr>
            <p:nvPr userDrawn="1"/>
          </p:nvSpPr>
          <p:spPr bwMode="auto">
            <a:xfrm>
              <a:off x="301" y="227"/>
              <a:ext cx="13" cy="12"/>
            </a:xfrm>
            <a:custGeom>
              <a:avLst/>
              <a:gdLst>
                <a:gd name="T0" fmla="*/ 0 w 29"/>
                <a:gd name="T1" fmla="*/ 0 h 26"/>
                <a:gd name="T2" fmla="*/ 0 w 29"/>
                <a:gd name="T3" fmla="*/ 0 h 26"/>
                <a:gd name="T4" fmla="*/ 12 w 29"/>
                <a:gd name="T5" fmla="*/ 2 h 26"/>
                <a:gd name="T6" fmla="*/ 29 w 29"/>
                <a:gd name="T7" fmla="*/ 26 h 26"/>
                <a:gd name="T8" fmla="*/ 0 w 29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6">
                  <a:moveTo>
                    <a:pt x="0" y="0"/>
                  </a:moveTo>
                  <a:lnTo>
                    <a:pt x="0" y="0"/>
                  </a:lnTo>
                  <a:cubicBezTo>
                    <a:pt x="4" y="1"/>
                    <a:pt x="9" y="2"/>
                    <a:pt x="12" y="2"/>
                  </a:cubicBezTo>
                  <a:cubicBezTo>
                    <a:pt x="17" y="6"/>
                    <a:pt x="23" y="15"/>
                    <a:pt x="29" y="26"/>
                  </a:cubicBezTo>
                  <a:cubicBezTo>
                    <a:pt x="17" y="19"/>
                    <a:pt x="6" y="6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38" name="Freeform 1063"/>
            <p:cNvSpPr>
              <a:spLocks/>
            </p:cNvSpPr>
            <p:nvPr userDrawn="1"/>
          </p:nvSpPr>
          <p:spPr bwMode="auto">
            <a:xfrm>
              <a:off x="307" y="228"/>
              <a:ext cx="16" cy="8"/>
            </a:xfrm>
            <a:custGeom>
              <a:avLst/>
              <a:gdLst>
                <a:gd name="T0" fmla="*/ 5 w 34"/>
                <a:gd name="T1" fmla="*/ 0 h 18"/>
                <a:gd name="T2" fmla="*/ 5 w 34"/>
                <a:gd name="T3" fmla="*/ 0 h 18"/>
                <a:gd name="T4" fmla="*/ 34 w 34"/>
                <a:gd name="T5" fmla="*/ 15 h 18"/>
                <a:gd name="T6" fmla="*/ 0 w 34"/>
                <a:gd name="T7" fmla="*/ 0 h 18"/>
                <a:gd name="T8" fmla="*/ 5 w 34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8">
                  <a:moveTo>
                    <a:pt x="5" y="0"/>
                  </a:moveTo>
                  <a:lnTo>
                    <a:pt x="5" y="0"/>
                  </a:lnTo>
                  <a:cubicBezTo>
                    <a:pt x="8" y="6"/>
                    <a:pt x="21" y="14"/>
                    <a:pt x="34" y="15"/>
                  </a:cubicBezTo>
                  <a:cubicBezTo>
                    <a:pt x="20" y="18"/>
                    <a:pt x="4" y="8"/>
                    <a:pt x="0" y="0"/>
                  </a:cubicBezTo>
                  <a:cubicBezTo>
                    <a:pt x="1" y="0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39" name="Freeform 1064"/>
            <p:cNvSpPr>
              <a:spLocks/>
            </p:cNvSpPr>
            <p:nvPr userDrawn="1"/>
          </p:nvSpPr>
          <p:spPr bwMode="auto">
            <a:xfrm>
              <a:off x="289" y="224"/>
              <a:ext cx="2" cy="1"/>
            </a:xfrm>
            <a:custGeom>
              <a:avLst/>
              <a:gdLst>
                <a:gd name="T0" fmla="*/ 5 w 5"/>
                <a:gd name="T1" fmla="*/ 0 h 3"/>
                <a:gd name="T2" fmla="*/ 5 w 5"/>
                <a:gd name="T3" fmla="*/ 0 h 3"/>
                <a:gd name="T4" fmla="*/ 0 w 5"/>
                <a:gd name="T5" fmla="*/ 3 h 3"/>
                <a:gd name="T6" fmla="*/ 5 w 5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5" y="0"/>
                  </a:lnTo>
                  <a:cubicBezTo>
                    <a:pt x="4" y="1"/>
                    <a:pt x="1" y="3"/>
                    <a:pt x="0" y="3"/>
                  </a:cubicBezTo>
                  <a:cubicBezTo>
                    <a:pt x="2" y="1"/>
                    <a:pt x="4" y="0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40" name="Freeform 1065"/>
            <p:cNvSpPr>
              <a:spLocks/>
            </p:cNvSpPr>
            <p:nvPr userDrawn="1"/>
          </p:nvSpPr>
          <p:spPr bwMode="auto">
            <a:xfrm>
              <a:off x="286" y="223"/>
              <a:ext cx="4" cy="2"/>
            </a:xfrm>
            <a:custGeom>
              <a:avLst/>
              <a:gdLst>
                <a:gd name="T0" fmla="*/ 0 w 9"/>
                <a:gd name="T1" fmla="*/ 0 h 5"/>
                <a:gd name="T2" fmla="*/ 0 w 9"/>
                <a:gd name="T3" fmla="*/ 0 h 5"/>
                <a:gd name="T4" fmla="*/ 9 w 9"/>
                <a:gd name="T5" fmla="*/ 1 h 5"/>
                <a:gd name="T6" fmla="*/ 1 w 9"/>
                <a:gd name="T7" fmla="*/ 5 h 5"/>
                <a:gd name="T8" fmla="*/ 0 w 9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lnTo>
                    <a:pt x="0" y="0"/>
                  </a:lnTo>
                  <a:cubicBezTo>
                    <a:pt x="3" y="0"/>
                    <a:pt x="8" y="1"/>
                    <a:pt x="9" y="1"/>
                  </a:cubicBezTo>
                  <a:cubicBezTo>
                    <a:pt x="7" y="2"/>
                    <a:pt x="3" y="4"/>
                    <a:pt x="1" y="5"/>
                  </a:cubicBezTo>
                  <a:cubicBezTo>
                    <a:pt x="2" y="3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41" name="Freeform 1066"/>
            <p:cNvSpPr>
              <a:spLocks/>
            </p:cNvSpPr>
            <p:nvPr userDrawn="1"/>
          </p:nvSpPr>
          <p:spPr bwMode="auto">
            <a:xfrm>
              <a:off x="283" y="223"/>
              <a:ext cx="2" cy="3"/>
            </a:xfrm>
            <a:custGeom>
              <a:avLst/>
              <a:gdLst>
                <a:gd name="T0" fmla="*/ 1 w 4"/>
                <a:gd name="T1" fmla="*/ 0 h 6"/>
                <a:gd name="T2" fmla="*/ 1 w 4"/>
                <a:gd name="T3" fmla="*/ 0 h 6"/>
                <a:gd name="T4" fmla="*/ 3 w 4"/>
                <a:gd name="T5" fmla="*/ 3 h 6"/>
                <a:gd name="T6" fmla="*/ 4 w 4"/>
                <a:gd name="T7" fmla="*/ 6 h 6"/>
                <a:gd name="T8" fmla="*/ 1 w 4"/>
                <a:gd name="T9" fmla="*/ 3 h 6"/>
                <a:gd name="T10" fmla="*/ 1 w 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1"/>
                    <a:pt x="3" y="3"/>
                  </a:cubicBezTo>
                  <a:cubicBezTo>
                    <a:pt x="3" y="3"/>
                    <a:pt x="4" y="6"/>
                    <a:pt x="4" y="6"/>
                  </a:cubicBezTo>
                  <a:cubicBezTo>
                    <a:pt x="4" y="6"/>
                    <a:pt x="1" y="5"/>
                    <a:pt x="1" y="3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42" name="Freeform 1067"/>
            <p:cNvSpPr>
              <a:spLocks/>
            </p:cNvSpPr>
            <p:nvPr userDrawn="1"/>
          </p:nvSpPr>
          <p:spPr bwMode="auto">
            <a:xfrm>
              <a:off x="282" y="223"/>
              <a:ext cx="3" cy="5"/>
            </a:xfrm>
            <a:custGeom>
              <a:avLst/>
              <a:gdLst>
                <a:gd name="T0" fmla="*/ 0 w 8"/>
                <a:gd name="T1" fmla="*/ 0 h 10"/>
                <a:gd name="T2" fmla="*/ 0 w 8"/>
                <a:gd name="T3" fmla="*/ 0 h 10"/>
                <a:gd name="T4" fmla="*/ 2 w 8"/>
                <a:gd name="T5" fmla="*/ 0 h 10"/>
                <a:gd name="T6" fmla="*/ 8 w 8"/>
                <a:gd name="T7" fmla="*/ 7 h 10"/>
                <a:gd name="T8" fmla="*/ 5 w 8"/>
                <a:gd name="T9" fmla="*/ 10 h 10"/>
                <a:gd name="T10" fmla="*/ 0 w 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" y="0"/>
                    <a:pt x="2" y="0"/>
                  </a:cubicBezTo>
                  <a:cubicBezTo>
                    <a:pt x="2" y="4"/>
                    <a:pt x="3" y="6"/>
                    <a:pt x="8" y="7"/>
                  </a:cubicBezTo>
                  <a:cubicBezTo>
                    <a:pt x="7" y="8"/>
                    <a:pt x="6" y="9"/>
                    <a:pt x="5" y="10"/>
                  </a:cubicBezTo>
                  <a:cubicBezTo>
                    <a:pt x="2" y="8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43" name="Freeform 1068"/>
            <p:cNvSpPr>
              <a:spLocks/>
            </p:cNvSpPr>
            <p:nvPr userDrawn="1"/>
          </p:nvSpPr>
          <p:spPr bwMode="auto">
            <a:xfrm>
              <a:off x="264" y="223"/>
              <a:ext cx="31" cy="22"/>
            </a:xfrm>
            <a:custGeom>
              <a:avLst/>
              <a:gdLst>
                <a:gd name="T0" fmla="*/ 2 w 71"/>
                <a:gd name="T1" fmla="*/ 12 h 47"/>
                <a:gd name="T2" fmla="*/ 2 w 71"/>
                <a:gd name="T3" fmla="*/ 12 h 47"/>
                <a:gd name="T4" fmla="*/ 24 w 71"/>
                <a:gd name="T5" fmla="*/ 0 h 47"/>
                <a:gd name="T6" fmla="*/ 71 w 71"/>
                <a:gd name="T7" fmla="*/ 44 h 47"/>
                <a:gd name="T8" fmla="*/ 59 w 71"/>
                <a:gd name="T9" fmla="*/ 39 h 47"/>
                <a:gd name="T10" fmla="*/ 26 w 71"/>
                <a:gd name="T11" fmla="*/ 25 h 47"/>
                <a:gd name="T12" fmla="*/ 5 w 71"/>
                <a:gd name="T13" fmla="*/ 32 h 47"/>
                <a:gd name="T14" fmla="*/ 2 w 71"/>
                <a:gd name="T15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47">
                  <a:moveTo>
                    <a:pt x="2" y="12"/>
                  </a:moveTo>
                  <a:lnTo>
                    <a:pt x="2" y="12"/>
                  </a:lnTo>
                  <a:cubicBezTo>
                    <a:pt x="4" y="6"/>
                    <a:pt x="13" y="0"/>
                    <a:pt x="24" y="0"/>
                  </a:cubicBezTo>
                  <a:cubicBezTo>
                    <a:pt x="37" y="19"/>
                    <a:pt x="51" y="32"/>
                    <a:pt x="71" y="44"/>
                  </a:cubicBezTo>
                  <a:cubicBezTo>
                    <a:pt x="69" y="47"/>
                    <a:pt x="63" y="41"/>
                    <a:pt x="59" y="39"/>
                  </a:cubicBezTo>
                  <a:cubicBezTo>
                    <a:pt x="50" y="33"/>
                    <a:pt x="38" y="25"/>
                    <a:pt x="26" y="25"/>
                  </a:cubicBezTo>
                  <a:cubicBezTo>
                    <a:pt x="17" y="24"/>
                    <a:pt x="10" y="27"/>
                    <a:pt x="5" y="32"/>
                  </a:cubicBezTo>
                  <a:cubicBezTo>
                    <a:pt x="1" y="28"/>
                    <a:pt x="0" y="18"/>
                    <a:pt x="2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44" name="Freeform 1069"/>
            <p:cNvSpPr>
              <a:spLocks/>
            </p:cNvSpPr>
            <p:nvPr userDrawn="1"/>
          </p:nvSpPr>
          <p:spPr bwMode="auto">
            <a:xfrm>
              <a:off x="202" y="222"/>
              <a:ext cx="41" cy="38"/>
            </a:xfrm>
            <a:custGeom>
              <a:avLst/>
              <a:gdLst>
                <a:gd name="T0" fmla="*/ 7 w 93"/>
                <a:gd name="T1" fmla="*/ 0 h 83"/>
                <a:gd name="T2" fmla="*/ 7 w 93"/>
                <a:gd name="T3" fmla="*/ 0 h 83"/>
                <a:gd name="T4" fmla="*/ 93 w 93"/>
                <a:gd name="T5" fmla="*/ 75 h 83"/>
                <a:gd name="T6" fmla="*/ 75 w 93"/>
                <a:gd name="T7" fmla="*/ 71 h 83"/>
                <a:gd name="T8" fmla="*/ 32 w 93"/>
                <a:gd name="T9" fmla="*/ 41 h 83"/>
                <a:gd name="T10" fmla="*/ 71 w 93"/>
                <a:gd name="T11" fmla="*/ 76 h 83"/>
                <a:gd name="T12" fmla="*/ 73 w 93"/>
                <a:gd name="T13" fmla="*/ 83 h 83"/>
                <a:gd name="T14" fmla="*/ 19 w 93"/>
                <a:gd name="T15" fmla="*/ 46 h 83"/>
                <a:gd name="T16" fmla="*/ 7 w 93"/>
                <a:gd name="T1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83">
                  <a:moveTo>
                    <a:pt x="7" y="0"/>
                  </a:moveTo>
                  <a:lnTo>
                    <a:pt x="7" y="0"/>
                  </a:lnTo>
                  <a:cubicBezTo>
                    <a:pt x="16" y="6"/>
                    <a:pt x="56" y="50"/>
                    <a:pt x="93" y="75"/>
                  </a:cubicBezTo>
                  <a:cubicBezTo>
                    <a:pt x="88" y="73"/>
                    <a:pt x="80" y="71"/>
                    <a:pt x="75" y="71"/>
                  </a:cubicBezTo>
                  <a:cubicBezTo>
                    <a:pt x="72" y="69"/>
                    <a:pt x="45" y="49"/>
                    <a:pt x="32" y="41"/>
                  </a:cubicBezTo>
                  <a:cubicBezTo>
                    <a:pt x="43" y="54"/>
                    <a:pt x="65" y="71"/>
                    <a:pt x="71" y="76"/>
                  </a:cubicBezTo>
                  <a:cubicBezTo>
                    <a:pt x="71" y="77"/>
                    <a:pt x="71" y="80"/>
                    <a:pt x="73" y="83"/>
                  </a:cubicBezTo>
                  <a:cubicBezTo>
                    <a:pt x="59" y="74"/>
                    <a:pt x="35" y="62"/>
                    <a:pt x="19" y="46"/>
                  </a:cubicBezTo>
                  <a:cubicBezTo>
                    <a:pt x="7" y="35"/>
                    <a:pt x="0" y="17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45" name="Freeform 1070"/>
            <p:cNvSpPr>
              <a:spLocks/>
            </p:cNvSpPr>
            <p:nvPr userDrawn="1"/>
          </p:nvSpPr>
          <p:spPr bwMode="auto">
            <a:xfrm>
              <a:off x="274" y="220"/>
              <a:ext cx="34" cy="40"/>
            </a:xfrm>
            <a:custGeom>
              <a:avLst/>
              <a:gdLst>
                <a:gd name="T0" fmla="*/ 2 w 76"/>
                <a:gd name="T1" fmla="*/ 6 h 89"/>
                <a:gd name="T2" fmla="*/ 2 w 76"/>
                <a:gd name="T3" fmla="*/ 6 h 89"/>
                <a:gd name="T4" fmla="*/ 7 w 76"/>
                <a:gd name="T5" fmla="*/ 3 h 89"/>
                <a:gd name="T6" fmla="*/ 23 w 76"/>
                <a:gd name="T7" fmla="*/ 28 h 89"/>
                <a:gd name="T8" fmla="*/ 45 w 76"/>
                <a:gd name="T9" fmla="*/ 42 h 89"/>
                <a:gd name="T10" fmla="*/ 68 w 76"/>
                <a:gd name="T11" fmla="*/ 62 h 89"/>
                <a:gd name="T12" fmla="*/ 75 w 76"/>
                <a:gd name="T13" fmla="*/ 89 h 89"/>
                <a:gd name="T14" fmla="*/ 46 w 76"/>
                <a:gd name="T15" fmla="*/ 48 h 89"/>
                <a:gd name="T16" fmla="*/ 17 w 76"/>
                <a:gd name="T17" fmla="*/ 25 h 89"/>
                <a:gd name="T18" fmla="*/ 2 w 76"/>
                <a:gd name="T19" fmla="*/ 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89">
                  <a:moveTo>
                    <a:pt x="2" y="6"/>
                  </a:moveTo>
                  <a:lnTo>
                    <a:pt x="2" y="6"/>
                  </a:lnTo>
                  <a:cubicBezTo>
                    <a:pt x="0" y="2"/>
                    <a:pt x="6" y="0"/>
                    <a:pt x="7" y="3"/>
                  </a:cubicBezTo>
                  <a:cubicBezTo>
                    <a:pt x="11" y="13"/>
                    <a:pt x="17" y="22"/>
                    <a:pt x="23" y="28"/>
                  </a:cubicBezTo>
                  <a:cubicBezTo>
                    <a:pt x="28" y="33"/>
                    <a:pt x="38" y="39"/>
                    <a:pt x="45" y="42"/>
                  </a:cubicBezTo>
                  <a:cubicBezTo>
                    <a:pt x="52" y="46"/>
                    <a:pt x="64" y="55"/>
                    <a:pt x="68" y="62"/>
                  </a:cubicBezTo>
                  <a:cubicBezTo>
                    <a:pt x="72" y="69"/>
                    <a:pt x="76" y="79"/>
                    <a:pt x="75" y="89"/>
                  </a:cubicBezTo>
                  <a:cubicBezTo>
                    <a:pt x="71" y="75"/>
                    <a:pt x="59" y="56"/>
                    <a:pt x="46" y="48"/>
                  </a:cubicBezTo>
                  <a:cubicBezTo>
                    <a:pt x="35" y="41"/>
                    <a:pt x="24" y="34"/>
                    <a:pt x="17" y="25"/>
                  </a:cubicBezTo>
                  <a:cubicBezTo>
                    <a:pt x="12" y="19"/>
                    <a:pt x="6" y="13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46" name="Freeform 1071"/>
            <p:cNvSpPr>
              <a:spLocks/>
            </p:cNvSpPr>
            <p:nvPr userDrawn="1"/>
          </p:nvSpPr>
          <p:spPr bwMode="auto">
            <a:xfrm>
              <a:off x="278" y="218"/>
              <a:ext cx="38" cy="24"/>
            </a:xfrm>
            <a:custGeom>
              <a:avLst/>
              <a:gdLst>
                <a:gd name="T0" fmla="*/ 2 w 85"/>
                <a:gd name="T1" fmla="*/ 1 h 53"/>
                <a:gd name="T2" fmla="*/ 2 w 85"/>
                <a:gd name="T3" fmla="*/ 1 h 53"/>
                <a:gd name="T4" fmla="*/ 78 w 85"/>
                <a:gd name="T5" fmla="*/ 2 h 53"/>
                <a:gd name="T6" fmla="*/ 85 w 85"/>
                <a:gd name="T7" fmla="*/ 0 h 53"/>
                <a:gd name="T8" fmla="*/ 77 w 85"/>
                <a:gd name="T9" fmla="*/ 6 h 53"/>
                <a:gd name="T10" fmla="*/ 30 w 85"/>
                <a:gd name="T11" fmla="*/ 12 h 53"/>
                <a:gd name="T12" fmla="*/ 7 w 85"/>
                <a:gd name="T13" fmla="*/ 10 h 53"/>
                <a:gd name="T14" fmla="*/ 13 w 85"/>
                <a:gd name="T15" fmla="*/ 23 h 53"/>
                <a:gd name="T16" fmla="*/ 30 w 85"/>
                <a:gd name="T17" fmla="*/ 16 h 53"/>
                <a:gd name="T18" fmla="*/ 59 w 85"/>
                <a:gd name="T19" fmla="*/ 14 h 53"/>
                <a:gd name="T20" fmla="*/ 81 w 85"/>
                <a:gd name="T21" fmla="*/ 15 h 53"/>
                <a:gd name="T22" fmla="*/ 46 w 85"/>
                <a:gd name="T23" fmla="*/ 18 h 53"/>
                <a:gd name="T24" fmla="*/ 69 w 85"/>
                <a:gd name="T25" fmla="*/ 50 h 53"/>
                <a:gd name="T26" fmla="*/ 35 w 85"/>
                <a:gd name="T27" fmla="*/ 21 h 53"/>
                <a:gd name="T28" fmla="*/ 60 w 85"/>
                <a:gd name="T29" fmla="*/ 53 h 53"/>
                <a:gd name="T30" fmla="*/ 27 w 85"/>
                <a:gd name="T31" fmla="*/ 27 h 53"/>
                <a:gd name="T32" fmla="*/ 39 w 85"/>
                <a:gd name="T33" fmla="*/ 45 h 53"/>
                <a:gd name="T34" fmla="*/ 19 w 85"/>
                <a:gd name="T35" fmla="*/ 32 h 53"/>
                <a:gd name="T36" fmla="*/ 0 w 85"/>
                <a:gd name="T37" fmla="*/ 4 h 53"/>
                <a:gd name="T38" fmla="*/ 2 w 85"/>
                <a:gd name="T39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53">
                  <a:moveTo>
                    <a:pt x="2" y="1"/>
                  </a:moveTo>
                  <a:lnTo>
                    <a:pt x="2" y="1"/>
                  </a:lnTo>
                  <a:cubicBezTo>
                    <a:pt x="16" y="1"/>
                    <a:pt x="61" y="2"/>
                    <a:pt x="78" y="2"/>
                  </a:cubicBezTo>
                  <a:cubicBezTo>
                    <a:pt x="80" y="2"/>
                    <a:pt x="83" y="1"/>
                    <a:pt x="85" y="0"/>
                  </a:cubicBezTo>
                  <a:cubicBezTo>
                    <a:pt x="84" y="2"/>
                    <a:pt x="79" y="4"/>
                    <a:pt x="77" y="6"/>
                  </a:cubicBezTo>
                  <a:cubicBezTo>
                    <a:pt x="64" y="12"/>
                    <a:pt x="47" y="14"/>
                    <a:pt x="30" y="12"/>
                  </a:cubicBezTo>
                  <a:cubicBezTo>
                    <a:pt x="26" y="11"/>
                    <a:pt x="15" y="7"/>
                    <a:pt x="7" y="10"/>
                  </a:cubicBezTo>
                  <a:cubicBezTo>
                    <a:pt x="7" y="14"/>
                    <a:pt x="12" y="21"/>
                    <a:pt x="13" y="23"/>
                  </a:cubicBezTo>
                  <a:cubicBezTo>
                    <a:pt x="18" y="19"/>
                    <a:pt x="23" y="18"/>
                    <a:pt x="30" y="16"/>
                  </a:cubicBezTo>
                  <a:cubicBezTo>
                    <a:pt x="39" y="13"/>
                    <a:pt x="49" y="13"/>
                    <a:pt x="59" y="14"/>
                  </a:cubicBezTo>
                  <a:cubicBezTo>
                    <a:pt x="65" y="15"/>
                    <a:pt x="74" y="16"/>
                    <a:pt x="81" y="15"/>
                  </a:cubicBezTo>
                  <a:cubicBezTo>
                    <a:pt x="73" y="21"/>
                    <a:pt x="60" y="22"/>
                    <a:pt x="46" y="18"/>
                  </a:cubicBezTo>
                  <a:cubicBezTo>
                    <a:pt x="56" y="25"/>
                    <a:pt x="67" y="37"/>
                    <a:pt x="69" y="50"/>
                  </a:cubicBezTo>
                  <a:cubicBezTo>
                    <a:pt x="61" y="38"/>
                    <a:pt x="48" y="28"/>
                    <a:pt x="35" y="21"/>
                  </a:cubicBezTo>
                  <a:cubicBezTo>
                    <a:pt x="45" y="30"/>
                    <a:pt x="56" y="45"/>
                    <a:pt x="60" y="53"/>
                  </a:cubicBezTo>
                  <a:cubicBezTo>
                    <a:pt x="49" y="47"/>
                    <a:pt x="35" y="36"/>
                    <a:pt x="27" y="27"/>
                  </a:cubicBezTo>
                  <a:cubicBezTo>
                    <a:pt x="29" y="32"/>
                    <a:pt x="34" y="40"/>
                    <a:pt x="39" y="45"/>
                  </a:cubicBezTo>
                  <a:cubicBezTo>
                    <a:pt x="37" y="44"/>
                    <a:pt x="26" y="39"/>
                    <a:pt x="19" y="32"/>
                  </a:cubicBezTo>
                  <a:cubicBezTo>
                    <a:pt x="12" y="26"/>
                    <a:pt x="4" y="13"/>
                    <a:pt x="0" y="4"/>
                  </a:cubicBezTo>
                  <a:cubicBezTo>
                    <a:pt x="0" y="2"/>
                    <a:pt x="1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47" name="Freeform 1072"/>
            <p:cNvSpPr>
              <a:spLocks/>
            </p:cNvSpPr>
            <p:nvPr userDrawn="1"/>
          </p:nvSpPr>
          <p:spPr bwMode="auto">
            <a:xfrm>
              <a:off x="210" y="199"/>
              <a:ext cx="32" cy="55"/>
            </a:xfrm>
            <a:custGeom>
              <a:avLst/>
              <a:gdLst>
                <a:gd name="T0" fmla="*/ 13 w 70"/>
                <a:gd name="T1" fmla="*/ 0 h 121"/>
                <a:gd name="T2" fmla="*/ 13 w 70"/>
                <a:gd name="T3" fmla="*/ 0 h 121"/>
                <a:gd name="T4" fmla="*/ 66 w 70"/>
                <a:gd name="T5" fmla="*/ 84 h 121"/>
                <a:gd name="T6" fmla="*/ 63 w 70"/>
                <a:gd name="T7" fmla="*/ 95 h 121"/>
                <a:gd name="T8" fmla="*/ 24 w 70"/>
                <a:gd name="T9" fmla="*/ 47 h 121"/>
                <a:gd name="T10" fmla="*/ 63 w 70"/>
                <a:gd name="T11" fmla="*/ 104 h 121"/>
                <a:gd name="T12" fmla="*/ 70 w 70"/>
                <a:gd name="T13" fmla="*/ 121 h 121"/>
                <a:gd name="T14" fmla="*/ 7 w 70"/>
                <a:gd name="T15" fmla="*/ 40 h 121"/>
                <a:gd name="T16" fmla="*/ 13 w 70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121">
                  <a:moveTo>
                    <a:pt x="13" y="0"/>
                  </a:moveTo>
                  <a:lnTo>
                    <a:pt x="13" y="0"/>
                  </a:lnTo>
                  <a:cubicBezTo>
                    <a:pt x="19" y="12"/>
                    <a:pt x="47" y="63"/>
                    <a:pt x="66" y="84"/>
                  </a:cubicBezTo>
                  <a:cubicBezTo>
                    <a:pt x="65" y="87"/>
                    <a:pt x="63" y="91"/>
                    <a:pt x="63" y="95"/>
                  </a:cubicBezTo>
                  <a:cubicBezTo>
                    <a:pt x="52" y="83"/>
                    <a:pt x="38" y="62"/>
                    <a:pt x="24" y="47"/>
                  </a:cubicBezTo>
                  <a:cubicBezTo>
                    <a:pt x="32" y="67"/>
                    <a:pt x="52" y="94"/>
                    <a:pt x="63" y="104"/>
                  </a:cubicBezTo>
                  <a:cubicBezTo>
                    <a:pt x="64" y="108"/>
                    <a:pt x="66" y="116"/>
                    <a:pt x="70" y="121"/>
                  </a:cubicBezTo>
                  <a:cubicBezTo>
                    <a:pt x="44" y="101"/>
                    <a:pt x="14" y="64"/>
                    <a:pt x="7" y="40"/>
                  </a:cubicBezTo>
                  <a:cubicBezTo>
                    <a:pt x="0" y="17"/>
                    <a:pt x="6" y="6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48" name="Freeform 1073"/>
            <p:cNvSpPr>
              <a:spLocks/>
            </p:cNvSpPr>
            <p:nvPr userDrawn="1"/>
          </p:nvSpPr>
          <p:spPr bwMode="auto">
            <a:xfrm>
              <a:off x="305" y="278"/>
              <a:ext cx="4" cy="5"/>
            </a:xfrm>
            <a:custGeom>
              <a:avLst/>
              <a:gdLst>
                <a:gd name="T0" fmla="*/ 9 w 9"/>
                <a:gd name="T1" fmla="*/ 0 h 11"/>
                <a:gd name="T2" fmla="*/ 9 w 9"/>
                <a:gd name="T3" fmla="*/ 0 h 11"/>
                <a:gd name="T4" fmla="*/ 0 w 9"/>
                <a:gd name="T5" fmla="*/ 11 h 11"/>
                <a:gd name="T6" fmla="*/ 9 w 9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1">
                  <a:moveTo>
                    <a:pt x="9" y="0"/>
                  </a:moveTo>
                  <a:lnTo>
                    <a:pt x="9" y="0"/>
                  </a:lnTo>
                  <a:cubicBezTo>
                    <a:pt x="8" y="4"/>
                    <a:pt x="5" y="8"/>
                    <a:pt x="0" y="11"/>
                  </a:cubicBezTo>
                  <a:cubicBezTo>
                    <a:pt x="4" y="7"/>
                    <a:pt x="5" y="5"/>
                    <a:pt x="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49" name="Freeform 1074"/>
            <p:cNvSpPr>
              <a:spLocks/>
            </p:cNvSpPr>
            <p:nvPr userDrawn="1"/>
          </p:nvSpPr>
          <p:spPr bwMode="auto">
            <a:xfrm>
              <a:off x="288" y="285"/>
              <a:ext cx="6" cy="7"/>
            </a:xfrm>
            <a:custGeom>
              <a:avLst/>
              <a:gdLst>
                <a:gd name="T0" fmla="*/ 3 w 13"/>
                <a:gd name="T1" fmla="*/ 0 h 15"/>
                <a:gd name="T2" fmla="*/ 3 w 13"/>
                <a:gd name="T3" fmla="*/ 0 h 15"/>
                <a:gd name="T4" fmla="*/ 13 w 13"/>
                <a:gd name="T5" fmla="*/ 4 h 15"/>
                <a:gd name="T6" fmla="*/ 4 w 13"/>
                <a:gd name="T7" fmla="*/ 4 h 15"/>
                <a:gd name="T8" fmla="*/ 10 w 13"/>
                <a:gd name="T9" fmla="*/ 15 h 15"/>
                <a:gd name="T10" fmla="*/ 3 w 13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5">
                  <a:moveTo>
                    <a:pt x="3" y="0"/>
                  </a:moveTo>
                  <a:lnTo>
                    <a:pt x="3" y="0"/>
                  </a:lnTo>
                  <a:cubicBezTo>
                    <a:pt x="5" y="2"/>
                    <a:pt x="9" y="4"/>
                    <a:pt x="13" y="4"/>
                  </a:cubicBezTo>
                  <a:cubicBezTo>
                    <a:pt x="10" y="5"/>
                    <a:pt x="7" y="5"/>
                    <a:pt x="4" y="4"/>
                  </a:cubicBezTo>
                  <a:cubicBezTo>
                    <a:pt x="4" y="6"/>
                    <a:pt x="6" y="12"/>
                    <a:pt x="10" y="15"/>
                  </a:cubicBezTo>
                  <a:cubicBezTo>
                    <a:pt x="4" y="13"/>
                    <a:pt x="0" y="4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50" name="Freeform 1075"/>
            <p:cNvSpPr>
              <a:spLocks/>
            </p:cNvSpPr>
            <p:nvPr userDrawn="1"/>
          </p:nvSpPr>
          <p:spPr bwMode="auto">
            <a:xfrm>
              <a:off x="268" y="230"/>
              <a:ext cx="4" cy="4"/>
            </a:xfrm>
            <a:custGeom>
              <a:avLst/>
              <a:gdLst>
                <a:gd name="T0" fmla="*/ 5 w 8"/>
                <a:gd name="T1" fmla="*/ 1 h 7"/>
                <a:gd name="T2" fmla="*/ 5 w 8"/>
                <a:gd name="T3" fmla="*/ 1 h 7"/>
                <a:gd name="T4" fmla="*/ 6 w 8"/>
                <a:gd name="T5" fmla="*/ 4 h 7"/>
                <a:gd name="T6" fmla="*/ 8 w 8"/>
                <a:gd name="T7" fmla="*/ 5 h 7"/>
                <a:gd name="T8" fmla="*/ 0 w 8"/>
                <a:gd name="T9" fmla="*/ 7 h 7"/>
                <a:gd name="T10" fmla="*/ 5 w 8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5" y="1"/>
                  </a:moveTo>
                  <a:lnTo>
                    <a:pt x="5" y="1"/>
                  </a:lnTo>
                  <a:cubicBezTo>
                    <a:pt x="8" y="0"/>
                    <a:pt x="6" y="3"/>
                    <a:pt x="6" y="4"/>
                  </a:cubicBezTo>
                  <a:cubicBezTo>
                    <a:pt x="8" y="3"/>
                    <a:pt x="8" y="4"/>
                    <a:pt x="8" y="5"/>
                  </a:cubicBezTo>
                  <a:cubicBezTo>
                    <a:pt x="5" y="5"/>
                    <a:pt x="3" y="6"/>
                    <a:pt x="0" y="7"/>
                  </a:cubicBezTo>
                  <a:cubicBezTo>
                    <a:pt x="1" y="5"/>
                    <a:pt x="2" y="2"/>
                    <a:pt x="5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51" name="Freeform 1076"/>
            <p:cNvSpPr>
              <a:spLocks/>
            </p:cNvSpPr>
            <p:nvPr userDrawn="1"/>
          </p:nvSpPr>
          <p:spPr bwMode="auto">
            <a:xfrm>
              <a:off x="246" y="221"/>
              <a:ext cx="2" cy="3"/>
            </a:xfrm>
            <a:custGeom>
              <a:avLst/>
              <a:gdLst>
                <a:gd name="T0" fmla="*/ 5 w 5"/>
                <a:gd name="T1" fmla="*/ 0 h 6"/>
                <a:gd name="T2" fmla="*/ 5 w 5"/>
                <a:gd name="T3" fmla="*/ 0 h 6"/>
                <a:gd name="T4" fmla="*/ 3 w 5"/>
                <a:gd name="T5" fmla="*/ 6 h 6"/>
                <a:gd name="T6" fmla="*/ 5 w 5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5" y="0"/>
                  </a:moveTo>
                  <a:lnTo>
                    <a:pt x="5" y="0"/>
                  </a:lnTo>
                  <a:cubicBezTo>
                    <a:pt x="3" y="2"/>
                    <a:pt x="3" y="3"/>
                    <a:pt x="3" y="6"/>
                  </a:cubicBezTo>
                  <a:cubicBezTo>
                    <a:pt x="0" y="4"/>
                    <a:pt x="2" y="0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52" name="Freeform 1077"/>
            <p:cNvSpPr>
              <a:spLocks/>
            </p:cNvSpPr>
            <p:nvPr userDrawn="1"/>
          </p:nvSpPr>
          <p:spPr bwMode="auto">
            <a:xfrm>
              <a:off x="209" y="201"/>
              <a:ext cx="16" cy="29"/>
            </a:xfrm>
            <a:custGeom>
              <a:avLst/>
              <a:gdLst>
                <a:gd name="T0" fmla="*/ 16 w 36"/>
                <a:gd name="T1" fmla="*/ 0 h 63"/>
                <a:gd name="T2" fmla="*/ 16 w 36"/>
                <a:gd name="T3" fmla="*/ 0 h 63"/>
                <a:gd name="T4" fmla="*/ 36 w 36"/>
                <a:gd name="T5" fmla="*/ 36 h 63"/>
                <a:gd name="T6" fmla="*/ 15 w 36"/>
                <a:gd name="T7" fmla="*/ 5 h 63"/>
                <a:gd name="T8" fmla="*/ 26 w 36"/>
                <a:gd name="T9" fmla="*/ 63 h 63"/>
                <a:gd name="T10" fmla="*/ 16 w 36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63">
                  <a:moveTo>
                    <a:pt x="16" y="0"/>
                  </a:moveTo>
                  <a:lnTo>
                    <a:pt x="16" y="0"/>
                  </a:lnTo>
                  <a:cubicBezTo>
                    <a:pt x="18" y="5"/>
                    <a:pt x="29" y="25"/>
                    <a:pt x="36" y="36"/>
                  </a:cubicBezTo>
                  <a:cubicBezTo>
                    <a:pt x="29" y="26"/>
                    <a:pt x="19" y="12"/>
                    <a:pt x="15" y="5"/>
                  </a:cubicBezTo>
                  <a:cubicBezTo>
                    <a:pt x="5" y="20"/>
                    <a:pt x="20" y="48"/>
                    <a:pt x="26" y="63"/>
                  </a:cubicBezTo>
                  <a:cubicBezTo>
                    <a:pt x="17" y="49"/>
                    <a:pt x="0" y="15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53" name="Freeform 1078"/>
            <p:cNvSpPr>
              <a:spLocks/>
            </p:cNvSpPr>
            <p:nvPr userDrawn="1"/>
          </p:nvSpPr>
          <p:spPr bwMode="auto">
            <a:xfrm>
              <a:off x="201" y="247"/>
              <a:ext cx="17" cy="15"/>
            </a:xfrm>
            <a:custGeom>
              <a:avLst/>
              <a:gdLst>
                <a:gd name="T0" fmla="*/ 0 w 38"/>
                <a:gd name="T1" fmla="*/ 0 h 34"/>
                <a:gd name="T2" fmla="*/ 0 w 38"/>
                <a:gd name="T3" fmla="*/ 0 h 34"/>
                <a:gd name="T4" fmla="*/ 38 w 38"/>
                <a:gd name="T5" fmla="*/ 14 h 34"/>
                <a:gd name="T6" fmla="*/ 3 w 38"/>
                <a:gd name="T7" fmla="*/ 3 h 34"/>
                <a:gd name="T8" fmla="*/ 29 w 38"/>
                <a:gd name="T9" fmla="*/ 34 h 34"/>
                <a:gd name="T10" fmla="*/ 0 w 38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4">
                  <a:moveTo>
                    <a:pt x="0" y="0"/>
                  </a:moveTo>
                  <a:lnTo>
                    <a:pt x="0" y="0"/>
                  </a:lnTo>
                  <a:cubicBezTo>
                    <a:pt x="12" y="1"/>
                    <a:pt x="29" y="7"/>
                    <a:pt x="38" y="14"/>
                  </a:cubicBezTo>
                  <a:cubicBezTo>
                    <a:pt x="32" y="10"/>
                    <a:pt x="13" y="4"/>
                    <a:pt x="3" y="3"/>
                  </a:cubicBezTo>
                  <a:cubicBezTo>
                    <a:pt x="8" y="21"/>
                    <a:pt x="19" y="27"/>
                    <a:pt x="29" y="34"/>
                  </a:cubicBezTo>
                  <a:cubicBezTo>
                    <a:pt x="18" y="28"/>
                    <a:pt x="0" y="14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54" name="Freeform 1079"/>
            <p:cNvSpPr>
              <a:spLocks/>
            </p:cNvSpPr>
            <p:nvPr userDrawn="1"/>
          </p:nvSpPr>
          <p:spPr bwMode="auto">
            <a:xfrm>
              <a:off x="203" y="225"/>
              <a:ext cx="17" cy="21"/>
            </a:xfrm>
            <a:custGeom>
              <a:avLst/>
              <a:gdLst>
                <a:gd name="T0" fmla="*/ 6 w 39"/>
                <a:gd name="T1" fmla="*/ 0 h 48"/>
                <a:gd name="T2" fmla="*/ 6 w 39"/>
                <a:gd name="T3" fmla="*/ 0 h 48"/>
                <a:gd name="T4" fmla="*/ 39 w 39"/>
                <a:gd name="T5" fmla="*/ 31 h 48"/>
                <a:gd name="T6" fmla="*/ 8 w 39"/>
                <a:gd name="T7" fmla="*/ 5 h 48"/>
                <a:gd name="T8" fmla="*/ 27 w 39"/>
                <a:gd name="T9" fmla="*/ 48 h 48"/>
                <a:gd name="T10" fmla="*/ 6 w 39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8">
                  <a:moveTo>
                    <a:pt x="6" y="0"/>
                  </a:moveTo>
                  <a:lnTo>
                    <a:pt x="6" y="0"/>
                  </a:lnTo>
                  <a:cubicBezTo>
                    <a:pt x="11" y="3"/>
                    <a:pt x="33" y="24"/>
                    <a:pt x="39" y="31"/>
                  </a:cubicBezTo>
                  <a:cubicBezTo>
                    <a:pt x="31" y="24"/>
                    <a:pt x="17" y="10"/>
                    <a:pt x="8" y="5"/>
                  </a:cubicBezTo>
                  <a:cubicBezTo>
                    <a:pt x="6" y="24"/>
                    <a:pt x="22" y="42"/>
                    <a:pt x="27" y="48"/>
                  </a:cubicBezTo>
                  <a:cubicBezTo>
                    <a:pt x="17" y="40"/>
                    <a:pt x="0" y="20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55" name="Freeform 1080"/>
            <p:cNvSpPr>
              <a:spLocks/>
            </p:cNvSpPr>
            <p:nvPr userDrawn="1"/>
          </p:nvSpPr>
          <p:spPr bwMode="auto">
            <a:xfrm>
              <a:off x="240" y="239"/>
              <a:ext cx="9" cy="19"/>
            </a:xfrm>
            <a:custGeom>
              <a:avLst/>
              <a:gdLst>
                <a:gd name="T0" fmla="*/ 5 w 20"/>
                <a:gd name="T1" fmla="*/ 0 h 41"/>
                <a:gd name="T2" fmla="*/ 5 w 20"/>
                <a:gd name="T3" fmla="*/ 0 h 41"/>
                <a:gd name="T4" fmla="*/ 15 w 20"/>
                <a:gd name="T5" fmla="*/ 16 h 41"/>
                <a:gd name="T6" fmla="*/ 6 w 20"/>
                <a:gd name="T7" fmla="*/ 8 h 41"/>
                <a:gd name="T8" fmla="*/ 20 w 20"/>
                <a:gd name="T9" fmla="*/ 41 h 41"/>
                <a:gd name="T10" fmla="*/ 5 w 20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1">
                  <a:moveTo>
                    <a:pt x="5" y="0"/>
                  </a:moveTo>
                  <a:lnTo>
                    <a:pt x="5" y="0"/>
                  </a:lnTo>
                  <a:cubicBezTo>
                    <a:pt x="8" y="6"/>
                    <a:pt x="10" y="11"/>
                    <a:pt x="15" y="16"/>
                  </a:cubicBezTo>
                  <a:cubicBezTo>
                    <a:pt x="11" y="14"/>
                    <a:pt x="6" y="9"/>
                    <a:pt x="6" y="8"/>
                  </a:cubicBezTo>
                  <a:cubicBezTo>
                    <a:pt x="4" y="17"/>
                    <a:pt x="13" y="34"/>
                    <a:pt x="20" y="41"/>
                  </a:cubicBezTo>
                  <a:cubicBezTo>
                    <a:pt x="4" y="29"/>
                    <a:pt x="0" y="11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56" name="Freeform 1081"/>
            <p:cNvSpPr>
              <a:spLocks/>
            </p:cNvSpPr>
            <p:nvPr userDrawn="1"/>
          </p:nvSpPr>
          <p:spPr bwMode="auto">
            <a:xfrm>
              <a:off x="237" y="257"/>
              <a:ext cx="10" cy="11"/>
            </a:xfrm>
            <a:custGeom>
              <a:avLst/>
              <a:gdLst>
                <a:gd name="T0" fmla="*/ 0 w 23"/>
                <a:gd name="T1" fmla="*/ 0 h 23"/>
                <a:gd name="T2" fmla="*/ 0 w 23"/>
                <a:gd name="T3" fmla="*/ 0 h 23"/>
                <a:gd name="T4" fmla="*/ 23 w 23"/>
                <a:gd name="T5" fmla="*/ 10 h 23"/>
                <a:gd name="T6" fmla="*/ 3 w 23"/>
                <a:gd name="T7" fmla="*/ 3 h 23"/>
                <a:gd name="T8" fmla="*/ 15 w 23"/>
                <a:gd name="T9" fmla="*/ 23 h 23"/>
                <a:gd name="T10" fmla="*/ 0 w 23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3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20" y="7"/>
                    <a:pt x="23" y="10"/>
                  </a:cubicBezTo>
                  <a:cubicBezTo>
                    <a:pt x="17" y="7"/>
                    <a:pt x="11" y="4"/>
                    <a:pt x="3" y="3"/>
                  </a:cubicBezTo>
                  <a:cubicBezTo>
                    <a:pt x="4" y="8"/>
                    <a:pt x="10" y="17"/>
                    <a:pt x="15" y="23"/>
                  </a:cubicBezTo>
                  <a:cubicBezTo>
                    <a:pt x="6" y="17"/>
                    <a:pt x="0" y="6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57" name="Freeform 1082"/>
            <p:cNvSpPr>
              <a:spLocks/>
            </p:cNvSpPr>
            <p:nvPr userDrawn="1"/>
          </p:nvSpPr>
          <p:spPr bwMode="auto">
            <a:xfrm>
              <a:off x="199" y="263"/>
              <a:ext cx="16" cy="13"/>
            </a:xfrm>
            <a:custGeom>
              <a:avLst/>
              <a:gdLst>
                <a:gd name="T0" fmla="*/ 0 w 35"/>
                <a:gd name="T1" fmla="*/ 1 h 28"/>
                <a:gd name="T2" fmla="*/ 0 w 35"/>
                <a:gd name="T3" fmla="*/ 1 h 28"/>
                <a:gd name="T4" fmla="*/ 35 w 35"/>
                <a:gd name="T5" fmla="*/ 8 h 28"/>
                <a:gd name="T6" fmla="*/ 4 w 35"/>
                <a:gd name="T7" fmla="*/ 4 h 28"/>
                <a:gd name="T8" fmla="*/ 33 w 35"/>
                <a:gd name="T9" fmla="*/ 28 h 28"/>
                <a:gd name="T10" fmla="*/ 0 w 35"/>
                <a:gd name="T11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8">
                  <a:moveTo>
                    <a:pt x="0" y="1"/>
                  </a:moveTo>
                  <a:lnTo>
                    <a:pt x="0" y="1"/>
                  </a:lnTo>
                  <a:cubicBezTo>
                    <a:pt x="11" y="0"/>
                    <a:pt x="27" y="4"/>
                    <a:pt x="35" y="8"/>
                  </a:cubicBezTo>
                  <a:cubicBezTo>
                    <a:pt x="24" y="6"/>
                    <a:pt x="19" y="3"/>
                    <a:pt x="4" y="4"/>
                  </a:cubicBezTo>
                  <a:cubicBezTo>
                    <a:pt x="8" y="11"/>
                    <a:pt x="22" y="23"/>
                    <a:pt x="33" y="28"/>
                  </a:cubicBezTo>
                  <a:cubicBezTo>
                    <a:pt x="15" y="22"/>
                    <a:pt x="2" y="9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58" name="Freeform 1083"/>
            <p:cNvSpPr>
              <a:spLocks/>
            </p:cNvSpPr>
            <p:nvPr userDrawn="1"/>
          </p:nvSpPr>
          <p:spPr bwMode="auto">
            <a:xfrm>
              <a:off x="233" y="269"/>
              <a:ext cx="9" cy="9"/>
            </a:xfrm>
            <a:custGeom>
              <a:avLst/>
              <a:gdLst>
                <a:gd name="T0" fmla="*/ 22 w 22"/>
                <a:gd name="T1" fmla="*/ 5 h 20"/>
                <a:gd name="T2" fmla="*/ 22 w 22"/>
                <a:gd name="T3" fmla="*/ 5 h 20"/>
                <a:gd name="T4" fmla="*/ 3 w 22"/>
                <a:gd name="T5" fmla="*/ 6 h 20"/>
                <a:gd name="T6" fmla="*/ 16 w 22"/>
                <a:gd name="T7" fmla="*/ 20 h 20"/>
                <a:gd name="T8" fmla="*/ 0 w 22"/>
                <a:gd name="T9" fmla="*/ 5 h 20"/>
                <a:gd name="T10" fmla="*/ 22 w 22"/>
                <a:gd name="T11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0">
                  <a:moveTo>
                    <a:pt x="22" y="5"/>
                  </a:moveTo>
                  <a:lnTo>
                    <a:pt x="22" y="5"/>
                  </a:lnTo>
                  <a:cubicBezTo>
                    <a:pt x="15" y="3"/>
                    <a:pt x="10" y="2"/>
                    <a:pt x="3" y="6"/>
                  </a:cubicBezTo>
                  <a:cubicBezTo>
                    <a:pt x="4" y="12"/>
                    <a:pt x="11" y="18"/>
                    <a:pt x="16" y="20"/>
                  </a:cubicBezTo>
                  <a:cubicBezTo>
                    <a:pt x="9" y="19"/>
                    <a:pt x="1" y="13"/>
                    <a:pt x="0" y="5"/>
                  </a:cubicBezTo>
                  <a:cubicBezTo>
                    <a:pt x="7" y="0"/>
                    <a:pt x="16" y="2"/>
                    <a:pt x="22" y="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59" name="Freeform 1084"/>
            <p:cNvSpPr>
              <a:spLocks/>
            </p:cNvSpPr>
            <p:nvPr userDrawn="1"/>
          </p:nvSpPr>
          <p:spPr bwMode="auto">
            <a:xfrm>
              <a:off x="246" y="276"/>
              <a:ext cx="7" cy="3"/>
            </a:xfrm>
            <a:custGeom>
              <a:avLst/>
              <a:gdLst>
                <a:gd name="T0" fmla="*/ 0 w 15"/>
                <a:gd name="T1" fmla="*/ 0 h 6"/>
                <a:gd name="T2" fmla="*/ 0 w 15"/>
                <a:gd name="T3" fmla="*/ 0 h 6"/>
                <a:gd name="T4" fmla="*/ 15 w 15"/>
                <a:gd name="T5" fmla="*/ 4 h 6"/>
                <a:gd name="T6" fmla="*/ 15 w 15"/>
                <a:gd name="T7" fmla="*/ 6 h 6"/>
                <a:gd name="T8" fmla="*/ 0 w 1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6">
                  <a:moveTo>
                    <a:pt x="0" y="0"/>
                  </a:moveTo>
                  <a:lnTo>
                    <a:pt x="0" y="0"/>
                  </a:lnTo>
                  <a:cubicBezTo>
                    <a:pt x="5" y="1"/>
                    <a:pt x="10" y="2"/>
                    <a:pt x="15" y="4"/>
                  </a:cubicBezTo>
                  <a:lnTo>
                    <a:pt x="15" y="6"/>
                  </a:lnTo>
                  <a:cubicBezTo>
                    <a:pt x="11" y="4"/>
                    <a:pt x="5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60" name="Freeform 1085"/>
            <p:cNvSpPr>
              <a:spLocks/>
            </p:cNvSpPr>
            <p:nvPr userDrawn="1"/>
          </p:nvSpPr>
          <p:spPr bwMode="auto">
            <a:xfrm>
              <a:off x="255" y="273"/>
              <a:ext cx="8" cy="8"/>
            </a:xfrm>
            <a:custGeom>
              <a:avLst/>
              <a:gdLst>
                <a:gd name="T0" fmla="*/ 19 w 19"/>
                <a:gd name="T1" fmla="*/ 4 h 19"/>
                <a:gd name="T2" fmla="*/ 19 w 19"/>
                <a:gd name="T3" fmla="*/ 4 h 19"/>
                <a:gd name="T4" fmla="*/ 3 w 19"/>
                <a:gd name="T5" fmla="*/ 5 h 19"/>
                <a:gd name="T6" fmla="*/ 10 w 19"/>
                <a:gd name="T7" fmla="*/ 19 h 19"/>
                <a:gd name="T8" fmla="*/ 0 w 19"/>
                <a:gd name="T9" fmla="*/ 4 h 19"/>
                <a:gd name="T10" fmla="*/ 19 w 19"/>
                <a:gd name="T1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19" y="4"/>
                  </a:moveTo>
                  <a:lnTo>
                    <a:pt x="19" y="4"/>
                  </a:lnTo>
                  <a:cubicBezTo>
                    <a:pt x="13" y="3"/>
                    <a:pt x="7" y="3"/>
                    <a:pt x="3" y="5"/>
                  </a:cubicBezTo>
                  <a:cubicBezTo>
                    <a:pt x="3" y="10"/>
                    <a:pt x="6" y="16"/>
                    <a:pt x="10" y="19"/>
                  </a:cubicBezTo>
                  <a:cubicBezTo>
                    <a:pt x="4" y="17"/>
                    <a:pt x="0" y="9"/>
                    <a:pt x="0" y="4"/>
                  </a:cubicBezTo>
                  <a:cubicBezTo>
                    <a:pt x="4" y="2"/>
                    <a:pt x="11" y="0"/>
                    <a:pt x="19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61" name="Freeform 1086"/>
            <p:cNvSpPr>
              <a:spLocks/>
            </p:cNvSpPr>
            <p:nvPr userDrawn="1"/>
          </p:nvSpPr>
          <p:spPr bwMode="auto">
            <a:xfrm>
              <a:off x="255" y="253"/>
              <a:ext cx="8" cy="16"/>
            </a:xfrm>
            <a:custGeom>
              <a:avLst/>
              <a:gdLst>
                <a:gd name="T0" fmla="*/ 3 w 17"/>
                <a:gd name="T1" fmla="*/ 0 h 34"/>
                <a:gd name="T2" fmla="*/ 3 w 17"/>
                <a:gd name="T3" fmla="*/ 0 h 34"/>
                <a:gd name="T4" fmla="*/ 17 w 17"/>
                <a:gd name="T5" fmla="*/ 15 h 34"/>
                <a:gd name="T6" fmla="*/ 5 w 17"/>
                <a:gd name="T7" fmla="*/ 6 h 34"/>
                <a:gd name="T8" fmla="*/ 14 w 17"/>
                <a:gd name="T9" fmla="*/ 34 h 34"/>
                <a:gd name="T10" fmla="*/ 3 w 1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34">
                  <a:moveTo>
                    <a:pt x="3" y="0"/>
                  </a:moveTo>
                  <a:lnTo>
                    <a:pt x="3" y="0"/>
                  </a:lnTo>
                  <a:cubicBezTo>
                    <a:pt x="6" y="4"/>
                    <a:pt x="14" y="12"/>
                    <a:pt x="17" y="15"/>
                  </a:cubicBezTo>
                  <a:cubicBezTo>
                    <a:pt x="12" y="12"/>
                    <a:pt x="8" y="10"/>
                    <a:pt x="5" y="6"/>
                  </a:cubicBezTo>
                  <a:cubicBezTo>
                    <a:pt x="3" y="16"/>
                    <a:pt x="11" y="31"/>
                    <a:pt x="14" y="34"/>
                  </a:cubicBezTo>
                  <a:cubicBezTo>
                    <a:pt x="4" y="26"/>
                    <a:pt x="0" y="13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62" name="Freeform 1087"/>
            <p:cNvSpPr>
              <a:spLocks/>
            </p:cNvSpPr>
            <p:nvPr userDrawn="1"/>
          </p:nvSpPr>
          <p:spPr bwMode="auto">
            <a:xfrm>
              <a:off x="263" y="264"/>
              <a:ext cx="9" cy="9"/>
            </a:xfrm>
            <a:custGeom>
              <a:avLst/>
              <a:gdLst>
                <a:gd name="T0" fmla="*/ 0 w 20"/>
                <a:gd name="T1" fmla="*/ 0 h 21"/>
                <a:gd name="T2" fmla="*/ 0 w 20"/>
                <a:gd name="T3" fmla="*/ 0 h 21"/>
                <a:gd name="T4" fmla="*/ 20 w 20"/>
                <a:gd name="T5" fmla="*/ 18 h 21"/>
                <a:gd name="T6" fmla="*/ 20 w 20"/>
                <a:gd name="T7" fmla="*/ 20 h 21"/>
                <a:gd name="T8" fmla="*/ 18 w 20"/>
                <a:gd name="T9" fmla="*/ 21 h 21"/>
                <a:gd name="T10" fmla="*/ 0 w 2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lnTo>
                    <a:pt x="0" y="0"/>
                  </a:lnTo>
                  <a:cubicBezTo>
                    <a:pt x="8" y="5"/>
                    <a:pt x="20" y="18"/>
                    <a:pt x="20" y="18"/>
                  </a:cubicBezTo>
                  <a:lnTo>
                    <a:pt x="20" y="20"/>
                  </a:lnTo>
                  <a:lnTo>
                    <a:pt x="18" y="21"/>
                  </a:lnTo>
                  <a:cubicBezTo>
                    <a:pt x="18" y="21"/>
                    <a:pt x="4" y="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63" name="Freeform 1088"/>
            <p:cNvSpPr>
              <a:spLocks/>
            </p:cNvSpPr>
            <p:nvPr userDrawn="1"/>
          </p:nvSpPr>
          <p:spPr bwMode="auto">
            <a:xfrm>
              <a:off x="267" y="268"/>
              <a:ext cx="4" cy="5"/>
            </a:xfrm>
            <a:custGeom>
              <a:avLst/>
              <a:gdLst>
                <a:gd name="T0" fmla="*/ 0 w 10"/>
                <a:gd name="T1" fmla="*/ 0 h 11"/>
                <a:gd name="T2" fmla="*/ 0 w 10"/>
                <a:gd name="T3" fmla="*/ 0 h 11"/>
                <a:gd name="T4" fmla="*/ 10 w 10"/>
                <a:gd name="T5" fmla="*/ 10 h 11"/>
                <a:gd name="T6" fmla="*/ 9 w 10"/>
                <a:gd name="T7" fmla="*/ 11 h 11"/>
                <a:gd name="T8" fmla="*/ 0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10" y="10"/>
                    <a:pt x="10" y="10"/>
                  </a:cubicBezTo>
                  <a:lnTo>
                    <a:pt x="9" y="11"/>
                  </a:lnTo>
                  <a:cubicBezTo>
                    <a:pt x="9" y="1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64" name="Freeform 1089"/>
            <p:cNvSpPr>
              <a:spLocks/>
            </p:cNvSpPr>
            <p:nvPr userDrawn="1"/>
          </p:nvSpPr>
          <p:spPr bwMode="auto">
            <a:xfrm>
              <a:off x="261" y="278"/>
              <a:ext cx="7" cy="5"/>
            </a:xfrm>
            <a:custGeom>
              <a:avLst/>
              <a:gdLst>
                <a:gd name="T0" fmla="*/ 0 w 15"/>
                <a:gd name="T1" fmla="*/ 0 h 11"/>
                <a:gd name="T2" fmla="*/ 0 w 15"/>
                <a:gd name="T3" fmla="*/ 0 h 11"/>
                <a:gd name="T4" fmla="*/ 15 w 15"/>
                <a:gd name="T5" fmla="*/ 8 h 11"/>
                <a:gd name="T6" fmla="*/ 15 w 15"/>
                <a:gd name="T7" fmla="*/ 10 h 11"/>
                <a:gd name="T8" fmla="*/ 13 w 15"/>
                <a:gd name="T9" fmla="*/ 11 h 11"/>
                <a:gd name="T10" fmla="*/ 0 w 1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0" y="0"/>
                  </a:moveTo>
                  <a:lnTo>
                    <a:pt x="0" y="0"/>
                  </a:lnTo>
                  <a:cubicBezTo>
                    <a:pt x="8" y="3"/>
                    <a:pt x="13" y="6"/>
                    <a:pt x="15" y="8"/>
                  </a:cubicBezTo>
                  <a:cubicBezTo>
                    <a:pt x="15" y="8"/>
                    <a:pt x="15" y="10"/>
                    <a:pt x="15" y="10"/>
                  </a:cubicBezTo>
                  <a:lnTo>
                    <a:pt x="13" y="11"/>
                  </a:lnTo>
                  <a:cubicBezTo>
                    <a:pt x="10" y="9"/>
                    <a:pt x="6" y="5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65" name="Freeform 1090"/>
            <p:cNvSpPr>
              <a:spLocks/>
            </p:cNvSpPr>
            <p:nvPr userDrawn="1"/>
          </p:nvSpPr>
          <p:spPr bwMode="auto">
            <a:xfrm>
              <a:off x="264" y="280"/>
              <a:ext cx="3" cy="2"/>
            </a:xfrm>
            <a:custGeom>
              <a:avLst/>
              <a:gdLst>
                <a:gd name="T0" fmla="*/ 0 w 6"/>
                <a:gd name="T1" fmla="*/ 0 h 4"/>
                <a:gd name="T2" fmla="*/ 0 w 6"/>
                <a:gd name="T3" fmla="*/ 0 h 4"/>
                <a:gd name="T4" fmla="*/ 6 w 6"/>
                <a:gd name="T5" fmla="*/ 3 h 4"/>
                <a:gd name="T6" fmla="*/ 5 w 6"/>
                <a:gd name="T7" fmla="*/ 4 h 4"/>
                <a:gd name="T8" fmla="*/ 0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6" y="3"/>
                    <a:pt x="6" y="3"/>
                  </a:cubicBezTo>
                  <a:lnTo>
                    <a:pt x="5" y="4"/>
                  </a:lnTo>
                  <a:cubicBezTo>
                    <a:pt x="5" y="4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66" name="Freeform 1091"/>
            <p:cNvSpPr>
              <a:spLocks/>
            </p:cNvSpPr>
            <p:nvPr userDrawn="1"/>
          </p:nvSpPr>
          <p:spPr bwMode="auto">
            <a:xfrm>
              <a:off x="223" y="314"/>
              <a:ext cx="25" cy="28"/>
            </a:xfrm>
            <a:custGeom>
              <a:avLst/>
              <a:gdLst>
                <a:gd name="T0" fmla="*/ 53 w 56"/>
                <a:gd name="T1" fmla="*/ 0 h 63"/>
                <a:gd name="T2" fmla="*/ 53 w 56"/>
                <a:gd name="T3" fmla="*/ 0 h 63"/>
                <a:gd name="T4" fmla="*/ 53 w 56"/>
                <a:gd name="T5" fmla="*/ 5 h 63"/>
                <a:gd name="T6" fmla="*/ 24 w 56"/>
                <a:gd name="T7" fmla="*/ 40 h 63"/>
                <a:gd name="T8" fmla="*/ 54 w 56"/>
                <a:gd name="T9" fmla="*/ 11 h 63"/>
                <a:gd name="T10" fmla="*/ 56 w 56"/>
                <a:gd name="T11" fmla="*/ 17 h 63"/>
                <a:gd name="T12" fmla="*/ 23 w 56"/>
                <a:gd name="T13" fmla="*/ 56 h 63"/>
                <a:gd name="T14" fmla="*/ 3 w 56"/>
                <a:gd name="T15" fmla="*/ 58 h 63"/>
                <a:gd name="T16" fmla="*/ 6 w 56"/>
                <a:gd name="T17" fmla="*/ 40 h 63"/>
                <a:gd name="T18" fmla="*/ 53 w 56"/>
                <a:gd name="T1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63">
                  <a:moveTo>
                    <a:pt x="53" y="0"/>
                  </a:moveTo>
                  <a:lnTo>
                    <a:pt x="53" y="0"/>
                  </a:lnTo>
                  <a:cubicBezTo>
                    <a:pt x="53" y="2"/>
                    <a:pt x="53" y="4"/>
                    <a:pt x="53" y="5"/>
                  </a:cubicBezTo>
                  <a:cubicBezTo>
                    <a:pt x="50" y="9"/>
                    <a:pt x="31" y="30"/>
                    <a:pt x="24" y="40"/>
                  </a:cubicBezTo>
                  <a:cubicBezTo>
                    <a:pt x="31" y="33"/>
                    <a:pt x="49" y="17"/>
                    <a:pt x="54" y="11"/>
                  </a:cubicBezTo>
                  <a:cubicBezTo>
                    <a:pt x="54" y="11"/>
                    <a:pt x="56" y="14"/>
                    <a:pt x="56" y="17"/>
                  </a:cubicBezTo>
                  <a:cubicBezTo>
                    <a:pt x="55" y="17"/>
                    <a:pt x="28" y="50"/>
                    <a:pt x="23" y="56"/>
                  </a:cubicBezTo>
                  <a:cubicBezTo>
                    <a:pt x="17" y="63"/>
                    <a:pt x="9" y="58"/>
                    <a:pt x="3" y="58"/>
                  </a:cubicBezTo>
                  <a:cubicBezTo>
                    <a:pt x="3" y="52"/>
                    <a:pt x="0" y="47"/>
                    <a:pt x="6" y="40"/>
                  </a:cubicBezTo>
                  <a:cubicBezTo>
                    <a:pt x="9" y="37"/>
                    <a:pt x="48" y="4"/>
                    <a:pt x="5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67" name="Freeform 1092"/>
            <p:cNvSpPr>
              <a:spLocks/>
            </p:cNvSpPr>
            <p:nvPr userDrawn="1"/>
          </p:nvSpPr>
          <p:spPr bwMode="auto">
            <a:xfrm>
              <a:off x="213" y="310"/>
              <a:ext cx="34" cy="22"/>
            </a:xfrm>
            <a:custGeom>
              <a:avLst/>
              <a:gdLst>
                <a:gd name="T0" fmla="*/ 0 w 76"/>
                <a:gd name="T1" fmla="*/ 39 h 47"/>
                <a:gd name="T2" fmla="*/ 0 w 76"/>
                <a:gd name="T3" fmla="*/ 39 h 47"/>
                <a:gd name="T4" fmla="*/ 19 w 76"/>
                <a:gd name="T5" fmla="*/ 15 h 47"/>
                <a:gd name="T6" fmla="*/ 57 w 76"/>
                <a:gd name="T7" fmla="*/ 0 h 47"/>
                <a:gd name="T8" fmla="*/ 61 w 76"/>
                <a:gd name="T9" fmla="*/ 1 h 47"/>
                <a:gd name="T10" fmla="*/ 28 w 76"/>
                <a:gd name="T11" fmla="*/ 23 h 47"/>
                <a:gd name="T12" fmla="*/ 67 w 76"/>
                <a:gd name="T13" fmla="*/ 3 h 47"/>
                <a:gd name="T14" fmla="*/ 76 w 76"/>
                <a:gd name="T15" fmla="*/ 2 h 47"/>
                <a:gd name="T16" fmla="*/ 24 w 76"/>
                <a:gd name="T17" fmla="*/ 39 h 47"/>
                <a:gd name="T18" fmla="*/ 0 w 76"/>
                <a:gd name="T1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47">
                  <a:moveTo>
                    <a:pt x="0" y="39"/>
                  </a:moveTo>
                  <a:lnTo>
                    <a:pt x="0" y="39"/>
                  </a:lnTo>
                  <a:cubicBezTo>
                    <a:pt x="1" y="33"/>
                    <a:pt x="1" y="22"/>
                    <a:pt x="19" y="15"/>
                  </a:cubicBezTo>
                  <a:cubicBezTo>
                    <a:pt x="24" y="13"/>
                    <a:pt x="52" y="1"/>
                    <a:pt x="57" y="0"/>
                  </a:cubicBezTo>
                  <a:cubicBezTo>
                    <a:pt x="59" y="0"/>
                    <a:pt x="61" y="1"/>
                    <a:pt x="61" y="1"/>
                  </a:cubicBezTo>
                  <a:cubicBezTo>
                    <a:pt x="57" y="3"/>
                    <a:pt x="39" y="15"/>
                    <a:pt x="28" y="23"/>
                  </a:cubicBezTo>
                  <a:cubicBezTo>
                    <a:pt x="41" y="19"/>
                    <a:pt x="65" y="4"/>
                    <a:pt x="67" y="3"/>
                  </a:cubicBezTo>
                  <a:cubicBezTo>
                    <a:pt x="69" y="3"/>
                    <a:pt x="72" y="4"/>
                    <a:pt x="76" y="2"/>
                  </a:cubicBezTo>
                  <a:cubicBezTo>
                    <a:pt x="69" y="7"/>
                    <a:pt x="34" y="34"/>
                    <a:pt x="24" y="39"/>
                  </a:cubicBezTo>
                  <a:cubicBezTo>
                    <a:pt x="9" y="47"/>
                    <a:pt x="5" y="41"/>
                    <a:pt x="0" y="3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68" name="Freeform 1093"/>
            <p:cNvSpPr>
              <a:spLocks/>
            </p:cNvSpPr>
            <p:nvPr userDrawn="1"/>
          </p:nvSpPr>
          <p:spPr bwMode="auto">
            <a:xfrm>
              <a:off x="205" y="302"/>
              <a:ext cx="36" cy="15"/>
            </a:xfrm>
            <a:custGeom>
              <a:avLst/>
              <a:gdLst>
                <a:gd name="T0" fmla="*/ 79 w 79"/>
                <a:gd name="T1" fmla="*/ 0 h 33"/>
                <a:gd name="T2" fmla="*/ 79 w 79"/>
                <a:gd name="T3" fmla="*/ 0 h 33"/>
                <a:gd name="T4" fmla="*/ 75 w 79"/>
                <a:gd name="T5" fmla="*/ 6 h 33"/>
                <a:gd name="T6" fmla="*/ 35 w 79"/>
                <a:gd name="T7" fmla="*/ 17 h 33"/>
                <a:gd name="T8" fmla="*/ 74 w 79"/>
                <a:gd name="T9" fmla="*/ 11 h 33"/>
                <a:gd name="T10" fmla="*/ 74 w 79"/>
                <a:gd name="T11" fmla="*/ 15 h 33"/>
                <a:gd name="T12" fmla="*/ 33 w 79"/>
                <a:gd name="T13" fmla="*/ 29 h 33"/>
                <a:gd name="T14" fmla="*/ 0 w 79"/>
                <a:gd name="T15" fmla="*/ 25 h 33"/>
                <a:gd name="T16" fmla="*/ 24 w 79"/>
                <a:gd name="T17" fmla="*/ 8 h 33"/>
                <a:gd name="T18" fmla="*/ 79 w 79"/>
                <a:gd name="T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33">
                  <a:moveTo>
                    <a:pt x="79" y="0"/>
                  </a:moveTo>
                  <a:lnTo>
                    <a:pt x="79" y="0"/>
                  </a:lnTo>
                  <a:cubicBezTo>
                    <a:pt x="77" y="2"/>
                    <a:pt x="76" y="4"/>
                    <a:pt x="75" y="6"/>
                  </a:cubicBezTo>
                  <a:cubicBezTo>
                    <a:pt x="73" y="7"/>
                    <a:pt x="48" y="12"/>
                    <a:pt x="35" y="17"/>
                  </a:cubicBezTo>
                  <a:cubicBezTo>
                    <a:pt x="49" y="17"/>
                    <a:pt x="74" y="11"/>
                    <a:pt x="74" y="11"/>
                  </a:cubicBezTo>
                  <a:cubicBezTo>
                    <a:pt x="74" y="12"/>
                    <a:pt x="74" y="14"/>
                    <a:pt x="74" y="15"/>
                  </a:cubicBezTo>
                  <a:cubicBezTo>
                    <a:pt x="65" y="20"/>
                    <a:pt x="38" y="27"/>
                    <a:pt x="33" y="29"/>
                  </a:cubicBezTo>
                  <a:cubicBezTo>
                    <a:pt x="23" y="33"/>
                    <a:pt x="5" y="31"/>
                    <a:pt x="0" y="25"/>
                  </a:cubicBezTo>
                  <a:cubicBezTo>
                    <a:pt x="5" y="15"/>
                    <a:pt x="15" y="9"/>
                    <a:pt x="24" y="8"/>
                  </a:cubicBezTo>
                  <a:cubicBezTo>
                    <a:pt x="36" y="6"/>
                    <a:pt x="65" y="2"/>
                    <a:pt x="7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69" name="Freeform 1094"/>
            <p:cNvSpPr>
              <a:spLocks/>
            </p:cNvSpPr>
            <p:nvPr userDrawn="1"/>
          </p:nvSpPr>
          <p:spPr bwMode="auto">
            <a:xfrm>
              <a:off x="202" y="294"/>
              <a:ext cx="16" cy="10"/>
            </a:xfrm>
            <a:custGeom>
              <a:avLst/>
              <a:gdLst>
                <a:gd name="T0" fmla="*/ 29 w 35"/>
                <a:gd name="T1" fmla="*/ 0 h 22"/>
                <a:gd name="T2" fmla="*/ 29 w 35"/>
                <a:gd name="T3" fmla="*/ 0 h 22"/>
                <a:gd name="T4" fmla="*/ 4 w 35"/>
                <a:gd name="T5" fmla="*/ 10 h 22"/>
                <a:gd name="T6" fmla="*/ 35 w 35"/>
                <a:gd name="T7" fmla="*/ 20 h 22"/>
                <a:gd name="T8" fmla="*/ 0 w 35"/>
                <a:gd name="T9" fmla="*/ 10 h 22"/>
                <a:gd name="T10" fmla="*/ 29 w 35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2">
                  <a:moveTo>
                    <a:pt x="29" y="0"/>
                  </a:moveTo>
                  <a:lnTo>
                    <a:pt x="29" y="0"/>
                  </a:lnTo>
                  <a:cubicBezTo>
                    <a:pt x="20" y="1"/>
                    <a:pt x="9" y="5"/>
                    <a:pt x="4" y="10"/>
                  </a:cubicBezTo>
                  <a:cubicBezTo>
                    <a:pt x="8" y="17"/>
                    <a:pt x="26" y="20"/>
                    <a:pt x="35" y="20"/>
                  </a:cubicBezTo>
                  <a:cubicBezTo>
                    <a:pt x="19" y="22"/>
                    <a:pt x="4" y="18"/>
                    <a:pt x="0" y="10"/>
                  </a:cubicBezTo>
                  <a:cubicBezTo>
                    <a:pt x="6" y="3"/>
                    <a:pt x="20" y="0"/>
                    <a:pt x="2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70" name="Freeform 1095"/>
            <p:cNvSpPr>
              <a:spLocks/>
            </p:cNvSpPr>
            <p:nvPr userDrawn="1"/>
          </p:nvSpPr>
          <p:spPr bwMode="auto">
            <a:xfrm>
              <a:off x="199" y="279"/>
              <a:ext cx="17" cy="11"/>
            </a:xfrm>
            <a:custGeom>
              <a:avLst/>
              <a:gdLst>
                <a:gd name="T0" fmla="*/ 36 w 36"/>
                <a:gd name="T1" fmla="*/ 3 h 23"/>
                <a:gd name="T2" fmla="*/ 36 w 36"/>
                <a:gd name="T3" fmla="*/ 3 h 23"/>
                <a:gd name="T4" fmla="*/ 6 w 36"/>
                <a:gd name="T5" fmla="*/ 6 h 23"/>
                <a:gd name="T6" fmla="*/ 35 w 36"/>
                <a:gd name="T7" fmla="*/ 23 h 23"/>
                <a:gd name="T8" fmla="*/ 0 w 36"/>
                <a:gd name="T9" fmla="*/ 4 h 23"/>
                <a:gd name="T10" fmla="*/ 36 w 36"/>
                <a:gd name="T11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36" y="3"/>
                  </a:moveTo>
                  <a:lnTo>
                    <a:pt x="36" y="3"/>
                  </a:lnTo>
                  <a:cubicBezTo>
                    <a:pt x="26" y="2"/>
                    <a:pt x="14" y="2"/>
                    <a:pt x="6" y="6"/>
                  </a:cubicBezTo>
                  <a:cubicBezTo>
                    <a:pt x="9" y="11"/>
                    <a:pt x="21" y="20"/>
                    <a:pt x="35" y="23"/>
                  </a:cubicBezTo>
                  <a:cubicBezTo>
                    <a:pt x="24" y="22"/>
                    <a:pt x="4" y="14"/>
                    <a:pt x="0" y="4"/>
                  </a:cubicBezTo>
                  <a:cubicBezTo>
                    <a:pt x="9" y="0"/>
                    <a:pt x="29" y="0"/>
                    <a:pt x="36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71" name="Freeform 1096"/>
            <p:cNvSpPr>
              <a:spLocks/>
            </p:cNvSpPr>
            <p:nvPr userDrawn="1"/>
          </p:nvSpPr>
          <p:spPr bwMode="auto">
            <a:xfrm>
              <a:off x="233" y="281"/>
              <a:ext cx="9" cy="9"/>
            </a:xfrm>
            <a:custGeom>
              <a:avLst/>
              <a:gdLst>
                <a:gd name="T0" fmla="*/ 21 w 21"/>
                <a:gd name="T1" fmla="*/ 3 h 19"/>
                <a:gd name="T2" fmla="*/ 21 w 21"/>
                <a:gd name="T3" fmla="*/ 3 h 19"/>
                <a:gd name="T4" fmla="*/ 3 w 21"/>
                <a:gd name="T5" fmla="*/ 9 h 19"/>
                <a:gd name="T6" fmla="*/ 16 w 21"/>
                <a:gd name="T7" fmla="*/ 19 h 19"/>
                <a:gd name="T8" fmla="*/ 0 w 21"/>
                <a:gd name="T9" fmla="*/ 8 h 19"/>
                <a:gd name="T10" fmla="*/ 21 w 21"/>
                <a:gd name="T1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9">
                  <a:moveTo>
                    <a:pt x="21" y="3"/>
                  </a:moveTo>
                  <a:lnTo>
                    <a:pt x="21" y="3"/>
                  </a:lnTo>
                  <a:cubicBezTo>
                    <a:pt x="12" y="2"/>
                    <a:pt x="6" y="5"/>
                    <a:pt x="3" y="9"/>
                  </a:cubicBezTo>
                  <a:cubicBezTo>
                    <a:pt x="5" y="14"/>
                    <a:pt x="11" y="18"/>
                    <a:pt x="16" y="19"/>
                  </a:cubicBezTo>
                  <a:cubicBezTo>
                    <a:pt x="9" y="19"/>
                    <a:pt x="2" y="14"/>
                    <a:pt x="0" y="8"/>
                  </a:cubicBezTo>
                  <a:cubicBezTo>
                    <a:pt x="4" y="3"/>
                    <a:pt x="14" y="0"/>
                    <a:pt x="21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72" name="Freeform 1097"/>
            <p:cNvSpPr>
              <a:spLocks/>
            </p:cNvSpPr>
            <p:nvPr userDrawn="1"/>
          </p:nvSpPr>
          <p:spPr bwMode="auto">
            <a:xfrm>
              <a:off x="254" y="284"/>
              <a:ext cx="7" cy="9"/>
            </a:xfrm>
            <a:custGeom>
              <a:avLst/>
              <a:gdLst>
                <a:gd name="T0" fmla="*/ 16 w 16"/>
                <a:gd name="T1" fmla="*/ 2 h 19"/>
                <a:gd name="T2" fmla="*/ 16 w 16"/>
                <a:gd name="T3" fmla="*/ 2 h 19"/>
                <a:gd name="T4" fmla="*/ 3 w 16"/>
                <a:gd name="T5" fmla="*/ 8 h 19"/>
                <a:gd name="T6" fmla="*/ 11 w 16"/>
                <a:gd name="T7" fmla="*/ 19 h 19"/>
                <a:gd name="T8" fmla="*/ 0 w 16"/>
                <a:gd name="T9" fmla="*/ 8 h 19"/>
                <a:gd name="T10" fmla="*/ 16 w 16"/>
                <a:gd name="T11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9">
                  <a:moveTo>
                    <a:pt x="16" y="2"/>
                  </a:moveTo>
                  <a:lnTo>
                    <a:pt x="16" y="2"/>
                  </a:lnTo>
                  <a:cubicBezTo>
                    <a:pt x="10" y="2"/>
                    <a:pt x="6" y="5"/>
                    <a:pt x="3" y="8"/>
                  </a:cubicBezTo>
                  <a:cubicBezTo>
                    <a:pt x="5" y="12"/>
                    <a:pt x="7" y="17"/>
                    <a:pt x="11" y="19"/>
                  </a:cubicBezTo>
                  <a:cubicBezTo>
                    <a:pt x="5" y="18"/>
                    <a:pt x="2" y="13"/>
                    <a:pt x="0" y="8"/>
                  </a:cubicBezTo>
                  <a:cubicBezTo>
                    <a:pt x="3" y="5"/>
                    <a:pt x="8" y="0"/>
                    <a:pt x="16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73" name="Freeform 1098"/>
            <p:cNvSpPr>
              <a:spLocks/>
            </p:cNvSpPr>
            <p:nvPr userDrawn="1"/>
          </p:nvSpPr>
          <p:spPr bwMode="auto">
            <a:xfrm>
              <a:off x="229" y="305"/>
              <a:ext cx="10" cy="3"/>
            </a:xfrm>
            <a:custGeom>
              <a:avLst/>
              <a:gdLst>
                <a:gd name="T0" fmla="*/ 0 w 22"/>
                <a:gd name="T1" fmla="*/ 6 h 6"/>
                <a:gd name="T2" fmla="*/ 0 w 22"/>
                <a:gd name="T3" fmla="*/ 6 h 6"/>
                <a:gd name="T4" fmla="*/ 22 w 22"/>
                <a:gd name="T5" fmla="*/ 0 h 6"/>
                <a:gd name="T6" fmla="*/ 21 w 22"/>
                <a:gd name="T7" fmla="*/ 2 h 6"/>
                <a:gd name="T8" fmla="*/ 0 w 2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6">
                  <a:moveTo>
                    <a:pt x="0" y="6"/>
                  </a:moveTo>
                  <a:lnTo>
                    <a:pt x="0" y="6"/>
                  </a:lnTo>
                  <a:cubicBezTo>
                    <a:pt x="11" y="3"/>
                    <a:pt x="17" y="1"/>
                    <a:pt x="22" y="0"/>
                  </a:cubicBezTo>
                  <a:lnTo>
                    <a:pt x="21" y="2"/>
                  </a:lnTo>
                  <a:cubicBezTo>
                    <a:pt x="15" y="4"/>
                    <a:pt x="9" y="4"/>
                    <a:pt x="0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74" name="Freeform 1099"/>
            <p:cNvSpPr>
              <a:spLocks/>
            </p:cNvSpPr>
            <p:nvPr userDrawn="1"/>
          </p:nvSpPr>
          <p:spPr bwMode="auto">
            <a:xfrm>
              <a:off x="207" y="307"/>
              <a:ext cx="13" cy="9"/>
            </a:xfrm>
            <a:custGeom>
              <a:avLst/>
              <a:gdLst>
                <a:gd name="T0" fmla="*/ 23 w 30"/>
                <a:gd name="T1" fmla="*/ 0 h 21"/>
                <a:gd name="T2" fmla="*/ 23 w 30"/>
                <a:gd name="T3" fmla="*/ 0 h 21"/>
                <a:gd name="T4" fmla="*/ 4 w 30"/>
                <a:gd name="T5" fmla="*/ 13 h 21"/>
                <a:gd name="T6" fmla="*/ 30 w 30"/>
                <a:gd name="T7" fmla="*/ 17 h 21"/>
                <a:gd name="T8" fmla="*/ 0 w 30"/>
                <a:gd name="T9" fmla="*/ 14 h 21"/>
                <a:gd name="T10" fmla="*/ 23 w 3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21">
                  <a:moveTo>
                    <a:pt x="23" y="0"/>
                  </a:moveTo>
                  <a:lnTo>
                    <a:pt x="23" y="0"/>
                  </a:lnTo>
                  <a:cubicBezTo>
                    <a:pt x="16" y="1"/>
                    <a:pt x="8" y="7"/>
                    <a:pt x="4" y="13"/>
                  </a:cubicBezTo>
                  <a:cubicBezTo>
                    <a:pt x="13" y="20"/>
                    <a:pt x="23" y="18"/>
                    <a:pt x="30" y="17"/>
                  </a:cubicBezTo>
                  <a:cubicBezTo>
                    <a:pt x="22" y="20"/>
                    <a:pt x="9" y="21"/>
                    <a:pt x="0" y="14"/>
                  </a:cubicBezTo>
                  <a:cubicBezTo>
                    <a:pt x="5" y="5"/>
                    <a:pt x="15" y="0"/>
                    <a:pt x="2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75" name="Freeform 1100"/>
            <p:cNvSpPr>
              <a:spLocks/>
            </p:cNvSpPr>
            <p:nvPr userDrawn="1"/>
          </p:nvSpPr>
          <p:spPr bwMode="auto">
            <a:xfrm>
              <a:off x="286" y="428"/>
              <a:ext cx="10" cy="14"/>
            </a:xfrm>
            <a:custGeom>
              <a:avLst/>
              <a:gdLst>
                <a:gd name="T0" fmla="*/ 12 w 23"/>
                <a:gd name="T1" fmla="*/ 2 h 31"/>
                <a:gd name="T2" fmla="*/ 12 w 23"/>
                <a:gd name="T3" fmla="*/ 2 h 31"/>
                <a:gd name="T4" fmla="*/ 23 w 23"/>
                <a:gd name="T5" fmla="*/ 31 h 31"/>
                <a:gd name="T6" fmla="*/ 9 w 23"/>
                <a:gd name="T7" fmla="*/ 3 h 31"/>
                <a:gd name="T8" fmla="*/ 0 w 23"/>
                <a:gd name="T9" fmla="*/ 8 h 31"/>
                <a:gd name="T10" fmla="*/ 12 w 23"/>
                <a:gd name="T11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31">
                  <a:moveTo>
                    <a:pt x="12" y="2"/>
                  </a:moveTo>
                  <a:lnTo>
                    <a:pt x="12" y="2"/>
                  </a:lnTo>
                  <a:cubicBezTo>
                    <a:pt x="11" y="8"/>
                    <a:pt x="10" y="26"/>
                    <a:pt x="23" y="31"/>
                  </a:cubicBezTo>
                  <a:cubicBezTo>
                    <a:pt x="10" y="28"/>
                    <a:pt x="7" y="13"/>
                    <a:pt x="9" y="3"/>
                  </a:cubicBezTo>
                  <a:cubicBezTo>
                    <a:pt x="7" y="3"/>
                    <a:pt x="3" y="5"/>
                    <a:pt x="0" y="8"/>
                  </a:cubicBezTo>
                  <a:cubicBezTo>
                    <a:pt x="2" y="3"/>
                    <a:pt x="6" y="0"/>
                    <a:pt x="12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76" name="Freeform 1101"/>
            <p:cNvSpPr>
              <a:spLocks/>
            </p:cNvSpPr>
            <p:nvPr userDrawn="1"/>
          </p:nvSpPr>
          <p:spPr bwMode="auto">
            <a:xfrm>
              <a:off x="281" y="424"/>
              <a:ext cx="9" cy="9"/>
            </a:xfrm>
            <a:custGeom>
              <a:avLst/>
              <a:gdLst>
                <a:gd name="T0" fmla="*/ 19 w 19"/>
                <a:gd name="T1" fmla="*/ 0 h 21"/>
                <a:gd name="T2" fmla="*/ 19 w 19"/>
                <a:gd name="T3" fmla="*/ 0 h 21"/>
                <a:gd name="T4" fmla="*/ 4 w 19"/>
                <a:gd name="T5" fmla="*/ 21 h 21"/>
                <a:gd name="T6" fmla="*/ 19 w 19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1">
                  <a:moveTo>
                    <a:pt x="19" y="0"/>
                  </a:moveTo>
                  <a:lnTo>
                    <a:pt x="19" y="0"/>
                  </a:lnTo>
                  <a:cubicBezTo>
                    <a:pt x="5" y="4"/>
                    <a:pt x="4" y="15"/>
                    <a:pt x="4" y="21"/>
                  </a:cubicBezTo>
                  <a:cubicBezTo>
                    <a:pt x="0" y="9"/>
                    <a:pt x="7" y="2"/>
                    <a:pt x="1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77" name="Freeform 1102"/>
            <p:cNvSpPr>
              <a:spLocks/>
            </p:cNvSpPr>
            <p:nvPr userDrawn="1"/>
          </p:nvSpPr>
          <p:spPr bwMode="auto">
            <a:xfrm>
              <a:off x="288" y="418"/>
              <a:ext cx="5" cy="1"/>
            </a:xfrm>
            <a:custGeom>
              <a:avLst/>
              <a:gdLst>
                <a:gd name="T0" fmla="*/ 6 w 11"/>
                <a:gd name="T1" fmla="*/ 0 h 2"/>
                <a:gd name="T2" fmla="*/ 6 w 11"/>
                <a:gd name="T3" fmla="*/ 0 h 2"/>
                <a:gd name="T4" fmla="*/ 4 w 11"/>
                <a:gd name="T5" fmla="*/ 2 h 2"/>
                <a:gd name="T6" fmla="*/ 0 w 11"/>
                <a:gd name="T7" fmla="*/ 1 h 2"/>
                <a:gd name="T8" fmla="*/ 6 w 1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">
                  <a:moveTo>
                    <a:pt x="6" y="0"/>
                  </a:moveTo>
                  <a:lnTo>
                    <a:pt x="6" y="0"/>
                  </a:lnTo>
                  <a:cubicBezTo>
                    <a:pt x="11" y="0"/>
                    <a:pt x="5" y="2"/>
                    <a:pt x="4" y="2"/>
                  </a:cubicBezTo>
                  <a:cubicBezTo>
                    <a:pt x="1" y="2"/>
                    <a:pt x="1" y="1"/>
                    <a:pt x="0" y="1"/>
                  </a:cubicBezTo>
                  <a:cubicBezTo>
                    <a:pt x="2" y="1"/>
                    <a:pt x="5" y="0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78" name="Freeform 1103"/>
            <p:cNvSpPr>
              <a:spLocks/>
            </p:cNvSpPr>
            <p:nvPr userDrawn="1"/>
          </p:nvSpPr>
          <p:spPr bwMode="auto">
            <a:xfrm>
              <a:off x="281" y="413"/>
              <a:ext cx="6" cy="8"/>
            </a:xfrm>
            <a:custGeom>
              <a:avLst/>
              <a:gdLst>
                <a:gd name="T0" fmla="*/ 5 w 14"/>
                <a:gd name="T1" fmla="*/ 0 h 16"/>
                <a:gd name="T2" fmla="*/ 5 w 14"/>
                <a:gd name="T3" fmla="*/ 0 h 16"/>
                <a:gd name="T4" fmla="*/ 14 w 14"/>
                <a:gd name="T5" fmla="*/ 15 h 16"/>
                <a:gd name="T6" fmla="*/ 5 w 1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6">
                  <a:moveTo>
                    <a:pt x="5" y="0"/>
                  </a:moveTo>
                  <a:lnTo>
                    <a:pt x="5" y="0"/>
                  </a:lnTo>
                  <a:cubicBezTo>
                    <a:pt x="5" y="5"/>
                    <a:pt x="6" y="12"/>
                    <a:pt x="14" y="15"/>
                  </a:cubicBezTo>
                  <a:cubicBezTo>
                    <a:pt x="7" y="16"/>
                    <a:pt x="0" y="8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79" name="Freeform 1104"/>
            <p:cNvSpPr>
              <a:spLocks/>
            </p:cNvSpPr>
            <p:nvPr userDrawn="1"/>
          </p:nvSpPr>
          <p:spPr bwMode="auto">
            <a:xfrm>
              <a:off x="310" y="407"/>
              <a:ext cx="13" cy="37"/>
            </a:xfrm>
            <a:custGeom>
              <a:avLst/>
              <a:gdLst>
                <a:gd name="T0" fmla="*/ 28 w 28"/>
                <a:gd name="T1" fmla="*/ 0 h 83"/>
                <a:gd name="T2" fmla="*/ 28 w 28"/>
                <a:gd name="T3" fmla="*/ 0 h 83"/>
                <a:gd name="T4" fmla="*/ 6 w 28"/>
                <a:gd name="T5" fmla="*/ 45 h 83"/>
                <a:gd name="T6" fmla="*/ 16 w 28"/>
                <a:gd name="T7" fmla="*/ 83 h 83"/>
                <a:gd name="T8" fmla="*/ 4 w 28"/>
                <a:gd name="T9" fmla="*/ 45 h 83"/>
                <a:gd name="T10" fmla="*/ 28 w 28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83">
                  <a:moveTo>
                    <a:pt x="28" y="0"/>
                  </a:moveTo>
                  <a:lnTo>
                    <a:pt x="28" y="0"/>
                  </a:lnTo>
                  <a:cubicBezTo>
                    <a:pt x="23" y="12"/>
                    <a:pt x="10" y="28"/>
                    <a:pt x="6" y="45"/>
                  </a:cubicBezTo>
                  <a:cubicBezTo>
                    <a:pt x="3" y="61"/>
                    <a:pt x="8" y="77"/>
                    <a:pt x="16" y="83"/>
                  </a:cubicBezTo>
                  <a:cubicBezTo>
                    <a:pt x="7" y="78"/>
                    <a:pt x="0" y="64"/>
                    <a:pt x="4" y="45"/>
                  </a:cubicBezTo>
                  <a:cubicBezTo>
                    <a:pt x="8" y="28"/>
                    <a:pt x="19" y="14"/>
                    <a:pt x="2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80" name="Freeform 1105"/>
            <p:cNvSpPr>
              <a:spLocks/>
            </p:cNvSpPr>
            <p:nvPr userDrawn="1"/>
          </p:nvSpPr>
          <p:spPr bwMode="auto">
            <a:xfrm>
              <a:off x="290" y="403"/>
              <a:ext cx="26" cy="36"/>
            </a:xfrm>
            <a:custGeom>
              <a:avLst/>
              <a:gdLst>
                <a:gd name="T0" fmla="*/ 58 w 58"/>
                <a:gd name="T1" fmla="*/ 0 h 80"/>
                <a:gd name="T2" fmla="*/ 58 w 58"/>
                <a:gd name="T3" fmla="*/ 0 h 80"/>
                <a:gd name="T4" fmla="*/ 34 w 58"/>
                <a:gd name="T5" fmla="*/ 16 h 80"/>
                <a:gd name="T6" fmla="*/ 8 w 58"/>
                <a:gd name="T7" fmla="*/ 59 h 80"/>
                <a:gd name="T8" fmla="*/ 24 w 58"/>
                <a:gd name="T9" fmla="*/ 78 h 80"/>
                <a:gd name="T10" fmla="*/ 8 w 58"/>
                <a:gd name="T11" fmla="*/ 71 h 80"/>
                <a:gd name="T12" fmla="*/ 26 w 58"/>
                <a:gd name="T13" fmla="*/ 18 h 80"/>
                <a:gd name="T14" fmla="*/ 58 w 58"/>
                <a:gd name="T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80">
                  <a:moveTo>
                    <a:pt x="58" y="0"/>
                  </a:moveTo>
                  <a:lnTo>
                    <a:pt x="58" y="0"/>
                  </a:lnTo>
                  <a:cubicBezTo>
                    <a:pt x="51" y="6"/>
                    <a:pt x="38" y="13"/>
                    <a:pt x="34" y="16"/>
                  </a:cubicBezTo>
                  <a:cubicBezTo>
                    <a:pt x="23" y="23"/>
                    <a:pt x="6" y="36"/>
                    <a:pt x="8" y="59"/>
                  </a:cubicBezTo>
                  <a:cubicBezTo>
                    <a:pt x="10" y="78"/>
                    <a:pt x="19" y="78"/>
                    <a:pt x="24" y="78"/>
                  </a:cubicBezTo>
                  <a:cubicBezTo>
                    <a:pt x="17" y="80"/>
                    <a:pt x="11" y="77"/>
                    <a:pt x="8" y="71"/>
                  </a:cubicBezTo>
                  <a:cubicBezTo>
                    <a:pt x="0" y="54"/>
                    <a:pt x="8" y="31"/>
                    <a:pt x="26" y="18"/>
                  </a:cubicBezTo>
                  <a:cubicBezTo>
                    <a:pt x="36" y="12"/>
                    <a:pt x="46" y="7"/>
                    <a:pt x="5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81" name="Freeform 1106"/>
            <p:cNvSpPr>
              <a:spLocks/>
            </p:cNvSpPr>
            <p:nvPr userDrawn="1"/>
          </p:nvSpPr>
          <p:spPr bwMode="auto">
            <a:xfrm>
              <a:off x="300" y="424"/>
              <a:ext cx="8" cy="4"/>
            </a:xfrm>
            <a:custGeom>
              <a:avLst/>
              <a:gdLst>
                <a:gd name="T0" fmla="*/ 0 w 18"/>
                <a:gd name="T1" fmla="*/ 0 h 9"/>
                <a:gd name="T2" fmla="*/ 0 w 18"/>
                <a:gd name="T3" fmla="*/ 0 h 9"/>
                <a:gd name="T4" fmla="*/ 18 w 18"/>
                <a:gd name="T5" fmla="*/ 4 h 9"/>
                <a:gd name="T6" fmla="*/ 0 w 1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9">
                  <a:moveTo>
                    <a:pt x="0" y="0"/>
                  </a:moveTo>
                  <a:lnTo>
                    <a:pt x="0" y="0"/>
                  </a:lnTo>
                  <a:cubicBezTo>
                    <a:pt x="3" y="4"/>
                    <a:pt x="12" y="6"/>
                    <a:pt x="18" y="4"/>
                  </a:cubicBezTo>
                  <a:cubicBezTo>
                    <a:pt x="13" y="9"/>
                    <a:pt x="3" y="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82" name="Freeform 1107"/>
            <p:cNvSpPr>
              <a:spLocks/>
            </p:cNvSpPr>
            <p:nvPr userDrawn="1"/>
          </p:nvSpPr>
          <p:spPr bwMode="auto">
            <a:xfrm>
              <a:off x="311" y="368"/>
              <a:ext cx="1" cy="2"/>
            </a:xfrm>
            <a:custGeom>
              <a:avLst/>
              <a:gdLst>
                <a:gd name="T0" fmla="*/ 0 w 3"/>
                <a:gd name="T1" fmla="*/ 0 h 5"/>
                <a:gd name="T2" fmla="*/ 0 w 3"/>
                <a:gd name="T3" fmla="*/ 0 h 5"/>
                <a:gd name="T4" fmla="*/ 1 w 3"/>
                <a:gd name="T5" fmla="*/ 0 h 5"/>
                <a:gd name="T6" fmla="*/ 3 w 3"/>
                <a:gd name="T7" fmla="*/ 5 h 5"/>
                <a:gd name="T8" fmla="*/ 0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3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83" name="Freeform 1108"/>
            <p:cNvSpPr>
              <a:spLocks/>
            </p:cNvSpPr>
            <p:nvPr userDrawn="1"/>
          </p:nvSpPr>
          <p:spPr bwMode="auto">
            <a:xfrm>
              <a:off x="296" y="363"/>
              <a:ext cx="3" cy="1"/>
            </a:xfrm>
            <a:custGeom>
              <a:avLst/>
              <a:gdLst>
                <a:gd name="T0" fmla="*/ 7 w 7"/>
                <a:gd name="T1" fmla="*/ 1 h 4"/>
                <a:gd name="T2" fmla="*/ 7 w 7"/>
                <a:gd name="T3" fmla="*/ 1 h 4"/>
                <a:gd name="T4" fmla="*/ 0 w 7"/>
                <a:gd name="T5" fmla="*/ 4 h 4"/>
                <a:gd name="T6" fmla="*/ 7 w 7"/>
                <a:gd name="T7" fmla="*/ 0 h 4"/>
                <a:gd name="T8" fmla="*/ 7 w 7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7" y="1"/>
                  </a:moveTo>
                  <a:lnTo>
                    <a:pt x="7" y="1"/>
                  </a:lnTo>
                  <a:lnTo>
                    <a:pt x="0" y="4"/>
                  </a:lnTo>
                  <a:lnTo>
                    <a:pt x="7" y="0"/>
                  </a:lnTo>
                  <a:lnTo>
                    <a:pt x="7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84" name="Freeform 1109"/>
            <p:cNvSpPr>
              <a:spLocks/>
            </p:cNvSpPr>
            <p:nvPr userDrawn="1"/>
          </p:nvSpPr>
          <p:spPr bwMode="auto">
            <a:xfrm>
              <a:off x="215" y="319"/>
              <a:ext cx="8" cy="10"/>
            </a:xfrm>
            <a:custGeom>
              <a:avLst/>
              <a:gdLst>
                <a:gd name="T0" fmla="*/ 12 w 18"/>
                <a:gd name="T1" fmla="*/ 0 h 22"/>
                <a:gd name="T2" fmla="*/ 12 w 18"/>
                <a:gd name="T3" fmla="*/ 0 h 22"/>
                <a:gd name="T4" fmla="*/ 2 w 18"/>
                <a:gd name="T5" fmla="*/ 16 h 22"/>
                <a:gd name="T6" fmla="*/ 18 w 18"/>
                <a:gd name="T7" fmla="*/ 18 h 22"/>
                <a:gd name="T8" fmla="*/ 0 w 18"/>
                <a:gd name="T9" fmla="*/ 18 h 22"/>
                <a:gd name="T10" fmla="*/ 12 w 18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2">
                  <a:moveTo>
                    <a:pt x="12" y="0"/>
                  </a:moveTo>
                  <a:lnTo>
                    <a:pt x="12" y="0"/>
                  </a:lnTo>
                  <a:cubicBezTo>
                    <a:pt x="4" y="4"/>
                    <a:pt x="4" y="11"/>
                    <a:pt x="2" y="16"/>
                  </a:cubicBezTo>
                  <a:cubicBezTo>
                    <a:pt x="8" y="16"/>
                    <a:pt x="11" y="20"/>
                    <a:pt x="18" y="18"/>
                  </a:cubicBezTo>
                  <a:cubicBezTo>
                    <a:pt x="9" y="22"/>
                    <a:pt x="7" y="19"/>
                    <a:pt x="0" y="18"/>
                  </a:cubicBezTo>
                  <a:cubicBezTo>
                    <a:pt x="1" y="10"/>
                    <a:pt x="2" y="5"/>
                    <a:pt x="1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85" name="Freeform 1110"/>
            <p:cNvSpPr>
              <a:spLocks/>
            </p:cNvSpPr>
            <p:nvPr userDrawn="1"/>
          </p:nvSpPr>
          <p:spPr bwMode="auto">
            <a:xfrm>
              <a:off x="234" y="311"/>
              <a:ext cx="8" cy="5"/>
            </a:xfrm>
            <a:custGeom>
              <a:avLst/>
              <a:gdLst>
                <a:gd name="T0" fmla="*/ 0 w 20"/>
                <a:gd name="T1" fmla="*/ 11 h 11"/>
                <a:gd name="T2" fmla="*/ 0 w 20"/>
                <a:gd name="T3" fmla="*/ 11 h 11"/>
                <a:gd name="T4" fmla="*/ 18 w 20"/>
                <a:gd name="T5" fmla="*/ 0 h 11"/>
                <a:gd name="T6" fmla="*/ 20 w 20"/>
                <a:gd name="T7" fmla="*/ 0 h 11"/>
                <a:gd name="T8" fmla="*/ 0 w 2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1">
                  <a:moveTo>
                    <a:pt x="0" y="11"/>
                  </a:moveTo>
                  <a:lnTo>
                    <a:pt x="0" y="11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86" name="Freeform 1111"/>
            <p:cNvSpPr>
              <a:spLocks/>
            </p:cNvSpPr>
            <p:nvPr userDrawn="1"/>
          </p:nvSpPr>
          <p:spPr bwMode="auto">
            <a:xfrm>
              <a:off x="240" y="317"/>
              <a:ext cx="7" cy="8"/>
            </a:xfrm>
            <a:custGeom>
              <a:avLst/>
              <a:gdLst>
                <a:gd name="T0" fmla="*/ 0 w 16"/>
                <a:gd name="T1" fmla="*/ 18 h 18"/>
                <a:gd name="T2" fmla="*/ 0 w 16"/>
                <a:gd name="T3" fmla="*/ 18 h 18"/>
                <a:gd name="T4" fmla="*/ 16 w 16"/>
                <a:gd name="T5" fmla="*/ 0 h 18"/>
                <a:gd name="T6" fmla="*/ 16 w 16"/>
                <a:gd name="T7" fmla="*/ 2 h 18"/>
                <a:gd name="T8" fmla="*/ 0 w 1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8">
                  <a:moveTo>
                    <a:pt x="0" y="18"/>
                  </a:moveTo>
                  <a:lnTo>
                    <a:pt x="0" y="18"/>
                  </a:lnTo>
                  <a:lnTo>
                    <a:pt x="16" y="0"/>
                  </a:lnTo>
                  <a:lnTo>
                    <a:pt x="16" y="2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87" name="Freeform 1112"/>
            <p:cNvSpPr>
              <a:spLocks/>
            </p:cNvSpPr>
            <p:nvPr userDrawn="1"/>
          </p:nvSpPr>
          <p:spPr bwMode="auto">
            <a:xfrm>
              <a:off x="225" y="331"/>
              <a:ext cx="9" cy="10"/>
            </a:xfrm>
            <a:custGeom>
              <a:avLst/>
              <a:gdLst>
                <a:gd name="T0" fmla="*/ 8 w 20"/>
                <a:gd name="T1" fmla="*/ 0 h 21"/>
                <a:gd name="T2" fmla="*/ 8 w 20"/>
                <a:gd name="T3" fmla="*/ 0 h 21"/>
                <a:gd name="T4" fmla="*/ 3 w 20"/>
                <a:gd name="T5" fmla="*/ 16 h 21"/>
                <a:gd name="T6" fmla="*/ 20 w 20"/>
                <a:gd name="T7" fmla="*/ 12 h 21"/>
                <a:gd name="T8" fmla="*/ 2 w 20"/>
                <a:gd name="T9" fmla="*/ 18 h 21"/>
                <a:gd name="T10" fmla="*/ 8 w 2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1">
                  <a:moveTo>
                    <a:pt x="8" y="0"/>
                  </a:moveTo>
                  <a:lnTo>
                    <a:pt x="8" y="0"/>
                  </a:lnTo>
                  <a:cubicBezTo>
                    <a:pt x="2" y="6"/>
                    <a:pt x="3" y="11"/>
                    <a:pt x="3" y="16"/>
                  </a:cubicBezTo>
                  <a:cubicBezTo>
                    <a:pt x="10" y="16"/>
                    <a:pt x="14" y="18"/>
                    <a:pt x="20" y="12"/>
                  </a:cubicBezTo>
                  <a:cubicBezTo>
                    <a:pt x="14" y="21"/>
                    <a:pt x="8" y="17"/>
                    <a:pt x="2" y="18"/>
                  </a:cubicBezTo>
                  <a:cubicBezTo>
                    <a:pt x="1" y="9"/>
                    <a:pt x="0" y="7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88" name="Freeform 1113"/>
            <p:cNvSpPr>
              <a:spLocks/>
            </p:cNvSpPr>
            <p:nvPr userDrawn="1"/>
          </p:nvSpPr>
          <p:spPr bwMode="auto">
            <a:xfrm>
              <a:off x="250" y="322"/>
              <a:ext cx="6" cy="9"/>
            </a:xfrm>
            <a:custGeom>
              <a:avLst/>
              <a:gdLst>
                <a:gd name="T0" fmla="*/ 0 w 13"/>
                <a:gd name="T1" fmla="*/ 19 h 19"/>
                <a:gd name="T2" fmla="*/ 0 w 13"/>
                <a:gd name="T3" fmla="*/ 19 h 19"/>
                <a:gd name="T4" fmla="*/ 13 w 13"/>
                <a:gd name="T5" fmla="*/ 0 h 19"/>
                <a:gd name="T6" fmla="*/ 13 w 13"/>
                <a:gd name="T7" fmla="*/ 2 h 19"/>
                <a:gd name="T8" fmla="*/ 0 w 13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9">
                  <a:moveTo>
                    <a:pt x="0" y="19"/>
                  </a:moveTo>
                  <a:lnTo>
                    <a:pt x="0" y="19"/>
                  </a:lnTo>
                  <a:lnTo>
                    <a:pt x="13" y="0"/>
                  </a:lnTo>
                  <a:lnTo>
                    <a:pt x="13" y="2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89" name="Freeform 1114"/>
            <p:cNvSpPr>
              <a:spLocks/>
            </p:cNvSpPr>
            <p:nvPr userDrawn="1"/>
          </p:nvSpPr>
          <p:spPr bwMode="auto">
            <a:xfrm>
              <a:off x="237" y="339"/>
              <a:ext cx="10" cy="9"/>
            </a:xfrm>
            <a:custGeom>
              <a:avLst/>
              <a:gdLst>
                <a:gd name="T0" fmla="*/ 8 w 24"/>
                <a:gd name="T1" fmla="*/ 0 h 20"/>
                <a:gd name="T2" fmla="*/ 8 w 24"/>
                <a:gd name="T3" fmla="*/ 0 h 20"/>
                <a:gd name="T4" fmla="*/ 9 w 24"/>
                <a:gd name="T5" fmla="*/ 16 h 20"/>
                <a:gd name="T6" fmla="*/ 24 w 24"/>
                <a:gd name="T7" fmla="*/ 7 h 20"/>
                <a:gd name="T8" fmla="*/ 8 w 24"/>
                <a:gd name="T9" fmla="*/ 18 h 20"/>
                <a:gd name="T10" fmla="*/ 8 w 24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0">
                  <a:moveTo>
                    <a:pt x="8" y="0"/>
                  </a:moveTo>
                  <a:lnTo>
                    <a:pt x="8" y="0"/>
                  </a:lnTo>
                  <a:cubicBezTo>
                    <a:pt x="4" y="9"/>
                    <a:pt x="7" y="11"/>
                    <a:pt x="9" y="16"/>
                  </a:cubicBezTo>
                  <a:cubicBezTo>
                    <a:pt x="15" y="14"/>
                    <a:pt x="20" y="17"/>
                    <a:pt x="24" y="7"/>
                  </a:cubicBezTo>
                  <a:cubicBezTo>
                    <a:pt x="20" y="20"/>
                    <a:pt x="14" y="16"/>
                    <a:pt x="8" y="18"/>
                  </a:cubicBezTo>
                  <a:cubicBezTo>
                    <a:pt x="4" y="10"/>
                    <a:pt x="0" y="10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90" name="Freeform 1115"/>
            <p:cNvSpPr>
              <a:spLocks/>
            </p:cNvSpPr>
            <p:nvPr userDrawn="1"/>
          </p:nvSpPr>
          <p:spPr bwMode="auto">
            <a:xfrm>
              <a:off x="261" y="326"/>
              <a:ext cx="4" cy="11"/>
            </a:xfrm>
            <a:custGeom>
              <a:avLst/>
              <a:gdLst>
                <a:gd name="T0" fmla="*/ 0 w 10"/>
                <a:gd name="T1" fmla="*/ 24 h 24"/>
                <a:gd name="T2" fmla="*/ 0 w 10"/>
                <a:gd name="T3" fmla="*/ 24 h 24"/>
                <a:gd name="T4" fmla="*/ 7 w 10"/>
                <a:gd name="T5" fmla="*/ 2 h 24"/>
                <a:gd name="T6" fmla="*/ 10 w 10"/>
                <a:gd name="T7" fmla="*/ 0 h 24"/>
                <a:gd name="T8" fmla="*/ 10 w 10"/>
                <a:gd name="T9" fmla="*/ 2 h 24"/>
                <a:gd name="T10" fmla="*/ 0 w 10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4">
                  <a:moveTo>
                    <a:pt x="0" y="24"/>
                  </a:moveTo>
                  <a:lnTo>
                    <a:pt x="0" y="24"/>
                  </a:lnTo>
                  <a:lnTo>
                    <a:pt x="7" y="2"/>
                  </a:lnTo>
                  <a:cubicBezTo>
                    <a:pt x="8" y="2"/>
                    <a:pt x="9" y="1"/>
                    <a:pt x="10" y="0"/>
                  </a:cubicBezTo>
                  <a:lnTo>
                    <a:pt x="10" y="2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91" name="Freeform 1116"/>
            <p:cNvSpPr>
              <a:spLocks/>
            </p:cNvSpPr>
            <p:nvPr userDrawn="1"/>
          </p:nvSpPr>
          <p:spPr bwMode="auto">
            <a:xfrm>
              <a:off x="251" y="344"/>
              <a:ext cx="11" cy="8"/>
            </a:xfrm>
            <a:custGeom>
              <a:avLst/>
              <a:gdLst>
                <a:gd name="T0" fmla="*/ 5 w 24"/>
                <a:gd name="T1" fmla="*/ 0 h 17"/>
                <a:gd name="T2" fmla="*/ 5 w 24"/>
                <a:gd name="T3" fmla="*/ 0 h 17"/>
                <a:gd name="T4" fmla="*/ 10 w 24"/>
                <a:gd name="T5" fmla="*/ 15 h 17"/>
                <a:gd name="T6" fmla="*/ 24 w 24"/>
                <a:gd name="T7" fmla="*/ 4 h 17"/>
                <a:gd name="T8" fmla="*/ 9 w 24"/>
                <a:gd name="T9" fmla="*/ 17 h 17"/>
                <a:gd name="T10" fmla="*/ 5 w 24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7">
                  <a:moveTo>
                    <a:pt x="5" y="0"/>
                  </a:moveTo>
                  <a:lnTo>
                    <a:pt x="5" y="0"/>
                  </a:lnTo>
                  <a:cubicBezTo>
                    <a:pt x="3" y="10"/>
                    <a:pt x="7" y="10"/>
                    <a:pt x="10" y="15"/>
                  </a:cubicBezTo>
                  <a:cubicBezTo>
                    <a:pt x="16" y="12"/>
                    <a:pt x="21" y="14"/>
                    <a:pt x="24" y="4"/>
                  </a:cubicBezTo>
                  <a:cubicBezTo>
                    <a:pt x="22" y="17"/>
                    <a:pt x="15" y="14"/>
                    <a:pt x="9" y="17"/>
                  </a:cubicBezTo>
                  <a:cubicBezTo>
                    <a:pt x="4" y="10"/>
                    <a:pt x="0" y="12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92" name="Freeform 1117"/>
            <p:cNvSpPr>
              <a:spLocks/>
            </p:cNvSpPr>
            <p:nvPr userDrawn="1"/>
          </p:nvSpPr>
          <p:spPr bwMode="auto">
            <a:xfrm>
              <a:off x="275" y="329"/>
              <a:ext cx="2" cy="9"/>
            </a:xfrm>
            <a:custGeom>
              <a:avLst/>
              <a:gdLst>
                <a:gd name="T0" fmla="*/ 0 w 4"/>
                <a:gd name="T1" fmla="*/ 19 h 19"/>
                <a:gd name="T2" fmla="*/ 0 w 4"/>
                <a:gd name="T3" fmla="*/ 19 h 19"/>
                <a:gd name="T4" fmla="*/ 1 w 4"/>
                <a:gd name="T5" fmla="*/ 3 h 19"/>
                <a:gd name="T6" fmla="*/ 4 w 4"/>
                <a:gd name="T7" fmla="*/ 0 h 19"/>
                <a:gd name="T8" fmla="*/ 0 w 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9">
                  <a:moveTo>
                    <a:pt x="0" y="19"/>
                  </a:moveTo>
                  <a:lnTo>
                    <a:pt x="0" y="19"/>
                  </a:lnTo>
                  <a:lnTo>
                    <a:pt x="1" y="3"/>
                  </a:lnTo>
                  <a:cubicBezTo>
                    <a:pt x="2" y="2"/>
                    <a:pt x="3" y="1"/>
                    <a:pt x="4" y="0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93" name="Freeform 1118"/>
            <p:cNvSpPr>
              <a:spLocks/>
            </p:cNvSpPr>
            <p:nvPr userDrawn="1"/>
          </p:nvSpPr>
          <p:spPr bwMode="auto">
            <a:xfrm>
              <a:off x="268" y="343"/>
              <a:ext cx="11" cy="6"/>
            </a:xfrm>
            <a:custGeom>
              <a:avLst/>
              <a:gdLst>
                <a:gd name="T0" fmla="*/ 2 w 24"/>
                <a:gd name="T1" fmla="*/ 0 h 14"/>
                <a:gd name="T2" fmla="*/ 2 w 24"/>
                <a:gd name="T3" fmla="*/ 0 h 14"/>
                <a:gd name="T4" fmla="*/ 11 w 24"/>
                <a:gd name="T5" fmla="*/ 12 h 14"/>
                <a:gd name="T6" fmla="*/ 22 w 24"/>
                <a:gd name="T7" fmla="*/ 0 h 14"/>
                <a:gd name="T8" fmla="*/ 11 w 24"/>
                <a:gd name="T9" fmla="*/ 14 h 14"/>
                <a:gd name="T10" fmla="*/ 2 w 24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4">
                  <a:moveTo>
                    <a:pt x="2" y="0"/>
                  </a:moveTo>
                  <a:lnTo>
                    <a:pt x="2" y="0"/>
                  </a:lnTo>
                  <a:cubicBezTo>
                    <a:pt x="2" y="10"/>
                    <a:pt x="8" y="8"/>
                    <a:pt x="11" y="12"/>
                  </a:cubicBezTo>
                  <a:cubicBezTo>
                    <a:pt x="16" y="8"/>
                    <a:pt x="22" y="11"/>
                    <a:pt x="22" y="0"/>
                  </a:cubicBezTo>
                  <a:cubicBezTo>
                    <a:pt x="24" y="14"/>
                    <a:pt x="16" y="10"/>
                    <a:pt x="11" y="14"/>
                  </a:cubicBezTo>
                  <a:cubicBezTo>
                    <a:pt x="5" y="8"/>
                    <a:pt x="0" y="12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94" name="Freeform 1119"/>
            <p:cNvSpPr>
              <a:spLocks/>
            </p:cNvSpPr>
            <p:nvPr userDrawn="1"/>
          </p:nvSpPr>
          <p:spPr bwMode="auto">
            <a:xfrm>
              <a:off x="249" y="294"/>
              <a:ext cx="9" cy="2"/>
            </a:xfrm>
            <a:custGeom>
              <a:avLst/>
              <a:gdLst>
                <a:gd name="T0" fmla="*/ 0 w 20"/>
                <a:gd name="T1" fmla="*/ 3 h 3"/>
                <a:gd name="T2" fmla="*/ 0 w 20"/>
                <a:gd name="T3" fmla="*/ 3 h 3"/>
                <a:gd name="T4" fmla="*/ 16 w 20"/>
                <a:gd name="T5" fmla="*/ 0 h 3"/>
                <a:gd name="T6" fmla="*/ 20 w 20"/>
                <a:gd name="T7" fmla="*/ 2 h 3"/>
                <a:gd name="T8" fmla="*/ 0 w 20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">
                  <a:moveTo>
                    <a:pt x="0" y="3"/>
                  </a:moveTo>
                  <a:lnTo>
                    <a:pt x="0" y="3"/>
                  </a:lnTo>
                  <a:cubicBezTo>
                    <a:pt x="0" y="3"/>
                    <a:pt x="13" y="1"/>
                    <a:pt x="16" y="0"/>
                  </a:cubicBezTo>
                  <a:cubicBezTo>
                    <a:pt x="17" y="1"/>
                    <a:pt x="20" y="2"/>
                    <a:pt x="20" y="2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95" name="Freeform 1120"/>
            <p:cNvSpPr>
              <a:spLocks/>
            </p:cNvSpPr>
            <p:nvPr userDrawn="1"/>
          </p:nvSpPr>
          <p:spPr bwMode="auto">
            <a:xfrm>
              <a:off x="236" y="293"/>
              <a:ext cx="8" cy="7"/>
            </a:xfrm>
            <a:custGeom>
              <a:avLst/>
              <a:gdLst>
                <a:gd name="T0" fmla="*/ 17 w 18"/>
                <a:gd name="T1" fmla="*/ 0 h 16"/>
                <a:gd name="T2" fmla="*/ 17 w 18"/>
                <a:gd name="T3" fmla="*/ 0 h 16"/>
                <a:gd name="T4" fmla="*/ 3 w 18"/>
                <a:gd name="T5" fmla="*/ 9 h 16"/>
                <a:gd name="T6" fmla="*/ 18 w 18"/>
                <a:gd name="T7" fmla="*/ 15 h 16"/>
                <a:gd name="T8" fmla="*/ 0 w 18"/>
                <a:gd name="T9" fmla="*/ 10 h 16"/>
                <a:gd name="T10" fmla="*/ 17 w 1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6">
                  <a:moveTo>
                    <a:pt x="17" y="0"/>
                  </a:moveTo>
                  <a:lnTo>
                    <a:pt x="17" y="0"/>
                  </a:lnTo>
                  <a:cubicBezTo>
                    <a:pt x="8" y="2"/>
                    <a:pt x="5" y="4"/>
                    <a:pt x="3" y="9"/>
                  </a:cubicBezTo>
                  <a:cubicBezTo>
                    <a:pt x="6" y="13"/>
                    <a:pt x="13" y="15"/>
                    <a:pt x="18" y="15"/>
                  </a:cubicBezTo>
                  <a:cubicBezTo>
                    <a:pt x="10" y="16"/>
                    <a:pt x="3" y="14"/>
                    <a:pt x="0" y="10"/>
                  </a:cubicBezTo>
                  <a:cubicBezTo>
                    <a:pt x="3" y="3"/>
                    <a:pt x="8" y="0"/>
                    <a:pt x="1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96" name="Freeform 1121"/>
            <p:cNvSpPr>
              <a:spLocks/>
            </p:cNvSpPr>
            <p:nvPr userDrawn="1"/>
          </p:nvSpPr>
          <p:spPr bwMode="auto">
            <a:xfrm>
              <a:off x="251" y="303"/>
              <a:ext cx="4" cy="1"/>
            </a:xfrm>
            <a:custGeom>
              <a:avLst/>
              <a:gdLst>
                <a:gd name="T0" fmla="*/ 0 w 9"/>
                <a:gd name="T1" fmla="*/ 4 h 4"/>
                <a:gd name="T2" fmla="*/ 0 w 9"/>
                <a:gd name="T3" fmla="*/ 4 h 4"/>
                <a:gd name="T4" fmla="*/ 9 w 9"/>
                <a:gd name="T5" fmla="*/ 0 h 4"/>
                <a:gd name="T6" fmla="*/ 9 w 9"/>
                <a:gd name="T7" fmla="*/ 1 h 4"/>
                <a:gd name="T8" fmla="*/ 0 w 9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0" y="4"/>
                  </a:moveTo>
                  <a:lnTo>
                    <a:pt x="0" y="4"/>
                  </a:lnTo>
                  <a:lnTo>
                    <a:pt x="9" y="0"/>
                  </a:lnTo>
                  <a:lnTo>
                    <a:pt x="9" y="1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97" name="Freeform 1122"/>
            <p:cNvSpPr>
              <a:spLocks/>
            </p:cNvSpPr>
            <p:nvPr userDrawn="1"/>
          </p:nvSpPr>
          <p:spPr bwMode="auto">
            <a:xfrm>
              <a:off x="241" y="303"/>
              <a:ext cx="7" cy="8"/>
            </a:xfrm>
            <a:custGeom>
              <a:avLst/>
              <a:gdLst>
                <a:gd name="T0" fmla="*/ 11 w 16"/>
                <a:gd name="T1" fmla="*/ 0 h 18"/>
                <a:gd name="T2" fmla="*/ 11 w 16"/>
                <a:gd name="T3" fmla="*/ 0 h 18"/>
                <a:gd name="T4" fmla="*/ 3 w 16"/>
                <a:gd name="T5" fmla="*/ 11 h 18"/>
                <a:gd name="T6" fmla="*/ 16 w 16"/>
                <a:gd name="T7" fmla="*/ 14 h 18"/>
                <a:gd name="T8" fmla="*/ 0 w 16"/>
                <a:gd name="T9" fmla="*/ 12 h 18"/>
                <a:gd name="T10" fmla="*/ 11 w 16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8">
                  <a:moveTo>
                    <a:pt x="11" y="0"/>
                  </a:moveTo>
                  <a:lnTo>
                    <a:pt x="11" y="0"/>
                  </a:lnTo>
                  <a:cubicBezTo>
                    <a:pt x="4" y="2"/>
                    <a:pt x="4" y="6"/>
                    <a:pt x="3" y="11"/>
                  </a:cubicBezTo>
                  <a:cubicBezTo>
                    <a:pt x="6" y="14"/>
                    <a:pt x="12" y="16"/>
                    <a:pt x="16" y="14"/>
                  </a:cubicBezTo>
                  <a:cubicBezTo>
                    <a:pt x="9" y="18"/>
                    <a:pt x="4" y="14"/>
                    <a:pt x="0" y="12"/>
                  </a:cubicBezTo>
                  <a:cubicBezTo>
                    <a:pt x="2" y="5"/>
                    <a:pt x="3" y="1"/>
                    <a:pt x="1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98" name="Freeform 1123"/>
            <p:cNvSpPr>
              <a:spLocks/>
            </p:cNvSpPr>
            <p:nvPr userDrawn="1"/>
          </p:nvSpPr>
          <p:spPr bwMode="auto">
            <a:xfrm>
              <a:off x="248" y="311"/>
              <a:ext cx="9" cy="8"/>
            </a:xfrm>
            <a:custGeom>
              <a:avLst/>
              <a:gdLst>
                <a:gd name="T0" fmla="*/ 7 w 19"/>
                <a:gd name="T1" fmla="*/ 0 h 18"/>
                <a:gd name="T2" fmla="*/ 7 w 19"/>
                <a:gd name="T3" fmla="*/ 0 h 18"/>
                <a:gd name="T4" fmla="*/ 5 w 19"/>
                <a:gd name="T5" fmla="*/ 14 h 18"/>
                <a:gd name="T6" fmla="*/ 19 w 19"/>
                <a:gd name="T7" fmla="*/ 11 h 18"/>
                <a:gd name="T8" fmla="*/ 3 w 19"/>
                <a:gd name="T9" fmla="*/ 17 h 18"/>
                <a:gd name="T10" fmla="*/ 7 w 19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8">
                  <a:moveTo>
                    <a:pt x="7" y="0"/>
                  </a:moveTo>
                  <a:lnTo>
                    <a:pt x="7" y="0"/>
                  </a:lnTo>
                  <a:cubicBezTo>
                    <a:pt x="2" y="5"/>
                    <a:pt x="4" y="9"/>
                    <a:pt x="5" y="14"/>
                  </a:cubicBezTo>
                  <a:cubicBezTo>
                    <a:pt x="10" y="14"/>
                    <a:pt x="15" y="15"/>
                    <a:pt x="19" y="11"/>
                  </a:cubicBezTo>
                  <a:cubicBezTo>
                    <a:pt x="14" y="18"/>
                    <a:pt x="9" y="16"/>
                    <a:pt x="3" y="17"/>
                  </a:cubicBezTo>
                  <a:cubicBezTo>
                    <a:pt x="1" y="8"/>
                    <a:pt x="0" y="5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99" name="Freeform 1124"/>
            <p:cNvSpPr>
              <a:spLocks/>
            </p:cNvSpPr>
            <p:nvPr userDrawn="1"/>
          </p:nvSpPr>
          <p:spPr bwMode="auto">
            <a:xfrm>
              <a:off x="258" y="306"/>
              <a:ext cx="4" cy="4"/>
            </a:xfrm>
            <a:custGeom>
              <a:avLst/>
              <a:gdLst>
                <a:gd name="T0" fmla="*/ 0 w 9"/>
                <a:gd name="T1" fmla="*/ 8 h 8"/>
                <a:gd name="T2" fmla="*/ 0 w 9"/>
                <a:gd name="T3" fmla="*/ 8 h 8"/>
                <a:gd name="T4" fmla="*/ 7 w 9"/>
                <a:gd name="T5" fmla="*/ 0 h 8"/>
                <a:gd name="T6" fmla="*/ 9 w 9"/>
                <a:gd name="T7" fmla="*/ 1 h 8"/>
                <a:gd name="T8" fmla="*/ 0 w 9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8"/>
                  </a:moveTo>
                  <a:lnTo>
                    <a:pt x="0" y="8"/>
                  </a:lnTo>
                  <a:lnTo>
                    <a:pt x="7" y="0"/>
                  </a:lnTo>
                  <a:lnTo>
                    <a:pt x="9" y="1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00" name="Freeform 1125"/>
            <p:cNvSpPr>
              <a:spLocks/>
            </p:cNvSpPr>
            <p:nvPr userDrawn="1"/>
          </p:nvSpPr>
          <p:spPr bwMode="auto">
            <a:xfrm>
              <a:off x="265" y="312"/>
              <a:ext cx="2" cy="4"/>
            </a:xfrm>
            <a:custGeom>
              <a:avLst/>
              <a:gdLst>
                <a:gd name="T0" fmla="*/ 0 w 5"/>
                <a:gd name="T1" fmla="*/ 10 h 10"/>
                <a:gd name="T2" fmla="*/ 0 w 5"/>
                <a:gd name="T3" fmla="*/ 10 h 10"/>
                <a:gd name="T4" fmla="*/ 4 w 5"/>
                <a:gd name="T5" fmla="*/ 0 h 10"/>
                <a:gd name="T6" fmla="*/ 5 w 5"/>
                <a:gd name="T7" fmla="*/ 2 h 10"/>
                <a:gd name="T8" fmla="*/ 0 w 5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0">
                  <a:moveTo>
                    <a:pt x="0" y="10"/>
                  </a:moveTo>
                  <a:lnTo>
                    <a:pt x="0" y="10"/>
                  </a:lnTo>
                  <a:lnTo>
                    <a:pt x="4" y="0"/>
                  </a:lnTo>
                  <a:lnTo>
                    <a:pt x="5" y="2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01" name="Freeform 1126"/>
            <p:cNvSpPr>
              <a:spLocks/>
            </p:cNvSpPr>
            <p:nvPr userDrawn="1"/>
          </p:nvSpPr>
          <p:spPr bwMode="auto">
            <a:xfrm>
              <a:off x="257" y="319"/>
              <a:ext cx="8" cy="7"/>
            </a:xfrm>
            <a:custGeom>
              <a:avLst/>
              <a:gdLst>
                <a:gd name="T0" fmla="*/ 5 w 19"/>
                <a:gd name="T1" fmla="*/ 0 h 16"/>
                <a:gd name="T2" fmla="*/ 5 w 19"/>
                <a:gd name="T3" fmla="*/ 0 h 16"/>
                <a:gd name="T4" fmla="*/ 7 w 19"/>
                <a:gd name="T5" fmla="*/ 12 h 16"/>
                <a:gd name="T6" fmla="*/ 19 w 19"/>
                <a:gd name="T7" fmla="*/ 8 h 16"/>
                <a:gd name="T8" fmla="*/ 6 w 19"/>
                <a:gd name="T9" fmla="*/ 14 h 16"/>
                <a:gd name="T10" fmla="*/ 5 w 19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6">
                  <a:moveTo>
                    <a:pt x="5" y="0"/>
                  </a:moveTo>
                  <a:lnTo>
                    <a:pt x="5" y="0"/>
                  </a:lnTo>
                  <a:cubicBezTo>
                    <a:pt x="2" y="5"/>
                    <a:pt x="6" y="8"/>
                    <a:pt x="7" y="12"/>
                  </a:cubicBezTo>
                  <a:cubicBezTo>
                    <a:pt x="12" y="12"/>
                    <a:pt x="16" y="12"/>
                    <a:pt x="19" y="8"/>
                  </a:cubicBezTo>
                  <a:cubicBezTo>
                    <a:pt x="16" y="16"/>
                    <a:pt x="11" y="13"/>
                    <a:pt x="6" y="14"/>
                  </a:cubicBezTo>
                  <a:cubicBezTo>
                    <a:pt x="4" y="9"/>
                    <a:pt x="0" y="7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02" name="Freeform 1127"/>
            <p:cNvSpPr>
              <a:spLocks/>
            </p:cNvSpPr>
            <p:nvPr userDrawn="1"/>
          </p:nvSpPr>
          <p:spPr bwMode="auto">
            <a:xfrm>
              <a:off x="266" y="324"/>
              <a:ext cx="9" cy="6"/>
            </a:xfrm>
            <a:custGeom>
              <a:avLst/>
              <a:gdLst>
                <a:gd name="T0" fmla="*/ 4 w 20"/>
                <a:gd name="T1" fmla="*/ 0 h 14"/>
                <a:gd name="T2" fmla="*/ 4 w 20"/>
                <a:gd name="T3" fmla="*/ 0 h 14"/>
                <a:gd name="T4" fmla="*/ 8 w 20"/>
                <a:gd name="T5" fmla="*/ 11 h 14"/>
                <a:gd name="T6" fmla="*/ 20 w 20"/>
                <a:gd name="T7" fmla="*/ 4 h 14"/>
                <a:gd name="T8" fmla="*/ 8 w 20"/>
                <a:gd name="T9" fmla="*/ 14 h 14"/>
                <a:gd name="T10" fmla="*/ 4 w 20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4">
                  <a:moveTo>
                    <a:pt x="4" y="0"/>
                  </a:moveTo>
                  <a:lnTo>
                    <a:pt x="4" y="0"/>
                  </a:lnTo>
                  <a:cubicBezTo>
                    <a:pt x="2" y="6"/>
                    <a:pt x="6" y="7"/>
                    <a:pt x="8" y="11"/>
                  </a:cubicBezTo>
                  <a:cubicBezTo>
                    <a:pt x="14" y="9"/>
                    <a:pt x="18" y="9"/>
                    <a:pt x="20" y="4"/>
                  </a:cubicBezTo>
                  <a:cubicBezTo>
                    <a:pt x="19" y="12"/>
                    <a:pt x="13" y="11"/>
                    <a:pt x="8" y="14"/>
                  </a:cubicBezTo>
                  <a:cubicBezTo>
                    <a:pt x="6" y="9"/>
                    <a:pt x="0" y="7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03" name="Freeform 1128"/>
            <p:cNvSpPr>
              <a:spLocks/>
            </p:cNvSpPr>
            <p:nvPr userDrawn="1"/>
          </p:nvSpPr>
          <p:spPr bwMode="auto">
            <a:xfrm>
              <a:off x="278" y="327"/>
              <a:ext cx="9" cy="5"/>
            </a:xfrm>
            <a:custGeom>
              <a:avLst/>
              <a:gdLst>
                <a:gd name="T0" fmla="*/ 1 w 21"/>
                <a:gd name="T1" fmla="*/ 0 h 12"/>
                <a:gd name="T2" fmla="*/ 1 w 21"/>
                <a:gd name="T3" fmla="*/ 0 h 12"/>
                <a:gd name="T4" fmla="*/ 11 w 21"/>
                <a:gd name="T5" fmla="*/ 9 h 12"/>
                <a:gd name="T6" fmla="*/ 19 w 21"/>
                <a:gd name="T7" fmla="*/ 1 h 12"/>
                <a:gd name="T8" fmla="*/ 11 w 21"/>
                <a:gd name="T9" fmla="*/ 12 h 12"/>
                <a:gd name="T10" fmla="*/ 1 w 2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2">
                  <a:moveTo>
                    <a:pt x="1" y="0"/>
                  </a:moveTo>
                  <a:lnTo>
                    <a:pt x="1" y="0"/>
                  </a:lnTo>
                  <a:cubicBezTo>
                    <a:pt x="1" y="6"/>
                    <a:pt x="8" y="6"/>
                    <a:pt x="11" y="9"/>
                  </a:cubicBezTo>
                  <a:cubicBezTo>
                    <a:pt x="15" y="7"/>
                    <a:pt x="19" y="7"/>
                    <a:pt x="19" y="1"/>
                  </a:cubicBezTo>
                  <a:cubicBezTo>
                    <a:pt x="21" y="10"/>
                    <a:pt x="15" y="8"/>
                    <a:pt x="11" y="12"/>
                  </a:cubicBezTo>
                  <a:cubicBezTo>
                    <a:pt x="7" y="8"/>
                    <a:pt x="0" y="9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04" name="Freeform 1129"/>
            <p:cNvSpPr>
              <a:spLocks/>
            </p:cNvSpPr>
            <p:nvPr userDrawn="1"/>
          </p:nvSpPr>
          <p:spPr bwMode="auto">
            <a:xfrm>
              <a:off x="282" y="314"/>
              <a:ext cx="1" cy="7"/>
            </a:xfrm>
            <a:custGeom>
              <a:avLst/>
              <a:gdLst>
                <a:gd name="T0" fmla="*/ 0 w 2"/>
                <a:gd name="T1" fmla="*/ 1 h 15"/>
                <a:gd name="T2" fmla="*/ 0 w 2"/>
                <a:gd name="T3" fmla="*/ 1 h 15"/>
                <a:gd name="T4" fmla="*/ 2 w 2"/>
                <a:gd name="T5" fmla="*/ 0 h 15"/>
                <a:gd name="T6" fmla="*/ 1 w 2"/>
                <a:gd name="T7" fmla="*/ 15 h 15"/>
                <a:gd name="T8" fmla="*/ 0 w 2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5">
                  <a:moveTo>
                    <a:pt x="0" y="1"/>
                  </a:moveTo>
                  <a:lnTo>
                    <a:pt x="0" y="1"/>
                  </a:lnTo>
                  <a:lnTo>
                    <a:pt x="2" y="0"/>
                  </a:lnTo>
                  <a:lnTo>
                    <a:pt x="1" y="1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05" name="Freeform 1130"/>
            <p:cNvSpPr>
              <a:spLocks/>
            </p:cNvSpPr>
            <p:nvPr userDrawn="1"/>
          </p:nvSpPr>
          <p:spPr bwMode="auto">
            <a:xfrm>
              <a:off x="290" y="326"/>
              <a:ext cx="8" cy="6"/>
            </a:xfrm>
            <a:custGeom>
              <a:avLst/>
              <a:gdLst>
                <a:gd name="T0" fmla="*/ 16 w 20"/>
                <a:gd name="T1" fmla="*/ 0 h 12"/>
                <a:gd name="T2" fmla="*/ 16 w 20"/>
                <a:gd name="T3" fmla="*/ 0 h 12"/>
                <a:gd name="T4" fmla="*/ 11 w 20"/>
                <a:gd name="T5" fmla="*/ 12 h 12"/>
                <a:gd name="T6" fmla="*/ 0 w 20"/>
                <a:gd name="T7" fmla="*/ 2 h 12"/>
                <a:gd name="T8" fmla="*/ 11 w 20"/>
                <a:gd name="T9" fmla="*/ 10 h 12"/>
                <a:gd name="T10" fmla="*/ 16 w 20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16" y="0"/>
                  </a:moveTo>
                  <a:lnTo>
                    <a:pt x="16" y="0"/>
                  </a:lnTo>
                  <a:cubicBezTo>
                    <a:pt x="20" y="7"/>
                    <a:pt x="14" y="8"/>
                    <a:pt x="11" y="12"/>
                  </a:cubicBezTo>
                  <a:cubicBezTo>
                    <a:pt x="7" y="9"/>
                    <a:pt x="0" y="10"/>
                    <a:pt x="0" y="2"/>
                  </a:cubicBezTo>
                  <a:cubicBezTo>
                    <a:pt x="1" y="7"/>
                    <a:pt x="6" y="7"/>
                    <a:pt x="11" y="10"/>
                  </a:cubicBezTo>
                  <a:cubicBezTo>
                    <a:pt x="14" y="6"/>
                    <a:pt x="17" y="6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06" name="Freeform 1131"/>
            <p:cNvSpPr>
              <a:spLocks/>
            </p:cNvSpPr>
            <p:nvPr userDrawn="1"/>
          </p:nvSpPr>
          <p:spPr bwMode="auto">
            <a:xfrm>
              <a:off x="291" y="316"/>
              <a:ext cx="2" cy="6"/>
            </a:xfrm>
            <a:custGeom>
              <a:avLst/>
              <a:gdLst>
                <a:gd name="T0" fmla="*/ 0 w 4"/>
                <a:gd name="T1" fmla="*/ 1 h 14"/>
                <a:gd name="T2" fmla="*/ 0 w 4"/>
                <a:gd name="T3" fmla="*/ 1 h 14"/>
                <a:gd name="T4" fmla="*/ 1 w 4"/>
                <a:gd name="T5" fmla="*/ 2 h 14"/>
                <a:gd name="T6" fmla="*/ 2 w 4"/>
                <a:gd name="T7" fmla="*/ 0 h 14"/>
                <a:gd name="T8" fmla="*/ 4 w 4"/>
                <a:gd name="T9" fmla="*/ 14 h 14"/>
                <a:gd name="T10" fmla="*/ 0 w 4"/>
                <a:gd name="T11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4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07" name="Freeform 1132"/>
            <p:cNvSpPr>
              <a:spLocks/>
            </p:cNvSpPr>
            <p:nvPr userDrawn="1"/>
          </p:nvSpPr>
          <p:spPr bwMode="auto">
            <a:xfrm>
              <a:off x="256" y="297"/>
              <a:ext cx="8" cy="9"/>
            </a:xfrm>
            <a:custGeom>
              <a:avLst/>
              <a:gdLst>
                <a:gd name="T0" fmla="*/ 9 w 18"/>
                <a:gd name="T1" fmla="*/ 0 h 21"/>
                <a:gd name="T2" fmla="*/ 9 w 18"/>
                <a:gd name="T3" fmla="*/ 0 h 21"/>
                <a:gd name="T4" fmla="*/ 4 w 18"/>
                <a:gd name="T5" fmla="*/ 12 h 21"/>
                <a:gd name="T6" fmla="*/ 18 w 18"/>
                <a:gd name="T7" fmla="*/ 15 h 21"/>
                <a:gd name="T8" fmla="*/ 1 w 18"/>
                <a:gd name="T9" fmla="*/ 13 h 21"/>
                <a:gd name="T10" fmla="*/ 9 w 18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1">
                  <a:moveTo>
                    <a:pt x="9" y="0"/>
                  </a:moveTo>
                  <a:lnTo>
                    <a:pt x="9" y="0"/>
                  </a:lnTo>
                  <a:cubicBezTo>
                    <a:pt x="3" y="2"/>
                    <a:pt x="5" y="6"/>
                    <a:pt x="4" y="12"/>
                  </a:cubicBezTo>
                  <a:cubicBezTo>
                    <a:pt x="9" y="14"/>
                    <a:pt x="13" y="18"/>
                    <a:pt x="18" y="15"/>
                  </a:cubicBezTo>
                  <a:cubicBezTo>
                    <a:pt x="12" y="21"/>
                    <a:pt x="7" y="15"/>
                    <a:pt x="1" y="13"/>
                  </a:cubicBezTo>
                  <a:cubicBezTo>
                    <a:pt x="4" y="5"/>
                    <a:pt x="0" y="3"/>
                    <a:pt x="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08" name="Freeform 1133"/>
            <p:cNvSpPr>
              <a:spLocks noEditPoints="1"/>
            </p:cNvSpPr>
            <p:nvPr userDrawn="1"/>
          </p:nvSpPr>
          <p:spPr bwMode="auto">
            <a:xfrm>
              <a:off x="259" y="289"/>
              <a:ext cx="8" cy="2"/>
            </a:xfrm>
            <a:custGeom>
              <a:avLst/>
              <a:gdLst>
                <a:gd name="T0" fmla="*/ 9 w 18"/>
                <a:gd name="T1" fmla="*/ 2 h 5"/>
                <a:gd name="T2" fmla="*/ 9 w 18"/>
                <a:gd name="T3" fmla="*/ 2 h 5"/>
                <a:gd name="T4" fmla="*/ 16 w 18"/>
                <a:gd name="T5" fmla="*/ 4 h 5"/>
                <a:gd name="T6" fmla="*/ 16 w 18"/>
                <a:gd name="T7" fmla="*/ 3 h 5"/>
                <a:gd name="T8" fmla="*/ 9 w 18"/>
                <a:gd name="T9" fmla="*/ 2 h 5"/>
                <a:gd name="T10" fmla="*/ 0 w 18"/>
                <a:gd name="T11" fmla="*/ 1 h 5"/>
                <a:gd name="T12" fmla="*/ 0 w 18"/>
                <a:gd name="T13" fmla="*/ 1 h 5"/>
                <a:gd name="T14" fmla="*/ 17 w 18"/>
                <a:gd name="T15" fmla="*/ 2 h 5"/>
                <a:gd name="T16" fmla="*/ 18 w 18"/>
                <a:gd name="T17" fmla="*/ 4 h 5"/>
                <a:gd name="T18" fmla="*/ 16 w 18"/>
                <a:gd name="T19" fmla="*/ 5 h 5"/>
                <a:gd name="T20" fmla="*/ 0 w 18"/>
                <a:gd name="T2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5">
                  <a:moveTo>
                    <a:pt x="9" y="2"/>
                  </a:moveTo>
                  <a:lnTo>
                    <a:pt x="9" y="2"/>
                  </a:lnTo>
                  <a:cubicBezTo>
                    <a:pt x="10" y="3"/>
                    <a:pt x="16" y="4"/>
                    <a:pt x="16" y="4"/>
                  </a:cubicBezTo>
                  <a:lnTo>
                    <a:pt x="16" y="3"/>
                  </a:lnTo>
                  <a:cubicBezTo>
                    <a:pt x="16" y="3"/>
                    <a:pt x="10" y="2"/>
                    <a:pt x="9" y="2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8" y="0"/>
                    <a:pt x="17" y="2"/>
                    <a:pt x="17" y="2"/>
                  </a:cubicBezTo>
                  <a:lnTo>
                    <a:pt x="18" y="4"/>
                  </a:lnTo>
                  <a:lnTo>
                    <a:pt x="16" y="5"/>
                  </a:lnTo>
                  <a:cubicBezTo>
                    <a:pt x="12" y="5"/>
                    <a:pt x="8" y="3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09" name="Freeform 1134"/>
            <p:cNvSpPr>
              <a:spLocks noEditPoints="1"/>
            </p:cNvSpPr>
            <p:nvPr userDrawn="1"/>
          </p:nvSpPr>
          <p:spPr bwMode="auto">
            <a:xfrm>
              <a:off x="261" y="297"/>
              <a:ext cx="7" cy="4"/>
            </a:xfrm>
            <a:custGeom>
              <a:avLst/>
              <a:gdLst>
                <a:gd name="T0" fmla="*/ 9 w 15"/>
                <a:gd name="T1" fmla="*/ 5 h 10"/>
                <a:gd name="T2" fmla="*/ 9 w 15"/>
                <a:gd name="T3" fmla="*/ 5 h 10"/>
                <a:gd name="T4" fmla="*/ 14 w 15"/>
                <a:gd name="T5" fmla="*/ 2 h 10"/>
                <a:gd name="T6" fmla="*/ 14 w 15"/>
                <a:gd name="T7" fmla="*/ 1 h 10"/>
                <a:gd name="T8" fmla="*/ 9 w 15"/>
                <a:gd name="T9" fmla="*/ 5 h 10"/>
                <a:gd name="T10" fmla="*/ 0 w 15"/>
                <a:gd name="T11" fmla="*/ 10 h 10"/>
                <a:gd name="T12" fmla="*/ 0 w 15"/>
                <a:gd name="T13" fmla="*/ 10 h 10"/>
                <a:gd name="T14" fmla="*/ 13 w 15"/>
                <a:gd name="T15" fmla="*/ 0 h 10"/>
                <a:gd name="T16" fmla="*/ 15 w 15"/>
                <a:gd name="T17" fmla="*/ 1 h 10"/>
                <a:gd name="T18" fmla="*/ 15 w 15"/>
                <a:gd name="T19" fmla="*/ 3 h 10"/>
                <a:gd name="T20" fmla="*/ 0 w 15"/>
                <a:gd name="T2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10">
                  <a:moveTo>
                    <a:pt x="9" y="5"/>
                  </a:moveTo>
                  <a:lnTo>
                    <a:pt x="9" y="5"/>
                  </a:lnTo>
                  <a:cubicBezTo>
                    <a:pt x="10" y="5"/>
                    <a:pt x="14" y="2"/>
                    <a:pt x="14" y="2"/>
                  </a:cubicBezTo>
                  <a:lnTo>
                    <a:pt x="14" y="1"/>
                  </a:lnTo>
                  <a:cubicBezTo>
                    <a:pt x="14" y="1"/>
                    <a:pt x="10" y="4"/>
                    <a:pt x="9" y="5"/>
                  </a:cubicBezTo>
                  <a:close/>
                  <a:moveTo>
                    <a:pt x="0" y="10"/>
                  </a:moveTo>
                  <a:lnTo>
                    <a:pt x="0" y="10"/>
                  </a:lnTo>
                  <a:cubicBezTo>
                    <a:pt x="7" y="4"/>
                    <a:pt x="13" y="0"/>
                    <a:pt x="13" y="0"/>
                  </a:cubicBezTo>
                  <a:lnTo>
                    <a:pt x="15" y="1"/>
                  </a:lnTo>
                  <a:lnTo>
                    <a:pt x="15" y="3"/>
                  </a:lnTo>
                  <a:cubicBezTo>
                    <a:pt x="15" y="3"/>
                    <a:pt x="8" y="8"/>
                    <a:pt x="0" y="1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10" name="Freeform 1135"/>
            <p:cNvSpPr>
              <a:spLocks/>
            </p:cNvSpPr>
            <p:nvPr userDrawn="1"/>
          </p:nvSpPr>
          <p:spPr bwMode="auto">
            <a:xfrm>
              <a:off x="265" y="305"/>
              <a:ext cx="9" cy="8"/>
            </a:xfrm>
            <a:custGeom>
              <a:avLst/>
              <a:gdLst>
                <a:gd name="T0" fmla="*/ 5 w 20"/>
                <a:gd name="T1" fmla="*/ 0 h 16"/>
                <a:gd name="T2" fmla="*/ 5 w 20"/>
                <a:gd name="T3" fmla="*/ 0 h 16"/>
                <a:gd name="T4" fmla="*/ 8 w 20"/>
                <a:gd name="T5" fmla="*/ 10 h 16"/>
                <a:gd name="T6" fmla="*/ 20 w 20"/>
                <a:gd name="T7" fmla="*/ 10 h 16"/>
                <a:gd name="T8" fmla="*/ 7 w 20"/>
                <a:gd name="T9" fmla="*/ 12 h 16"/>
                <a:gd name="T10" fmla="*/ 5 w 20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6">
                  <a:moveTo>
                    <a:pt x="5" y="0"/>
                  </a:moveTo>
                  <a:lnTo>
                    <a:pt x="5" y="0"/>
                  </a:lnTo>
                  <a:cubicBezTo>
                    <a:pt x="2" y="5"/>
                    <a:pt x="7" y="6"/>
                    <a:pt x="8" y="10"/>
                  </a:cubicBezTo>
                  <a:cubicBezTo>
                    <a:pt x="14" y="9"/>
                    <a:pt x="17" y="14"/>
                    <a:pt x="20" y="10"/>
                  </a:cubicBezTo>
                  <a:cubicBezTo>
                    <a:pt x="16" y="16"/>
                    <a:pt x="12" y="11"/>
                    <a:pt x="7" y="12"/>
                  </a:cubicBezTo>
                  <a:cubicBezTo>
                    <a:pt x="6" y="8"/>
                    <a:pt x="0" y="6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11" name="Freeform 1136"/>
            <p:cNvSpPr>
              <a:spLocks noEditPoints="1"/>
            </p:cNvSpPr>
            <p:nvPr userDrawn="1"/>
          </p:nvSpPr>
          <p:spPr bwMode="auto">
            <a:xfrm>
              <a:off x="270" y="302"/>
              <a:ext cx="4" cy="5"/>
            </a:xfrm>
            <a:custGeom>
              <a:avLst/>
              <a:gdLst>
                <a:gd name="T0" fmla="*/ 4 w 8"/>
                <a:gd name="T1" fmla="*/ 5 h 12"/>
                <a:gd name="T2" fmla="*/ 4 w 8"/>
                <a:gd name="T3" fmla="*/ 5 h 12"/>
                <a:gd name="T4" fmla="*/ 7 w 8"/>
                <a:gd name="T5" fmla="*/ 1 h 12"/>
                <a:gd name="T6" fmla="*/ 6 w 8"/>
                <a:gd name="T7" fmla="*/ 1 h 12"/>
                <a:gd name="T8" fmla="*/ 4 w 8"/>
                <a:gd name="T9" fmla="*/ 5 h 12"/>
                <a:gd name="T10" fmla="*/ 0 w 8"/>
                <a:gd name="T11" fmla="*/ 12 h 12"/>
                <a:gd name="T12" fmla="*/ 0 w 8"/>
                <a:gd name="T13" fmla="*/ 12 h 12"/>
                <a:gd name="T14" fmla="*/ 5 w 8"/>
                <a:gd name="T15" fmla="*/ 0 h 12"/>
                <a:gd name="T16" fmla="*/ 7 w 8"/>
                <a:gd name="T17" fmla="*/ 0 h 12"/>
                <a:gd name="T18" fmla="*/ 8 w 8"/>
                <a:gd name="T19" fmla="*/ 1 h 12"/>
                <a:gd name="T20" fmla="*/ 0 w 8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2">
                  <a:moveTo>
                    <a:pt x="4" y="5"/>
                  </a:moveTo>
                  <a:lnTo>
                    <a:pt x="4" y="5"/>
                  </a:lnTo>
                  <a:cubicBezTo>
                    <a:pt x="5" y="4"/>
                    <a:pt x="7" y="1"/>
                    <a:pt x="7" y="1"/>
                  </a:cubicBezTo>
                  <a:lnTo>
                    <a:pt x="6" y="1"/>
                  </a:lnTo>
                  <a:cubicBezTo>
                    <a:pt x="6" y="1"/>
                    <a:pt x="4" y="4"/>
                    <a:pt x="4" y="5"/>
                  </a:cubicBezTo>
                  <a:close/>
                  <a:moveTo>
                    <a:pt x="0" y="12"/>
                  </a:moveTo>
                  <a:lnTo>
                    <a:pt x="0" y="12"/>
                  </a:lnTo>
                  <a:cubicBezTo>
                    <a:pt x="3" y="4"/>
                    <a:pt x="5" y="0"/>
                    <a:pt x="5" y="0"/>
                  </a:cubicBezTo>
                  <a:lnTo>
                    <a:pt x="7" y="0"/>
                  </a:lnTo>
                  <a:lnTo>
                    <a:pt x="8" y="1"/>
                  </a:lnTo>
                  <a:cubicBezTo>
                    <a:pt x="8" y="1"/>
                    <a:pt x="6" y="7"/>
                    <a:pt x="0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12" name="Freeform 1137"/>
            <p:cNvSpPr>
              <a:spLocks noEditPoints="1"/>
            </p:cNvSpPr>
            <p:nvPr userDrawn="1"/>
          </p:nvSpPr>
          <p:spPr bwMode="auto">
            <a:xfrm>
              <a:off x="280" y="304"/>
              <a:ext cx="1" cy="6"/>
            </a:xfrm>
            <a:custGeom>
              <a:avLst/>
              <a:gdLst>
                <a:gd name="T0" fmla="*/ 1 w 4"/>
                <a:gd name="T1" fmla="*/ 6 h 12"/>
                <a:gd name="T2" fmla="*/ 1 w 4"/>
                <a:gd name="T3" fmla="*/ 6 h 12"/>
                <a:gd name="T4" fmla="*/ 3 w 4"/>
                <a:gd name="T5" fmla="*/ 1 h 12"/>
                <a:gd name="T6" fmla="*/ 2 w 4"/>
                <a:gd name="T7" fmla="*/ 1 h 12"/>
                <a:gd name="T8" fmla="*/ 1 w 4"/>
                <a:gd name="T9" fmla="*/ 6 h 12"/>
                <a:gd name="T10" fmla="*/ 1 w 4"/>
                <a:gd name="T11" fmla="*/ 12 h 12"/>
                <a:gd name="T12" fmla="*/ 1 w 4"/>
                <a:gd name="T13" fmla="*/ 12 h 12"/>
                <a:gd name="T14" fmla="*/ 0 w 4"/>
                <a:gd name="T15" fmla="*/ 1 h 12"/>
                <a:gd name="T16" fmla="*/ 2 w 4"/>
                <a:gd name="T17" fmla="*/ 0 h 12"/>
                <a:gd name="T18" fmla="*/ 4 w 4"/>
                <a:gd name="T19" fmla="*/ 1 h 12"/>
                <a:gd name="T20" fmla="*/ 1 w 4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12">
                  <a:moveTo>
                    <a:pt x="1" y="6"/>
                  </a:moveTo>
                  <a:lnTo>
                    <a:pt x="1" y="6"/>
                  </a:lnTo>
                  <a:cubicBezTo>
                    <a:pt x="2" y="5"/>
                    <a:pt x="3" y="1"/>
                    <a:pt x="3" y="1"/>
                  </a:cubicBezTo>
                  <a:lnTo>
                    <a:pt x="2" y="1"/>
                  </a:lnTo>
                  <a:cubicBezTo>
                    <a:pt x="2" y="1"/>
                    <a:pt x="1" y="5"/>
                    <a:pt x="1" y="6"/>
                  </a:cubicBezTo>
                  <a:close/>
                  <a:moveTo>
                    <a:pt x="1" y="12"/>
                  </a:moveTo>
                  <a:lnTo>
                    <a:pt x="1" y="12"/>
                  </a:lnTo>
                  <a:cubicBezTo>
                    <a:pt x="0" y="7"/>
                    <a:pt x="0" y="1"/>
                    <a:pt x="0" y="1"/>
                  </a:cubicBezTo>
                  <a:lnTo>
                    <a:pt x="2" y="0"/>
                  </a:lnTo>
                  <a:lnTo>
                    <a:pt x="4" y="1"/>
                  </a:lnTo>
                  <a:cubicBezTo>
                    <a:pt x="4" y="1"/>
                    <a:pt x="3" y="7"/>
                    <a:pt x="1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13" name="Freeform 1138"/>
            <p:cNvSpPr>
              <a:spLocks/>
            </p:cNvSpPr>
            <p:nvPr userDrawn="1"/>
          </p:nvSpPr>
          <p:spPr bwMode="auto">
            <a:xfrm>
              <a:off x="276" y="310"/>
              <a:ext cx="8" cy="4"/>
            </a:xfrm>
            <a:custGeom>
              <a:avLst/>
              <a:gdLst>
                <a:gd name="T0" fmla="*/ 1 w 17"/>
                <a:gd name="T1" fmla="*/ 0 h 10"/>
                <a:gd name="T2" fmla="*/ 1 w 17"/>
                <a:gd name="T3" fmla="*/ 0 h 10"/>
                <a:gd name="T4" fmla="*/ 8 w 17"/>
                <a:gd name="T5" fmla="*/ 8 h 10"/>
                <a:gd name="T6" fmla="*/ 17 w 17"/>
                <a:gd name="T7" fmla="*/ 1 h 10"/>
                <a:gd name="T8" fmla="*/ 8 w 17"/>
                <a:gd name="T9" fmla="*/ 10 h 10"/>
                <a:gd name="T10" fmla="*/ 1 w 17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">
                  <a:moveTo>
                    <a:pt x="1" y="0"/>
                  </a:moveTo>
                  <a:lnTo>
                    <a:pt x="1" y="0"/>
                  </a:lnTo>
                  <a:cubicBezTo>
                    <a:pt x="1" y="6"/>
                    <a:pt x="6" y="5"/>
                    <a:pt x="8" y="8"/>
                  </a:cubicBezTo>
                  <a:cubicBezTo>
                    <a:pt x="12" y="4"/>
                    <a:pt x="16" y="6"/>
                    <a:pt x="17" y="1"/>
                  </a:cubicBezTo>
                  <a:cubicBezTo>
                    <a:pt x="17" y="9"/>
                    <a:pt x="11" y="6"/>
                    <a:pt x="8" y="10"/>
                  </a:cubicBezTo>
                  <a:cubicBezTo>
                    <a:pt x="6" y="6"/>
                    <a:pt x="0" y="8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14" name="Freeform 1139"/>
            <p:cNvSpPr>
              <a:spLocks noEditPoints="1"/>
            </p:cNvSpPr>
            <p:nvPr userDrawn="1"/>
          </p:nvSpPr>
          <p:spPr bwMode="auto">
            <a:xfrm>
              <a:off x="288" y="304"/>
              <a:ext cx="2" cy="6"/>
            </a:xfrm>
            <a:custGeom>
              <a:avLst/>
              <a:gdLst>
                <a:gd name="T0" fmla="*/ 3 w 5"/>
                <a:gd name="T1" fmla="*/ 8 h 14"/>
                <a:gd name="T2" fmla="*/ 3 w 5"/>
                <a:gd name="T3" fmla="*/ 8 h 14"/>
                <a:gd name="T4" fmla="*/ 2 w 5"/>
                <a:gd name="T5" fmla="*/ 1 h 14"/>
                <a:gd name="T6" fmla="*/ 1 w 5"/>
                <a:gd name="T7" fmla="*/ 2 h 14"/>
                <a:gd name="T8" fmla="*/ 3 w 5"/>
                <a:gd name="T9" fmla="*/ 8 h 14"/>
                <a:gd name="T10" fmla="*/ 4 w 5"/>
                <a:gd name="T11" fmla="*/ 14 h 14"/>
                <a:gd name="T12" fmla="*/ 4 w 5"/>
                <a:gd name="T13" fmla="*/ 14 h 14"/>
                <a:gd name="T14" fmla="*/ 0 w 5"/>
                <a:gd name="T15" fmla="*/ 2 h 14"/>
                <a:gd name="T16" fmla="*/ 2 w 5"/>
                <a:gd name="T17" fmla="*/ 0 h 14"/>
                <a:gd name="T18" fmla="*/ 3 w 5"/>
                <a:gd name="T19" fmla="*/ 1 h 14"/>
                <a:gd name="T20" fmla="*/ 4 w 5"/>
                <a:gd name="T2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14">
                  <a:moveTo>
                    <a:pt x="3" y="8"/>
                  </a:moveTo>
                  <a:lnTo>
                    <a:pt x="3" y="8"/>
                  </a:lnTo>
                  <a:cubicBezTo>
                    <a:pt x="3" y="7"/>
                    <a:pt x="2" y="1"/>
                    <a:pt x="2" y="1"/>
                  </a:cubicBezTo>
                  <a:lnTo>
                    <a:pt x="1" y="2"/>
                  </a:lnTo>
                  <a:cubicBezTo>
                    <a:pt x="1" y="2"/>
                    <a:pt x="3" y="7"/>
                    <a:pt x="3" y="8"/>
                  </a:cubicBezTo>
                  <a:close/>
                  <a:moveTo>
                    <a:pt x="4" y="14"/>
                  </a:moveTo>
                  <a:lnTo>
                    <a:pt x="4" y="14"/>
                  </a:lnTo>
                  <a:cubicBezTo>
                    <a:pt x="1" y="6"/>
                    <a:pt x="0" y="2"/>
                    <a:pt x="0" y="2"/>
                  </a:cubicBezTo>
                  <a:lnTo>
                    <a:pt x="2" y="0"/>
                  </a:lnTo>
                  <a:lnTo>
                    <a:pt x="3" y="1"/>
                  </a:lnTo>
                  <a:cubicBezTo>
                    <a:pt x="3" y="1"/>
                    <a:pt x="5" y="6"/>
                    <a:pt x="4" y="1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15" name="Freeform 1140"/>
            <p:cNvSpPr>
              <a:spLocks/>
            </p:cNvSpPr>
            <p:nvPr userDrawn="1"/>
          </p:nvSpPr>
          <p:spPr bwMode="auto">
            <a:xfrm>
              <a:off x="286" y="309"/>
              <a:ext cx="8" cy="5"/>
            </a:xfrm>
            <a:custGeom>
              <a:avLst/>
              <a:gdLst>
                <a:gd name="T0" fmla="*/ 0 w 19"/>
                <a:gd name="T1" fmla="*/ 4 h 12"/>
                <a:gd name="T2" fmla="*/ 0 w 19"/>
                <a:gd name="T3" fmla="*/ 4 h 12"/>
                <a:gd name="T4" fmla="*/ 10 w 19"/>
                <a:gd name="T5" fmla="*/ 9 h 12"/>
                <a:gd name="T6" fmla="*/ 17 w 19"/>
                <a:gd name="T7" fmla="*/ 0 h 12"/>
                <a:gd name="T8" fmla="*/ 11 w 19"/>
                <a:gd name="T9" fmla="*/ 11 h 12"/>
                <a:gd name="T10" fmla="*/ 0 w 19"/>
                <a:gd name="T1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2">
                  <a:moveTo>
                    <a:pt x="0" y="4"/>
                  </a:moveTo>
                  <a:lnTo>
                    <a:pt x="0" y="4"/>
                  </a:lnTo>
                  <a:cubicBezTo>
                    <a:pt x="2" y="10"/>
                    <a:pt x="7" y="7"/>
                    <a:pt x="10" y="9"/>
                  </a:cubicBezTo>
                  <a:cubicBezTo>
                    <a:pt x="13" y="5"/>
                    <a:pt x="18" y="5"/>
                    <a:pt x="17" y="0"/>
                  </a:cubicBezTo>
                  <a:cubicBezTo>
                    <a:pt x="19" y="8"/>
                    <a:pt x="13" y="7"/>
                    <a:pt x="11" y="11"/>
                  </a:cubicBezTo>
                  <a:cubicBezTo>
                    <a:pt x="6" y="9"/>
                    <a:pt x="1" y="12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16" name="Freeform 1141"/>
            <p:cNvSpPr>
              <a:spLocks/>
            </p:cNvSpPr>
            <p:nvPr userDrawn="1"/>
          </p:nvSpPr>
          <p:spPr bwMode="auto">
            <a:xfrm>
              <a:off x="297" y="302"/>
              <a:ext cx="0" cy="2"/>
            </a:xfrm>
            <a:custGeom>
              <a:avLst/>
              <a:gdLst>
                <a:gd name="T0" fmla="*/ 1 w 1"/>
                <a:gd name="T1" fmla="*/ 4 h 4"/>
                <a:gd name="T2" fmla="*/ 1 w 1"/>
                <a:gd name="T3" fmla="*/ 4 h 4"/>
                <a:gd name="T4" fmla="*/ 0 w 1"/>
                <a:gd name="T5" fmla="*/ 0 h 4"/>
                <a:gd name="T6" fmla="*/ 1 w 1"/>
                <a:gd name="T7" fmla="*/ 0 h 4"/>
                <a:gd name="T8" fmla="*/ 1 w 1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lnTo>
                    <a:pt x="1" y="4"/>
                  </a:lnTo>
                  <a:cubicBezTo>
                    <a:pt x="1" y="3"/>
                    <a:pt x="0" y="0"/>
                    <a:pt x="0" y="0"/>
                  </a:cubicBezTo>
                  <a:lnTo>
                    <a:pt x="1" y="0"/>
                  </a:lnTo>
                  <a:lnTo>
                    <a:pt x="1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17" name="Freeform 1142"/>
            <p:cNvSpPr>
              <a:spLocks/>
            </p:cNvSpPr>
            <p:nvPr userDrawn="1"/>
          </p:nvSpPr>
          <p:spPr bwMode="auto">
            <a:xfrm>
              <a:off x="309" y="154"/>
              <a:ext cx="44" cy="53"/>
            </a:xfrm>
            <a:custGeom>
              <a:avLst/>
              <a:gdLst>
                <a:gd name="T0" fmla="*/ 79 w 99"/>
                <a:gd name="T1" fmla="*/ 113 h 116"/>
                <a:gd name="T2" fmla="*/ 79 w 99"/>
                <a:gd name="T3" fmla="*/ 113 h 116"/>
                <a:gd name="T4" fmla="*/ 50 w 99"/>
                <a:gd name="T5" fmla="*/ 116 h 116"/>
                <a:gd name="T6" fmla="*/ 20 w 99"/>
                <a:gd name="T7" fmla="*/ 113 h 116"/>
                <a:gd name="T8" fmla="*/ 20 w 99"/>
                <a:gd name="T9" fmla="*/ 99 h 116"/>
                <a:gd name="T10" fmla="*/ 8 w 99"/>
                <a:gd name="T11" fmla="*/ 74 h 116"/>
                <a:gd name="T12" fmla="*/ 31 w 99"/>
                <a:gd name="T13" fmla="*/ 38 h 116"/>
                <a:gd name="T14" fmla="*/ 39 w 99"/>
                <a:gd name="T15" fmla="*/ 37 h 116"/>
                <a:gd name="T16" fmla="*/ 39 w 99"/>
                <a:gd name="T17" fmla="*/ 41 h 116"/>
                <a:gd name="T18" fmla="*/ 43 w 99"/>
                <a:gd name="T19" fmla="*/ 40 h 116"/>
                <a:gd name="T20" fmla="*/ 43 w 99"/>
                <a:gd name="T21" fmla="*/ 36 h 116"/>
                <a:gd name="T22" fmla="*/ 45 w 99"/>
                <a:gd name="T23" fmla="*/ 36 h 116"/>
                <a:gd name="T24" fmla="*/ 41 w 99"/>
                <a:gd name="T25" fmla="*/ 28 h 116"/>
                <a:gd name="T26" fmla="*/ 44 w 99"/>
                <a:gd name="T27" fmla="*/ 21 h 116"/>
                <a:gd name="T28" fmla="*/ 41 w 99"/>
                <a:gd name="T29" fmla="*/ 21 h 116"/>
                <a:gd name="T30" fmla="*/ 46 w 99"/>
                <a:gd name="T31" fmla="*/ 14 h 116"/>
                <a:gd name="T32" fmla="*/ 39 w 99"/>
                <a:gd name="T33" fmla="*/ 19 h 116"/>
                <a:gd name="T34" fmla="*/ 39 w 99"/>
                <a:gd name="T35" fmla="*/ 2 h 116"/>
                <a:gd name="T36" fmla="*/ 46 w 99"/>
                <a:gd name="T37" fmla="*/ 6 h 116"/>
                <a:gd name="T38" fmla="*/ 41 w 99"/>
                <a:gd name="T39" fmla="*/ 0 h 116"/>
                <a:gd name="T40" fmla="*/ 59 w 99"/>
                <a:gd name="T41" fmla="*/ 0 h 116"/>
                <a:gd name="T42" fmla="*/ 53 w 99"/>
                <a:gd name="T43" fmla="*/ 6 h 116"/>
                <a:gd name="T44" fmla="*/ 61 w 99"/>
                <a:gd name="T45" fmla="*/ 2 h 116"/>
                <a:gd name="T46" fmla="*/ 61 w 99"/>
                <a:gd name="T47" fmla="*/ 19 h 116"/>
                <a:gd name="T48" fmla="*/ 53 w 99"/>
                <a:gd name="T49" fmla="*/ 14 h 116"/>
                <a:gd name="T50" fmla="*/ 59 w 99"/>
                <a:gd name="T51" fmla="*/ 21 h 116"/>
                <a:gd name="T52" fmla="*/ 56 w 99"/>
                <a:gd name="T53" fmla="*/ 21 h 116"/>
                <a:gd name="T54" fmla="*/ 59 w 99"/>
                <a:gd name="T55" fmla="*/ 28 h 116"/>
                <a:gd name="T56" fmla="*/ 54 w 99"/>
                <a:gd name="T57" fmla="*/ 36 h 116"/>
                <a:gd name="T58" fmla="*/ 56 w 99"/>
                <a:gd name="T59" fmla="*/ 36 h 116"/>
                <a:gd name="T60" fmla="*/ 56 w 99"/>
                <a:gd name="T61" fmla="*/ 40 h 116"/>
                <a:gd name="T62" fmla="*/ 60 w 99"/>
                <a:gd name="T63" fmla="*/ 41 h 116"/>
                <a:gd name="T64" fmla="*/ 61 w 99"/>
                <a:gd name="T65" fmla="*/ 37 h 116"/>
                <a:gd name="T66" fmla="*/ 68 w 99"/>
                <a:gd name="T67" fmla="*/ 38 h 116"/>
                <a:gd name="T68" fmla="*/ 91 w 99"/>
                <a:gd name="T69" fmla="*/ 74 h 116"/>
                <a:gd name="T70" fmla="*/ 79 w 99"/>
                <a:gd name="T71" fmla="*/ 99 h 116"/>
                <a:gd name="T72" fmla="*/ 79 w 99"/>
                <a:gd name="T73" fmla="*/ 11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9" h="116">
                  <a:moveTo>
                    <a:pt x="79" y="113"/>
                  </a:moveTo>
                  <a:lnTo>
                    <a:pt x="79" y="113"/>
                  </a:lnTo>
                  <a:cubicBezTo>
                    <a:pt x="74" y="115"/>
                    <a:pt x="63" y="116"/>
                    <a:pt x="50" y="116"/>
                  </a:cubicBezTo>
                  <a:cubicBezTo>
                    <a:pt x="36" y="116"/>
                    <a:pt x="25" y="115"/>
                    <a:pt x="20" y="113"/>
                  </a:cubicBezTo>
                  <a:lnTo>
                    <a:pt x="20" y="99"/>
                  </a:lnTo>
                  <a:cubicBezTo>
                    <a:pt x="15" y="91"/>
                    <a:pt x="11" y="82"/>
                    <a:pt x="8" y="74"/>
                  </a:cubicBezTo>
                  <a:cubicBezTo>
                    <a:pt x="0" y="52"/>
                    <a:pt x="12" y="42"/>
                    <a:pt x="31" y="38"/>
                  </a:cubicBezTo>
                  <a:cubicBezTo>
                    <a:pt x="33" y="37"/>
                    <a:pt x="36" y="36"/>
                    <a:pt x="39" y="37"/>
                  </a:cubicBezTo>
                  <a:lnTo>
                    <a:pt x="39" y="41"/>
                  </a:lnTo>
                  <a:lnTo>
                    <a:pt x="43" y="40"/>
                  </a:lnTo>
                  <a:lnTo>
                    <a:pt x="43" y="36"/>
                  </a:lnTo>
                  <a:cubicBezTo>
                    <a:pt x="44" y="36"/>
                    <a:pt x="45" y="36"/>
                    <a:pt x="45" y="36"/>
                  </a:cubicBezTo>
                  <a:cubicBezTo>
                    <a:pt x="42" y="35"/>
                    <a:pt x="41" y="32"/>
                    <a:pt x="41" y="28"/>
                  </a:cubicBezTo>
                  <a:cubicBezTo>
                    <a:pt x="41" y="25"/>
                    <a:pt x="42" y="23"/>
                    <a:pt x="44" y="21"/>
                  </a:cubicBezTo>
                  <a:lnTo>
                    <a:pt x="41" y="21"/>
                  </a:lnTo>
                  <a:cubicBezTo>
                    <a:pt x="42" y="19"/>
                    <a:pt x="46" y="16"/>
                    <a:pt x="46" y="14"/>
                  </a:cubicBezTo>
                  <a:cubicBezTo>
                    <a:pt x="44" y="14"/>
                    <a:pt x="40" y="17"/>
                    <a:pt x="39" y="19"/>
                  </a:cubicBezTo>
                  <a:lnTo>
                    <a:pt x="39" y="2"/>
                  </a:lnTo>
                  <a:cubicBezTo>
                    <a:pt x="40" y="4"/>
                    <a:pt x="44" y="6"/>
                    <a:pt x="46" y="6"/>
                  </a:cubicBezTo>
                  <a:cubicBezTo>
                    <a:pt x="46" y="4"/>
                    <a:pt x="42" y="2"/>
                    <a:pt x="41" y="0"/>
                  </a:cubicBezTo>
                  <a:lnTo>
                    <a:pt x="59" y="0"/>
                  </a:lnTo>
                  <a:cubicBezTo>
                    <a:pt x="57" y="2"/>
                    <a:pt x="54" y="4"/>
                    <a:pt x="53" y="6"/>
                  </a:cubicBezTo>
                  <a:cubicBezTo>
                    <a:pt x="55" y="6"/>
                    <a:pt x="59" y="4"/>
                    <a:pt x="61" y="2"/>
                  </a:cubicBezTo>
                  <a:lnTo>
                    <a:pt x="61" y="19"/>
                  </a:lnTo>
                  <a:cubicBezTo>
                    <a:pt x="59" y="17"/>
                    <a:pt x="55" y="14"/>
                    <a:pt x="53" y="14"/>
                  </a:cubicBezTo>
                  <a:cubicBezTo>
                    <a:pt x="54" y="16"/>
                    <a:pt x="57" y="19"/>
                    <a:pt x="59" y="21"/>
                  </a:cubicBezTo>
                  <a:lnTo>
                    <a:pt x="56" y="21"/>
                  </a:lnTo>
                  <a:cubicBezTo>
                    <a:pt x="58" y="23"/>
                    <a:pt x="59" y="25"/>
                    <a:pt x="59" y="28"/>
                  </a:cubicBezTo>
                  <a:cubicBezTo>
                    <a:pt x="59" y="32"/>
                    <a:pt x="57" y="35"/>
                    <a:pt x="54" y="36"/>
                  </a:cubicBezTo>
                  <a:cubicBezTo>
                    <a:pt x="55" y="36"/>
                    <a:pt x="56" y="36"/>
                    <a:pt x="56" y="36"/>
                  </a:cubicBezTo>
                  <a:lnTo>
                    <a:pt x="56" y="40"/>
                  </a:lnTo>
                  <a:lnTo>
                    <a:pt x="60" y="41"/>
                  </a:lnTo>
                  <a:lnTo>
                    <a:pt x="61" y="37"/>
                  </a:lnTo>
                  <a:cubicBezTo>
                    <a:pt x="64" y="36"/>
                    <a:pt x="66" y="37"/>
                    <a:pt x="68" y="38"/>
                  </a:cubicBezTo>
                  <a:cubicBezTo>
                    <a:pt x="87" y="42"/>
                    <a:pt x="99" y="52"/>
                    <a:pt x="91" y="74"/>
                  </a:cubicBezTo>
                  <a:cubicBezTo>
                    <a:pt x="88" y="82"/>
                    <a:pt x="84" y="91"/>
                    <a:pt x="79" y="99"/>
                  </a:cubicBezTo>
                  <a:lnTo>
                    <a:pt x="79" y="11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18" name="Freeform 1143"/>
            <p:cNvSpPr>
              <a:spLocks/>
            </p:cNvSpPr>
            <p:nvPr userDrawn="1"/>
          </p:nvSpPr>
          <p:spPr bwMode="auto">
            <a:xfrm>
              <a:off x="320" y="202"/>
              <a:ext cx="21" cy="2"/>
            </a:xfrm>
            <a:custGeom>
              <a:avLst/>
              <a:gdLst>
                <a:gd name="T0" fmla="*/ 24 w 47"/>
                <a:gd name="T1" fmla="*/ 4 h 4"/>
                <a:gd name="T2" fmla="*/ 24 w 47"/>
                <a:gd name="T3" fmla="*/ 4 h 4"/>
                <a:gd name="T4" fmla="*/ 0 w 47"/>
                <a:gd name="T5" fmla="*/ 2 h 4"/>
                <a:gd name="T6" fmla="*/ 24 w 47"/>
                <a:gd name="T7" fmla="*/ 0 h 4"/>
                <a:gd name="T8" fmla="*/ 47 w 47"/>
                <a:gd name="T9" fmla="*/ 2 h 4"/>
                <a:gd name="T10" fmla="*/ 24 w 47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">
                  <a:moveTo>
                    <a:pt x="24" y="4"/>
                  </a:moveTo>
                  <a:lnTo>
                    <a:pt x="24" y="4"/>
                  </a:lnTo>
                  <a:cubicBezTo>
                    <a:pt x="15" y="4"/>
                    <a:pt x="6" y="3"/>
                    <a:pt x="0" y="2"/>
                  </a:cubicBezTo>
                  <a:cubicBezTo>
                    <a:pt x="6" y="0"/>
                    <a:pt x="15" y="0"/>
                    <a:pt x="24" y="0"/>
                  </a:cubicBezTo>
                  <a:cubicBezTo>
                    <a:pt x="33" y="0"/>
                    <a:pt x="42" y="0"/>
                    <a:pt x="47" y="2"/>
                  </a:cubicBezTo>
                  <a:cubicBezTo>
                    <a:pt x="41" y="3"/>
                    <a:pt x="32" y="4"/>
                    <a:pt x="24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19" name="Freeform 1144"/>
            <p:cNvSpPr>
              <a:spLocks/>
            </p:cNvSpPr>
            <p:nvPr userDrawn="1"/>
          </p:nvSpPr>
          <p:spPr bwMode="auto">
            <a:xfrm>
              <a:off x="319" y="204"/>
              <a:ext cx="24" cy="2"/>
            </a:xfrm>
            <a:custGeom>
              <a:avLst/>
              <a:gdLst>
                <a:gd name="T0" fmla="*/ 0 w 53"/>
                <a:gd name="T1" fmla="*/ 2 h 5"/>
                <a:gd name="T2" fmla="*/ 0 w 53"/>
                <a:gd name="T3" fmla="*/ 2 h 5"/>
                <a:gd name="T4" fmla="*/ 0 w 53"/>
                <a:gd name="T5" fmla="*/ 0 h 5"/>
                <a:gd name="T6" fmla="*/ 27 w 53"/>
                <a:gd name="T7" fmla="*/ 3 h 5"/>
                <a:gd name="T8" fmla="*/ 53 w 53"/>
                <a:gd name="T9" fmla="*/ 0 h 5"/>
                <a:gd name="T10" fmla="*/ 53 w 53"/>
                <a:gd name="T11" fmla="*/ 2 h 5"/>
                <a:gd name="T12" fmla="*/ 27 w 53"/>
                <a:gd name="T13" fmla="*/ 5 h 5"/>
                <a:gd name="T14" fmla="*/ 0 w 53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cubicBezTo>
                    <a:pt x="5" y="2"/>
                    <a:pt x="16" y="3"/>
                    <a:pt x="27" y="3"/>
                  </a:cubicBezTo>
                  <a:cubicBezTo>
                    <a:pt x="37" y="3"/>
                    <a:pt x="48" y="2"/>
                    <a:pt x="53" y="0"/>
                  </a:cubicBezTo>
                  <a:lnTo>
                    <a:pt x="53" y="2"/>
                  </a:lnTo>
                  <a:cubicBezTo>
                    <a:pt x="48" y="4"/>
                    <a:pt x="40" y="5"/>
                    <a:pt x="27" y="5"/>
                  </a:cubicBezTo>
                  <a:cubicBezTo>
                    <a:pt x="14" y="5"/>
                    <a:pt x="5" y="4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20" name="Freeform 1145"/>
            <p:cNvSpPr>
              <a:spLocks/>
            </p:cNvSpPr>
            <p:nvPr userDrawn="1"/>
          </p:nvSpPr>
          <p:spPr bwMode="auto">
            <a:xfrm>
              <a:off x="343" y="200"/>
              <a:ext cx="0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cubicBezTo>
                    <a:pt x="1" y="2"/>
                    <a:pt x="0" y="2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21" name="Freeform 1146"/>
            <p:cNvSpPr>
              <a:spLocks/>
            </p:cNvSpPr>
            <p:nvPr userDrawn="1"/>
          </p:nvSpPr>
          <p:spPr bwMode="auto">
            <a:xfrm>
              <a:off x="333" y="186"/>
              <a:ext cx="1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cubicBezTo>
                    <a:pt x="1" y="1"/>
                    <a:pt x="0" y="0"/>
                    <a:pt x="0" y="0"/>
                  </a:cubicBezTo>
                  <a:lnTo>
                    <a:pt x="1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22" name="Freeform 1147"/>
            <p:cNvSpPr>
              <a:spLocks/>
            </p:cNvSpPr>
            <p:nvPr userDrawn="1"/>
          </p:nvSpPr>
          <p:spPr bwMode="auto">
            <a:xfrm>
              <a:off x="347" y="186"/>
              <a:ext cx="2" cy="4"/>
            </a:xfrm>
            <a:custGeom>
              <a:avLst/>
              <a:gdLst>
                <a:gd name="T0" fmla="*/ 3 w 4"/>
                <a:gd name="T1" fmla="*/ 2 h 7"/>
                <a:gd name="T2" fmla="*/ 3 w 4"/>
                <a:gd name="T3" fmla="*/ 2 h 7"/>
                <a:gd name="T4" fmla="*/ 1 w 4"/>
                <a:gd name="T5" fmla="*/ 7 h 7"/>
                <a:gd name="T6" fmla="*/ 0 w 4"/>
                <a:gd name="T7" fmla="*/ 4 h 7"/>
                <a:gd name="T8" fmla="*/ 3 w 4"/>
                <a:gd name="T9" fmla="*/ 0 h 7"/>
                <a:gd name="T10" fmla="*/ 4 w 4"/>
                <a:gd name="T11" fmla="*/ 0 h 7"/>
                <a:gd name="T12" fmla="*/ 3 w 4"/>
                <a:gd name="T1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7">
                  <a:moveTo>
                    <a:pt x="3" y="2"/>
                  </a:moveTo>
                  <a:lnTo>
                    <a:pt x="3" y="2"/>
                  </a:lnTo>
                  <a:cubicBezTo>
                    <a:pt x="3" y="3"/>
                    <a:pt x="2" y="5"/>
                    <a:pt x="1" y="7"/>
                  </a:cubicBezTo>
                  <a:cubicBezTo>
                    <a:pt x="1" y="6"/>
                    <a:pt x="0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lnTo>
                    <a:pt x="4" y="0"/>
                  </a:lnTo>
                  <a:cubicBezTo>
                    <a:pt x="3" y="1"/>
                    <a:pt x="3" y="1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23" name="Freeform 1148"/>
            <p:cNvSpPr>
              <a:spLocks/>
            </p:cNvSpPr>
            <p:nvPr userDrawn="1"/>
          </p:nvSpPr>
          <p:spPr bwMode="auto">
            <a:xfrm>
              <a:off x="348" y="181"/>
              <a:ext cx="2" cy="5"/>
            </a:xfrm>
            <a:custGeom>
              <a:avLst/>
              <a:gdLst>
                <a:gd name="T0" fmla="*/ 3 w 4"/>
                <a:gd name="T1" fmla="*/ 9 h 10"/>
                <a:gd name="T2" fmla="*/ 3 w 4"/>
                <a:gd name="T3" fmla="*/ 9 h 10"/>
                <a:gd name="T4" fmla="*/ 3 w 4"/>
                <a:gd name="T5" fmla="*/ 10 h 10"/>
                <a:gd name="T6" fmla="*/ 0 w 4"/>
                <a:gd name="T7" fmla="*/ 5 h 10"/>
                <a:gd name="T8" fmla="*/ 3 w 4"/>
                <a:gd name="T9" fmla="*/ 0 h 10"/>
                <a:gd name="T10" fmla="*/ 4 w 4"/>
                <a:gd name="T11" fmla="*/ 3 h 10"/>
                <a:gd name="T12" fmla="*/ 3 w 4"/>
                <a:gd name="T1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0">
                  <a:moveTo>
                    <a:pt x="3" y="9"/>
                  </a:moveTo>
                  <a:lnTo>
                    <a:pt x="3" y="9"/>
                  </a:lnTo>
                  <a:lnTo>
                    <a:pt x="3" y="10"/>
                  </a:lnTo>
                  <a:cubicBezTo>
                    <a:pt x="2" y="8"/>
                    <a:pt x="1" y="6"/>
                    <a:pt x="0" y="5"/>
                  </a:cubicBezTo>
                  <a:cubicBezTo>
                    <a:pt x="1" y="3"/>
                    <a:pt x="2" y="2"/>
                    <a:pt x="3" y="0"/>
                  </a:cubicBezTo>
                  <a:lnTo>
                    <a:pt x="4" y="3"/>
                  </a:lnTo>
                  <a:cubicBezTo>
                    <a:pt x="4" y="5"/>
                    <a:pt x="4" y="7"/>
                    <a:pt x="3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24" name="Freeform 1149"/>
            <p:cNvSpPr>
              <a:spLocks/>
            </p:cNvSpPr>
            <p:nvPr userDrawn="1"/>
          </p:nvSpPr>
          <p:spPr bwMode="auto">
            <a:xfrm>
              <a:off x="350" y="181"/>
              <a:ext cx="0" cy="1"/>
            </a:xfrm>
            <a:custGeom>
              <a:avLst/>
              <a:gdLst>
                <a:gd name="T0" fmla="*/ 3 h 3"/>
                <a:gd name="T1" fmla="*/ 3 h 3"/>
                <a:gd name="T2" fmla="*/ 1 h 3"/>
                <a:gd name="T3" fmla="*/ 0 h 3"/>
                <a:gd name="T4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25" name="Freeform 1150"/>
            <p:cNvSpPr>
              <a:spLocks/>
            </p:cNvSpPr>
            <p:nvPr userDrawn="1"/>
          </p:nvSpPr>
          <p:spPr bwMode="auto">
            <a:xfrm>
              <a:off x="347" y="177"/>
              <a:ext cx="3" cy="4"/>
            </a:xfrm>
            <a:custGeom>
              <a:avLst/>
              <a:gdLst>
                <a:gd name="T0" fmla="*/ 5 w 5"/>
                <a:gd name="T1" fmla="*/ 7 h 8"/>
                <a:gd name="T2" fmla="*/ 5 w 5"/>
                <a:gd name="T3" fmla="*/ 7 h 8"/>
                <a:gd name="T4" fmla="*/ 4 w 5"/>
                <a:gd name="T5" fmla="*/ 8 h 8"/>
                <a:gd name="T6" fmla="*/ 0 w 5"/>
                <a:gd name="T7" fmla="*/ 2 h 8"/>
                <a:gd name="T8" fmla="*/ 2 w 5"/>
                <a:gd name="T9" fmla="*/ 0 h 8"/>
                <a:gd name="T10" fmla="*/ 5 w 5"/>
                <a:gd name="T11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5" y="7"/>
                  </a:moveTo>
                  <a:lnTo>
                    <a:pt x="5" y="7"/>
                  </a:lnTo>
                  <a:lnTo>
                    <a:pt x="4" y="8"/>
                  </a:lnTo>
                  <a:cubicBezTo>
                    <a:pt x="3" y="6"/>
                    <a:pt x="2" y="4"/>
                    <a:pt x="0" y="2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4" y="2"/>
                    <a:pt x="5" y="4"/>
                    <a:pt x="5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26" name="Freeform 1151"/>
            <p:cNvSpPr>
              <a:spLocks/>
            </p:cNvSpPr>
            <p:nvPr userDrawn="1"/>
          </p:nvSpPr>
          <p:spPr bwMode="auto">
            <a:xfrm>
              <a:off x="345" y="175"/>
              <a:ext cx="3" cy="2"/>
            </a:xfrm>
            <a:custGeom>
              <a:avLst/>
              <a:gdLst>
                <a:gd name="T0" fmla="*/ 5 w 5"/>
                <a:gd name="T1" fmla="*/ 3 h 5"/>
                <a:gd name="T2" fmla="*/ 5 w 5"/>
                <a:gd name="T3" fmla="*/ 3 h 5"/>
                <a:gd name="T4" fmla="*/ 4 w 5"/>
                <a:gd name="T5" fmla="*/ 5 h 5"/>
                <a:gd name="T6" fmla="*/ 0 w 5"/>
                <a:gd name="T7" fmla="*/ 0 h 5"/>
                <a:gd name="T8" fmla="*/ 0 w 5"/>
                <a:gd name="T9" fmla="*/ 0 h 5"/>
                <a:gd name="T10" fmla="*/ 5 w 5"/>
                <a:gd name="T11" fmla="*/ 3 h 5"/>
                <a:gd name="T12" fmla="*/ 5 w 5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lnTo>
                    <a:pt x="5" y="3"/>
                  </a:lnTo>
                  <a:cubicBezTo>
                    <a:pt x="5" y="4"/>
                    <a:pt x="4" y="5"/>
                    <a:pt x="4" y="5"/>
                  </a:cubicBezTo>
                  <a:cubicBezTo>
                    <a:pt x="3" y="4"/>
                    <a:pt x="1" y="2"/>
                    <a:pt x="0" y="0"/>
                  </a:cubicBezTo>
                  <a:lnTo>
                    <a:pt x="0" y="0"/>
                  </a:lnTo>
                  <a:cubicBezTo>
                    <a:pt x="1" y="1"/>
                    <a:pt x="3" y="2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27" name="Freeform 1152"/>
            <p:cNvSpPr>
              <a:spLocks/>
            </p:cNvSpPr>
            <p:nvPr userDrawn="1"/>
          </p:nvSpPr>
          <p:spPr bwMode="auto">
            <a:xfrm>
              <a:off x="345" y="175"/>
              <a:ext cx="0" cy="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28" name="Freeform 1153"/>
            <p:cNvSpPr>
              <a:spLocks/>
            </p:cNvSpPr>
            <p:nvPr userDrawn="1"/>
          </p:nvSpPr>
          <p:spPr bwMode="auto">
            <a:xfrm>
              <a:off x="341" y="174"/>
              <a:ext cx="4" cy="4"/>
            </a:xfrm>
            <a:custGeom>
              <a:avLst/>
              <a:gdLst>
                <a:gd name="T0" fmla="*/ 5 w 7"/>
                <a:gd name="T1" fmla="*/ 1 h 9"/>
                <a:gd name="T2" fmla="*/ 5 w 7"/>
                <a:gd name="T3" fmla="*/ 1 h 9"/>
                <a:gd name="T4" fmla="*/ 7 w 7"/>
                <a:gd name="T5" fmla="*/ 3 h 9"/>
                <a:gd name="T6" fmla="*/ 4 w 7"/>
                <a:gd name="T7" fmla="*/ 9 h 9"/>
                <a:gd name="T8" fmla="*/ 0 w 7"/>
                <a:gd name="T9" fmla="*/ 4 h 9"/>
                <a:gd name="T10" fmla="*/ 3 w 7"/>
                <a:gd name="T11" fmla="*/ 0 h 9"/>
                <a:gd name="T12" fmla="*/ 5 w 7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5" y="1"/>
                  </a:moveTo>
                  <a:lnTo>
                    <a:pt x="5" y="1"/>
                  </a:lnTo>
                  <a:cubicBezTo>
                    <a:pt x="6" y="2"/>
                    <a:pt x="7" y="3"/>
                    <a:pt x="7" y="3"/>
                  </a:cubicBezTo>
                  <a:cubicBezTo>
                    <a:pt x="6" y="5"/>
                    <a:pt x="5" y="7"/>
                    <a:pt x="4" y="9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0"/>
                    <a:pt x="4" y="1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29" name="Freeform 1154"/>
            <p:cNvSpPr>
              <a:spLocks/>
            </p:cNvSpPr>
            <p:nvPr userDrawn="1"/>
          </p:nvSpPr>
          <p:spPr bwMode="auto">
            <a:xfrm>
              <a:off x="339" y="173"/>
              <a:ext cx="3" cy="2"/>
            </a:xfrm>
            <a:custGeom>
              <a:avLst/>
              <a:gdLst>
                <a:gd name="T0" fmla="*/ 7 w 7"/>
                <a:gd name="T1" fmla="*/ 2 h 5"/>
                <a:gd name="T2" fmla="*/ 7 w 7"/>
                <a:gd name="T3" fmla="*/ 2 h 5"/>
                <a:gd name="T4" fmla="*/ 4 w 7"/>
                <a:gd name="T5" fmla="*/ 5 h 5"/>
                <a:gd name="T6" fmla="*/ 0 w 7"/>
                <a:gd name="T7" fmla="*/ 2 h 5"/>
                <a:gd name="T8" fmla="*/ 1 w 7"/>
                <a:gd name="T9" fmla="*/ 0 h 5"/>
                <a:gd name="T10" fmla="*/ 7 w 7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7" y="2"/>
                  </a:moveTo>
                  <a:lnTo>
                    <a:pt x="7" y="2"/>
                  </a:lnTo>
                  <a:cubicBezTo>
                    <a:pt x="6" y="3"/>
                    <a:pt x="5" y="4"/>
                    <a:pt x="4" y="5"/>
                  </a:cubicBezTo>
                  <a:cubicBezTo>
                    <a:pt x="3" y="4"/>
                    <a:pt x="2" y="3"/>
                    <a:pt x="0" y="2"/>
                  </a:cubicBezTo>
                  <a:lnTo>
                    <a:pt x="1" y="0"/>
                  </a:lnTo>
                  <a:cubicBezTo>
                    <a:pt x="3" y="0"/>
                    <a:pt x="5" y="1"/>
                    <a:pt x="7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30" name="Freeform 1155"/>
            <p:cNvSpPr>
              <a:spLocks/>
            </p:cNvSpPr>
            <p:nvPr userDrawn="1"/>
          </p:nvSpPr>
          <p:spPr bwMode="auto">
            <a:xfrm>
              <a:off x="339" y="174"/>
              <a:ext cx="2" cy="4"/>
            </a:xfrm>
            <a:custGeom>
              <a:avLst/>
              <a:gdLst>
                <a:gd name="T0" fmla="*/ 1 w 5"/>
                <a:gd name="T1" fmla="*/ 0 h 8"/>
                <a:gd name="T2" fmla="*/ 1 w 5"/>
                <a:gd name="T3" fmla="*/ 0 h 8"/>
                <a:gd name="T4" fmla="*/ 5 w 5"/>
                <a:gd name="T5" fmla="*/ 3 h 8"/>
                <a:gd name="T6" fmla="*/ 1 w 5"/>
                <a:gd name="T7" fmla="*/ 8 h 8"/>
                <a:gd name="T8" fmla="*/ 0 w 5"/>
                <a:gd name="T9" fmla="*/ 7 h 8"/>
                <a:gd name="T10" fmla="*/ 1 w 5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4" y="2"/>
                    <a:pt x="5" y="3"/>
                  </a:cubicBezTo>
                  <a:cubicBezTo>
                    <a:pt x="3" y="5"/>
                    <a:pt x="2" y="7"/>
                    <a:pt x="1" y="8"/>
                  </a:cubicBez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31" name="Freeform 1156"/>
            <p:cNvSpPr>
              <a:spLocks/>
            </p:cNvSpPr>
            <p:nvPr userDrawn="1"/>
          </p:nvSpPr>
          <p:spPr bwMode="auto">
            <a:xfrm>
              <a:off x="338" y="178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1 h 2"/>
                <a:gd name="T6" fmla="*/ 0 w 1"/>
                <a:gd name="T7" fmla="*/ 2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32" name="Freeform 1157"/>
            <p:cNvSpPr>
              <a:spLocks/>
            </p:cNvSpPr>
            <p:nvPr userDrawn="1"/>
          </p:nvSpPr>
          <p:spPr bwMode="auto">
            <a:xfrm>
              <a:off x="338" y="178"/>
              <a:ext cx="3" cy="4"/>
            </a:xfrm>
            <a:custGeom>
              <a:avLst/>
              <a:gdLst>
                <a:gd name="T0" fmla="*/ 1 w 7"/>
                <a:gd name="T1" fmla="*/ 3 h 9"/>
                <a:gd name="T2" fmla="*/ 1 w 7"/>
                <a:gd name="T3" fmla="*/ 3 h 9"/>
                <a:gd name="T4" fmla="*/ 3 w 7"/>
                <a:gd name="T5" fmla="*/ 0 h 9"/>
                <a:gd name="T6" fmla="*/ 7 w 7"/>
                <a:gd name="T7" fmla="*/ 5 h 9"/>
                <a:gd name="T8" fmla="*/ 3 w 7"/>
                <a:gd name="T9" fmla="*/ 9 h 9"/>
                <a:gd name="T10" fmla="*/ 0 w 7"/>
                <a:gd name="T11" fmla="*/ 6 h 9"/>
                <a:gd name="T12" fmla="*/ 1 w 7"/>
                <a:gd name="T13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1" y="3"/>
                  </a:moveTo>
                  <a:lnTo>
                    <a:pt x="1" y="3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4" y="2"/>
                    <a:pt x="6" y="4"/>
                    <a:pt x="7" y="5"/>
                  </a:cubicBezTo>
                  <a:cubicBezTo>
                    <a:pt x="6" y="7"/>
                    <a:pt x="5" y="8"/>
                    <a:pt x="3" y="9"/>
                  </a:cubicBezTo>
                  <a:cubicBezTo>
                    <a:pt x="2" y="8"/>
                    <a:pt x="1" y="7"/>
                    <a:pt x="0" y="6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33" name="Freeform 1158"/>
            <p:cNvSpPr>
              <a:spLocks/>
            </p:cNvSpPr>
            <p:nvPr userDrawn="1"/>
          </p:nvSpPr>
          <p:spPr bwMode="auto">
            <a:xfrm>
              <a:off x="337" y="181"/>
              <a:ext cx="2" cy="4"/>
            </a:xfrm>
            <a:custGeom>
              <a:avLst/>
              <a:gdLst>
                <a:gd name="T0" fmla="*/ 1 w 4"/>
                <a:gd name="T1" fmla="*/ 0 h 7"/>
                <a:gd name="T2" fmla="*/ 1 w 4"/>
                <a:gd name="T3" fmla="*/ 0 h 7"/>
                <a:gd name="T4" fmla="*/ 4 w 4"/>
                <a:gd name="T5" fmla="*/ 3 h 7"/>
                <a:gd name="T6" fmla="*/ 0 w 4"/>
                <a:gd name="T7" fmla="*/ 7 h 7"/>
                <a:gd name="T8" fmla="*/ 1 w 4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3" y="2"/>
                    <a:pt x="4" y="3"/>
                  </a:cubicBezTo>
                  <a:cubicBezTo>
                    <a:pt x="2" y="4"/>
                    <a:pt x="1" y="6"/>
                    <a:pt x="0" y="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34" name="Freeform 1159"/>
            <p:cNvSpPr>
              <a:spLocks/>
            </p:cNvSpPr>
            <p:nvPr userDrawn="1"/>
          </p:nvSpPr>
          <p:spPr bwMode="auto">
            <a:xfrm>
              <a:off x="337" y="185"/>
              <a:ext cx="2" cy="4"/>
            </a:xfrm>
            <a:custGeom>
              <a:avLst/>
              <a:gdLst>
                <a:gd name="T0" fmla="*/ 1 w 5"/>
                <a:gd name="T1" fmla="*/ 1 h 8"/>
                <a:gd name="T2" fmla="*/ 1 w 5"/>
                <a:gd name="T3" fmla="*/ 1 h 8"/>
                <a:gd name="T4" fmla="*/ 2 w 5"/>
                <a:gd name="T5" fmla="*/ 0 h 8"/>
                <a:gd name="T6" fmla="*/ 5 w 5"/>
                <a:gd name="T7" fmla="*/ 5 h 8"/>
                <a:gd name="T8" fmla="*/ 1 w 5"/>
                <a:gd name="T9" fmla="*/ 8 h 8"/>
                <a:gd name="T10" fmla="*/ 1 w 5"/>
                <a:gd name="T11" fmla="*/ 7 h 8"/>
                <a:gd name="T12" fmla="*/ 1 w 5"/>
                <a:gd name="T13" fmla="*/ 7 h 8"/>
                <a:gd name="T14" fmla="*/ 0 w 5"/>
                <a:gd name="T15" fmla="*/ 6 h 8"/>
                <a:gd name="T16" fmla="*/ 1 w 5"/>
                <a:gd name="T1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8">
                  <a:moveTo>
                    <a:pt x="1" y="1"/>
                  </a:moveTo>
                  <a:lnTo>
                    <a:pt x="1" y="1"/>
                  </a:lnTo>
                  <a:lnTo>
                    <a:pt x="2" y="0"/>
                  </a:lnTo>
                  <a:cubicBezTo>
                    <a:pt x="3" y="2"/>
                    <a:pt x="4" y="3"/>
                    <a:pt x="5" y="5"/>
                  </a:cubicBezTo>
                  <a:cubicBezTo>
                    <a:pt x="4" y="6"/>
                    <a:pt x="3" y="7"/>
                    <a:pt x="1" y="8"/>
                  </a:cubicBezTo>
                  <a:lnTo>
                    <a:pt x="1" y="7"/>
                  </a:lnTo>
                  <a:lnTo>
                    <a:pt x="1" y="7"/>
                  </a:lnTo>
                  <a:cubicBezTo>
                    <a:pt x="1" y="7"/>
                    <a:pt x="0" y="7"/>
                    <a:pt x="0" y="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35" name="Freeform 1160"/>
            <p:cNvSpPr>
              <a:spLocks/>
            </p:cNvSpPr>
            <p:nvPr userDrawn="1"/>
          </p:nvSpPr>
          <p:spPr bwMode="auto">
            <a:xfrm>
              <a:off x="337" y="189"/>
              <a:ext cx="0" cy="1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1 h 2"/>
                <a:gd name="T4" fmla="*/ 0 w 1"/>
                <a:gd name="T5" fmla="*/ 2 h 2"/>
                <a:gd name="T6" fmla="*/ 0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1"/>
                  </a:lnTo>
                  <a:cubicBezTo>
                    <a:pt x="0" y="1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36" name="Freeform 1161"/>
            <p:cNvSpPr>
              <a:spLocks/>
            </p:cNvSpPr>
            <p:nvPr userDrawn="1"/>
          </p:nvSpPr>
          <p:spPr bwMode="auto">
            <a:xfrm>
              <a:off x="342" y="196"/>
              <a:ext cx="3" cy="2"/>
            </a:xfrm>
            <a:custGeom>
              <a:avLst/>
              <a:gdLst>
                <a:gd name="T0" fmla="*/ 0 w 5"/>
                <a:gd name="T1" fmla="*/ 2 h 4"/>
                <a:gd name="T2" fmla="*/ 0 w 5"/>
                <a:gd name="T3" fmla="*/ 2 h 4"/>
                <a:gd name="T4" fmla="*/ 4 w 5"/>
                <a:gd name="T5" fmla="*/ 0 h 4"/>
                <a:gd name="T6" fmla="*/ 5 w 5"/>
                <a:gd name="T7" fmla="*/ 2 h 4"/>
                <a:gd name="T8" fmla="*/ 4 w 5"/>
                <a:gd name="T9" fmla="*/ 4 h 4"/>
                <a:gd name="T10" fmla="*/ 0 w 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0" y="2"/>
                  </a:moveTo>
                  <a:lnTo>
                    <a:pt x="0" y="2"/>
                  </a:lnTo>
                  <a:cubicBezTo>
                    <a:pt x="2" y="2"/>
                    <a:pt x="3" y="1"/>
                    <a:pt x="4" y="0"/>
                  </a:cubicBezTo>
                  <a:lnTo>
                    <a:pt x="5" y="2"/>
                  </a:lnTo>
                  <a:cubicBezTo>
                    <a:pt x="4" y="3"/>
                    <a:pt x="4" y="3"/>
                    <a:pt x="4" y="4"/>
                  </a:cubicBezTo>
                  <a:cubicBezTo>
                    <a:pt x="3" y="3"/>
                    <a:pt x="2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37" name="Freeform 1162"/>
            <p:cNvSpPr>
              <a:spLocks/>
            </p:cNvSpPr>
            <p:nvPr userDrawn="1"/>
          </p:nvSpPr>
          <p:spPr bwMode="auto">
            <a:xfrm>
              <a:off x="343" y="195"/>
              <a:ext cx="1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0"/>
                    <a:pt x="0" y="0"/>
                  </a:cubicBez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38" name="Freeform 1163"/>
            <p:cNvSpPr>
              <a:spLocks/>
            </p:cNvSpPr>
            <p:nvPr userDrawn="1"/>
          </p:nvSpPr>
          <p:spPr bwMode="auto">
            <a:xfrm>
              <a:off x="344" y="193"/>
              <a:ext cx="2" cy="3"/>
            </a:xfrm>
            <a:custGeom>
              <a:avLst/>
              <a:gdLst>
                <a:gd name="T0" fmla="*/ 0 w 6"/>
                <a:gd name="T1" fmla="*/ 3 h 7"/>
                <a:gd name="T2" fmla="*/ 0 w 6"/>
                <a:gd name="T3" fmla="*/ 3 h 7"/>
                <a:gd name="T4" fmla="*/ 6 w 6"/>
                <a:gd name="T5" fmla="*/ 0 h 7"/>
                <a:gd name="T6" fmla="*/ 2 w 6"/>
                <a:gd name="T7" fmla="*/ 7 h 7"/>
                <a:gd name="T8" fmla="*/ 2 w 6"/>
                <a:gd name="T9" fmla="*/ 6 h 7"/>
                <a:gd name="T10" fmla="*/ 2 w 6"/>
                <a:gd name="T11" fmla="*/ 6 h 7"/>
                <a:gd name="T12" fmla="*/ 1 w 6"/>
                <a:gd name="T13" fmla="*/ 5 h 7"/>
                <a:gd name="T14" fmla="*/ 0 w 6"/>
                <a:gd name="T1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7">
                  <a:moveTo>
                    <a:pt x="0" y="3"/>
                  </a:moveTo>
                  <a:lnTo>
                    <a:pt x="0" y="3"/>
                  </a:lnTo>
                  <a:cubicBezTo>
                    <a:pt x="3" y="2"/>
                    <a:pt x="4" y="1"/>
                    <a:pt x="6" y="0"/>
                  </a:cubicBezTo>
                  <a:cubicBezTo>
                    <a:pt x="4" y="2"/>
                    <a:pt x="3" y="5"/>
                    <a:pt x="2" y="7"/>
                  </a:cubicBezTo>
                  <a:lnTo>
                    <a:pt x="2" y="6"/>
                  </a:lnTo>
                  <a:lnTo>
                    <a:pt x="2" y="6"/>
                  </a:lnTo>
                  <a:lnTo>
                    <a:pt x="1" y="5"/>
                  </a:lnTo>
                  <a:cubicBezTo>
                    <a:pt x="1" y="5"/>
                    <a:pt x="1" y="4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39" name="Freeform 1164"/>
            <p:cNvSpPr>
              <a:spLocks/>
            </p:cNvSpPr>
            <p:nvPr userDrawn="1"/>
          </p:nvSpPr>
          <p:spPr bwMode="auto">
            <a:xfrm>
              <a:off x="345" y="189"/>
              <a:ext cx="3" cy="4"/>
            </a:xfrm>
            <a:custGeom>
              <a:avLst/>
              <a:gdLst>
                <a:gd name="T0" fmla="*/ 3 w 6"/>
                <a:gd name="T1" fmla="*/ 8 h 9"/>
                <a:gd name="T2" fmla="*/ 3 w 6"/>
                <a:gd name="T3" fmla="*/ 8 h 9"/>
                <a:gd name="T4" fmla="*/ 3 w 6"/>
                <a:gd name="T5" fmla="*/ 9 h 9"/>
                <a:gd name="T6" fmla="*/ 0 w 6"/>
                <a:gd name="T7" fmla="*/ 4 h 9"/>
                <a:gd name="T8" fmla="*/ 4 w 6"/>
                <a:gd name="T9" fmla="*/ 0 h 9"/>
                <a:gd name="T10" fmla="*/ 6 w 6"/>
                <a:gd name="T11" fmla="*/ 3 h 9"/>
                <a:gd name="T12" fmla="*/ 3 w 6"/>
                <a:gd name="T13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3" y="8"/>
                  </a:moveTo>
                  <a:lnTo>
                    <a:pt x="3" y="8"/>
                  </a:lnTo>
                  <a:lnTo>
                    <a:pt x="3" y="9"/>
                  </a:lnTo>
                  <a:cubicBezTo>
                    <a:pt x="2" y="7"/>
                    <a:pt x="1" y="5"/>
                    <a:pt x="0" y="4"/>
                  </a:cubicBezTo>
                  <a:cubicBezTo>
                    <a:pt x="1" y="2"/>
                    <a:pt x="3" y="1"/>
                    <a:pt x="4" y="0"/>
                  </a:cubicBezTo>
                  <a:cubicBezTo>
                    <a:pt x="5" y="1"/>
                    <a:pt x="5" y="2"/>
                    <a:pt x="6" y="3"/>
                  </a:cubicBezTo>
                  <a:cubicBezTo>
                    <a:pt x="5" y="5"/>
                    <a:pt x="4" y="6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40" name="Freeform 1165"/>
            <p:cNvSpPr>
              <a:spLocks/>
            </p:cNvSpPr>
            <p:nvPr userDrawn="1"/>
          </p:nvSpPr>
          <p:spPr bwMode="auto">
            <a:xfrm>
              <a:off x="335" y="172"/>
              <a:ext cx="4" cy="14"/>
            </a:xfrm>
            <a:custGeom>
              <a:avLst/>
              <a:gdLst>
                <a:gd name="T0" fmla="*/ 5 w 9"/>
                <a:gd name="T1" fmla="*/ 0 h 32"/>
                <a:gd name="T2" fmla="*/ 5 w 9"/>
                <a:gd name="T3" fmla="*/ 0 h 32"/>
                <a:gd name="T4" fmla="*/ 9 w 9"/>
                <a:gd name="T5" fmla="*/ 1 h 32"/>
                <a:gd name="T6" fmla="*/ 2 w 9"/>
                <a:gd name="T7" fmla="*/ 32 h 32"/>
                <a:gd name="T8" fmla="*/ 2 w 9"/>
                <a:gd name="T9" fmla="*/ 31 h 32"/>
                <a:gd name="T10" fmla="*/ 1 w 9"/>
                <a:gd name="T11" fmla="*/ 32 h 32"/>
                <a:gd name="T12" fmla="*/ 0 w 9"/>
                <a:gd name="T13" fmla="*/ 32 h 32"/>
                <a:gd name="T14" fmla="*/ 5 w 9"/>
                <a:gd name="T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5" y="0"/>
                  </a:moveTo>
                  <a:lnTo>
                    <a:pt x="5" y="0"/>
                  </a:lnTo>
                  <a:cubicBezTo>
                    <a:pt x="6" y="0"/>
                    <a:pt x="8" y="0"/>
                    <a:pt x="9" y="1"/>
                  </a:cubicBezTo>
                  <a:lnTo>
                    <a:pt x="2" y="32"/>
                  </a:lnTo>
                  <a:cubicBezTo>
                    <a:pt x="2" y="32"/>
                    <a:pt x="2" y="32"/>
                    <a:pt x="2" y="31"/>
                  </a:cubicBezTo>
                  <a:lnTo>
                    <a:pt x="1" y="32"/>
                  </a:lnTo>
                  <a:cubicBezTo>
                    <a:pt x="1" y="32"/>
                    <a:pt x="1" y="32"/>
                    <a:pt x="0" y="32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41" name="Freeform 1166"/>
            <p:cNvSpPr>
              <a:spLocks/>
            </p:cNvSpPr>
            <p:nvPr userDrawn="1"/>
          </p:nvSpPr>
          <p:spPr bwMode="auto">
            <a:xfrm>
              <a:off x="339" y="176"/>
              <a:ext cx="4" cy="4"/>
            </a:xfrm>
            <a:custGeom>
              <a:avLst/>
              <a:gdLst>
                <a:gd name="T0" fmla="*/ 4 w 8"/>
                <a:gd name="T1" fmla="*/ 0 h 9"/>
                <a:gd name="T2" fmla="*/ 4 w 8"/>
                <a:gd name="T3" fmla="*/ 0 h 9"/>
                <a:gd name="T4" fmla="*/ 8 w 8"/>
                <a:gd name="T5" fmla="*/ 5 h 9"/>
                <a:gd name="T6" fmla="*/ 5 w 8"/>
                <a:gd name="T7" fmla="*/ 9 h 9"/>
                <a:gd name="T8" fmla="*/ 0 w 8"/>
                <a:gd name="T9" fmla="*/ 5 h 9"/>
                <a:gd name="T10" fmla="*/ 4 w 8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0"/>
                  </a:moveTo>
                  <a:lnTo>
                    <a:pt x="4" y="0"/>
                  </a:lnTo>
                  <a:cubicBezTo>
                    <a:pt x="6" y="1"/>
                    <a:pt x="7" y="3"/>
                    <a:pt x="8" y="5"/>
                  </a:cubicBezTo>
                  <a:cubicBezTo>
                    <a:pt x="7" y="6"/>
                    <a:pt x="6" y="8"/>
                    <a:pt x="5" y="9"/>
                  </a:cubicBezTo>
                  <a:cubicBezTo>
                    <a:pt x="3" y="8"/>
                    <a:pt x="2" y="6"/>
                    <a:pt x="0" y="5"/>
                  </a:cubicBezTo>
                  <a:cubicBezTo>
                    <a:pt x="2" y="3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42" name="Freeform 1167"/>
            <p:cNvSpPr>
              <a:spLocks/>
            </p:cNvSpPr>
            <p:nvPr userDrawn="1"/>
          </p:nvSpPr>
          <p:spPr bwMode="auto">
            <a:xfrm>
              <a:off x="343" y="176"/>
              <a:ext cx="4" cy="5"/>
            </a:xfrm>
            <a:custGeom>
              <a:avLst/>
              <a:gdLst>
                <a:gd name="T0" fmla="*/ 4 w 8"/>
                <a:gd name="T1" fmla="*/ 11 h 11"/>
                <a:gd name="T2" fmla="*/ 4 w 8"/>
                <a:gd name="T3" fmla="*/ 11 h 11"/>
                <a:gd name="T4" fmla="*/ 0 w 8"/>
                <a:gd name="T5" fmla="*/ 6 h 11"/>
                <a:gd name="T6" fmla="*/ 4 w 8"/>
                <a:gd name="T7" fmla="*/ 0 h 11"/>
                <a:gd name="T8" fmla="*/ 8 w 8"/>
                <a:gd name="T9" fmla="*/ 5 h 11"/>
                <a:gd name="T10" fmla="*/ 4 w 8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4" y="11"/>
                  </a:moveTo>
                  <a:lnTo>
                    <a:pt x="4" y="11"/>
                  </a:lnTo>
                  <a:cubicBezTo>
                    <a:pt x="3" y="9"/>
                    <a:pt x="2" y="7"/>
                    <a:pt x="0" y="6"/>
                  </a:cubicBezTo>
                  <a:cubicBezTo>
                    <a:pt x="2" y="4"/>
                    <a:pt x="3" y="2"/>
                    <a:pt x="4" y="0"/>
                  </a:cubicBezTo>
                  <a:cubicBezTo>
                    <a:pt x="6" y="2"/>
                    <a:pt x="7" y="4"/>
                    <a:pt x="8" y="5"/>
                  </a:cubicBezTo>
                  <a:cubicBezTo>
                    <a:pt x="7" y="7"/>
                    <a:pt x="6" y="9"/>
                    <a:pt x="4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43" name="Freeform 1168"/>
            <p:cNvSpPr>
              <a:spLocks/>
            </p:cNvSpPr>
            <p:nvPr userDrawn="1"/>
          </p:nvSpPr>
          <p:spPr bwMode="auto">
            <a:xfrm>
              <a:off x="341" y="178"/>
              <a:ext cx="4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5 h 10"/>
                <a:gd name="T6" fmla="*/ 4 w 8"/>
                <a:gd name="T7" fmla="*/ 0 h 10"/>
                <a:gd name="T8" fmla="*/ 8 w 8"/>
                <a:gd name="T9" fmla="*/ 5 h 10"/>
                <a:gd name="T10" fmla="*/ 4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3" y="8"/>
                    <a:pt x="2" y="7"/>
                    <a:pt x="0" y="5"/>
                  </a:cubicBezTo>
                  <a:cubicBezTo>
                    <a:pt x="2" y="3"/>
                    <a:pt x="3" y="2"/>
                    <a:pt x="4" y="0"/>
                  </a:cubicBezTo>
                  <a:cubicBezTo>
                    <a:pt x="5" y="2"/>
                    <a:pt x="7" y="4"/>
                    <a:pt x="8" y="5"/>
                  </a:cubicBezTo>
                  <a:cubicBezTo>
                    <a:pt x="7" y="7"/>
                    <a:pt x="5" y="8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44" name="Freeform 1169"/>
            <p:cNvSpPr>
              <a:spLocks/>
            </p:cNvSpPr>
            <p:nvPr userDrawn="1"/>
          </p:nvSpPr>
          <p:spPr bwMode="auto">
            <a:xfrm>
              <a:off x="340" y="181"/>
              <a:ext cx="3" cy="4"/>
            </a:xfrm>
            <a:custGeom>
              <a:avLst/>
              <a:gdLst>
                <a:gd name="T0" fmla="*/ 4 w 8"/>
                <a:gd name="T1" fmla="*/ 9 h 9"/>
                <a:gd name="T2" fmla="*/ 4 w 8"/>
                <a:gd name="T3" fmla="*/ 9 h 9"/>
                <a:gd name="T4" fmla="*/ 0 w 8"/>
                <a:gd name="T5" fmla="*/ 4 h 9"/>
                <a:gd name="T6" fmla="*/ 4 w 8"/>
                <a:gd name="T7" fmla="*/ 0 h 9"/>
                <a:gd name="T8" fmla="*/ 8 w 8"/>
                <a:gd name="T9" fmla="*/ 4 h 9"/>
                <a:gd name="T10" fmla="*/ 4 w 8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9"/>
                  </a:moveTo>
                  <a:lnTo>
                    <a:pt x="4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1" y="3"/>
                    <a:pt x="2" y="1"/>
                    <a:pt x="4" y="0"/>
                  </a:cubicBezTo>
                  <a:cubicBezTo>
                    <a:pt x="5" y="1"/>
                    <a:pt x="6" y="3"/>
                    <a:pt x="8" y="4"/>
                  </a:cubicBezTo>
                  <a:cubicBezTo>
                    <a:pt x="6" y="6"/>
                    <a:pt x="5" y="7"/>
                    <a:pt x="4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45" name="Freeform 1170"/>
            <p:cNvSpPr>
              <a:spLocks/>
            </p:cNvSpPr>
            <p:nvPr userDrawn="1"/>
          </p:nvSpPr>
          <p:spPr bwMode="auto">
            <a:xfrm>
              <a:off x="337" y="183"/>
              <a:ext cx="4" cy="4"/>
            </a:xfrm>
            <a:custGeom>
              <a:avLst/>
              <a:gdLst>
                <a:gd name="T0" fmla="*/ 4 w 8"/>
                <a:gd name="T1" fmla="*/ 8 h 8"/>
                <a:gd name="T2" fmla="*/ 4 w 8"/>
                <a:gd name="T3" fmla="*/ 8 h 8"/>
                <a:gd name="T4" fmla="*/ 0 w 8"/>
                <a:gd name="T5" fmla="*/ 4 h 8"/>
                <a:gd name="T6" fmla="*/ 4 w 8"/>
                <a:gd name="T7" fmla="*/ 0 h 8"/>
                <a:gd name="T8" fmla="*/ 8 w 8"/>
                <a:gd name="T9" fmla="*/ 4 h 8"/>
                <a:gd name="T10" fmla="*/ 4 w 8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4" y="8"/>
                  </a:moveTo>
                  <a:lnTo>
                    <a:pt x="4" y="8"/>
                  </a:lnTo>
                  <a:cubicBezTo>
                    <a:pt x="3" y="7"/>
                    <a:pt x="2" y="5"/>
                    <a:pt x="0" y="4"/>
                  </a:cubicBezTo>
                  <a:cubicBezTo>
                    <a:pt x="2" y="2"/>
                    <a:pt x="3" y="1"/>
                    <a:pt x="4" y="0"/>
                  </a:cubicBezTo>
                  <a:cubicBezTo>
                    <a:pt x="6" y="1"/>
                    <a:pt x="7" y="3"/>
                    <a:pt x="8" y="4"/>
                  </a:cubicBezTo>
                  <a:cubicBezTo>
                    <a:pt x="7" y="6"/>
                    <a:pt x="5" y="7"/>
                    <a:pt x="4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46" name="Freeform 1171"/>
            <p:cNvSpPr>
              <a:spLocks/>
            </p:cNvSpPr>
            <p:nvPr userDrawn="1"/>
          </p:nvSpPr>
          <p:spPr bwMode="auto">
            <a:xfrm>
              <a:off x="345" y="178"/>
              <a:ext cx="4" cy="5"/>
            </a:xfrm>
            <a:custGeom>
              <a:avLst/>
              <a:gdLst>
                <a:gd name="T0" fmla="*/ 4 w 8"/>
                <a:gd name="T1" fmla="*/ 11 h 11"/>
                <a:gd name="T2" fmla="*/ 4 w 8"/>
                <a:gd name="T3" fmla="*/ 11 h 11"/>
                <a:gd name="T4" fmla="*/ 0 w 8"/>
                <a:gd name="T5" fmla="*/ 5 h 11"/>
                <a:gd name="T6" fmla="*/ 4 w 8"/>
                <a:gd name="T7" fmla="*/ 0 h 11"/>
                <a:gd name="T8" fmla="*/ 8 w 8"/>
                <a:gd name="T9" fmla="*/ 6 h 11"/>
                <a:gd name="T10" fmla="*/ 4 w 8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4" y="11"/>
                  </a:moveTo>
                  <a:lnTo>
                    <a:pt x="4" y="11"/>
                  </a:lnTo>
                  <a:cubicBezTo>
                    <a:pt x="3" y="9"/>
                    <a:pt x="1" y="7"/>
                    <a:pt x="0" y="5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5" y="2"/>
                    <a:pt x="6" y="4"/>
                    <a:pt x="8" y="6"/>
                  </a:cubicBezTo>
                  <a:cubicBezTo>
                    <a:pt x="6" y="8"/>
                    <a:pt x="5" y="10"/>
                    <a:pt x="4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47" name="Freeform 1172"/>
            <p:cNvSpPr>
              <a:spLocks/>
            </p:cNvSpPr>
            <p:nvPr userDrawn="1"/>
          </p:nvSpPr>
          <p:spPr bwMode="auto">
            <a:xfrm>
              <a:off x="344" y="181"/>
              <a:ext cx="3" cy="5"/>
            </a:xfrm>
            <a:custGeom>
              <a:avLst/>
              <a:gdLst>
                <a:gd name="T0" fmla="*/ 4 w 7"/>
                <a:gd name="T1" fmla="*/ 10 h 10"/>
                <a:gd name="T2" fmla="*/ 4 w 7"/>
                <a:gd name="T3" fmla="*/ 10 h 10"/>
                <a:gd name="T4" fmla="*/ 0 w 7"/>
                <a:gd name="T5" fmla="*/ 5 h 10"/>
                <a:gd name="T6" fmla="*/ 3 w 7"/>
                <a:gd name="T7" fmla="*/ 0 h 10"/>
                <a:gd name="T8" fmla="*/ 7 w 7"/>
                <a:gd name="T9" fmla="*/ 6 h 10"/>
                <a:gd name="T10" fmla="*/ 4 w 7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0">
                  <a:moveTo>
                    <a:pt x="4" y="10"/>
                  </a:moveTo>
                  <a:lnTo>
                    <a:pt x="4" y="10"/>
                  </a:lnTo>
                  <a:cubicBezTo>
                    <a:pt x="3" y="8"/>
                    <a:pt x="1" y="6"/>
                    <a:pt x="0" y="5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5" y="2"/>
                    <a:pt x="6" y="4"/>
                    <a:pt x="7" y="6"/>
                  </a:cubicBezTo>
                  <a:cubicBezTo>
                    <a:pt x="6" y="7"/>
                    <a:pt x="5" y="9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48" name="Freeform 1173"/>
            <p:cNvSpPr>
              <a:spLocks/>
            </p:cNvSpPr>
            <p:nvPr userDrawn="1"/>
          </p:nvSpPr>
          <p:spPr bwMode="auto">
            <a:xfrm>
              <a:off x="341" y="183"/>
              <a:ext cx="4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4 w 8"/>
                <a:gd name="T5" fmla="*/ 10 h 10"/>
                <a:gd name="T6" fmla="*/ 4 w 8"/>
                <a:gd name="T7" fmla="*/ 9 h 10"/>
                <a:gd name="T8" fmla="*/ 4 w 8"/>
                <a:gd name="T9" fmla="*/ 9 h 10"/>
                <a:gd name="T10" fmla="*/ 3 w 8"/>
                <a:gd name="T11" fmla="*/ 9 h 10"/>
                <a:gd name="T12" fmla="*/ 0 w 8"/>
                <a:gd name="T13" fmla="*/ 4 h 10"/>
                <a:gd name="T14" fmla="*/ 4 w 8"/>
                <a:gd name="T15" fmla="*/ 0 h 10"/>
                <a:gd name="T16" fmla="*/ 8 w 8"/>
                <a:gd name="T17" fmla="*/ 6 h 10"/>
                <a:gd name="T18" fmla="*/ 4 w 8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lnTo>
                    <a:pt x="4" y="10"/>
                  </a:lnTo>
                  <a:cubicBezTo>
                    <a:pt x="4" y="9"/>
                    <a:pt x="4" y="9"/>
                    <a:pt x="4" y="9"/>
                  </a:cubicBezTo>
                  <a:lnTo>
                    <a:pt x="4" y="9"/>
                  </a:lnTo>
                  <a:cubicBezTo>
                    <a:pt x="4" y="9"/>
                    <a:pt x="4" y="9"/>
                    <a:pt x="3" y="9"/>
                  </a:cubicBezTo>
                  <a:cubicBezTo>
                    <a:pt x="2" y="7"/>
                    <a:pt x="1" y="6"/>
                    <a:pt x="0" y="4"/>
                  </a:cubicBezTo>
                  <a:cubicBezTo>
                    <a:pt x="1" y="3"/>
                    <a:pt x="3" y="2"/>
                    <a:pt x="4" y="0"/>
                  </a:cubicBezTo>
                  <a:cubicBezTo>
                    <a:pt x="6" y="2"/>
                    <a:pt x="7" y="4"/>
                    <a:pt x="8" y="6"/>
                  </a:cubicBezTo>
                  <a:cubicBezTo>
                    <a:pt x="7" y="7"/>
                    <a:pt x="6" y="9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49" name="Freeform 1174"/>
            <p:cNvSpPr>
              <a:spLocks/>
            </p:cNvSpPr>
            <p:nvPr userDrawn="1"/>
          </p:nvSpPr>
          <p:spPr bwMode="auto">
            <a:xfrm>
              <a:off x="340" y="186"/>
              <a:ext cx="2" cy="2"/>
            </a:xfrm>
            <a:custGeom>
              <a:avLst/>
              <a:gdLst>
                <a:gd name="T0" fmla="*/ 6 w 6"/>
                <a:gd name="T1" fmla="*/ 4 h 5"/>
                <a:gd name="T2" fmla="*/ 6 w 6"/>
                <a:gd name="T3" fmla="*/ 4 h 5"/>
                <a:gd name="T4" fmla="*/ 1 w 6"/>
                <a:gd name="T5" fmla="*/ 5 h 5"/>
                <a:gd name="T6" fmla="*/ 0 w 6"/>
                <a:gd name="T7" fmla="*/ 4 h 5"/>
                <a:gd name="T8" fmla="*/ 4 w 6"/>
                <a:gd name="T9" fmla="*/ 0 h 5"/>
                <a:gd name="T10" fmla="*/ 6 w 6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5">
                  <a:moveTo>
                    <a:pt x="6" y="4"/>
                  </a:moveTo>
                  <a:lnTo>
                    <a:pt x="6" y="4"/>
                  </a:lnTo>
                  <a:cubicBezTo>
                    <a:pt x="5" y="4"/>
                    <a:pt x="3" y="4"/>
                    <a:pt x="1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2"/>
                    <a:pt x="2" y="1"/>
                    <a:pt x="4" y="0"/>
                  </a:cubicBezTo>
                  <a:cubicBezTo>
                    <a:pt x="4" y="1"/>
                    <a:pt x="5" y="2"/>
                    <a:pt x="6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50" name="Freeform 1175"/>
            <p:cNvSpPr>
              <a:spLocks/>
            </p:cNvSpPr>
            <p:nvPr userDrawn="1"/>
          </p:nvSpPr>
          <p:spPr bwMode="auto">
            <a:xfrm>
              <a:off x="343" y="188"/>
              <a:ext cx="0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1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1" y="0"/>
                  </a:cubicBez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51" name="Freeform 1176"/>
            <p:cNvSpPr>
              <a:spLocks/>
            </p:cNvSpPr>
            <p:nvPr userDrawn="1"/>
          </p:nvSpPr>
          <p:spPr bwMode="auto">
            <a:xfrm>
              <a:off x="337" y="187"/>
              <a:ext cx="3" cy="2"/>
            </a:xfrm>
            <a:custGeom>
              <a:avLst/>
              <a:gdLst>
                <a:gd name="T0" fmla="*/ 5 w 5"/>
                <a:gd name="T1" fmla="*/ 2 h 4"/>
                <a:gd name="T2" fmla="*/ 5 w 5"/>
                <a:gd name="T3" fmla="*/ 2 h 4"/>
                <a:gd name="T4" fmla="*/ 1 w 5"/>
                <a:gd name="T5" fmla="*/ 4 h 4"/>
                <a:gd name="T6" fmla="*/ 0 w 5"/>
                <a:gd name="T7" fmla="*/ 4 h 4"/>
                <a:gd name="T8" fmla="*/ 0 w 5"/>
                <a:gd name="T9" fmla="*/ 4 h 4"/>
                <a:gd name="T10" fmla="*/ 4 w 5"/>
                <a:gd name="T11" fmla="*/ 0 h 4"/>
                <a:gd name="T12" fmla="*/ 5 w 5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lnTo>
                    <a:pt x="5" y="2"/>
                  </a:lnTo>
                  <a:cubicBezTo>
                    <a:pt x="4" y="2"/>
                    <a:pt x="3" y="3"/>
                    <a:pt x="1" y="4"/>
                  </a:cubicBezTo>
                  <a:cubicBezTo>
                    <a:pt x="1" y="4"/>
                    <a:pt x="1" y="4"/>
                    <a:pt x="0" y="4"/>
                  </a:cubicBezTo>
                  <a:lnTo>
                    <a:pt x="0" y="4"/>
                  </a:lnTo>
                  <a:cubicBezTo>
                    <a:pt x="1" y="2"/>
                    <a:pt x="3" y="1"/>
                    <a:pt x="4" y="0"/>
                  </a:cubicBezTo>
                  <a:cubicBezTo>
                    <a:pt x="4" y="1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52" name="Freeform 1177"/>
            <p:cNvSpPr>
              <a:spLocks/>
            </p:cNvSpPr>
            <p:nvPr userDrawn="1"/>
          </p:nvSpPr>
          <p:spPr bwMode="auto">
            <a:xfrm>
              <a:off x="341" y="191"/>
              <a:ext cx="0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53" name="Freeform 1178"/>
            <p:cNvSpPr>
              <a:spLocks/>
            </p:cNvSpPr>
            <p:nvPr userDrawn="1"/>
          </p:nvSpPr>
          <p:spPr bwMode="auto">
            <a:xfrm>
              <a:off x="340" y="192"/>
              <a:ext cx="2" cy="2"/>
            </a:xfrm>
            <a:custGeom>
              <a:avLst/>
              <a:gdLst>
                <a:gd name="T0" fmla="*/ 2 w 5"/>
                <a:gd name="T1" fmla="*/ 3 h 3"/>
                <a:gd name="T2" fmla="*/ 2 w 5"/>
                <a:gd name="T3" fmla="*/ 3 h 3"/>
                <a:gd name="T4" fmla="*/ 0 w 5"/>
                <a:gd name="T5" fmla="*/ 3 h 3"/>
                <a:gd name="T6" fmla="*/ 5 w 5"/>
                <a:gd name="T7" fmla="*/ 0 h 3"/>
                <a:gd name="T8" fmla="*/ 5 w 5"/>
                <a:gd name="T9" fmla="*/ 0 h 3"/>
                <a:gd name="T10" fmla="*/ 2 w 5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2" y="3"/>
                  </a:moveTo>
                  <a:lnTo>
                    <a:pt x="2" y="3"/>
                  </a:lnTo>
                  <a:cubicBezTo>
                    <a:pt x="1" y="3"/>
                    <a:pt x="1" y="3"/>
                    <a:pt x="0" y="3"/>
                  </a:cubicBezTo>
                  <a:cubicBezTo>
                    <a:pt x="2" y="2"/>
                    <a:pt x="3" y="1"/>
                    <a:pt x="5" y="0"/>
                  </a:cubicBezTo>
                  <a:lnTo>
                    <a:pt x="5" y="0"/>
                  </a:lnTo>
                  <a:cubicBezTo>
                    <a:pt x="4" y="1"/>
                    <a:pt x="3" y="2"/>
                    <a:pt x="2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54" name="Freeform 1179"/>
            <p:cNvSpPr>
              <a:spLocks/>
            </p:cNvSpPr>
            <p:nvPr userDrawn="1"/>
          </p:nvSpPr>
          <p:spPr bwMode="auto">
            <a:xfrm>
              <a:off x="345" y="184"/>
              <a:ext cx="4" cy="4"/>
            </a:xfrm>
            <a:custGeom>
              <a:avLst/>
              <a:gdLst>
                <a:gd name="T0" fmla="*/ 3 w 7"/>
                <a:gd name="T1" fmla="*/ 9 h 9"/>
                <a:gd name="T2" fmla="*/ 3 w 7"/>
                <a:gd name="T3" fmla="*/ 9 h 9"/>
                <a:gd name="T4" fmla="*/ 0 w 7"/>
                <a:gd name="T5" fmla="*/ 4 h 9"/>
                <a:gd name="T6" fmla="*/ 4 w 7"/>
                <a:gd name="T7" fmla="*/ 0 h 9"/>
                <a:gd name="T8" fmla="*/ 7 w 7"/>
                <a:gd name="T9" fmla="*/ 4 h 9"/>
                <a:gd name="T10" fmla="*/ 3 w 7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9">
                  <a:moveTo>
                    <a:pt x="3" y="9"/>
                  </a:moveTo>
                  <a:lnTo>
                    <a:pt x="3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2" y="3"/>
                    <a:pt x="3" y="1"/>
                    <a:pt x="4" y="0"/>
                  </a:cubicBezTo>
                  <a:cubicBezTo>
                    <a:pt x="5" y="1"/>
                    <a:pt x="6" y="3"/>
                    <a:pt x="7" y="4"/>
                  </a:cubicBezTo>
                  <a:cubicBezTo>
                    <a:pt x="6" y="6"/>
                    <a:pt x="4" y="7"/>
                    <a:pt x="3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55" name="Freeform 1180"/>
            <p:cNvSpPr>
              <a:spLocks/>
            </p:cNvSpPr>
            <p:nvPr userDrawn="1"/>
          </p:nvSpPr>
          <p:spPr bwMode="auto">
            <a:xfrm>
              <a:off x="344" y="186"/>
              <a:ext cx="3" cy="4"/>
            </a:xfrm>
            <a:custGeom>
              <a:avLst/>
              <a:gdLst>
                <a:gd name="T0" fmla="*/ 3 w 7"/>
                <a:gd name="T1" fmla="*/ 8 h 8"/>
                <a:gd name="T2" fmla="*/ 3 w 7"/>
                <a:gd name="T3" fmla="*/ 8 h 8"/>
                <a:gd name="T4" fmla="*/ 0 w 7"/>
                <a:gd name="T5" fmla="*/ 4 h 8"/>
                <a:gd name="T6" fmla="*/ 4 w 7"/>
                <a:gd name="T7" fmla="*/ 0 h 8"/>
                <a:gd name="T8" fmla="*/ 7 w 7"/>
                <a:gd name="T9" fmla="*/ 4 h 8"/>
                <a:gd name="T10" fmla="*/ 3 w 7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3" y="8"/>
                  </a:moveTo>
                  <a:lnTo>
                    <a:pt x="3" y="8"/>
                  </a:lnTo>
                  <a:cubicBezTo>
                    <a:pt x="2" y="7"/>
                    <a:pt x="1" y="5"/>
                    <a:pt x="0" y="4"/>
                  </a:cubicBezTo>
                  <a:cubicBezTo>
                    <a:pt x="1" y="3"/>
                    <a:pt x="2" y="1"/>
                    <a:pt x="4" y="0"/>
                  </a:cubicBezTo>
                  <a:cubicBezTo>
                    <a:pt x="5" y="1"/>
                    <a:pt x="6" y="3"/>
                    <a:pt x="7" y="4"/>
                  </a:cubicBezTo>
                  <a:cubicBezTo>
                    <a:pt x="5" y="6"/>
                    <a:pt x="4" y="7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56" name="Freeform 1181"/>
            <p:cNvSpPr>
              <a:spLocks/>
            </p:cNvSpPr>
            <p:nvPr userDrawn="1"/>
          </p:nvSpPr>
          <p:spPr bwMode="auto">
            <a:xfrm>
              <a:off x="341" y="189"/>
              <a:ext cx="4" cy="3"/>
            </a:xfrm>
            <a:custGeom>
              <a:avLst/>
              <a:gdLst>
                <a:gd name="T0" fmla="*/ 3 w 7"/>
                <a:gd name="T1" fmla="*/ 8 h 8"/>
                <a:gd name="T2" fmla="*/ 3 w 7"/>
                <a:gd name="T3" fmla="*/ 8 h 8"/>
                <a:gd name="T4" fmla="*/ 2 w 7"/>
                <a:gd name="T5" fmla="*/ 7 h 8"/>
                <a:gd name="T6" fmla="*/ 4 w 7"/>
                <a:gd name="T7" fmla="*/ 5 h 8"/>
                <a:gd name="T8" fmla="*/ 3 w 7"/>
                <a:gd name="T9" fmla="*/ 5 h 8"/>
                <a:gd name="T10" fmla="*/ 1 w 7"/>
                <a:gd name="T11" fmla="*/ 4 h 8"/>
                <a:gd name="T12" fmla="*/ 0 w 7"/>
                <a:gd name="T13" fmla="*/ 3 h 8"/>
                <a:gd name="T14" fmla="*/ 4 w 7"/>
                <a:gd name="T15" fmla="*/ 0 h 8"/>
                <a:gd name="T16" fmla="*/ 7 w 7"/>
                <a:gd name="T17" fmla="*/ 4 h 8"/>
                <a:gd name="T18" fmla="*/ 3 w 7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8">
                  <a:moveTo>
                    <a:pt x="3" y="8"/>
                  </a:moveTo>
                  <a:lnTo>
                    <a:pt x="3" y="8"/>
                  </a:lnTo>
                  <a:lnTo>
                    <a:pt x="2" y="7"/>
                  </a:lnTo>
                  <a:cubicBezTo>
                    <a:pt x="3" y="6"/>
                    <a:pt x="4" y="6"/>
                    <a:pt x="4" y="5"/>
                  </a:cubicBezTo>
                  <a:lnTo>
                    <a:pt x="3" y="5"/>
                  </a:lnTo>
                  <a:cubicBezTo>
                    <a:pt x="3" y="5"/>
                    <a:pt x="2" y="4"/>
                    <a:pt x="1" y="4"/>
                  </a:cubicBezTo>
                  <a:lnTo>
                    <a:pt x="0" y="3"/>
                  </a:lnTo>
                  <a:cubicBezTo>
                    <a:pt x="2" y="2"/>
                    <a:pt x="3" y="1"/>
                    <a:pt x="4" y="0"/>
                  </a:cubicBezTo>
                  <a:cubicBezTo>
                    <a:pt x="5" y="1"/>
                    <a:pt x="6" y="2"/>
                    <a:pt x="7" y="4"/>
                  </a:cubicBezTo>
                  <a:cubicBezTo>
                    <a:pt x="5" y="5"/>
                    <a:pt x="4" y="6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57" name="Freeform 1182"/>
            <p:cNvSpPr>
              <a:spLocks/>
            </p:cNvSpPr>
            <p:nvPr userDrawn="1"/>
          </p:nvSpPr>
          <p:spPr bwMode="auto">
            <a:xfrm>
              <a:off x="341" y="193"/>
              <a:ext cx="2" cy="2"/>
            </a:xfrm>
            <a:custGeom>
              <a:avLst/>
              <a:gdLst>
                <a:gd name="T0" fmla="*/ 3 w 5"/>
                <a:gd name="T1" fmla="*/ 0 h 5"/>
                <a:gd name="T2" fmla="*/ 3 w 5"/>
                <a:gd name="T3" fmla="*/ 0 h 5"/>
                <a:gd name="T4" fmla="*/ 5 w 5"/>
                <a:gd name="T5" fmla="*/ 4 h 5"/>
                <a:gd name="T6" fmla="*/ 4 w 5"/>
                <a:gd name="T7" fmla="*/ 5 h 5"/>
                <a:gd name="T8" fmla="*/ 0 w 5"/>
                <a:gd name="T9" fmla="*/ 4 h 5"/>
                <a:gd name="T10" fmla="*/ 0 w 5"/>
                <a:gd name="T11" fmla="*/ 4 h 5"/>
                <a:gd name="T12" fmla="*/ 1 w 5"/>
                <a:gd name="T13" fmla="*/ 2 h 5"/>
                <a:gd name="T14" fmla="*/ 1 w 5"/>
                <a:gd name="T15" fmla="*/ 2 h 5"/>
                <a:gd name="T16" fmla="*/ 3 w 5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lnTo>
                    <a:pt x="3" y="0"/>
                  </a:lnTo>
                  <a:cubicBezTo>
                    <a:pt x="4" y="1"/>
                    <a:pt x="5" y="3"/>
                    <a:pt x="5" y="4"/>
                  </a:cubicBezTo>
                  <a:lnTo>
                    <a:pt x="4" y="5"/>
                  </a:lnTo>
                  <a:cubicBezTo>
                    <a:pt x="3" y="5"/>
                    <a:pt x="1" y="4"/>
                    <a:pt x="0" y="4"/>
                  </a:cubicBezTo>
                  <a:lnTo>
                    <a:pt x="0" y="4"/>
                  </a:lnTo>
                  <a:cubicBezTo>
                    <a:pt x="0" y="4"/>
                    <a:pt x="1" y="3"/>
                    <a:pt x="1" y="2"/>
                  </a:cubicBez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984" name="Group 1384"/>
          <p:cNvGrpSpPr>
            <a:grpSpLocks/>
          </p:cNvGrpSpPr>
          <p:nvPr userDrawn="1"/>
        </p:nvGrpSpPr>
        <p:grpSpPr bwMode="auto">
          <a:xfrm>
            <a:off x="369888" y="246063"/>
            <a:ext cx="184150" cy="117475"/>
            <a:chOff x="233" y="155"/>
            <a:chExt cx="116" cy="74"/>
          </a:xfrm>
        </p:grpSpPr>
        <p:sp>
          <p:nvSpPr>
            <p:cNvPr id="1558" name="Freeform 1184"/>
            <p:cNvSpPr>
              <a:spLocks/>
            </p:cNvSpPr>
            <p:nvPr userDrawn="1"/>
          </p:nvSpPr>
          <p:spPr bwMode="auto">
            <a:xfrm>
              <a:off x="343" y="191"/>
              <a:ext cx="3" cy="3"/>
            </a:xfrm>
            <a:custGeom>
              <a:avLst/>
              <a:gdLst>
                <a:gd name="T0" fmla="*/ 4 w 7"/>
                <a:gd name="T1" fmla="*/ 0 h 8"/>
                <a:gd name="T2" fmla="*/ 4 w 7"/>
                <a:gd name="T3" fmla="*/ 0 h 8"/>
                <a:gd name="T4" fmla="*/ 7 w 7"/>
                <a:gd name="T5" fmla="*/ 5 h 8"/>
                <a:gd name="T6" fmla="*/ 2 w 7"/>
                <a:gd name="T7" fmla="*/ 8 h 8"/>
                <a:gd name="T8" fmla="*/ 0 w 7"/>
                <a:gd name="T9" fmla="*/ 4 h 8"/>
                <a:gd name="T10" fmla="*/ 4 w 7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4" y="0"/>
                  </a:moveTo>
                  <a:lnTo>
                    <a:pt x="4" y="0"/>
                  </a:lnTo>
                  <a:cubicBezTo>
                    <a:pt x="5" y="2"/>
                    <a:pt x="6" y="4"/>
                    <a:pt x="7" y="5"/>
                  </a:cubicBezTo>
                  <a:cubicBezTo>
                    <a:pt x="6" y="6"/>
                    <a:pt x="4" y="7"/>
                    <a:pt x="2" y="8"/>
                  </a:cubicBezTo>
                  <a:cubicBezTo>
                    <a:pt x="1" y="7"/>
                    <a:pt x="1" y="6"/>
                    <a:pt x="0" y="4"/>
                  </a:cubicBezTo>
                  <a:cubicBezTo>
                    <a:pt x="2" y="3"/>
                    <a:pt x="3" y="2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59" name="Freeform 1185"/>
            <p:cNvSpPr>
              <a:spLocks/>
            </p:cNvSpPr>
            <p:nvPr userDrawn="1"/>
          </p:nvSpPr>
          <p:spPr bwMode="auto">
            <a:xfrm>
              <a:off x="333" y="184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1 h 3"/>
                <a:gd name="T6" fmla="*/ 1 w 2"/>
                <a:gd name="T7" fmla="*/ 3 h 3"/>
                <a:gd name="T8" fmla="*/ 0 w 2"/>
                <a:gd name="T9" fmla="*/ 3 h 3"/>
                <a:gd name="T10" fmla="*/ 0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60" name="Freeform 1186"/>
            <p:cNvSpPr>
              <a:spLocks/>
            </p:cNvSpPr>
            <p:nvPr userDrawn="1"/>
          </p:nvSpPr>
          <p:spPr bwMode="auto">
            <a:xfrm>
              <a:off x="333" y="182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1 h 3"/>
                <a:gd name="T6" fmla="*/ 2 w 2"/>
                <a:gd name="T7" fmla="*/ 3 h 3"/>
                <a:gd name="T8" fmla="*/ 0 w 2"/>
                <a:gd name="T9" fmla="*/ 3 h 3"/>
                <a:gd name="T10" fmla="*/ 0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61" name="Freeform 1187"/>
            <p:cNvSpPr>
              <a:spLocks/>
            </p:cNvSpPr>
            <p:nvPr userDrawn="1"/>
          </p:nvSpPr>
          <p:spPr bwMode="auto">
            <a:xfrm>
              <a:off x="333" y="181"/>
              <a:ext cx="2" cy="1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3 h 3"/>
                <a:gd name="T10" fmla="*/ 0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62" name="Freeform 1188"/>
            <p:cNvSpPr>
              <a:spLocks/>
            </p:cNvSpPr>
            <p:nvPr userDrawn="1"/>
          </p:nvSpPr>
          <p:spPr bwMode="auto">
            <a:xfrm>
              <a:off x="333" y="179"/>
              <a:ext cx="2" cy="1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3 w 3"/>
                <a:gd name="T5" fmla="*/ 1 h 3"/>
                <a:gd name="T6" fmla="*/ 3 w 3"/>
                <a:gd name="T7" fmla="*/ 3 h 3"/>
                <a:gd name="T8" fmla="*/ 0 w 3"/>
                <a:gd name="T9" fmla="*/ 2 h 3"/>
                <a:gd name="T10" fmla="*/ 1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lnTo>
                    <a:pt x="3" y="1"/>
                  </a:lnTo>
                  <a:lnTo>
                    <a:pt x="3" y="3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63" name="Freeform 1189"/>
            <p:cNvSpPr>
              <a:spLocks/>
            </p:cNvSpPr>
            <p:nvPr userDrawn="1"/>
          </p:nvSpPr>
          <p:spPr bwMode="auto">
            <a:xfrm>
              <a:off x="334" y="177"/>
              <a:ext cx="1" cy="1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2 h 3"/>
                <a:gd name="T10" fmla="*/ 0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64" name="Freeform 1190"/>
            <p:cNvSpPr>
              <a:spLocks/>
            </p:cNvSpPr>
            <p:nvPr userDrawn="1"/>
          </p:nvSpPr>
          <p:spPr bwMode="auto">
            <a:xfrm>
              <a:off x="334" y="176"/>
              <a:ext cx="1" cy="0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0 h 2"/>
                <a:gd name="T4" fmla="*/ 3 w 3"/>
                <a:gd name="T5" fmla="*/ 0 h 2"/>
                <a:gd name="T6" fmla="*/ 3 w 3"/>
                <a:gd name="T7" fmla="*/ 2 h 2"/>
                <a:gd name="T8" fmla="*/ 0 w 3"/>
                <a:gd name="T9" fmla="*/ 1 h 2"/>
                <a:gd name="T10" fmla="*/ 0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65" name="Freeform 1191"/>
            <p:cNvSpPr>
              <a:spLocks/>
            </p:cNvSpPr>
            <p:nvPr userDrawn="1"/>
          </p:nvSpPr>
          <p:spPr bwMode="auto">
            <a:xfrm>
              <a:off x="334" y="174"/>
              <a:ext cx="2" cy="1"/>
            </a:xfrm>
            <a:custGeom>
              <a:avLst/>
              <a:gdLst>
                <a:gd name="T0" fmla="*/ 0 w 4"/>
                <a:gd name="T1" fmla="*/ 0 h 2"/>
                <a:gd name="T2" fmla="*/ 0 w 4"/>
                <a:gd name="T3" fmla="*/ 0 h 2"/>
                <a:gd name="T4" fmla="*/ 4 w 4"/>
                <a:gd name="T5" fmla="*/ 0 h 2"/>
                <a:gd name="T6" fmla="*/ 4 w 4"/>
                <a:gd name="T7" fmla="*/ 2 h 2"/>
                <a:gd name="T8" fmla="*/ 0 w 4"/>
                <a:gd name="T9" fmla="*/ 1 h 2"/>
                <a:gd name="T10" fmla="*/ 0 w 4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66" name="Freeform 1192"/>
            <p:cNvSpPr>
              <a:spLocks/>
            </p:cNvSpPr>
            <p:nvPr userDrawn="1"/>
          </p:nvSpPr>
          <p:spPr bwMode="auto">
            <a:xfrm>
              <a:off x="332" y="198"/>
              <a:ext cx="1" cy="1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lnTo>
                    <a:pt x="1" y="1"/>
                  </a:lnTo>
                  <a:cubicBezTo>
                    <a:pt x="1" y="0"/>
                    <a:pt x="0" y="0"/>
                    <a:pt x="0" y="0"/>
                  </a:cubicBezTo>
                  <a:lnTo>
                    <a:pt x="2" y="0"/>
                  </a:ln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67" name="Freeform 1193"/>
            <p:cNvSpPr>
              <a:spLocks/>
            </p:cNvSpPr>
            <p:nvPr userDrawn="1"/>
          </p:nvSpPr>
          <p:spPr bwMode="auto">
            <a:xfrm>
              <a:off x="332" y="199"/>
              <a:ext cx="1" cy="1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2 h 2"/>
                <a:gd name="T4" fmla="*/ 0 w 2"/>
                <a:gd name="T5" fmla="*/ 2 h 2"/>
                <a:gd name="T6" fmla="*/ 1 w 2"/>
                <a:gd name="T7" fmla="*/ 0 h 2"/>
                <a:gd name="T8" fmla="*/ 2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2"/>
                  </a:lnTo>
                  <a:lnTo>
                    <a:pt x="0" y="2"/>
                  </a:ln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68" name="Freeform 1194"/>
            <p:cNvSpPr>
              <a:spLocks/>
            </p:cNvSpPr>
            <p:nvPr userDrawn="1"/>
          </p:nvSpPr>
          <p:spPr bwMode="auto">
            <a:xfrm>
              <a:off x="335" y="198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0"/>
                  </a:ln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69" name="Freeform 1195"/>
            <p:cNvSpPr>
              <a:spLocks/>
            </p:cNvSpPr>
            <p:nvPr userDrawn="1"/>
          </p:nvSpPr>
          <p:spPr bwMode="auto">
            <a:xfrm>
              <a:off x="334" y="200"/>
              <a:ext cx="1" cy="0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0 w 2"/>
                <a:gd name="T5" fmla="*/ 1 h 1"/>
                <a:gd name="T6" fmla="*/ 1 w 2"/>
                <a:gd name="T7" fmla="*/ 0 h 1"/>
                <a:gd name="T8" fmla="*/ 2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lnTo>
                    <a:pt x="2" y="1"/>
                  </a:lnTo>
                  <a:lnTo>
                    <a:pt x="0" y="1"/>
                  </a:ln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70" name="Freeform 1196"/>
            <p:cNvSpPr>
              <a:spLocks/>
            </p:cNvSpPr>
            <p:nvPr userDrawn="1"/>
          </p:nvSpPr>
          <p:spPr bwMode="auto">
            <a:xfrm>
              <a:off x="337" y="198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lnTo>
                    <a:pt x="1" y="0"/>
                  </a:ln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71" name="Freeform 1197"/>
            <p:cNvSpPr>
              <a:spLocks/>
            </p:cNvSpPr>
            <p:nvPr userDrawn="1"/>
          </p:nvSpPr>
          <p:spPr bwMode="auto">
            <a:xfrm>
              <a:off x="337" y="20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72" name="Freeform 1198"/>
            <p:cNvSpPr>
              <a:spLocks/>
            </p:cNvSpPr>
            <p:nvPr userDrawn="1"/>
          </p:nvSpPr>
          <p:spPr bwMode="auto">
            <a:xfrm>
              <a:off x="339" y="199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0"/>
                  </a:ln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73" name="Freeform 1199"/>
            <p:cNvSpPr>
              <a:spLocks/>
            </p:cNvSpPr>
            <p:nvPr userDrawn="1"/>
          </p:nvSpPr>
          <p:spPr bwMode="auto">
            <a:xfrm>
              <a:off x="339" y="20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74" name="Freeform 1200"/>
            <p:cNvSpPr>
              <a:spLocks/>
            </p:cNvSpPr>
            <p:nvPr userDrawn="1"/>
          </p:nvSpPr>
          <p:spPr bwMode="auto">
            <a:xfrm>
              <a:off x="341" y="199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0"/>
                    <a:pt x="0" y="0"/>
                  </a:cubicBezTo>
                  <a:lnTo>
                    <a:pt x="1" y="0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75" name="Freeform 1201"/>
            <p:cNvSpPr>
              <a:spLocks/>
            </p:cNvSpPr>
            <p:nvPr userDrawn="1"/>
          </p:nvSpPr>
          <p:spPr bwMode="auto">
            <a:xfrm>
              <a:off x="341" y="20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76" name="Freeform 1202"/>
            <p:cNvSpPr>
              <a:spLocks/>
            </p:cNvSpPr>
            <p:nvPr userDrawn="1"/>
          </p:nvSpPr>
          <p:spPr bwMode="auto">
            <a:xfrm>
              <a:off x="333" y="198"/>
              <a:ext cx="1" cy="2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2 h 3"/>
                <a:gd name="T6" fmla="*/ 2 w 3"/>
                <a:gd name="T7" fmla="*/ 3 h 3"/>
                <a:gd name="T8" fmla="*/ 0 w 3"/>
                <a:gd name="T9" fmla="*/ 2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1"/>
                    <a:pt x="3" y="2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77" name="Freeform 1203"/>
            <p:cNvSpPr>
              <a:spLocks/>
            </p:cNvSpPr>
            <p:nvPr userDrawn="1"/>
          </p:nvSpPr>
          <p:spPr bwMode="auto">
            <a:xfrm>
              <a:off x="335" y="199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3" y="0"/>
                    <a:pt x="3" y="1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78" name="Freeform 1204"/>
            <p:cNvSpPr>
              <a:spLocks/>
            </p:cNvSpPr>
            <p:nvPr userDrawn="1"/>
          </p:nvSpPr>
          <p:spPr bwMode="auto">
            <a:xfrm>
              <a:off x="337" y="199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1"/>
                    <a:pt x="3" y="1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79" name="Freeform 1205"/>
            <p:cNvSpPr>
              <a:spLocks/>
            </p:cNvSpPr>
            <p:nvPr userDrawn="1"/>
          </p:nvSpPr>
          <p:spPr bwMode="auto">
            <a:xfrm>
              <a:off x="340" y="199"/>
              <a:ext cx="1" cy="1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3 w 3"/>
                <a:gd name="T5" fmla="*/ 1 h 3"/>
                <a:gd name="T6" fmla="*/ 1 w 3"/>
                <a:gd name="T7" fmla="*/ 3 h 3"/>
                <a:gd name="T8" fmla="*/ 0 w 3"/>
                <a:gd name="T9" fmla="*/ 1 h 3"/>
                <a:gd name="T10" fmla="*/ 1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3" y="1"/>
                    <a:pt x="3" y="1"/>
                  </a:cubicBezTo>
                  <a:cubicBezTo>
                    <a:pt x="3" y="2"/>
                    <a:pt x="2" y="3"/>
                    <a:pt x="1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80" name="Freeform 1206"/>
            <p:cNvSpPr>
              <a:spLocks/>
            </p:cNvSpPr>
            <p:nvPr userDrawn="1"/>
          </p:nvSpPr>
          <p:spPr bwMode="auto">
            <a:xfrm>
              <a:off x="341" y="200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2 h 3"/>
                <a:gd name="T6" fmla="*/ 2 w 3"/>
                <a:gd name="T7" fmla="*/ 3 h 3"/>
                <a:gd name="T8" fmla="*/ 0 w 3"/>
                <a:gd name="T9" fmla="*/ 2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1"/>
                    <a:pt x="3" y="2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81" name="Freeform 1207"/>
            <p:cNvSpPr>
              <a:spLocks/>
            </p:cNvSpPr>
            <p:nvPr userDrawn="1"/>
          </p:nvSpPr>
          <p:spPr bwMode="auto">
            <a:xfrm>
              <a:off x="341" y="177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1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1" y="5"/>
                  </a:lnTo>
                  <a:cubicBezTo>
                    <a:pt x="1" y="3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82" name="Freeform 1208"/>
            <p:cNvSpPr>
              <a:spLocks/>
            </p:cNvSpPr>
            <p:nvPr userDrawn="1"/>
          </p:nvSpPr>
          <p:spPr bwMode="auto">
            <a:xfrm>
              <a:off x="344" y="180"/>
              <a:ext cx="1" cy="1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83" name="Freeform 1209"/>
            <p:cNvSpPr>
              <a:spLocks/>
            </p:cNvSpPr>
            <p:nvPr userDrawn="1"/>
          </p:nvSpPr>
          <p:spPr bwMode="auto">
            <a:xfrm>
              <a:off x="346" y="182"/>
              <a:ext cx="1" cy="3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84" name="Freeform 1210"/>
            <p:cNvSpPr>
              <a:spLocks/>
            </p:cNvSpPr>
            <p:nvPr userDrawn="1"/>
          </p:nvSpPr>
          <p:spPr bwMode="auto">
            <a:xfrm>
              <a:off x="347" y="185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85" name="Freeform 1211"/>
            <p:cNvSpPr>
              <a:spLocks/>
            </p:cNvSpPr>
            <p:nvPr userDrawn="1"/>
          </p:nvSpPr>
          <p:spPr bwMode="auto">
            <a:xfrm>
              <a:off x="344" y="185"/>
              <a:ext cx="1" cy="2"/>
            </a:xfrm>
            <a:custGeom>
              <a:avLst/>
              <a:gdLst>
                <a:gd name="T0" fmla="*/ 1 w 2"/>
                <a:gd name="T1" fmla="*/ 0 h 5"/>
                <a:gd name="T2" fmla="*/ 1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1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1" y="0"/>
                  </a:moveTo>
                  <a:lnTo>
                    <a:pt x="1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86" name="Freeform 1212"/>
            <p:cNvSpPr>
              <a:spLocks/>
            </p:cNvSpPr>
            <p:nvPr userDrawn="1"/>
          </p:nvSpPr>
          <p:spPr bwMode="auto">
            <a:xfrm>
              <a:off x="340" y="184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87" name="Freeform 1213"/>
            <p:cNvSpPr>
              <a:spLocks/>
            </p:cNvSpPr>
            <p:nvPr userDrawn="1"/>
          </p:nvSpPr>
          <p:spPr bwMode="auto">
            <a:xfrm>
              <a:off x="342" y="182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88" name="Freeform 1214"/>
            <p:cNvSpPr>
              <a:spLocks/>
            </p:cNvSpPr>
            <p:nvPr userDrawn="1"/>
          </p:nvSpPr>
          <p:spPr bwMode="auto">
            <a:xfrm>
              <a:off x="340" y="180"/>
              <a:ext cx="1" cy="1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89" name="Freeform 1215"/>
            <p:cNvSpPr>
              <a:spLocks/>
            </p:cNvSpPr>
            <p:nvPr userDrawn="1"/>
          </p:nvSpPr>
          <p:spPr bwMode="auto">
            <a:xfrm>
              <a:off x="344" y="174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2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90" name="Freeform 1216"/>
            <p:cNvSpPr>
              <a:spLocks/>
            </p:cNvSpPr>
            <p:nvPr userDrawn="1"/>
          </p:nvSpPr>
          <p:spPr bwMode="auto">
            <a:xfrm>
              <a:off x="346" y="177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91" name="Freeform 1217"/>
            <p:cNvSpPr>
              <a:spLocks/>
            </p:cNvSpPr>
            <p:nvPr userDrawn="1"/>
          </p:nvSpPr>
          <p:spPr bwMode="auto">
            <a:xfrm>
              <a:off x="348" y="180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2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92" name="Freeform 1218"/>
            <p:cNvSpPr>
              <a:spLocks/>
            </p:cNvSpPr>
            <p:nvPr userDrawn="1"/>
          </p:nvSpPr>
          <p:spPr bwMode="auto">
            <a:xfrm>
              <a:off x="345" y="187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93" name="Freeform 1219"/>
            <p:cNvSpPr>
              <a:spLocks/>
            </p:cNvSpPr>
            <p:nvPr userDrawn="1"/>
          </p:nvSpPr>
          <p:spPr bwMode="auto">
            <a:xfrm>
              <a:off x="345" y="191"/>
              <a:ext cx="0" cy="3"/>
            </a:xfrm>
            <a:custGeom>
              <a:avLst/>
              <a:gdLst>
                <a:gd name="T0" fmla="*/ 1 w 2"/>
                <a:gd name="T1" fmla="*/ 0 h 5"/>
                <a:gd name="T2" fmla="*/ 1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1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1" y="0"/>
                  </a:moveTo>
                  <a:lnTo>
                    <a:pt x="1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94" name="Freeform 1220"/>
            <p:cNvSpPr>
              <a:spLocks/>
            </p:cNvSpPr>
            <p:nvPr userDrawn="1"/>
          </p:nvSpPr>
          <p:spPr bwMode="auto">
            <a:xfrm>
              <a:off x="338" y="186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95" name="Freeform 1221"/>
            <p:cNvSpPr>
              <a:spLocks/>
            </p:cNvSpPr>
            <p:nvPr userDrawn="1"/>
          </p:nvSpPr>
          <p:spPr bwMode="auto">
            <a:xfrm>
              <a:off x="343" y="189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96" name="Freeform 1222"/>
            <p:cNvSpPr>
              <a:spLocks/>
            </p:cNvSpPr>
            <p:nvPr userDrawn="1"/>
          </p:nvSpPr>
          <p:spPr bwMode="auto">
            <a:xfrm>
              <a:off x="339" y="195"/>
              <a:ext cx="5" cy="2"/>
            </a:xfrm>
            <a:custGeom>
              <a:avLst/>
              <a:gdLst>
                <a:gd name="T0" fmla="*/ 11 w 11"/>
                <a:gd name="T1" fmla="*/ 2 h 4"/>
                <a:gd name="T2" fmla="*/ 11 w 11"/>
                <a:gd name="T3" fmla="*/ 2 h 4"/>
                <a:gd name="T4" fmla="*/ 6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11 w 11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">
                  <a:moveTo>
                    <a:pt x="11" y="2"/>
                  </a:moveTo>
                  <a:lnTo>
                    <a:pt x="11" y="2"/>
                  </a:lnTo>
                  <a:cubicBezTo>
                    <a:pt x="10" y="3"/>
                    <a:pt x="8" y="3"/>
                    <a:pt x="6" y="4"/>
                  </a:cubicBezTo>
                  <a:cubicBezTo>
                    <a:pt x="4" y="3"/>
                    <a:pt x="2" y="3"/>
                    <a:pt x="0" y="2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6" y="0"/>
                    <a:pt x="9" y="1"/>
                    <a:pt x="1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97" name="Freeform 1223"/>
            <p:cNvSpPr>
              <a:spLocks/>
            </p:cNvSpPr>
            <p:nvPr userDrawn="1"/>
          </p:nvSpPr>
          <p:spPr bwMode="auto">
            <a:xfrm>
              <a:off x="337" y="188"/>
              <a:ext cx="6" cy="3"/>
            </a:xfrm>
            <a:custGeom>
              <a:avLst/>
              <a:gdLst>
                <a:gd name="T0" fmla="*/ 0 w 13"/>
                <a:gd name="T1" fmla="*/ 6 h 7"/>
                <a:gd name="T2" fmla="*/ 0 w 13"/>
                <a:gd name="T3" fmla="*/ 6 h 7"/>
                <a:gd name="T4" fmla="*/ 13 w 13"/>
                <a:gd name="T5" fmla="*/ 0 h 7"/>
                <a:gd name="T6" fmla="*/ 7 w 13"/>
                <a:gd name="T7" fmla="*/ 7 h 7"/>
                <a:gd name="T8" fmla="*/ 4 w 13"/>
                <a:gd name="T9" fmla="*/ 7 h 7"/>
                <a:gd name="T10" fmla="*/ 5 w 13"/>
                <a:gd name="T11" fmla="*/ 5 h 7"/>
                <a:gd name="T12" fmla="*/ 4 w 13"/>
                <a:gd name="T13" fmla="*/ 5 h 7"/>
                <a:gd name="T14" fmla="*/ 0 w 13"/>
                <a:gd name="T1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0" y="6"/>
                  </a:moveTo>
                  <a:lnTo>
                    <a:pt x="0" y="6"/>
                  </a:lnTo>
                  <a:cubicBezTo>
                    <a:pt x="4" y="3"/>
                    <a:pt x="8" y="0"/>
                    <a:pt x="13" y="0"/>
                  </a:cubicBezTo>
                  <a:cubicBezTo>
                    <a:pt x="12" y="2"/>
                    <a:pt x="10" y="5"/>
                    <a:pt x="7" y="7"/>
                  </a:cubicBezTo>
                  <a:cubicBezTo>
                    <a:pt x="6" y="7"/>
                    <a:pt x="5" y="7"/>
                    <a:pt x="4" y="7"/>
                  </a:cubicBezTo>
                  <a:cubicBezTo>
                    <a:pt x="4" y="7"/>
                    <a:pt x="4" y="6"/>
                    <a:pt x="5" y="5"/>
                  </a:cubicBezTo>
                  <a:lnTo>
                    <a:pt x="4" y="5"/>
                  </a:lnTo>
                  <a:cubicBezTo>
                    <a:pt x="4" y="5"/>
                    <a:pt x="2" y="5"/>
                    <a:pt x="0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98" name="Freeform 1224"/>
            <p:cNvSpPr>
              <a:spLocks/>
            </p:cNvSpPr>
            <p:nvPr userDrawn="1"/>
          </p:nvSpPr>
          <p:spPr bwMode="auto">
            <a:xfrm>
              <a:off x="333" y="187"/>
              <a:ext cx="0" cy="2"/>
            </a:xfrm>
            <a:custGeom>
              <a:avLst/>
              <a:gdLst>
                <a:gd name="T0" fmla="*/ 1 w 2"/>
                <a:gd name="T1" fmla="*/ 0 h 5"/>
                <a:gd name="T2" fmla="*/ 1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2 h 5"/>
                <a:gd name="T10" fmla="*/ 1 w 2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2" y="2"/>
                    <a:pt x="2" y="3"/>
                  </a:cubicBezTo>
                  <a:cubicBezTo>
                    <a:pt x="1" y="3"/>
                    <a:pt x="1" y="4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99" name="Freeform 1225"/>
            <p:cNvSpPr>
              <a:spLocks/>
            </p:cNvSpPr>
            <p:nvPr userDrawn="1"/>
          </p:nvSpPr>
          <p:spPr bwMode="auto">
            <a:xfrm>
              <a:off x="335" y="189"/>
              <a:ext cx="2" cy="2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2 w 4"/>
                <a:gd name="T5" fmla="*/ 4 h 5"/>
                <a:gd name="T6" fmla="*/ 0 w 4"/>
                <a:gd name="T7" fmla="*/ 5 h 5"/>
                <a:gd name="T8" fmla="*/ 2 w 4"/>
                <a:gd name="T9" fmla="*/ 1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cubicBezTo>
                    <a:pt x="4" y="1"/>
                    <a:pt x="3" y="3"/>
                    <a:pt x="2" y="4"/>
                  </a:cubicBezTo>
                  <a:cubicBezTo>
                    <a:pt x="2" y="4"/>
                    <a:pt x="1" y="5"/>
                    <a:pt x="0" y="5"/>
                  </a:cubicBezTo>
                  <a:cubicBezTo>
                    <a:pt x="1" y="4"/>
                    <a:pt x="2" y="2"/>
                    <a:pt x="2" y="1"/>
                  </a:cubicBezTo>
                  <a:cubicBezTo>
                    <a:pt x="3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00" name="Freeform 1226"/>
            <p:cNvSpPr>
              <a:spLocks/>
            </p:cNvSpPr>
            <p:nvPr userDrawn="1"/>
          </p:nvSpPr>
          <p:spPr bwMode="auto">
            <a:xfrm>
              <a:off x="337" y="191"/>
              <a:ext cx="5" cy="3"/>
            </a:xfrm>
            <a:custGeom>
              <a:avLst/>
              <a:gdLst>
                <a:gd name="T0" fmla="*/ 4 w 13"/>
                <a:gd name="T1" fmla="*/ 2 h 6"/>
                <a:gd name="T2" fmla="*/ 4 w 13"/>
                <a:gd name="T3" fmla="*/ 2 h 6"/>
                <a:gd name="T4" fmla="*/ 13 w 13"/>
                <a:gd name="T5" fmla="*/ 1 h 6"/>
                <a:gd name="T6" fmla="*/ 6 w 13"/>
                <a:gd name="T7" fmla="*/ 5 h 6"/>
                <a:gd name="T8" fmla="*/ 0 w 13"/>
                <a:gd name="T9" fmla="*/ 6 h 6"/>
                <a:gd name="T10" fmla="*/ 4 w 13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6">
                  <a:moveTo>
                    <a:pt x="4" y="2"/>
                  </a:moveTo>
                  <a:lnTo>
                    <a:pt x="4" y="2"/>
                  </a:lnTo>
                  <a:cubicBezTo>
                    <a:pt x="7" y="1"/>
                    <a:pt x="10" y="0"/>
                    <a:pt x="13" y="1"/>
                  </a:cubicBezTo>
                  <a:cubicBezTo>
                    <a:pt x="11" y="3"/>
                    <a:pt x="9" y="4"/>
                    <a:pt x="6" y="5"/>
                  </a:cubicBezTo>
                  <a:cubicBezTo>
                    <a:pt x="5" y="5"/>
                    <a:pt x="3" y="6"/>
                    <a:pt x="0" y="6"/>
                  </a:cubicBezTo>
                  <a:cubicBezTo>
                    <a:pt x="2" y="5"/>
                    <a:pt x="3" y="3"/>
                    <a:pt x="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01" name="Freeform 1227"/>
            <p:cNvSpPr>
              <a:spLocks/>
            </p:cNvSpPr>
            <p:nvPr userDrawn="1"/>
          </p:nvSpPr>
          <p:spPr bwMode="auto">
            <a:xfrm>
              <a:off x="332" y="187"/>
              <a:ext cx="3" cy="7"/>
            </a:xfrm>
            <a:custGeom>
              <a:avLst/>
              <a:gdLst>
                <a:gd name="T0" fmla="*/ 1 w 7"/>
                <a:gd name="T1" fmla="*/ 7 h 16"/>
                <a:gd name="T2" fmla="*/ 1 w 7"/>
                <a:gd name="T3" fmla="*/ 7 h 16"/>
                <a:gd name="T4" fmla="*/ 7 w 7"/>
                <a:gd name="T5" fmla="*/ 0 h 16"/>
                <a:gd name="T6" fmla="*/ 4 w 7"/>
                <a:gd name="T7" fmla="*/ 11 h 16"/>
                <a:gd name="T8" fmla="*/ 0 w 7"/>
                <a:gd name="T9" fmla="*/ 16 h 16"/>
                <a:gd name="T10" fmla="*/ 1 w 7"/>
                <a:gd name="T11" fmla="*/ 8 h 16"/>
                <a:gd name="T12" fmla="*/ 1 w 7"/>
                <a:gd name="T13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6">
                  <a:moveTo>
                    <a:pt x="1" y="7"/>
                  </a:moveTo>
                  <a:lnTo>
                    <a:pt x="1" y="7"/>
                  </a:lnTo>
                  <a:cubicBezTo>
                    <a:pt x="3" y="4"/>
                    <a:pt x="5" y="2"/>
                    <a:pt x="7" y="0"/>
                  </a:cubicBezTo>
                  <a:cubicBezTo>
                    <a:pt x="7" y="4"/>
                    <a:pt x="6" y="8"/>
                    <a:pt x="4" y="11"/>
                  </a:cubicBezTo>
                  <a:cubicBezTo>
                    <a:pt x="3" y="13"/>
                    <a:pt x="1" y="14"/>
                    <a:pt x="0" y="16"/>
                  </a:cubicBezTo>
                  <a:cubicBezTo>
                    <a:pt x="1" y="14"/>
                    <a:pt x="1" y="11"/>
                    <a:pt x="1" y="8"/>
                  </a:cubicBezTo>
                  <a:cubicBezTo>
                    <a:pt x="1" y="8"/>
                    <a:pt x="1" y="7"/>
                    <a:pt x="1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02" name="Freeform 1228"/>
            <p:cNvSpPr>
              <a:spLocks/>
            </p:cNvSpPr>
            <p:nvPr userDrawn="1"/>
          </p:nvSpPr>
          <p:spPr bwMode="auto">
            <a:xfrm>
              <a:off x="333" y="194"/>
              <a:ext cx="8" cy="2"/>
            </a:xfrm>
            <a:custGeom>
              <a:avLst/>
              <a:gdLst>
                <a:gd name="T0" fmla="*/ 16 w 16"/>
                <a:gd name="T1" fmla="*/ 1 h 5"/>
                <a:gd name="T2" fmla="*/ 16 w 16"/>
                <a:gd name="T3" fmla="*/ 1 h 5"/>
                <a:gd name="T4" fmla="*/ 9 w 16"/>
                <a:gd name="T5" fmla="*/ 5 h 5"/>
                <a:gd name="T6" fmla="*/ 0 w 16"/>
                <a:gd name="T7" fmla="*/ 5 h 5"/>
                <a:gd name="T8" fmla="*/ 16 w 16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">
                  <a:moveTo>
                    <a:pt x="16" y="1"/>
                  </a:moveTo>
                  <a:lnTo>
                    <a:pt x="16" y="1"/>
                  </a:lnTo>
                  <a:cubicBezTo>
                    <a:pt x="14" y="3"/>
                    <a:pt x="12" y="4"/>
                    <a:pt x="9" y="5"/>
                  </a:cubicBezTo>
                  <a:cubicBezTo>
                    <a:pt x="6" y="5"/>
                    <a:pt x="3" y="5"/>
                    <a:pt x="0" y="5"/>
                  </a:cubicBezTo>
                  <a:cubicBezTo>
                    <a:pt x="5" y="1"/>
                    <a:pt x="11" y="0"/>
                    <a:pt x="1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03" name="Freeform 1229"/>
            <p:cNvSpPr>
              <a:spLocks/>
            </p:cNvSpPr>
            <p:nvPr userDrawn="1"/>
          </p:nvSpPr>
          <p:spPr bwMode="auto">
            <a:xfrm>
              <a:off x="332" y="191"/>
              <a:ext cx="6" cy="4"/>
            </a:xfrm>
            <a:custGeom>
              <a:avLst/>
              <a:gdLst>
                <a:gd name="T0" fmla="*/ 14 w 14"/>
                <a:gd name="T1" fmla="*/ 0 h 11"/>
                <a:gd name="T2" fmla="*/ 14 w 14"/>
                <a:gd name="T3" fmla="*/ 0 h 11"/>
                <a:gd name="T4" fmla="*/ 0 w 14"/>
                <a:gd name="T5" fmla="*/ 11 h 11"/>
                <a:gd name="T6" fmla="*/ 14 w 14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lnTo>
                    <a:pt x="14" y="0"/>
                  </a:lnTo>
                  <a:cubicBezTo>
                    <a:pt x="12" y="6"/>
                    <a:pt x="5" y="10"/>
                    <a:pt x="0" y="11"/>
                  </a:cubicBezTo>
                  <a:cubicBezTo>
                    <a:pt x="2" y="6"/>
                    <a:pt x="8" y="1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04" name="Freeform 1230"/>
            <p:cNvSpPr>
              <a:spLocks/>
            </p:cNvSpPr>
            <p:nvPr userDrawn="1"/>
          </p:nvSpPr>
          <p:spPr bwMode="auto">
            <a:xfrm>
              <a:off x="319" y="200"/>
              <a:ext cx="0" cy="1"/>
            </a:xfrm>
            <a:custGeom>
              <a:avLst/>
              <a:gdLst>
                <a:gd name="T0" fmla="*/ 0 h 2"/>
                <a:gd name="T1" fmla="*/ 0 h 2"/>
                <a:gd name="T2" fmla="*/ 1 h 2"/>
                <a:gd name="T3" fmla="*/ 2 h 2"/>
                <a:gd name="T4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05" name="Freeform 1231"/>
            <p:cNvSpPr>
              <a:spLocks/>
            </p:cNvSpPr>
            <p:nvPr userDrawn="1"/>
          </p:nvSpPr>
          <p:spPr bwMode="auto">
            <a:xfrm>
              <a:off x="328" y="186"/>
              <a:ext cx="0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lnTo>
                    <a:pt x="0" y="0"/>
                  </a:lnTo>
                  <a:lnTo>
                    <a:pt x="1" y="0"/>
                  </a:lnTo>
                  <a:cubicBezTo>
                    <a:pt x="1" y="0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06" name="Freeform 1232"/>
            <p:cNvSpPr>
              <a:spLocks/>
            </p:cNvSpPr>
            <p:nvPr userDrawn="1"/>
          </p:nvSpPr>
          <p:spPr bwMode="auto">
            <a:xfrm>
              <a:off x="313" y="186"/>
              <a:ext cx="2" cy="4"/>
            </a:xfrm>
            <a:custGeom>
              <a:avLst/>
              <a:gdLst>
                <a:gd name="T0" fmla="*/ 0 w 4"/>
                <a:gd name="T1" fmla="*/ 2 h 7"/>
                <a:gd name="T2" fmla="*/ 0 w 4"/>
                <a:gd name="T3" fmla="*/ 2 h 7"/>
                <a:gd name="T4" fmla="*/ 0 w 4"/>
                <a:gd name="T5" fmla="*/ 0 h 7"/>
                <a:gd name="T6" fmla="*/ 0 w 4"/>
                <a:gd name="T7" fmla="*/ 0 h 7"/>
                <a:gd name="T8" fmla="*/ 4 w 4"/>
                <a:gd name="T9" fmla="*/ 4 h 7"/>
                <a:gd name="T10" fmla="*/ 2 w 4"/>
                <a:gd name="T11" fmla="*/ 7 h 7"/>
                <a:gd name="T12" fmla="*/ 0 w 4"/>
                <a:gd name="T1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7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0"/>
                  </a:cubicBezTo>
                  <a:lnTo>
                    <a:pt x="0" y="0"/>
                  </a:lnTo>
                  <a:cubicBezTo>
                    <a:pt x="1" y="2"/>
                    <a:pt x="3" y="3"/>
                    <a:pt x="4" y="4"/>
                  </a:cubicBezTo>
                  <a:cubicBezTo>
                    <a:pt x="3" y="5"/>
                    <a:pt x="3" y="6"/>
                    <a:pt x="2" y="7"/>
                  </a:cubicBezTo>
                  <a:cubicBezTo>
                    <a:pt x="2" y="5"/>
                    <a:pt x="1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07" name="Freeform 1233"/>
            <p:cNvSpPr>
              <a:spLocks/>
            </p:cNvSpPr>
            <p:nvPr userDrawn="1"/>
          </p:nvSpPr>
          <p:spPr bwMode="auto">
            <a:xfrm>
              <a:off x="312" y="181"/>
              <a:ext cx="3" cy="5"/>
            </a:xfrm>
            <a:custGeom>
              <a:avLst/>
              <a:gdLst>
                <a:gd name="T0" fmla="*/ 1 w 5"/>
                <a:gd name="T1" fmla="*/ 9 h 10"/>
                <a:gd name="T2" fmla="*/ 1 w 5"/>
                <a:gd name="T3" fmla="*/ 9 h 10"/>
                <a:gd name="T4" fmla="*/ 0 w 5"/>
                <a:gd name="T5" fmla="*/ 3 h 10"/>
                <a:gd name="T6" fmla="*/ 1 w 5"/>
                <a:gd name="T7" fmla="*/ 0 h 10"/>
                <a:gd name="T8" fmla="*/ 5 w 5"/>
                <a:gd name="T9" fmla="*/ 5 h 10"/>
                <a:gd name="T10" fmla="*/ 2 w 5"/>
                <a:gd name="T11" fmla="*/ 10 h 10"/>
                <a:gd name="T12" fmla="*/ 1 w 5"/>
                <a:gd name="T1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0">
                  <a:moveTo>
                    <a:pt x="1" y="9"/>
                  </a:moveTo>
                  <a:lnTo>
                    <a:pt x="1" y="9"/>
                  </a:lnTo>
                  <a:cubicBezTo>
                    <a:pt x="1" y="7"/>
                    <a:pt x="0" y="5"/>
                    <a:pt x="0" y="3"/>
                  </a:cubicBezTo>
                  <a:lnTo>
                    <a:pt x="1" y="0"/>
                  </a:lnTo>
                  <a:cubicBezTo>
                    <a:pt x="3" y="2"/>
                    <a:pt x="4" y="3"/>
                    <a:pt x="5" y="5"/>
                  </a:cubicBezTo>
                  <a:cubicBezTo>
                    <a:pt x="4" y="6"/>
                    <a:pt x="3" y="8"/>
                    <a:pt x="2" y="10"/>
                  </a:cubicBezTo>
                  <a:lnTo>
                    <a:pt x="1" y="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08" name="Freeform 1234"/>
            <p:cNvSpPr>
              <a:spLocks/>
            </p:cNvSpPr>
            <p:nvPr userDrawn="1"/>
          </p:nvSpPr>
          <p:spPr bwMode="auto">
            <a:xfrm>
              <a:off x="312" y="181"/>
              <a:ext cx="1" cy="1"/>
            </a:xfrm>
            <a:custGeom>
              <a:avLst/>
              <a:gdLst>
                <a:gd name="T0" fmla="*/ 0 w 1"/>
                <a:gd name="T1" fmla="*/ 3 h 3"/>
                <a:gd name="T2" fmla="*/ 0 w 1"/>
                <a:gd name="T3" fmla="*/ 3 h 3"/>
                <a:gd name="T4" fmla="*/ 0 w 1"/>
                <a:gd name="T5" fmla="*/ 0 h 3"/>
                <a:gd name="T6" fmla="*/ 1 w 1"/>
                <a:gd name="T7" fmla="*/ 1 h 3"/>
                <a:gd name="T8" fmla="*/ 0 w 1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lnTo>
                    <a:pt x="1" y="1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09" name="Freeform 1235"/>
            <p:cNvSpPr>
              <a:spLocks/>
            </p:cNvSpPr>
            <p:nvPr userDrawn="1"/>
          </p:nvSpPr>
          <p:spPr bwMode="auto">
            <a:xfrm>
              <a:off x="312" y="177"/>
              <a:ext cx="3" cy="4"/>
            </a:xfrm>
            <a:custGeom>
              <a:avLst/>
              <a:gdLst>
                <a:gd name="T0" fmla="*/ 0 w 5"/>
                <a:gd name="T1" fmla="*/ 7 h 8"/>
                <a:gd name="T2" fmla="*/ 0 w 5"/>
                <a:gd name="T3" fmla="*/ 7 h 8"/>
                <a:gd name="T4" fmla="*/ 4 w 5"/>
                <a:gd name="T5" fmla="*/ 0 h 8"/>
                <a:gd name="T6" fmla="*/ 5 w 5"/>
                <a:gd name="T7" fmla="*/ 2 h 8"/>
                <a:gd name="T8" fmla="*/ 1 w 5"/>
                <a:gd name="T9" fmla="*/ 8 h 8"/>
                <a:gd name="T10" fmla="*/ 0 w 5"/>
                <a:gd name="T11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0" y="7"/>
                  </a:moveTo>
                  <a:lnTo>
                    <a:pt x="0" y="7"/>
                  </a:lnTo>
                  <a:cubicBezTo>
                    <a:pt x="1" y="4"/>
                    <a:pt x="2" y="2"/>
                    <a:pt x="4" y="0"/>
                  </a:cubicBezTo>
                  <a:cubicBezTo>
                    <a:pt x="4" y="1"/>
                    <a:pt x="5" y="2"/>
                    <a:pt x="5" y="2"/>
                  </a:cubicBezTo>
                  <a:cubicBezTo>
                    <a:pt x="4" y="4"/>
                    <a:pt x="3" y="6"/>
                    <a:pt x="1" y="8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10" name="Freeform 1236"/>
            <p:cNvSpPr>
              <a:spLocks/>
            </p:cNvSpPr>
            <p:nvPr userDrawn="1"/>
          </p:nvSpPr>
          <p:spPr bwMode="auto">
            <a:xfrm>
              <a:off x="314" y="175"/>
              <a:ext cx="3" cy="2"/>
            </a:xfrm>
            <a:custGeom>
              <a:avLst/>
              <a:gdLst>
                <a:gd name="T0" fmla="*/ 0 w 6"/>
                <a:gd name="T1" fmla="*/ 3 h 5"/>
                <a:gd name="T2" fmla="*/ 0 w 6"/>
                <a:gd name="T3" fmla="*/ 3 h 5"/>
                <a:gd name="T4" fmla="*/ 1 w 6"/>
                <a:gd name="T5" fmla="*/ 3 h 5"/>
                <a:gd name="T6" fmla="*/ 6 w 6"/>
                <a:gd name="T7" fmla="*/ 0 h 5"/>
                <a:gd name="T8" fmla="*/ 6 w 6"/>
                <a:gd name="T9" fmla="*/ 0 h 5"/>
                <a:gd name="T10" fmla="*/ 2 w 6"/>
                <a:gd name="T11" fmla="*/ 5 h 5"/>
                <a:gd name="T12" fmla="*/ 0 w 6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">
                  <a:moveTo>
                    <a:pt x="0" y="3"/>
                  </a:moveTo>
                  <a:lnTo>
                    <a:pt x="0" y="3"/>
                  </a:lnTo>
                  <a:cubicBezTo>
                    <a:pt x="0" y="3"/>
                    <a:pt x="1" y="3"/>
                    <a:pt x="1" y="3"/>
                  </a:cubicBezTo>
                  <a:cubicBezTo>
                    <a:pt x="2" y="2"/>
                    <a:pt x="4" y="1"/>
                    <a:pt x="6" y="0"/>
                  </a:cubicBezTo>
                  <a:lnTo>
                    <a:pt x="6" y="0"/>
                  </a:lnTo>
                  <a:cubicBezTo>
                    <a:pt x="4" y="2"/>
                    <a:pt x="3" y="4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11" name="Freeform 1237"/>
            <p:cNvSpPr>
              <a:spLocks/>
            </p:cNvSpPr>
            <p:nvPr userDrawn="1"/>
          </p:nvSpPr>
          <p:spPr bwMode="auto">
            <a:xfrm>
              <a:off x="317" y="175"/>
              <a:ext cx="0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0 h 1"/>
                <a:gd name="T6" fmla="*/ 0 w 1"/>
                <a:gd name="T7" fmla="*/ 1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12" name="Freeform 1238"/>
            <p:cNvSpPr>
              <a:spLocks/>
            </p:cNvSpPr>
            <p:nvPr userDrawn="1"/>
          </p:nvSpPr>
          <p:spPr bwMode="auto">
            <a:xfrm>
              <a:off x="317" y="174"/>
              <a:ext cx="4" cy="4"/>
            </a:xfrm>
            <a:custGeom>
              <a:avLst/>
              <a:gdLst>
                <a:gd name="T0" fmla="*/ 2 w 8"/>
                <a:gd name="T1" fmla="*/ 1 h 9"/>
                <a:gd name="T2" fmla="*/ 2 w 8"/>
                <a:gd name="T3" fmla="*/ 1 h 9"/>
                <a:gd name="T4" fmla="*/ 5 w 8"/>
                <a:gd name="T5" fmla="*/ 0 h 9"/>
                <a:gd name="T6" fmla="*/ 8 w 8"/>
                <a:gd name="T7" fmla="*/ 4 h 9"/>
                <a:gd name="T8" fmla="*/ 4 w 8"/>
                <a:gd name="T9" fmla="*/ 9 h 9"/>
                <a:gd name="T10" fmla="*/ 0 w 8"/>
                <a:gd name="T11" fmla="*/ 3 h 9"/>
                <a:gd name="T12" fmla="*/ 2 w 8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9">
                  <a:moveTo>
                    <a:pt x="2" y="1"/>
                  </a:moveTo>
                  <a:lnTo>
                    <a:pt x="2" y="1"/>
                  </a:lnTo>
                  <a:cubicBezTo>
                    <a:pt x="3" y="1"/>
                    <a:pt x="4" y="0"/>
                    <a:pt x="5" y="0"/>
                  </a:cubicBezTo>
                  <a:cubicBezTo>
                    <a:pt x="5" y="1"/>
                    <a:pt x="6" y="2"/>
                    <a:pt x="8" y="4"/>
                  </a:cubicBezTo>
                  <a:cubicBezTo>
                    <a:pt x="6" y="6"/>
                    <a:pt x="5" y="7"/>
                    <a:pt x="4" y="9"/>
                  </a:cubicBezTo>
                  <a:cubicBezTo>
                    <a:pt x="2" y="7"/>
                    <a:pt x="1" y="5"/>
                    <a:pt x="0" y="3"/>
                  </a:cubicBezTo>
                  <a:cubicBezTo>
                    <a:pt x="1" y="3"/>
                    <a:pt x="1" y="2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13" name="Freeform 1239"/>
            <p:cNvSpPr>
              <a:spLocks/>
            </p:cNvSpPr>
            <p:nvPr userDrawn="1"/>
          </p:nvSpPr>
          <p:spPr bwMode="auto">
            <a:xfrm>
              <a:off x="320" y="173"/>
              <a:ext cx="3" cy="2"/>
            </a:xfrm>
            <a:custGeom>
              <a:avLst/>
              <a:gdLst>
                <a:gd name="T0" fmla="*/ 0 w 7"/>
                <a:gd name="T1" fmla="*/ 2 h 5"/>
                <a:gd name="T2" fmla="*/ 0 w 7"/>
                <a:gd name="T3" fmla="*/ 2 h 5"/>
                <a:gd name="T4" fmla="*/ 7 w 7"/>
                <a:gd name="T5" fmla="*/ 0 h 5"/>
                <a:gd name="T6" fmla="*/ 7 w 7"/>
                <a:gd name="T7" fmla="*/ 2 h 5"/>
                <a:gd name="T8" fmla="*/ 3 w 7"/>
                <a:gd name="T9" fmla="*/ 5 h 5"/>
                <a:gd name="T10" fmla="*/ 0 w 7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0" y="2"/>
                  </a:moveTo>
                  <a:lnTo>
                    <a:pt x="0" y="2"/>
                  </a:lnTo>
                  <a:cubicBezTo>
                    <a:pt x="3" y="1"/>
                    <a:pt x="5" y="0"/>
                    <a:pt x="7" y="0"/>
                  </a:cubicBezTo>
                  <a:lnTo>
                    <a:pt x="7" y="2"/>
                  </a:lnTo>
                  <a:cubicBezTo>
                    <a:pt x="6" y="3"/>
                    <a:pt x="4" y="4"/>
                    <a:pt x="3" y="5"/>
                  </a:cubicBezTo>
                  <a:cubicBezTo>
                    <a:pt x="2" y="4"/>
                    <a:pt x="1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14" name="Freeform 1240"/>
            <p:cNvSpPr>
              <a:spLocks/>
            </p:cNvSpPr>
            <p:nvPr userDrawn="1"/>
          </p:nvSpPr>
          <p:spPr bwMode="auto">
            <a:xfrm>
              <a:off x="321" y="174"/>
              <a:ext cx="3" cy="4"/>
            </a:xfrm>
            <a:custGeom>
              <a:avLst/>
              <a:gdLst>
                <a:gd name="T0" fmla="*/ 3 w 5"/>
                <a:gd name="T1" fmla="*/ 0 h 8"/>
                <a:gd name="T2" fmla="*/ 3 w 5"/>
                <a:gd name="T3" fmla="*/ 0 h 8"/>
                <a:gd name="T4" fmla="*/ 5 w 5"/>
                <a:gd name="T5" fmla="*/ 7 h 8"/>
                <a:gd name="T6" fmla="*/ 4 w 5"/>
                <a:gd name="T7" fmla="*/ 8 h 8"/>
                <a:gd name="T8" fmla="*/ 0 w 5"/>
                <a:gd name="T9" fmla="*/ 3 h 8"/>
                <a:gd name="T10" fmla="*/ 3 w 5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3" y="0"/>
                  </a:moveTo>
                  <a:lnTo>
                    <a:pt x="3" y="0"/>
                  </a:lnTo>
                  <a:lnTo>
                    <a:pt x="5" y="7"/>
                  </a:lnTo>
                  <a:lnTo>
                    <a:pt x="4" y="8"/>
                  </a:lnTo>
                  <a:cubicBezTo>
                    <a:pt x="2" y="7"/>
                    <a:pt x="1" y="5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15" name="Freeform 1241"/>
            <p:cNvSpPr>
              <a:spLocks/>
            </p:cNvSpPr>
            <p:nvPr userDrawn="1"/>
          </p:nvSpPr>
          <p:spPr bwMode="auto">
            <a:xfrm>
              <a:off x="323" y="178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16" name="Freeform 1242"/>
            <p:cNvSpPr>
              <a:spLocks/>
            </p:cNvSpPr>
            <p:nvPr userDrawn="1"/>
          </p:nvSpPr>
          <p:spPr bwMode="auto">
            <a:xfrm>
              <a:off x="321" y="178"/>
              <a:ext cx="3" cy="4"/>
            </a:xfrm>
            <a:custGeom>
              <a:avLst/>
              <a:gdLst>
                <a:gd name="T0" fmla="*/ 7 w 7"/>
                <a:gd name="T1" fmla="*/ 3 h 9"/>
                <a:gd name="T2" fmla="*/ 7 w 7"/>
                <a:gd name="T3" fmla="*/ 3 h 9"/>
                <a:gd name="T4" fmla="*/ 7 w 7"/>
                <a:gd name="T5" fmla="*/ 6 h 9"/>
                <a:gd name="T6" fmla="*/ 4 w 7"/>
                <a:gd name="T7" fmla="*/ 9 h 9"/>
                <a:gd name="T8" fmla="*/ 0 w 7"/>
                <a:gd name="T9" fmla="*/ 5 h 9"/>
                <a:gd name="T10" fmla="*/ 5 w 7"/>
                <a:gd name="T11" fmla="*/ 0 h 9"/>
                <a:gd name="T12" fmla="*/ 7 w 7"/>
                <a:gd name="T13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7" y="3"/>
                  </a:moveTo>
                  <a:lnTo>
                    <a:pt x="7" y="3"/>
                  </a:lnTo>
                  <a:lnTo>
                    <a:pt x="7" y="6"/>
                  </a:lnTo>
                  <a:cubicBezTo>
                    <a:pt x="6" y="7"/>
                    <a:pt x="5" y="8"/>
                    <a:pt x="4" y="9"/>
                  </a:cubicBezTo>
                  <a:cubicBezTo>
                    <a:pt x="3" y="8"/>
                    <a:pt x="2" y="7"/>
                    <a:pt x="0" y="5"/>
                  </a:cubicBezTo>
                  <a:cubicBezTo>
                    <a:pt x="2" y="4"/>
                    <a:pt x="3" y="2"/>
                    <a:pt x="5" y="0"/>
                  </a:cubicBezTo>
                  <a:cubicBezTo>
                    <a:pt x="5" y="1"/>
                    <a:pt x="6" y="2"/>
                    <a:pt x="7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17" name="Freeform 1243"/>
            <p:cNvSpPr>
              <a:spLocks/>
            </p:cNvSpPr>
            <p:nvPr userDrawn="1"/>
          </p:nvSpPr>
          <p:spPr bwMode="auto">
            <a:xfrm>
              <a:off x="323" y="181"/>
              <a:ext cx="2" cy="4"/>
            </a:xfrm>
            <a:custGeom>
              <a:avLst/>
              <a:gdLst>
                <a:gd name="T0" fmla="*/ 2 w 4"/>
                <a:gd name="T1" fmla="*/ 0 h 7"/>
                <a:gd name="T2" fmla="*/ 2 w 4"/>
                <a:gd name="T3" fmla="*/ 0 h 7"/>
                <a:gd name="T4" fmla="*/ 4 w 4"/>
                <a:gd name="T5" fmla="*/ 7 h 7"/>
                <a:gd name="T6" fmla="*/ 0 w 4"/>
                <a:gd name="T7" fmla="*/ 3 h 7"/>
                <a:gd name="T8" fmla="*/ 2 w 4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2" y="0"/>
                  </a:moveTo>
                  <a:lnTo>
                    <a:pt x="2" y="0"/>
                  </a:lnTo>
                  <a:lnTo>
                    <a:pt x="4" y="7"/>
                  </a:lnTo>
                  <a:cubicBezTo>
                    <a:pt x="2" y="6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18" name="Freeform 1244"/>
            <p:cNvSpPr>
              <a:spLocks/>
            </p:cNvSpPr>
            <p:nvPr userDrawn="1"/>
          </p:nvSpPr>
          <p:spPr bwMode="auto">
            <a:xfrm>
              <a:off x="323" y="185"/>
              <a:ext cx="2" cy="4"/>
            </a:xfrm>
            <a:custGeom>
              <a:avLst/>
              <a:gdLst>
                <a:gd name="T0" fmla="*/ 4 w 5"/>
                <a:gd name="T1" fmla="*/ 1 h 8"/>
                <a:gd name="T2" fmla="*/ 4 w 5"/>
                <a:gd name="T3" fmla="*/ 1 h 8"/>
                <a:gd name="T4" fmla="*/ 5 w 5"/>
                <a:gd name="T5" fmla="*/ 6 h 8"/>
                <a:gd name="T6" fmla="*/ 4 w 5"/>
                <a:gd name="T7" fmla="*/ 7 h 8"/>
                <a:gd name="T8" fmla="*/ 4 w 5"/>
                <a:gd name="T9" fmla="*/ 7 h 8"/>
                <a:gd name="T10" fmla="*/ 4 w 5"/>
                <a:gd name="T11" fmla="*/ 8 h 8"/>
                <a:gd name="T12" fmla="*/ 0 w 5"/>
                <a:gd name="T13" fmla="*/ 5 h 8"/>
                <a:gd name="T14" fmla="*/ 4 w 5"/>
                <a:gd name="T15" fmla="*/ 0 h 8"/>
                <a:gd name="T16" fmla="*/ 4 w 5"/>
                <a:gd name="T1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8">
                  <a:moveTo>
                    <a:pt x="4" y="1"/>
                  </a:moveTo>
                  <a:lnTo>
                    <a:pt x="4" y="1"/>
                  </a:lnTo>
                  <a:lnTo>
                    <a:pt x="5" y="6"/>
                  </a:lnTo>
                  <a:cubicBezTo>
                    <a:pt x="5" y="7"/>
                    <a:pt x="5" y="7"/>
                    <a:pt x="4" y="7"/>
                  </a:cubicBezTo>
                  <a:lnTo>
                    <a:pt x="4" y="7"/>
                  </a:lnTo>
                  <a:lnTo>
                    <a:pt x="4" y="8"/>
                  </a:lnTo>
                  <a:cubicBezTo>
                    <a:pt x="3" y="7"/>
                    <a:pt x="1" y="6"/>
                    <a:pt x="0" y="5"/>
                  </a:cubicBezTo>
                  <a:cubicBezTo>
                    <a:pt x="1" y="3"/>
                    <a:pt x="2" y="2"/>
                    <a:pt x="4" y="0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19" name="Freeform 1245"/>
            <p:cNvSpPr>
              <a:spLocks/>
            </p:cNvSpPr>
            <p:nvPr userDrawn="1"/>
          </p:nvSpPr>
          <p:spPr bwMode="auto">
            <a:xfrm>
              <a:off x="325" y="189"/>
              <a:ext cx="0" cy="1"/>
            </a:xfrm>
            <a:custGeom>
              <a:avLst/>
              <a:gdLst>
                <a:gd name="T0" fmla="*/ 0 w 1"/>
                <a:gd name="T1" fmla="*/ 1 h 2"/>
                <a:gd name="T2" fmla="*/ 0 w 1"/>
                <a:gd name="T3" fmla="*/ 1 h 2"/>
                <a:gd name="T4" fmla="*/ 0 w 1"/>
                <a:gd name="T5" fmla="*/ 0 h 2"/>
                <a:gd name="T6" fmla="*/ 1 w 1"/>
                <a:gd name="T7" fmla="*/ 2 h 2"/>
                <a:gd name="T8" fmla="*/ 0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1" y="1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20" name="Freeform 1246"/>
            <p:cNvSpPr>
              <a:spLocks/>
            </p:cNvSpPr>
            <p:nvPr userDrawn="1"/>
          </p:nvSpPr>
          <p:spPr bwMode="auto">
            <a:xfrm>
              <a:off x="318" y="196"/>
              <a:ext cx="2" cy="2"/>
            </a:xfrm>
            <a:custGeom>
              <a:avLst/>
              <a:gdLst>
                <a:gd name="T0" fmla="*/ 4 w 4"/>
                <a:gd name="T1" fmla="*/ 2 h 4"/>
                <a:gd name="T2" fmla="*/ 4 w 4"/>
                <a:gd name="T3" fmla="*/ 2 h 4"/>
                <a:gd name="T4" fmla="*/ 1 w 4"/>
                <a:gd name="T5" fmla="*/ 4 h 4"/>
                <a:gd name="T6" fmla="*/ 0 w 4"/>
                <a:gd name="T7" fmla="*/ 2 h 4"/>
                <a:gd name="T8" fmla="*/ 0 w 4"/>
                <a:gd name="T9" fmla="*/ 0 h 4"/>
                <a:gd name="T10" fmla="*/ 4 w 4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lnTo>
                    <a:pt x="4" y="2"/>
                  </a:lnTo>
                  <a:cubicBezTo>
                    <a:pt x="3" y="3"/>
                    <a:pt x="2" y="3"/>
                    <a:pt x="1" y="4"/>
                  </a:cubicBezTo>
                  <a:cubicBezTo>
                    <a:pt x="0" y="3"/>
                    <a:pt x="0" y="3"/>
                    <a:pt x="0" y="2"/>
                  </a:cubicBezTo>
                  <a:lnTo>
                    <a:pt x="0" y="0"/>
                  </a:lnTo>
                  <a:cubicBezTo>
                    <a:pt x="2" y="1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21" name="Freeform 1247"/>
            <p:cNvSpPr>
              <a:spLocks/>
            </p:cNvSpPr>
            <p:nvPr userDrawn="1"/>
          </p:nvSpPr>
          <p:spPr bwMode="auto">
            <a:xfrm>
              <a:off x="318" y="195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22" name="Freeform 1248"/>
            <p:cNvSpPr>
              <a:spLocks/>
            </p:cNvSpPr>
            <p:nvPr userDrawn="1"/>
          </p:nvSpPr>
          <p:spPr bwMode="auto">
            <a:xfrm>
              <a:off x="316" y="193"/>
              <a:ext cx="2" cy="3"/>
            </a:xfrm>
            <a:custGeom>
              <a:avLst/>
              <a:gdLst>
                <a:gd name="T0" fmla="*/ 5 w 5"/>
                <a:gd name="T1" fmla="*/ 3 h 7"/>
                <a:gd name="T2" fmla="*/ 5 w 5"/>
                <a:gd name="T3" fmla="*/ 3 h 7"/>
                <a:gd name="T4" fmla="*/ 4 w 5"/>
                <a:gd name="T5" fmla="*/ 5 h 7"/>
                <a:gd name="T6" fmla="*/ 3 w 5"/>
                <a:gd name="T7" fmla="*/ 6 h 7"/>
                <a:gd name="T8" fmla="*/ 4 w 5"/>
                <a:gd name="T9" fmla="*/ 6 h 7"/>
                <a:gd name="T10" fmla="*/ 3 w 5"/>
                <a:gd name="T11" fmla="*/ 7 h 7"/>
                <a:gd name="T12" fmla="*/ 0 w 5"/>
                <a:gd name="T13" fmla="*/ 0 h 7"/>
                <a:gd name="T14" fmla="*/ 5 w 5"/>
                <a:gd name="T1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7">
                  <a:moveTo>
                    <a:pt x="5" y="3"/>
                  </a:moveTo>
                  <a:lnTo>
                    <a:pt x="5" y="3"/>
                  </a:lnTo>
                  <a:cubicBezTo>
                    <a:pt x="5" y="4"/>
                    <a:pt x="4" y="5"/>
                    <a:pt x="4" y="5"/>
                  </a:cubicBezTo>
                  <a:lnTo>
                    <a:pt x="3" y="6"/>
                  </a:lnTo>
                  <a:lnTo>
                    <a:pt x="4" y="6"/>
                  </a:lnTo>
                  <a:lnTo>
                    <a:pt x="3" y="7"/>
                  </a:lnTo>
                  <a:cubicBezTo>
                    <a:pt x="2" y="5"/>
                    <a:pt x="1" y="2"/>
                    <a:pt x="0" y="0"/>
                  </a:cubicBezTo>
                  <a:cubicBezTo>
                    <a:pt x="1" y="1"/>
                    <a:pt x="3" y="2"/>
                    <a:pt x="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23" name="Freeform 1249"/>
            <p:cNvSpPr>
              <a:spLocks/>
            </p:cNvSpPr>
            <p:nvPr userDrawn="1"/>
          </p:nvSpPr>
          <p:spPr bwMode="auto">
            <a:xfrm>
              <a:off x="315" y="189"/>
              <a:ext cx="2" cy="4"/>
            </a:xfrm>
            <a:custGeom>
              <a:avLst/>
              <a:gdLst>
                <a:gd name="T0" fmla="*/ 2 w 5"/>
                <a:gd name="T1" fmla="*/ 8 h 9"/>
                <a:gd name="T2" fmla="*/ 2 w 5"/>
                <a:gd name="T3" fmla="*/ 8 h 9"/>
                <a:gd name="T4" fmla="*/ 0 w 5"/>
                <a:gd name="T5" fmla="*/ 3 h 9"/>
                <a:gd name="T6" fmla="*/ 1 w 5"/>
                <a:gd name="T7" fmla="*/ 0 h 9"/>
                <a:gd name="T8" fmla="*/ 5 w 5"/>
                <a:gd name="T9" fmla="*/ 4 h 9"/>
                <a:gd name="T10" fmla="*/ 3 w 5"/>
                <a:gd name="T11" fmla="*/ 9 h 9"/>
                <a:gd name="T12" fmla="*/ 2 w 5"/>
                <a:gd name="T13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9">
                  <a:moveTo>
                    <a:pt x="2" y="8"/>
                  </a:moveTo>
                  <a:lnTo>
                    <a:pt x="2" y="8"/>
                  </a:lnTo>
                  <a:cubicBezTo>
                    <a:pt x="1" y="6"/>
                    <a:pt x="0" y="5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3" y="1"/>
                    <a:pt x="4" y="2"/>
                    <a:pt x="5" y="4"/>
                  </a:cubicBezTo>
                  <a:cubicBezTo>
                    <a:pt x="4" y="5"/>
                    <a:pt x="4" y="7"/>
                    <a:pt x="3" y="9"/>
                  </a:cubicBezTo>
                  <a:lnTo>
                    <a:pt x="2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24" name="Freeform 1250"/>
            <p:cNvSpPr>
              <a:spLocks/>
            </p:cNvSpPr>
            <p:nvPr userDrawn="1"/>
          </p:nvSpPr>
          <p:spPr bwMode="auto">
            <a:xfrm>
              <a:off x="324" y="172"/>
              <a:ext cx="3" cy="14"/>
            </a:xfrm>
            <a:custGeom>
              <a:avLst/>
              <a:gdLst>
                <a:gd name="T0" fmla="*/ 4 w 8"/>
                <a:gd name="T1" fmla="*/ 0 h 32"/>
                <a:gd name="T2" fmla="*/ 4 w 8"/>
                <a:gd name="T3" fmla="*/ 0 h 32"/>
                <a:gd name="T4" fmla="*/ 8 w 8"/>
                <a:gd name="T5" fmla="*/ 32 h 32"/>
                <a:gd name="T6" fmla="*/ 7 w 8"/>
                <a:gd name="T7" fmla="*/ 32 h 32"/>
                <a:gd name="T8" fmla="*/ 6 w 8"/>
                <a:gd name="T9" fmla="*/ 31 h 32"/>
                <a:gd name="T10" fmla="*/ 6 w 8"/>
                <a:gd name="T11" fmla="*/ 32 h 32"/>
                <a:gd name="T12" fmla="*/ 0 w 8"/>
                <a:gd name="T13" fmla="*/ 1 h 32"/>
                <a:gd name="T14" fmla="*/ 4 w 8"/>
                <a:gd name="T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2">
                  <a:moveTo>
                    <a:pt x="4" y="0"/>
                  </a:moveTo>
                  <a:lnTo>
                    <a:pt x="4" y="0"/>
                  </a:lnTo>
                  <a:lnTo>
                    <a:pt x="8" y="32"/>
                  </a:lnTo>
                  <a:cubicBezTo>
                    <a:pt x="7" y="32"/>
                    <a:pt x="7" y="32"/>
                    <a:pt x="7" y="32"/>
                  </a:cubicBezTo>
                  <a:lnTo>
                    <a:pt x="6" y="31"/>
                  </a:lnTo>
                  <a:cubicBezTo>
                    <a:pt x="6" y="32"/>
                    <a:pt x="6" y="32"/>
                    <a:pt x="6" y="32"/>
                  </a:cubicBezTo>
                  <a:lnTo>
                    <a:pt x="0" y="1"/>
                  </a:lnTo>
                  <a:cubicBezTo>
                    <a:pt x="1" y="0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25" name="Freeform 1251"/>
            <p:cNvSpPr>
              <a:spLocks/>
            </p:cNvSpPr>
            <p:nvPr userDrawn="1"/>
          </p:nvSpPr>
          <p:spPr bwMode="auto">
            <a:xfrm>
              <a:off x="319" y="176"/>
              <a:ext cx="4" cy="4"/>
            </a:xfrm>
            <a:custGeom>
              <a:avLst/>
              <a:gdLst>
                <a:gd name="T0" fmla="*/ 4 w 8"/>
                <a:gd name="T1" fmla="*/ 0 h 9"/>
                <a:gd name="T2" fmla="*/ 4 w 8"/>
                <a:gd name="T3" fmla="*/ 0 h 9"/>
                <a:gd name="T4" fmla="*/ 8 w 8"/>
                <a:gd name="T5" fmla="*/ 5 h 9"/>
                <a:gd name="T6" fmla="*/ 4 w 8"/>
                <a:gd name="T7" fmla="*/ 9 h 9"/>
                <a:gd name="T8" fmla="*/ 0 w 8"/>
                <a:gd name="T9" fmla="*/ 5 h 9"/>
                <a:gd name="T10" fmla="*/ 4 w 8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0"/>
                  </a:moveTo>
                  <a:lnTo>
                    <a:pt x="4" y="0"/>
                  </a:lnTo>
                  <a:cubicBezTo>
                    <a:pt x="5" y="1"/>
                    <a:pt x="7" y="3"/>
                    <a:pt x="8" y="5"/>
                  </a:cubicBezTo>
                  <a:cubicBezTo>
                    <a:pt x="7" y="6"/>
                    <a:pt x="5" y="8"/>
                    <a:pt x="4" y="9"/>
                  </a:cubicBezTo>
                  <a:cubicBezTo>
                    <a:pt x="2" y="8"/>
                    <a:pt x="1" y="6"/>
                    <a:pt x="0" y="5"/>
                  </a:cubicBezTo>
                  <a:cubicBezTo>
                    <a:pt x="1" y="3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26" name="Freeform 1252"/>
            <p:cNvSpPr>
              <a:spLocks/>
            </p:cNvSpPr>
            <p:nvPr userDrawn="1"/>
          </p:nvSpPr>
          <p:spPr bwMode="auto">
            <a:xfrm>
              <a:off x="315" y="176"/>
              <a:ext cx="4" cy="5"/>
            </a:xfrm>
            <a:custGeom>
              <a:avLst/>
              <a:gdLst>
                <a:gd name="T0" fmla="*/ 4 w 8"/>
                <a:gd name="T1" fmla="*/ 11 h 11"/>
                <a:gd name="T2" fmla="*/ 4 w 8"/>
                <a:gd name="T3" fmla="*/ 11 h 11"/>
                <a:gd name="T4" fmla="*/ 0 w 8"/>
                <a:gd name="T5" fmla="*/ 5 h 11"/>
                <a:gd name="T6" fmla="*/ 4 w 8"/>
                <a:gd name="T7" fmla="*/ 0 h 11"/>
                <a:gd name="T8" fmla="*/ 8 w 8"/>
                <a:gd name="T9" fmla="*/ 6 h 11"/>
                <a:gd name="T10" fmla="*/ 4 w 8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4" y="11"/>
                  </a:moveTo>
                  <a:lnTo>
                    <a:pt x="4" y="11"/>
                  </a:lnTo>
                  <a:cubicBezTo>
                    <a:pt x="3" y="9"/>
                    <a:pt x="1" y="7"/>
                    <a:pt x="0" y="5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5" y="2"/>
                    <a:pt x="7" y="4"/>
                    <a:pt x="8" y="6"/>
                  </a:cubicBezTo>
                  <a:cubicBezTo>
                    <a:pt x="7" y="7"/>
                    <a:pt x="5" y="9"/>
                    <a:pt x="4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27" name="Freeform 1253"/>
            <p:cNvSpPr>
              <a:spLocks/>
            </p:cNvSpPr>
            <p:nvPr userDrawn="1"/>
          </p:nvSpPr>
          <p:spPr bwMode="auto">
            <a:xfrm>
              <a:off x="317" y="178"/>
              <a:ext cx="3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5 h 10"/>
                <a:gd name="T6" fmla="*/ 4 w 8"/>
                <a:gd name="T7" fmla="*/ 0 h 10"/>
                <a:gd name="T8" fmla="*/ 8 w 8"/>
                <a:gd name="T9" fmla="*/ 5 h 10"/>
                <a:gd name="T10" fmla="*/ 4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3" y="8"/>
                    <a:pt x="2" y="7"/>
                    <a:pt x="0" y="5"/>
                  </a:cubicBezTo>
                  <a:cubicBezTo>
                    <a:pt x="2" y="4"/>
                    <a:pt x="3" y="2"/>
                    <a:pt x="4" y="0"/>
                  </a:cubicBezTo>
                  <a:cubicBezTo>
                    <a:pt x="6" y="2"/>
                    <a:pt x="7" y="3"/>
                    <a:pt x="8" y="5"/>
                  </a:cubicBezTo>
                  <a:cubicBezTo>
                    <a:pt x="7" y="7"/>
                    <a:pt x="6" y="8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28" name="Freeform 1254"/>
            <p:cNvSpPr>
              <a:spLocks/>
            </p:cNvSpPr>
            <p:nvPr userDrawn="1"/>
          </p:nvSpPr>
          <p:spPr bwMode="auto">
            <a:xfrm>
              <a:off x="319" y="181"/>
              <a:ext cx="4" cy="4"/>
            </a:xfrm>
            <a:custGeom>
              <a:avLst/>
              <a:gdLst>
                <a:gd name="T0" fmla="*/ 4 w 8"/>
                <a:gd name="T1" fmla="*/ 9 h 9"/>
                <a:gd name="T2" fmla="*/ 4 w 8"/>
                <a:gd name="T3" fmla="*/ 9 h 9"/>
                <a:gd name="T4" fmla="*/ 0 w 8"/>
                <a:gd name="T5" fmla="*/ 4 h 9"/>
                <a:gd name="T6" fmla="*/ 4 w 8"/>
                <a:gd name="T7" fmla="*/ 0 h 9"/>
                <a:gd name="T8" fmla="*/ 8 w 8"/>
                <a:gd name="T9" fmla="*/ 4 h 9"/>
                <a:gd name="T10" fmla="*/ 4 w 8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9"/>
                  </a:moveTo>
                  <a:lnTo>
                    <a:pt x="4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1" y="3"/>
                    <a:pt x="2" y="1"/>
                    <a:pt x="4" y="0"/>
                  </a:cubicBezTo>
                  <a:cubicBezTo>
                    <a:pt x="5" y="1"/>
                    <a:pt x="6" y="3"/>
                    <a:pt x="8" y="4"/>
                  </a:cubicBezTo>
                  <a:cubicBezTo>
                    <a:pt x="6" y="6"/>
                    <a:pt x="5" y="7"/>
                    <a:pt x="4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29" name="Freeform 1255"/>
            <p:cNvSpPr>
              <a:spLocks/>
            </p:cNvSpPr>
            <p:nvPr userDrawn="1"/>
          </p:nvSpPr>
          <p:spPr bwMode="auto">
            <a:xfrm>
              <a:off x="321" y="183"/>
              <a:ext cx="3" cy="4"/>
            </a:xfrm>
            <a:custGeom>
              <a:avLst/>
              <a:gdLst>
                <a:gd name="T0" fmla="*/ 4 w 8"/>
                <a:gd name="T1" fmla="*/ 8 h 8"/>
                <a:gd name="T2" fmla="*/ 4 w 8"/>
                <a:gd name="T3" fmla="*/ 8 h 8"/>
                <a:gd name="T4" fmla="*/ 0 w 8"/>
                <a:gd name="T5" fmla="*/ 4 h 8"/>
                <a:gd name="T6" fmla="*/ 4 w 8"/>
                <a:gd name="T7" fmla="*/ 0 h 8"/>
                <a:gd name="T8" fmla="*/ 8 w 8"/>
                <a:gd name="T9" fmla="*/ 4 h 8"/>
                <a:gd name="T10" fmla="*/ 4 w 8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4" y="8"/>
                  </a:moveTo>
                  <a:lnTo>
                    <a:pt x="4" y="8"/>
                  </a:lnTo>
                  <a:cubicBezTo>
                    <a:pt x="3" y="7"/>
                    <a:pt x="2" y="6"/>
                    <a:pt x="0" y="4"/>
                  </a:cubicBezTo>
                  <a:cubicBezTo>
                    <a:pt x="2" y="3"/>
                    <a:pt x="3" y="1"/>
                    <a:pt x="4" y="0"/>
                  </a:cubicBezTo>
                  <a:cubicBezTo>
                    <a:pt x="5" y="1"/>
                    <a:pt x="7" y="2"/>
                    <a:pt x="8" y="4"/>
                  </a:cubicBezTo>
                  <a:cubicBezTo>
                    <a:pt x="7" y="5"/>
                    <a:pt x="6" y="7"/>
                    <a:pt x="4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30" name="Freeform 1256"/>
            <p:cNvSpPr>
              <a:spLocks/>
            </p:cNvSpPr>
            <p:nvPr userDrawn="1"/>
          </p:nvSpPr>
          <p:spPr bwMode="auto">
            <a:xfrm>
              <a:off x="313" y="178"/>
              <a:ext cx="3" cy="5"/>
            </a:xfrm>
            <a:custGeom>
              <a:avLst/>
              <a:gdLst>
                <a:gd name="T0" fmla="*/ 3 w 7"/>
                <a:gd name="T1" fmla="*/ 11 h 11"/>
                <a:gd name="T2" fmla="*/ 3 w 7"/>
                <a:gd name="T3" fmla="*/ 11 h 11"/>
                <a:gd name="T4" fmla="*/ 0 w 7"/>
                <a:gd name="T5" fmla="*/ 6 h 11"/>
                <a:gd name="T6" fmla="*/ 4 w 7"/>
                <a:gd name="T7" fmla="*/ 0 h 11"/>
                <a:gd name="T8" fmla="*/ 7 w 7"/>
                <a:gd name="T9" fmla="*/ 5 h 11"/>
                <a:gd name="T10" fmla="*/ 3 w 7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1">
                  <a:moveTo>
                    <a:pt x="3" y="11"/>
                  </a:moveTo>
                  <a:lnTo>
                    <a:pt x="3" y="11"/>
                  </a:lnTo>
                  <a:cubicBezTo>
                    <a:pt x="2" y="10"/>
                    <a:pt x="1" y="8"/>
                    <a:pt x="0" y="6"/>
                  </a:cubicBezTo>
                  <a:cubicBezTo>
                    <a:pt x="1" y="4"/>
                    <a:pt x="2" y="2"/>
                    <a:pt x="4" y="0"/>
                  </a:cubicBezTo>
                  <a:cubicBezTo>
                    <a:pt x="5" y="2"/>
                    <a:pt x="6" y="4"/>
                    <a:pt x="7" y="5"/>
                  </a:cubicBezTo>
                  <a:cubicBezTo>
                    <a:pt x="6" y="7"/>
                    <a:pt x="5" y="9"/>
                    <a:pt x="3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31" name="Freeform 1257"/>
            <p:cNvSpPr>
              <a:spLocks/>
            </p:cNvSpPr>
            <p:nvPr userDrawn="1"/>
          </p:nvSpPr>
          <p:spPr bwMode="auto">
            <a:xfrm>
              <a:off x="315" y="181"/>
              <a:ext cx="4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6 h 10"/>
                <a:gd name="T6" fmla="*/ 4 w 8"/>
                <a:gd name="T7" fmla="*/ 0 h 10"/>
                <a:gd name="T8" fmla="*/ 8 w 8"/>
                <a:gd name="T9" fmla="*/ 5 h 10"/>
                <a:gd name="T10" fmla="*/ 4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2" y="9"/>
                    <a:pt x="1" y="7"/>
                    <a:pt x="0" y="6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5" y="2"/>
                    <a:pt x="6" y="3"/>
                    <a:pt x="8" y="5"/>
                  </a:cubicBezTo>
                  <a:cubicBezTo>
                    <a:pt x="6" y="6"/>
                    <a:pt x="5" y="8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32" name="Freeform 1258"/>
            <p:cNvSpPr>
              <a:spLocks/>
            </p:cNvSpPr>
            <p:nvPr userDrawn="1"/>
          </p:nvSpPr>
          <p:spPr bwMode="auto">
            <a:xfrm>
              <a:off x="317" y="183"/>
              <a:ext cx="3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6 h 10"/>
                <a:gd name="T6" fmla="*/ 4 w 8"/>
                <a:gd name="T7" fmla="*/ 0 h 10"/>
                <a:gd name="T8" fmla="*/ 8 w 8"/>
                <a:gd name="T9" fmla="*/ 4 h 10"/>
                <a:gd name="T10" fmla="*/ 5 w 8"/>
                <a:gd name="T11" fmla="*/ 9 h 10"/>
                <a:gd name="T12" fmla="*/ 5 w 8"/>
                <a:gd name="T13" fmla="*/ 9 h 10"/>
                <a:gd name="T14" fmla="*/ 4 w 8"/>
                <a:gd name="T15" fmla="*/ 9 h 10"/>
                <a:gd name="T16" fmla="*/ 4 w 8"/>
                <a:gd name="T17" fmla="*/ 10 h 10"/>
                <a:gd name="T18" fmla="*/ 4 w 8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3" y="9"/>
                    <a:pt x="1" y="7"/>
                    <a:pt x="0" y="6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6" y="2"/>
                    <a:pt x="7" y="3"/>
                    <a:pt x="8" y="4"/>
                  </a:cubicBezTo>
                  <a:cubicBezTo>
                    <a:pt x="7" y="6"/>
                    <a:pt x="6" y="7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lnTo>
                    <a:pt x="4" y="9"/>
                  </a:lnTo>
                  <a:cubicBezTo>
                    <a:pt x="4" y="9"/>
                    <a:pt x="4" y="9"/>
                    <a:pt x="4" y="10"/>
                  </a:cubicBezTo>
                  <a:lnTo>
                    <a:pt x="4" y="1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33" name="Freeform 1259"/>
            <p:cNvSpPr>
              <a:spLocks/>
            </p:cNvSpPr>
            <p:nvPr userDrawn="1"/>
          </p:nvSpPr>
          <p:spPr bwMode="auto">
            <a:xfrm>
              <a:off x="320" y="186"/>
              <a:ext cx="3" cy="2"/>
            </a:xfrm>
            <a:custGeom>
              <a:avLst/>
              <a:gdLst>
                <a:gd name="T0" fmla="*/ 0 w 7"/>
                <a:gd name="T1" fmla="*/ 4 h 5"/>
                <a:gd name="T2" fmla="*/ 0 w 7"/>
                <a:gd name="T3" fmla="*/ 4 h 5"/>
                <a:gd name="T4" fmla="*/ 3 w 7"/>
                <a:gd name="T5" fmla="*/ 0 h 5"/>
                <a:gd name="T6" fmla="*/ 7 w 7"/>
                <a:gd name="T7" fmla="*/ 4 h 5"/>
                <a:gd name="T8" fmla="*/ 6 w 7"/>
                <a:gd name="T9" fmla="*/ 5 h 5"/>
                <a:gd name="T10" fmla="*/ 0 w 7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0" y="4"/>
                  </a:moveTo>
                  <a:lnTo>
                    <a:pt x="0" y="4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6" y="2"/>
                    <a:pt x="7" y="4"/>
                  </a:cubicBezTo>
                  <a:cubicBezTo>
                    <a:pt x="6" y="4"/>
                    <a:pt x="6" y="5"/>
                    <a:pt x="6" y="5"/>
                  </a:cubicBezTo>
                  <a:cubicBezTo>
                    <a:pt x="3" y="4"/>
                    <a:pt x="1" y="4"/>
                    <a:pt x="0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34" name="Freeform 1260"/>
            <p:cNvSpPr>
              <a:spLocks/>
            </p:cNvSpPr>
            <p:nvPr userDrawn="1"/>
          </p:nvSpPr>
          <p:spPr bwMode="auto">
            <a:xfrm>
              <a:off x="319" y="1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35" name="Freeform 1261"/>
            <p:cNvSpPr>
              <a:spLocks/>
            </p:cNvSpPr>
            <p:nvPr userDrawn="1"/>
          </p:nvSpPr>
          <p:spPr bwMode="auto">
            <a:xfrm>
              <a:off x="323" y="187"/>
              <a:ext cx="2" cy="2"/>
            </a:xfrm>
            <a:custGeom>
              <a:avLst/>
              <a:gdLst>
                <a:gd name="T0" fmla="*/ 0 w 5"/>
                <a:gd name="T1" fmla="*/ 2 h 4"/>
                <a:gd name="T2" fmla="*/ 0 w 5"/>
                <a:gd name="T3" fmla="*/ 2 h 4"/>
                <a:gd name="T4" fmla="*/ 1 w 5"/>
                <a:gd name="T5" fmla="*/ 0 h 4"/>
                <a:gd name="T6" fmla="*/ 5 w 5"/>
                <a:gd name="T7" fmla="*/ 4 h 4"/>
                <a:gd name="T8" fmla="*/ 4 w 5"/>
                <a:gd name="T9" fmla="*/ 4 h 4"/>
                <a:gd name="T10" fmla="*/ 3 w 5"/>
                <a:gd name="T11" fmla="*/ 4 h 4"/>
                <a:gd name="T12" fmla="*/ 0 w 5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1" y="0"/>
                  </a:cubicBezTo>
                  <a:cubicBezTo>
                    <a:pt x="2" y="1"/>
                    <a:pt x="3" y="2"/>
                    <a:pt x="5" y="4"/>
                  </a:cubicBezTo>
                  <a:lnTo>
                    <a:pt x="4" y="4"/>
                  </a:lnTo>
                  <a:cubicBezTo>
                    <a:pt x="4" y="4"/>
                    <a:pt x="3" y="4"/>
                    <a:pt x="3" y="4"/>
                  </a:cubicBezTo>
                  <a:cubicBezTo>
                    <a:pt x="2" y="3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36" name="Rectangle 1262"/>
            <p:cNvSpPr>
              <a:spLocks noChangeArrowheads="1"/>
            </p:cNvSpPr>
            <p:nvPr userDrawn="1"/>
          </p:nvSpPr>
          <p:spPr bwMode="auto">
            <a:xfrm>
              <a:off x="321" y="191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37" name="Freeform 1263"/>
            <p:cNvSpPr>
              <a:spLocks/>
            </p:cNvSpPr>
            <p:nvPr userDrawn="1"/>
          </p:nvSpPr>
          <p:spPr bwMode="auto">
            <a:xfrm>
              <a:off x="320" y="192"/>
              <a:ext cx="2" cy="2"/>
            </a:xfrm>
            <a:custGeom>
              <a:avLst/>
              <a:gdLst>
                <a:gd name="T0" fmla="*/ 3 w 4"/>
                <a:gd name="T1" fmla="*/ 3 h 3"/>
                <a:gd name="T2" fmla="*/ 3 w 4"/>
                <a:gd name="T3" fmla="*/ 3 h 3"/>
                <a:gd name="T4" fmla="*/ 0 w 4"/>
                <a:gd name="T5" fmla="*/ 0 h 3"/>
                <a:gd name="T6" fmla="*/ 0 w 4"/>
                <a:gd name="T7" fmla="*/ 0 h 3"/>
                <a:gd name="T8" fmla="*/ 4 w 4"/>
                <a:gd name="T9" fmla="*/ 3 h 3"/>
                <a:gd name="T10" fmla="*/ 3 w 4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3" y="3"/>
                  </a:moveTo>
                  <a:lnTo>
                    <a:pt x="3" y="3"/>
                  </a:lnTo>
                  <a:cubicBezTo>
                    <a:pt x="2" y="2"/>
                    <a:pt x="1" y="1"/>
                    <a:pt x="0" y="0"/>
                  </a:cubicBezTo>
                  <a:lnTo>
                    <a:pt x="0" y="0"/>
                  </a:lnTo>
                  <a:cubicBezTo>
                    <a:pt x="1" y="1"/>
                    <a:pt x="2" y="2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38" name="Freeform 1264"/>
            <p:cNvSpPr>
              <a:spLocks/>
            </p:cNvSpPr>
            <p:nvPr userDrawn="1"/>
          </p:nvSpPr>
          <p:spPr bwMode="auto">
            <a:xfrm>
              <a:off x="314" y="184"/>
              <a:ext cx="2" cy="4"/>
            </a:xfrm>
            <a:custGeom>
              <a:avLst/>
              <a:gdLst>
                <a:gd name="T0" fmla="*/ 3 w 6"/>
                <a:gd name="T1" fmla="*/ 9 h 9"/>
                <a:gd name="T2" fmla="*/ 3 w 6"/>
                <a:gd name="T3" fmla="*/ 9 h 9"/>
                <a:gd name="T4" fmla="*/ 0 w 6"/>
                <a:gd name="T5" fmla="*/ 4 h 9"/>
                <a:gd name="T6" fmla="*/ 2 w 6"/>
                <a:gd name="T7" fmla="*/ 0 h 9"/>
                <a:gd name="T8" fmla="*/ 6 w 6"/>
                <a:gd name="T9" fmla="*/ 4 h 9"/>
                <a:gd name="T10" fmla="*/ 3 w 6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9">
                  <a:moveTo>
                    <a:pt x="3" y="9"/>
                  </a:moveTo>
                  <a:lnTo>
                    <a:pt x="3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4" y="1"/>
                    <a:pt x="5" y="3"/>
                    <a:pt x="6" y="4"/>
                  </a:cubicBezTo>
                  <a:cubicBezTo>
                    <a:pt x="5" y="6"/>
                    <a:pt x="4" y="7"/>
                    <a:pt x="3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39" name="Freeform 1265"/>
            <p:cNvSpPr>
              <a:spLocks/>
            </p:cNvSpPr>
            <p:nvPr userDrawn="1"/>
          </p:nvSpPr>
          <p:spPr bwMode="auto">
            <a:xfrm>
              <a:off x="315" y="186"/>
              <a:ext cx="4" cy="4"/>
            </a:xfrm>
            <a:custGeom>
              <a:avLst/>
              <a:gdLst>
                <a:gd name="T0" fmla="*/ 4 w 7"/>
                <a:gd name="T1" fmla="*/ 8 h 8"/>
                <a:gd name="T2" fmla="*/ 4 w 7"/>
                <a:gd name="T3" fmla="*/ 8 h 8"/>
                <a:gd name="T4" fmla="*/ 0 w 7"/>
                <a:gd name="T5" fmla="*/ 4 h 8"/>
                <a:gd name="T6" fmla="*/ 3 w 7"/>
                <a:gd name="T7" fmla="*/ 0 h 8"/>
                <a:gd name="T8" fmla="*/ 7 w 7"/>
                <a:gd name="T9" fmla="*/ 4 h 8"/>
                <a:gd name="T10" fmla="*/ 4 w 7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4" y="8"/>
                  </a:moveTo>
                  <a:lnTo>
                    <a:pt x="4" y="8"/>
                  </a:lnTo>
                  <a:cubicBezTo>
                    <a:pt x="3" y="7"/>
                    <a:pt x="1" y="6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1"/>
                    <a:pt x="5" y="3"/>
                    <a:pt x="7" y="4"/>
                  </a:cubicBezTo>
                  <a:cubicBezTo>
                    <a:pt x="6" y="5"/>
                    <a:pt x="5" y="7"/>
                    <a:pt x="4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40" name="Freeform 1266"/>
            <p:cNvSpPr>
              <a:spLocks/>
            </p:cNvSpPr>
            <p:nvPr userDrawn="1"/>
          </p:nvSpPr>
          <p:spPr bwMode="auto">
            <a:xfrm>
              <a:off x="318" y="189"/>
              <a:ext cx="2" cy="3"/>
            </a:xfrm>
            <a:custGeom>
              <a:avLst/>
              <a:gdLst>
                <a:gd name="T0" fmla="*/ 4 w 6"/>
                <a:gd name="T1" fmla="*/ 8 h 8"/>
                <a:gd name="T2" fmla="*/ 4 w 6"/>
                <a:gd name="T3" fmla="*/ 8 h 8"/>
                <a:gd name="T4" fmla="*/ 0 w 6"/>
                <a:gd name="T5" fmla="*/ 4 h 8"/>
                <a:gd name="T6" fmla="*/ 2 w 6"/>
                <a:gd name="T7" fmla="*/ 0 h 8"/>
                <a:gd name="T8" fmla="*/ 6 w 6"/>
                <a:gd name="T9" fmla="*/ 3 h 8"/>
                <a:gd name="T10" fmla="*/ 6 w 6"/>
                <a:gd name="T11" fmla="*/ 4 h 8"/>
                <a:gd name="T12" fmla="*/ 3 w 6"/>
                <a:gd name="T13" fmla="*/ 5 h 8"/>
                <a:gd name="T14" fmla="*/ 2 w 6"/>
                <a:gd name="T15" fmla="*/ 5 h 8"/>
                <a:gd name="T16" fmla="*/ 4 w 6"/>
                <a:gd name="T17" fmla="*/ 7 h 8"/>
                <a:gd name="T18" fmla="*/ 4 w 6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8">
                  <a:moveTo>
                    <a:pt x="4" y="8"/>
                  </a:moveTo>
                  <a:lnTo>
                    <a:pt x="4" y="8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1"/>
                    <a:pt x="5" y="2"/>
                    <a:pt x="6" y="3"/>
                  </a:cubicBezTo>
                  <a:lnTo>
                    <a:pt x="6" y="4"/>
                  </a:lnTo>
                  <a:cubicBezTo>
                    <a:pt x="4" y="4"/>
                    <a:pt x="3" y="5"/>
                    <a:pt x="3" y="5"/>
                  </a:cubicBezTo>
                  <a:lnTo>
                    <a:pt x="2" y="5"/>
                  </a:lnTo>
                  <a:cubicBezTo>
                    <a:pt x="3" y="6"/>
                    <a:pt x="3" y="6"/>
                    <a:pt x="4" y="7"/>
                  </a:cubicBezTo>
                  <a:lnTo>
                    <a:pt x="4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41" name="Freeform 1267"/>
            <p:cNvSpPr>
              <a:spLocks/>
            </p:cNvSpPr>
            <p:nvPr userDrawn="1"/>
          </p:nvSpPr>
          <p:spPr bwMode="auto">
            <a:xfrm>
              <a:off x="319" y="193"/>
              <a:ext cx="2" cy="2"/>
            </a:xfrm>
            <a:custGeom>
              <a:avLst/>
              <a:gdLst>
                <a:gd name="T0" fmla="*/ 2 w 6"/>
                <a:gd name="T1" fmla="*/ 0 h 5"/>
                <a:gd name="T2" fmla="*/ 2 w 6"/>
                <a:gd name="T3" fmla="*/ 0 h 5"/>
                <a:gd name="T4" fmla="*/ 5 w 6"/>
                <a:gd name="T5" fmla="*/ 2 h 5"/>
                <a:gd name="T6" fmla="*/ 4 w 6"/>
                <a:gd name="T7" fmla="*/ 2 h 5"/>
                <a:gd name="T8" fmla="*/ 6 w 6"/>
                <a:gd name="T9" fmla="*/ 4 h 5"/>
                <a:gd name="T10" fmla="*/ 6 w 6"/>
                <a:gd name="T11" fmla="*/ 4 h 5"/>
                <a:gd name="T12" fmla="*/ 2 w 6"/>
                <a:gd name="T13" fmla="*/ 5 h 5"/>
                <a:gd name="T14" fmla="*/ 0 w 6"/>
                <a:gd name="T15" fmla="*/ 4 h 5"/>
                <a:gd name="T16" fmla="*/ 2 w 6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lnTo>
                    <a:pt x="2" y="0"/>
                  </a:lnTo>
                  <a:lnTo>
                    <a:pt x="5" y="2"/>
                  </a:lnTo>
                  <a:lnTo>
                    <a:pt x="4" y="2"/>
                  </a:lnTo>
                  <a:cubicBezTo>
                    <a:pt x="5" y="3"/>
                    <a:pt x="5" y="4"/>
                    <a:pt x="6" y="4"/>
                  </a:cubicBezTo>
                  <a:lnTo>
                    <a:pt x="6" y="4"/>
                  </a:lnTo>
                  <a:cubicBezTo>
                    <a:pt x="4" y="4"/>
                    <a:pt x="3" y="5"/>
                    <a:pt x="2" y="5"/>
                  </a:cubicBezTo>
                  <a:lnTo>
                    <a:pt x="0" y="4"/>
                  </a:lnTo>
                  <a:cubicBezTo>
                    <a:pt x="1" y="3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42" name="Freeform 1268"/>
            <p:cNvSpPr>
              <a:spLocks/>
            </p:cNvSpPr>
            <p:nvPr userDrawn="1"/>
          </p:nvSpPr>
          <p:spPr bwMode="auto">
            <a:xfrm>
              <a:off x="316" y="191"/>
              <a:ext cx="3" cy="3"/>
            </a:xfrm>
            <a:custGeom>
              <a:avLst/>
              <a:gdLst>
                <a:gd name="T0" fmla="*/ 3 w 7"/>
                <a:gd name="T1" fmla="*/ 0 h 8"/>
                <a:gd name="T2" fmla="*/ 3 w 7"/>
                <a:gd name="T3" fmla="*/ 0 h 8"/>
                <a:gd name="T4" fmla="*/ 7 w 7"/>
                <a:gd name="T5" fmla="*/ 4 h 8"/>
                <a:gd name="T6" fmla="*/ 5 w 7"/>
                <a:gd name="T7" fmla="*/ 8 h 8"/>
                <a:gd name="T8" fmla="*/ 0 w 7"/>
                <a:gd name="T9" fmla="*/ 5 h 8"/>
                <a:gd name="T10" fmla="*/ 3 w 7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3" y="0"/>
                  </a:moveTo>
                  <a:lnTo>
                    <a:pt x="3" y="0"/>
                  </a:lnTo>
                  <a:cubicBezTo>
                    <a:pt x="4" y="2"/>
                    <a:pt x="6" y="3"/>
                    <a:pt x="7" y="4"/>
                  </a:cubicBezTo>
                  <a:cubicBezTo>
                    <a:pt x="7" y="6"/>
                    <a:pt x="6" y="7"/>
                    <a:pt x="5" y="8"/>
                  </a:cubicBezTo>
                  <a:cubicBezTo>
                    <a:pt x="3" y="7"/>
                    <a:pt x="2" y="6"/>
                    <a:pt x="0" y="5"/>
                  </a:cubicBezTo>
                  <a:cubicBezTo>
                    <a:pt x="1" y="4"/>
                    <a:pt x="2" y="2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43" name="Freeform 1269"/>
            <p:cNvSpPr>
              <a:spLocks/>
            </p:cNvSpPr>
            <p:nvPr userDrawn="1"/>
          </p:nvSpPr>
          <p:spPr bwMode="auto">
            <a:xfrm>
              <a:off x="328" y="184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3 h 3"/>
                <a:gd name="T6" fmla="*/ 0 w 2"/>
                <a:gd name="T7" fmla="*/ 3 h 3"/>
                <a:gd name="T8" fmla="*/ 0 w 2"/>
                <a:gd name="T9" fmla="*/ 1 h 3"/>
                <a:gd name="T10" fmla="*/ 1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44" name="Freeform 1270"/>
            <p:cNvSpPr>
              <a:spLocks/>
            </p:cNvSpPr>
            <p:nvPr userDrawn="1"/>
          </p:nvSpPr>
          <p:spPr bwMode="auto">
            <a:xfrm>
              <a:off x="328" y="182"/>
              <a:ext cx="0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1 w 2"/>
                <a:gd name="T7" fmla="*/ 3 h 3"/>
                <a:gd name="T8" fmla="*/ 0 w 2"/>
                <a:gd name="T9" fmla="*/ 1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1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45" name="Freeform 1271"/>
            <p:cNvSpPr>
              <a:spLocks/>
            </p:cNvSpPr>
            <p:nvPr userDrawn="1"/>
          </p:nvSpPr>
          <p:spPr bwMode="auto">
            <a:xfrm>
              <a:off x="328" y="181"/>
              <a:ext cx="0" cy="1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0 w 2"/>
                <a:gd name="T7" fmla="*/ 3 h 3"/>
                <a:gd name="T8" fmla="*/ 0 w 2"/>
                <a:gd name="T9" fmla="*/ 1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46" name="Freeform 1272"/>
            <p:cNvSpPr>
              <a:spLocks/>
            </p:cNvSpPr>
            <p:nvPr userDrawn="1"/>
          </p:nvSpPr>
          <p:spPr bwMode="auto">
            <a:xfrm>
              <a:off x="327" y="179"/>
              <a:ext cx="1" cy="1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3 w 3"/>
                <a:gd name="T5" fmla="*/ 2 h 3"/>
                <a:gd name="T6" fmla="*/ 0 w 3"/>
                <a:gd name="T7" fmla="*/ 3 h 3"/>
                <a:gd name="T8" fmla="*/ 0 w 3"/>
                <a:gd name="T9" fmla="*/ 1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3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47" name="Freeform 1273"/>
            <p:cNvSpPr>
              <a:spLocks/>
            </p:cNvSpPr>
            <p:nvPr userDrawn="1"/>
          </p:nvSpPr>
          <p:spPr bwMode="auto">
            <a:xfrm>
              <a:off x="327" y="177"/>
              <a:ext cx="1" cy="1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3 w 3"/>
                <a:gd name="T5" fmla="*/ 2 h 3"/>
                <a:gd name="T6" fmla="*/ 0 w 3"/>
                <a:gd name="T7" fmla="*/ 3 h 3"/>
                <a:gd name="T8" fmla="*/ 0 w 3"/>
                <a:gd name="T9" fmla="*/ 1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3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48" name="Freeform 1274"/>
            <p:cNvSpPr>
              <a:spLocks/>
            </p:cNvSpPr>
            <p:nvPr userDrawn="1"/>
          </p:nvSpPr>
          <p:spPr bwMode="auto">
            <a:xfrm>
              <a:off x="327" y="176"/>
              <a:ext cx="1" cy="0"/>
            </a:xfrm>
            <a:custGeom>
              <a:avLst/>
              <a:gdLst>
                <a:gd name="T0" fmla="*/ 3 w 4"/>
                <a:gd name="T1" fmla="*/ 0 h 2"/>
                <a:gd name="T2" fmla="*/ 3 w 4"/>
                <a:gd name="T3" fmla="*/ 0 h 2"/>
                <a:gd name="T4" fmla="*/ 4 w 4"/>
                <a:gd name="T5" fmla="*/ 1 h 2"/>
                <a:gd name="T6" fmla="*/ 0 w 4"/>
                <a:gd name="T7" fmla="*/ 2 h 2"/>
                <a:gd name="T8" fmla="*/ 0 w 4"/>
                <a:gd name="T9" fmla="*/ 0 h 2"/>
                <a:gd name="T10" fmla="*/ 3 w 4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">
                  <a:moveTo>
                    <a:pt x="3" y="0"/>
                  </a:moveTo>
                  <a:lnTo>
                    <a:pt x="3" y="0"/>
                  </a:lnTo>
                  <a:lnTo>
                    <a:pt x="4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49" name="Freeform 1275"/>
            <p:cNvSpPr>
              <a:spLocks/>
            </p:cNvSpPr>
            <p:nvPr userDrawn="1"/>
          </p:nvSpPr>
          <p:spPr bwMode="auto">
            <a:xfrm>
              <a:off x="327" y="174"/>
              <a:ext cx="1" cy="1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0 h 2"/>
                <a:gd name="T4" fmla="*/ 3 w 3"/>
                <a:gd name="T5" fmla="*/ 1 h 2"/>
                <a:gd name="T6" fmla="*/ 0 w 3"/>
                <a:gd name="T7" fmla="*/ 2 h 2"/>
                <a:gd name="T8" fmla="*/ 0 w 3"/>
                <a:gd name="T9" fmla="*/ 0 h 2"/>
                <a:gd name="T10" fmla="*/ 3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3" y="0"/>
                  </a:lnTo>
                  <a:lnTo>
                    <a:pt x="3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50" name="Freeform 1276"/>
            <p:cNvSpPr>
              <a:spLocks/>
            </p:cNvSpPr>
            <p:nvPr userDrawn="1"/>
          </p:nvSpPr>
          <p:spPr bwMode="auto">
            <a:xfrm>
              <a:off x="329" y="198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0"/>
                    <a:pt x="0" y="0"/>
                    <a:pt x="0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51" name="Freeform 1277"/>
            <p:cNvSpPr>
              <a:spLocks/>
            </p:cNvSpPr>
            <p:nvPr userDrawn="1"/>
          </p:nvSpPr>
          <p:spPr bwMode="auto">
            <a:xfrm>
              <a:off x="329" y="199"/>
              <a:ext cx="1" cy="1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1 w 2"/>
                <a:gd name="T5" fmla="*/ 0 h 2"/>
                <a:gd name="T6" fmla="*/ 2 w 2"/>
                <a:gd name="T7" fmla="*/ 2 h 2"/>
                <a:gd name="T8" fmla="*/ 0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2" y="2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52" name="Freeform 1278"/>
            <p:cNvSpPr>
              <a:spLocks/>
            </p:cNvSpPr>
            <p:nvPr userDrawn="1"/>
          </p:nvSpPr>
          <p:spPr bwMode="auto">
            <a:xfrm>
              <a:off x="327" y="198"/>
              <a:ext cx="1" cy="1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0"/>
                    <a:pt x="0" y="0"/>
                  </a:cubicBezTo>
                  <a:lnTo>
                    <a:pt x="2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53" name="Freeform 1279"/>
            <p:cNvSpPr>
              <a:spLocks/>
            </p:cNvSpPr>
            <p:nvPr userDrawn="1"/>
          </p:nvSpPr>
          <p:spPr bwMode="auto">
            <a:xfrm>
              <a:off x="327" y="200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54" name="Freeform 1280"/>
            <p:cNvSpPr>
              <a:spLocks/>
            </p:cNvSpPr>
            <p:nvPr userDrawn="1"/>
          </p:nvSpPr>
          <p:spPr bwMode="auto">
            <a:xfrm>
              <a:off x="324" y="198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0" y="0"/>
                  </a:cubicBezTo>
                  <a:lnTo>
                    <a:pt x="1" y="0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55" name="Freeform 1281"/>
            <p:cNvSpPr>
              <a:spLocks/>
            </p:cNvSpPr>
            <p:nvPr userDrawn="1"/>
          </p:nvSpPr>
          <p:spPr bwMode="auto">
            <a:xfrm>
              <a:off x="325" y="200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56" name="Freeform 1282"/>
            <p:cNvSpPr>
              <a:spLocks/>
            </p:cNvSpPr>
            <p:nvPr userDrawn="1"/>
          </p:nvSpPr>
          <p:spPr bwMode="auto">
            <a:xfrm>
              <a:off x="322" y="199"/>
              <a:ext cx="1" cy="0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0"/>
                    <a:pt x="0" y="0"/>
                  </a:cubicBezTo>
                  <a:lnTo>
                    <a:pt x="2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57" name="Freeform 1283"/>
            <p:cNvSpPr>
              <a:spLocks/>
            </p:cNvSpPr>
            <p:nvPr userDrawn="1"/>
          </p:nvSpPr>
          <p:spPr bwMode="auto">
            <a:xfrm>
              <a:off x="323" y="200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58" name="Freeform 1284"/>
            <p:cNvSpPr>
              <a:spLocks/>
            </p:cNvSpPr>
            <p:nvPr userDrawn="1"/>
          </p:nvSpPr>
          <p:spPr bwMode="auto">
            <a:xfrm>
              <a:off x="320" y="199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0" y="1"/>
                    <a:pt x="0" y="1"/>
                    <a:pt x="0" y="0"/>
                  </a:cubicBezTo>
                  <a:lnTo>
                    <a:pt x="1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59" name="Freeform 1285"/>
            <p:cNvSpPr>
              <a:spLocks/>
            </p:cNvSpPr>
            <p:nvPr userDrawn="1"/>
          </p:nvSpPr>
          <p:spPr bwMode="auto">
            <a:xfrm>
              <a:off x="321" y="200"/>
              <a:ext cx="0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60" name="Freeform 1286"/>
            <p:cNvSpPr>
              <a:spLocks/>
            </p:cNvSpPr>
            <p:nvPr userDrawn="1"/>
          </p:nvSpPr>
          <p:spPr bwMode="auto">
            <a:xfrm>
              <a:off x="328" y="198"/>
              <a:ext cx="1" cy="2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  <a:gd name="T10" fmla="*/ 2 w 4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61" name="Freeform 1287"/>
            <p:cNvSpPr>
              <a:spLocks/>
            </p:cNvSpPr>
            <p:nvPr userDrawn="1"/>
          </p:nvSpPr>
          <p:spPr bwMode="auto">
            <a:xfrm>
              <a:off x="325" y="199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0"/>
                    <a:pt x="3" y="1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62" name="Freeform 1288"/>
            <p:cNvSpPr>
              <a:spLocks/>
            </p:cNvSpPr>
            <p:nvPr userDrawn="1"/>
          </p:nvSpPr>
          <p:spPr bwMode="auto">
            <a:xfrm>
              <a:off x="323" y="199"/>
              <a:ext cx="1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63" name="Freeform 1289"/>
            <p:cNvSpPr>
              <a:spLocks/>
            </p:cNvSpPr>
            <p:nvPr userDrawn="1"/>
          </p:nvSpPr>
          <p:spPr bwMode="auto">
            <a:xfrm>
              <a:off x="321" y="199"/>
              <a:ext cx="1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1 h 3"/>
                <a:gd name="T6" fmla="*/ 1 w 2"/>
                <a:gd name="T7" fmla="*/ 3 h 3"/>
                <a:gd name="T8" fmla="*/ 0 w 2"/>
                <a:gd name="T9" fmla="*/ 1 h 3"/>
                <a:gd name="T10" fmla="*/ 1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2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64" name="Freeform 1290"/>
            <p:cNvSpPr>
              <a:spLocks/>
            </p:cNvSpPr>
            <p:nvPr userDrawn="1"/>
          </p:nvSpPr>
          <p:spPr bwMode="auto">
            <a:xfrm>
              <a:off x="320" y="200"/>
              <a:ext cx="0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2 h 3"/>
                <a:gd name="T10" fmla="*/ 1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1"/>
                    <a:pt x="2" y="2"/>
                  </a:cubicBezTo>
                  <a:cubicBezTo>
                    <a:pt x="2" y="2"/>
                    <a:pt x="1" y="3"/>
                    <a:pt x="1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65" name="Freeform 1291"/>
            <p:cNvSpPr>
              <a:spLocks/>
            </p:cNvSpPr>
            <p:nvPr userDrawn="1"/>
          </p:nvSpPr>
          <p:spPr bwMode="auto">
            <a:xfrm>
              <a:off x="320" y="177"/>
              <a:ext cx="0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66" name="Freeform 1292"/>
            <p:cNvSpPr>
              <a:spLocks/>
            </p:cNvSpPr>
            <p:nvPr userDrawn="1"/>
          </p:nvSpPr>
          <p:spPr bwMode="auto">
            <a:xfrm>
              <a:off x="317" y="180"/>
              <a:ext cx="2" cy="1"/>
            </a:xfrm>
            <a:custGeom>
              <a:avLst/>
              <a:gdLst>
                <a:gd name="T0" fmla="*/ 3 w 3"/>
                <a:gd name="T1" fmla="*/ 0 h 4"/>
                <a:gd name="T2" fmla="*/ 3 w 3"/>
                <a:gd name="T3" fmla="*/ 0 h 4"/>
                <a:gd name="T4" fmla="*/ 2 w 3"/>
                <a:gd name="T5" fmla="*/ 4 h 4"/>
                <a:gd name="T6" fmla="*/ 0 w 3"/>
                <a:gd name="T7" fmla="*/ 2 h 4"/>
                <a:gd name="T8" fmla="*/ 3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lnTo>
                    <a:pt x="3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67" name="Freeform 1293"/>
            <p:cNvSpPr>
              <a:spLocks/>
            </p:cNvSpPr>
            <p:nvPr userDrawn="1"/>
          </p:nvSpPr>
          <p:spPr bwMode="auto">
            <a:xfrm>
              <a:off x="315" y="182"/>
              <a:ext cx="1" cy="3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68" name="Freeform 1294"/>
            <p:cNvSpPr>
              <a:spLocks/>
            </p:cNvSpPr>
            <p:nvPr userDrawn="1"/>
          </p:nvSpPr>
          <p:spPr bwMode="auto">
            <a:xfrm>
              <a:off x="314" y="185"/>
              <a:ext cx="1" cy="2"/>
            </a:xfrm>
            <a:custGeom>
              <a:avLst/>
              <a:gdLst>
                <a:gd name="T0" fmla="*/ 2 w 2"/>
                <a:gd name="T1" fmla="*/ 0 h 4"/>
                <a:gd name="T2" fmla="*/ 2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69" name="Freeform 1295"/>
            <p:cNvSpPr>
              <a:spLocks/>
            </p:cNvSpPr>
            <p:nvPr userDrawn="1"/>
          </p:nvSpPr>
          <p:spPr bwMode="auto">
            <a:xfrm>
              <a:off x="317" y="185"/>
              <a:ext cx="1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70" name="Freeform 1296"/>
            <p:cNvSpPr>
              <a:spLocks/>
            </p:cNvSpPr>
            <p:nvPr userDrawn="1"/>
          </p:nvSpPr>
          <p:spPr bwMode="auto">
            <a:xfrm>
              <a:off x="321" y="184"/>
              <a:ext cx="2" cy="2"/>
            </a:xfrm>
            <a:custGeom>
              <a:avLst/>
              <a:gdLst>
                <a:gd name="T0" fmla="*/ 2 w 3"/>
                <a:gd name="T1" fmla="*/ 0 h 4"/>
                <a:gd name="T2" fmla="*/ 2 w 3"/>
                <a:gd name="T3" fmla="*/ 0 h 4"/>
                <a:gd name="T4" fmla="*/ 3 w 3"/>
                <a:gd name="T5" fmla="*/ 4 h 4"/>
                <a:gd name="T6" fmla="*/ 0 w 3"/>
                <a:gd name="T7" fmla="*/ 2 h 4"/>
                <a:gd name="T8" fmla="*/ 2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3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71" name="Freeform 1297"/>
            <p:cNvSpPr>
              <a:spLocks/>
            </p:cNvSpPr>
            <p:nvPr userDrawn="1"/>
          </p:nvSpPr>
          <p:spPr bwMode="auto">
            <a:xfrm>
              <a:off x="320" y="182"/>
              <a:ext cx="0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72" name="Freeform 1298"/>
            <p:cNvSpPr>
              <a:spLocks/>
            </p:cNvSpPr>
            <p:nvPr userDrawn="1"/>
          </p:nvSpPr>
          <p:spPr bwMode="auto">
            <a:xfrm>
              <a:off x="321" y="180"/>
              <a:ext cx="1" cy="1"/>
            </a:xfrm>
            <a:custGeom>
              <a:avLst/>
              <a:gdLst>
                <a:gd name="T0" fmla="*/ 2 w 2"/>
                <a:gd name="T1" fmla="*/ 0 h 4"/>
                <a:gd name="T2" fmla="*/ 2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73" name="Freeform 1299"/>
            <p:cNvSpPr>
              <a:spLocks/>
            </p:cNvSpPr>
            <p:nvPr userDrawn="1"/>
          </p:nvSpPr>
          <p:spPr bwMode="auto">
            <a:xfrm>
              <a:off x="318" y="174"/>
              <a:ext cx="1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1 w 2"/>
                <a:gd name="T5" fmla="*/ 5 h 5"/>
                <a:gd name="T6" fmla="*/ 0 w 2"/>
                <a:gd name="T7" fmla="*/ 2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1" y="5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74" name="Freeform 1300"/>
            <p:cNvSpPr>
              <a:spLocks/>
            </p:cNvSpPr>
            <p:nvPr userDrawn="1"/>
          </p:nvSpPr>
          <p:spPr bwMode="auto">
            <a:xfrm>
              <a:off x="315" y="177"/>
              <a:ext cx="1" cy="2"/>
            </a:xfrm>
            <a:custGeom>
              <a:avLst/>
              <a:gdLst>
                <a:gd name="T0" fmla="*/ 2 w 2"/>
                <a:gd name="T1" fmla="*/ 0 h 4"/>
                <a:gd name="T2" fmla="*/ 2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2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75" name="Freeform 1301"/>
            <p:cNvSpPr>
              <a:spLocks/>
            </p:cNvSpPr>
            <p:nvPr userDrawn="1"/>
          </p:nvSpPr>
          <p:spPr bwMode="auto">
            <a:xfrm>
              <a:off x="314" y="180"/>
              <a:ext cx="0" cy="2"/>
            </a:xfrm>
            <a:custGeom>
              <a:avLst/>
              <a:gdLst>
                <a:gd name="T0" fmla="*/ 1 w 1"/>
                <a:gd name="T1" fmla="*/ 0 h 5"/>
                <a:gd name="T2" fmla="*/ 1 w 1"/>
                <a:gd name="T3" fmla="*/ 0 h 5"/>
                <a:gd name="T4" fmla="*/ 1 w 1"/>
                <a:gd name="T5" fmla="*/ 5 h 5"/>
                <a:gd name="T6" fmla="*/ 0 w 1"/>
                <a:gd name="T7" fmla="*/ 2 h 5"/>
                <a:gd name="T8" fmla="*/ 1 w 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5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0" y="3"/>
                    <a:pt x="1" y="5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76" name="Freeform 1302"/>
            <p:cNvSpPr>
              <a:spLocks/>
            </p:cNvSpPr>
            <p:nvPr userDrawn="1"/>
          </p:nvSpPr>
          <p:spPr bwMode="auto">
            <a:xfrm>
              <a:off x="316" y="187"/>
              <a:ext cx="1" cy="2"/>
            </a:xfrm>
            <a:custGeom>
              <a:avLst/>
              <a:gdLst>
                <a:gd name="T0" fmla="*/ 1 w 2"/>
                <a:gd name="T1" fmla="*/ 0 h 4"/>
                <a:gd name="T2" fmla="*/ 1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1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77" name="Freeform 1303"/>
            <p:cNvSpPr>
              <a:spLocks/>
            </p:cNvSpPr>
            <p:nvPr userDrawn="1"/>
          </p:nvSpPr>
          <p:spPr bwMode="auto">
            <a:xfrm>
              <a:off x="316" y="191"/>
              <a:ext cx="2" cy="3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5 h 5"/>
                <a:gd name="T6" fmla="*/ 0 w 3"/>
                <a:gd name="T7" fmla="*/ 3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1" y="3"/>
                    <a:pt x="3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78" name="Freeform 1304"/>
            <p:cNvSpPr>
              <a:spLocks/>
            </p:cNvSpPr>
            <p:nvPr userDrawn="1"/>
          </p:nvSpPr>
          <p:spPr bwMode="auto">
            <a:xfrm>
              <a:off x="324" y="186"/>
              <a:ext cx="0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3 h 3"/>
                <a:gd name="T6" fmla="*/ 0 w 2"/>
                <a:gd name="T7" fmla="*/ 2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2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79" name="Freeform 1305"/>
            <p:cNvSpPr>
              <a:spLocks/>
            </p:cNvSpPr>
            <p:nvPr userDrawn="1"/>
          </p:nvSpPr>
          <p:spPr bwMode="auto">
            <a:xfrm>
              <a:off x="318" y="189"/>
              <a:ext cx="1" cy="2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5 h 5"/>
                <a:gd name="T6" fmla="*/ 0 w 3"/>
                <a:gd name="T7" fmla="*/ 3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2" y="3"/>
                    <a:pt x="3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80" name="Freeform 1306"/>
            <p:cNvSpPr>
              <a:spLocks/>
            </p:cNvSpPr>
            <p:nvPr userDrawn="1"/>
          </p:nvSpPr>
          <p:spPr bwMode="auto">
            <a:xfrm>
              <a:off x="318" y="195"/>
              <a:ext cx="6" cy="2"/>
            </a:xfrm>
            <a:custGeom>
              <a:avLst/>
              <a:gdLst>
                <a:gd name="T0" fmla="*/ 0 w 12"/>
                <a:gd name="T1" fmla="*/ 2 h 4"/>
                <a:gd name="T2" fmla="*/ 0 w 12"/>
                <a:gd name="T3" fmla="*/ 2 h 4"/>
                <a:gd name="T4" fmla="*/ 8 w 12"/>
                <a:gd name="T5" fmla="*/ 0 h 4"/>
                <a:gd name="T6" fmla="*/ 12 w 12"/>
                <a:gd name="T7" fmla="*/ 2 h 4"/>
                <a:gd name="T8" fmla="*/ 5 w 12"/>
                <a:gd name="T9" fmla="*/ 4 h 4"/>
                <a:gd name="T10" fmla="*/ 0 w 12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">
                  <a:moveTo>
                    <a:pt x="0" y="2"/>
                  </a:moveTo>
                  <a:lnTo>
                    <a:pt x="0" y="2"/>
                  </a:lnTo>
                  <a:cubicBezTo>
                    <a:pt x="3" y="1"/>
                    <a:pt x="6" y="0"/>
                    <a:pt x="8" y="0"/>
                  </a:cubicBezTo>
                  <a:cubicBezTo>
                    <a:pt x="9" y="1"/>
                    <a:pt x="11" y="2"/>
                    <a:pt x="12" y="2"/>
                  </a:cubicBezTo>
                  <a:cubicBezTo>
                    <a:pt x="9" y="3"/>
                    <a:pt x="7" y="3"/>
                    <a:pt x="5" y="4"/>
                  </a:cubicBezTo>
                  <a:cubicBezTo>
                    <a:pt x="3" y="3"/>
                    <a:pt x="2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81" name="Freeform 1307"/>
            <p:cNvSpPr>
              <a:spLocks/>
            </p:cNvSpPr>
            <p:nvPr userDrawn="1"/>
          </p:nvSpPr>
          <p:spPr bwMode="auto">
            <a:xfrm>
              <a:off x="320" y="188"/>
              <a:ext cx="5" cy="3"/>
            </a:xfrm>
            <a:custGeom>
              <a:avLst/>
              <a:gdLst>
                <a:gd name="T0" fmla="*/ 12 w 12"/>
                <a:gd name="T1" fmla="*/ 6 h 7"/>
                <a:gd name="T2" fmla="*/ 12 w 12"/>
                <a:gd name="T3" fmla="*/ 6 h 7"/>
                <a:gd name="T4" fmla="*/ 8 w 12"/>
                <a:gd name="T5" fmla="*/ 5 h 7"/>
                <a:gd name="T6" fmla="*/ 8 w 12"/>
                <a:gd name="T7" fmla="*/ 5 h 7"/>
                <a:gd name="T8" fmla="*/ 9 w 12"/>
                <a:gd name="T9" fmla="*/ 7 h 7"/>
                <a:gd name="T10" fmla="*/ 5 w 12"/>
                <a:gd name="T11" fmla="*/ 7 h 7"/>
                <a:gd name="T12" fmla="*/ 0 w 12"/>
                <a:gd name="T13" fmla="*/ 0 h 7"/>
                <a:gd name="T14" fmla="*/ 12 w 12"/>
                <a:gd name="T1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7">
                  <a:moveTo>
                    <a:pt x="12" y="6"/>
                  </a:moveTo>
                  <a:lnTo>
                    <a:pt x="12" y="6"/>
                  </a:lnTo>
                  <a:cubicBezTo>
                    <a:pt x="10" y="5"/>
                    <a:pt x="9" y="5"/>
                    <a:pt x="8" y="5"/>
                  </a:cubicBezTo>
                  <a:lnTo>
                    <a:pt x="8" y="5"/>
                  </a:lnTo>
                  <a:cubicBezTo>
                    <a:pt x="8" y="6"/>
                    <a:pt x="8" y="7"/>
                    <a:pt x="9" y="7"/>
                  </a:cubicBezTo>
                  <a:cubicBezTo>
                    <a:pt x="7" y="7"/>
                    <a:pt x="6" y="7"/>
                    <a:pt x="5" y="7"/>
                  </a:cubicBezTo>
                  <a:cubicBezTo>
                    <a:pt x="3" y="5"/>
                    <a:pt x="1" y="2"/>
                    <a:pt x="0" y="0"/>
                  </a:cubicBezTo>
                  <a:cubicBezTo>
                    <a:pt x="4" y="0"/>
                    <a:pt x="9" y="3"/>
                    <a:pt x="1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82" name="Freeform 1308"/>
            <p:cNvSpPr>
              <a:spLocks/>
            </p:cNvSpPr>
            <p:nvPr userDrawn="1"/>
          </p:nvSpPr>
          <p:spPr bwMode="auto">
            <a:xfrm>
              <a:off x="329" y="187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2 h 5"/>
                <a:gd name="T6" fmla="*/ 1 w 2"/>
                <a:gd name="T7" fmla="*/ 5 h 5"/>
                <a:gd name="T8" fmla="*/ 0 w 2"/>
                <a:gd name="T9" fmla="*/ 3 h 5"/>
                <a:gd name="T10" fmla="*/ 0 w 2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2"/>
                    <a:pt x="2" y="2"/>
                  </a:cubicBezTo>
                  <a:cubicBezTo>
                    <a:pt x="2" y="3"/>
                    <a:pt x="1" y="4"/>
                    <a:pt x="1" y="5"/>
                  </a:cubicBezTo>
                  <a:cubicBezTo>
                    <a:pt x="1" y="4"/>
                    <a:pt x="0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83" name="Freeform 1309"/>
            <p:cNvSpPr>
              <a:spLocks/>
            </p:cNvSpPr>
            <p:nvPr userDrawn="1"/>
          </p:nvSpPr>
          <p:spPr bwMode="auto">
            <a:xfrm>
              <a:off x="325" y="189"/>
              <a:ext cx="2" cy="2"/>
            </a:xfrm>
            <a:custGeom>
              <a:avLst/>
              <a:gdLst>
                <a:gd name="T0" fmla="*/ 0 w 4"/>
                <a:gd name="T1" fmla="*/ 0 h 5"/>
                <a:gd name="T2" fmla="*/ 0 w 4"/>
                <a:gd name="T3" fmla="*/ 0 h 5"/>
                <a:gd name="T4" fmla="*/ 3 w 4"/>
                <a:gd name="T5" fmla="*/ 1 h 5"/>
                <a:gd name="T6" fmla="*/ 4 w 4"/>
                <a:gd name="T7" fmla="*/ 5 h 5"/>
                <a:gd name="T8" fmla="*/ 2 w 4"/>
                <a:gd name="T9" fmla="*/ 4 h 5"/>
                <a:gd name="T10" fmla="*/ 0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2" y="0"/>
                    <a:pt x="3" y="1"/>
                  </a:cubicBezTo>
                  <a:cubicBezTo>
                    <a:pt x="3" y="2"/>
                    <a:pt x="3" y="4"/>
                    <a:pt x="4" y="5"/>
                  </a:cubicBezTo>
                  <a:cubicBezTo>
                    <a:pt x="3" y="5"/>
                    <a:pt x="3" y="4"/>
                    <a:pt x="2" y="4"/>
                  </a:cubicBez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84" name="Freeform 1310"/>
            <p:cNvSpPr>
              <a:spLocks/>
            </p:cNvSpPr>
            <p:nvPr userDrawn="1"/>
          </p:nvSpPr>
          <p:spPr bwMode="auto">
            <a:xfrm>
              <a:off x="320" y="191"/>
              <a:ext cx="5" cy="3"/>
            </a:xfrm>
            <a:custGeom>
              <a:avLst/>
              <a:gdLst>
                <a:gd name="T0" fmla="*/ 9 w 13"/>
                <a:gd name="T1" fmla="*/ 2 h 6"/>
                <a:gd name="T2" fmla="*/ 9 w 13"/>
                <a:gd name="T3" fmla="*/ 2 h 6"/>
                <a:gd name="T4" fmla="*/ 13 w 13"/>
                <a:gd name="T5" fmla="*/ 6 h 6"/>
                <a:gd name="T6" fmla="*/ 7 w 13"/>
                <a:gd name="T7" fmla="*/ 5 h 6"/>
                <a:gd name="T8" fmla="*/ 0 w 13"/>
                <a:gd name="T9" fmla="*/ 1 h 6"/>
                <a:gd name="T10" fmla="*/ 9 w 13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6">
                  <a:moveTo>
                    <a:pt x="9" y="2"/>
                  </a:moveTo>
                  <a:lnTo>
                    <a:pt x="9" y="2"/>
                  </a:lnTo>
                  <a:cubicBezTo>
                    <a:pt x="10" y="3"/>
                    <a:pt x="12" y="5"/>
                    <a:pt x="13" y="6"/>
                  </a:cubicBezTo>
                  <a:cubicBezTo>
                    <a:pt x="11" y="6"/>
                    <a:pt x="9" y="5"/>
                    <a:pt x="7" y="5"/>
                  </a:cubicBezTo>
                  <a:cubicBezTo>
                    <a:pt x="4" y="4"/>
                    <a:pt x="2" y="3"/>
                    <a:pt x="0" y="1"/>
                  </a:cubicBezTo>
                  <a:cubicBezTo>
                    <a:pt x="3" y="0"/>
                    <a:pt x="6" y="1"/>
                    <a:pt x="9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85" name="Freeform 1311"/>
            <p:cNvSpPr>
              <a:spLocks/>
            </p:cNvSpPr>
            <p:nvPr userDrawn="1"/>
          </p:nvSpPr>
          <p:spPr bwMode="auto">
            <a:xfrm>
              <a:off x="327" y="187"/>
              <a:ext cx="3" cy="7"/>
            </a:xfrm>
            <a:custGeom>
              <a:avLst/>
              <a:gdLst>
                <a:gd name="T0" fmla="*/ 6 w 7"/>
                <a:gd name="T1" fmla="*/ 7 h 16"/>
                <a:gd name="T2" fmla="*/ 6 w 7"/>
                <a:gd name="T3" fmla="*/ 7 h 16"/>
                <a:gd name="T4" fmla="*/ 6 w 7"/>
                <a:gd name="T5" fmla="*/ 8 h 16"/>
                <a:gd name="T6" fmla="*/ 7 w 7"/>
                <a:gd name="T7" fmla="*/ 16 h 16"/>
                <a:gd name="T8" fmla="*/ 3 w 7"/>
                <a:gd name="T9" fmla="*/ 11 h 16"/>
                <a:gd name="T10" fmla="*/ 0 w 7"/>
                <a:gd name="T11" fmla="*/ 0 h 16"/>
                <a:gd name="T12" fmla="*/ 6 w 7"/>
                <a:gd name="T13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6">
                  <a:moveTo>
                    <a:pt x="6" y="7"/>
                  </a:moveTo>
                  <a:lnTo>
                    <a:pt x="6" y="7"/>
                  </a:lnTo>
                  <a:cubicBezTo>
                    <a:pt x="6" y="7"/>
                    <a:pt x="6" y="8"/>
                    <a:pt x="6" y="8"/>
                  </a:cubicBezTo>
                  <a:cubicBezTo>
                    <a:pt x="6" y="11"/>
                    <a:pt x="7" y="14"/>
                    <a:pt x="7" y="16"/>
                  </a:cubicBezTo>
                  <a:cubicBezTo>
                    <a:pt x="6" y="14"/>
                    <a:pt x="5" y="13"/>
                    <a:pt x="3" y="11"/>
                  </a:cubicBezTo>
                  <a:cubicBezTo>
                    <a:pt x="1" y="8"/>
                    <a:pt x="0" y="4"/>
                    <a:pt x="0" y="0"/>
                  </a:cubicBezTo>
                  <a:cubicBezTo>
                    <a:pt x="3" y="2"/>
                    <a:pt x="5" y="4"/>
                    <a:pt x="6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86" name="Freeform 1312"/>
            <p:cNvSpPr>
              <a:spLocks/>
            </p:cNvSpPr>
            <p:nvPr userDrawn="1"/>
          </p:nvSpPr>
          <p:spPr bwMode="auto">
            <a:xfrm>
              <a:off x="321" y="194"/>
              <a:ext cx="7" cy="2"/>
            </a:xfrm>
            <a:custGeom>
              <a:avLst/>
              <a:gdLst>
                <a:gd name="T0" fmla="*/ 0 w 16"/>
                <a:gd name="T1" fmla="*/ 1 h 5"/>
                <a:gd name="T2" fmla="*/ 0 w 16"/>
                <a:gd name="T3" fmla="*/ 1 h 5"/>
                <a:gd name="T4" fmla="*/ 16 w 16"/>
                <a:gd name="T5" fmla="*/ 5 h 5"/>
                <a:gd name="T6" fmla="*/ 7 w 16"/>
                <a:gd name="T7" fmla="*/ 5 h 5"/>
                <a:gd name="T8" fmla="*/ 0 w 16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">
                  <a:moveTo>
                    <a:pt x="0" y="1"/>
                  </a:moveTo>
                  <a:lnTo>
                    <a:pt x="0" y="1"/>
                  </a:lnTo>
                  <a:cubicBezTo>
                    <a:pt x="5" y="0"/>
                    <a:pt x="12" y="1"/>
                    <a:pt x="16" y="5"/>
                  </a:cubicBezTo>
                  <a:cubicBezTo>
                    <a:pt x="13" y="5"/>
                    <a:pt x="10" y="5"/>
                    <a:pt x="7" y="5"/>
                  </a:cubicBezTo>
                  <a:cubicBezTo>
                    <a:pt x="5" y="4"/>
                    <a:pt x="2" y="3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87" name="Freeform 1313"/>
            <p:cNvSpPr>
              <a:spLocks/>
            </p:cNvSpPr>
            <p:nvPr userDrawn="1"/>
          </p:nvSpPr>
          <p:spPr bwMode="auto">
            <a:xfrm>
              <a:off x="324" y="191"/>
              <a:ext cx="6" cy="4"/>
            </a:xfrm>
            <a:custGeom>
              <a:avLst/>
              <a:gdLst>
                <a:gd name="T0" fmla="*/ 0 w 15"/>
                <a:gd name="T1" fmla="*/ 0 h 11"/>
                <a:gd name="T2" fmla="*/ 0 w 15"/>
                <a:gd name="T3" fmla="*/ 0 h 11"/>
                <a:gd name="T4" fmla="*/ 15 w 15"/>
                <a:gd name="T5" fmla="*/ 11 h 11"/>
                <a:gd name="T6" fmla="*/ 0 w 15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1">
                  <a:moveTo>
                    <a:pt x="0" y="0"/>
                  </a:moveTo>
                  <a:lnTo>
                    <a:pt x="0" y="0"/>
                  </a:lnTo>
                  <a:cubicBezTo>
                    <a:pt x="6" y="1"/>
                    <a:pt x="12" y="6"/>
                    <a:pt x="15" y="11"/>
                  </a:cubicBezTo>
                  <a:cubicBezTo>
                    <a:pt x="9" y="10"/>
                    <a:pt x="3" y="6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88" name="Freeform 1314"/>
            <p:cNvSpPr>
              <a:spLocks/>
            </p:cNvSpPr>
            <p:nvPr userDrawn="1"/>
          </p:nvSpPr>
          <p:spPr bwMode="auto">
            <a:xfrm>
              <a:off x="330" y="198"/>
              <a:ext cx="2" cy="2"/>
            </a:xfrm>
            <a:custGeom>
              <a:avLst/>
              <a:gdLst>
                <a:gd name="T0" fmla="*/ 3 w 3"/>
                <a:gd name="T1" fmla="*/ 2 h 3"/>
                <a:gd name="T2" fmla="*/ 3 w 3"/>
                <a:gd name="T3" fmla="*/ 2 h 3"/>
                <a:gd name="T4" fmla="*/ 2 w 3"/>
                <a:gd name="T5" fmla="*/ 3 h 3"/>
                <a:gd name="T6" fmla="*/ 0 w 3"/>
                <a:gd name="T7" fmla="*/ 2 h 3"/>
                <a:gd name="T8" fmla="*/ 2 w 3"/>
                <a:gd name="T9" fmla="*/ 0 h 3"/>
                <a:gd name="T10" fmla="*/ 3 w 3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lnTo>
                    <a:pt x="3" y="2"/>
                  </a:lnTo>
                  <a:cubicBezTo>
                    <a:pt x="3" y="3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89" name="Freeform 1315"/>
            <p:cNvSpPr>
              <a:spLocks/>
            </p:cNvSpPr>
            <p:nvPr userDrawn="1"/>
          </p:nvSpPr>
          <p:spPr bwMode="auto">
            <a:xfrm>
              <a:off x="319" y="197"/>
              <a:ext cx="24" cy="3"/>
            </a:xfrm>
            <a:custGeom>
              <a:avLst/>
              <a:gdLst>
                <a:gd name="T0" fmla="*/ 27 w 54"/>
                <a:gd name="T1" fmla="*/ 1 h 6"/>
                <a:gd name="T2" fmla="*/ 27 w 54"/>
                <a:gd name="T3" fmla="*/ 1 h 6"/>
                <a:gd name="T4" fmla="*/ 0 w 54"/>
                <a:gd name="T5" fmla="*/ 6 h 6"/>
                <a:gd name="T6" fmla="*/ 0 w 54"/>
                <a:gd name="T7" fmla="*/ 4 h 6"/>
                <a:gd name="T8" fmla="*/ 27 w 54"/>
                <a:gd name="T9" fmla="*/ 0 h 6"/>
                <a:gd name="T10" fmla="*/ 54 w 54"/>
                <a:gd name="T11" fmla="*/ 4 h 6"/>
                <a:gd name="T12" fmla="*/ 54 w 54"/>
                <a:gd name="T13" fmla="*/ 6 h 6"/>
                <a:gd name="T14" fmla="*/ 27 w 54"/>
                <a:gd name="T1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6">
                  <a:moveTo>
                    <a:pt x="27" y="1"/>
                  </a:moveTo>
                  <a:lnTo>
                    <a:pt x="27" y="1"/>
                  </a:lnTo>
                  <a:cubicBezTo>
                    <a:pt x="15" y="1"/>
                    <a:pt x="4" y="3"/>
                    <a:pt x="0" y="6"/>
                  </a:cubicBezTo>
                  <a:lnTo>
                    <a:pt x="0" y="4"/>
                  </a:lnTo>
                  <a:cubicBezTo>
                    <a:pt x="4" y="1"/>
                    <a:pt x="15" y="0"/>
                    <a:pt x="27" y="0"/>
                  </a:cubicBezTo>
                  <a:cubicBezTo>
                    <a:pt x="39" y="0"/>
                    <a:pt x="49" y="1"/>
                    <a:pt x="54" y="4"/>
                  </a:cubicBezTo>
                  <a:lnTo>
                    <a:pt x="54" y="6"/>
                  </a:lnTo>
                  <a:cubicBezTo>
                    <a:pt x="49" y="3"/>
                    <a:pt x="39" y="1"/>
                    <a:pt x="27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90" name="Freeform 1316"/>
            <p:cNvSpPr>
              <a:spLocks/>
            </p:cNvSpPr>
            <p:nvPr userDrawn="1"/>
          </p:nvSpPr>
          <p:spPr bwMode="auto">
            <a:xfrm>
              <a:off x="329" y="171"/>
              <a:ext cx="2" cy="16"/>
            </a:xfrm>
            <a:custGeom>
              <a:avLst/>
              <a:gdLst>
                <a:gd name="T0" fmla="*/ 4 w 4"/>
                <a:gd name="T1" fmla="*/ 31 h 35"/>
                <a:gd name="T2" fmla="*/ 4 w 4"/>
                <a:gd name="T3" fmla="*/ 31 h 35"/>
                <a:gd name="T4" fmla="*/ 2 w 4"/>
                <a:gd name="T5" fmla="*/ 35 h 35"/>
                <a:gd name="T6" fmla="*/ 0 w 4"/>
                <a:gd name="T7" fmla="*/ 0 h 35"/>
                <a:gd name="T8" fmla="*/ 2 w 4"/>
                <a:gd name="T9" fmla="*/ 1 h 35"/>
                <a:gd name="T10" fmla="*/ 1 w 4"/>
                <a:gd name="T11" fmla="*/ 3 h 35"/>
                <a:gd name="T12" fmla="*/ 2 w 4"/>
                <a:gd name="T13" fmla="*/ 6 h 35"/>
                <a:gd name="T14" fmla="*/ 1 w 4"/>
                <a:gd name="T15" fmla="*/ 9 h 35"/>
                <a:gd name="T16" fmla="*/ 3 w 4"/>
                <a:gd name="T17" fmla="*/ 12 h 35"/>
                <a:gd name="T18" fmla="*/ 1 w 4"/>
                <a:gd name="T19" fmla="*/ 14 h 35"/>
                <a:gd name="T20" fmla="*/ 3 w 4"/>
                <a:gd name="T21" fmla="*/ 17 h 35"/>
                <a:gd name="T22" fmla="*/ 2 w 4"/>
                <a:gd name="T23" fmla="*/ 19 h 35"/>
                <a:gd name="T24" fmla="*/ 3 w 4"/>
                <a:gd name="T25" fmla="*/ 22 h 35"/>
                <a:gd name="T26" fmla="*/ 2 w 4"/>
                <a:gd name="T27" fmla="*/ 24 h 35"/>
                <a:gd name="T28" fmla="*/ 3 w 4"/>
                <a:gd name="T29" fmla="*/ 26 h 35"/>
                <a:gd name="T30" fmla="*/ 2 w 4"/>
                <a:gd name="T31" fmla="*/ 28 h 35"/>
                <a:gd name="T32" fmla="*/ 4 w 4"/>
                <a:gd name="T33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" h="35">
                  <a:moveTo>
                    <a:pt x="4" y="31"/>
                  </a:moveTo>
                  <a:lnTo>
                    <a:pt x="4" y="31"/>
                  </a:lnTo>
                  <a:cubicBezTo>
                    <a:pt x="3" y="32"/>
                    <a:pt x="3" y="33"/>
                    <a:pt x="2" y="35"/>
                  </a:cubicBezTo>
                  <a:lnTo>
                    <a:pt x="0" y="0"/>
                  </a:ln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1" y="4"/>
                    <a:pt x="2" y="5"/>
                    <a:pt x="2" y="6"/>
                  </a:cubicBezTo>
                  <a:cubicBezTo>
                    <a:pt x="2" y="7"/>
                    <a:pt x="1" y="8"/>
                    <a:pt x="1" y="9"/>
                  </a:cubicBezTo>
                  <a:cubicBezTo>
                    <a:pt x="1" y="10"/>
                    <a:pt x="2" y="11"/>
                    <a:pt x="3" y="12"/>
                  </a:cubicBezTo>
                  <a:cubicBezTo>
                    <a:pt x="2" y="12"/>
                    <a:pt x="1" y="13"/>
                    <a:pt x="1" y="14"/>
                  </a:cubicBezTo>
                  <a:cubicBezTo>
                    <a:pt x="1" y="15"/>
                    <a:pt x="2" y="16"/>
                    <a:pt x="3" y="17"/>
                  </a:cubicBezTo>
                  <a:cubicBezTo>
                    <a:pt x="2" y="17"/>
                    <a:pt x="2" y="18"/>
                    <a:pt x="2" y="19"/>
                  </a:cubicBezTo>
                  <a:cubicBezTo>
                    <a:pt x="2" y="20"/>
                    <a:pt x="2" y="21"/>
                    <a:pt x="3" y="22"/>
                  </a:cubicBezTo>
                  <a:cubicBezTo>
                    <a:pt x="2" y="22"/>
                    <a:pt x="2" y="23"/>
                    <a:pt x="2" y="24"/>
                  </a:cubicBezTo>
                  <a:cubicBezTo>
                    <a:pt x="2" y="25"/>
                    <a:pt x="2" y="25"/>
                    <a:pt x="3" y="26"/>
                  </a:cubicBezTo>
                  <a:cubicBezTo>
                    <a:pt x="2" y="26"/>
                    <a:pt x="2" y="27"/>
                    <a:pt x="2" y="28"/>
                  </a:cubicBezTo>
                  <a:cubicBezTo>
                    <a:pt x="2" y="29"/>
                    <a:pt x="3" y="30"/>
                    <a:pt x="4" y="3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91" name="Freeform 1317"/>
            <p:cNvSpPr>
              <a:spLocks/>
            </p:cNvSpPr>
            <p:nvPr userDrawn="1"/>
          </p:nvSpPr>
          <p:spPr bwMode="auto">
            <a:xfrm>
              <a:off x="331" y="171"/>
              <a:ext cx="2" cy="16"/>
            </a:xfrm>
            <a:custGeom>
              <a:avLst/>
              <a:gdLst>
                <a:gd name="T0" fmla="*/ 2 w 4"/>
                <a:gd name="T1" fmla="*/ 1 h 35"/>
                <a:gd name="T2" fmla="*/ 2 w 4"/>
                <a:gd name="T3" fmla="*/ 1 h 35"/>
                <a:gd name="T4" fmla="*/ 4 w 4"/>
                <a:gd name="T5" fmla="*/ 0 h 35"/>
                <a:gd name="T6" fmla="*/ 2 w 4"/>
                <a:gd name="T7" fmla="*/ 35 h 35"/>
                <a:gd name="T8" fmla="*/ 0 w 4"/>
                <a:gd name="T9" fmla="*/ 31 h 35"/>
                <a:gd name="T10" fmla="*/ 2 w 4"/>
                <a:gd name="T11" fmla="*/ 28 h 35"/>
                <a:gd name="T12" fmla="*/ 1 w 4"/>
                <a:gd name="T13" fmla="*/ 26 h 35"/>
                <a:gd name="T14" fmla="*/ 2 w 4"/>
                <a:gd name="T15" fmla="*/ 24 h 35"/>
                <a:gd name="T16" fmla="*/ 1 w 4"/>
                <a:gd name="T17" fmla="*/ 22 h 35"/>
                <a:gd name="T18" fmla="*/ 3 w 4"/>
                <a:gd name="T19" fmla="*/ 19 h 35"/>
                <a:gd name="T20" fmla="*/ 2 w 4"/>
                <a:gd name="T21" fmla="*/ 17 h 35"/>
                <a:gd name="T22" fmla="*/ 3 w 4"/>
                <a:gd name="T23" fmla="*/ 14 h 35"/>
                <a:gd name="T24" fmla="*/ 2 w 4"/>
                <a:gd name="T25" fmla="*/ 12 h 35"/>
                <a:gd name="T26" fmla="*/ 3 w 4"/>
                <a:gd name="T27" fmla="*/ 9 h 35"/>
                <a:gd name="T28" fmla="*/ 2 w 4"/>
                <a:gd name="T29" fmla="*/ 6 h 35"/>
                <a:gd name="T30" fmla="*/ 3 w 4"/>
                <a:gd name="T31" fmla="*/ 3 h 35"/>
                <a:gd name="T32" fmla="*/ 2 w 4"/>
                <a:gd name="T33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" h="35">
                  <a:moveTo>
                    <a:pt x="2" y="1"/>
                  </a:moveTo>
                  <a:lnTo>
                    <a:pt x="2" y="1"/>
                  </a:lnTo>
                  <a:cubicBezTo>
                    <a:pt x="3" y="1"/>
                    <a:pt x="3" y="1"/>
                    <a:pt x="4" y="0"/>
                  </a:cubicBezTo>
                  <a:lnTo>
                    <a:pt x="2" y="35"/>
                  </a:lnTo>
                  <a:cubicBezTo>
                    <a:pt x="2" y="33"/>
                    <a:pt x="1" y="32"/>
                    <a:pt x="0" y="31"/>
                  </a:cubicBezTo>
                  <a:cubicBezTo>
                    <a:pt x="1" y="30"/>
                    <a:pt x="2" y="29"/>
                    <a:pt x="2" y="28"/>
                  </a:cubicBezTo>
                  <a:cubicBezTo>
                    <a:pt x="2" y="27"/>
                    <a:pt x="2" y="26"/>
                    <a:pt x="1" y="26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23"/>
                    <a:pt x="2" y="22"/>
                    <a:pt x="1" y="22"/>
                  </a:cubicBezTo>
                  <a:cubicBezTo>
                    <a:pt x="2" y="21"/>
                    <a:pt x="3" y="20"/>
                    <a:pt x="3" y="19"/>
                  </a:cubicBezTo>
                  <a:cubicBezTo>
                    <a:pt x="3" y="18"/>
                    <a:pt x="2" y="17"/>
                    <a:pt x="2" y="17"/>
                  </a:cubicBezTo>
                  <a:cubicBezTo>
                    <a:pt x="2" y="16"/>
                    <a:pt x="3" y="15"/>
                    <a:pt x="3" y="14"/>
                  </a:cubicBezTo>
                  <a:cubicBezTo>
                    <a:pt x="3" y="13"/>
                    <a:pt x="2" y="12"/>
                    <a:pt x="2" y="12"/>
                  </a:cubicBezTo>
                  <a:cubicBezTo>
                    <a:pt x="3" y="11"/>
                    <a:pt x="3" y="10"/>
                    <a:pt x="3" y="9"/>
                  </a:cubicBezTo>
                  <a:cubicBezTo>
                    <a:pt x="3" y="8"/>
                    <a:pt x="3" y="7"/>
                    <a:pt x="2" y="6"/>
                  </a:cubicBezTo>
                  <a:cubicBezTo>
                    <a:pt x="3" y="5"/>
                    <a:pt x="3" y="4"/>
                    <a:pt x="3" y="3"/>
                  </a:cubicBezTo>
                  <a:cubicBezTo>
                    <a:pt x="3" y="2"/>
                    <a:pt x="3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92" name="Freeform 1318"/>
            <p:cNvSpPr>
              <a:spLocks/>
            </p:cNvSpPr>
            <p:nvPr userDrawn="1"/>
          </p:nvSpPr>
          <p:spPr bwMode="auto">
            <a:xfrm>
              <a:off x="319" y="200"/>
              <a:ext cx="24" cy="2"/>
            </a:xfrm>
            <a:custGeom>
              <a:avLst/>
              <a:gdLst>
                <a:gd name="T0" fmla="*/ 27 w 54"/>
                <a:gd name="T1" fmla="*/ 1 h 4"/>
                <a:gd name="T2" fmla="*/ 27 w 54"/>
                <a:gd name="T3" fmla="*/ 1 h 4"/>
                <a:gd name="T4" fmla="*/ 0 w 54"/>
                <a:gd name="T5" fmla="*/ 4 h 4"/>
                <a:gd name="T6" fmla="*/ 0 w 54"/>
                <a:gd name="T7" fmla="*/ 3 h 4"/>
                <a:gd name="T8" fmla="*/ 27 w 54"/>
                <a:gd name="T9" fmla="*/ 0 h 4"/>
                <a:gd name="T10" fmla="*/ 54 w 54"/>
                <a:gd name="T11" fmla="*/ 3 h 4"/>
                <a:gd name="T12" fmla="*/ 54 w 54"/>
                <a:gd name="T13" fmla="*/ 4 h 4"/>
                <a:gd name="T14" fmla="*/ 27 w 54"/>
                <a:gd name="T1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4">
                  <a:moveTo>
                    <a:pt x="27" y="1"/>
                  </a:moveTo>
                  <a:lnTo>
                    <a:pt x="27" y="1"/>
                  </a:lnTo>
                  <a:cubicBezTo>
                    <a:pt x="15" y="1"/>
                    <a:pt x="4" y="3"/>
                    <a:pt x="0" y="4"/>
                  </a:cubicBezTo>
                  <a:lnTo>
                    <a:pt x="0" y="3"/>
                  </a:lnTo>
                  <a:cubicBezTo>
                    <a:pt x="4" y="1"/>
                    <a:pt x="15" y="0"/>
                    <a:pt x="27" y="0"/>
                  </a:cubicBezTo>
                  <a:cubicBezTo>
                    <a:pt x="39" y="0"/>
                    <a:pt x="49" y="1"/>
                    <a:pt x="54" y="3"/>
                  </a:cubicBezTo>
                  <a:lnTo>
                    <a:pt x="54" y="4"/>
                  </a:lnTo>
                  <a:cubicBezTo>
                    <a:pt x="49" y="3"/>
                    <a:pt x="39" y="1"/>
                    <a:pt x="27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93" name="Freeform 1319"/>
            <p:cNvSpPr>
              <a:spLocks/>
            </p:cNvSpPr>
            <p:nvPr userDrawn="1"/>
          </p:nvSpPr>
          <p:spPr bwMode="auto">
            <a:xfrm>
              <a:off x="330" y="186"/>
              <a:ext cx="2" cy="9"/>
            </a:xfrm>
            <a:custGeom>
              <a:avLst/>
              <a:gdLst>
                <a:gd name="T0" fmla="*/ 5 w 5"/>
                <a:gd name="T1" fmla="*/ 10 h 20"/>
                <a:gd name="T2" fmla="*/ 5 w 5"/>
                <a:gd name="T3" fmla="*/ 10 h 20"/>
                <a:gd name="T4" fmla="*/ 3 w 5"/>
                <a:gd name="T5" fmla="*/ 20 h 20"/>
                <a:gd name="T6" fmla="*/ 0 w 5"/>
                <a:gd name="T7" fmla="*/ 10 h 20"/>
                <a:gd name="T8" fmla="*/ 3 w 5"/>
                <a:gd name="T9" fmla="*/ 0 h 20"/>
                <a:gd name="T10" fmla="*/ 5 w 5"/>
                <a:gd name="T11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0">
                  <a:moveTo>
                    <a:pt x="5" y="10"/>
                  </a:moveTo>
                  <a:lnTo>
                    <a:pt x="5" y="10"/>
                  </a:lnTo>
                  <a:cubicBezTo>
                    <a:pt x="5" y="14"/>
                    <a:pt x="4" y="17"/>
                    <a:pt x="3" y="20"/>
                  </a:cubicBezTo>
                  <a:cubicBezTo>
                    <a:pt x="1" y="17"/>
                    <a:pt x="0" y="14"/>
                    <a:pt x="0" y="10"/>
                  </a:cubicBezTo>
                  <a:cubicBezTo>
                    <a:pt x="0" y="7"/>
                    <a:pt x="1" y="3"/>
                    <a:pt x="3" y="0"/>
                  </a:cubicBezTo>
                  <a:cubicBezTo>
                    <a:pt x="4" y="3"/>
                    <a:pt x="5" y="7"/>
                    <a:pt x="5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94" name="Freeform 1320"/>
            <p:cNvSpPr>
              <a:spLocks/>
            </p:cNvSpPr>
            <p:nvPr userDrawn="1"/>
          </p:nvSpPr>
          <p:spPr bwMode="auto">
            <a:xfrm>
              <a:off x="327" y="155"/>
              <a:ext cx="8" cy="8"/>
            </a:xfrm>
            <a:custGeom>
              <a:avLst/>
              <a:gdLst>
                <a:gd name="T0" fmla="*/ 11 w 18"/>
                <a:gd name="T1" fmla="*/ 2 h 17"/>
                <a:gd name="T2" fmla="*/ 11 w 18"/>
                <a:gd name="T3" fmla="*/ 2 h 17"/>
                <a:gd name="T4" fmla="*/ 10 w 18"/>
                <a:gd name="T5" fmla="*/ 5 h 17"/>
                <a:gd name="T6" fmla="*/ 18 w 18"/>
                <a:gd name="T7" fmla="*/ 4 h 17"/>
                <a:gd name="T8" fmla="*/ 18 w 18"/>
                <a:gd name="T9" fmla="*/ 12 h 17"/>
                <a:gd name="T10" fmla="*/ 12 w 18"/>
                <a:gd name="T11" fmla="*/ 10 h 17"/>
                <a:gd name="T12" fmla="*/ 13 w 18"/>
                <a:gd name="T13" fmla="*/ 17 h 17"/>
                <a:gd name="T14" fmla="*/ 4 w 18"/>
                <a:gd name="T15" fmla="*/ 17 h 17"/>
                <a:gd name="T16" fmla="*/ 7 w 18"/>
                <a:gd name="T17" fmla="*/ 11 h 17"/>
                <a:gd name="T18" fmla="*/ 0 w 18"/>
                <a:gd name="T19" fmla="*/ 12 h 17"/>
                <a:gd name="T20" fmla="*/ 0 w 18"/>
                <a:gd name="T21" fmla="*/ 4 h 17"/>
                <a:gd name="T22" fmla="*/ 6 w 18"/>
                <a:gd name="T23" fmla="*/ 6 h 17"/>
                <a:gd name="T24" fmla="*/ 4 w 18"/>
                <a:gd name="T25" fmla="*/ 0 h 17"/>
                <a:gd name="T26" fmla="*/ 13 w 18"/>
                <a:gd name="T27" fmla="*/ 0 h 17"/>
                <a:gd name="T28" fmla="*/ 11 w 18"/>
                <a:gd name="T2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17">
                  <a:moveTo>
                    <a:pt x="11" y="2"/>
                  </a:moveTo>
                  <a:lnTo>
                    <a:pt x="11" y="2"/>
                  </a:lnTo>
                  <a:cubicBezTo>
                    <a:pt x="11" y="3"/>
                    <a:pt x="10" y="4"/>
                    <a:pt x="10" y="5"/>
                  </a:cubicBezTo>
                  <a:cubicBezTo>
                    <a:pt x="11" y="9"/>
                    <a:pt x="17" y="4"/>
                    <a:pt x="18" y="4"/>
                  </a:cubicBezTo>
                  <a:lnTo>
                    <a:pt x="18" y="12"/>
                  </a:lnTo>
                  <a:cubicBezTo>
                    <a:pt x="16" y="11"/>
                    <a:pt x="14" y="9"/>
                    <a:pt x="12" y="10"/>
                  </a:cubicBezTo>
                  <a:cubicBezTo>
                    <a:pt x="8" y="10"/>
                    <a:pt x="12" y="16"/>
                    <a:pt x="13" y="17"/>
                  </a:cubicBezTo>
                  <a:lnTo>
                    <a:pt x="4" y="17"/>
                  </a:lnTo>
                  <a:cubicBezTo>
                    <a:pt x="5" y="16"/>
                    <a:pt x="7" y="13"/>
                    <a:pt x="7" y="11"/>
                  </a:cubicBezTo>
                  <a:cubicBezTo>
                    <a:pt x="7" y="7"/>
                    <a:pt x="1" y="12"/>
                    <a:pt x="0" y="12"/>
                  </a:cubicBezTo>
                  <a:lnTo>
                    <a:pt x="0" y="4"/>
                  </a:lnTo>
                  <a:cubicBezTo>
                    <a:pt x="1" y="5"/>
                    <a:pt x="4" y="7"/>
                    <a:pt x="6" y="6"/>
                  </a:cubicBezTo>
                  <a:cubicBezTo>
                    <a:pt x="10" y="6"/>
                    <a:pt x="5" y="1"/>
                    <a:pt x="4" y="0"/>
                  </a:cubicBezTo>
                  <a:lnTo>
                    <a:pt x="13" y="0"/>
                  </a:lnTo>
                  <a:cubicBezTo>
                    <a:pt x="12" y="1"/>
                    <a:pt x="12" y="2"/>
                    <a:pt x="1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95" name="Freeform 1321"/>
            <p:cNvSpPr>
              <a:spLocks/>
            </p:cNvSpPr>
            <p:nvPr userDrawn="1"/>
          </p:nvSpPr>
          <p:spPr bwMode="auto">
            <a:xfrm>
              <a:off x="328" y="164"/>
              <a:ext cx="6" cy="6"/>
            </a:xfrm>
            <a:custGeom>
              <a:avLst/>
              <a:gdLst>
                <a:gd name="T0" fmla="*/ 7 w 13"/>
                <a:gd name="T1" fmla="*/ 0 h 14"/>
                <a:gd name="T2" fmla="*/ 7 w 13"/>
                <a:gd name="T3" fmla="*/ 0 h 14"/>
                <a:gd name="T4" fmla="*/ 13 w 13"/>
                <a:gd name="T5" fmla="*/ 7 h 14"/>
                <a:gd name="T6" fmla="*/ 7 w 13"/>
                <a:gd name="T7" fmla="*/ 14 h 14"/>
                <a:gd name="T8" fmla="*/ 0 w 13"/>
                <a:gd name="T9" fmla="*/ 7 h 14"/>
                <a:gd name="T10" fmla="*/ 7 w 13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4">
                  <a:moveTo>
                    <a:pt x="7" y="0"/>
                  </a:moveTo>
                  <a:lnTo>
                    <a:pt x="7" y="0"/>
                  </a:lnTo>
                  <a:cubicBezTo>
                    <a:pt x="10" y="0"/>
                    <a:pt x="13" y="3"/>
                    <a:pt x="13" y="7"/>
                  </a:cubicBezTo>
                  <a:cubicBezTo>
                    <a:pt x="13" y="11"/>
                    <a:pt x="10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96" name="Freeform 1322"/>
            <p:cNvSpPr>
              <a:spLocks/>
            </p:cNvSpPr>
            <p:nvPr userDrawn="1"/>
          </p:nvSpPr>
          <p:spPr bwMode="auto">
            <a:xfrm>
              <a:off x="330" y="181"/>
              <a:ext cx="2" cy="2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2 w 3"/>
                <a:gd name="T5" fmla="*/ 0 h 3"/>
                <a:gd name="T6" fmla="*/ 2 w 3"/>
                <a:gd name="T7" fmla="*/ 0 h 3"/>
                <a:gd name="T8" fmla="*/ 3 w 3"/>
                <a:gd name="T9" fmla="*/ 2 h 3"/>
                <a:gd name="T10" fmla="*/ 2 w 3"/>
                <a:gd name="T11" fmla="*/ 3 h 3"/>
                <a:gd name="T12" fmla="*/ 0 w 3"/>
                <a:gd name="T13" fmla="*/ 2 h 3"/>
                <a:gd name="T14" fmla="*/ 1 w 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lnTo>
                    <a:pt x="2" y="0"/>
                  </a:lnTo>
                  <a:cubicBezTo>
                    <a:pt x="3" y="0"/>
                    <a:pt x="3" y="1"/>
                    <a:pt x="3" y="2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97" name="Freeform 1323"/>
            <p:cNvSpPr>
              <a:spLocks/>
            </p:cNvSpPr>
            <p:nvPr userDrawn="1"/>
          </p:nvSpPr>
          <p:spPr bwMode="auto">
            <a:xfrm>
              <a:off x="330" y="183"/>
              <a:ext cx="2" cy="2"/>
            </a:xfrm>
            <a:custGeom>
              <a:avLst/>
              <a:gdLst>
                <a:gd name="T0" fmla="*/ 2 w 3"/>
                <a:gd name="T1" fmla="*/ 0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  <a:gd name="T10" fmla="*/ 1 w 3"/>
                <a:gd name="T11" fmla="*/ 0 h 4"/>
                <a:gd name="T12" fmla="*/ 2 w 3"/>
                <a:gd name="T13" fmla="*/ 1 h 4"/>
                <a:gd name="T14" fmla="*/ 2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lnTo>
                    <a:pt x="2" y="0"/>
                  </a:lnTo>
                  <a:cubicBezTo>
                    <a:pt x="3" y="1"/>
                    <a:pt x="3" y="1"/>
                    <a:pt x="3" y="2"/>
                  </a:cubicBezTo>
                  <a:cubicBezTo>
                    <a:pt x="3" y="3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98" name="Freeform 1324"/>
            <p:cNvSpPr>
              <a:spLocks/>
            </p:cNvSpPr>
            <p:nvPr userDrawn="1"/>
          </p:nvSpPr>
          <p:spPr bwMode="auto">
            <a:xfrm>
              <a:off x="330" y="179"/>
              <a:ext cx="2" cy="2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2 w 3"/>
                <a:gd name="T5" fmla="*/ 0 h 4"/>
                <a:gd name="T6" fmla="*/ 2 w 3"/>
                <a:gd name="T7" fmla="*/ 0 h 4"/>
                <a:gd name="T8" fmla="*/ 3 w 3"/>
                <a:gd name="T9" fmla="*/ 2 h 4"/>
                <a:gd name="T10" fmla="*/ 2 w 3"/>
                <a:gd name="T11" fmla="*/ 4 h 4"/>
                <a:gd name="T12" fmla="*/ 0 w 3"/>
                <a:gd name="T13" fmla="*/ 2 h 4"/>
                <a:gd name="T14" fmla="*/ 1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3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699" name="Freeform 1325"/>
            <p:cNvSpPr>
              <a:spLocks/>
            </p:cNvSpPr>
            <p:nvPr userDrawn="1"/>
          </p:nvSpPr>
          <p:spPr bwMode="auto">
            <a:xfrm>
              <a:off x="330" y="177"/>
              <a:ext cx="2" cy="2"/>
            </a:xfrm>
            <a:custGeom>
              <a:avLst/>
              <a:gdLst>
                <a:gd name="T0" fmla="*/ 1 w 4"/>
                <a:gd name="T1" fmla="*/ 0 h 4"/>
                <a:gd name="T2" fmla="*/ 1 w 4"/>
                <a:gd name="T3" fmla="*/ 0 h 4"/>
                <a:gd name="T4" fmla="*/ 2 w 4"/>
                <a:gd name="T5" fmla="*/ 0 h 4"/>
                <a:gd name="T6" fmla="*/ 2 w 4"/>
                <a:gd name="T7" fmla="*/ 0 h 4"/>
                <a:gd name="T8" fmla="*/ 4 w 4"/>
                <a:gd name="T9" fmla="*/ 2 h 4"/>
                <a:gd name="T10" fmla="*/ 2 w 4"/>
                <a:gd name="T11" fmla="*/ 4 h 4"/>
                <a:gd name="T12" fmla="*/ 0 w 4"/>
                <a:gd name="T13" fmla="*/ 2 h 4"/>
                <a:gd name="T14" fmla="*/ 1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00" name="Freeform 1326"/>
            <p:cNvSpPr>
              <a:spLocks/>
            </p:cNvSpPr>
            <p:nvPr userDrawn="1"/>
          </p:nvSpPr>
          <p:spPr bwMode="auto">
            <a:xfrm>
              <a:off x="330" y="175"/>
              <a:ext cx="2" cy="1"/>
            </a:xfrm>
            <a:custGeom>
              <a:avLst/>
              <a:gdLst>
                <a:gd name="T0" fmla="*/ 2 w 4"/>
                <a:gd name="T1" fmla="*/ 4 h 4"/>
                <a:gd name="T2" fmla="*/ 2 w 4"/>
                <a:gd name="T3" fmla="*/ 4 h 4"/>
                <a:gd name="T4" fmla="*/ 0 w 4"/>
                <a:gd name="T5" fmla="*/ 2 h 4"/>
                <a:gd name="T6" fmla="*/ 1 w 4"/>
                <a:gd name="T7" fmla="*/ 0 h 4"/>
                <a:gd name="T8" fmla="*/ 2 w 4"/>
                <a:gd name="T9" fmla="*/ 0 h 4"/>
                <a:gd name="T10" fmla="*/ 2 w 4"/>
                <a:gd name="T11" fmla="*/ 0 h 4"/>
                <a:gd name="T12" fmla="*/ 4 w 4"/>
                <a:gd name="T13" fmla="*/ 2 h 4"/>
                <a:gd name="T14" fmla="*/ 2 w 4"/>
                <a:gd name="T15" fmla="*/ 4 h 4"/>
                <a:gd name="T16" fmla="*/ 2 w 4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lnTo>
                    <a:pt x="2" y="4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lnTo>
                    <a:pt x="2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01" name="Freeform 1327"/>
            <p:cNvSpPr>
              <a:spLocks/>
            </p:cNvSpPr>
            <p:nvPr userDrawn="1"/>
          </p:nvSpPr>
          <p:spPr bwMode="auto">
            <a:xfrm>
              <a:off x="330" y="172"/>
              <a:ext cx="2" cy="2"/>
            </a:xfrm>
            <a:custGeom>
              <a:avLst/>
              <a:gdLst>
                <a:gd name="T0" fmla="*/ 3 w 5"/>
                <a:gd name="T1" fmla="*/ 0 h 4"/>
                <a:gd name="T2" fmla="*/ 3 w 5"/>
                <a:gd name="T3" fmla="*/ 0 h 4"/>
                <a:gd name="T4" fmla="*/ 5 w 5"/>
                <a:gd name="T5" fmla="*/ 2 h 4"/>
                <a:gd name="T6" fmla="*/ 3 w 5"/>
                <a:gd name="T7" fmla="*/ 4 h 4"/>
                <a:gd name="T8" fmla="*/ 0 w 5"/>
                <a:gd name="T9" fmla="*/ 2 h 4"/>
                <a:gd name="T10" fmla="*/ 3 w 5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lnTo>
                    <a:pt x="3" y="0"/>
                  </a:lnTo>
                  <a:cubicBezTo>
                    <a:pt x="4" y="0"/>
                    <a:pt x="5" y="1"/>
                    <a:pt x="5" y="2"/>
                  </a:cubicBezTo>
                  <a:cubicBezTo>
                    <a:pt x="5" y="3"/>
                    <a:pt x="4" y="4"/>
                    <a:pt x="3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02" name="Freeform 1328"/>
            <p:cNvSpPr>
              <a:spLocks/>
            </p:cNvSpPr>
            <p:nvPr userDrawn="1"/>
          </p:nvSpPr>
          <p:spPr bwMode="auto">
            <a:xfrm>
              <a:off x="233" y="181"/>
              <a:ext cx="98" cy="48"/>
            </a:xfrm>
            <a:custGeom>
              <a:avLst/>
              <a:gdLst>
                <a:gd name="T0" fmla="*/ 208 w 220"/>
                <a:gd name="T1" fmla="*/ 57 h 105"/>
                <a:gd name="T2" fmla="*/ 208 w 220"/>
                <a:gd name="T3" fmla="*/ 57 h 105"/>
                <a:gd name="T4" fmla="*/ 159 w 220"/>
                <a:gd name="T5" fmla="*/ 81 h 105"/>
                <a:gd name="T6" fmla="*/ 99 w 220"/>
                <a:gd name="T7" fmla="*/ 81 h 105"/>
                <a:gd name="T8" fmla="*/ 63 w 220"/>
                <a:gd name="T9" fmla="*/ 68 h 105"/>
                <a:gd name="T10" fmla="*/ 63 w 220"/>
                <a:gd name="T11" fmla="*/ 22 h 105"/>
                <a:gd name="T12" fmla="*/ 41 w 220"/>
                <a:gd name="T13" fmla="*/ 31 h 105"/>
                <a:gd name="T14" fmla="*/ 39 w 220"/>
                <a:gd name="T15" fmla="*/ 39 h 105"/>
                <a:gd name="T16" fmla="*/ 47 w 220"/>
                <a:gd name="T17" fmla="*/ 74 h 105"/>
                <a:gd name="T18" fmla="*/ 38 w 220"/>
                <a:gd name="T19" fmla="*/ 93 h 105"/>
                <a:gd name="T20" fmla="*/ 42 w 220"/>
                <a:gd name="T21" fmla="*/ 105 h 105"/>
                <a:gd name="T22" fmla="*/ 27 w 220"/>
                <a:gd name="T23" fmla="*/ 85 h 105"/>
                <a:gd name="T24" fmla="*/ 33 w 220"/>
                <a:gd name="T25" fmla="*/ 72 h 105"/>
                <a:gd name="T26" fmla="*/ 11 w 220"/>
                <a:gd name="T27" fmla="*/ 77 h 105"/>
                <a:gd name="T28" fmla="*/ 9 w 220"/>
                <a:gd name="T29" fmla="*/ 87 h 105"/>
                <a:gd name="T30" fmla="*/ 0 w 220"/>
                <a:gd name="T31" fmla="*/ 74 h 105"/>
                <a:gd name="T32" fmla="*/ 11 w 220"/>
                <a:gd name="T33" fmla="*/ 65 h 105"/>
                <a:gd name="T34" fmla="*/ 20 w 220"/>
                <a:gd name="T35" fmla="*/ 63 h 105"/>
                <a:gd name="T36" fmla="*/ 9 w 220"/>
                <a:gd name="T37" fmla="*/ 38 h 105"/>
                <a:gd name="T38" fmla="*/ 33 w 220"/>
                <a:gd name="T39" fmla="*/ 23 h 105"/>
                <a:gd name="T40" fmla="*/ 40 w 220"/>
                <a:gd name="T41" fmla="*/ 16 h 105"/>
                <a:gd name="T42" fmla="*/ 61 w 220"/>
                <a:gd name="T43" fmla="*/ 2 h 105"/>
                <a:gd name="T44" fmla="*/ 74 w 220"/>
                <a:gd name="T45" fmla="*/ 10 h 105"/>
                <a:gd name="T46" fmla="*/ 84 w 220"/>
                <a:gd name="T47" fmla="*/ 16 h 105"/>
                <a:gd name="T48" fmla="*/ 81 w 220"/>
                <a:gd name="T49" fmla="*/ 42 h 105"/>
                <a:gd name="T50" fmla="*/ 76 w 220"/>
                <a:gd name="T51" fmla="*/ 63 h 105"/>
                <a:gd name="T52" fmla="*/ 101 w 220"/>
                <a:gd name="T53" fmla="*/ 79 h 105"/>
                <a:gd name="T54" fmla="*/ 143 w 220"/>
                <a:gd name="T55" fmla="*/ 79 h 105"/>
                <a:gd name="T56" fmla="*/ 188 w 220"/>
                <a:gd name="T57" fmla="*/ 51 h 105"/>
                <a:gd name="T58" fmla="*/ 191 w 220"/>
                <a:gd name="T59" fmla="*/ 48 h 105"/>
                <a:gd name="T60" fmla="*/ 220 w 220"/>
                <a:gd name="T61" fmla="*/ 45 h 105"/>
                <a:gd name="T62" fmla="*/ 208 w 220"/>
                <a:gd name="T63" fmla="*/ 57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0" h="105">
                  <a:moveTo>
                    <a:pt x="208" y="57"/>
                  </a:moveTo>
                  <a:lnTo>
                    <a:pt x="208" y="57"/>
                  </a:lnTo>
                  <a:cubicBezTo>
                    <a:pt x="199" y="66"/>
                    <a:pt x="179" y="77"/>
                    <a:pt x="159" y="81"/>
                  </a:cubicBezTo>
                  <a:cubicBezTo>
                    <a:pt x="143" y="84"/>
                    <a:pt x="111" y="82"/>
                    <a:pt x="99" y="81"/>
                  </a:cubicBezTo>
                  <a:cubicBezTo>
                    <a:pt x="84" y="80"/>
                    <a:pt x="70" y="76"/>
                    <a:pt x="63" y="68"/>
                  </a:cubicBezTo>
                  <a:cubicBezTo>
                    <a:pt x="50" y="54"/>
                    <a:pt x="71" y="36"/>
                    <a:pt x="63" y="22"/>
                  </a:cubicBezTo>
                  <a:cubicBezTo>
                    <a:pt x="56" y="26"/>
                    <a:pt x="51" y="30"/>
                    <a:pt x="41" y="31"/>
                  </a:cubicBezTo>
                  <a:cubicBezTo>
                    <a:pt x="40" y="33"/>
                    <a:pt x="39" y="37"/>
                    <a:pt x="39" y="39"/>
                  </a:cubicBezTo>
                  <a:cubicBezTo>
                    <a:pt x="35" y="55"/>
                    <a:pt x="51" y="58"/>
                    <a:pt x="47" y="74"/>
                  </a:cubicBezTo>
                  <a:cubicBezTo>
                    <a:pt x="45" y="82"/>
                    <a:pt x="40" y="84"/>
                    <a:pt x="38" y="93"/>
                  </a:cubicBezTo>
                  <a:cubicBezTo>
                    <a:pt x="38" y="93"/>
                    <a:pt x="37" y="100"/>
                    <a:pt x="42" y="105"/>
                  </a:cubicBezTo>
                  <a:cubicBezTo>
                    <a:pt x="30" y="105"/>
                    <a:pt x="23" y="95"/>
                    <a:pt x="27" y="85"/>
                  </a:cubicBezTo>
                  <a:cubicBezTo>
                    <a:pt x="29" y="81"/>
                    <a:pt x="33" y="77"/>
                    <a:pt x="33" y="72"/>
                  </a:cubicBezTo>
                  <a:cubicBezTo>
                    <a:pt x="27" y="81"/>
                    <a:pt x="21" y="80"/>
                    <a:pt x="11" y="77"/>
                  </a:cubicBezTo>
                  <a:cubicBezTo>
                    <a:pt x="7" y="76"/>
                    <a:pt x="6" y="82"/>
                    <a:pt x="9" y="87"/>
                  </a:cubicBezTo>
                  <a:cubicBezTo>
                    <a:pt x="2" y="83"/>
                    <a:pt x="0" y="77"/>
                    <a:pt x="0" y="74"/>
                  </a:cubicBezTo>
                  <a:cubicBezTo>
                    <a:pt x="0" y="67"/>
                    <a:pt x="6" y="63"/>
                    <a:pt x="11" y="65"/>
                  </a:cubicBezTo>
                  <a:cubicBezTo>
                    <a:pt x="14" y="65"/>
                    <a:pt x="20" y="69"/>
                    <a:pt x="20" y="63"/>
                  </a:cubicBezTo>
                  <a:cubicBezTo>
                    <a:pt x="21" y="53"/>
                    <a:pt x="6" y="54"/>
                    <a:pt x="9" y="38"/>
                  </a:cubicBezTo>
                  <a:cubicBezTo>
                    <a:pt x="11" y="29"/>
                    <a:pt x="20" y="25"/>
                    <a:pt x="33" y="23"/>
                  </a:cubicBezTo>
                  <a:cubicBezTo>
                    <a:pt x="35" y="22"/>
                    <a:pt x="38" y="19"/>
                    <a:pt x="40" y="16"/>
                  </a:cubicBezTo>
                  <a:cubicBezTo>
                    <a:pt x="48" y="3"/>
                    <a:pt x="56" y="0"/>
                    <a:pt x="61" y="2"/>
                  </a:cubicBezTo>
                  <a:cubicBezTo>
                    <a:pt x="66" y="5"/>
                    <a:pt x="69" y="8"/>
                    <a:pt x="74" y="10"/>
                  </a:cubicBezTo>
                  <a:cubicBezTo>
                    <a:pt x="77" y="12"/>
                    <a:pt x="81" y="13"/>
                    <a:pt x="84" y="16"/>
                  </a:cubicBezTo>
                  <a:cubicBezTo>
                    <a:pt x="89" y="24"/>
                    <a:pt x="84" y="35"/>
                    <a:pt x="81" y="42"/>
                  </a:cubicBezTo>
                  <a:cubicBezTo>
                    <a:pt x="79" y="47"/>
                    <a:pt x="74" y="56"/>
                    <a:pt x="76" y="63"/>
                  </a:cubicBezTo>
                  <a:cubicBezTo>
                    <a:pt x="78" y="72"/>
                    <a:pt x="92" y="77"/>
                    <a:pt x="101" y="79"/>
                  </a:cubicBezTo>
                  <a:cubicBezTo>
                    <a:pt x="108" y="81"/>
                    <a:pt x="130" y="82"/>
                    <a:pt x="143" y="79"/>
                  </a:cubicBezTo>
                  <a:cubicBezTo>
                    <a:pt x="155" y="76"/>
                    <a:pt x="182" y="61"/>
                    <a:pt x="188" y="51"/>
                  </a:cubicBezTo>
                  <a:cubicBezTo>
                    <a:pt x="191" y="48"/>
                    <a:pt x="191" y="48"/>
                    <a:pt x="191" y="48"/>
                  </a:cubicBezTo>
                  <a:cubicBezTo>
                    <a:pt x="200" y="44"/>
                    <a:pt x="220" y="45"/>
                    <a:pt x="220" y="45"/>
                  </a:cubicBezTo>
                  <a:cubicBezTo>
                    <a:pt x="220" y="45"/>
                    <a:pt x="216" y="49"/>
                    <a:pt x="208" y="5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03" name="Freeform 1329"/>
            <p:cNvSpPr>
              <a:spLocks/>
            </p:cNvSpPr>
            <p:nvPr userDrawn="1"/>
          </p:nvSpPr>
          <p:spPr bwMode="auto">
            <a:xfrm>
              <a:off x="298" y="203"/>
              <a:ext cx="25" cy="14"/>
            </a:xfrm>
            <a:custGeom>
              <a:avLst/>
              <a:gdLst>
                <a:gd name="T0" fmla="*/ 45 w 55"/>
                <a:gd name="T1" fmla="*/ 3 h 32"/>
                <a:gd name="T2" fmla="*/ 45 w 55"/>
                <a:gd name="T3" fmla="*/ 3 h 32"/>
                <a:gd name="T4" fmla="*/ 55 w 55"/>
                <a:gd name="T5" fmla="*/ 0 h 32"/>
                <a:gd name="T6" fmla="*/ 0 w 55"/>
                <a:gd name="T7" fmla="*/ 32 h 32"/>
                <a:gd name="T8" fmla="*/ 45 w 55"/>
                <a:gd name="T9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2">
                  <a:moveTo>
                    <a:pt x="45" y="3"/>
                  </a:moveTo>
                  <a:lnTo>
                    <a:pt x="45" y="3"/>
                  </a:lnTo>
                  <a:cubicBezTo>
                    <a:pt x="48" y="1"/>
                    <a:pt x="55" y="0"/>
                    <a:pt x="55" y="0"/>
                  </a:cubicBezTo>
                  <a:cubicBezTo>
                    <a:pt x="49" y="10"/>
                    <a:pt x="21" y="28"/>
                    <a:pt x="0" y="32"/>
                  </a:cubicBezTo>
                  <a:cubicBezTo>
                    <a:pt x="11" y="29"/>
                    <a:pt x="38" y="15"/>
                    <a:pt x="4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04" name="Freeform 1330"/>
            <p:cNvSpPr>
              <a:spLocks/>
            </p:cNvSpPr>
            <p:nvPr userDrawn="1"/>
          </p:nvSpPr>
          <p:spPr bwMode="auto">
            <a:xfrm>
              <a:off x="302" y="202"/>
              <a:ext cx="26" cy="15"/>
            </a:xfrm>
            <a:custGeom>
              <a:avLst/>
              <a:gdLst>
                <a:gd name="T0" fmla="*/ 59 w 59"/>
                <a:gd name="T1" fmla="*/ 0 h 33"/>
                <a:gd name="T2" fmla="*/ 59 w 59"/>
                <a:gd name="T3" fmla="*/ 0 h 33"/>
                <a:gd name="T4" fmla="*/ 0 w 59"/>
                <a:gd name="T5" fmla="*/ 33 h 33"/>
                <a:gd name="T6" fmla="*/ 50 w 59"/>
                <a:gd name="T7" fmla="*/ 1 h 33"/>
                <a:gd name="T8" fmla="*/ 59 w 59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3">
                  <a:moveTo>
                    <a:pt x="59" y="0"/>
                  </a:moveTo>
                  <a:lnTo>
                    <a:pt x="59" y="0"/>
                  </a:lnTo>
                  <a:cubicBezTo>
                    <a:pt x="52" y="13"/>
                    <a:pt x="25" y="29"/>
                    <a:pt x="0" y="33"/>
                  </a:cubicBezTo>
                  <a:cubicBezTo>
                    <a:pt x="24" y="25"/>
                    <a:pt x="45" y="11"/>
                    <a:pt x="50" y="1"/>
                  </a:cubicBezTo>
                  <a:cubicBezTo>
                    <a:pt x="54" y="0"/>
                    <a:pt x="56" y="0"/>
                    <a:pt x="5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05" name="Freeform 1331"/>
            <p:cNvSpPr>
              <a:spLocks/>
            </p:cNvSpPr>
            <p:nvPr userDrawn="1"/>
          </p:nvSpPr>
          <p:spPr bwMode="auto">
            <a:xfrm>
              <a:off x="235" y="195"/>
              <a:ext cx="18" cy="32"/>
            </a:xfrm>
            <a:custGeom>
              <a:avLst/>
              <a:gdLst>
                <a:gd name="T0" fmla="*/ 26 w 41"/>
                <a:gd name="T1" fmla="*/ 1 h 70"/>
                <a:gd name="T2" fmla="*/ 26 w 41"/>
                <a:gd name="T3" fmla="*/ 1 h 70"/>
                <a:gd name="T4" fmla="*/ 28 w 41"/>
                <a:gd name="T5" fmla="*/ 0 h 70"/>
                <a:gd name="T6" fmla="*/ 27 w 41"/>
                <a:gd name="T7" fmla="*/ 13 h 70"/>
                <a:gd name="T8" fmla="*/ 30 w 41"/>
                <a:gd name="T9" fmla="*/ 0 h 70"/>
                <a:gd name="T10" fmla="*/ 33 w 41"/>
                <a:gd name="T11" fmla="*/ 0 h 70"/>
                <a:gd name="T12" fmla="*/ 34 w 41"/>
                <a:gd name="T13" fmla="*/ 24 h 70"/>
                <a:gd name="T14" fmla="*/ 36 w 41"/>
                <a:gd name="T15" fmla="*/ 49 h 70"/>
                <a:gd name="T16" fmla="*/ 32 w 41"/>
                <a:gd name="T17" fmla="*/ 70 h 70"/>
                <a:gd name="T18" fmla="*/ 28 w 41"/>
                <a:gd name="T19" fmla="*/ 47 h 70"/>
                <a:gd name="T20" fmla="*/ 28 w 41"/>
                <a:gd name="T21" fmla="*/ 33 h 70"/>
                <a:gd name="T22" fmla="*/ 17 w 41"/>
                <a:gd name="T23" fmla="*/ 45 h 70"/>
                <a:gd name="T24" fmla="*/ 0 w 41"/>
                <a:gd name="T25" fmla="*/ 46 h 70"/>
                <a:gd name="T26" fmla="*/ 11 w 41"/>
                <a:gd name="T27" fmla="*/ 41 h 70"/>
                <a:gd name="T28" fmla="*/ 20 w 41"/>
                <a:gd name="T29" fmla="*/ 21 h 70"/>
                <a:gd name="T30" fmla="*/ 15 w 41"/>
                <a:gd name="T31" fmla="*/ 3 h 70"/>
                <a:gd name="T32" fmla="*/ 16 w 41"/>
                <a:gd name="T33" fmla="*/ 13 h 70"/>
                <a:gd name="T34" fmla="*/ 18 w 41"/>
                <a:gd name="T35" fmla="*/ 2 h 70"/>
                <a:gd name="T36" fmla="*/ 20 w 41"/>
                <a:gd name="T37" fmla="*/ 2 h 70"/>
                <a:gd name="T38" fmla="*/ 20 w 41"/>
                <a:gd name="T39" fmla="*/ 13 h 70"/>
                <a:gd name="T40" fmla="*/ 21 w 41"/>
                <a:gd name="T41" fmla="*/ 1 h 70"/>
                <a:gd name="T42" fmla="*/ 23 w 41"/>
                <a:gd name="T43" fmla="*/ 1 h 70"/>
                <a:gd name="T44" fmla="*/ 24 w 41"/>
                <a:gd name="T45" fmla="*/ 13 h 70"/>
                <a:gd name="T46" fmla="*/ 26 w 41"/>
                <a:gd name="T47" fmla="*/ 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70">
                  <a:moveTo>
                    <a:pt x="26" y="1"/>
                  </a:moveTo>
                  <a:lnTo>
                    <a:pt x="26" y="1"/>
                  </a:lnTo>
                  <a:lnTo>
                    <a:pt x="28" y="0"/>
                  </a:lnTo>
                  <a:cubicBezTo>
                    <a:pt x="26" y="4"/>
                    <a:pt x="26" y="8"/>
                    <a:pt x="27" y="13"/>
                  </a:cubicBezTo>
                  <a:cubicBezTo>
                    <a:pt x="27" y="7"/>
                    <a:pt x="29" y="2"/>
                    <a:pt x="30" y="0"/>
                  </a:cubicBezTo>
                  <a:cubicBezTo>
                    <a:pt x="31" y="0"/>
                    <a:pt x="33" y="0"/>
                    <a:pt x="33" y="0"/>
                  </a:cubicBezTo>
                  <a:cubicBezTo>
                    <a:pt x="28" y="11"/>
                    <a:pt x="30" y="19"/>
                    <a:pt x="34" y="24"/>
                  </a:cubicBezTo>
                  <a:cubicBezTo>
                    <a:pt x="41" y="32"/>
                    <a:pt x="41" y="40"/>
                    <a:pt x="36" y="49"/>
                  </a:cubicBezTo>
                  <a:cubicBezTo>
                    <a:pt x="34" y="53"/>
                    <a:pt x="26" y="63"/>
                    <a:pt x="32" y="70"/>
                  </a:cubicBezTo>
                  <a:cubicBezTo>
                    <a:pt x="18" y="63"/>
                    <a:pt x="24" y="51"/>
                    <a:pt x="28" y="47"/>
                  </a:cubicBezTo>
                  <a:cubicBezTo>
                    <a:pt x="31" y="43"/>
                    <a:pt x="31" y="36"/>
                    <a:pt x="28" y="33"/>
                  </a:cubicBezTo>
                  <a:cubicBezTo>
                    <a:pt x="28" y="40"/>
                    <a:pt x="22" y="45"/>
                    <a:pt x="17" y="45"/>
                  </a:cubicBezTo>
                  <a:cubicBezTo>
                    <a:pt x="12" y="45"/>
                    <a:pt x="3" y="38"/>
                    <a:pt x="0" y="46"/>
                  </a:cubicBezTo>
                  <a:cubicBezTo>
                    <a:pt x="0" y="38"/>
                    <a:pt x="6" y="40"/>
                    <a:pt x="11" y="41"/>
                  </a:cubicBezTo>
                  <a:cubicBezTo>
                    <a:pt x="26" y="44"/>
                    <a:pt x="26" y="26"/>
                    <a:pt x="20" y="21"/>
                  </a:cubicBezTo>
                  <a:cubicBezTo>
                    <a:pt x="14" y="16"/>
                    <a:pt x="6" y="9"/>
                    <a:pt x="15" y="3"/>
                  </a:cubicBezTo>
                  <a:cubicBezTo>
                    <a:pt x="14" y="6"/>
                    <a:pt x="14" y="10"/>
                    <a:pt x="16" y="13"/>
                  </a:cubicBezTo>
                  <a:cubicBezTo>
                    <a:pt x="15" y="9"/>
                    <a:pt x="17" y="3"/>
                    <a:pt x="18" y="2"/>
                  </a:cubicBezTo>
                  <a:lnTo>
                    <a:pt x="20" y="2"/>
                  </a:lnTo>
                  <a:cubicBezTo>
                    <a:pt x="18" y="5"/>
                    <a:pt x="18" y="9"/>
                    <a:pt x="20" y="13"/>
                  </a:cubicBezTo>
                  <a:cubicBezTo>
                    <a:pt x="19" y="10"/>
                    <a:pt x="20" y="4"/>
                    <a:pt x="21" y="1"/>
                  </a:cubicBezTo>
                  <a:lnTo>
                    <a:pt x="23" y="1"/>
                  </a:lnTo>
                  <a:cubicBezTo>
                    <a:pt x="22" y="4"/>
                    <a:pt x="22" y="8"/>
                    <a:pt x="24" y="13"/>
                  </a:cubicBezTo>
                  <a:cubicBezTo>
                    <a:pt x="23" y="7"/>
                    <a:pt x="25" y="3"/>
                    <a:pt x="2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06" name="Freeform 1332"/>
            <p:cNvSpPr>
              <a:spLocks/>
            </p:cNvSpPr>
            <p:nvPr userDrawn="1"/>
          </p:nvSpPr>
          <p:spPr bwMode="auto">
            <a:xfrm>
              <a:off x="260" y="190"/>
              <a:ext cx="9" cy="23"/>
            </a:xfrm>
            <a:custGeom>
              <a:avLst/>
              <a:gdLst>
                <a:gd name="T0" fmla="*/ 8 w 21"/>
                <a:gd name="T1" fmla="*/ 0 h 51"/>
                <a:gd name="T2" fmla="*/ 8 w 21"/>
                <a:gd name="T3" fmla="*/ 0 h 51"/>
                <a:gd name="T4" fmla="*/ 10 w 21"/>
                <a:gd name="T5" fmla="*/ 0 h 51"/>
                <a:gd name="T6" fmla="*/ 12 w 21"/>
                <a:gd name="T7" fmla="*/ 11 h 51"/>
                <a:gd name="T8" fmla="*/ 13 w 21"/>
                <a:gd name="T9" fmla="*/ 0 h 51"/>
                <a:gd name="T10" fmla="*/ 8 w 21"/>
                <a:gd name="T11" fmla="*/ 27 h 51"/>
                <a:gd name="T12" fmla="*/ 10 w 21"/>
                <a:gd name="T13" fmla="*/ 51 h 51"/>
                <a:gd name="T14" fmla="*/ 0 w 21"/>
                <a:gd name="T15" fmla="*/ 38 h 51"/>
                <a:gd name="T16" fmla="*/ 3 w 21"/>
                <a:gd name="T17" fmla="*/ 22 h 51"/>
                <a:gd name="T18" fmla="*/ 4 w 21"/>
                <a:gd name="T19" fmla="*/ 1 h 51"/>
                <a:gd name="T20" fmla="*/ 7 w 21"/>
                <a:gd name="T21" fmla="*/ 1 h 51"/>
                <a:gd name="T22" fmla="*/ 9 w 21"/>
                <a:gd name="T23" fmla="*/ 12 h 51"/>
                <a:gd name="T24" fmla="*/ 8 w 21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51">
                  <a:moveTo>
                    <a:pt x="8" y="0"/>
                  </a:moveTo>
                  <a:lnTo>
                    <a:pt x="8" y="0"/>
                  </a:lnTo>
                  <a:cubicBezTo>
                    <a:pt x="9" y="0"/>
                    <a:pt x="10" y="0"/>
                    <a:pt x="10" y="0"/>
                  </a:cubicBezTo>
                  <a:cubicBezTo>
                    <a:pt x="12" y="3"/>
                    <a:pt x="12" y="7"/>
                    <a:pt x="12" y="11"/>
                  </a:cubicBezTo>
                  <a:cubicBezTo>
                    <a:pt x="13" y="7"/>
                    <a:pt x="14" y="4"/>
                    <a:pt x="13" y="0"/>
                  </a:cubicBezTo>
                  <a:cubicBezTo>
                    <a:pt x="21" y="0"/>
                    <a:pt x="12" y="19"/>
                    <a:pt x="8" y="27"/>
                  </a:cubicBezTo>
                  <a:cubicBezTo>
                    <a:pt x="6" y="31"/>
                    <a:pt x="3" y="42"/>
                    <a:pt x="10" y="51"/>
                  </a:cubicBezTo>
                  <a:cubicBezTo>
                    <a:pt x="7" y="49"/>
                    <a:pt x="0" y="42"/>
                    <a:pt x="0" y="38"/>
                  </a:cubicBezTo>
                  <a:cubicBezTo>
                    <a:pt x="0" y="29"/>
                    <a:pt x="2" y="25"/>
                    <a:pt x="3" y="22"/>
                  </a:cubicBezTo>
                  <a:cubicBezTo>
                    <a:pt x="6" y="15"/>
                    <a:pt x="7" y="7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8" y="2"/>
                    <a:pt x="9" y="7"/>
                    <a:pt x="9" y="12"/>
                  </a:cubicBezTo>
                  <a:cubicBezTo>
                    <a:pt x="11" y="7"/>
                    <a:pt x="10" y="2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07" name="Freeform 1333"/>
            <p:cNvSpPr>
              <a:spLocks/>
            </p:cNvSpPr>
            <p:nvPr userDrawn="1"/>
          </p:nvSpPr>
          <p:spPr bwMode="auto">
            <a:xfrm>
              <a:off x="234" y="187"/>
              <a:ext cx="40" cy="30"/>
            </a:xfrm>
            <a:custGeom>
              <a:avLst/>
              <a:gdLst>
                <a:gd name="T0" fmla="*/ 66 w 90"/>
                <a:gd name="T1" fmla="*/ 1 h 65"/>
                <a:gd name="T2" fmla="*/ 66 w 90"/>
                <a:gd name="T3" fmla="*/ 1 h 65"/>
                <a:gd name="T4" fmla="*/ 75 w 90"/>
                <a:gd name="T5" fmla="*/ 1 h 65"/>
                <a:gd name="T6" fmla="*/ 69 w 90"/>
                <a:gd name="T7" fmla="*/ 48 h 65"/>
                <a:gd name="T8" fmla="*/ 89 w 90"/>
                <a:gd name="T9" fmla="*/ 65 h 65"/>
                <a:gd name="T10" fmla="*/ 67 w 90"/>
                <a:gd name="T11" fmla="*/ 41 h 65"/>
                <a:gd name="T12" fmla="*/ 72 w 90"/>
                <a:gd name="T13" fmla="*/ 4 h 65"/>
                <a:gd name="T14" fmla="*/ 40 w 90"/>
                <a:gd name="T15" fmla="*/ 14 h 65"/>
                <a:gd name="T16" fmla="*/ 11 w 90"/>
                <a:gd name="T17" fmla="*/ 31 h 65"/>
                <a:gd name="T18" fmla="*/ 21 w 90"/>
                <a:gd name="T19" fmla="*/ 42 h 65"/>
                <a:gd name="T20" fmla="*/ 14 w 90"/>
                <a:gd name="T21" fmla="*/ 57 h 65"/>
                <a:gd name="T22" fmla="*/ 0 w 90"/>
                <a:gd name="T23" fmla="*/ 60 h 65"/>
                <a:gd name="T24" fmla="*/ 19 w 90"/>
                <a:gd name="T25" fmla="*/ 52 h 65"/>
                <a:gd name="T26" fmla="*/ 13 w 90"/>
                <a:gd name="T27" fmla="*/ 38 h 65"/>
                <a:gd name="T28" fmla="*/ 8 w 90"/>
                <a:gd name="T29" fmla="*/ 27 h 65"/>
                <a:gd name="T30" fmla="*/ 42 w 90"/>
                <a:gd name="T31" fmla="*/ 10 h 65"/>
                <a:gd name="T32" fmla="*/ 66 w 90"/>
                <a:gd name="T33" fmla="*/ 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65">
                  <a:moveTo>
                    <a:pt x="66" y="1"/>
                  </a:moveTo>
                  <a:lnTo>
                    <a:pt x="66" y="1"/>
                  </a:lnTo>
                  <a:cubicBezTo>
                    <a:pt x="70" y="0"/>
                    <a:pt x="73" y="0"/>
                    <a:pt x="75" y="1"/>
                  </a:cubicBezTo>
                  <a:cubicBezTo>
                    <a:pt x="90" y="10"/>
                    <a:pt x="68" y="32"/>
                    <a:pt x="69" y="48"/>
                  </a:cubicBezTo>
                  <a:cubicBezTo>
                    <a:pt x="70" y="58"/>
                    <a:pt x="83" y="62"/>
                    <a:pt x="89" y="65"/>
                  </a:cubicBezTo>
                  <a:cubicBezTo>
                    <a:pt x="74" y="63"/>
                    <a:pt x="64" y="55"/>
                    <a:pt x="67" y="41"/>
                  </a:cubicBezTo>
                  <a:cubicBezTo>
                    <a:pt x="68" y="30"/>
                    <a:pt x="85" y="8"/>
                    <a:pt x="72" y="4"/>
                  </a:cubicBezTo>
                  <a:cubicBezTo>
                    <a:pt x="63" y="1"/>
                    <a:pt x="53" y="12"/>
                    <a:pt x="40" y="14"/>
                  </a:cubicBezTo>
                  <a:cubicBezTo>
                    <a:pt x="29" y="16"/>
                    <a:pt x="8" y="16"/>
                    <a:pt x="11" y="31"/>
                  </a:cubicBezTo>
                  <a:cubicBezTo>
                    <a:pt x="12" y="35"/>
                    <a:pt x="18" y="38"/>
                    <a:pt x="21" y="42"/>
                  </a:cubicBezTo>
                  <a:cubicBezTo>
                    <a:pt x="26" y="49"/>
                    <a:pt x="22" y="59"/>
                    <a:pt x="14" y="57"/>
                  </a:cubicBezTo>
                  <a:cubicBezTo>
                    <a:pt x="4" y="54"/>
                    <a:pt x="2" y="55"/>
                    <a:pt x="0" y="60"/>
                  </a:cubicBezTo>
                  <a:cubicBezTo>
                    <a:pt x="1" y="44"/>
                    <a:pt x="16" y="61"/>
                    <a:pt x="19" y="52"/>
                  </a:cubicBezTo>
                  <a:cubicBezTo>
                    <a:pt x="22" y="45"/>
                    <a:pt x="17" y="42"/>
                    <a:pt x="13" y="38"/>
                  </a:cubicBezTo>
                  <a:cubicBezTo>
                    <a:pt x="11" y="36"/>
                    <a:pt x="7" y="32"/>
                    <a:pt x="8" y="27"/>
                  </a:cubicBezTo>
                  <a:cubicBezTo>
                    <a:pt x="10" y="12"/>
                    <a:pt x="30" y="13"/>
                    <a:pt x="42" y="10"/>
                  </a:cubicBezTo>
                  <a:cubicBezTo>
                    <a:pt x="49" y="9"/>
                    <a:pt x="59" y="2"/>
                    <a:pt x="6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08" name="Freeform 1334"/>
            <p:cNvSpPr>
              <a:spLocks/>
            </p:cNvSpPr>
            <p:nvPr userDrawn="1"/>
          </p:nvSpPr>
          <p:spPr bwMode="auto">
            <a:xfrm>
              <a:off x="249" y="182"/>
              <a:ext cx="16" cy="9"/>
            </a:xfrm>
            <a:custGeom>
              <a:avLst/>
              <a:gdLst>
                <a:gd name="T0" fmla="*/ 21 w 36"/>
                <a:gd name="T1" fmla="*/ 1 h 20"/>
                <a:gd name="T2" fmla="*/ 21 w 36"/>
                <a:gd name="T3" fmla="*/ 1 h 20"/>
                <a:gd name="T4" fmla="*/ 25 w 36"/>
                <a:gd name="T5" fmla="*/ 3 h 20"/>
                <a:gd name="T6" fmla="*/ 15 w 36"/>
                <a:gd name="T7" fmla="*/ 8 h 20"/>
                <a:gd name="T8" fmla="*/ 27 w 36"/>
                <a:gd name="T9" fmla="*/ 4 h 20"/>
                <a:gd name="T10" fmla="*/ 29 w 36"/>
                <a:gd name="T11" fmla="*/ 5 h 20"/>
                <a:gd name="T12" fmla="*/ 19 w 36"/>
                <a:gd name="T13" fmla="*/ 10 h 20"/>
                <a:gd name="T14" fmla="*/ 32 w 36"/>
                <a:gd name="T15" fmla="*/ 7 h 20"/>
                <a:gd name="T16" fmla="*/ 36 w 36"/>
                <a:gd name="T17" fmla="*/ 9 h 20"/>
                <a:gd name="T18" fmla="*/ 17 w 36"/>
                <a:gd name="T19" fmla="*/ 16 h 20"/>
                <a:gd name="T20" fmla="*/ 0 w 36"/>
                <a:gd name="T21" fmla="*/ 20 h 20"/>
                <a:gd name="T22" fmla="*/ 7 w 36"/>
                <a:gd name="T23" fmla="*/ 12 h 20"/>
                <a:gd name="T24" fmla="*/ 21 w 36"/>
                <a:gd name="T2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20">
                  <a:moveTo>
                    <a:pt x="21" y="1"/>
                  </a:moveTo>
                  <a:lnTo>
                    <a:pt x="21" y="1"/>
                  </a:lnTo>
                  <a:cubicBezTo>
                    <a:pt x="23" y="1"/>
                    <a:pt x="24" y="2"/>
                    <a:pt x="25" y="3"/>
                  </a:cubicBezTo>
                  <a:cubicBezTo>
                    <a:pt x="21" y="3"/>
                    <a:pt x="18" y="5"/>
                    <a:pt x="15" y="8"/>
                  </a:cubicBezTo>
                  <a:cubicBezTo>
                    <a:pt x="17" y="7"/>
                    <a:pt x="24" y="4"/>
                    <a:pt x="27" y="4"/>
                  </a:cubicBezTo>
                  <a:cubicBezTo>
                    <a:pt x="28" y="5"/>
                    <a:pt x="29" y="5"/>
                    <a:pt x="29" y="5"/>
                  </a:cubicBezTo>
                  <a:cubicBezTo>
                    <a:pt x="28" y="6"/>
                    <a:pt x="22" y="6"/>
                    <a:pt x="19" y="10"/>
                  </a:cubicBezTo>
                  <a:cubicBezTo>
                    <a:pt x="24" y="7"/>
                    <a:pt x="29" y="7"/>
                    <a:pt x="32" y="7"/>
                  </a:cubicBezTo>
                  <a:cubicBezTo>
                    <a:pt x="33" y="8"/>
                    <a:pt x="34" y="9"/>
                    <a:pt x="36" y="9"/>
                  </a:cubicBezTo>
                  <a:cubicBezTo>
                    <a:pt x="30" y="9"/>
                    <a:pt x="26" y="10"/>
                    <a:pt x="17" y="16"/>
                  </a:cubicBezTo>
                  <a:cubicBezTo>
                    <a:pt x="11" y="19"/>
                    <a:pt x="0" y="20"/>
                    <a:pt x="0" y="20"/>
                  </a:cubicBezTo>
                  <a:cubicBezTo>
                    <a:pt x="3" y="18"/>
                    <a:pt x="6" y="13"/>
                    <a:pt x="7" y="12"/>
                  </a:cubicBezTo>
                  <a:cubicBezTo>
                    <a:pt x="10" y="7"/>
                    <a:pt x="16" y="0"/>
                    <a:pt x="2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09" name="Freeform 1335"/>
            <p:cNvSpPr>
              <a:spLocks/>
            </p:cNvSpPr>
            <p:nvPr userDrawn="1"/>
          </p:nvSpPr>
          <p:spPr bwMode="auto">
            <a:xfrm>
              <a:off x="247" y="208"/>
              <a:ext cx="5" cy="8"/>
            </a:xfrm>
            <a:custGeom>
              <a:avLst/>
              <a:gdLst>
                <a:gd name="T0" fmla="*/ 1 w 12"/>
                <a:gd name="T1" fmla="*/ 0 h 19"/>
                <a:gd name="T2" fmla="*/ 1 w 12"/>
                <a:gd name="T3" fmla="*/ 0 h 19"/>
                <a:gd name="T4" fmla="*/ 5 w 12"/>
                <a:gd name="T5" fmla="*/ 19 h 19"/>
                <a:gd name="T6" fmla="*/ 1 w 12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9">
                  <a:moveTo>
                    <a:pt x="1" y="0"/>
                  </a:moveTo>
                  <a:lnTo>
                    <a:pt x="1" y="0"/>
                  </a:lnTo>
                  <a:cubicBezTo>
                    <a:pt x="2" y="4"/>
                    <a:pt x="12" y="8"/>
                    <a:pt x="5" y="19"/>
                  </a:cubicBezTo>
                  <a:cubicBezTo>
                    <a:pt x="9" y="9"/>
                    <a:pt x="0" y="5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10" name="Freeform 1336"/>
            <p:cNvSpPr>
              <a:spLocks/>
            </p:cNvSpPr>
            <p:nvPr userDrawn="1"/>
          </p:nvSpPr>
          <p:spPr bwMode="auto">
            <a:xfrm>
              <a:off x="273" y="186"/>
              <a:ext cx="30" cy="33"/>
            </a:xfrm>
            <a:custGeom>
              <a:avLst/>
              <a:gdLst>
                <a:gd name="T0" fmla="*/ 30 w 68"/>
                <a:gd name="T1" fmla="*/ 25 h 73"/>
                <a:gd name="T2" fmla="*/ 30 w 68"/>
                <a:gd name="T3" fmla="*/ 25 h 73"/>
                <a:gd name="T4" fmla="*/ 28 w 68"/>
                <a:gd name="T5" fmla="*/ 21 h 73"/>
                <a:gd name="T6" fmla="*/ 29 w 68"/>
                <a:gd name="T7" fmla="*/ 16 h 73"/>
                <a:gd name="T8" fmla="*/ 27 w 68"/>
                <a:gd name="T9" fmla="*/ 16 h 73"/>
                <a:gd name="T10" fmla="*/ 28 w 68"/>
                <a:gd name="T11" fmla="*/ 16 h 73"/>
                <a:gd name="T12" fmla="*/ 30 w 68"/>
                <a:gd name="T13" fmla="*/ 13 h 73"/>
                <a:gd name="T14" fmla="*/ 31 w 68"/>
                <a:gd name="T15" fmla="*/ 12 h 73"/>
                <a:gd name="T16" fmla="*/ 30 w 68"/>
                <a:gd name="T17" fmla="*/ 13 h 73"/>
                <a:gd name="T18" fmla="*/ 27 w 68"/>
                <a:gd name="T19" fmla="*/ 15 h 73"/>
                <a:gd name="T20" fmla="*/ 26 w 68"/>
                <a:gd name="T21" fmla="*/ 15 h 73"/>
                <a:gd name="T22" fmla="*/ 26 w 68"/>
                <a:gd name="T23" fmla="*/ 1 h 73"/>
                <a:gd name="T24" fmla="*/ 27 w 68"/>
                <a:gd name="T25" fmla="*/ 2 h 73"/>
                <a:gd name="T26" fmla="*/ 30 w 68"/>
                <a:gd name="T27" fmla="*/ 4 h 73"/>
                <a:gd name="T28" fmla="*/ 31 w 68"/>
                <a:gd name="T29" fmla="*/ 5 h 73"/>
                <a:gd name="T30" fmla="*/ 30 w 68"/>
                <a:gd name="T31" fmla="*/ 4 h 73"/>
                <a:gd name="T32" fmla="*/ 28 w 68"/>
                <a:gd name="T33" fmla="*/ 1 h 73"/>
                <a:gd name="T34" fmla="*/ 27 w 68"/>
                <a:gd name="T35" fmla="*/ 0 h 73"/>
                <a:gd name="T36" fmla="*/ 42 w 68"/>
                <a:gd name="T37" fmla="*/ 0 h 73"/>
                <a:gd name="T38" fmla="*/ 41 w 68"/>
                <a:gd name="T39" fmla="*/ 1 h 73"/>
                <a:gd name="T40" fmla="*/ 39 w 68"/>
                <a:gd name="T41" fmla="*/ 4 h 73"/>
                <a:gd name="T42" fmla="*/ 38 w 68"/>
                <a:gd name="T43" fmla="*/ 5 h 73"/>
                <a:gd name="T44" fmla="*/ 39 w 68"/>
                <a:gd name="T45" fmla="*/ 4 h 73"/>
                <a:gd name="T46" fmla="*/ 42 w 68"/>
                <a:gd name="T47" fmla="*/ 2 h 73"/>
                <a:gd name="T48" fmla="*/ 42 w 68"/>
                <a:gd name="T49" fmla="*/ 1 h 73"/>
                <a:gd name="T50" fmla="*/ 42 w 68"/>
                <a:gd name="T51" fmla="*/ 15 h 73"/>
                <a:gd name="T52" fmla="*/ 42 w 68"/>
                <a:gd name="T53" fmla="*/ 15 h 73"/>
                <a:gd name="T54" fmla="*/ 39 w 68"/>
                <a:gd name="T55" fmla="*/ 13 h 73"/>
                <a:gd name="T56" fmla="*/ 38 w 68"/>
                <a:gd name="T57" fmla="*/ 12 h 73"/>
                <a:gd name="T58" fmla="*/ 39 w 68"/>
                <a:gd name="T59" fmla="*/ 13 h 73"/>
                <a:gd name="T60" fmla="*/ 41 w 68"/>
                <a:gd name="T61" fmla="*/ 16 h 73"/>
                <a:gd name="T62" fmla="*/ 42 w 68"/>
                <a:gd name="T63" fmla="*/ 16 h 73"/>
                <a:gd name="T64" fmla="*/ 40 w 68"/>
                <a:gd name="T65" fmla="*/ 16 h 73"/>
                <a:gd name="T66" fmla="*/ 41 w 68"/>
                <a:gd name="T67" fmla="*/ 21 h 73"/>
                <a:gd name="T68" fmla="*/ 39 w 68"/>
                <a:gd name="T69" fmla="*/ 25 h 73"/>
                <a:gd name="T70" fmla="*/ 39 w 68"/>
                <a:gd name="T71" fmla="*/ 25 h 73"/>
                <a:gd name="T72" fmla="*/ 39 w 68"/>
                <a:gd name="T73" fmla="*/ 28 h 73"/>
                <a:gd name="T74" fmla="*/ 41 w 68"/>
                <a:gd name="T75" fmla="*/ 29 h 73"/>
                <a:gd name="T76" fmla="*/ 41 w 68"/>
                <a:gd name="T77" fmla="*/ 26 h 73"/>
                <a:gd name="T78" fmla="*/ 42 w 68"/>
                <a:gd name="T79" fmla="*/ 26 h 73"/>
                <a:gd name="T80" fmla="*/ 47 w 68"/>
                <a:gd name="T81" fmla="*/ 27 h 73"/>
                <a:gd name="T82" fmla="*/ 63 w 68"/>
                <a:gd name="T83" fmla="*/ 51 h 73"/>
                <a:gd name="T84" fmla="*/ 56 w 68"/>
                <a:gd name="T85" fmla="*/ 66 h 73"/>
                <a:gd name="T86" fmla="*/ 56 w 68"/>
                <a:gd name="T87" fmla="*/ 73 h 73"/>
                <a:gd name="T88" fmla="*/ 34 w 68"/>
                <a:gd name="T89" fmla="*/ 73 h 73"/>
                <a:gd name="T90" fmla="*/ 12 w 68"/>
                <a:gd name="T91" fmla="*/ 73 h 73"/>
                <a:gd name="T92" fmla="*/ 13 w 68"/>
                <a:gd name="T93" fmla="*/ 66 h 73"/>
                <a:gd name="T94" fmla="*/ 6 w 68"/>
                <a:gd name="T95" fmla="*/ 51 h 73"/>
                <a:gd name="T96" fmla="*/ 22 w 68"/>
                <a:gd name="T97" fmla="*/ 27 h 73"/>
                <a:gd name="T98" fmla="*/ 27 w 68"/>
                <a:gd name="T99" fmla="*/ 26 h 73"/>
                <a:gd name="T100" fmla="*/ 27 w 68"/>
                <a:gd name="T101" fmla="*/ 26 h 73"/>
                <a:gd name="T102" fmla="*/ 28 w 68"/>
                <a:gd name="T103" fmla="*/ 29 h 73"/>
                <a:gd name="T104" fmla="*/ 30 w 68"/>
                <a:gd name="T105" fmla="*/ 28 h 73"/>
                <a:gd name="T106" fmla="*/ 29 w 68"/>
                <a:gd name="T107" fmla="*/ 25 h 73"/>
                <a:gd name="T108" fmla="*/ 30 w 68"/>
                <a:gd name="T109" fmla="*/ 2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8" h="73">
                  <a:moveTo>
                    <a:pt x="30" y="25"/>
                  </a:moveTo>
                  <a:lnTo>
                    <a:pt x="30" y="25"/>
                  </a:lnTo>
                  <a:cubicBezTo>
                    <a:pt x="29" y="24"/>
                    <a:pt x="28" y="22"/>
                    <a:pt x="28" y="21"/>
                  </a:cubicBezTo>
                  <a:cubicBezTo>
                    <a:pt x="28" y="19"/>
                    <a:pt x="28" y="17"/>
                    <a:pt x="29" y="16"/>
                  </a:cubicBezTo>
                  <a:lnTo>
                    <a:pt x="27" y="16"/>
                  </a:lnTo>
                  <a:lnTo>
                    <a:pt x="28" y="16"/>
                  </a:lnTo>
                  <a:cubicBezTo>
                    <a:pt x="29" y="15"/>
                    <a:pt x="29" y="14"/>
                    <a:pt x="30" y="13"/>
                  </a:cubicBezTo>
                  <a:cubicBezTo>
                    <a:pt x="30" y="13"/>
                    <a:pt x="31" y="12"/>
                    <a:pt x="31" y="12"/>
                  </a:cubicBezTo>
                  <a:cubicBezTo>
                    <a:pt x="31" y="12"/>
                    <a:pt x="30" y="12"/>
                    <a:pt x="30" y="13"/>
                  </a:cubicBezTo>
                  <a:cubicBezTo>
                    <a:pt x="29" y="13"/>
                    <a:pt x="28" y="14"/>
                    <a:pt x="27" y="15"/>
                  </a:cubicBezTo>
                  <a:lnTo>
                    <a:pt x="26" y="15"/>
                  </a:lnTo>
                  <a:lnTo>
                    <a:pt x="26" y="1"/>
                  </a:lnTo>
                  <a:lnTo>
                    <a:pt x="27" y="2"/>
                  </a:lnTo>
                  <a:cubicBezTo>
                    <a:pt x="28" y="2"/>
                    <a:pt x="29" y="3"/>
                    <a:pt x="30" y="4"/>
                  </a:cubicBezTo>
                  <a:cubicBezTo>
                    <a:pt x="30" y="4"/>
                    <a:pt x="31" y="5"/>
                    <a:pt x="31" y="5"/>
                  </a:cubicBezTo>
                  <a:cubicBezTo>
                    <a:pt x="31" y="5"/>
                    <a:pt x="30" y="4"/>
                    <a:pt x="30" y="4"/>
                  </a:cubicBezTo>
                  <a:cubicBezTo>
                    <a:pt x="29" y="3"/>
                    <a:pt x="29" y="2"/>
                    <a:pt x="28" y="1"/>
                  </a:cubicBezTo>
                  <a:lnTo>
                    <a:pt x="27" y="0"/>
                  </a:lnTo>
                  <a:lnTo>
                    <a:pt x="42" y="0"/>
                  </a:lnTo>
                  <a:lnTo>
                    <a:pt x="41" y="1"/>
                  </a:lnTo>
                  <a:cubicBezTo>
                    <a:pt x="40" y="2"/>
                    <a:pt x="40" y="3"/>
                    <a:pt x="39" y="4"/>
                  </a:cubicBezTo>
                  <a:cubicBezTo>
                    <a:pt x="38" y="4"/>
                    <a:pt x="38" y="5"/>
                    <a:pt x="38" y="5"/>
                  </a:cubicBezTo>
                  <a:cubicBezTo>
                    <a:pt x="38" y="5"/>
                    <a:pt x="39" y="4"/>
                    <a:pt x="39" y="4"/>
                  </a:cubicBezTo>
                  <a:cubicBezTo>
                    <a:pt x="40" y="3"/>
                    <a:pt x="41" y="2"/>
                    <a:pt x="42" y="2"/>
                  </a:cubicBezTo>
                  <a:lnTo>
                    <a:pt x="42" y="1"/>
                  </a:lnTo>
                  <a:lnTo>
                    <a:pt x="42" y="15"/>
                  </a:lnTo>
                  <a:lnTo>
                    <a:pt x="42" y="15"/>
                  </a:lnTo>
                  <a:cubicBezTo>
                    <a:pt x="41" y="14"/>
                    <a:pt x="40" y="13"/>
                    <a:pt x="39" y="13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3"/>
                    <a:pt x="39" y="13"/>
                  </a:cubicBezTo>
                  <a:cubicBezTo>
                    <a:pt x="40" y="14"/>
                    <a:pt x="40" y="15"/>
                    <a:pt x="41" y="16"/>
                  </a:cubicBezTo>
                  <a:lnTo>
                    <a:pt x="42" y="16"/>
                  </a:lnTo>
                  <a:lnTo>
                    <a:pt x="40" y="16"/>
                  </a:lnTo>
                  <a:cubicBezTo>
                    <a:pt x="41" y="17"/>
                    <a:pt x="41" y="19"/>
                    <a:pt x="41" y="21"/>
                  </a:cubicBezTo>
                  <a:cubicBezTo>
                    <a:pt x="41" y="22"/>
                    <a:pt x="40" y="24"/>
                    <a:pt x="39" y="25"/>
                  </a:cubicBezTo>
                  <a:lnTo>
                    <a:pt x="39" y="25"/>
                  </a:lnTo>
                  <a:lnTo>
                    <a:pt x="39" y="28"/>
                  </a:lnTo>
                  <a:lnTo>
                    <a:pt x="41" y="29"/>
                  </a:lnTo>
                  <a:lnTo>
                    <a:pt x="41" y="26"/>
                  </a:lnTo>
                  <a:lnTo>
                    <a:pt x="42" y="26"/>
                  </a:lnTo>
                  <a:cubicBezTo>
                    <a:pt x="44" y="26"/>
                    <a:pt x="46" y="26"/>
                    <a:pt x="47" y="27"/>
                  </a:cubicBezTo>
                  <a:cubicBezTo>
                    <a:pt x="60" y="30"/>
                    <a:pt x="68" y="36"/>
                    <a:pt x="63" y="51"/>
                  </a:cubicBezTo>
                  <a:cubicBezTo>
                    <a:pt x="61" y="56"/>
                    <a:pt x="59" y="61"/>
                    <a:pt x="56" y="66"/>
                  </a:cubicBezTo>
                  <a:lnTo>
                    <a:pt x="56" y="73"/>
                  </a:lnTo>
                  <a:cubicBezTo>
                    <a:pt x="56" y="73"/>
                    <a:pt x="40" y="73"/>
                    <a:pt x="34" y="73"/>
                  </a:cubicBezTo>
                  <a:cubicBezTo>
                    <a:pt x="28" y="73"/>
                    <a:pt x="12" y="73"/>
                    <a:pt x="12" y="73"/>
                  </a:cubicBezTo>
                  <a:lnTo>
                    <a:pt x="13" y="66"/>
                  </a:lnTo>
                  <a:cubicBezTo>
                    <a:pt x="10" y="61"/>
                    <a:pt x="8" y="56"/>
                    <a:pt x="6" y="51"/>
                  </a:cubicBezTo>
                  <a:cubicBezTo>
                    <a:pt x="0" y="36"/>
                    <a:pt x="9" y="30"/>
                    <a:pt x="22" y="27"/>
                  </a:cubicBezTo>
                  <a:cubicBezTo>
                    <a:pt x="23" y="26"/>
                    <a:pt x="25" y="26"/>
                    <a:pt x="27" y="26"/>
                  </a:cubicBezTo>
                  <a:lnTo>
                    <a:pt x="27" y="26"/>
                  </a:lnTo>
                  <a:lnTo>
                    <a:pt x="28" y="29"/>
                  </a:lnTo>
                  <a:lnTo>
                    <a:pt x="30" y="28"/>
                  </a:lnTo>
                  <a:lnTo>
                    <a:pt x="29" y="25"/>
                  </a:lnTo>
                  <a:lnTo>
                    <a:pt x="30" y="25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11" name="Freeform 1337"/>
            <p:cNvSpPr>
              <a:spLocks/>
            </p:cNvSpPr>
            <p:nvPr userDrawn="1"/>
          </p:nvSpPr>
          <p:spPr bwMode="auto">
            <a:xfrm>
              <a:off x="290" y="208"/>
              <a:ext cx="0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0"/>
                  </a:cubicBezTo>
                  <a:lnTo>
                    <a:pt x="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12" name="Freeform 1338"/>
            <p:cNvSpPr>
              <a:spLocks/>
            </p:cNvSpPr>
            <p:nvPr userDrawn="1"/>
          </p:nvSpPr>
          <p:spPr bwMode="auto">
            <a:xfrm>
              <a:off x="299" y="208"/>
              <a:ext cx="1" cy="2"/>
            </a:xfrm>
            <a:custGeom>
              <a:avLst/>
              <a:gdLst>
                <a:gd name="T0" fmla="*/ 2 w 2"/>
                <a:gd name="T1" fmla="*/ 2 h 5"/>
                <a:gd name="T2" fmla="*/ 2 w 2"/>
                <a:gd name="T3" fmla="*/ 2 h 5"/>
                <a:gd name="T4" fmla="*/ 1 w 2"/>
                <a:gd name="T5" fmla="*/ 5 h 5"/>
                <a:gd name="T6" fmla="*/ 0 w 2"/>
                <a:gd name="T7" fmla="*/ 3 h 5"/>
                <a:gd name="T8" fmla="*/ 2 w 2"/>
                <a:gd name="T9" fmla="*/ 0 h 5"/>
                <a:gd name="T10" fmla="*/ 2 w 2"/>
                <a:gd name="T11" fmla="*/ 1 h 5"/>
                <a:gd name="T12" fmla="*/ 2 w 2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5">
                  <a:moveTo>
                    <a:pt x="2" y="2"/>
                  </a:moveTo>
                  <a:lnTo>
                    <a:pt x="2" y="2"/>
                  </a:lnTo>
                  <a:cubicBezTo>
                    <a:pt x="2" y="3"/>
                    <a:pt x="1" y="4"/>
                    <a:pt x="1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2"/>
                    <a:pt x="1" y="1"/>
                    <a:pt x="2" y="0"/>
                  </a:cubicBezTo>
                  <a:lnTo>
                    <a:pt x="2" y="1"/>
                  </a:lnTo>
                  <a:cubicBezTo>
                    <a:pt x="2" y="1"/>
                    <a:pt x="2" y="1"/>
                    <a:pt x="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13" name="Freeform 1339"/>
            <p:cNvSpPr>
              <a:spLocks/>
            </p:cNvSpPr>
            <p:nvPr userDrawn="1"/>
          </p:nvSpPr>
          <p:spPr bwMode="auto">
            <a:xfrm>
              <a:off x="299" y="205"/>
              <a:ext cx="2" cy="2"/>
            </a:xfrm>
            <a:custGeom>
              <a:avLst/>
              <a:gdLst>
                <a:gd name="T0" fmla="*/ 3 w 3"/>
                <a:gd name="T1" fmla="*/ 6 h 6"/>
                <a:gd name="T2" fmla="*/ 3 w 3"/>
                <a:gd name="T3" fmla="*/ 6 h 6"/>
                <a:gd name="T4" fmla="*/ 2 w 3"/>
                <a:gd name="T5" fmla="*/ 6 h 6"/>
                <a:gd name="T6" fmla="*/ 0 w 3"/>
                <a:gd name="T7" fmla="*/ 3 h 6"/>
                <a:gd name="T8" fmla="*/ 3 w 3"/>
                <a:gd name="T9" fmla="*/ 0 h 6"/>
                <a:gd name="T10" fmla="*/ 3 w 3"/>
                <a:gd name="T11" fmla="*/ 2 h 6"/>
                <a:gd name="T12" fmla="*/ 3 w 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3" y="6"/>
                  </a:moveTo>
                  <a:lnTo>
                    <a:pt x="3" y="6"/>
                  </a:lnTo>
                  <a:lnTo>
                    <a:pt x="2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lnTo>
                    <a:pt x="3" y="2"/>
                  </a:lnTo>
                  <a:cubicBezTo>
                    <a:pt x="3" y="3"/>
                    <a:pt x="3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14" name="Freeform 1340"/>
            <p:cNvSpPr>
              <a:spLocks/>
            </p:cNvSpPr>
            <p:nvPr userDrawn="1"/>
          </p:nvSpPr>
          <p:spPr bwMode="auto">
            <a:xfrm>
              <a:off x="301" y="204"/>
              <a:ext cx="0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lnTo>
                    <a:pt x="0" y="1"/>
                  </a:lnTo>
                  <a:lnTo>
                    <a:pt x="0" y="0"/>
                  </a:lnTo>
                  <a:cubicBezTo>
                    <a:pt x="0" y="0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15" name="Freeform 1341"/>
            <p:cNvSpPr>
              <a:spLocks/>
            </p:cNvSpPr>
            <p:nvPr userDrawn="1"/>
          </p:nvSpPr>
          <p:spPr bwMode="auto">
            <a:xfrm>
              <a:off x="299" y="201"/>
              <a:ext cx="2" cy="3"/>
            </a:xfrm>
            <a:custGeom>
              <a:avLst/>
              <a:gdLst>
                <a:gd name="T0" fmla="*/ 3 w 3"/>
                <a:gd name="T1" fmla="*/ 5 h 6"/>
                <a:gd name="T2" fmla="*/ 3 w 3"/>
                <a:gd name="T3" fmla="*/ 5 h 6"/>
                <a:gd name="T4" fmla="*/ 3 w 3"/>
                <a:gd name="T5" fmla="*/ 6 h 6"/>
                <a:gd name="T6" fmla="*/ 0 w 3"/>
                <a:gd name="T7" fmla="*/ 2 h 6"/>
                <a:gd name="T8" fmla="*/ 1 w 3"/>
                <a:gd name="T9" fmla="*/ 0 h 6"/>
                <a:gd name="T10" fmla="*/ 3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5"/>
                  </a:moveTo>
                  <a:lnTo>
                    <a:pt x="3" y="5"/>
                  </a:lnTo>
                  <a:lnTo>
                    <a:pt x="3" y="6"/>
                  </a:lnTo>
                  <a:cubicBezTo>
                    <a:pt x="2" y="4"/>
                    <a:pt x="1" y="3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2" y="2"/>
                    <a:pt x="3" y="3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16" name="Freeform 1342"/>
            <p:cNvSpPr>
              <a:spLocks/>
            </p:cNvSpPr>
            <p:nvPr userDrawn="1"/>
          </p:nvSpPr>
          <p:spPr bwMode="auto">
            <a:xfrm>
              <a:off x="298" y="200"/>
              <a:ext cx="2" cy="2"/>
            </a:xfrm>
            <a:custGeom>
              <a:avLst/>
              <a:gdLst>
                <a:gd name="T0" fmla="*/ 4 w 4"/>
                <a:gd name="T1" fmla="*/ 3 h 4"/>
                <a:gd name="T2" fmla="*/ 4 w 4"/>
                <a:gd name="T3" fmla="*/ 3 h 4"/>
                <a:gd name="T4" fmla="*/ 3 w 4"/>
                <a:gd name="T5" fmla="*/ 4 h 4"/>
                <a:gd name="T6" fmla="*/ 0 w 4"/>
                <a:gd name="T7" fmla="*/ 1 h 4"/>
                <a:gd name="T8" fmla="*/ 0 w 4"/>
                <a:gd name="T9" fmla="*/ 0 h 4"/>
                <a:gd name="T10" fmla="*/ 3 w 4"/>
                <a:gd name="T11" fmla="*/ 3 h 4"/>
                <a:gd name="T12" fmla="*/ 4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lnTo>
                    <a:pt x="4" y="3"/>
                  </a:lnTo>
                  <a:lnTo>
                    <a:pt x="3" y="4"/>
                  </a:lnTo>
                  <a:cubicBezTo>
                    <a:pt x="2" y="3"/>
                    <a:pt x="1" y="2"/>
                    <a:pt x="0" y="1"/>
                  </a:cubicBezTo>
                  <a:lnTo>
                    <a:pt x="0" y="0"/>
                  </a:lnTo>
                  <a:cubicBezTo>
                    <a:pt x="1" y="1"/>
                    <a:pt x="2" y="2"/>
                    <a:pt x="3" y="3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17" name="Rectangle 1343"/>
            <p:cNvSpPr>
              <a:spLocks noChangeArrowheads="1"/>
            </p:cNvSpPr>
            <p:nvPr userDrawn="1"/>
          </p:nvSpPr>
          <p:spPr bwMode="auto">
            <a:xfrm>
              <a:off x="298" y="200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18" name="Freeform 1344"/>
            <p:cNvSpPr>
              <a:spLocks/>
            </p:cNvSpPr>
            <p:nvPr userDrawn="1"/>
          </p:nvSpPr>
          <p:spPr bwMode="auto">
            <a:xfrm>
              <a:off x="295" y="199"/>
              <a:ext cx="3" cy="3"/>
            </a:xfrm>
            <a:custGeom>
              <a:avLst/>
              <a:gdLst>
                <a:gd name="T0" fmla="*/ 4 w 5"/>
                <a:gd name="T1" fmla="*/ 1 h 6"/>
                <a:gd name="T2" fmla="*/ 4 w 5"/>
                <a:gd name="T3" fmla="*/ 1 h 6"/>
                <a:gd name="T4" fmla="*/ 5 w 5"/>
                <a:gd name="T5" fmla="*/ 3 h 6"/>
                <a:gd name="T6" fmla="*/ 3 w 5"/>
                <a:gd name="T7" fmla="*/ 6 h 6"/>
                <a:gd name="T8" fmla="*/ 0 w 5"/>
                <a:gd name="T9" fmla="*/ 3 h 6"/>
                <a:gd name="T10" fmla="*/ 2 w 5"/>
                <a:gd name="T11" fmla="*/ 0 h 6"/>
                <a:gd name="T12" fmla="*/ 4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4" y="1"/>
                  </a:moveTo>
                  <a:lnTo>
                    <a:pt x="4" y="1"/>
                  </a:lnTo>
                  <a:cubicBezTo>
                    <a:pt x="4" y="2"/>
                    <a:pt x="5" y="2"/>
                    <a:pt x="5" y="3"/>
                  </a:cubicBezTo>
                  <a:cubicBezTo>
                    <a:pt x="4" y="4"/>
                    <a:pt x="4" y="5"/>
                    <a:pt x="3" y="6"/>
                  </a:cubicBez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19" name="Freeform 1345"/>
            <p:cNvSpPr>
              <a:spLocks/>
            </p:cNvSpPr>
            <p:nvPr userDrawn="1"/>
          </p:nvSpPr>
          <p:spPr bwMode="auto">
            <a:xfrm>
              <a:off x="294" y="199"/>
              <a:ext cx="2" cy="1"/>
            </a:xfrm>
            <a:custGeom>
              <a:avLst/>
              <a:gdLst>
                <a:gd name="T0" fmla="*/ 4 w 4"/>
                <a:gd name="T1" fmla="*/ 1 h 4"/>
                <a:gd name="T2" fmla="*/ 4 w 4"/>
                <a:gd name="T3" fmla="*/ 1 h 4"/>
                <a:gd name="T4" fmla="*/ 3 w 4"/>
                <a:gd name="T5" fmla="*/ 4 h 4"/>
                <a:gd name="T6" fmla="*/ 0 w 4"/>
                <a:gd name="T7" fmla="*/ 1 h 4"/>
                <a:gd name="T8" fmla="*/ 0 w 4"/>
                <a:gd name="T9" fmla="*/ 0 h 4"/>
                <a:gd name="T10" fmla="*/ 4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lnTo>
                    <a:pt x="4" y="1"/>
                  </a:lnTo>
                  <a:cubicBezTo>
                    <a:pt x="4" y="2"/>
                    <a:pt x="3" y="3"/>
                    <a:pt x="3" y="4"/>
                  </a:cubicBezTo>
                  <a:cubicBezTo>
                    <a:pt x="2" y="3"/>
                    <a:pt x="1" y="2"/>
                    <a:pt x="0" y="1"/>
                  </a:cubicBezTo>
                  <a:lnTo>
                    <a:pt x="0" y="0"/>
                  </a:lnTo>
                  <a:cubicBezTo>
                    <a:pt x="2" y="0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20" name="Freeform 1346"/>
            <p:cNvSpPr>
              <a:spLocks/>
            </p:cNvSpPr>
            <p:nvPr userDrawn="1"/>
          </p:nvSpPr>
          <p:spPr bwMode="auto">
            <a:xfrm>
              <a:off x="294" y="200"/>
              <a:ext cx="1" cy="2"/>
            </a:xfrm>
            <a:custGeom>
              <a:avLst/>
              <a:gdLst>
                <a:gd name="T0" fmla="*/ 1 w 3"/>
                <a:gd name="T1" fmla="*/ 0 h 6"/>
                <a:gd name="T2" fmla="*/ 1 w 3"/>
                <a:gd name="T3" fmla="*/ 0 h 6"/>
                <a:gd name="T4" fmla="*/ 3 w 3"/>
                <a:gd name="T5" fmla="*/ 2 h 6"/>
                <a:gd name="T6" fmla="*/ 1 w 3"/>
                <a:gd name="T7" fmla="*/ 6 h 6"/>
                <a:gd name="T8" fmla="*/ 0 w 3"/>
                <a:gd name="T9" fmla="*/ 5 h 6"/>
                <a:gd name="T10" fmla="*/ 1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2" y="2"/>
                    <a:pt x="3" y="2"/>
                  </a:cubicBezTo>
                  <a:cubicBezTo>
                    <a:pt x="2" y="3"/>
                    <a:pt x="1" y="5"/>
                    <a:pt x="1" y="6"/>
                  </a:cubicBez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21" name="Freeform 1347"/>
            <p:cNvSpPr>
              <a:spLocks/>
            </p:cNvSpPr>
            <p:nvPr userDrawn="1"/>
          </p:nvSpPr>
          <p:spPr bwMode="auto">
            <a:xfrm>
              <a:off x="294" y="202"/>
              <a:ext cx="0" cy="1"/>
            </a:xfrm>
            <a:custGeom>
              <a:avLst/>
              <a:gdLst>
                <a:gd name="T0" fmla="*/ 0 h 1"/>
                <a:gd name="T1" fmla="*/ 0 h 1"/>
                <a:gd name="T2" fmla="*/ 0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22" name="Freeform 1348"/>
            <p:cNvSpPr>
              <a:spLocks/>
            </p:cNvSpPr>
            <p:nvPr userDrawn="1"/>
          </p:nvSpPr>
          <p:spPr bwMode="auto">
            <a:xfrm>
              <a:off x="293" y="203"/>
              <a:ext cx="2" cy="2"/>
            </a:xfrm>
            <a:custGeom>
              <a:avLst/>
              <a:gdLst>
                <a:gd name="T0" fmla="*/ 0 w 4"/>
                <a:gd name="T1" fmla="*/ 1 h 6"/>
                <a:gd name="T2" fmla="*/ 0 w 4"/>
                <a:gd name="T3" fmla="*/ 1 h 6"/>
                <a:gd name="T4" fmla="*/ 2 w 4"/>
                <a:gd name="T5" fmla="*/ 0 h 6"/>
                <a:gd name="T6" fmla="*/ 4 w 4"/>
                <a:gd name="T7" fmla="*/ 3 h 6"/>
                <a:gd name="T8" fmla="*/ 2 w 4"/>
                <a:gd name="T9" fmla="*/ 6 h 6"/>
                <a:gd name="T10" fmla="*/ 0 w 4"/>
                <a:gd name="T11" fmla="*/ 3 h 6"/>
                <a:gd name="T12" fmla="*/ 0 w 4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1" y="0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5"/>
                    <a:pt x="1" y="4"/>
                    <a:pt x="0" y="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23" name="Freeform 1349"/>
            <p:cNvSpPr>
              <a:spLocks/>
            </p:cNvSpPr>
            <p:nvPr userDrawn="1"/>
          </p:nvSpPr>
          <p:spPr bwMode="auto">
            <a:xfrm>
              <a:off x="293" y="205"/>
              <a:ext cx="1" cy="2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3 w 3"/>
                <a:gd name="T5" fmla="*/ 2 h 5"/>
                <a:gd name="T6" fmla="*/ 0 w 3"/>
                <a:gd name="T7" fmla="*/ 5 h 5"/>
                <a:gd name="T8" fmla="*/ 1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2" y="1"/>
                    <a:pt x="3" y="2"/>
                  </a:cubicBezTo>
                  <a:cubicBezTo>
                    <a:pt x="2" y="3"/>
                    <a:pt x="1" y="4"/>
                    <a:pt x="0" y="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24" name="Freeform 1350"/>
            <p:cNvSpPr>
              <a:spLocks/>
            </p:cNvSpPr>
            <p:nvPr userDrawn="1"/>
          </p:nvSpPr>
          <p:spPr bwMode="auto">
            <a:xfrm>
              <a:off x="292" y="207"/>
              <a:ext cx="2" cy="3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1 w 3"/>
                <a:gd name="T5" fmla="*/ 0 h 5"/>
                <a:gd name="T6" fmla="*/ 3 w 3"/>
                <a:gd name="T7" fmla="*/ 2 h 5"/>
                <a:gd name="T8" fmla="*/ 1 w 3"/>
                <a:gd name="T9" fmla="*/ 5 h 5"/>
                <a:gd name="T10" fmla="*/ 1 w 3"/>
                <a:gd name="T11" fmla="*/ 4 h 5"/>
                <a:gd name="T12" fmla="*/ 0 w 3"/>
                <a:gd name="T13" fmla="*/ 4 h 5"/>
                <a:gd name="T14" fmla="*/ 0 w 3"/>
                <a:gd name="T15" fmla="*/ 4 h 5"/>
                <a:gd name="T16" fmla="*/ 1 w 3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ubicBezTo>
                    <a:pt x="2" y="0"/>
                    <a:pt x="3" y="1"/>
                    <a:pt x="3" y="2"/>
                  </a:cubicBezTo>
                  <a:cubicBezTo>
                    <a:pt x="2" y="3"/>
                    <a:pt x="2" y="4"/>
                    <a:pt x="1" y="5"/>
                  </a:cubicBezTo>
                  <a:lnTo>
                    <a:pt x="1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25" name="Freeform 1351"/>
            <p:cNvSpPr>
              <a:spLocks/>
            </p:cNvSpPr>
            <p:nvPr userDrawn="1"/>
          </p:nvSpPr>
          <p:spPr bwMode="auto">
            <a:xfrm>
              <a:off x="292" y="210"/>
              <a:ext cx="1" cy="0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1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26" name="Freeform 1352"/>
            <p:cNvSpPr>
              <a:spLocks/>
            </p:cNvSpPr>
            <p:nvPr userDrawn="1"/>
          </p:nvSpPr>
          <p:spPr bwMode="auto">
            <a:xfrm>
              <a:off x="297" y="214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27" name="Freeform 1353"/>
            <p:cNvSpPr>
              <a:spLocks/>
            </p:cNvSpPr>
            <p:nvPr userDrawn="1"/>
          </p:nvSpPr>
          <p:spPr bwMode="auto">
            <a:xfrm>
              <a:off x="297" y="213"/>
              <a:ext cx="1" cy="1"/>
            </a:xfrm>
            <a:custGeom>
              <a:avLst/>
              <a:gdLst>
                <a:gd name="T0" fmla="*/ 0 w 3"/>
                <a:gd name="T1" fmla="*/ 2 h 3"/>
                <a:gd name="T2" fmla="*/ 0 w 3"/>
                <a:gd name="T3" fmla="*/ 2 h 3"/>
                <a:gd name="T4" fmla="*/ 3 w 3"/>
                <a:gd name="T5" fmla="*/ 0 h 3"/>
                <a:gd name="T6" fmla="*/ 1 w 3"/>
                <a:gd name="T7" fmla="*/ 3 h 3"/>
                <a:gd name="T8" fmla="*/ 1 w 3"/>
                <a:gd name="T9" fmla="*/ 3 h 3"/>
                <a:gd name="T10" fmla="*/ 0 w 3"/>
                <a:gd name="T11" fmla="*/ 3 h 3"/>
                <a:gd name="T12" fmla="*/ 0 w 3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lnTo>
                    <a:pt x="0" y="2"/>
                  </a:lnTo>
                  <a:cubicBezTo>
                    <a:pt x="1" y="1"/>
                    <a:pt x="2" y="0"/>
                    <a:pt x="3" y="0"/>
                  </a:cubicBezTo>
                  <a:cubicBezTo>
                    <a:pt x="3" y="1"/>
                    <a:pt x="2" y="2"/>
                    <a:pt x="1" y="3"/>
                  </a:cubicBezTo>
                  <a:lnTo>
                    <a:pt x="1" y="3"/>
                  </a:lnTo>
                  <a:lnTo>
                    <a:pt x="0" y="3"/>
                  </a:lnTo>
                  <a:cubicBezTo>
                    <a:pt x="0" y="3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28" name="Freeform 1354"/>
            <p:cNvSpPr>
              <a:spLocks/>
            </p:cNvSpPr>
            <p:nvPr userDrawn="1"/>
          </p:nvSpPr>
          <p:spPr bwMode="auto">
            <a:xfrm>
              <a:off x="298" y="210"/>
              <a:ext cx="1" cy="2"/>
            </a:xfrm>
            <a:custGeom>
              <a:avLst/>
              <a:gdLst>
                <a:gd name="T0" fmla="*/ 2 w 3"/>
                <a:gd name="T1" fmla="*/ 5 h 6"/>
                <a:gd name="T2" fmla="*/ 2 w 3"/>
                <a:gd name="T3" fmla="*/ 5 h 6"/>
                <a:gd name="T4" fmla="*/ 1 w 3"/>
                <a:gd name="T5" fmla="*/ 6 h 6"/>
                <a:gd name="T6" fmla="*/ 0 w 3"/>
                <a:gd name="T7" fmla="*/ 2 h 6"/>
                <a:gd name="T8" fmla="*/ 2 w 3"/>
                <a:gd name="T9" fmla="*/ 0 h 6"/>
                <a:gd name="T10" fmla="*/ 3 w 3"/>
                <a:gd name="T11" fmla="*/ 2 h 6"/>
                <a:gd name="T12" fmla="*/ 2 w 3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2" y="5"/>
                  </a:moveTo>
                  <a:lnTo>
                    <a:pt x="2" y="5"/>
                  </a:lnTo>
                  <a:lnTo>
                    <a:pt x="1" y="6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3" y="3"/>
                    <a:pt x="2" y="4"/>
                    <a:pt x="2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29" name="Freeform 1355"/>
            <p:cNvSpPr>
              <a:spLocks/>
            </p:cNvSpPr>
            <p:nvPr userDrawn="1"/>
          </p:nvSpPr>
          <p:spPr bwMode="auto">
            <a:xfrm>
              <a:off x="291" y="198"/>
              <a:ext cx="3" cy="10"/>
            </a:xfrm>
            <a:custGeom>
              <a:avLst/>
              <a:gdLst>
                <a:gd name="T0" fmla="*/ 3 w 6"/>
                <a:gd name="T1" fmla="*/ 0 h 22"/>
                <a:gd name="T2" fmla="*/ 3 w 6"/>
                <a:gd name="T3" fmla="*/ 0 h 22"/>
                <a:gd name="T4" fmla="*/ 6 w 6"/>
                <a:gd name="T5" fmla="*/ 1 h 22"/>
                <a:gd name="T6" fmla="*/ 2 w 6"/>
                <a:gd name="T7" fmla="*/ 22 h 22"/>
                <a:gd name="T8" fmla="*/ 1 w 6"/>
                <a:gd name="T9" fmla="*/ 21 h 22"/>
                <a:gd name="T10" fmla="*/ 1 w 6"/>
                <a:gd name="T11" fmla="*/ 21 h 22"/>
                <a:gd name="T12" fmla="*/ 0 w 6"/>
                <a:gd name="T13" fmla="*/ 22 h 22"/>
                <a:gd name="T14" fmla="*/ 3 w 6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22">
                  <a:moveTo>
                    <a:pt x="3" y="0"/>
                  </a:moveTo>
                  <a:lnTo>
                    <a:pt x="3" y="0"/>
                  </a:lnTo>
                  <a:cubicBezTo>
                    <a:pt x="4" y="0"/>
                    <a:pt x="5" y="0"/>
                    <a:pt x="6" y="1"/>
                  </a:cubicBezTo>
                  <a:lnTo>
                    <a:pt x="2" y="22"/>
                  </a:lnTo>
                  <a:cubicBezTo>
                    <a:pt x="2" y="21"/>
                    <a:pt x="1" y="21"/>
                    <a:pt x="1" y="21"/>
                  </a:cubicBezTo>
                  <a:lnTo>
                    <a:pt x="1" y="21"/>
                  </a:lnTo>
                  <a:cubicBezTo>
                    <a:pt x="1" y="21"/>
                    <a:pt x="1" y="21"/>
                    <a:pt x="0" y="22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30" name="Freeform 1356"/>
            <p:cNvSpPr>
              <a:spLocks/>
            </p:cNvSpPr>
            <p:nvPr userDrawn="1"/>
          </p:nvSpPr>
          <p:spPr bwMode="auto">
            <a:xfrm>
              <a:off x="294" y="201"/>
              <a:ext cx="2" cy="3"/>
            </a:xfrm>
            <a:custGeom>
              <a:avLst/>
              <a:gdLst>
                <a:gd name="T0" fmla="*/ 3 w 5"/>
                <a:gd name="T1" fmla="*/ 0 h 6"/>
                <a:gd name="T2" fmla="*/ 3 w 5"/>
                <a:gd name="T3" fmla="*/ 0 h 6"/>
                <a:gd name="T4" fmla="*/ 5 w 5"/>
                <a:gd name="T5" fmla="*/ 3 h 6"/>
                <a:gd name="T6" fmla="*/ 3 w 5"/>
                <a:gd name="T7" fmla="*/ 6 h 6"/>
                <a:gd name="T8" fmla="*/ 0 w 5"/>
                <a:gd name="T9" fmla="*/ 3 h 6"/>
                <a:gd name="T10" fmla="*/ 3 w 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lnTo>
                    <a:pt x="3" y="0"/>
                  </a:lnTo>
                  <a:cubicBezTo>
                    <a:pt x="4" y="1"/>
                    <a:pt x="4" y="2"/>
                    <a:pt x="5" y="3"/>
                  </a:cubicBezTo>
                  <a:cubicBezTo>
                    <a:pt x="5" y="4"/>
                    <a:pt x="4" y="5"/>
                    <a:pt x="3" y="6"/>
                  </a:cubicBez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31" name="Freeform 1357"/>
            <p:cNvSpPr>
              <a:spLocks/>
            </p:cNvSpPr>
            <p:nvPr userDrawn="1"/>
          </p:nvSpPr>
          <p:spPr bwMode="auto">
            <a:xfrm>
              <a:off x="297" y="200"/>
              <a:ext cx="2" cy="4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0 w 5"/>
                <a:gd name="T5" fmla="*/ 4 h 7"/>
                <a:gd name="T6" fmla="*/ 3 w 5"/>
                <a:gd name="T7" fmla="*/ 0 h 7"/>
                <a:gd name="T8" fmla="*/ 5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2"/>
                    <a:pt x="5" y="3"/>
                    <a:pt x="5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32" name="Freeform 1358"/>
            <p:cNvSpPr>
              <a:spLocks/>
            </p:cNvSpPr>
            <p:nvPr userDrawn="1"/>
          </p:nvSpPr>
          <p:spPr bwMode="auto">
            <a:xfrm>
              <a:off x="295" y="202"/>
              <a:ext cx="3" cy="3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0 w 5"/>
                <a:gd name="T5" fmla="*/ 4 h 7"/>
                <a:gd name="T6" fmla="*/ 3 w 5"/>
                <a:gd name="T7" fmla="*/ 0 h 7"/>
                <a:gd name="T8" fmla="*/ 5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2"/>
                    <a:pt x="5" y="3"/>
                    <a:pt x="5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33" name="Freeform 1359"/>
            <p:cNvSpPr>
              <a:spLocks/>
            </p:cNvSpPr>
            <p:nvPr userDrawn="1"/>
          </p:nvSpPr>
          <p:spPr bwMode="auto">
            <a:xfrm>
              <a:off x="294" y="204"/>
              <a:ext cx="2" cy="3"/>
            </a:xfrm>
            <a:custGeom>
              <a:avLst/>
              <a:gdLst>
                <a:gd name="T0" fmla="*/ 3 w 5"/>
                <a:gd name="T1" fmla="*/ 6 h 6"/>
                <a:gd name="T2" fmla="*/ 3 w 5"/>
                <a:gd name="T3" fmla="*/ 6 h 6"/>
                <a:gd name="T4" fmla="*/ 0 w 5"/>
                <a:gd name="T5" fmla="*/ 3 h 6"/>
                <a:gd name="T6" fmla="*/ 3 w 5"/>
                <a:gd name="T7" fmla="*/ 0 h 6"/>
                <a:gd name="T8" fmla="*/ 5 w 5"/>
                <a:gd name="T9" fmla="*/ 3 h 6"/>
                <a:gd name="T10" fmla="*/ 3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5" y="3"/>
                  </a:cubicBezTo>
                  <a:cubicBezTo>
                    <a:pt x="5" y="4"/>
                    <a:pt x="4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34" name="Freeform 1360"/>
            <p:cNvSpPr>
              <a:spLocks/>
            </p:cNvSpPr>
            <p:nvPr userDrawn="1"/>
          </p:nvSpPr>
          <p:spPr bwMode="auto">
            <a:xfrm>
              <a:off x="293" y="206"/>
              <a:ext cx="2" cy="2"/>
            </a:xfrm>
            <a:custGeom>
              <a:avLst/>
              <a:gdLst>
                <a:gd name="T0" fmla="*/ 3 w 5"/>
                <a:gd name="T1" fmla="*/ 5 h 5"/>
                <a:gd name="T2" fmla="*/ 3 w 5"/>
                <a:gd name="T3" fmla="*/ 5 h 5"/>
                <a:gd name="T4" fmla="*/ 0 w 5"/>
                <a:gd name="T5" fmla="*/ 2 h 5"/>
                <a:gd name="T6" fmla="*/ 3 w 5"/>
                <a:gd name="T7" fmla="*/ 0 h 5"/>
                <a:gd name="T8" fmla="*/ 5 w 5"/>
                <a:gd name="T9" fmla="*/ 3 h 5"/>
                <a:gd name="T10" fmla="*/ 3 w 5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5"/>
                  </a:moveTo>
                  <a:lnTo>
                    <a:pt x="3" y="5"/>
                  </a:lnTo>
                  <a:cubicBezTo>
                    <a:pt x="2" y="4"/>
                    <a:pt x="1" y="3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1"/>
                    <a:pt x="5" y="2"/>
                    <a:pt x="5" y="3"/>
                  </a:cubicBezTo>
                  <a:cubicBezTo>
                    <a:pt x="5" y="3"/>
                    <a:pt x="4" y="4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35" name="Freeform 1361"/>
            <p:cNvSpPr>
              <a:spLocks/>
            </p:cNvSpPr>
            <p:nvPr userDrawn="1"/>
          </p:nvSpPr>
          <p:spPr bwMode="auto">
            <a:xfrm>
              <a:off x="298" y="202"/>
              <a:ext cx="2" cy="4"/>
            </a:xfrm>
            <a:custGeom>
              <a:avLst/>
              <a:gdLst>
                <a:gd name="T0" fmla="*/ 3 w 5"/>
                <a:gd name="T1" fmla="*/ 8 h 8"/>
                <a:gd name="T2" fmla="*/ 3 w 5"/>
                <a:gd name="T3" fmla="*/ 8 h 8"/>
                <a:gd name="T4" fmla="*/ 0 w 5"/>
                <a:gd name="T5" fmla="*/ 4 h 8"/>
                <a:gd name="T6" fmla="*/ 3 w 5"/>
                <a:gd name="T7" fmla="*/ 0 h 8"/>
                <a:gd name="T8" fmla="*/ 5 w 5"/>
                <a:gd name="T9" fmla="*/ 4 h 8"/>
                <a:gd name="T10" fmla="*/ 3 w 5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3" y="8"/>
                  </a:moveTo>
                  <a:lnTo>
                    <a:pt x="3" y="8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2"/>
                    <a:pt x="4" y="3"/>
                    <a:pt x="5" y="4"/>
                  </a:cubicBezTo>
                  <a:cubicBezTo>
                    <a:pt x="4" y="6"/>
                    <a:pt x="4" y="7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36" name="Freeform 1362"/>
            <p:cNvSpPr>
              <a:spLocks/>
            </p:cNvSpPr>
            <p:nvPr userDrawn="1"/>
          </p:nvSpPr>
          <p:spPr bwMode="auto">
            <a:xfrm>
              <a:off x="297" y="204"/>
              <a:ext cx="2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3 h 7"/>
                <a:gd name="T6" fmla="*/ 3 w 6"/>
                <a:gd name="T7" fmla="*/ 0 h 7"/>
                <a:gd name="T8" fmla="*/ 6 w 6"/>
                <a:gd name="T9" fmla="*/ 4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2"/>
                    <a:pt x="5" y="3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37" name="Freeform 1363"/>
            <p:cNvSpPr>
              <a:spLocks/>
            </p:cNvSpPr>
            <p:nvPr userDrawn="1"/>
          </p:nvSpPr>
          <p:spPr bwMode="auto">
            <a:xfrm>
              <a:off x="295" y="206"/>
              <a:ext cx="3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3 w 6"/>
                <a:gd name="T5" fmla="*/ 6 h 7"/>
                <a:gd name="T6" fmla="*/ 3 w 6"/>
                <a:gd name="T7" fmla="*/ 5 h 7"/>
                <a:gd name="T8" fmla="*/ 3 w 6"/>
                <a:gd name="T9" fmla="*/ 5 h 7"/>
                <a:gd name="T10" fmla="*/ 2 w 6"/>
                <a:gd name="T11" fmla="*/ 5 h 7"/>
                <a:gd name="T12" fmla="*/ 0 w 6"/>
                <a:gd name="T13" fmla="*/ 3 h 7"/>
                <a:gd name="T14" fmla="*/ 3 w 6"/>
                <a:gd name="T15" fmla="*/ 0 h 7"/>
                <a:gd name="T16" fmla="*/ 6 w 6"/>
                <a:gd name="T17" fmla="*/ 4 h 7"/>
                <a:gd name="T18" fmla="*/ 3 w 6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lnTo>
                    <a:pt x="3" y="6"/>
                  </a:lnTo>
                  <a:cubicBezTo>
                    <a:pt x="3" y="6"/>
                    <a:pt x="3" y="6"/>
                    <a:pt x="3" y="5"/>
                  </a:cubicBezTo>
                  <a:lnTo>
                    <a:pt x="3" y="5"/>
                  </a:lnTo>
                  <a:lnTo>
                    <a:pt x="2" y="5"/>
                  </a:lnTo>
                  <a:cubicBezTo>
                    <a:pt x="2" y="4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38" name="Freeform 1364"/>
            <p:cNvSpPr>
              <a:spLocks/>
            </p:cNvSpPr>
            <p:nvPr userDrawn="1"/>
          </p:nvSpPr>
          <p:spPr bwMode="auto">
            <a:xfrm>
              <a:off x="294" y="207"/>
              <a:ext cx="2" cy="2"/>
            </a:xfrm>
            <a:custGeom>
              <a:avLst/>
              <a:gdLst>
                <a:gd name="T0" fmla="*/ 5 w 5"/>
                <a:gd name="T1" fmla="*/ 3 h 4"/>
                <a:gd name="T2" fmla="*/ 5 w 5"/>
                <a:gd name="T3" fmla="*/ 3 h 4"/>
                <a:gd name="T4" fmla="*/ 1 w 5"/>
                <a:gd name="T5" fmla="*/ 4 h 4"/>
                <a:gd name="T6" fmla="*/ 0 w 5"/>
                <a:gd name="T7" fmla="*/ 2 h 4"/>
                <a:gd name="T8" fmla="*/ 3 w 5"/>
                <a:gd name="T9" fmla="*/ 0 h 4"/>
                <a:gd name="T10" fmla="*/ 5 w 5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5" y="3"/>
                  </a:moveTo>
                  <a:lnTo>
                    <a:pt x="5" y="3"/>
                  </a:lnTo>
                  <a:cubicBezTo>
                    <a:pt x="4" y="3"/>
                    <a:pt x="2" y="3"/>
                    <a:pt x="1" y="4"/>
                  </a:cubicBezTo>
                  <a:lnTo>
                    <a:pt x="0" y="2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3" y="1"/>
                    <a:pt x="4" y="2"/>
                    <a:pt x="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39" name="Rectangle 1365"/>
            <p:cNvSpPr>
              <a:spLocks noChangeArrowheads="1"/>
            </p:cNvSpPr>
            <p:nvPr userDrawn="1"/>
          </p:nvSpPr>
          <p:spPr bwMode="auto">
            <a:xfrm>
              <a:off x="296" y="209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40" name="Freeform 1366"/>
            <p:cNvSpPr>
              <a:spLocks/>
            </p:cNvSpPr>
            <p:nvPr userDrawn="1"/>
          </p:nvSpPr>
          <p:spPr bwMode="auto">
            <a:xfrm>
              <a:off x="293" y="209"/>
              <a:ext cx="1" cy="1"/>
            </a:xfrm>
            <a:custGeom>
              <a:avLst/>
              <a:gdLst>
                <a:gd name="T0" fmla="*/ 3 w 3"/>
                <a:gd name="T1" fmla="*/ 1 h 3"/>
                <a:gd name="T2" fmla="*/ 3 w 3"/>
                <a:gd name="T3" fmla="*/ 1 h 3"/>
                <a:gd name="T4" fmla="*/ 1 w 3"/>
                <a:gd name="T5" fmla="*/ 2 h 3"/>
                <a:gd name="T6" fmla="*/ 0 w 3"/>
                <a:gd name="T7" fmla="*/ 3 h 3"/>
                <a:gd name="T8" fmla="*/ 0 w 3"/>
                <a:gd name="T9" fmla="*/ 2 h 3"/>
                <a:gd name="T10" fmla="*/ 3 w 3"/>
                <a:gd name="T11" fmla="*/ 0 h 3"/>
                <a:gd name="T12" fmla="*/ 3 w 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lnTo>
                    <a:pt x="3" y="1"/>
                  </a:lnTo>
                  <a:cubicBezTo>
                    <a:pt x="3" y="1"/>
                    <a:pt x="2" y="2"/>
                    <a:pt x="1" y="2"/>
                  </a:cubicBezTo>
                  <a:lnTo>
                    <a:pt x="0" y="3"/>
                  </a:lnTo>
                  <a:lnTo>
                    <a:pt x="0" y="2"/>
                  </a:lnTo>
                  <a:cubicBezTo>
                    <a:pt x="1" y="1"/>
                    <a:pt x="2" y="1"/>
                    <a:pt x="3" y="0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41" name="Freeform 1367"/>
            <p:cNvSpPr>
              <a:spLocks/>
            </p:cNvSpPr>
            <p:nvPr userDrawn="1"/>
          </p:nvSpPr>
          <p:spPr bwMode="auto">
            <a:xfrm>
              <a:off x="295" y="210"/>
              <a:ext cx="0" cy="1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0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42" name="Freeform 1368"/>
            <p:cNvSpPr>
              <a:spLocks/>
            </p:cNvSpPr>
            <p:nvPr userDrawn="1"/>
          </p:nvSpPr>
          <p:spPr bwMode="auto">
            <a:xfrm>
              <a:off x="294" y="212"/>
              <a:ext cx="2" cy="1"/>
            </a:xfrm>
            <a:custGeom>
              <a:avLst/>
              <a:gdLst>
                <a:gd name="T0" fmla="*/ 1 w 3"/>
                <a:gd name="T1" fmla="*/ 2 h 2"/>
                <a:gd name="T2" fmla="*/ 1 w 3"/>
                <a:gd name="T3" fmla="*/ 2 h 2"/>
                <a:gd name="T4" fmla="*/ 0 w 3"/>
                <a:gd name="T5" fmla="*/ 2 h 2"/>
                <a:gd name="T6" fmla="*/ 3 w 3"/>
                <a:gd name="T7" fmla="*/ 0 h 2"/>
                <a:gd name="T8" fmla="*/ 3 w 3"/>
                <a:gd name="T9" fmla="*/ 0 h 2"/>
                <a:gd name="T10" fmla="*/ 1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lnTo>
                    <a:pt x="1" y="2"/>
                  </a:lnTo>
                  <a:cubicBezTo>
                    <a:pt x="1" y="2"/>
                    <a:pt x="1" y="2"/>
                    <a:pt x="0" y="2"/>
                  </a:cubicBezTo>
                  <a:cubicBezTo>
                    <a:pt x="1" y="1"/>
                    <a:pt x="2" y="1"/>
                    <a:pt x="3" y="0"/>
                  </a:cubicBezTo>
                  <a:lnTo>
                    <a:pt x="3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43" name="Freeform 1369"/>
            <p:cNvSpPr>
              <a:spLocks/>
            </p:cNvSpPr>
            <p:nvPr userDrawn="1"/>
          </p:nvSpPr>
          <p:spPr bwMode="auto">
            <a:xfrm>
              <a:off x="298" y="206"/>
              <a:ext cx="2" cy="3"/>
            </a:xfrm>
            <a:custGeom>
              <a:avLst/>
              <a:gdLst>
                <a:gd name="T0" fmla="*/ 2 w 5"/>
                <a:gd name="T1" fmla="*/ 6 h 6"/>
                <a:gd name="T2" fmla="*/ 2 w 5"/>
                <a:gd name="T3" fmla="*/ 6 h 6"/>
                <a:gd name="T4" fmla="*/ 0 w 5"/>
                <a:gd name="T5" fmla="*/ 3 h 6"/>
                <a:gd name="T6" fmla="*/ 3 w 5"/>
                <a:gd name="T7" fmla="*/ 0 h 6"/>
                <a:gd name="T8" fmla="*/ 5 w 5"/>
                <a:gd name="T9" fmla="*/ 3 h 6"/>
                <a:gd name="T10" fmla="*/ 2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lnTo>
                    <a:pt x="2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44" name="Freeform 1370"/>
            <p:cNvSpPr>
              <a:spLocks/>
            </p:cNvSpPr>
            <p:nvPr userDrawn="1"/>
          </p:nvSpPr>
          <p:spPr bwMode="auto">
            <a:xfrm>
              <a:off x="297" y="208"/>
              <a:ext cx="2" cy="2"/>
            </a:xfrm>
            <a:custGeom>
              <a:avLst/>
              <a:gdLst>
                <a:gd name="T0" fmla="*/ 2 w 5"/>
                <a:gd name="T1" fmla="*/ 6 h 6"/>
                <a:gd name="T2" fmla="*/ 2 w 5"/>
                <a:gd name="T3" fmla="*/ 6 h 6"/>
                <a:gd name="T4" fmla="*/ 0 w 5"/>
                <a:gd name="T5" fmla="*/ 3 h 6"/>
                <a:gd name="T6" fmla="*/ 3 w 5"/>
                <a:gd name="T7" fmla="*/ 0 h 6"/>
                <a:gd name="T8" fmla="*/ 5 w 5"/>
                <a:gd name="T9" fmla="*/ 3 h 6"/>
                <a:gd name="T10" fmla="*/ 2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lnTo>
                    <a:pt x="2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45" name="Freeform 1371"/>
            <p:cNvSpPr>
              <a:spLocks/>
            </p:cNvSpPr>
            <p:nvPr userDrawn="1"/>
          </p:nvSpPr>
          <p:spPr bwMode="auto">
            <a:xfrm>
              <a:off x="295" y="209"/>
              <a:ext cx="3" cy="3"/>
            </a:xfrm>
            <a:custGeom>
              <a:avLst/>
              <a:gdLst>
                <a:gd name="T0" fmla="*/ 2 w 5"/>
                <a:gd name="T1" fmla="*/ 6 h 6"/>
                <a:gd name="T2" fmla="*/ 2 w 5"/>
                <a:gd name="T3" fmla="*/ 6 h 6"/>
                <a:gd name="T4" fmla="*/ 2 w 5"/>
                <a:gd name="T5" fmla="*/ 6 h 6"/>
                <a:gd name="T6" fmla="*/ 3 w 5"/>
                <a:gd name="T7" fmla="*/ 4 h 6"/>
                <a:gd name="T8" fmla="*/ 2 w 5"/>
                <a:gd name="T9" fmla="*/ 4 h 6"/>
                <a:gd name="T10" fmla="*/ 1 w 5"/>
                <a:gd name="T11" fmla="*/ 4 h 6"/>
                <a:gd name="T12" fmla="*/ 0 w 5"/>
                <a:gd name="T13" fmla="*/ 3 h 6"/>
                <a:gd name="T14" fmla="*/ 3 w 5"/>
                <a:gd name="T15" fmla="*/ 0 h 6"/>
                <a:gd name="T16" fmla="*/ 5 w 5"/>
                <a:gd name="T17" fmla="*/ 3 h 6"/>
                <a:gd name="T18" fmla="*/ 2 w 5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lnTo>
                    <a:pt x="2" y="6"/>
                  </a:lnTo>
                  <a:lnTo>
                    <a:pt x="2" y="6"/>
                  </a:lnTo>
                  <a:cubicBezTo>
                    <a:pt x="2" y="5"/>
                    <a:pt x="2" y="5"/>
                    <a:pt x="3" y="4"/>
                  </a:cubicBezTo>
                  <a:lnTo>
                    <a:pt x="2" y="4"/>
                  </a:lnTo>
                  <a:cubicBezTo>
                    <a:pt x="2" y="4"/>
                    <a:pt x="2" y="4"/>
                    <a:pt x="1" y="4"/>
                  </a:cubicBezTo>
                  <a:lnTo>
                    <a:pt x="0" y="3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46" name="Freeform 1372"/>
            <p:cNvSpPr>
              <a:spLocks/>
            </p:cNvSpPr>
            <p:nvPr userDrawn="1"/>
          </p:nvSpPr>
          <p:spPr bwMode="auto">
            <a:xfrm>
              <a:off x="295" y="212"/>
              <a:ext cx="2" cy="2"/>
            </a:xfrm>
            <a:custGeom>
              <a:avLst/>
              <a:gdLst>
                <a:gd name="T0" fmla="*/ 3 w 4"/>
                <a:gd name="T1" fmla="*/ 0 h 3"/>
                <a:gd name="T2" fmla="*/ 3 w 4"/>
                <a:gd name="T3" fmla="*/ 0 h 3"/>
                <a:gd name="T4" fmla="*/ 4 w 4"/>
                <a:gd name="T5" fmla="*/ 2 h 3"/>
                <a:gd name="T6" fmla="*/ 3 w 4"/>
                <a:gd name="T7" fmla="*/ 3 h 3"/>
                <a:gd name="T8" fmla="*/ 0 w 4"/>
                <a:gd name="T9" fmla="*/ 3 h 3"/>
                <a:gd name="T10" fmla="*/ 0 w 4"/>
                <a:gd name="T11" fmla="*/ 3 h 3"/>
                <a:gd name="T12" fmla="*/ 1 w 4"/>
                <a:gd name="T13" fmla="*/ 1 h 3"/>
                <a:gd name="T14" fmla="*/ 1 w 4"/>
                <a:gd name="T15" fmla="*/ 1 h 3"/>
                <a:gd name="T16" fmla="*/ 3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lnTo>
                    <a:pt x="3" y="0"/>
                  </a:lnTo>
                  <a:cubicBezTo>
                    <a:pt x="3" y="1"/>
                    <a:pt x="4" y="2"/>
                    <a:pt x="4" y="2"/>
                  </a:cubicBezTo>
                  <a:lnTo>
                    <a:pt x="3" y="3"/>
                  </a:lnTo>
                  <a:cubicBezTo>
                    <a:pt x="2" y="3"/>
                    <a:pt x="1" y="3"/>
                    <a:pt x="0" y="3"/>
                  </a:cubicBezTo>
                  <a:lnTo>
                    <a:pt x="0" y="3"/>
                  </a:lnTo>
                  <a:cubicBezTo>
                    <a:pt x="1" y="2"/>
                    <a:pt x="1" y="2"/>
                    <a:pt x="1" y="1"/>
                  </a:cubicBez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47" name="Freeform 1373"/>
            <p:cNvSpPr>
              <a:spLocks/>
            </p:cNvSpPr>
            <p:nvPr userDrawn="1"/>
          </p:nvSpPr>
          <p:spPr bwMode="auto">
            <a:xfrm>
              <a:off x="296" y="211"/>
              <a:ext cx="2" cy="2"/>
            </a:xfrm>
            <a:custGeom>
              <a:avLst/>
              <a:gdLst>
                <a:gd name="T0" fmla="*/ 3 w 5"/>
                <a:gd name="T1" fmla="*/ 0 h 5"/>
                <a:gd name="T2" fmla="*/ 3 w 5"/>
                <a:gd name="T3" fmla="*/ 0 h 5"/>
                <a:gd name="T4" fmla="*/ 5 w 5"/>
                <a:gd name="T5" fmla="*/ 3 h 5"/>
                <a:gd name="T6" fmla="*/ 2 w 5"/>
                <a:gd name="T7" fmla="*/ 5 h 5"/>
                <a:gd name="T8" fmla="*/ 0 w 5"/>
                <a:gd name="T9" fmla="*/ 2 h 5"/>
                <a:gd name="T10" fmla="*/ 3 w 5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lnTo>
                    <a:pt x="3" y="0"/>
                  </a:ln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4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1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48" name="Freeform 1374"/>
            <p:cNvSpPr>
              <a:spLocks/>
            </p:cNvSpPr>
            <p:nvPr userDrawn="1"/>
          </p:nvSpPr>
          <p:spPr bwMode="auto">
            <a:xfrm>
              <a:off x="290" y="206"/>
              <a:ext cx="0" cy="1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0 h 2"/>
                <a:gd name="T6" fmla="*/ 1 w 1"/>
                <a:gd name="T7" fmla="*/ 2 h 2"/>
                <a:gd name="T8" fmla="*/ 0 w 1"/>
                <a:gd name="T9" fmla="*/ 2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49" name="Freeform 1375"/>
            <p:cNvSpPr>
              <a:spLocks/>
            </p:cNvSpPr>
            <p:nvPr userDrawn="1"/>
          </p:nvSpPr>
          <p:spPr bwMode="auto">
            <a:xfrm>
              <a:off x="290" y="205"/>
              <a:ext cx="0" cy="1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1 h 2"/>
                <a:gd name="T6" fmla="*/ 1 w 1"/>
                <a:gd name="T7" fmla="*/ 2 h 2"/>
                <a:gd name="T8" fmla="*/ 0 w 1"/>
                <a:gd name="T9" fmla="*/ 2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50" name="Freeform 1376"/>
            <p:cNvSpPr>
              <a:spLocks/>
            </p:cNvSpPr>
            <p:nvPr userDrawn="1"/>
          </p:nvSpPr>
          <p:spPr bwMode="auto">
            <a:xfrm>
              <a:off x="290" y="204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0 w 2"/>
                <a:gd name="T9" fmla="*/ 1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51" name="Freeform 1377"/>
            <p:cNvSpPr>
              <a:spLocks/>
            </p:cNvSpPr>
            <p:nvPr userDrawn="1"/>
          </p:nvSpPr>
          <p:spPr bwMode="auto">
            <a:xfrm>
              <a:off x="290" y="203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1 h 2"/>
                <a:gd name="T6" fmla="*/ 2 w 2"/>
                <a:gd name="T7" fmla="*/ 2 h 2"/>
                <a:gd name="T8" fmla="*/ 0 w 2"/>
                <a:gd name="T9" fmla="*/ 2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52" name="Freeform 1378"/>
            <p:cNvSpPr>
              <a:spLocks/>
            </p:cNvSpPr>
            <p:nvPr userDrawn="1"/>
          </p:nvSpPr>
          <p:spPr bwMode="auto">
            <a:xfrm>
              <a:off x="290" y="202"/>
              <a:ext cx="1" cy="0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3 w 3"/>
                <a:gd name="T5" fmla="*/ 0 h 1"/>
                <a:gd name="T6" fmla="*/ 2 w 3"/>
                <a:gd name="T7" fmla="*/ 1 h 1"/>
                <a:gd name="T8" fmla="*/ 0 w 3"/>
                <a:gd name="T9" fmla="*/ 1 h 1"/>
                <a:gd name="T10" fmla="*/ 0 w 3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53" name="Freeform 1379"/>
            <p:cNvSpPr>
              <a:spLocks/>
            </p:cNvSpPr>
            <p:nvPr userDrawn="1"/>
          </p:nvSpPr>
          <p:spPr bwMode="auto">
            <a:xfrm>
              <a:off x="290" y="200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0 w 2"/>
                <a:gd name="T9" fmla="*/ 1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54" name="Freeform 1380"/>
            <p:cNvSpPr>
              <a:spLocks/>
            </p:cNvSpPr>
            <p:nvPr userDrawn="1"/>
          </p:nvSpPr>
          <p:spPr bwMode="auto">
            <a:xfrm>
              <a:off x="290" y="199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1 h 2"/>
                <a:gd name="T6" fmla="*/ 2 w 2"/>
                <a:gd name="T7" fmla="*/ 2 h 2"/>
                <a:gd name="T8" fmla="*/ 0 w 2"/>
                <a:gd name="T9" fmla="*/ 1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55" name="Freeform 1381"/>
            <p:cNvSpPr>
              <a:spLocks/>
            </p:cNvSpPr>
            <p:nvPr userDrawn="1"/>
          </p:nvSpPr>
          <p:spPr bwMode="auto">
            <a:xfrm>
              <a:off x="295" y="201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1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56" name="Freeform 1382"/>
            <p:cNvSpPr>
              <a:spLocks/>
            </p:cNvSpPr>
            <p:nvPr userDrawn="1"/>
          </p:nvSpPr>
          <p:spPr bwMode="auto">
            <a:xfrm>
              <a:off x="297" y="203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1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57" name="Freeform 1383"/>
            <p:cNvSpPr>
              <a:spLocks/>
            </p:cNvSpPr>
            <p:nvPr userDrawn="1"/>
          </p:nvSpPr>
          <p:spPr bwMode="auto">
            <a:xfrm>
              <a:off x="298" y="205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1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3"/>
                  </a:ln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985" name="Group 1585"/>
          <p:cNvGrpSpPr>
            <a:grpSpLocks/>
          </p:cNvGrpSpPr>
          <p:nvPr userDrawn="1"/>
        </p:nvGrpSpPr>
        <p:grpSpPr bwMode="auto">
          <a:xfrm>
            <a:off x="438151" y="295275"/>
            <a:ext cx="303213" cy="430213"/>
            <a:chOff x="276" y="186"/>
            <a:chExt cx="191" cy="271"/>
          </a:xfrm>
        </p:grpSpPr>
        <p:sp>
          <p:nvSpPr>
            <p:cNvPr id="1358" name="Freeform 1385"/>
            <p:cNvSpPr>
              <a:spLocks/>
            </p:cNvSpPr>
            <p:nvPr userDrawn="1"/>
          </p:nvSpPr>
          <p:spPr bwMode="auto">
            <a:xfrm>
              <a:off x="299" y="207"/>
              <a:ext cx="1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59" name="Freeform 1386"/>
            <p:cNvSpPr>
              <a:spLocks/>
            </p:cNvSpPr>
            <p:nvPr userDrawn="1"/>
          </p:nvSpPr>
          <p:spPr bwMode="auto">
            <a:xfrm>
              <a:off x="297" y="207"/>
              <a:ext cx="1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60" name="Freeform 1387"/>
            <p:cNvSpPr>
              <a:spLocks/>
            </p:cNvSpPr>
            <p:nvPr userDrawn="1"/>
          </p:nvSpPr>
          <p:spPr bwMode="auto">
            <a:xfrm>
              <a:off x="294" y="206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2 h 3"/>
                <a:gd name="T6" fmla="*/ 0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2" y="2"/>
                  </a:lnTo>
                  <a:lnTo>
                    <a:pt x="0" y="3"/>
                  </a:ln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61" name="Freeform 1388"/>
            <p:cNvSpPr>
              <a:spLocks/>
            </p:cNvSpPr>
            <p:nvPr userDrawn="1"/>
          </p:nvSpPr>
          <p:spPr bwMode="auto">
            <a:xfrm>
              <a:off x="296" y="205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1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62" name="Freeform 1389"/>
            <p:cNvSpPr>
              <a:spLocks/>
            </p:cNvSpPr>
            <p:nvPr userDrawn="1"/>
          </p:nvSpPr>
          <p:spPr bwMode="auto">
            <a:xfrm>
              <a:off x="294" y="203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63" name="Freeform 1390"/>
            <p:cNvSpPr>
              <a:spLocks/>
            </p:cNvSpPr>
            <p:nvPr userDrawn="1"/>
          </p:nvSpPr>
          <p:spPr bwMode="auto">
            <a:xfrm>
              <a:off x="297" y="200"/>
              <a:ext cx="1" cy="1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2 h 3"/>
                <a:gd name="T6" fmla="*/ 0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64" name="Freeform 1391"/>
            <p:cNvSpPr>
              <a:spLocks/>
            </p:cNvSpPr>
            <p:nvPr userDrawn="1"/>
          </p:nvSpPr>
          <p:spPr bwMode="auto">
            <a:xfrm>
              <a:off x="298" y="201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65" name="Freeform 1392"/>
            <p:cNvSpPr>
              <a:spLocks/>
            </p:cNvSpPr>
            <p:nvPr userDrawn="1"/>
          </p:nvSpPr>
          <p:spPr bwMode="auto">
            <a:xfrm>
              <a:off x="300" y="204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1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66" name="Freeform 1393"/>
            <p:cNvSpPr>
              <a:spLocks/>
            </p:cNvSpPr>
            <p:nvPr userDrawn="1"/>
          </p:nvSpPr>
          <p:spPr bwMode="auto">
            <a:xfrm>
              <a:off x="298" y="208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67" name="Freeform 1394"/>
            <p:cNvSpPr>
              <a:spLocks/>
            </p:cNvSpPr>
            <p:nvPr userDrawn="1"/>
          </p:nvSpPr>
          <p:spPr bwMode="auto">
            <a:xfrm>
              <a:off x="298" y="211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68" name="Freeform 1395"/>
            <p:cNvSpPr>
              <a:spLocks/>
            </p:cNvSpPr>
            <p:nvPr userDrawn="1"/>
          </p:nvSpPr>
          <p:spPr bwMode="auto">
            <a:xfrm>
              <a:off x="293" y="208"/>
              <a:ext cx="1" cy="1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1 h 2"/>
                <a:gd name="T6" fmla="*/ 0 w 1"/>
                <a:gd name="T7" fmla="*/ 2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2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69" name="Freeform 1396"/>
            <p:cNvSpPr>
              <a:spLocks/>
            </p:cNvSpPr>
            <p:nvPr userDrawn="1"/>
          </p:nvSpPr>
          <p:spPr bwMode="auto">
            <a:xfrm>
              <a:off x="297" y="210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70" name="Freeform 1397"/>
            <p:cNvSpPr>
              <a:spLocks/>
            </p:cNvSpPr>
            <p:nvPr userDrawn="1"/>
          </p:nvSpPr>
          <p:spPr bwMode="auto">
            <a:xfrm>
              <a:off x="294" y="214"/>
              <a:ext cx="3" cy="0"/>
            </a:xfrm>
            <a:custGeom>
              <a:avLst/>
              <a:gdLst>
                <a:gd name="T0" fmla="*/ 0 w 6"/>
                <a:gd name="T1" fmla="*/ 1 h 1"/>
                <a:gd name="T2" fmla="*/ 0 w 6"/>
                <a:gd name="T3" fmla="*/ 1 h 1"/>
                <a:gd name="T4" fmla="*/ 1 w 6"/>
                <a:gd name="T5" fmla="*/ 0 h 1"/>
                <a:gd name="T6" fmla="*/ 6 w 6"/>
                <a:gd name="T7" fmla="*/ 1 h 1"/>
                <a:gd name="T8" fmla="*/ 0 w 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1" y="1"/>
                    <a:pt x="1" y="0"/>
                  </a:cubicBezTo>
                  <a:cubicBezTo>
                    <a:pt x="3" y="0"/>
                    <a:pt x="4" y="1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71" name="Freeform 1398"/>
            <p:cNvSpPr>
              <a:spLocks/>
            </p:cNvSpPr>
            <p:nvPr userDrawn="1"/>
          </p:nvSpPr>
          <p:spPr bwMode="auto">
            <a:xfrm>
              <a:off x="293" y="209"/>
              <a:ext cx="3" cy="2"/>
            </a:xfrm>
            <a:custGeom>
              <a:avLst/>
              <a:gdLst>
                <a:gd name="T0" fmla="*/ 0 w 8"/>
                <a:gd name="T1" fmla="*/ 4 h 5"/>
                <a:gd name="T2" fmla="*/ 0 w 8"/>
                <a:gd name="T3" fmla="*/ 4 h 5"/>
                <a:gd name="T4" fmla="*/ 8 w 8"/>
                <a:gd name="T5" fmla="*/ 0 h 5"/>
                <a:gd name="T6" fmla="*/ 4 w 8"/>
                <a:gd name="T7" fmla="*/ 5 h 5"/>
                <a:gd name="T8" fmla="*/ 2 w 8"/>
                <a:gd name="T9" fmla="*/ 5 h 5"/>
                <a:gd name="T10" fmla="*/ 3 w 8"/>
                <a:gd name="T11" fmla="*/ 4 h 5"/>
                <a:gd name="T12" fmla="*/ 2 w 8"/>
                <a:gd name="T13" fmla="*/ 4 h 5"/>
                <a:gd name="T14" fmla="*/ 0 w 8"/>
                <a:gd name="T1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5">
                  <a:moveTo>
                    <a:pt x="0" y="4"/>
                  </a:moveTo>
                  <a:lnTo>
                    <a:pt x="0" y="4"/>
                  </a:lnTo>
                  <a:cubicBezTo>
                    <a:pt x="2" y="2"/>
                    <a:pt x="5" y="1"/>
                    <a:pt x="8" y="0"/>
                  </a:cubicBezTo>
                  <a:cubicBezTo>
                    <a:pt x="7" y="2"/>
                    <a:pt x="6" y="4"/>
                    <a:pt x="4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2" y="5"/>
                    <a:pt x="2" y="4"/>
                    <a:pt x="3" y="4"/>
                  </a:cubicBezTo>
                  <a:lnTo>
                    <a:pt x="2" y="4"/>
                  </a:lnTo>
                  <a:cubicBezTo>
                    <a:pt x="2" y="4"/>
                    <a:pt x="1" y="4"/>
                    <a:pt x="0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72" name="Freeform 1399"/>
            <p:cNvSpPr>
              <a:spLocks/>
            </p:cNvSpPr>
            <p:nvPr userDrawn="1"/>
          </p:nvSpPr>
          <p:spPr bwMode="auto">
            <a:xfrm>
              <a:off x="289" y="208"/>
              <a:ext cx="1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2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cubicBezTo>
                    <a:pt x="2" y="1"/>
                    <a:pt x="2" y="1"/>
                    <a:pt x="2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3"/>
                    <a:pt x="1" y="2"/>
                    <a:pt x="0" y="2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73" name="Freeform 1400"/>
            <p:cNvSpPr>
              <a:spLocks/>
            </p:cNvSpPr>
            <p:nvPr userDrawn="1"/>
          </p:nvSpPr>
          <p:spPr bwMode="auto">
            <a:xfrm>
              <a:off x="291" y="210"/>
              <a:ext cx="1" cy="1"/>
            </a:xfrm>
            <a:custGeom>
              <a:avLst/>
              <a:gdLst>
                <a:gd name="T0" fmla="*/ 3 w 3"/>
                <a:gd name="T1" fmla="*/ 0 h 4"/>
                <a:gd name="T2" fmla="*/ 3 w 3"/>
                <a:gd name="T3" fmla="*/ 0 h 4"/>
                <a:gd name="T4" fmla="*/ 2 w 3"/>
                <a:gd name="T5" fmla="*/ 3 h 4"/>
                <a:gd name="T6" fmla="*/ 0 w 3"/>
                <a:gd name="T7" fmla="*/ 4 h 4"/>
                <a:gd name="T8" fmla="*/ 1 w 3"/>
                <a:gd name="T9" fmla="*/ 1 h 4"/>
                <a:gd name="T10" fmla="*/ 3 w 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2" y="2"/>
                    <a:pt x="2" y="3"/>
                  </a:cubicBezTo>
                  <a:cubicBezTo>
                    <a:pt x="1" y="3"/>
                    <a:pt x="1" y="4"/>
                    <a:pt x="0" y="4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74" name="Freeform 1401"/>
            <p:cNvSpPr>
              <a:spLocks/>
            </p:cNvSpPr>
            <p:nvPr userDrawn="1"/>
          </p:nvSpPr>
          <p:spPr bwMode="auto">
            <a:xfrm>
              <a:off x="292" y="211"/>
              <a:ext cx="4" cy="2"/>
            </a:xfrm>
            <a:custGeom>
              <a:avLst/>
              <a:gdLst>
                <a:gd name="T0" fmla="*/ 2 w 8"/>
                <a:gd name="T1" fmla="*/ 1 h 4"/>
                <a:gd name="T2" fmla="*/ 2 w 8"/>
                <a:gd name="T3" fmla="*/ 1 h 4"/>
                <a:gd name="T4" fmla="*/ 8 w 8"/>
                <a:gd name="T5" fmla="*/ 1 h 4"/>
                <a:gd name="T6" fmla="*/ 4 w 8"/>
                <a:gd name="T7" fmla="*/ 4 h 4"/>
                <a:gd name="T8" fmla="*/ 0 w 8"/>
                <a:gd name="T9" fmla="*/ 4 h 4"/>
                <a:gd name="T10" fmla="*/ 2 w 8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">
                  <a:moveTo>
                    <a:pt x="2" y="1"/>
                  </a:moveTo>
                  <a:lnTo>
                    <a:pt x="2" y="1"/>
                  </a:lnTo>
                  <a:cubicBezTo>
                    <a:pt x="4" y="1"/>
                    <a:pt x="7" y="0"/>
                    <a:pt x="8" y="1"/>
                  </a:cubicBezTo>
                  <a:cubicBezTo>
                    <a:pt x="7" y="2"/>
                    <a:pt x="6" y="3"/>
                    <a:pt x="4" y="4"/>
                  </a:cubicBezTo>
                  <a:cubicBezTo>
                    <a:pt x="3" y="4"/>
                    <a:pt x="1" y="4"/>
                    <a:pt x="0" y="4"/>
                  </a:cubicBezTo>
                  <a:cubicBezTo>
                    <a:pt x="1" y="3"/>
                    <a:pt x="2" y="2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75" name="Freeform 1402"/>
            <p:cNvSpPr>
              <a:spLocks/>
            </p:cNvSpPr>
            <p:nvPr userDrawn="1"/>
          </p:nvSpPr>
          <p:spPr bwMode="auto">
            <a:xfrm>
              <a:off x="289" y="208"/>
              <a:ext cx="2" cy="5"/>
            </a:xfrm>
            <a:custGeom>
              <a:avLst/>
              <a:gdLst>
                <a:gd name="T0" fmla="*/ 1 w 5"/>
                <a:gd name="T1" fmla="*/ 5 h 11"/>
                <a:gd name="T2" fmla="*/ 1 w 5"/>
                <a:gd name="T3" fmla="*/ 5 h 11"/>
                <a:gd name="T4" fmla="*/ 5 w 5"/>
                <a:gd name="T5" fmla="*/ 0 h 11"/>
                <a:gd name="T6" fmla="*/ 3 w 5"/>
                <a:gd name="T7" fmla="*/ 8 h 11"/>
                <a:gd name="T8" fmla="*/ 0 w 5"/>
                <a:gd name="T9" fmla="*/ 11 h 11"/>
                <a:gd name="T10" fmla="*/ 1 w 5"/>
                <a:gd name="T11" fmla="*/ 6 h 11"/>
                <a:gd name="T12" fmla="*/ 1 w 5"/>
                <a:gd name="T1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1" y="5"/>
                  </a:moveTo>
                  <a:lnTo>
                    <a:pt x="1" y="5"/>
                  </a:lnTo>
                  <a:cubicBezTo>
                    <a:pt x="2" y="3"/>
                    <a:pt x="3" y="1"/>
                    <a:pt x="5" y="0"/>
                  </a:cubicBezTo>
                  <a:cubicBezTo>
                    <a:pt x="5" y="3"/>
                    <a:pt x="4" y="5"/>
                    <a:pt x="3" y="8"/>
                  </a:cubicBezTo>
                  <a:cubicBezTo>
                    <a:pt x="2" y="9"/>
                    <a:pt x="1" y="10"/>
                    <a:pt x="0" y="11"/>
                  </a:cubicBezTo>
                  <a:cubicBezTo>
                    <a:pt x="1" y="9"/>
                    <a:pt x="1" y="7"/>
                    <a:pt x="1" y="6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76" name="Freeform 1403"/>
            <p:cNvSpPr>
              <a:spLocks/>
            </p:cNvSpPr>
            <p:nvPr userDrawn="1"/>
          </p:nvSpPr>
          <p:spPr bwMode="auto">
            <a:xfrm>
              <a:off x="290" y="213"/>
              <a:ext cx="5" cy="1"/>
            </a:xfrm>
            <a:custGeom>
              <a:avLst/>
              <a:gdLst>
                <a:gd name="T0" fmla="*/ 11 w 11"/>
                <a:gd name="T1" fmla="*/ 1 h 3"/>
                <a:gd name="T2" fmla="*/ 11 w 11"/>
                <a:gd name="T3" fmla="*/ 1 h 3"/>
                <a:gd name="T4" fmla="*/ 7 w 11"/>
                <a:gd name="T5" fmla="*/ 3 h 3"/>
                <a:gd name="T6" fmla="*/ 1 w 11"/>
                <a:gd name="T7" fmla="*/ 3 h 3"/>
                <a:gd name="T8" fmla="*/ 0 w 11"/>
                <a:gd name="T9" fmla="*/ 3 h 3"/>
                <a:gd name="T10" fmla="*/ 11 w 11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">
                  <a:moveTo>
                    <a:pt x="11" y="1"/>
                  </a:moveTo>
                  <a:lnTo>
                    <a:pt x="11" y="1"/>
                  </a:lnTo>
                  <a:cubicBezTo>
                    <a:pt x="10" y="2"/>
                    <a:pt x="9" y="3"/>
                    <a:pt x="7" y="3"/>
                  </a:cubicBezTo>
                  <a:cubicBezTo>
                    <a:pt x="5" y="3"/>
                    <a:pt x="3" y="3"/>
                    <a:pt x="1" y="3"/>
                  </a:cubicBezTo>
                  <a:lnTo>
                    <a:pt x="0" y="3"/>
                  </a:lnTo>
                  <a:cubicBezTo>
                    <a:pt x="3" y="1"/>
                    <a:pt x="7" y="0"/>
                    <a:pt x="1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77" name="Freeform 1404"/>
            <p:cNvSpPr>
              <a:spLocks/>
            </p:cNvSpPr>
            <p:nvPr userDrawn="1"/>
          </p:nvSpPr>
          <p:spPr bwMode="auto">
            <a:xfrm>
              <a:off x="289" y="211"/>
              <a:ext cx="4" cy="3"/>
            </a:xfrm>
            <a:custGeom>
              <a:avLst/>
              <a:gdLst>
                <a:gd name="T0" fmla="*/ 9 w 9"/>
                <a:gd name="T1" fmla="*/ 0 h 7"/>
                <a:gd name="T2" fmla="*/ 9 w 9"/>
                <a:gd name="T3" fmla="*/ 0 h 7"/>
                <a:gd name="T4" fmla="*/ 0 w 9"/>
                <a:gd name="T5" fmla="*/ 7 h 7"/>
                <a:gd name="T6" fmla="*/ 9 w 9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9" y="0"/>
                  </a:moveTo>
                  <a:lnTo>
                    <a:pt x="9" y="0"/>
                  </a:lnTo>
                  <a:cubicBezTo>
                    <a:pt x="8" y="3"/>
                    <a:pt x="4" y="6"/>
                    <a:pt x="0" y="7"/>
                  </a:cubicBezTo>
                  <a:cubicBezTo>
                    <a:pt x="1" y="3"/>
                    <a:pt x="5" y="0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78" name="Freeform 1405"/>
            <p:cNvSpPr>
              <a:spLocks/>
            </p:cNvSpPr>
            <p:nvPr userDrawn="1"/>
          </p:nvSpPr>
          <p:spPr bwMode="auto">
            <a:xfrm>
              <a:off x="286" y="208"/>
              <a:ext cx="1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cubicBezTo>
                    <a:pt x="1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79" name="Freeform 1406"/>
            <p:cNvSpPr>
              <a:spLocks/>
            </p:cNvSpPr>
            <p:nvPr userDrawn="1"/>
          </p:nvSpPr>
          <p:spPr bwMode="auto">
            <a:xfrm>
              <a:off x="277" y="208"/>
              <a:ext cx="0" cy="2"/>
            </a:xfrm>
            <a:custGeom>
              <a:avLst/>
              <a:gdLst>
                <a:gd name="T0" fmla="*/ 0 w 2"/>
                <a:gd name="T1" fmla="*/ 2 h 5"/>
                <a:gd name="T2" fmla="*/ 0 w 2"/>
                <a:gd name="T3" fmla="*/ 2 h 5"/>
                <a:gd name="T4" fmla="*/ 0 w 2"/>
                <a:gd name="T5" fmla="*/ 1 h 5"/>
                <a:gd name="T6" fmla="*/ 0 w 2"/>
                <a:gd name="T7" fmla="*/ 0 h 5"/>
                <a:gd name="T8" fmla="*/ 2 w 2"/>
                <a:gd name="T9" fmla="*/ 3 h 5"/>
                <a:gd name="T10" fmla="*/ 1 w 2"/>
                <a:gd name="T11" fmla="*/ 5 h 5"/>
                <a:gd name="T12" fmla="*/ 0 w 2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5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ubicBezTo>
                    <a:pt x="1" y="1"/>
                    <a:pt x="1" y="2"/>
                    <a:pt x="2" y="3"/>
                  </a:cubicBezTo>
                  <a:cubicBezTo>
                    <a:pt x="2" y="4"/>
                    <a:pt x="2" y="4"/>
                    <a:pt x="1" y="5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80" name="Freeform 1407"/>
            <p:cNvSpPr>
              <a:spLocks/>
            </p:cNvSpPr>
            <p:nvPr userDrawn="1"/>
          </p:nvSpPr>
          <p:spPr bwMode="auto">
            <a:xfrm>
              <a:off x="276" y="205"/>
              <a:ext cx="1" cy="2"/>
            </a:xfrm>
            <a:custGeom>
              <a:avLst/>
              <a:gdLst>
                <a:gd name="T0" fmla="*/ 1 w 4"/>
                <a:gd name="T1" fmla="*/ 6 h 6"/>
                <a:gd name="T2" fmla="*/ 1 w 4"/>
                <a:gd name="T3" fmla="*/ 6 h 6"/>
                <a:gd name="T4" fmla="*/ 0 w 4"/>
                <a:gd name="T5" fmla="*/ 2 h 6"/>
                <a:gd name="T6" fmla="*/ 1 w 4"/>
                <a:gd name="T7" fmla="*/ 0 h 6"/>
                <a:gd name="T8" fmla="*/ 4 w 4"/>
                <a:gd name="T9" fmla="*/ 3 h 6"/>
                <a:gd name="T10" fmla="*/ 2 w 4"/>
                <a:gd name="T11" fmla="*/ 6 h 6"/>
                <a:gd name="T12" fmla="*/ 1 w 4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1" y="6"/>
                  </a:moveTo>
                  <a:lnTo>
                    <a:pt x="1" y="6"/>
                  </a:lnTo>
                  <a:cubicBezTo>
                    <a:pt x="1" y="5"/>
                    <a:pt x="0" y="3"/>
                    <a:pt x="0" y="2"/>
                  </a:cubicBezTo>
                  <a:lnTo>
                    <a:pt x="1" y="0"/>
                  </a:lnTo>
                  <a:cubicBezTo>
                    <a:pt x="2" y="1"/>
                    <a:pt x="3" y="2"/>
                    <a:pt x="4" y="3"/>
                  </a:cubicBezTo>
                  <a:cubicBezTo>
                    <a:pt x="3" y="4"/>
                    <a:pt x="2" y="5"/>
                    <a:pt x="2" y="6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81" name="Freeform 1408"/>
            <p:cNvSpPr>
              <a:spLocks/>
            </p:cNvSpPr>
            <p:nvPr userDrawn="1"/>
          </p:nvSpPr>
          <p:spPr bwMode="auto">
            <a:xfrm>
              <a:off x="276" y="204"/>
              <a:ext cx="0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1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1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82" name="Freeform 1409"/>
            <p:cNvSpPr>
              <a:spLocks/>
            </p:cNvSpPr>
            <p:nvPr userDrawn="1"/>
          </p:nvSpPr>
          <p:spPr bwMode="auto">
            <a:xfrm>
              <a:off x="276" y="201"/>
              <a:ext cx="1" cy="3"/>
            </a:xfrm>
            <a:custGeom>
              <a:avLst/>
              <a:gdLst>
                <a:gd name="T0" fmla="*/ 0 w 3"/>
                <a:gd name="T1" fmla="*/ 5 h 6"/>
                <a:gd name="T2" fmla="*/ 0 w 3"/>
                <a:gd name="T3" fmla="*/ 5 h 6"/>
                <a:gd name="T4" fmla="*/ 2 w 3"/>
                <a:gd name="T5" fmla="*/ 0 h 6"/>
                <a:gd name="T6" fmla="*/ 3 w 3"/>
                <a:gd name="T7" fmla="*/ 2 h 6"/>
                <a:gd name="T8" fmla="*/ 0 w 3"/>
                <a:gd name="T9" fmla="*/ 6 h 6"/>
                <a:gd name="T10" fmla="*/ 0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0" y="5"/>
                  </a:moveTo>
                  <a:lnTo>
                    <a:pt x="0" y="5"/>
                  </a:lnTo>
                  <a:cubicBezTo>
                    <a:pt x="0" y="3"/>
                    <a:pt x="1" y="2"/>
                    <a:pt x="2" y="0"/>
                  </a:cubicBezTo>
                  <a:cubicBezTo>
                    <a:pt x="2" y="1"/>
                    <a:pt x="2" y="1"/>
                    <a:pt x="3" y="2"/>
                  </a:cubicBezTo>
                  <a:cubicBezTo>
                    <a:pt x="2" y="3"/>
                    <a:pt x="1" y="4"/>
                    <a:pt x="0" y="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83" name="Freeform 1410"/>
            <p:cNvSpPr>
              <a:spLocks/>
            </p:cNvSpPr>
            <p:nvPr userDrawn="1"/>
          </p:nvSpPr>
          <p:spPr bwMode="auto">
            <a:xfrm>
              <a:off x="277" y="200"/>
              <a:ext cx="2" cy="2"/>
            </a:xfrm>
            <a:custGeom>
              <a:avLst/>
              <a:gdLst>
                <a:gd name="T0" fmla="*/ 0 w 4"/>
                <a:gd name="T1" fmla="*/ 3 h 4"/>
                <a:gd name="T2" fmla="*/ 0 w 4"/>
                <a:gd name="T3" fmla="*/ 3 h 4"/>
                <a:gd name="T4" fmla="*/ 1 w 4"/>
                <a:gd name="T5" fmla="*/ 3 h 4"/>
                <a:gd name="T6" fmla="*/ 4 w 4"/>
                <a:gd name="T7" fmla="*/ 0 h 4"/>
                <a:gd name="T8" fmla="*/ 4 w 4"/>
                <a:gd name="T9" fmla="*/ 1 h 4"/>
                <a:gd name="T10" fmla="*/ 1 w 4"/>
                <a:gd name="T11" fmla="*/ 4 h 4"/>
                <a:gd name="T12" fmla="*/ 0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lnTo>
                    <a:pt x="0" y="3"/>
                  </a:lnTo>
                  <a:lnTo>
                    <a:pt x="1" y="3"/>
                  </a:lnTo>
                  <a:cubicBezTo>
                    <a:pt x="2" y="2"/>
                    <a:pt x="3" y="1"/>
                    <a:pt x="4" y="0"/>
                  </a:cubicBezTo>
                  <a:lnTo>
                    <a:pt x="4" y="1"/>
                  </a:lnTo>
                  <a:cubicBezTo>
                    <a:pt x="3" y="2"/>
                    <a:pt x="2" y="3"/>
                    <a:pt x="1" y="4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84" name="Freeform 1411"/>
            <p:cNvSpPr>
              <a:spLocks/>
            </p:cNvSpPr>
            <p:nvPr userDrawn="1"/>
          </p:nvSpPr>
          <p:spPr bwMode="auto">
            <a:xfrm>
              <a:off x="279" y="200"/>
              <a:ext cx="0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85" name="Freeform 1412"/>
            <p:cNvSpPr>
              <a:spLocks/>
            </p:cNvSpPr>
            <p:nvPr userDrawn="1"/>
          </p:nvSpPr>
          <p:spPr bwMode="auto">
            <a:xfrm>
              <a:off x="279" y="199"/>
              <a:ext cx="2" cy="3"/>
            </a:xfrm>
            <a:custGeom>
              <a:avLst/>
              <a:gdLst>
                <a:gd name="T0" fmla="*/ 1 w 5"/>
                <a:gd name="T1" fmla="*/ 1 h 6"/>
                <a:gd name="T2" fmla="*/ 1 w 5"/>
                <a:gd name="T3" fmla="*/ 1 h 6"/>
                <a:gd name="T4" fmla="*/ 3 w 5"/>
                <a:gd name="T5" fmla="*/ 0 h 6"/>
                <a:gd name="T6" fmla="*/ 5 w 5"/>
                <a:gd name="T7" fmla="*/ 3 h 6"/>
                <a:gd name="T8" fmla="*/ 2 w 5"/>
                <a:gd name="T9" fmla="*/ 6 h 6"/>
                <a:gd name="T10" fmla="*/ 0 w 5"/>
                <a:gd name="T11" fmla="*/ 3 h 6"/>
                <a:gd name="T12" fmla="*/ 1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1" y="1"/>
                  </a:moveTo>
                  <a:lnTo>
                    <a:pt x="1" y="1"/>
                  </a:lnTo>
                  <a:cubicBezTo>
                    <a:pt x="2" y="1"/>
                    <a:pt x="2" y="1"/>
                    <a:pt x="3" y="0"/>
                  </a:cubicBezTo>
                  <a:cubicBezTo>
                    <a:pt x="3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1" y="2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86" name="Freeform 1413"/>
            <p:cNvSpPr>
              <a:spLocks/>
            </p:cNvSpPr>
            <p:nvPr userDrawn="1"/>
          </p:nvSpPr>
          <p:spPr bwMode="auto">
            <a:xfrm>
              <a:off x="281" y="199"/>
              <a:ext cx="2" cy="1"/>
            </a:xfrm>
            <a:custGeom>
              <a:avLst/>
              <a:gdLst>
                <a:gd name="T0" fmla="*/ 0 w 5"/>
                <a:gd name="T1" fmla="*/ 1 h 4"/>
                <a:gd name="T2" fmla="*/ 0 w 5"/>
                <a:gd name="T3" fmla="*/ 1 h 4"/>
                <a:gd name="T4" fmla="*/ 5 w 5"/>
                <a:gd name="T5" fmla="*/ 0 h 4"/>
                <a:gd name="T6" fmla="*/ 5 w 5"/>
                <a:gd name="T7" fmla="*/ 1 h 4"/>
                <a:gd name="T8" fmla="*/ 2 w 5"/>
                <a:gd name="T9" fmla="*/ 4 h 4"/>
                <a:gd name="T10" fmla="*/ 0 w 5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0" y="1"/>
                  </a:moveTo>
                  <a:lnTo>
                    <a:pt x="0" y="1"/>
                  </a:lnTo>
                  <a:cubicBezTo>
                    <a:pt x="2" y="1"/>
                    <a:pt x="3" y="0"/>
                    <a:pt x="5" y="0"/>
                  </a:cubicBezTo>
                  <a:lnTo>
                    <a:pt x="5" y="1"/>
                  </a:lnTo>
                  <a:cubicBezTo>
                    <a:pt x="4" y="2"/>
                    <a:pt x="3" y="3"/>
                    <a:pt x="2" y="4"/>
                  </a:cubicBezTo>
                  <a:cubicBezTo>
                    <a:pt x="2" y="3"/>
                    <a:pt x="1" y="2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87" name="Freeform 1414"/>
            <p:cNvSpPr>
              <a:spLocks/>
            </p:cNvSpPr>
            <p:nvPr userDrawn="1"/>
          </p:nvSpPr>
          <p:spPr bwMode="auto">
            <a:xfrm>
              <a:off x="282" y="200"/>
              <a:ext cx="1" cy="2"/>
            </a:xfrm>
            <a:custGeom>
              <a:avLst/>
              <a:gdLst>
                <a:gd name="T0" fmla="*/ 2 w 3"/>
                <a:gd name="T1" fmla="*/ 0 h 6"/>
                <a:gd name="T2" fmla="*/ 2 w 3"/>
                <a:gd name="T3" fmla="*/ 0 h 6"/>
                <a:gd name="T4" fmla="*/ 3 w 3"/>
                <a:gd name="T5" fmla="*/ 5 h 6"/>
                <a:gd name="T6" fmla="*/ 2 w 3"/>
                <a:gd name="T7" fmla="*/ 6 h 6"/>
                <a:gd name="T8" fmla="*/ 0 w 3"/>
                <a:gd name="T9" fmla="*/ 2 h 6"/>
                <a:gd name="T10" fmla="*/ 2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2" y="0"/>
                  </a:moveTo>
                  <a:lnTo>
                    <a:pt x="2" y="0"/>
                  </a:lnTo>
                  <a:lnTo>
                    <a:pt x="3" y="5"/>
                  </a:lnTo>
                  <a:lnTo>
                    <a:pt x="2" y="6"/>
                  </a:lnTo>
                  <a:cubicBezTo>
                    <a:pt x="1" y="5"/>
                    <a:pt x="0" y="3"/>
                    <a:pt x="0" y="2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88" name="Freeform 1415"/>
            <p:cNvSpPr>
              <a:spLocks/>
            </p:cNvSpPr>
            <p:nvPr userDrawn="1"/>
          </p:nvSpPr>
          <p:spPr bwMode="auto">
            <a:xfrm>
              <a:off x="283" y="202"/>
              <a:ext cx="0" cy="1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89" name="Freeform 1416"/>
            <p:cNvSpPr>
              <a:spLocks/>
            </p:cNvSpPr>
            <p:nvPr userDrawn="1"/>
          </p:nvSpPr>
          <p:spPr bwMode="auto">
            <a:xfrm>
              <a:off x="281" y="203"/>
              <a:ext cx="3" cy="2"/>
            </a:xfrm>
            <a:custGeom>
              <a:avLst/>
              <a:gdLst>
                <a:gd name="T0" fmla="*/ 5 w 5"/>
                <a:gd name="T1" fmla="*/ 1 h 6"/>
                <a:gd name="T2" fmla="*/ 5 w 5"/>
                <a:gd name="T3" fmla="*/ 1 h 6"/>
                <a:gd name="T4" fmla="*/ 5 w 5"/>
                <a:gd name="T5" fmla="*/ 3 h 6"/>
                <a:gd name="T6" fmla="*/ 3 w 5"/>
                <a:gd name="T7" fmla="*/ 6 h 6"/>
                <a:gd name="T8" fmla="*/ 0 w 5"/>
                <a:gd name="T9" fmla="*/ 3 h 6"/>
                <a:gd name="T10" fmla="*/ 3 w 5"/>
                <a:gd name="T11" fmla="*/ 0 h 6"/>
                <a:gd name="T12" fmla="*/ 5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5" y="1"/>
                  </a:moveTo>
                  <a:lnTo>
                    <a:pt x="5" y="1"/>
                  </a:lnTo>
                  <a:lnTo>
                    <a:pt x="5" y="3"/>
                  </a:lnTo>
                  <a:cubicBezTo>
                    <a:pt x="4" y="4"/>
                    <a:pt x="4" y="5"/>
                    <a:pt x="3" y="6"/>
                  </a:cubicBez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0"/>
                    <a:pt x="4" y="1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90" name="Freeform 1417"/>
            <p:cNvSpPr>
              <a:spLocks/>
            </p:cNvSpPr>
            <p:nvPr userDrawn="1"/>
          </p:nvSpPr>
          <p:spPr bwMode="auto">
            <a:xfrm>
              <a:off x="283" y="205"/>
              <a:ext cx="1" cy="2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5 h 5"/>
                <a:gd name="T6" fmla="*/ 0 w 3"/>
                <a:gd name="T7" fmla="*/ 2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lnTo>
                    <a:pt x="3" y="5"/>
                  </a:lnTo>
                  <a:cubicBezTo>
                    <a:pt x="2" y="4"/>
                    <a:pt x="1" y="3"/>
                    <a:pt x="0" y="2"/>
                  </a:cubicBezTo>
                  <a:cubicBezTo>
                    <a:pt x="1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91" name="Freeform 1418"/>
            <p:cNvSpPr>
              <a:spLocks/>
            </p:cNvSpPr>
            <p:nvPr userDrawn="1"/>
          </p:nvSpPr>
          <p:spPr bwMode="auto">
            <a:xfrm>
              <a:off x="283" y="207"/>
              <a:ext cx="2" cy="3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4 h 5"/>
                <a:gd name="T6" fmla="*/ 3 w 3"/>
                <a:gd name="T7" fmla="*/ 4 h 5"/>
                <a:gd name="T8" fmla="*/ 2 w 3"/>
                <a:gd name="T9" fmla="*/ 4 h 5"/>
                <a:gd name="T10" fmla="*/ 2 w 3"/>
                <a:gd name="T11" fmla="*/ 5 h 5"/>
                <a:gd name="T12" fmla="*/ 0 w 3"/>
                <a:gd name="T13" fmla="*/ 2 h 5"/>
                <a:gd name="T14" fmla="*/ 2 w 3"/>
                <a:gd name="T15" fmla="*/ 0 h 5"/>
                <a:gd name="T16" fmla="*/ 2 w 3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lnTo>
                    <a:pt x="3" y="4"/>
                  </a:lnTo>
                  <a:lnTo>
                    <a:pt x="3" y="4"/>
                  </a:lnTo>
                  <a:lnTo>
                    <a:pt x="2" y="4"/>
                  </a:lnTo>
                  <a:lnTo>
                    <a:pt x="2" y="5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92" name="Freeform 1419"/>
            <p:cNvSpPr>
              <a:spLocks/>
            </p:cNvSpPr>
            <p:nvPr userDrawn="1"/>
          </p:nvSpPr>
          <p:spPr bwMode="auto">
            <a:xfrm>
              <a:off x="284" y="210"/>
              <a:ext cx="1" cy="0"/>
            </a:xfrm>
            <a:custGeom>
              <a:avLst/>
              <a:gdLst>
                <a:gd name="T0" fmla="*/ 0 w 1"/>
                <a:gd name="T1" fmla="*/ 1 h 2"/>
                <a:gd name="T2" fmla="*/ 0 w 1"/>
                <a:gd name="T3" fmla="*/ 1 h 2"/>
                <a:gd name="T4" fmla="*/ 0 w 1"/>
                <a:gd name="T5" fmla="*/ 0 h 2"/>
                <a:gd name="T6" fmla="*/ 1 w 1"/>
                <a:gd name="T7" fmla="*/ 2 h 2"/>
                <a:gd name="T8" fmla="*/ 0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1" y="1"/>
                    <a:pt x="1" y="2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93" name="Freeform 1420"/>
            <p:cNvSpPr>
              <a:spLocks/>
            </p:cNvSpPr>
            <p:nvPr userDrawn="1"/>
          </p:nvSpPr>
          <p:spPr bwMode="auto">
            <a:xfrm>
              <a:off x="280" y="214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94" name="Freeform 1421"/>
            <p:cNvSpPr>
              <a:spLocks/>
            </p:cNvSpPr>
            <p:nvPr userDrawn="1"/>
          </p:nvSpPr>
          <p:spPr bwMode="auto">
            <a:xfrm>
              <a:off x="278" y="213"/>
              <a:ext cx="2" cy="1"/>
            </a:xfrm>
            <a:custGeom>
              <a:avLst/>
              <a:gdLst>
                <a:gd name="T0" fmla="*/ 3 w 3"/>
                <a:gd name="T1" fmla="*/ 2 h 3"/>
                <a:gd name="T2" fmla="*/ 3 w 3"/>
                <a:gd name="T3" fmla="*/ 2 h 3"/>
                <a:gd name="T4" fmla="*/ 2 w 3"/>
                <a:gd name="T5" fmla="*/ 3 h 3"/>
                <a:gd name="T6" fmla="*/ 2 w 3"/>
                <a:gd name="T7" fmla="*/ 3 h 3"/>
                <a:gd name="T8" fmla="*/ 1 w 3"/>
                <a:gd name="T9" fmla="*/ 3 h 3"/>
                <a:gd name="T10" fmla="*/ 0 w 3"/>
                <a:gd name="T11" fmla="*/ 0 h 3"/>
                <a:gd name="T12" fmla="*/ 3 w 3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lnTo>
                    <a:pt x="3" y="2"/>
                  </a:lnTo>
                  <a:cubicBezTo>
                    <a:pt x="3" y="2"/>
                    <a:pt x="3" y="3"/>
                    <a:pt x="2" y="3"/>
                  </a:cubicBezTo>
                  <a:lnTo>
                    <a:pt x="2" y="3"/>
                  </a:lnTo>
                  <a:lnTo>
                    <a:pt x="1" y="3"/>
                  </a:lnTo>
                  <a:cubicBezTo>
                    <a:pt x="1" y="2"/>
                    <a:pt x="0" y="1"/>
                    <a:pt x="0" y="0"/>
                  </a:cubicBezTo>
                  <a:cubicBezTo>
                    <a:pt x="1" y="0"/>
                    <a:pt x="2" y="1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95" name="Freeform 1422"/>
            <p:cNvSpPr>
              <a:spLocks/>
            </p:cNvSpPr>
            <p:nvPr userDrawn="1"/>
          </p:nvSpPr>
          <p:spPr bwMode="auto">
            <a:xfrm>
              <a:off x="277" y="210"/>
              <a:ext cx="2" cy="2"/>
            </a:xfrm>
            <a:custGeom>
              <a:avLst/>
              <a:gdLst>
                <a:gd name="T0" fmla="*/ 1 w 3"/>
                <a:gd name="T1" fmla="*/ 5 h 6"/>
                <a:gd name="T2" fmla="*/ 1 w 3"/>
                <a:gd name="T3" fmla="*/ 5 h 6"/>
                <a:gd name="T4" fmla="*/ 0 w 3"/>
                <a:gd name="T5" fmla="*/ 2 h 6"/>
                <a:gd name="T6" fmla="*/ 1 w 3"/>
                <a:gd name="T7" fmla="*/ 0 h 6"/>
                <a:gd name="T8" fmla="*/ 3 w 3"/>
                <a:gd name="T9" fmla="*/ 2 h 6"/>
                <a:gd name="T10" fmla="*/ 2 w 3"/>
                <a:gd name="T11" fmla="*/ 6 h 6"/>
                <a:gd name="T12" fmla="*/ 1 w 3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1" y="5"/>
                  </a:moveTo>
                  <a:lnTo>
                    <a:pt x="1" y="5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1"/>
                    <a:pt x="2" y="1"/>
                    <a:pt x="3" y="2"/>
                  </a:cubicBezTo>
                  <a:cubicBezTo>
                    <a:pt x="3" y="3"/>
                    <a:pt x="2" y="4"/>
                    <a:pt x="2" y="6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96" name="Freeform 1423"/>
            <p:cNvSpPr>
              <a:spLocks/>
            </p:cNvSpPr>
            <p:nvPr userDrawn="1"/>
          </p:nvSpPr>
          <p:spPr bwMode="auto">
            <a:xfrm>
              <a:off x="283" y="198"/>
              <a:ext cx="3" cy="10"/>
            </a:xfrm>
            <a:custGeom>
              <a:avLst/>
              <a:gdLst>
                <a:gd name="T0" fmla="*/ 3 w 6"/>
                <a:gd name="T1" fmla="*/ 0 h 22"/>
                <a:gd name="T2" fmla="*/ 3 w 6"/>
                <a:gd name="T3" fmla="*/ 0 h 22"/>
                <a:gd name="T4" fmla="*/ 6 w 6"/>
                <a:gd name="T5" fmla="*/ 22 h 22"/>
                <a:gd name="T6" fmla="*/ 5 w 6"/>
                <a:gd name="T7" fmla="*/ 21 h 22"/>
                <a:gd name="T8" fmla="*/ 4 w 6"/>
                <a:gd name="T9" fmla="*/ 21 h 22"/>
                <a:gd name="T10" fmla="*/ 4 w 6"/>
                <a:gd name="T11" fmla="*/ 22 h 22"/>
                <a:gd name="T12" fmla="*/ 0 w 6"/>
                <a:gd name="T13" fmla="*/ 1 h 22"/>
                <a:gd name="T14" fmla="*/ 3 w 6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22">
                  <a:moveTo>
                    <a:pt x="3" y="0"/>
                  </a:moveTo>
                  <a:lnTo>
                    <a:pt x="3" y="0"/>
                  </a:lnTo>
                  <a:lnTo>
                    <a:pt x="6" y="22"/>
                  </a:lnTo>
                  <a:cubicBezTo>
                    <a:pt x="5" y="21"/>
                    <a:pt x="5" y="21"/>
                    <a:pt x="5" y="21"/>
                  </a:cubicBezTo>
                  <a:lnTo>
                    <a:pt x="4" y="21"/>
                  </a:lnTo>
                  <a:cubicBezTo>
                    <a:pt x="4" y="21"/>
                    <a:pt x="4" y="21"/>
                    <a:pt x="4" y="22"/>
                  </a:cubicBezTo>
                  <a:lnTo>
                    <a:pt x="0" y="1"/>
                  </a:ln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97" name="Freeform 1424"/>
            <p:cNvSpPr>
              <a:spLocks/>
            </p:cNvSpPr>
            <p:nvPr userDrawn="1"/>
          </p:nvSpPr>
          <p:spPr bwMode="auto">
            <a:xfrm>
              <a:off x="281" y="201"/>
              <a:ext cx="2" cy="3"/>
            </a:xfrm>
            <a:custGeom>
              <a:avLst/>
              <a:gdLst>
                <a:gd name="T0" fmla="*/ 2 w 5"/>
                <a:gd name="T1" fmla="*/ 0 h 6"/>
                <a:gd name="T2" fmla="*/ 2 w 5"/>
                <a:gd name="T3" fmla="*/ 0 h 6"/>
                <a:gd name="T4" fmla="*/ 5 w 5"/>
                <a:gd name="T5" fmla="*/ 3 h 6"/>
                <a:gd name="T6" fmla="*/ 2 w 5"/>
                <a:gd name="T7" fmla="*/ 6 h 6"/>
                <a:gd name="T8" fmla="*/ 0 w 5"/>
                <a:gd name="T9" fmla="*/ 3 h 6"/>
                <a:gd name="T10" fmla="*/ 2 w 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0"/>
                  </a:moveTo>
                  <a:lnTo>
                    <a:pt x="2" y="0"/>
                  </a:lnTo>
                  <a:cubicBezTo>
                    <a:pt x="3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98" name="Freeform 1425"/>
            <p:cNvSpPr>
              <a:spLocks/>
            </p:cNvSpPr>
            <p:nvPr userDrawn="1"/>
          </p:nvSpPr>
          <p:spPr bwMode="auto">
            <a:xfrm>
              <a:off x="277" y="200"/>
              <a:ext cx="3" cy="4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4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1"/>
                    <a:pt x="5" y="3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99" name="Freeform 1426"/>
            <p:cNvSpPr>
              <a:spLocks/>
            </p:cNvSpPr>
            <p:nvPr userDrawn="1"/>
          </p:nvSpPr>
          <p:spPr bwMode="auto">
            <a:xfrm>
              <a:off x="279" y="202"/>
              <a:ext cx="2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4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1"/>
                    <a:pt x="5" y="3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00" name="Freeform 1427"/>
            <p:cNvSpPr>
              <a:spLocks/>
            </p:cNvSpPr>
            <p:nvPr userDrawn="1"/>
          </p:nvSpPr>
          <p:spPr bwMode="auto">
            <a:xfrm>
              <a:off x="280" y="204"/>
              <a:ext cx="3" cy="3"/>
            </a:xfrm>
            <a:custGeom>
              <a:avLst/>
              <a:gdLst>
                <a:gd name="T0" fmla="*/ 3 w 6"/>
                <a:gd name="T1" fmla="*/ 6 h 6"/>
                <a:gd name="T2" fmla="*/ 3 w 6"/>
                <a:gd name="T3" fmla="*/ 6 h 6"/>
                <a:gd name="T4" fmla="*/ 0 w 6"/>
                <a:gd name="T5" fmla="*/ 3 h 6"/>
                <a:gd name="T6" fmla="*/ 3 w 6"/>
                <a:gd name="T7" fmla="*/ 0 h 6"/>
                <a:gd name="T8" fmla="*/ 6 w 6"/>
                <a:gd name="T9" fmla="*/ 3 h 6"/>
                <a:gd name="T10" fmla="*/ 3 w 6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6" y="3"/>
                  </a:cubicBezTo>
                  <a:cubicBezTo>
                    <a:pt x="5" y="4"/>
                    <a:pt x="4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01" name="Freeform 1428"/>
            <p:cNvSpPr>
              <a:spLocks/>
            </p:cNvSpPr>
            <p:nvPr userDrawn="1"/>
          </p:nvSpPr>
          <p:spPr bwMode="auto">
            <a:xfrm>
              <a:off x="281" y="206"/>
              <a:ext cx="3" cy="2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5 h 5"/>
                <a:gd name="T4" fmla="*/ 0 w 6"/>
                <a:gd name="T5" fmla="*/ 3 h 5"/>
                <a:gd name="T6" fmla="*/ 3 w 6"/>
                <a:gd name="T7" fmla="*/ 0 h 5"/>
                <a:gd name="T8" fmla="*/ 6 w 6"/>
                <a:gd name="T9" fmla="*/ 2 h 5"/>
                <a:gd name="T10" fmla="*/ 3 w 6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lnTo>
                    <a:pt x="3" y="5"/>
                  </a:lnTo>
                  <a:cubicBezTo>
                    <a:pt x="2" y="4"/>
                    <a:pt x="1" y="3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0"/>
                    <a:pt x="5" y="1"/>
                    <a:pt x="6" y="2"/>
                  </a:cubicBezTo>
                  <a:cubicBezTo>
                    <a:pt x="5" y="3"/>
                    <a:pt x="4" y="4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02" name="Freeform 1429"/>
            <p:cNvSpPr>
              <a:spLocks/>
            </p:cNvSpPr>
            <p:nvPr userDrawn="1"/>
          </p:nvSpPr>
          <p:spPr bwMode="auto">
            <a:xfrm>
              <a:off x="277" y="202"/>
              <a:ext cx="2" cy="4"/>
            </a:xfrm>
            <a:custGeom>
              <a:avLst/>
              <a:gdLst>
                <a:gd name="T0" fmla="*/ 2 w 5"/>
                <a:gd name="T1" fmla="*/ 8 h 8"/>
                <a:gd name="T2" fmla="*/ 2 w 5"/>
                <a:gd name="T3" fmla="*/ 8 h 8"/>
                <a:gd name="T4" fmla="*/ 0 w 5"/>
                <a:gd name="T5" fmla="*/ 4 h 8"/>
                <a:gd name="T6" fmla="*/ 2 w 5"/>
                <a:gd name="T7" fmla="*/ 0 h 8"/>
                <a:gd name="T8" fmla="*/ 5 w 5"/>
                <a:gd name="T9" fmla="*/ 4 h 8"/>
                <a:gd name="T10" fmla="*/ 2 w 5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2" y="8"/>
                  </a:moveTo>
                  <a:lnTo>
                    <a:pt x="2" y="8"/>
                  </a:lnTo>
                  <a:cubicBezTo>
                    <a:pt x="1" y="7"/>
                    <a:pt x="0" y="6"/>
                    <a:pt x="0" y="4"/>
                  </a:cubicBezTo>
                  <a:cubicBezTo>
                    <a:pt x="1" y="3"/>
                    <a:pt x="1" y="2"/>
                    <a:pt x="2" y="0"/>
                  </a:cubicBezTo>
                  <a:cubicBezTo>
                    <a:pt x="3" y="2"/>
                    <a:pt x="4" y="3"/>
                    <a:pt x="5" y="4"/>
                  </a:cubicBezTo>
                  <a:cubicBezTo>
                    <a:pt x="4" y="5"/>
                    <a:pt x="3" y="6"/>
                    <a:pt x="2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03" name="Freeform 1430"/>
            <p:cNvSpPr>
              <a:spLocks/>
            </p:cNvSpPr>
            <p:nvPr userDrawn="1"/>
          </p:nvSpPr>
          <p:spPr bwMode="auto">
            <a:xfrm>
              <a:off x="277" y="204"/>
              <a:ext cx="3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3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1"/>
                    <a:pt x="5" y="2"/>
                    <a:pt x="6" y="3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04" name="Freeform 1431"/>
            <p:cNvSpPr>
              <a:spLocks/>
            </p:cNvSpPr>
            <p:nvPr userDrawn="1"/>
          </p:nvSpPr>
          <p:spPr bwMode="auto">
            <a:xfrm>
              <a:off x="279" y="206"/>
              <a:ext cx="2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3 h 7"/>
                <a:gd name="T10" fmla="*/ 4 w 6"/>
                <a:gd name="T11" fmla="*/ 5 h 7"/>
                <a:gd name="T12" fmla="*/ 3 w 6"/>
                <a:gd name="T13" fmla="*/ 5 h 7"/>
                <a:gd name="T14" fmla="*/ 3 w 6"/>
                <a:gd name="T15" fmla="*/ 5 h 7"/>
                <a:gd name="T16" fmla="*/ 3 w 6"/>
                <a:gd name="T17" fmla="*/ 6 h 7"/>
                <a:gd name="T18" fmla="*/ 3 w 6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6" y="3"/>
                  </a:cubicBezTo>
                  <a:cubicBezTo>
                    <a:pt x="5" y="4"/>
                    <a:pt x="4" y="4"/>
                    <a:pt x="4" y="5"/>
                  </a:cubicBezTo>
                  <a:lnTo>
                    <a:pt x="3" y="5"/>
                  </a:lnTo>
                  <a:lnTo>
                    <a:pt x="3" y="5"/>
                  </a:lnTo>
                  <a:cubicBezTo>
                    <a:pt x="3" y="6"/>
                    <a:pt x="3" y="6"/>
                    <a:pt x="3" y="6"/>
                  </a:cubicBezTo>
                  <a:lnTo>
                    <a:pt x="3" y="7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05" name="Freeform 1432"/>
            <p:cNvSpPr>
              <a:spLocks/>
            </p:cNvSpPr>
            <p:nvPr userDrawn="1"/>
          </p:nvSpPr>
          <p:spPr bwMode="auto">
            <a:xfrm>
              <a:off x="281" y="207"/>
              <a:ext cx="2" cy="2"/>
            </a:xfrm>
            <a:custGeom>
              <a:avLst/>
              <a:gdLst>
                <a:gd name="T0" fmla="*/ 0 w 5"/>
                <a:gd name="T1" fmla="*/ 3 h 4"/>
                <a:gd name="T2" fmla="*/ 0 w 5"/>
                <a:gd name="T3" fmla="*/ 3 h 4"/>
                <a:gd name="T4" fmla="*/ 2 w 5"/>
                <a:gd name="T5" fmla="*/ 0 h 4"/>
                <a:gd name="T6" fmla="*/ 5 w 5"/>
                <a:gd name="T7" fmla="*/ 2 h 4"/>
                <a:gd name="T8" fmla="*/ 4 w 5"/>
                <a:gd name="T9" fmla="*/ 4 h 4"/>
                <a:gd name="T10" fmla="*/ 0 w 5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0" y="3"/>
                  </a:moveTo>
                  <a:lnTo>
                    <a:pt x="0" y="3"/>
                  </a:ln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5" y="2"/>
                  </a:cubicBezTo>
                  <a:lnTo>
                    <a:pt x="4" y="4"/>
                  </a:lnTo>
                  <a:cubicBezTo>
                    <a:pt x="2" y="3"/>
                    <a:pt x="1" y="3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06" name="Rectangle 1433"/>
            <p:cNvSpPr>
              <a:spLocks noChangeArrowheads="1"/>
            </p:cNvSpPr>
            <p:nvPr userDrawn="1"/>
          </p:nvSpPr>
          <p:spPr bwMode="auto">
            <a:xfrm>
              <a:off x="280" y="209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07" name="Freeform 1434"/>
            <p:cNvSpPr>
              <a:spLocks/>
            </p:cNvSpPr>
            <p:nvPr userDrawn="1"/>
          </p:nvSpPr>
          <p:spPr bwMode="auto">
            <a:xfrm>
              <a:off x="283" y="209"/>
              <a:ext cx="1" cy="1"/>
            </a:xfrm>
            <a:custGeom>
              <a:avLst/>
              <a:gdLst>
                <a:gd name="T0" fmla="*/ 0 w 3"/>
                <a:gd name="T1" fmla="*/ 1 h 3"/>
                <a:gd name="T2" fmla="*/ 0 w 3"/>
                <a:gd name="T3" fmla="*/ 1 h 3"/>
                <a:gd name="T4" fmla="*/ 0 w 3"/>
                <a:gd name="T5" fmla="*/ 0 h 3"/>
                <a:gd name="T6" fmla="*/ 3 w 3"/>
                <a:gd name="T7" fmla="*/ 2 h 3"/>
                <a:gd name="T8" fmla="*/ 2 w 3"/>
                <a:gd name="T9" fmla="*/ 3 h 3"/>
                <a:gd name="T10" fmla="*/ 2 w 3"/>
                <a:gd name="T11" fmla="*/ 2 h 3"/>
                <a:gd name="T12" fmla="*/ 0 w 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1" y="1"/>
                    <a:pt x="2" y="1"/>
                    <a:pt x="3" y="2"/>
                  </a:cubicBezTo>
                  <a:lnTo>
                    <a:pt x="2" y="3"/>
                  </a:lnTo>
                  <a:lnTo>
                    <a:pt x="2" y="2"/>
                  </a:lnTo>
                  <a:cubicBezTo>
                    <a:pt x="1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08" name="Freeform 1435"/>
            <p:cNvSpPr>
              <a:spLocks/>
            </p:cNvSpPr>
            <p:nvPr userDrawn="1"/>
          </p:nvSpPr>
          <p:spPr bwMode="auto">
            <a:xfrm>
              <a:off x="281" y="210"/>
              <a:ext cx="0" cy="1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09" name="Freeform 1436"/>
            <p:cNvSpPr>
              <a:spLocks/>
            </p:cNvSpPr>
            <p:nvPr userDrawn="1"/>
          </p:nvSpPr>
          <p:spPr bwMode="auto">
            <a:xfrm>
              <a:off x="281" y="212"/>
              <a:ext cx="1" cy="1"/>
            </a:xfrm>
            <a:custGeom>
              <a:avLst/>
              <a:gdLst>
                <a:gd name="T0" fmla="*/ 3 w 3"/>
                <a:gd name="T1" fmla="*/ 2 h 2"/>
                <a:gd name="T2" fmla="*/ 3 w 3"/>
                <a:gd name="T3" fmla="*/ 2 h 2"/>
                <a:gd name="T4" fmla="*/ 0 w 3"/>
                <a:gd name="T5" fmla="*/ 0 h 2"/>
                <a:gd name="T6" fmla="*/ 1 w 3"/>
                <a:gd name="T7" fmla="*/ 0 h 2"/>
                <a:gd name="T8" fmla="*/ 3 w 3"/>
                <a:gd name="T9" fmla="*/ 2 h 2"/>
                <a:gd name="T10" fmla="*/ 3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3" y="2"/>
                  </a:lnTo>
                  <a:lnTo>
                    <a:pt x="0" y="0"/>
                  </a:lnTo>
                  <a:lnTo>
                    <a:pt x="1" y="0"/>
                  </a:lnTo>
                  <a:cubicBezTo>
                    <a:pt x="1" y="1"/>
                    <a:pt x="2" y="1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10" name="Freeform 1437"/>
            <p:cNvSpPr>
              <a:spLocks/>
            </p:cNvSpPr>
            <p:nvPr userDrawn="1"/>
          </p:nvSpPr>
          <p:spPr bwMode="auto">
            <a:xfrm>
              <a:off x="277" y="206"/>
              <a:ext cx="1" cy="3"/>
            </a:xfrm>
            <a:custGeom>
              <a:avLst/>
              <a:gdLst>
                <a:gd name="T0" fmla="*/ 3 w 4"/>
                <a:gd name="T1" fmla="*/ 6 h 6"/>
                <a:gd name="T2" fmla="*/ 3 w 4"/>
                <a:gd name="T3" fmla="*/ 6 h 6"/>
                <a:gd name="T4" fmla="*/ 0 w 4"/>
                <a:gd name="T5" fmla="*/ 3 h 6"/>
                <a:gd name="T6" fmla="*/ 2 w 4"/>
                <a:gd name="T7" fmla="*/ 0 h 6"/>
                <a:gd name="T8" fmla="*/ 4 w 4"/>
                <a:gd name="T9" fmla="*/ 3 h 6"/>
                <a:gd name="T10" fmla="*/ 3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4"/>
                    <a:pt x="3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11" name="Freeform 1438"/>
            <p:cNvSpPr>
              <a:spLocks/>
            </p:cNvSpPr>
            <p:nvPr userDrawn="1"/>
          </p:nvSpPr>
          <p:spPr bwMode="auto">
            <a:xfrm>
              <a:off x="278" y="208"/>
              <a:ext cx="2" cy="2"/>
            </a:xfrm>
            <a:custGeom>
              <a:avLst/>
              <a:gdLst>
                <a:gd name="T0" fmla="*/ 3 w 4"/>
                <a:gd name="T1" fmla="*/ 6 h 6"/>
                <a:gd name="T2" fmla="*/ 3 w 4"/>
                <a:gd name="T3" fmla="*/ 6 h 6"/>
                <a:gd name="T4" fmla="*/ 0 w 4"/>
                <a:gd name="T5" fmla="*/ 3 h 6"/>
                <a:gd name="T6" fmla="*/ 2 w 4"/>
                <a:gd name="T7" fmla="*/ 0 h 6"/>
                <a:gd name="T8" fmla="*/ 4 w 4"/>
                <a:gd name="T9" fmla="*/ 3 h 6"/>
                <a:gd name="T10" fmla="*/ 3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4"/>
                    <a:pt x="3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12" name="Freeform 1439"/>
            <p:cNvSpPr>
              <a:spLocks/>
            </p:cNvSpPr>
            <p:nvPr userDrawn="1"/>
          </p:nvSpPr>
          <p:spPr bwMode="auto">
            <a:xfrm>
              <a:off x="279" y="209"/>
              <a:ext cx="2" cy="3"/>
            </a:xfrm>
            <a:custGeom>
              <a:avLst/>
              <a:gdLst>
                <a:gd name="T0" fmla="*/ 3 w 5"/>
                <a:gd name="T1" fmla="*/ 6 h 6"/>
                <a:gd name="T2" fmla="*/ 3 w 5"/>
                <a:gd name="T3" fmla="*/ 6 h 6"/>
                <a:gd name="T4" fmla="*/ 0 w 5"/>
                <a:gd name="T5" fmla="*/ 3 h 6"/>
                <a:gd name="T6" fmla="*/ 2 w 5"/>
                <a:gd name="T7" fmla="*/ 0 h 6"/>
                <a:gd name="T8" fmla="*/ 5 w 5"/>
                <a:gd name="T9" fmla="*/ 3 h 6"/>
                <a:gd name="T10" fmla="*/ 4 w 5"/>
                <a:gd name="T11" fmla="*/ 4 h 6"/>
                <a:gd name="T12" fmla="*/ 3 w 5"/>
                <a:gd name="T13" fmla="*/ 4 h 6"/>
                <a:gd name="T14" fmla="*/ 2 w 5"/>
                <a:gd name="T15" fmla="*/ 4 h 6"/>
                <a:gd name="T16" fmla="*/ 3 w 5"/>
                <a:gd name="T17" fmla="*/ 6 h 6"/>
                <a:gd name="T18" fmla="*/ 3 w 5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5" y="3"/>
                  </a:cubicBezTo>
                  <a:lnTo>
                    <a:pt x="4" y="4"/>
                  </a:lnTo>
                  <a:cubicBezTo>
                    <a:pt x="3" y="4"/>
                    <a:pt x="3" y="4"/>
                    <a:pt x="3" y="4"/>
                  </a:cubicBezTo>
                  <a:lnTo>
                    <a:pt x="2" y="4"/>
                  </a:lnTo>
                  <a:cubicBezTo>
                    <a:pt x="2" y="5"/>
                    <a:pt x="3" y="5"/>
                    <a:pt x="3" y="6"/>
                  </a:cubicBezTo>
                  <a:lnTo>
                    <a:pt x="3" y="6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13" name="Freeform 1440"/>
            <p:cNvSpPr>
              <a:spLocks/>
            </p:cNvSpPr>
            <p:nvPr userDrawn="1"/>
          </p:nvSpPr>
          <p:spPr bwMode="auto">
            <a:xfrm>
              <a:off x="280" y="212"/>
              <a:ext cx="2" cy="2"/>
            </a:xfrm>
            <a:custGeom>
              <a:avLst/>
              <a:gdLst>
                <a:gd name="T0" fmla="*/ 1 w 4"/>
                <a:gd name="T1" fmla="*/ 0 h 3"/>
                <a:gd name="T2" fmla="*/ 1 w 4"/>
                <a:gd name="T3" fmla="*/ 0 h 3"/>
                <a:gd name="T4" fmla="*/ 3 w 4"/>
                <a:gd name="T5" fmla="*/ 1 h 3"/>
                <a:gd name="T6" fmla="*/ 3 w 4"/>
                <a:gd name="T7" fmla="*/ 1 h 3"/>
                <a:gd name="T8" fmla="*/ 4 w 4"/>
                <a:gd name="T9" fmla="*/ 3 h 3"/>
                <a:gd name="T10" fmla="*/ 4 w 4"/>
                <a:gd name="T11" fmla="*/ 3 h 3"/>
                <a:gd name="T12" fmla="*/ 1 w 4"/>
                <a:gd name="T13" fmla="*/ 3 h 3"/>
                <a:gd name="T14" fmla="*/ 0 w 4"/>
                <a:gd name="T15" fmla="*/ 2 h 3"/>
                <a:gd name="T16" fmla="*/ 1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1" y="0"/>
                  </a:lnTo>
                  <a:lnTo>
                    <a:pt x="3" y="1"/>
                  </a:lnTo>
                  <a:lnTo>
                    <a:pt x="3" y="1"/>
                  </a:lnTo>
                  <a:cubicBezTo>
                    <a:pt x="3" y="2"/>
                    <a:pt x="3" y="2"/>
                    <a:pt x="4" y="3"/>
                  </a:cubicBezTo>
                  <a:lnTo>
                    <a:pt x="4" y="3"/>
                  </a:lnTo>
                  <a:cubicBezTo>
                    <a:pt x="2" y="3"/>
                    <a:pt x="2" y="3"/>
                    <a:pt x="1" y="3"/>
                  </a:cubicBezTo>
                  <a:lnTo>
                    <a:pt x="0" y="2"/>
                  </a:ln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14" name="Freeform 1441"/>
            <p:cNvSpPr>
              <a:spLocks/>
            </p:cNvSpPr>
            <p:nvPr userDrawn="1"/>
          </p:nvSpPr>
          <p:spPr bwMode="auto">
            <a:xfrm>
              <a:off x="278" y="211"/>
              <a:ext cx="3" cy="2"/>
            </a:xfrm>
            <a:custGeom>
              <a:avLst/>
              <a:gdLst>
                <a:gd name="T0" fmla="*/ 2 w 5"/>
                <a:gd name="T1" fmla="*/ 0 h 5"/>
                <a:gd name="T2" fmla="*/ 2 w 5"/>
                <a:gd name="T3" fmla="*/ 0 h 5"/>
                <a:gd name="T4" fmla="*/ 5 w 5"/>
                <a:gd name="T5" fmla="*/ 2 h 5"/>
                <a:gd name="T6" fmla="*/ 3 w 5"/>
                <a:gd name="T7" fmla="*/ 5 h 5"/>
                <a:gd name="T8" fmla="*/ 0 w 5"/>
                <a:gd name="T9" fmla="*/ 3 h 5"/>
                <a:gd name="T10" fmla="*/ 2 w 5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2" y="0"/>
                  </a:moveTo>
                  <a:lnTo>
                    <a:pt x="2" y="0"/>
                  </a:lnTo>
                  <a:cubicBezTo>
                    <a:pt x="3" y="1"/>
                    <a:pt x="4" y="1"/>
                    <a:pt x="5" y="2"/>
                  </a:cubicBezTo>
                  <a:cubicBezTo>
                    <a:pt x="4" y="3"/>
                    <a:pt x="4" y="4"/>
                    <a:pt x="3" y="5"/>
                  </a:cubicBezTo>
                  <a:cubicBezTo>
                    <a:pt x="2" y="4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15" name="Freeform 1442"/>
            <p:cNvSpPr>
              <a:spLocks/>
            </p:cNvSpPr>
            <p:nvPr userDrawn="1"/>
          </p:nvSpPr>
          <p:spPr bwMode="auto">
            <a:xfrm>
              <a:off x="286" y="206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2 h 2"/>
                <a:gd name="T8" fmla="*/ 0 w 1"/>
                <a:gd name="T9" fmla="*/ 0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16" name="Freeform 1443"/>
            <p:cNvSpPr>
              <a:spLocks/>
            </p:cNvSpPr>
            <p:nvPr userDrawn="1"/>
          </p:nvSpPr>
          <p:spPr bwMode="auto">
            <a:xfrm>
              <a:off x="286" y="205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2 h 2"/>
                <a:gd name="T6" fmla="*/ 1 w 2"/>
                <a:gd name="T7" fmla="*/ 2 h 2"/>
                <a:gd name="T8" fmla="*/ 0 w 2"/>
                <a:gd name="T9" fmla="*/ 1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1" y="2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17" name="Freeform 1444"/>
            <p:cNvSpPr>
              <a:spLocks/>
            </p:cNvSpPr>
            <p:nvPr userDrawn="1"/>
          </p:nvSpPr>
          <p:spPr bwMode="auto">
            <a:xfrm>
              <a:off x="286" y="204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1 h 2"/>
                <a:gd name="T6" fmla="*/ 0 w 2"/>
                <a:gd name="T7" fmla="*/ 2 h 2"/>
                <a:gd name="T8" fmla="*/ 0 w 2"/>
                <a:gd name="T9" fmla="*/ 0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18" name="Freeform 1445"/>
            <p:cNvSpPr>
              <a:spLocks/>
            </p:cNvSpPr>
            <p:nvPr userDrawn="1"/>
          </p:nvSpPr>
          <p:spPr bwMode="auto">
            <a:xfrm>
              <a:off x="286" y="203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2 h 2"/>
                <a:gd name="T6" fmla="*/ 0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19" name="Freeform 1446"/>
            <p:cNvSpPr>
              <a:spLocks/>
            </p:cNvSpPr>
            <p:nvPr userDrawn="1"/>
          </p:nvSpPr>
          <p:spPr bwMode="auto">
            <a:xfrm>
              <a:off x="285" y="202"/>
              <a:ext cx="1" cy="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2 w 2"/>
                <a:gd name="T5" fmla="*/ 1 h 1"/>
                <a:gd name="T6" fmla="*/ 1 w 2"/>
                <a:gd name="T7" fmla="*/ 1 h 1"/>
                <a:gd name="T8" fmla="*/ 0 w 2"/>
                <a:gd name="T9" fmla="*/ 0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20" name="Freeform 1447"/>
            <p:cNvSpPr>
              <a:spLocks/>
            </p:cNvSpPr>
            <p:nvPr userDrawn="1"/>
          </p:nvSpPr>
          <p:spPr bwMode="auto">
            <a:xfrm>
              <a:off x="285" y="200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1 h 2"/>
                <a:gd name="T6" fmla="*/ 0 w 2"/>
                <a:gd name="T7" fmla="*/ 2 h 2"/>
                <a:gd name="T8" fmla="*/ 0 w 2"/>
                <a:gd name="T9" fmla="*/ 0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21" name="Freeform 1448"/>
            <p:cNvSpPr>
              <a:spLocks/>
            </p:cNvSpPr>
            <p:nvPr userDrawn="1"/>
          </p:nvSpPr>
          <p:spPr bwMode="auto">
            <a:xfrm>
              <a:off x="285" y="199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1 h 2"/>
                <a:gd name="T6" fmla="*/ 0 w 2"/>
                <a:gd name="T7" fmla="*/ 2 h 2"/>
                <a:gd name="T8" fmla="*/ 0 w 2"/>
                <a:gd name="T9" fmla="*/ 1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22" name="Freeform 1449"/>
            <p:cNvSpPr>
              <a:spLocks/>
            </p:cNvSpPr>
            <p:nvPr userDrawn="1"/>
          </p:nvSpPr>
          <p:spPr bwMode="auto">
            <a:xfrm>
              <a:off x="281" y="201"/>
              <a:ext cx="0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1 w 2"/>
                <a:gd name="T5" fmla="*/ 3 h 3"/>
                <a:gd name="T6" fmla="*/ 0 w 2"/>
                <a:gd name="T7" fmla="*/ 2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23" name="Freeform 1450"/>
            <p:cNvSpPr>
              <a:spLocks/>
            </p:cNvSpPr>
            <p:nvPr userDrawn="1"/>
          </p:nvSpPr>
          <p:spPr bwMode="auto">
            <a:xfrm>
              <a:off x="279" y="203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24" name="Freeform 1451"/>
            <p:cNvSpPr>
              <a:spLocks/>
            </p:cNvSpPr>
            <p:nvPr userDrawn="1"/>
          </p:nvSpPr>
          <p:spPr bwMode="auto">
            <a:xfrm>
              <a:off x="278" y="205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1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0"/>
                    <a:pt x="1" y="1"/>
                    <a:pt x="1" y="3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25" name="Freeform 1452"/>
            <p:cNvSpPr>
              <a:spLocks/>
            </p:cNvSpPr>
            <p:nvPr userDrawn="1"/>
          </p:nvSpPr>
          <p:spPr bwMode="auto">
            <a:xfrm>
              <a:off x="277" y="207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26" name="Freeform 1453"/>
            <p:cNvSpPr>
              <a:spLocks/>
            </p:cNvSpPr>
            <p:nvPr userDrawn="1"/>
          </p:nvSpPr>
          <p:spPr bwMode="auto">
            <a:xfrm>
              <a:off x="279" y="207"/>
              <a:ext cx="1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27" name="Freeform 1454"/>
            <p:cNvSpPr>
              <a:spLocks/>
            </p:cNvSpPr>
            <p:nvPr userDrawn="1"/>
          </p:nvSpPr>
          <p:spPr bwMode="auto">
            <a:xfrm>
              <a:off x="282" y="206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3 h 3"/>
                <a:gd name="T6" fmla="*/ 0 w 2"/>
                <a:gd name="T7" fmla="*/ 2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2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28" name="Freeform 1455"/>
            <p:cNvSpPr>
              <a:spLocks/>
            </p:cNvSpPr>
            <p:nvPr userDrawn="1"/>
          </p:nvSpPr>
          <p:spPr bwMode="auto">
            <a:xfrm>
              <a:off x="281" y="205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1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29" name="Freeform 1456"/>
            <p:cNvSpPr>
              <a:spLocks/>
            </p:cNvSpPr>
            <p:nvPr userDrawn="1"/>
          </p:nvSpPr>
          <p:spPr bwMode="auto">
            <a:xfrm>
              <a:off x="282" y="203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30" name="Freeform 1457"/>
            <p:cNvSpPr>
              <a:spLocks/>
            </p:cNvSpPr>
            <p:nvPr userDrawn="1"/>
          </p:nvSpPr>
          <p:spPr bwMode="auto">
            <a:xfrm>
              <a:off x="279" y="200"/>
              <a:ext cx="1" cy="1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1 w 2"/>
                <a:gd name="T5" fmla="*/ 3 h 3"/>
                <a:gd name="T6" fmla="*/ 0 w 2"/>
                <a:gd name="T7" fmla="*/ 2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31" name="Freeform 1458"/>
            <p:cNvSpPr>
              <a:spLocks/>
            </p:cNvSpPr>
            <p:nvPr userDrawn="1"/>
          </p:nvSpPr>
          <p:spPr bwMode="auto">
            <a:xfrm>
              <a:off x="278" y="201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32" name="Freeform 1459"/>
            <p:cNvSpPr>
              <a:spLocks/>
            </p:cNvSpPr>
            <p:nvPr userDrawn="1"/>
          </p:nvSpPr>
          <p:spPr bwMode="auto">
            <a:xfrm>
              <a:off x="277" y="204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1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33" name="Freeform 1460"/>
            <p:cNvSpPr>
              <a:spLocks/>
            </p:cNvSpPr>
            <p:nvPr userDrawn="1"/>
          </p:nvSpPr>
          <p:spPr bwMode="auto">
            <a:xfrm>
              <a:off x="278" y="208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2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34" name="Freeform 1461"/>
            <p:cNvSpPr>
              <a:spLocks/>
            </p:cNvSpPr>
            <p:nvPr userDrawn="1"/>
          </p:nvSpPr>
          <p:spPr bwMode="auto">
            <a:xfrm>
              <a:off x="279" y="211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35" name="Freeform 1462"/>
            <p:cNvSpPr>
              <a:spLocks/>
            </p:cNvSpPr>
            <p:nvPr userDrawn="1"/>
          </p:nvSpPr>
          <p:spPr bwMode="auto">
            <a:xfrm>
              <a:off x="283" y="208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2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36" name="Freeform 1463"/>
            <p:cNvSpPr>
              <a:spLocks/>
            </p:cNvSpPr>
            <p:nvPr userDrawn="1"/>
          </p:nvSpPr>
          <p:spPr bwMode="auto">
            <a:xfrm>
              <a:off x="280" y="210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2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37" name="Freeform 1464"/>
            <p:cNvSpPr>
              <a:spLocks/>
            </p:cNvSpPr>
            <p:nvPr userDrawn="1"/>
          </p:nvSpPr>
          <p:spPr bwMode="auto">
            <a:xfrm>
              <a:off x="280" y="214"/>
              <a:ext cx="3" cy="0"/>
            </a:xfrm>
            <a:custGeom>
              <a:avLst/>
              <a:gdLst>
                <a:gd name="T0" fmla="*/ 0 w 6"/>
                <a:gd name="T1" fmla="*/ 1 h 1"/>
                <a:gd name="T2" fmla="*/ 0 w 6"/>
                <a:gd name="T3" fmla="*/ 1 h 1"/>
                <a:gd name="T4" fmla="*/ 5 w 6"/>
                <a:gd name="T5" fmla="*/ 0 h 1"/>
                <a:gd name="T6" fmla="*/ 6 w 6"/>
                <a:gd name="T7" fmla="*/ 1 h 1"/>
                <a:gd name="T8" fmla="*/ 0 w 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lnTo>
                    <a:pt x="0" y="1"/>
                  </a:lnTo>
                  <a:cubicBezTo>
                    <a:pt x="2" y="1"/>
                    <a:pt x="3" y="0"/>
                    <a:pt x="5" y="0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38" name="Freeform 1465"/>
            <p:cNvSpPr>
              <a:spLocks/>
            </p:cNvSpPr>
            <p:nvPr userDrawn="1"/>
          </p:nvSpPr>
          <p:spPr bwMode="auto">
            <a:xfrm>
              <a:off x="281" y="209"/>
              <a:ext cx="3" cy="2"/>
            </a:xfrm>
            <a:custGeom>
              <a:avLst/>
              <a:gdLst>
                <a:gd name="T0" fmla="*/ 8 w 8"/>
                <a:gd name="T1" fmla="*/ 4 h 5"/>
                <a:gd name="T2" fmla="*/ 8 w 8"/>
                <a:gd name="T3" fmla="*/ 4 h 5"/>
                <a:gd name="T4" fmla="*/ 6 w 8"/>
                <a:gd name="T5" fmla="*/ 4 h 5"/>
                <a:gd name="T6" fmla="*/ 5 w 8"/>
                <a:gd name="T7" fmla="*/ 4 h 5"/>
                <a:gd name="T8" fmla="*/ 6 w 8"/>
                <a:gd name="T9" fmla="*/ 5 h 5"/>
                <a:gd name="T10" fmla="*/ 4 w 8"/>
                <a:gd name="T11" fmla="*/ 5 h 5"/>
                <a:gd name="T12" fmla="*/ 0 w 8"/>
                <a:gd name="T13" fmla="*/ 0 h 5"/>
                <a:gd name="T14" fmla="*/ 8 w 8"/>
                <a:gd name="T1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5">
                  <a:moveTo>
                    <a:pt x="8" y="4"/>
                  </a:moveTo>
                  <a:lnTo>
                    <a:pt x="8" y="4"/>
                  </a:lnTo>
                  <a:cubicBezTo>
                    <a:pt x="7" y="4"/>
                    <a:pt x="6" y="4"/>
                    <a:pt x="6" y="4"/>
                  </a:cubicBezTo>
                  <a:lnTo>
                    <a:pt x="5" y="4"/>
                  </a:lnTo>
                  <a:cubicBezTo>
                    <a:pt x="5" y="4"/>
                    <a:pt x="6" y="5"/>
                    <a:pt x="6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2" y="4"/>
                    <a:pt x="1" y="2"/>
                    <a:pt x="0" y="0"/>
                  </a:cubicBezTo>
                  <a:cubicBezTo>
                    <a:pt x="3" y="1"/>
                    <a:pt x="6" y="2"/>
                    <a:pt x="8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39" name="Freeform 1466"/>
            <p:cNvSpPr>
              <a:spLocks/>
            </p:cNvSpPr>
            <p:nvPr userDrawn="1"/>
          </p:nvSpPr>
          <p:spPr bwMode="auto">
            <a:xfrm>
              <a:off x="287" y="208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1 w 1"/>
                <a:gd name="T7" fmla="*/ 3 h 3"/>
                <a:gd name="T8" fmla="*/ 0 w 1"/>
                <a:gd name="T9" fmla="*/ 2 h 3"/>
                <a:gd name="T10" fmla="*/ 0 w 1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40" name="Freeform 1467"/>
            <p:cNvSpPr>
              <a:spLocks/>
            </p:cNvSpPr>
            <p:nvPr userDrawn="1"/>
          </p:nvSpPr>
          <p:spPr bwMode="auto">
            <a:xfrm>
              <a:off x="285" y="210"/>
              <a:ext cx="1" cy="1"/>
            </a:xfrm>
            <a:custGeom>
              <a:avLst/>
              <a:gdLst>
                <a:gd name="T0" fmla="*/ 0 w 3"/>
                <a:gd name="T1" fmla="*/ 0 h 4"/>
                <a:gd name="T2" fmla="*/ 0 w 3"/>
                <a:gd name="T3" fmla="*/ 0 h 4"/>
                <a:gd name="T4" fmla="*/ 2 w 3"/>
                <a:gd name="T5" fmla="*/ 1 h 4"/>
                <a:gd name="T6" fmla="*/ 3 w 3"/>
                <a:gd name="T7" fmla="*/ 4 h 4"/>
                <a:gd name="T8" fmla="*/ 1 w 3"/>
                <a:gd name="T9" fmla="*/ 3 h 4"/>
                <a:gd name="T10" fmla="*/ 0 w 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" y="1"/>
                    <a:pt x="2" y="1"/>
                  </a:cubicBezTo>
                  <a:cubicBezTo>
                    <a:pt x="2" y="2"/>
                    <a:pt x="2" y="3"/>
                    <a:pt x="3" y="4"/>
                  </a:cubicBezTo>
                  <a:cubicBezTo>
                    <a:pt x="2" y="4"/>
                    <a:pt x="2" y="3"/>
                    <a:pt x="1" y="3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41" name="Freeform 1468"/>
            <p:cNvSpPr>
              <a:spLocks/>
            </p:cNvSpPr>
            <p:nvPr userDrawn="1"/>
          </p:nvSpPr>
          <p:spPr bwMode="auto">
            <a:xfrm>
              <a:off x="281" y="211"/>
              <a:ext cx="4" cy="2"/>
            </a:xfrm>
            <a:custGeom>
              <a:avLst/>
              <a:gdLst>
                <a:gd name="T0" fmla="*/ 6 w 9"/>
                <a:gd name="T1" fmla="*/ 1 h 4"/>
                <a:gd name="T2" fmla="*/ 6 w 9"/>
                <a:gd name="T3" fmla="*/ 1 h 4"/>
                <a:gd name="T4" fmla="*/ 9 w 9"/>
                <a:gd name="T5" fmla="*/ 4 h 4"/>
                <a:gd name="T6" fmla="*/ 5 w 9"/>
                <a:gd name="T7" fmla="*/ 4 h 4"/>
                <a:gd name="T8" fmla="*/ 0 w 9"/>
                <a:gd name="T9" fmla="*/ 1 h 4"/>
                <a:gd name="T10" fmla="*/ 6 w 9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4">
                  <a:moveTo>
                    <a:pt x="6" y="1"/>
                  </a:moveTo>
                  <a:lnTo>
                    <a:pt x="6" y="1"/>
                  </a:lnTo>
                  <a:cubicBezTo>
                    <a:pt x="7" y="2"/>
                    <a:pt x="8" y="3"/>
                    <a:pt x="9" y="4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3" y="3"/>
                    <a:pt x="2" y="2"/>
                    <a:pt x="0" y="1"/>
                  </a:cubicBezTo>
                  <a:cubicBezTo>
                    <a:pt x="2" y="0"/>
                    <a:pt x="4" y="1"/>
                    <a:pt x="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42" name="Freeform 1469"/>
            <p:cNvSpPr>
              <a:spLocks/>
            </p:cNvSpPr>
            <p:nvPr userDrawn="1"/>
          </p:nvSpPr>
          <p:spPr bwMode="auto">
            <a:xfrm>
              <a:off x="285" y="208"/>
              <a:ext cx="3" cy="5"/>
            </a:xfrm>
            <a:custGeom>
              <a:avLst/>
              <a:gdLst>
                <a:gd name="T0" fmla="*/ 4 w 5"/>
                <a:gd name="T1" fmla="*/ 5 h 11"/>
                <a:gd name="T2" fmla="*/ 4 w 5"/>
                <a:gd name="T3" fmla="*/ 5 h 11"/>
                <a:gd name="T4" fmla="*/ 4 w 5"/>
                <a:gd name="T5" fmla="*/ 6 h 11"/>
                <a:gd name="T6" fmla="*/ 5 w 5"/>
                <a:gd name="T7" fmla="*/ 11 h 11"/>
                <a:gd name="T8" fmla="*/ 2 w 5"/>
                <a:gd name="T9" fmla="*/ 8 h 11"/>
                <a:gd name="T10" fmla="*/ 0 w 5"/>
                <a:gd name="T11" fmla="*/ 0 h 11"/>
                <a:gd name="T12" fmla="*/ 4 w 5"/>
                <a:gd name="T1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4" y="5"/>
                  </a:moveTo>
                  <a:lnTo>
                    <a:pt x="4" y="5"/>
                  </a:lnTo>
                  <a:lnTo>
                    <a:pt x="4" y="6"/>
                  </a:lnTo>
                  <a:cubicBezTo>
                    <a:pt x="4" y="7"/>
                    <a:pt x="4" y="9"/>
                    <a:pt x="5" y="11"/>
                  </a:cubicBezTo>
                  <a:cubicBezTo>
                    <a:pt x="4" y="10"/>
                    <a:pt x="3" y="9"/>
                    <a:pt x="2" y="8"/>
                  </a:cubicBezTo>
                  <a:cubicBezTo>
                    <a:pt x="1" y="5"/>
                    <a:pt x="0" y="3"/>
                    <a:pt x="0" y="0"/>
                  </a:cubicBezTo>
                  <a:cubicBezTo>
                    <a:pt x="2" y="1"/>
                    <a:pt x="3" y="3"/>
                    <a:pt x="4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43" name="Freeform 1470"/>
            <p:cNvSpPr>
              <a:spLocks/>
            </p:cNvSpPr>
            <p:nvPr userDrawn="1"/>
          </p:nvSpPr>
          <p:spPr bwMode="auto">
            <a:xfrm>
              <a:off x="282" y="213"/>
              <a:ext cx="5" cy="1"/>
            </a:xfrm>
            <a:custGeom>
              <a:avLst/>
              <a:gdLst>
                <a:gd name="T0" fmla="*/ 0 w 11"/>
                <a:gd name="T1" fmla="*/ 1 h 3"/>
                <a:gd name="T2" fmla="*/ 0 w 11"/>
                <a:gd name="T3" fmla="*/ 1 h 3"/>
                <a:gd name="T4" fmla="*/ 11 w 11"/>
                <a:gd name="T5" fmla="*/ 3 h 3"/>
                <a:gd name="T6" fmla="*/ 10 w 11"/>
                <a:gd name="T7" fmla="*/ 3 h 3"/>
                <a:gd name="T8" fmla="*/ 3 w 11"/>
                <a:gd name="T9" fmla="*/ 3 h 3"/>
                <a:gd name="T10" fmla="*/ 0 w 11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">
                  <a:moveTo>
                    <a:pt x="0" y="1"/>
                  </a:moveTo>
                  <a:lnTo>
                    <a:pt x="0" y="1"/>
                  </a:lnTo>
                  <a:cubicBezTo>
                    <a:pt x="3" y="0"/>
                    <a:pt x="8" y="1"/>
                    <a:pt x="11" y="3"/>
                  </a:cubicBezTo>
                  <a:lnTo>
                    <a:pt x="10" y="3"/>
                  </a:lnTo>
                  <a:cubicBezTo>
                    <a:pt x="8" y="3"/>
                    <a:pt x="5" y="3"/>
                    <a:pt x="3" y="3"/>
                  </a:cubicBezTo>
                  <a:cubicBezTo>
                    <a:pt x="2" y="3"/>
                    <a:pt x="1" y="2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44" name="Freeform 1471"/>
            <p:cNvSpPr>
              <a:spLocks/>
            </p:cNvSpPr>
            <p:nvPr userDrawn="1"/>
          </p:nvSpPr>
          <p:spPr bwMode="auto">
            <a:xfrm>
              <a:off x="283" y="211"/>
              <a:ext cx="5" cy="3"/>
            </a:xfrm>
            <a:custGeom>
              <a:avLst/>
              <a:gdLst>
                <a:gd name="T0" fmla="*/ 0 w 10"/>
                <a:gd name="T1" fmla="*/ 0 h 7"/>
                <a:gd name="T2" fmla="*/ 0 w 10"/>
                <a:gd name="T3" fmla="*/ 0 h 7"/>
                <a:gd name="T4" fmla="*/ 10 w 10"/>
                <a:gd name="T5" fmla="*/ 7 h 7"/>
                <a:gd name="T6" fmla="*/ 0 w 10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8" y="3"/>
                    <a:pt x="10" y="7"/>
                  </a:cubicBezTo>
                  <a:cubicBezTo>
                    <a:pt x="6" y="6"/>
                    <a:pt x="2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45" name="Freeform 1472"/>
            <p:cNvSpPr>
              <a:spLocks/>
            </p:cNvSpPr>
            <p:nvPr userDrawn="1"/>
          </p:nvSpPr>
          <p:spPr bwMode="auto">
            <a:xfrm>
              <a:off x="287" y="198"/>
              <a:ext cx="3" cy="11"/>
            </a:xfrm>
            <a:custGeom>
              <a:avLst/>
              <a:gdLst>
                <a:gd name="T0" fmla="*/ 2 w 5"/>
                <a:gd name="T1" fmla="*/ 20 h 24"/>
                <a:gd name="T2" fmla="*/ 2 w 5"/>
                <a:gd name="T3" fmla="*/ 20 h 24"/>
                <a:gd name="T4" fmla="*/ 1 w 5"/>
                <a:gd name="T5" fmla="*/ 24 h 24"/>
                <a:gd name="T6" fmla="*/ 0 w 5"/>
                <a:gd name="T7" fmla="*/ 0 h 24"/>
                <a:gd name="T8" fmla="*/ 2 w 5"/>
                <a:gd name="T9" fmla="*/ 1 h 24"/>
                <a:gd name="T10" fmla="*/ 5 w 5"/>
                <a:gd name="T11" fmla="*/ 0 h 24"/>
                <a:gd name="T12" fmla="*/ 4 w 5"/>
                <a:gd name="T13" fmla="*/ 24 h 24"/>
                <a:gd name="T14" fmla="*/ 2 w 5"/>
                <a:gd name="T15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24">
                  <a:moveTo>
                    <a:pt x="2" y="20"/>
                  </a:moveTo>
                  <a:lnTo>
                    <a:pt x="2" y="20"/>
                  </a:lnTo>
                  <a:cubicBezTo>
                    <a:pt x="2" y="21"/>
                    <a:pt x="1" y="22"/>
                    <a:pt x="1" y="24"/>
                  </a:cubicBezTo>
                  <a:lnTo>
                    <a:pt x="0" y="0"/>
                  </a:lnTo>
                  <a:cubicBezTo>
                    <a:pt x="0" y="1"/>
                    <a:pt x="1" y="1"/>
                    <a:pt x="2" y="1"/>
                  </a:cubicBezTo>
                  <a:cubicBezTo>
                    <a:pt x="4" y="1"/>
                    <a:pt x="4" y="1"/>
                    <a:pt x="5" y="0"/>
                  </a:cubicBezTo>
                  <a:lnTo>
                    <a:pt x="4" y="24"/>
                  </a:lnTo>
                  <a:cubicBezTo>
                    <a:pt x="4" y="22"/>
                    <a:pt x="3" y="21"/>
                    <a:pt x="2" y="2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46" name="Freeform 1473"/>
            <p:cNvSpPr>
              <a:spLocks/>
            </p:cNvSpPr>
            <p:nvPr userDrawn="1"/>
          </p:nvSpPr>
          <p:spPr bwMode="auto">
            <a:xfrm>
              <a:off x="288" y="208"/>
              <a:ext cx="1" cy="6"/>
            </a:xfrm>
            <a:custGeom>
              <a:avLst/>
              <a:gdLst>
                <a:gd name="T0" fmla="*/ 3 w 3"/>
                <a:gd name="T1" fmla="*/ 7 h 13"/>
                <a:gd name="T2" fmla="*/ 3 w 3"/>
                <a:gd name="T3" fmla="*/ 7 h 13"/>
                <a:gd name="T4" fmla="*/ 1 w 3"/>
                <a:gd name="T5" fmla="*/ 13 h 13"/>
                <a:gd name="T6" fmla="*/ 0 w 3"/>
                <a:gd name="T7" fmla="*/ 7 h 13"/>
                <a:gd name="T8" fmla="*/ 1 w 3"/>
                <a:gd name="T9" fmla="*/ 0 h 13"/>
                <a:gd name="T10" fmla="*/ 3 w 3"/>
                <a:gd name="T11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3">
                  <a:moveTo>
                    <a:pt x="3" y="7"/>
                  </a:moveTo>
                  <a:lnTo>
                    <a:pt x="3" y="7"/>
                  </a:lnTo>
                  <a:cubicBezTo>
                    <a:pt x="3" y="9"/>
                    <a:pt x="3" y="11"/>
                    <a:pt x="1" y="13"/>
                  </a:cubicBezTo>
                  <a:cubicBezTo>
                    <a:pt x="0" y="11"/>
                    <a:pt x="0" y="9"/>
                    <a:pt x="0" y="7"/>
                  </a:cubicBezTo>
                  <a:cubicBezTo>
                    <a:pt x="0" y="4"/>
                    <a:pt x="0" y="2"/>
                    <a:pt x="1" y="0"/>
                  </a:cubicBezTo>
                  <a:cubicBezTo>
                    <a:pt x="3" y="2"/>
                    <a:pt x="3" y="4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47" name="Freeform 1474"/>
            <p:cNvSpPr>
              <a:spLocks/>
            </p:cNvSpPr>
            <p:nvPr userDrawn="1"/>
          </p:nvSpPr>
          <p:spPr bwMode="auto">
            <a:xfrm>
              <a:off x="285" y="186"/>
              <a:ext cx="6" cy="6"/>
            </a:xfrm>
            <a:custGeom>
              <a:avLst/>
              <a:gdLst>
                <a:gd name="T0" fmla="*/ 8 w 13"/>
                <a:gd name="T1" fmla="*/ 2 h 12"/>
                <a:gd name="T2" fmla="*/ 8 w 13"/>
                <a:gd name="T3" fmla="*/ 2 h 12"/>
                <a:gd name="T4" fmla="*/ 7 w 13"/>
                <a:gd name="T5" fmla="*/ 4 h 12"/>
                <a:gd name="T6" fmla="*/ 13 w 13"/>
                <a:gd name="T7" fmla="*/ 3 h 12"/>
                <a:gd name="T8" fmla="*/ 13 w 13"/>
                <a:gd name="T9" fmla="*/ 9 h 12"/>
                <a:gd name="T10" fmla="*/ 8 w 13"/>
                <a:gd name="T11" fmla="*/ 7 h 12"/>
                <a:gd name="T12" fmla="*/ 9 w 13"/>
                <a:gd name="T13" fmla="*/ 12 h 12"/>
                <a:gd name="T14" fmla="*/ 3 w 13"/>
                <a:gd name="T15" fmla="*/ 12 h 12"/>
                <a:gd name="T16" fmla="*/ 5 w 13"/>
                <a:gd name="T17" fmla="*/ 8 h 12"/>
                <a:gd name="T18" fmla="*/ 0 w 13"/>
                <a:gd name="T19" fmla="*/ 9 h 12"/>
                <a:gd name="T20" fmla="*/ 0 w 13"/>
                <a:gd name="T21" fmla="*/ 3 h 12"/>
                <a:gd name="T22" fmla="*/ 4 w 13"/>
                <a:gd name="T23" fmla="*/ 5 h 12"/>
                <a:gd name="T24" fmla="*/ 3 w 13"/>
                <a:gd name="T25" fmla="*/ 0 h 12"/>
                <a:gd name="T26" fmla="*/ 9 w 13"/>
                <a:gd name="T27" fmla="*/ 0 h 12"/>
                <a:gd name="T28" fmla="*/ 8 w 13"/>
                <a:gd name="T2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12">
                  <a:moveTo>
                    <a:pt x="8" y="2"/>
                  </a:moveTo>
                  <a:lnTo>
                    <a:pt x="8" y="2"/>
                  </a:lnTo>
                  <a:cubicBezTo>
                    <a:pt x="8" y="3"/>
                    <a:pt x="7" y="4"/>
                    <a:pt x="7" y="4"/>
                  </a:cubicBezTo>
                  <a:cubicBezTo>
                    <a:pt x="8" y="7"/>
                    <a:pt x="12" y="4"/>
                    <a:pt x="13" y="3"/>
                  </a:cubicBezTo>
                  <a:lnTo>
                    <a:pt x="13" y="9"/>
                  </a:lnTo>
                  <a:cubicBezTo>
                    <a:pt x="12" y="9"/>
                    <a:pt x="10" y="7"/>
                    <a:pt x="8" y="7"/>
                  </a:cubicBezTo>
                  <a:cubicBezTo>
                    <a:pt x="6" y="8"/>
                    <a:pt x="9" y="12"/>
                    <a:pt x="9" y="12"/>
                  </a:cubicBezTo>
                  <a:lnTo>
                    <a:pt x="3" y="12"/>
                  </a:lnTo>
                  <a:cubicBezTo>
                    <a:pt x="4" y="12"/>
                    <a:pt x="6" y="10"/>
                    <a:pt x="5" y="8"/>
                  </a:cubicBezTo>
                  <a:cubicBezTo>
                    <a:pt x="5" y="6"/>
                    <a:pt x="1" y="9"/>
                    <a:pt x="0" y="9"/>
                  </a:cubicBezTo>
                  <a:lnTo>
                    <a:pt x="0" y="3"/>
                  </a:lnTo>
                  <a:cubicBezTo>
                    <a:pt x="1" y="4"/>
                    <a:pt x="3" y="6"/>
                    <a:pt x="4" y="5"/>
                  </a:cubicBezTo>
                  <a:cubicBezTo>
                    <a:pt x="7" y="5"/>
                    <a:pt x="4" y="1"/>
                    <a:pt x="3" y="0"/>
                  </a:cubicBezTo>
                  <a:lnTo>
                    <a:pt x="9" y="0"/>
                  </a:lnTo>
                  <a:cubicBezTo>
                    <a:pt x="9" y="1"/>
                    <a:pt x="8" y="2"/>
                    <a:pt x="8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48" name="Freeform 1475"/>
            <p:cNvSpPr>
              <a:spLocks/>
            </p:cNvSpPr>
            <p:nvPr userDrawn="1"/>
          </p:nvSpPr>
          <p:spPr bwMode="auto">
            <a:xfrm>
              <a:off x="286" y="193"/>
              <a:ext cx="4" cy="4"/>
            </a:xfrm>
            <a:custGeom>
              <a:avLst/>
              <a:gdLst>
                <a:gd name="T0" fmla="*/ 4 w 9"/>
                <a:gd name="T1" fmla="*/ 0 h 9"/>
                <a:gd name="T2" fmla="*/ 4 w 9"/>
                <a:gd name="T3" fmla="*/ 0 h 9"/>
                <a:gd name="T4" fmla="*/ 9 w 9"/>
                <a:gd name="T5" fmla="*/ 5 h 9"/>
                <a:gd name="T6" fmla="*/ 4 w 9"/>
                <a:gd name="T7" fmla="*/ 9 h 9"/>
                <a:gd name="T8" fmla="*/ 0 w 9"/>
                <a:gd name="T9" fmla="*/ 5 h 9"/>
                <a:gd name="T10" fmla="*/ 4 w 9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9">
                  <a:moveTo>
                    <a:pt x="4" y="0"/>
                  </a:moveTo>
                  <a:lnTo>
                    <a:pt x="4" y="0"/>
                  </a:ln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49" name="Freeform 1476"/>
            <p:cNvSpPr>
              <a:spLocks/>
            </p:cNvSpPr>
            <p:nvPr userDrawn="1"/>
          </p:nvSpPr>
          <p:spPr bwMode="auto">
            <a:xfrm>
              <a:off x="297" y="216"/>
              <a:ext cx="0" cy="1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cubicBezTo>
                    <a:pt x="1" y="1"/>
                    <a:pt x="1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50" name="Freeform 1477"/>
            <p:cNvSpPr>
              <a:spLocks/>
            </p:cNvSpPr>
            <p:nvPr userDrawn="1"/>
          </p:nvSpPr>
          <p:spPr bwMode="auto">
            <a:xfrm>
              <a:off x="289" y="215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51" name="Freeform 1478"/>
            <p:cNvSpPr>
              <a:spLocks/>
            </p:cNvSpPr>
            <p:nvPr userDrawn="1"/>
          </p:nvSpPr>
          <p:spPr bwMode="auto">
            <a:xfrm>
              <a:off x="289" y="216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52" name="Freeform 1479"/>
            <p:cNvSpPr>
              <a:spLocks/>
            </p:cNvSpPr>
            <p:nvPr userDrawn="1"/>
          </p:nvSpPr>
          <p:spPr bwMode="auto">
            <a:xfrm>
              <a:off x="291" y="215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53" name="Freeform 1480"/>
            <p:cNvSpPr>
              <a:spLocks/>
            </p:cNvSpPr>
            <p:nvPr userDrawn="1"/>
          </p:nvSpPr>
          <p:spPr bwMode="auto">
            <a:xfrm>
              <a:off x="291" y="216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54" name="Freeform 1481"/>
            <p:cNvSpPr>
              <a:spLocks/>
            </p:cNvSpPr>
            <p:nvPr userDrawn="1"/>
          </p:nvSpPr>
          <p:spPr bwMode="auto">
            <a:xfrm>
              <a:off x="293" y="215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55" name="Freeform 1482"/>
            <p:cNvSpPr>
              <a:spLocks/>
            </p:cNvSpPr>
            <p:nvPr userDrawn="1"/>
          </p:nvSpPr>
          <p:spPr bwMode="auto">
            <a:xfrm>
              <a:off x="293" y="216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56" name="Rectangle 1483"/>
            <p:cNvSpPr>
              <a:spLocks noChangeArrowheads="1"/>
            </p:cNvSpPr>
            <p:nvPr userDrawn="1"/>
          </p:nvSpPr>
          <p:spPr bwMode="auto">
            <a:xfrm>
              <a:off x="294" y="215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57" name="Freeform 1484"/>
            <p:cNvSpPr>
              <a:spLocks/>
            </p:cNvSpPr>
            <p:nvPr userDrawn="1"/>
          </p:nvSpPr>
          <p:spPr bwMode="auto">
            <a:xfrm>
              <a:off x="294" y="216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58" name="Freeform 1485"/>
            <p:cNvSpPr>
              <a:spLocks/>
            </p:cNvSpPr>
            <p:nvPr userDrawn="1"/>
          </p:nvSpPr>
          <p:spPr bwMode="auto">
            <a:xfrm>
              <a:off x="296" y="215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59" name="Freeform 1486"/>
            <p:cNvSpPr>
              <a:spLocks/>
            </p:cNvSpPr>
            <p:nvPr userDrawn="1"/>
          </p:nvSpPr>
          <p:spPr bwMode="auto">
            <a:xfrm>
              <a:off x="295" y="216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1"/>
                  </a:cubicBez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60" name="Freeform 1487"/>
            <p:cNvSpPr>
              <a:spLocks/>
            </p:cNvSpPr>
            <p:nvPr userDrawn="1"/>
          </p:nvSpPr>
          <p:spPr bwMode="auto">
            <a:xfrm>
              <a:off x="290" y="216"/>
              <a:ext cx="1" cy="1"/>
            </a:xfrm>
            <a:custGeom>
              <a:avLst/>
              <a:gdLst>
                <a:gd name="T0" fmla="*/ 2 w 3"/>
                <a:gd name="T1" fmla="*/ 0 h 2"/>
                <a:gd name="T2" fmla="*/ 2 w 3"/>
                <a:gd name="T3" fmla="*/ 0 h 2"/>
                <a:gd name="T4" fmla="*/ 3 w 3"/>
                <a:gd name="T5" fmla="*/ 1 h 2"/>
                <a:gd name="T6" fmla="*/ 2 w 3"/>
                <a:gd name="T7" fmla="*/ 2 h 2"/>
                <a:gd name="T8" fmla="*/ 0 w 3"/>
                <a:gd name="T9" fmla="*/ 1 h 2"/>
                <a:gd name="T10" fmla="*/ 2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2" y="2"/>
                    <a:pt x="2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61" name="Freeform 1488"/>
            <p:cNvSpPr>
              <a:spLocks/>
            </p:cNvSpPr>
            <p:nvPr userDrawn="1"/>
          </p:nvSpPr>
          <p:spPr bwMode="auto">
            <a:xfrm>
              <a:off x="291" y="216"/>
              <a:ext cx="2" cy="1"/>
            </a:xfrm>
            <a:custGeom>
              <a:avLst/>
              <a:gdLst>
                <a:gd name="T0" fmla="*/ 1 w 3"/>
                <a:gd name="T1" fmla="*/ 0 h 2"/>
                <a:gd name="T2" fmla="*/ 1 w 3"/>
                <a:gd name="T3" fmla="*/ 0 h 2"/>
                <a:gd name="T4" fmla="*/ 3 w 3"/>
                <a:gd name="T5" fmla="*/ 1 h 2"/>
                <a:gd name="T6" fmla="*/ 1 w 3"/>
                <a:gd name="T7" fmla="*/ 2 h 2"/>
                <a:gd name="T8" fmla="*/ 0 w 3"/>
                <a:gd name="T9" fmla="*/ 1 h 2"/>
                <a:gd name="T10" fmla="*/ 1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62" name="Freeform 1489"/>
            <p:cNvSpPr>
              <a:spLocks/>
            </p:cNvSpPr>
            <p:nvPr userDrawn="1"/>
          </p:nvSpPr>
          <p:spPr bwMode="auto">
            <a:xfrm>
              <a:off x="293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0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1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63" name="Freeform 1490"/>
            <p:cNvSpPr>
              <a:spLocks/>
            </p:cNvSpPr>
            <p:nvPr userDrawn="1"/>
          </p:nvSpPr>
          <p:spPr bwMode="auto">
            <a:xfrm>
              <a:off x="294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0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64" name="Freeform 1491"/>
            <p:cNvSpPr>
              <a:spLocks/>
            </p:cNvSpPr>
            <p:nvPr userDrawn="1"/>
          </p:nvSpPr>
          <p:spPr bwMode="auto">
            <a:xfrm>
              <a:off x="296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65" name="Freeform 1492"/>
            <p:cNvSpPr>
              <a:spLocks/>
            </p:cNvSpPr>
            <p:nvPr userDrawn="1"/>
          </p:nvSpPr>
          <p:spPr bwMode="auto">
            <a:xfrm>
              <a:off x="280" y="216"/>
              <a:ext cx="0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66" name="Freeform 1493"/>
            <p:cNvSpPr>
              <a:spLocks/>
            </p:cNvSpPr>
            <p:nvPr userDrawn="1"/>
          </p:nvSpPr>
          <p:spPr bwMode="auto">
            <a:xfrm>
              <a:off x="287" y="215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67" name="Freeform 1494"/>
            <p:cNvSpPr>
              <a:spLocks/>
            </p:cNvSpPr>
            <p:nvPr userDrawn="1"/>
          </p:nvSpPr>
          <p:spPr bwMode="auto">
            <a:xfrm>
              <a:off x="287" y="216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68" name="Freeform 1495"/>
            <p:cNvSpPr>
              <a:spLocks/>
            </p:cNvSpPr>
            <p:nvPr userDrawn="1"/>
          </p:nvSpPr>
          <p:spPr bwMode="auto">
            <a:xfrm>
              <a:off x="285" y="215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69" name="Freeform 1496"/>
            <p:cNvSpPr>
              <a:spLocks/>
            </p:cNvSpPr>
            <p:nvPr userDrawn="1"/>
          </p:nvSpPr>
          <p:spPr bwMode="auto">
            <a:xfrm>
              <a:off x="285" y="216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70" name="Freeform 1497"/>
            <p:cNvSpPr>
              <a:spLocks/>
            </p:cNvSpPr>
            <p:nvPr userDrawn="1"/>
          </p:nvSpPr>
          <p:spPr bwMode="auto">
            <a:xfrm>
              <a:off x="284" y="215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71" name="Freeform 1498"/>
            <p:cNvSpPr>
              <a:spLocks/>
            </p:cNvSpPr>
            <p:nvPr userDrawn="1"/>
          </p:nvSpPr>
          <p:spPr bwMode="auto">
            <a:xfrm>
              <a:off x="284" y="216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72" name="Rectangle 1499"/>
            <p:cNvSpPr>
              <a:spLocks noChangeArrowheads="1"/>
            </p:cNvSpPr>
            <p:nvPr userDrawn="1"/>
          </p:nvSpPr>
          <p:spPr bwMode="auto">
            <a:xfrm>
              <a:off x="282" y="215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73" name="Freeform 1500"/>
            <p:cNvSpPr>
              <a:spLocks/>
            </p:cNvSpPr>
            <p:nvPr userDrawn="1"/>
          </p:nvSpPr>
          <p:spPr bwMode="auto">
            <a:xfrm>
              <a:off x="282" y="216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74" name="Freeform 1501"/>
            <p:cNvSpPr>
              <a:spLocks/>
            </p:cNvSpPr>
            <p:nvPr userDrawn="1"/>
          </p:nvSpPr>
          <p:spPr bwMode="auto">
            <a:xfrm>
              <a:off x="281" y="215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75" name="Freeform 1502"/>
            <p:cNvSpPr>
              <a:spLocks/>
            </p:cNvSpPr>
            <p:nvPr userDrawn="1"/>
          </p:nvSpPr>
          <p:spPr bwMode="auto">
            <a:xfrm>
              <a:off x="281" y="216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0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76" name="Freeform 1503"/>
            <p:cNvSpPr>
              <a:spLocks/>
            </p:cNvSpPr>
            <p:nvPr userDrawn="1"/>
          </p:nvSpPr>
          <p:spPr bwMode="auto">
            <a:xfrm>
              <a:off x="286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77" name="Freeform 1504"/>
            <p:cNvSpPr>
              <a:spLocks/>
            </p:cNvSpPr>
            <p:nvPr userDrawn="1"/>
          </p:nvSpPr>
          <p:spPr bwMode="auto">
            <a:xfrm>
              <a:off x="284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78" name="Freeform 1505"/>
            <p:cNvSpPr>
              <a:spLocks/>
            </p:cNvSpPr>
            <p:nvPr userDrawn="1"/>
          </p:nvSpPr>
          <p:spPr bwMode="auto">
            <a:xfrm>
              <a:off x="283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0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0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79" name="Freeform 1506"/>
            <p:cNvSpPr>
              <a:spLocks/>
            </p:cNvSpPr>
            <p:nvPr userDrawn="1"/>
          </p:nvSpPr>
          <p:spPr bwMode="auto">
            <a:xfrm>
              <a:off x="281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0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0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80" name="Freeform 1507"/>
            <p:cNvSpPr>
              <a:spLocks/>
            </p:cNvSpPr>
            <p:nvPr userDrawn="1"/>
          </p:nvSpPr>
          <p:spPr bwMode="auto">
            <a:xfrm>
              <a:off x="280" y="216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1 h 2"/>
                <a:gd name="T6" fmla="*/ 1 w 1"/>
                <a:gd name="T7" fmla="*/ 2 h 2"/>
                <a:gd name="T8" fmla="*/ 0 w 1"/>
                <a:gd name="T9" fmla="*/ 1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81" name="Freeform 1508"/>
            <p:cNvSpPr>
              <a:spLocks/>
            </p:cNvSpPr>
            <p:nvPr userDrawn="1"/>
          </p:nvSpPr>
          <p:spPr bwMode="auto">
            <a:xfrm>
              <a:off x="288" y="216"/>
              <a:ext cx="1" cy="1"/>
            </a:xfrm>
            <a:custGeom>
              <a:avLst/>
              <a:gdLst>
                <a:gd name="T0" fmla="*/ 3 w 3"/>
                <a:gd name="T1" fmla="*/ 1 h 2"/>
                <a:gd name="T2" fmla="*/ 3 w 3"/>
                <a:gd name="T3" fmla="*/ 1 h 2"/>
                <a:gd name="T4" fmla="*/ 1 w 3"/>
                <a:gd name="T5" fmla="*/ 2 h 2"/>
                <a:gd name="T6" fmla="*/ 0 w 3"/>
                <a:gd name="T7" fmla="*/ 1 h 2"/>
                <a:gd name="T8" fmla="*/ 1 w 3"/>
                <a:gd name="T9" fmla="*/ 0 h 2"/>
                <a:gd name="T10" fmla="*/ 3 w 3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lnTo>
                    <a:pt x="3" y="1"/>
                  </a:ln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82" name="Freeform 1509"/>
            <p:cNvSpPr>
              <a:spLocks/>
            </p:cNvSpPr>
            <p:nvPr userDrawn="1"/>
          </p:nvSpPr>
          <p:spPr bwMode="auto">
            <a:xfrm>
              <a:off x="280" y="215"/>
              <a:ext cx="17" cy="0"/>
            </a:xfrm>
            <a:custGeom>
              <a:avLst/>
              <a:gdLst>
                <a:gd name="T0" fmla="*/ 19 w 39"/>
                <a:gd name="T1" fmla="*/ 2 h 2"/>
                <a:gd name="T2" fmla="*/ 19 w 39"/>
                <a:gd name="T3" fmla="*/ 2 h 2"/>
                <a:gd name="T4" fmla="*/ 0 w 39"/>
                <a:gd name="T5" fmla="*/ 2 h 2"/>
                <a:gd name="T6" fmla="*/ 0 w 39"/>
                <a:gd name="T7" fmla="*/ 1 h 2"/>
                <a:gd name="T8" fmla="*/ 19 w 39"/>
                <a:gd name="T9" fmla="*/ 1 h 2"/>
                <a:gd name="T10" fmla="*/ 39 w 39"/>
                <a:gd name="T11" fmla="*/ 1 h 2"/>
                <a:gd name="T12" fmla="*/ 39 w 39"/>
                <a:gd name="T13" fmla="*/ 2 h 2"/>
                <a:gd name="T14" fmla="*/ 19 w 39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">
                  <a:moveTo>
                    <a:pt x="19" y="2"/>
                  </a:moveTo>
                  <a:lnTo>
                    <a:pt x="19" y="2"/>
                  </a:lnTo>
                  <a:cubicBezTo>
                    <a:pt x="11" y="2"/>
                    <a:pt x="3" y="1"/>
                    <a:pt x="0" y="2"/>
                  </a:cubicBezTo>
                  <a:lnTo>
                    <a:pt x="0" y="1"/>
                  </a:lnTo>
                  <a:cubicBezTo>
                    <a:pt x="3" y="0"/>
                    <a:pt x="11" y="1"/>
                    <a:pt x="19" y="1"/>
                  </a:cubicBezTo>
                  <a:cubicBezTo>
                    <a:pt x="28" y="1"/>
                    <a:pt x="35" y="0"/>
                    <a:pt x="39" y="1"/>
                  </a:cubicBezTo>
                  <a:lnTo>
                    <a:pt x="39" y="2"/>
                  </a:lnTo>
                  <a:cubicBezTo>
                    <a:pt x="35" y="1"/>
                    <a:pt x="28" y="2"/>
                    <a:pt x="19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83" name="Freeform 1510"/>
            <p:cNvSpPr>
              <a:spLocks/>
            </p:cNvSpPr>
            <p:nvPr userDrawn="1"/>
          </p:nvSpPr>
          <p:spPr bwMode="auto">
            <a:xfrm>
              <a:off x="280" y="217"/>
              <a:ext cx="17" cy="1"/>
            </a:xfrm>
            <a:custGeom>
              <a:avLst/>
              <a:gdLst>
                <a:gd name="T0" fmla="*/ 19 w 39"/>
                <a:gd name="T1" fmla="*/ 2 h 2"/>
                <a:gd name="T2" fmla="*/ 19 w 39"/>
                <a:gd name="T3" fmla="*/ 2 h 2"/>
                <a:gd name="T4" fmla="*/ 0 w 39"/>
                <a:gd name="T5" fmla="*/ 2 h 2"/>
                <a:gd name="T6" fmla="*/ 0 w 39"/>
                <a:gd name="T7" fmla="*/ 1 h 2"/>
                <a:gd name="T8" fmla="*/ 19 w 39"/>
                <a:gd name="T9" fmla="*/ 1 h 2"/>
                <a:gd name="T10" fmla="*/ 39 w 39"/>
                <a:gd name="T11" fmla="*/ 1 h 2"/>
                <a:gd name="T12" fmla="*/ 39 w 39"/>
                <a:gd name="T13" fmla="*/ 2 h 2"/>
                <a:gd name="T14" fmla="*/ 19 w 39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">
                  <a:moveTo>
                    <a:pt x="19" y="2"/>
                  </a:moveTo>
                  <a:lnTo>
                    <a:pt x="19" y="2"/>
                  </a:lnTo>
                  <a:cubicBezTo>
                    <a:pt x="11" y="2"/>
                    <a:pt x="3" y="1"/>
                    <a:pt x="0" y="2"/>
                  </a:cubicBezTo>
                  <a:lnTo>
                    <a:pt x="0" y="1"/>
                  </a:lnTo>
                  <a:cubicBezTo>
                    <a:pt x="3" y="0"/>
                    <a:pt x="11" y="1"/>
                    <a:pt x="19" y="1"/>
                  </a:cubicBezTo>
                  <a:cubicBezTo>
                    <a:pt x="28" y="1"/>
                    <a:pt x="35" y="0"/>
                    <a:pt x="39" y="1"/>
                  </a:cubicBezTo>
                  <a:lnTo>
                    <a:pt x="39" y="2"/>
                  </a:lnTo>
                  <a:cubicBezTo>
                    <a:pt x="35" y="1"/>
                    <a:pt x="28" y="2"/>
                    <a:pt x="19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84" name="Freeform 1511"/>
            <p:cNvSpPr>
              <a:spLocks noEditPoints="1"/>
            </p:cNvSpPr>
            <p:nvPr userDrawn="1"/>
          </p:nvSpPr>
          <p:spPr bwMode="auto">
            <a:xfrm>
              <a:off x="287" y="198"/>
              <a:ext cx="3" cy="9"/>
            </a:xfrm>
            <a:custGeom>
              <a:avLst/>
              <a:gdLst>
                <a:gd name="T0" fmla="*/ 2 w 5"/>
                <a:gd name="T1" fmla="*/ 1 h 21"/>
                <a:gd name="T2" fmla="*/ 2 w 5"/>
                <a:gd name="T3" fmla="*/ 4 h 21"/>
                <a:gd name="T4" fmla="*/ 2 w 5"/>
                <a:gd name="T5" fmla="*/ 1 h 21"/>
                <a:gd name="T6" fmla="*/ 2 w 5"/>
                <a:gd name="T7" fmla="*/ 8 h 21"/>
                <a:gd name="T8" fmla="*/ 4 w 5"/>
                <a:gd name="T9" fmla="*/ 7 h 21"/>
                <a:gd name="T10" fmla="*/ 2 w 5"/>
                <a:gd name="T11" fmla="*/ 5 h 21"/>
                <a:gd name="T12" fmla="*/ 1 w 5"/>
                <a:gd name="T13" fmla="*/ 7 h 21"/>
                <a:gd name="T14" fmla="*/ 2 w 5"/>
                <a:gd name="T15" fmla="*/ 9 h 21"/>
                <a:gd name="T16" fmla="*/ 1 w 5"/>
                <a:gd name="T17" fmla="*/ 10 h 21"/>
                <a:gd name="T18" fmla="*/ 4 w 5"/>
                <a:gd name="T19" fmla="*/ 10 h 21"/>
                <a:gd name="T20" fmla="*/ 2 w 5"/>
                <a:gd name="T21" fmla="*/ 9 h 21"/>
                <a:gd name="T22" fmla="*/ 2 w 5"/>
                <a:gd name="T23" fmla="*/ 12 h 21"/>
                <a:gd name="T24" fmla="*/ 1 w 5"/>
                <a:gd name="T25" fmla="*/ 13 h 21"/>
                <a:gd name="T26" fmla="*/ 3 w 5"/>
                <a:gd name="T27" fmla="*/ 13 h 21"/>
                <a:gd name="T28" fmla="*/ 2 w 5"/>
                <a:gd name="T29" fmla="*/ 12 h 21"/>
                <a:gd name="T30" fmla="*/ 3 w 5"/>
                <a:gd name="T31" fmla="*/ 18 h 21"/>
                <a:gd name="T32" fmla="*/ 2 w 5"/>
                <a:gd name="T33" fmla="*/ 18 h 21"/>
                <a:gd name="T34" fmla="*/ 1 w 5"/>
                <a:gd name="T35" fmla="*/ 19 h 21"/>
                <a:gd name="T36" fmla="*/ 3 w 5"/>
                <a:gd name="T37" fmla="*/ 19 h 21"/>
                <a:gd name="T38" fmla="*/ 3 w 5"/>
                <a:gd name="T39" fmla="*/ 15 h 21"/>
                <a:gd name="T40" fmla="*/ 4 w 5"/>
                <a:gd name="T41" fmla="*/ 16 h 21"/>
                <a:gd name="T42" fmla="*/ 4 w 5"/>
                <a:gd name="T43" fmla="*/ 19 h 21"/>
                <a:gd name="T44" fmla="*/ 1 w 5"/>
                <a:gd name="T45" fmla="*/ 19 h 21"/>
                <a:gd name="T46" fmla="*/ 0 w 5"/>
                <a:gd name="T47" fmla="*/ 16 h 21"/>
                <a:gd name="T48" fmla="*/ 0 w 5"/>
                <a:gd name="T49" fmla="*/ 13 h 21"/>
                <a:gd name="T50" fmla="*/ 0 w 5"/>
                <a:gd name="T51" fmla="*/ 10 h 21"/>
                <a:gd name="T52" fmla="*/ 0 w 5"/>
                <a:gd name="T53" fmla="*/ 7 h 21"/>
                <a:gd name="T54" fmla="*/ 0 w 5"/>
                <a:gd name="T55" fmla="*/ 3 h 21"/>
                <a:gd name="T56" fmla="*/ 5 w 5"/>
                <a:gd name="T57" fmla="*/ 3 h 21"/>
                <a:gd name="T58" fmla="*/ 5 w 5"/>
                <a:gd name="T59" fmla="*/ 7 h 21"/>
                <a:gd name="T60" fmla="*/ 4 w 5"/>
                <a:gd name="T61" fmla="*/ 10 h 21"/>
                <a:gd name="T62" fmla="*/ 4 w 5"/>
                <a:gd name="T63" fmla="*/ 13 h 21"/>
                <a:gd name="T64" fmla="*/ 2 w 5"/>
                <a:gd name="T65" fmla="*/ 15 h 21"/>
                <a:gd name="T66" fmla="*/ 1 w 5"/>
                <a:gd name="T67" fmla="*/ 16 h 21"/>
                <a:gd name="T68" fmla="*/ 3 w 5"/>
                <a:gd name="T69" fmla="*/ 16 h 21"/>
                <a:gd name="T70" fmla="*/ 2 w 5"/>
                <a:gd name="T71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" h="21">
                  <a:moveTo>
                    <a:pt x="2" y="1"/>
                  </a:moveTo>
                  <a:lnTo>
                    <a:pt x="2" y="1"/>
                  </a:lnTo>
                  <a:cubicBezTo>
                    <a:pt x="2" y="1"/>
                    <a:pt x="1" y="2"/>
                    <a:pt x="1" y="3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3" y="4"/>
                    <a:pt x="4" y="4"/>
                    <a:pt x="4" y="3"/>
                  </a:cubicBezTo>
                  <a:cubicBezTo>
                    <a:pt x="4" y="2"/>
                    <a:pt x="3" y="1"/>
                    <a:pt x="2" y="1"/>
                  </a:cubicBezTo>
                  <a:close/>
                  <a:moveTo>
                    <a:pt x="2" y="8"/>
                  </a:moveTo>
                  <a:lnTo>
                    <a:pt x="2" y="8"/>
                  </a:lnTo>
                  <a:lnTo>
                    <a:pt x="2" y="8"/>
                  </a:lnTo>
                  <a:cubicBezTo>
                    <a:pt x="3" y="8"/>
                    <a:pt x="4" y="7"/>
                    <a:pt x="4" y="7"/>
                  </a:cubicBezTo>
                  <a:cubicBezTo>
                    <a:pt x="4" y="6"/>
                    <a:pt x="3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6"/>
                    <a:pt x="1" y="7"/>
                  </a:cubicBezTo>
                  <a:cubicBezTo>
                    <a:pt x="1" y="7"/>
                    <a:pt x="2" y="8"/>
                    <a:pt x="2" y="8"/>
                  </a:cubicBezTo>
                  <a:close/>
                  <a:moveTo>
                    <a:pt x="2" y="9"/>
                  </a:moveTo>
                  <a:lnTo>
                    <a:pt x="2" y="9"/>
                  </a:lnTo>
                  <a:cubicBezTo>
                    <a:pt x="1" y="9"/>
                    <a:pt x="1" y="9"/>
                    <a:pt x="1" y="10"/>
                  </a:cubicBezTo>
                  <a:cubicBezTo>
                    <a:pt x="1" y="11"/>
                    <a:pt x="2" y="11"/>
                    <a:pt x="2" y="11"/>
                  </a:cubicBezTo>
                  <a:cubicBezTo>
                    <a:pt x="3" y="11"/>
                    <a:pt x="4" y="11"/>
                    <a:pt x="4" y="10"/>
                  </a:cubicBezTo>
                  <a:cubicBezTo>
                    <a:pt x="4" y="9"/>
                    <a:pt x="3" y="9"/>
                    <a:pt x="3" y="9"/>
                  </a:cubicBezTo>
                  <a:cubicBezTo>
                    <a:pt x="3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lose/>
                  <a:moveTo>
                    <a:pt x="2" y="12"/>
                  </a:moveTo>
                  <a:lnTo>
                    <a:pt x="2" y="12"/>
                  </a:lnTo>
                  <a:cubicBezTo>
                    <a:pt x="2" y="12"/>
                    <a:pt x="1" y="13"/>
                    <a:pt x="1" y="13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3" y="14"/>
                    <a:pt x="3" y="14"/>
                    <a:pt x="3" y="13"/>
                  </a:cubicBezTo>
                  <a:cubicBezTo>
                    <a:pt x="3" y="13"/>
                    <a:pt x="3" y="12"/>
                    <a:pt x="3" y="12"/>
                  </a:cubicBezTo>
                  <a:lnTo>
                    <a:pt x="2" y="12"/>
                  </a:lnTo>
                  <a:lnTo>
                    <a:pt x="2" y="12"/>
                  </a:lnTo>
                  <a:close/>
                  <a:moveTo>
                    <a:pt x="3" y="18"/>
                  </a:moveTo>
                  <a:lnTo>
                    <a:pt x="3" y="18"/>
                  </a:lnTo>
                  <a:lnTo>
                    <a:pt x="2" y="18"/>
                  </a:lnTo>
                  <a:lnTo>
                    <a:pt x="2" y="18"/>
                  </a:lnTo>
                  <a:cubicBezTo>
                    <a:pt x="2" y="18"/>
                    <a:pt x="1" y="19"/>
                    <a:pt x="1" y="19"/>
                  </a:cubicBezTo>
                  <a:cubicBezTo>
                    <a:pt x="1" y="20"/>
                    <a:pt x="2" y="20"/>
                    <a:pt x="2" y="20"/>
                  </a:cubicBezTo>
                  <a:cubicBezTo>
                    <a:pt x="3" y="20"/>
                    <a:pt x="3" y="20"/>
                    <a:pt x="3" y="19"/>
                  </a:cubicBezTo>
                  <a:cubicBezTo>
                    <a:pt x="3" y="19"/>
                    <a:pt x="3" y="18"/>
                    <a:pt x="3" y="18"/>
                  </a:cubicBezTo>
                  <a:close/>
                  <a:moveTo>
                    <a:pt x="3" y="15"/>
                  </a:moveTo>
                  <a:lnTo>
                    <a:pt x="3" y="15"/>
                  </a:lnTo>
                  <a:cubicBezTo>
                    <a:pt x="4" y="15"/>
                    <a:pt x="4" y="16"/>
                    <a:pt x="4" y="16"/>
                  </a:cubicBezTo>
                  <a:cubicBezTo>
                    <a:pt x="4" y="17"/>
                    <a:pt x="4" y="17"/>
                    <a:pt x="3" y="18"/>
                  </a:cubicBezTo>
                  <a:cubicBezTo>
                    <a:pt x="4" y="18"/>
                    <a:pt x="4" y="19"/>
                    <a:pt x="4" y="19"/>
                  </a:cubicBezTo>
                  <a:cubicBezTo>
                    <a:pt x="4" y="20"/>
                    <a:pt x="3" y="21"/>
                    <a:pt x="2" y="21"/>
                  </a:cubicBezTo>
                  <a:cubicBezTo>
                    <a:pt x="1" y="21"/>
                    <a:pt x="1" y="20"/>
                    <a:pt x="1" y="19"/>
                  </a:cubicBezTo>
                  <a:cubicBezTo>
                    <a:pt x="1" y="19"/>
                    <a:pt x="1" y="18"/>
                    <a:pt x="1" y="18"/>
                  </a:cubicBezTo>
                  <a:cubicBezTo>
                    <a:pt x="1" y="17"/>
                    <a:pt x="0" y="17"/>
                    <a:pt x="0" y="16"/>
                  </a:cubicBezTo>
                  <a:cubicBezTo>
                    <a:pt x="0" y="16"/>
                    <a:pt x="1" y="15"/>
                    <a:pt x="1" y="15"/>
                  </a:cubicBezTo>
                  <a:cubicBezTo>
                    <a:pt x="1" y="14"/>
                    <a:pt x="0" y="14"/>
                    <a:pt x="0" y="13"/>
                  </a:cubicBezTo>
                  <a:cubicBezTo>
                    <a:pt x="0" y="13"/>
                    <a:pt x="1" y="12"/>
                    <a:pt x="1" y="12"/>
                  </a:cubicBezTo>
                  <a:cubicBezTo>
                    <a:pt x="1" y="11"/>
                    <a:pt x="0" y="11"/>
                    <a:pt x="0" y="10"/>
                  </a:cubicBezTo>
                  <a:cubicBezTo>
                    <a:pt x="0" y="9"/>
                    <a:pt x="0" y="9"/>
                    <a:pt x="1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6"/>
                    <a:pt x="0" y="5"/>
                    <a:pt x="1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ubicBezTo>
                    <a:pt x="4" y="0"/>
                    <a:pt x="5" y="2"/>
                    <a:pt x="5" y="3"/>
                  </a:cubicBezTo>
                  <a:cubicBezTo>
                    <a:pt x="5" y="4"/>
                    <a:pt x="4" y="4"/>
                    <a:pt x="4" y="5"/>
                  </a:cubicBezTo>
                  <a:cubicBezTo>
                    <a:pt x="4" y="5"/>
                    <a:pt x="5" y="6"/>
                    <a:pt x="5" y="7"/>
                  </a:cubicBezTo>
                  <a:cubicBezTo>
                    <a:pt x="5" y="7"/>
                    <a:pt x="4" y="8"/>
                    <a:pt x="4" y="8"/>
                  </a:cubicBezTo>
                  <a:cubicBezTo>
                    <a:pt x="4" y="9"/>
                    <a:pt x="4" y="9"/>
                    <a:pt x="4" y="10"/>
                  </a:cubicBezTo>
                  <a:cubicBezTo>
                    <a:pt x="4" y="11"/>
                    <a:pt x="4" y="11"/>
                    <a:pt x="4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4" y="14"/>
                    <a:pt x="4" y="14"/>
                    <a:pt x="3" y="15"/>
                  </a:cubicBezTo>
                  <a:close/>
                  <a:moveTo>
                    <a:pt x="2" y="15"/>
                  </a:moveTo>
                  <a:lnTo>
                    <a:pt x="2" y="15"/>
                  </a:lnTo>
                  <a:cubicBezTo>
                    <a:pt x="2" y="15"/>
                    <a:pt x="1" y="16"/>
                    <a:pt x="1" y="16"/>
                  </a:cubicBezTo>
                  <a:cubicBezTo>
                    <a:pt x="1" y="17"/>
                    <a:pt x="2" y="17"/>
                    <a:pt x="2" y="17"/>
                  </a:cubicBezTo>
                  <a:cubicBezTo>
                    <a:pt x="3" y="17"/>
                    <a:pt x="3" y="17"/>
                    <a:pt x="3" y="16"/>
                  </a:cubicBezTo>
                  <a:cubicBezTo>
                    <a:pt x="3" y="16"/>
                    <a:pt x="3" y="15"/>
                    <a:pt x="2" y="15"/>
                  </a:cubicBezTo>
                  <a:lnTo>
                    <a:pt x="2" y="15"/>
                  </a:lnTo>
                  <a:lnTo>
                    <a:pt x="2" y="15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85" name="Freeform 1512"/>
            <p:cNvSpPr>
              <a:spLocks/>
            </p:cNvSpPr>
            <p:nvPr userDrawn="1"/>
          </p:nvSpPr>
          <p:spPr bwMode="auto">
            <a:xfrm>
              <a:off x="404" y="362"/>
              <a:ext cx="40" cy="47"/>
            </a:xfrm>
            <a:custGeom>
              <a:avLst/>
              <a:gdLst>
                <a:gd name="T0" fmla="*/ 3 w 88"/>
                <a:gd name="T1" fmla="*/ 61 h 104"/>
                <a:gd name="T2" fmla="*/ 3 w 88"/>
                <a:gd name="T3" fmla="*/ 61 h 104"/>
                <a:gd name="T4" fmla="*/ 3 w 88"/>
                <a:gd name="T5" fmla="*/ 60 h 104"/>
                <a:gd name="T6" fmla="*/ 5 w 88"/>
                <a:gd name="T7" fmla="*/ 57 h 104"/>
                <a:gd name="T8" fmla="*/ 35 w 88"/>
                <a:gd name="T9" fmla="*/ 25 h 104"/>
                <a:gd name="T10" fmla="*/ 34 w 88"/>
                <a:gd name="T11" fmla="*/ 25 h 104"/>
                <a:gd name="T12" fmla="*/ 40 w 88"/>
                <a:gd name="T13" fmla="*/ 16 h 104"/>
                <a:gd name="T14" fmla="*/ 32 w 88"/>
                <a:gd name="T15" fmla="*/ 22 h 104"/>
                <a:gd name="T16" fmla="*/ 32 w 88"/>
                <a:gd name="T17" fmla="*/ 2 h 104"/>
                <a:gd name="T18" fmla="*/ 40 w 88"/>
                <a:gd name="T19" fmla="*/ 8 h 104"/>
                <a:gd name="T20" fmla="*/ 34 w 88"/>
                <a:gd name="T21" fmla="*/ 0 h 104"/>
                <a:gd name="T22" fmla="*/ 54 w 88"/>
                <a:gd name="T23" fmla="*/ 0 h 104"/>
                <a:gd name="T24" fmla="*/ 48 w 88"/>
                <a:gd name="T25" fmla="*/ 8 h 104"/>
                <a:gd name="T26" fmla="*/ 57 w 88"/>
                <a:gd name="T27" fmla="*/ 2 h 104"/>
                <a:gd name="T28" fmla="*/ 57 w 88"/>
                <a:gd name="T29" fmla="*/ 22 h 104"/>
                <a:gd name="T30" fmla="*/ 48 w 88"/>
                <a:gd name="T31" fmla="*/ 16 h 104"/>
                <a:gd name="T32" fmla="*/ 53 w 88"/>
                <a:gd name="T33" fmla="*/ 24 h 104"/>
                <a:gd name="T34" fmla="*/ 54 w 88"/>
                <a:gd name="T35" fmla="*/ 25 h 104"/>
                <a:gd name="T36" fmla="*/ 54 w 88"/>
                <a:gd name="T37" fmla="*/ 25 h 104"/>
                <a:gd name="T38" fmla="*/ 54 w 88"/>
                <a:gd name="T39" fmla="*/ 25 h 104"/>
                <a:gd name="T40" fmla="*/ 83 w 88"/>
                <a:gd name="T41" fmla="*/ 57 h 104"/>
                <a:gd name="T42" fmla="*/ 85 w 88"/>
                <a:gd name="T43" fmla="*/ 60 h 104"/>
                <a:gd name="T44" fmla="*/ 85 w 88"/>
                <a:gd name="T45" fmla="*/ 61 h 104"/>
                <a:gd name="T46" fmla="*/ 88 w 88"/>
                <a:gd name="T47" fmla="*/ 67 h 104"/>
                <a:gd name="T48" fmla="*/ 85 w 88"/>
                <a:gd name="T49" fmla="*/ 73 h 104"/>
                <a:gd name="T50" fmla="*/ 85 w 88"/>
                <a:gd name="T51" fmla="*/ 73 h 104"/>
                <a:gd name="T52" fmla="*/ 82 w 88"/>
                <a:gd name="T53" fmla="*/ 77 h 104"/>
                <a:gd name="T54" fmla="*/ 44 w 88"/>
                <a:gd name="T55" fmla="*/ 104 h 104"/>
                <a:gd name="T56" fmla="*/ 6 w 88"/>
                <a:gd name="T57" fmla="*/ 77 h 104"/>
                <a:gd name="T58" fmla="*/ 3 w 88"/>
                <a:gd name="T59" fmla="*/ 73 h 104"/>
                <a:gd name="T60" fmla="*/ 3 w 88"/>
                <a:gd name="T61" fmla="*/ 73 h 104"/>
                <a:gd name="T62" fmla="*/ 0 w 88"/>
                <a:gd name="T63" fmla="*/ 67 h 104"/>
                <a:gd name="T64" fmla="*/ 3 w 88"/>
                <a:gd name="T65" fmla="*/ 6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8" h="104">
                  <a:moveTo>
                    <a:pt x="3" y="61"/>
                  </a:moveTo>
                  <a:lnTo>
                    <a:pt x="3" y="61"/>
                  </a:lnTo>
                  <a:cubicBezTo>
                    <a:pt x="3" y="61"/>
                    <a:pt x="3" y="60"/>
                    <a:pt x="3" y="60"/>
                  </a:cubicBezTo>
                  <a:cubicBezTo>
                    <a:pt x="3" y="59"/>
                    <a:pt x="3" y="57"/>
                    <a:pt x="5" y="57"/>
                  </a:cubicBezTo>
                  <a:cubicBezTo>
                    <a:pt x="7" y="41"/>
                    <a:pt x="19" y="29"/>
                    <a:pt x="35" y="25"/>
                  </a:cubicBezTo>
                  <a:lnTo>
                    <a:pt x="34" y="25"/>
                  </a:lnTo>
                  <a:cubicBezTo>
                    <a:pt x="36" y="23"/>
                    <a:pt x="40" y="19"/>
                    <a:pt x="40" y="16"/>
                  </a:cubicBezTo>
                  <a:cubicBezTo>
                    <a:pt x="38" y="17"/>
                    <a:pt x="34" y="21"/>
                    <a:pt x="32" y="22"/>
                  </a:cubicBezTo>
                  <a:lnTo>
                    <a:pt x="32" y="2"/>
                  </a:lnTo>
                  <a:cubicBezTo>
                    <a:pt x="34" y="4"/>
                    <a:pt x="38" y="8"/>
                    <a:pt x="40" y="8"/>
                  </a:cubicBezTo>
                  <a:cubicBezTo>
                    <a:pt x="40" y="6"/>
                    <a:pt x="36" y="2"/>
                    <a:pt x="34" y="0"/>
                  </a:cubicBezTo>
                  <a:lnTo>
                    <a:pt x="54" y="0"/>
                  </a:lnTo>
                  <a:cubicBezTo>
                    <a:pt x="53" y="2"/>
                    <a:pt x="49" y="6"/>
                    <a:pt x="48" y="8"/>
                  </a:cubicBezTo>
                  <a:cubicBezTo>
                    <a:pt x="51" y="8"/>
                    <a:pt x="55" y="4"/>
                    <a:pt x="57" y="2"/>
                  </a:cubicBezTo>
                  <a:lnTo>
                    <a:pt x="57" y="22"/>
                  </a:lnTo>
                  <a:cubicBezTo>
                    <a:pt x="55" y="21"/>
                    <a:pt x="51" y="17"/>
                    <a:pt x="48" y="16"/>
                  </a:cubicBezTo>
                  <a:cubicBezTo>
                    <a:pt x="49" y="18"/>
                    <a:pt x="51" y="21"/>
                    <a:pt x="53" y="24"/>
                  </a:cubicBezTo>
                  <a:cubicBezTo>
                    <a:pt x="54" y="24"/>
                    <a:pt x="54" y="24"/>
                    <a:pt x="54" y="25"/>
                  </a:cubicBezTo>
                  <a:lnTo>
                    <a:pt x="54" y="25"/>
                  </a:lnTo>
                  <a:cubicBezTo>
                    <a:pt x="54" y="25"/>
                    <a:pt x="54" y="25"/>
                    <a:pt x="54" y="25"/>
                  </a:cubicBezTo>
                  <a:cubicBezTo>
                    <a:pt x="69" y="29"/>
                    <a:pt x="81" y="42"/>
                    <a:pt x="83" y="57"/>
                  </a:cubicBezTo>
                  <a:cubicBezTo>
                    <a:pt x="84" y="58"/>
                    <a:pt x="85" y="59"/>
                    <a:pt x="85" y="60"/>
                  </a:cubicBezTo>
                  <a:cubicBezTo>
                    <a:pt x="85" y="60"/>
                    <a:pt x="85" y="61"/>
                    <a:pt x="85" y="61"/>
                  </a:cubicBezTo>
                  <a:cubicBezTo>
                    <a:pt x="87" y="62"/>
                    <a:pt x="88" y="65"/>
                    <a:pt x="88" y="67"/>
                  </a:cubicBezTo>
                  <a:cubicBezTo>
                    <a:pt x="88" y="69"/>
                    <a:pt x="87" y="71"/>
                    <a:pt x="85" y="73"/>
                  </a:cubicBezTo>
                  <a:cubicBezTo>
                    <a:pt x="85" y="73"/>
                    <a:pt x="85" y="73"/>
                    <a:pt x="85" y="73"/>
                  </a:cubicBezTo>
                  <a:cubicBezTo>
                    <a:pt x="85" y="75"/>
                    <a:pt x="83" y="77"/>
                    <a:pt x="82" y="77"/>
                  </a:cubicBezTo>
                  <a:cubicBezTo>
                    <a:pt x="76" y="93"/>
                    <a:pt x="62" y="104"/>
                    <a:pt x="44" y="104"/>
                  </a:cubicBezTo>
                  <a:cubicBezTo>
                    <a:pt x="26" y="104"/>
                    <a:pt x="11" y="93"/>
                    <a:pt x="6" y="77"/>
                  </a:cubicBezTo>
                  <a:cubicBezTo>
                    <a:pt x="4" y="77"/>
                    <a:pt x="3" y="76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1" y="71"/>
                    <a:pt x="0" y="69"/>
                    <a:pt x="0" y="67"/>
                  </a:cubicBezTo>
                  <a:cubicBezTo>
                    <a:pt x="0" y="65"/>
                    <a:pt x="1" y="62"/>
                    <a:pt x="3" y="6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86" name="Freeform 1513"/>
            <p:cNvSpPr>
              <a:spLocks/>
            </p:cNvSpPr>
            <p:nvPr userDrawn="1"/>
          </p:nvSpPr>
          <p:spPr bwMode="auto">
            <a:xfrm>
              <a:off x="408" y="396"/>
              <a:ext cx="32" cy="11"/>
            </a:xfrm>
            <a:custGeom>
              <a:avLst/>
              <a:gdLst>
                <a:gd name="T0" fmla="*/ 70 w 70"/>
                <a:gd name="T1" fmla="*/ 2 h 26"/>
                <a:gd name="T2" fmla="*/ 70 w 70"/>
                <a:gd name="T3" fmla="*/ 2 h 26"/>
                <a:gd name="T4" fmla="*/ 35 w 70"/>
                <a:gd name="T5" fmla="*/ 26 h 26"/>
                <a:gd name="T6" fmla="*/ 0 w 70"/>
                <a:gd name="T7" fmla="*/ 2 h 26"/>
                <a:gd name="T8" fmla="*/ 70 w 70"/>
                <a:gd name="T9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6">
                  <a:moveTo>
                    <a:pt x="70" y="2"/>
                  </a:moveTo>
                  <a:lnTo>
                    <a:pt x="70" y="2"/>
                  </a:lnTo>
                  <a:cubicBezTo>
                    <a:pt x="64" y="16"/>
                    <a:pt x="51" y="26"/>
                    <a:pt x="35" y="26"/>
                  </a:cubicBezTo>
                  <a:cubicBezTo>
                    <a:pt x="19" y="26"/>
                    <a:pt x="6" y="16"/>
                    <a:pt x="0" y="2"/>
                  </a:cubicBezTo>
                  <a:cubicBezTo>
                    <a:pt x="24" y="0"/>
                    <a:pt x="46" y="0"/>
                    <a:pt x="7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87" name="Freeform 1514"/>
            <p:cNvSpPr>
              <a:spLocks/>
            </p:cNvSpPr>
            <p:nvPr userDrawn="1"/>
          </p:nvSpPr>
          <p:spPr bwMode="auto">
            <a:xfrm>
              <a:off x="429" y="375"/>
              <a:ext cx="11" cy="12"/>
            </a:xfrm>
            <a:custGeom>
              <a:avLst/>
              <a:gdLst>
                <a:gd name="T0" fmla="*/ 0 w 25"/>
                <a:gd name="T1" fmla="*/ 0 h 27"/>
                <a:gd name="T2" fmla="*/ 0 w 25"/>
                <a:gd name="T3" fmla="*/ 0 h 27"/>
                <a:gd name="T4" fmla="*/ 25 w 25"/>
                <a:gd name="T5" fmla="*/ 27 h 27"/>
                <a:gd name="T6" fmla="*/ 0 w 25"/>
                <a:gd name="T7" fmla="*/ 25 h 27"/>
                <a:gd name="T8" fmla="*/ 0 w 25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7">
                  <a:moveTo>
                    <a:pt x="0" y="0"/>
                  </a:moveTo>
                  <a:lnTo>
                    <a:pt x="0" y="0"/>
                  </a:lnTo>
                  <a:cubicBezTo>
                    <a:pt x="12" y="4"/>
                    <a:pt x="22" y="14"/>
                    <a:pt x="25" y="27"/>
                  </a:cubicBezTo>
                  <a:cubicBezTo>
                    <a:pt x="17" y="26"/>
                    <a:pt x="8" y="26"/>
                    <a:pt x="0" y="25"/>
                  </a:cubicBezTo>
                  <a:cubicBezTo>
                    <a:pt x="0" y="17"/>
                    <a:pt x="0" y="9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88" name="Freeform 1515"/>
            <p:cNvSpPr>
              <a:spLocks/>
            </p:cNvSpPr>
            <p:nvPr userDrawn="1"/>
          </p:nvSpPr>
          <p:spPr bwMode="auto">
            <a:xfrm>
              <a:off x="408" y="374"/>
              <a:ext cx="11" cy="13"/>
            </a:xfrm>
            <a:custGeom>
              <a:avLst/>
              <a:gdLst>
                <a:gd name="T0" fmla="*/ 0 w 26"/>
                <a:gd name="T1" fmla="*/ 28 h 28"/>
                <a:gd name="T2" fmla="*/ 0 w 26"/>
                <a:gd name="T3" fmla="*/ 28 h 28"/>
                <a:gd name="T4" fmla="*/ 26 w 26"/>
                <a:gd name="T5" fmla="*/ 0 h 28"/>
                <a:gd name="T6" fmla="*/ 26 w 26"/>
                <a:gd name="T7" fmla="*/ 26 h 28"/>
                <a:gd name="T8" fmla="*/ 0 w 26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8">
                  <a:moveTo>
                    <a:pt x="0" y="28"/>
                  </a:moveTo>
                  <a:lnTo>
                    <a:pt x="0" y="28"/>
                  </a:lnTo>
                  <a:cubicBezTo>
                    <a:pt x="3" y="15"/>
                    <a:pt x="13" y="4"/>
                    <a:pt x="26" y="0"/>
                  </a:cubicBezTo>
                  <a:cubicBezTo>
                    <a:pt x="26" y="9"/>
                    <a:pt x="26" y="18"/>
                    <a:pt x="26" y="26"/>
                  </a:cubicBezTo>
                  <a:cubicBezTo>
                    <a:pt x="17" y="27"/>
                    <a:pt x="9" y="27"/>
                    <a:pt x="0" y="2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89" name="Freeform 1516"/>
            <p:cNvSpPr>
              <a:spLocks/>
            </p:cNvSpPr>
            <p:nvPr userDrawn="1"/>
          </p:nvSpPr>
          <p:spPr bwMode="auto">
            <a:xfrm>
              <a:off x="406" y="393"/>
              <a:ext cx="35" cy="3"/>
            </a:xfrm>
            <a:custGeom>
              <a:avLst/>
              <a:gdLst>
                <a:gd name="T0" fmla="*/ 77 w 77"/>
                <a:gd name="T1" fmla="*/ 2 h 5"/>
                <a:gd name="T2" fmla="*/ 77 w 77"/>
                <a:gd name="T3" fmla="*/ 2 h 5"/>
                <a:gd name="T4" fmla="*/ 77 w 77"/>
                <a:gd name="T5" fmla="*/ 3 h 5"/>
                <a:gd name="T6" fmla="*/ 76 w 77"/>
                <a:gd name="T7" fmla="*/ 5 h 5"/>
                <a:gd name="T8" fmla="*/ 2 w 77"/>
                <a:gd name="T9" fmla="*/ 5 h 5"/>
                <a:gd name="T10" fmla="*/ 0 w 77"/>
                <a:gd name="T11" fmla="*/ 3 h 5"/>
                <a:gd name="T12" fmla="*/ 1 w 77"/>
                <a:gd name="T13" fmla="*/ 2 h 5"/>
                <a:gd name="T14" fmla="*/ 3 w 77"/>
                <a:gd name="T15" fmla="*/ 2 h 5"/>
                <a:gd name="T16" fmla="*/ 74 w 77"/>
                <a:gd name="T17" fmla="*/ 2 h 5"/>
                <a:gd name="T18" fmla="*/ 77 w 77"/>
                <a:gd name="T1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5">
                  <a:moveTo>
                    <a:pt x="77" y="2"/>
                  </a:moveTo>
                  <a:lnTo>
                    <a:pt x="77" y="2"/>
                  </a:lnTo>
                  <a:cubicBezTo>
                    <a:pt x="77" y="3"/>
                    <a:pt x="77" y="3"/>
                    <a:pt x="77" y="3"/>
                  </a:cubicBezTo>
                  <a:cubicBezTo>
                    <a:pt x="77" y="4"/>
                    <a:pt x="77" y="5"/>
                    <a:pt x="76" y="5"/>
                  </a:cubicBezTo>
                  <a:cubicBezTo>
                    <a:pt x="51" y="2"/>
                    <a:pt x="27" y="2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27" y="0"/>
                    <a:pt x="50" y="0"/>
                    <a:pt x="74" y="2"/>
                  </a:cubicBezTo>
                  <a:cubicBezTo>
                    <a:pt x="75" y="2"/>
                    <a:pt x="76" y="2"/>
                    <a:pt x="77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90" name="Freeform 1517"/>
            <p:cNvSpPr>
              <a:spLocks/>
            </p:cNvSpPr>
            <p:nvPr userDrawn="1"/>
          </p:nvSpPr>
          <p:spPr bwMode="auto">
            <a:xfrm>
              <a:off x="427" y="373"/>
              <a:ext cx="14" cy="16"/>
            </a:xfrm>
            <a:custGeom>
              <a:avLst/>
              <a:gdLst>
                <a:gd name="T0" fmla="*/ 0 w 32"/>
                <a:gd name="T1" fmla="*/ 1 h 36"/>
                <a:gd name="T2" fmla="*/ 0 w 32"/>
                <a:gd name="T3" fmla="*/ 1 h 36"/>
                <a:gd name="T4" fmla="*/ 1 w 32"/>
                <a:gd name="T5" fmla="*/ 0 h 36"/>
                <a:gd name="T6" fmla="*/ 2 w 32"/>
                <a:gd name="T7" fmla="*/ 2 h 36"/>
                <a:gd name="T8" fmla="*/ 3 w 32"/>
                <a:gd name="T9" fmla="*/ 32 h 36"/>
                <a:gd name="T10" fmla="*/ 31 w 32"/>
                <a:gd name="T11" fmla="*/ 33 h 36"/>
                <a:gd name="T12" fmla="*/ 32 w 32"/>
                <a:gd name="T13" fmla="*/ 35 h 36"/>
                <a:gd name="T14" fmla="*/ 32 w 32"/>
                <a:gd name="T15" fmla="*/ 36 h 36"/>
                <a:gd name="T16" fmla="*/ 30 w 32"/>
                <a:gd name="T17" fmla="*/ 35 h 36"/>
                <a:gd name="T18" fmla="*/ 1 w 32"/>
                <a:gd name="T19" fmla="*/ 34 h 36"/>
                <a:gd name="T20" fmla="*/ 0 w 32"/>
                <a:gd name="T21" fmla="*/ 3 h 36"/>
                <a:gd name="T22" fmla="*/ 0 w 32"/>
                <a:gd name="T23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36">
                  <a:moveTo>
                    <a:pt x="0" y="1"/>
                  </a:moveTo>
                  <a:lnTo>
                    <a:pt x="0" y="1"/>
                  </a:ln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12"/>
                    <a:pt x="3" y="22"/>
                    <a:pt x="3" y="32"/>
                  </a:cubicBezTo>
                  <a:cubicBezTo>
                    <a:pt x="12" y="32"/>
                    <a:pt x="21" y="33"/>
                    <a:pt x="31" y="33"/>
                  </a:cubicBezTo>
                  <a:cubicBezTo>
                    <a:pt x="32" y="34"/>
                    <a:pt x="32" y="34"/>
                    <a:pt x="32" y="35"/>
                  </a:cubicBezTo>
                  <a:cubicBezTo>
                    <a:pt x="32" y="35"/>
                    <a:pt x="32" y="36"/>
                    <a:pt x="32" y="36"/>
                  </a:cubicBezTo>
                  <a:cubicBezTo>
                    <a:pt x="31" y="36"/>
                    <a:pt x="30" y="35"/>
                    <a:pt x="30" y="35"/>
                  </a:cubicBezTo>
                  <a:cubicBezTo>
                    <a:pt x="20" y="35"/>
                    <a:pt x="10" y="34"/>
                    <a:pt x="1" y="34"/>
                  </a:cubicBezTo>
                  <a:cubicBezTo>
                    <a:pt x="1" y="24"/>
                    <a:pt x="1" y="14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91" name="Freeform 1518"/>
            <p:cNvSpPr>
              <a:spLocks/>
            </p:cNvSpPr>
            <p:nvPr userDrawn="1"/>
          </p:nvSpPr>
          <p:spPr bwMode="auto">
            <a:xfrm>
              <a:off x="406" y="373"/>
              <a:ext cx="16" cy="16"/>
            </a:xfrm>
            <a:custGeom>
              <a:avLst/>
              <a:gdLst>
                <a:gd name="T0" fmla="*/ 1 w 34"/>
                <a:gd name="T1" fmla="*/ 36 h 36"/>
                <a:gd name="T2" fmla="*/ 1 w 34"/>
                <a:gd name="T3" fmla="*/ 36 h 36"/>
                <a:gd name="T4" fmla="*/ 0 w 34"/>
                <a:gd name="T5" fmla="*/ 35 h 36"/>
                <a:gd name="T6" fmla="*/ 2 w 34"/>
                <a:gd name="T7" fmla="*/ 33 h 36"/>
                <a:gd name="T8" fmla="*/ 32 w 34"/>
                <a:gd name="T9" fmla="*/ 32 h 36"/>
                <a:gd name="T10" fmla="*/ 32 w 34"/>
                <a:gd name="T11" fmla="*/ 2 h 36"/>
                <a:gd name="T12" fmla="*/ 33 w 34"/>
                <a:gd name="T13" fmla="*/ 0 h 36"/>
                <a:gd name="T14" fmla="*/ 34 w 34"/>
                <a:gd name="T15" fmla="*/ 1 h 36"/>
                <a:gd name="T16" fmla="*/ 34 w 34"/>
                <a:gd name="T17" fmla="*/ 3 h 36"/>
                <a:gd name="T18" fmla="*/ 34 w 34"/>
                <a:gd name="T19" fmla="*/ 34 h 36"/>
                <a:gd name="T20" fmla="*/ 3 w 34"/>
                <a:gd name="T21" fmla="*/ 35 h 36"/>
                <a:gd name="T22" fmla="*/ 1 w 34"/>
                <a:gd name="T2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36">
                  <a:moveTo>
                    <a:pt x="1" y="36"/>
                  </a:moveTo>
                  <a:lnTo>
                    <a:pt x="1" y="36"/>
                  </a:lnTo>
                  <a:cubicBezTo>
                    <a:pt x="0" y="36"/>
                    <a:pt x="0" y="35"/>
                    <a:pt x="0" y="35"/>
                  </a:cubicBezTo>
                  <a:cubicBezTo>
                    <a:pt x="0" y="34"/>
                    <a:pt x="1" y="34"/>
                    <a:pt x="2" y="33"/>
                  </a:cubicBezTo>
                  <a:cubicBezTo>
                    <a:pt x="12" y="33"/>
                    <a:pt x="21" y="32"/>
                    <a:pt x="32" y="32"/>
                  </a:cubicBezTo>
                  <a:cubicBezTo>
                    <a:pt x="32" y="22"/>
                    <a:pt x="32" y="12"/>
                    <a:pt x="32" y="2"/>
                  </a:cubicBezTo>
                  <a:cubicBezTo>
                    <a:pt x="32" y="1"/>
                    <a:pt x="32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4" y="2"/>
                    <a:pt x="34" y="2"/>
                    <a:pt x="34" y="3"/>
                  </a:cubicBezTo>
                  <a:cubicBezTo>
                    <a:pt x="34" y="14"/>
                    <a:pt x="34" y="24"/>
                    <a:pt x="34" y="34"/>
                  </a:cubicBezTo>
                  <a:cubicBezTo>
                    <a:pt x="23" y="34"/>
                    <a:pt x="13" y="34"/>
                    <a:pt x="3" y="35"/>
                  </a:cubicBezTo>
                  <a:cubicBezTo>
                    <a:pt x="2" y="35"/>
                    <a:pt x="1" y="36"/>
                    <a:pt x="1" y="3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92" name="Freeform 1519"/>
            <p:cNvSpPr>
              <a:spLocks noEditPoints="1"/>
            </p:cNvSpPr>
            <p:nvPr userDrawn="1"/>
          </p:nvSpPr>
          <p:spPr bwMode="auto">
            <a:xfrm>
              <a:off x="406" y="373"/>
              <a:ext cx="36" cy="21"/>
            </a:xfrm>
            <a:custGeom>
              <a:avLst/>
              <a:gdLst>
                <a:gd name="T0" fmla="*/ 47 w 81"/>
                <a:gd name="T1" fmla="*/ 36 h 47"/>
                <a:gd name="T2" fmla="*/ 46 w 81"/>
                <a:gd name="T3" fmla="*/ 36 h 47"/>
                <a:gd name="T4" fmla="*/ 55 w 81"/>
                <a:gd name="T5" fmla="*/ 39 h 47"/>
                <a:gd name="T6" fmla="*/ 66 w 81"/>
                <a:gd name="T7" fmla="*/ 37 h 47"/>
                <a:gd name="T8" fmla="*/ 71 w 81"/>
                <a:gd name="T9" fmla="*/ 38 h 47"/>
                <a:gd name="T10" fmla="*/ 75 w 81"/>
                <a:gd name="T11" fmla="*/ 47 h 47"/>
                <a:gd name="T12" fmla="*/ 75 w 81"/>
                <a:gd name="T13" fmla="*/ 47 h 47"/>
                <a:gd name="T14" fmla="*/ 64 w 81"/>
                <a:gd name="T15" fmla="*/ 43 h 47"/>
                <a:gd name="T16" fmla="*/ 52 w 81"/>
                <a:gd name="T17" fmla="*/ 45 h 47"/>
                <a:gd name="T18" fmla="*/ 48 w 81"/>
                <a:gd name="T19" fmla="*/ 45 h 47"/>
                <a:gd name="T20" fmla="*/ 40 w 81"/>
                <a:gd name="T21" fmla="*/ 45 h 47"/>
                <a:gd name="T22" fmla="*/ 40 w 81"/>
                <a:gd name="T23" fmla="*/ 45 h 47"/>
                <a:gd name="T24" fmla="*/ 27 w 81"/>
                <a:gd name="T25" fmla="*/ 43 h 47"/>
                <a:gd name="T26" fmla="*/ 16 w 81"/>
                <a:gd name="T27" fmla="*/ 46 h 47"/>
                <a:gd name="T28" fmla="*/ 11 w 81"/>
                <a:gd name="T29" fmla="*/ 46 h 47"/>
                <a:gd name="T30" fmla="*/ 6 w 81"/>
                <a:gd name="T31" fmla="*/ 38 h 47"/>
                <a:gd name="T32" fmla="*/ 6 w 81"/>
                <a:gd name="T33" fmla="*/ 38 h 47"/>
                <a:gd name="T34" fmla="*/ 18 w 81"/>
                <a:gd name="T35" fmla="*/ 39 h 47"/>
                <a:gd name="T36" fmla="*/ 29 w 81"/>
                <a:gd name="T37" fmla="*/ 37 h 47"/>
                <a:gd name="T38" fmla="*/ 34 w 81"/>
                <a:gd name="T39" fmla="*/ 37 h 47"/>
                <a:gd name="T40" fmla="*/ 39 w 81"/>
                <a:gd name="T41" fmla="*/ 35 h 47"/>
                <a:gd name="T42" fmla="*/ 37 w 81"/>
                <a:gd name="T43" fmla="*/ 28 h 47"/>
                <a:gd name="T44" fmla="*/ 37 w 81"/>
                <a:gd name="T45" fmla="*/ 19 h 47"/>
                <a:gd name="T46" fmla="*/ 37 w 81"/>
                <a:gd name="T47" fmla="*/ 19 h 47"/>
                <a:gd name="T48" fmla="*/ 39 w 81"/>
                <a:gd name="T49" fmla="*/ 8 h 47"/>
                <a:gd name="T50" fmla="*/ 46 w 81"/>
                <a:gd name="T51" fmla="*/ 10 h 47"/>
                <a:gd name="T52" fmla="*/ 46 w 81"/>
                <a:gd name="T53" fmla="*/ 15 h 47"/>
                <a:gd name="T54" fmla="*/ 46 w 81"/>
                <a:gd name="T55" fmla="*/ 24 h 47"/>
                <a:gd name="T56" fmla="*/ 46 w 81"/>
                <a:gd name="T57" fmla="*/ 24 h 47"/>
                <a:gd name="T58" fmla="*/ 4 w 81"/>
                <a:gd name="T59" fmla="*/ 39 h 47"/>
                <a:gd name="T60" fmla="*/ 0 w 81"/>
                <a:gd name="T61" fmla="*/ 42 h 47"/>
                <a:gd name="T62" fmla="*/ 6 w 81"/>
                <a:gd name="T63" fmla="*/ 42 h 47"/>
                <a:gd name="T64" fmla="*/ 81 w 81"/>
                <a:gd name="T65" fmla="*/ 44 h 47"/>
                <a:gd name="T66" fmla="*/ 80 w 81"/>
                <a:gd name="T67" fmla="*/ 39 h 47"/>
                <a:gd name="T68" fmla="*/ 80 w 81"/>
                <a:gd name="T69" fmla="*/ 42 h 47"/>
                <a:gd name="T70" fmla="*/ 44 w 81"/>
                <a:gd name="T71" fmla="*/ 31 h 47"/>
                <a:gd name="T72" fmla="*/ 41 w 81"/>
                <a:gd name="T73" fmla="*/ 35 h 47"/>
                <a:gd name="T74" fmla="*/ 44 w 81"/>
                <a:gd name="T75" fmla="*/ 22 h 47"/>
                <a:gd name="T76" fmla="*/ 41 w 81"/>
                <a:gd name="T77" fmla="*/ 18 h 47"/>
                <a:gd name="T78" fmla="*/ 41 w 81"/>
                <a:gd name="T79" fmla="*/ 18 h 47"/>
                <a:gd name="T80" fmla="*/ 44 w 81"/>
                <a:gd name="T81" fmla="*/ 13 h 47"/>
                <a:gd name="T82" fmla="*/ 41 w 81"/>
                <a:gd name="T83" fmla="*/ 17 h 47"/>
                <a:gd name="T84" fmla="*/ 44 w 81"/>
                <a:gd name="T85" fmla="*/ 3 h 47"/>
                <a:gd name="T86" fmla="*/ 41 w 81"/>
                <a:gd name="T87" fmla="*/ 0 h 47"/>
                <a:gd name="T88" fmla="*/ 41 w 81"/>
                <a:gd name="T89" fmla="*/ 0 h 47"/>
                <a:gd name="T90" fmla="*/ 34 w 81"/>
                <a:gd name="T91" fmla="*/ 41 h 47"/>
                <a:gd name="T92" fmla="*/ 32 w 81"/>
                <a:gd name="T93" fmla="*/ 44 h 47"/>
                <a:gd name="T94" fmla="*/ 25 w 81"/>
                <a:gd name="T95" fmla="*/ 41 h 47"/>
                <a:gd name="T96" fmla="*/ 22 w 81"/>
                <a:gd name="T97" fmla="*/ 37 h 47"/>
                <a:gd name="T98" fmla="*/ 22 w 81"/>
                <a:gd name="T99" fmla="*/ 37 h 47"/>
                <a:gd name="T100" fmla="*/ 16 w 81"/>
                <a:gd name="T101" fmla="*/ 42 h 47"/>
                <a:gd name="T102" fmla="*/ 13 w 81"/>
                <a:gd name="T103" fmla="*/ 45 h 47"/>
                <a:gd name="T104" fmla="*/ 71 w 81"/>
                <a:gd name="T105" fmla="*/ 42 h 47"/>
                <a:gd name="T106" fmla="*/ 69 w 81"/>
                <a:gd name="T107" fmla="*/ 38 h 47"/>
                <a:gd name="T108" fmla="*/ 69 w 81"/>
                <a:gd name="T109" fmla="*/ 38 h 47"/>
                <a:gd name="T110" fmla="*/ 62 w 81"/>
                <a:gd name="T111" fmla="*/ 41 h 47"/>
                <a:gd name="T112" fmla="*/ 59 w 81"/>
                <a:gd name="T113" fmla="*/ 45 h 47"/>
                <a:gd name="T114" fmla="*/ 53 w 81"/>
                <a:gd name="T115" fmla="*/ 40 h 47"/>
                <a:gd name="T116" fmla="*/ 50 w 81"/>
                <a:gd name="T117" fmla="*/ 37 h 47"/>
                <a:gd name="T118" fmla="*/ 50 w 81"/>
                <a:gd name="T119" fmla="*/ 37 h 47"/>
                <a:gd name="T120" fmla="*/ 43 w 81"/>
                <a:gd name="T121" fmla="*/ 40 h 47"/>
                <a:gd name="T122" fmla="*/ 41 w 81"/>
                <a:gd name="T123" fmla="*/ 4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1" h="47">
                  <a:moveTo>
                    <a:pt x="46" y="36"/>
                  </a:moveTo>
                  <a:lnTo>
                    <a:pt x="46" y="36"/>
                  </a:lnTo>
                  <a:cubicBezTo>
                    <a:pt x="46" y="36"/>
                    <a:pt x="46" y="36"/>
                    <a:pt x="47" y="36"/>
                  </a:cubicBezTo>
                  <a:lnTo>
                    <a:pt x="47" y="36"/>
                  </a:lnTo>
                  <a:cubicBezTo>
                    <a:pt x="46" y="37"/>
                    <a:pt x="46" y="38"/>
                    <a:pt x="46" y="38"/>
                  </a:cubicBezTo>
                  <a:cubicBezTo>
                    <a:pt x="45" y="37"/>
                    <a:pt x="44" y="36"/>
                    <a:pt x="43" y="36"/>
                  </a:cubicBezTo>
                  <a:cubicBezTo>
                    <a:pt x="45" y="35"/>
                    <a:pt x="46" y="34"/>
                    <a:pt x="46" y="33"/>
                  </a:cubicBezTo>
                  <a:lnTo>
                    <a:pt x="46" y="36"/>
                  </a:lnTo>
                  <a:close/>
                  <a:moveTo>
                    <a:pt x="53" y="37"/>
                  </a:moveTo>
                  <a:lnTo>
                    <a:pt x="53" y="37"/>
                  </a:lnTo>
                  <a:lnTo>
                    <a:pt x="57" y="37"/>
                  </a:lnTo>
                  <a:cubicBezTo>
                    <a:pt x="56" y="37"/>
                    <a:pt x="55" y="38"/>
                    <a:pt x="55" y="39"/>
                  </a:cubicBezTo>
                  <a:cubicBezTo>
                    <a:pt x="55" y="38"/>
                    <a:pt x="54" y="37"/>
                    <a:pt x="53" y="37"/>
                  </a:cubicBezTo>
                  <a:close/>
                  <a:moveTo>
                    <a:pt x="62" y="37"/>
                  </a:moveTo>
                  <a:lnTo>
                    <a:pt x="62" y="37"/>
                  </a:lnTo>
                  <a:cubicBezTo>
                    <a:pt x="64" y="37"/>
                    <a:pt x="65" y="37"/>
                    <a:pt x="66" y="37"/>
                  </a:cubicBezTo>
                  <a:cubicBezTo>
                    <a:pt x="65" y="38"/>
                    <a:pt x="65" y="38"/>
                    <a:pt x="64" y="39"/>
                  </a:cubicBezTo>
                  <a:cubicBezTo>
                    <a:pt x="64" y="38"/>
                    <a:pt x="63" y="38"/>
                    <a:pt x="62" y="37"/>
                  </a:cubicBezTo>
                  <a:close/>
                  <a:moveTo>
                    <a:pt x="71" y="38"/>
                  </a:moveTo>
                  <a:lnTo>
                    <a:pt x="71" y="38"/>
                  </a:lnTo>
                  <a:cubicBezTo>
                    <a:pt x="73" y="38"/>
                    <a:pt x="74" y="38"/>
                    <a:pt x="76" y="38"/>
                  </a:cubicBezTo>
                  <a:cubicBezTo>
                    <a:pt x="75" y="38"/>
                    <a:pt x="74" y="39"/>
                    <a:pt x="73" y="40"/>
                  </a:cubicBezTo>
                  <a:cubicBezTo>
                    <a:pt x="73" y="39"/>
                    <a:pt x="72" y="38"/>
                    <a:pt x="71" y="38"/>
                  </a:cubicBezTo>
                  <a:close/>
                  <a:moveTo>
                    <a:pt x="75" y="47"/>
                  </a:moveTo>
                  <a:lnTo>
                    <a:pt x="75" y="47"/>
                  </a:lnTo>
                  <a:cubicBezTo>
                    <a:pt x="73" y="46"/>
                    <a:pt x="72" y="46"/>
                    <a:pt x="71" y="46"/>
                  </a:cubicBezTo>
                  <a:cubicBezTo>
                    <a:pt x="72" y="46"/>
                    <a:pt x="72" y="45"/>
                    <a:pt x="73" y="44"/>
                  </a:cubicBezTo>
                  <a:cubicBezTo>
                    <a:pt x="73" y="45"/>
                    <a:pt x="74" y="46"/>
                    <a:pt x="75" y="47"/>
                  </a:cubicBezTo>
                  <a:close/>
                  <a:moveTo>
                    <a:pt x="65" y="46"/>
                  </a:moveTo>
                  <a:lnTo>
                    <a:pt x="65" y="46"/>
                  </a:lnTo>
                  <a:cubicBezTo>
                    <a:pt x="64" y="46"/>
                    <a:pt x="63" y="46"/>
                    <a:pt x="62" y="46"/>
                  </a:cubicBezTo>
                  <a:cubicBezTo>
                    <a:pt x="63" y="45"/>
                    <a:pt x="63" y="44"/>
                    <a:pt x="64" y="43"/>
                  </a:cubicBezTo>
                  <a:cubicBezTo>
                    <a:pt x="64" y="44"/>
                    <a:pt x="65" y="45"/>
                    <a:pt x="65" y="46"/>
                  </a:cubicBezTo>
                  <a:close/>
                  <a:moveTo>
                    <a:pt x="56" y="45"/>
                  </a:moveTo>
                  <a:lnTo>
                    <a:pt x="56" y="45"/>
                  </a:lnTo>
                  <a:cubicBezTo>
                    <a:pt x="55" y="45"/>
                    <a:pt x="54" y="45"/>
                    <a:pt x="52" y="45"/>
                  </a:cubicBezTo>
                  <a:cubicBezTo>
                    <a:pt x="53" y="45"/>
                    <a:pt x="54" y="44"/>
                    <a:pt x="55" y="43"/>
                  </a:cubicBezTo>
                  <a:cubicBezTo>
                    <a:pt x="55" y="44"/>
                    <a:pt x="56" y="45"/>
                    <a:pt x="56" y="45"/>
                  </a:cubicBezTo>
                  <a:close/>
                  <a:moveTo>
                    <a:pt x="48" y="45"/>
                  </a:moveTo>
                  <a:lnTo>
                    <a:pt x="48" y="45"/>
                  </a:lnTo>
                  <a:cubicBezTo>
                    <a:pt x="46" y="45"/>
                    <a:pt x="44" y="45"/>
                    <a:pt x="42" y="45"/>
                  </a:cubicBezTo>
                  <a:cubicBezTo>
                    <a:pt x="43" y="45"/>
                    <a:pt x="45" y="44"/>
                    <a:pt x="45" y="42"/>
                  </a:cubicBezTo>
                  <a:cubicBezTo>
                    <a:pt x="46" y="43"/>
                    <a:pt x="47" y="44"/>
                    <a:pt x="48" y="45"/>
                  </a:cubicBezTo>
                  <a:close/>
                  <a:moveTo>
                    <a:pt x="40" y="45"/>
                  </a:moveTo>
                  <a:lnTo>
                    <a:pt x="40" y="45"/>
                  </a:lnTo>
                  <a:cubicBezTo>
                    <a:pt x="38" y="45"/>
                    <a:pt x="36" y="45"/>
                    <a:pt x="34" y="45"/>
                  </a:cubicBezTo>
                  <a:cubicBezTo>
                    <a:pt x="35" y="44"/>
                    <a:pt x="36" y="43"/>
                    <a:pt x="36" y="42"/>
                  </a:cubicBezTo>
                  <a:cubicBezTo>
                    <a:pt x="37" y="44"/>
                    <a:pt x="38" y="45"/>
                    <a:pt x="40" y="45"/>
                  </a:cubicBezTo>
                  <a:close/>
                  <a:moveTo>
                    <a:pt x="29" y="45"/>
                  </a:moveTo>
                  <a:lnTo>
                    <a:pt x="29" y="45"/>
                  </a:lnTo>
                  <a:cubicBezTo>
                    <a:pt x="28" y="45"/>
                    <a:pt x="27" y="45"/>
                    <a:pt x="25" y="45"/>
                  </a:cubicBezTo>
                  <a:cubicBezTo>
                    <a:pt x="26" y="45"/>
                    <a:pt x="27" y="44"/>
                    <a:pt x="27" y="43"/>
                  </a:cubicBezTo>
                  <a:cubicBezTo>
                    <a:pt x="28" y="44"/>
                    <a:pt x="28" y="45"/>
                    <a:pt x="29" y="45"/>
                  </a:cubicBezTo>
                  <a:close/>
                  <a:moveTo>
                    <a:pt x="20" y="46"/>
                  </a:moveTo>
                  <a:lnTo>
                    <a:pt x="20" y="46"/>
                  </a:lnTo>
                  <a:cubicBezTo>
                    <a:pt x="19" y="46"/>
                    <a:pt x="17" y="46"/>
                    <a:pt x="16" y="46"/>
                  </a:cubicBezTo>
                  <a:cubicBezTo>
                    <a:pt x="17" y="45"/>
                    <a:pt x="17" y="44"/>
                    <a:pt x="18" y="43"/>
                  </a:cubicBezTo>
                  <a:cubicBezTo>
                    <a:pt x="18" y="44"/>
                    <a:pt x="19" y="45"/>
                    <a:pt x="20" y="46"/>
                  </a:cubicBezTo>
                  <a:close/>
                  <a:moveTo>
                    <a:pt x="11" y="46"/>
                  </a:moveTo>
                  <a:lnTo>
                    <a:pt x="11" y="46"/>
                  </a:lnTo>
                  <a:cubicBezTo>
                    <a:pt x="10" y="46"/>
                    <a:pt x="8" y="46"/>
                    <a:pt x="7" y="47"/>
                  </a:cubicBezTo>
                  <a:cubicBezTo>
                    <a:pt x="8" y="46"/>
                    <a:pt x="8" y="45"/>
                    <a:pt x="9" y="44"/>
                  </a:cubicBezTo>
                  <a:cubicBezTo>
                    <a:pt x="9" y="45"/>
                    <a:pt x="10" y="46"/>
                    <a:pt x="11" y="46"/>
                  </a:cubicBezTo>
                  <a:close/>
                  <a:moveTo>
                    <a:pt x="6" y="38"/>
                  </a:moveTo>
                  <a:lnTo>
                    <a:pt x="6" y="38"/>
                  </a:lnTo>
                  <a:cubicBezTo>
                    <a:pt x="7" y="38"/>
                    <a:pt x="9" y="38"/>
                    <a:pt x="10" y="38"/>
                  </a:cubicBezTo>
                  <a:cubicBezTo>
                    <a:pt x="9" y="38"/>
                    <a:pt x="9" y="39"/>
                    <a:pt x="8" y="40"/>
                  </a:cubicBezTo>
                  <a:cubicBezTo>
                    <a:pt x="8" y="39"/>
                    <a:pt x="7" y="38"/>
                    <a:pt x="6" y="38"/>
                  </a:cubicBezTo>
                  <a:close/>
                  <a:moveTo>
                    <a:pt x="16" y="37"/>
                  </a:moveTo>
                  <a:lnTo>
                    <a:pt x="16" y="37"/>
                  </a:lnTo>
                  <a:cubicBezTo>
                    <a:pt x="17" y="37"/>
                    <a:pt x="18" y="37"/>
                    <a:pt x="20" y="37"/>
                  </a:cubicBezTo>
                  <a:cubicBezTo>
                    <a:pt x="19" y="38"/>
                    <a:pt x="18" y="38"/>
                    <a:pt x="18" y="39"/>
                  </a:cubicBezTo>
                  <a:cubicBezTo>
                    <a:pt x="17" y="38"/>
                    <a:pt x="16" y="38"/>
                    <a:pt x="16" y="37"/>
                  </a:cubicBezTo>
                  <a:close/>
                  <a:moveTo>
                    <a:pt x="25" y="37"/>
                  </a:moveTo>
                  <a:lnTo>
                    <a:pt x="25" y="37"/>
                  </a:lnTo>
                  <a:lnTo>
                    <a:pt x="29" y="37"/>
                  </a:lnTo>
                  <a:cubicBezTo>
                    <a:pt x="28" y="37"/>
                    <a:pt x="27" y="38"/>
                    <a:pt x="27" y="39"/>
                  </a:cubicBezTo>
                  <a:cubicBezTo>
                    <a:pt x="26" y="38"/>
                    <a:pt x="26" y="37"/>
                    <a:pt x="25" y="37"/>
                  </a:cubicBezTo>
                  <a:close/>
                  <a:moveTo>
                    <a:pt x="34" y="37"/>
                  </a:moveTo>
                  <a:lnTo>
                    <a:pt x="34" y="37"/>
                  </a:lnTo>
                  <a:lnTo>
                    <a:pt x="36" y="36"/>
                  </a:lnTo>
                  <a:cubicBezTo>
                    <a:pt x="37" y="36"/>
                    <a:pt x="37" y="36"/>
                    <a:pt x="37" y="36"/>
                  </a:cubicBezTo>
                  <a:lnTo>
                    <a:pt x="37" y="34"/>
                  </a:lnTo>
                  <a:cubicBezTo>
                    <a:pt x="38" y="34"/>
                    <a:pt x="38" y="35"/>
                    <a:pt x="39" y="35"/>
                  </a:cubicBezTo>
                  <a:cubicBezTo>
                    <a:pt x="38" y="36"/>
                    <a:pt x="37" y="37"/>
                    <a:pt x="36" y="38"/>
                  </a:cubicBezTo>
                  <a:cubicBezTo>
                    <a:pt x="36" y="38"/>
                    <a:pt x="35" y="37"/>
                    <a:pt x="34" y="37"/>
                  </a:cubicBezTo>
                  <a:close/>
                  <a:moveTo>
                    <a:pt x="37" y="28"/>
                  </a:moveTo>
                  <a:lnTo>
                    <a:pt x="37" y="28"/>
                  </a:lnTo>
                  <a:lnTo>
                    <a:pt x="37" y="24"/>
                  </a:lnTo>
                  <a:cubicBezTo>
                    <a:pt x="38" y="25"/>
                    <a:pt x="38" y="26"/>
                    <a:pt x="39" y="26"/>
                  </a:cubicBezTo>
                  <a:cubicBezTo>
                    <a:pt x="38" y="27"/>
                    <a:pt x="38" y="27"/>
                    <a:pt x="37" y="28"/>
                  </a:cubicBezTo>
                  <a:close/>
                  <a:moveTo>
                    <a:pt x="37" y="19"/>
                  </a:moveTo>
                  <a:lnTo>
                    <a:pt x="37" y="19"/>
                  </a:lnTo>
                  <a:lnTo>
                    <a:pt x="37" y="15"/>
                  </a:lnTo>
                  <a:cubicBezTo>
                    <a:pt x="38" y="16"/>
                    <a:pt x="38" y="17"/>
                    <a:pt x="39" y="17"/>
                  </a:cubicBezTo>
                  <a:cubicBezTo>
                    <a:pt x="38" y="18"/>
                    <a:pt x="38" y="18"/>
                    <a:pt x="37" y="19"/>
                  </a:cubicBezTo>
                  <a:close/>
                  <a:moveTo>
                    <a:pt x="37" y="10"/>
                  </a:moveTo>
                  <a:lnTo>
                    <a:pt x="37" y="10"/>
                  </a:lnTo>
                  <a:lnTo>
                    <a:pt x="37" y="6"/>
                  </a:lnTo>
                  <a:cubicBezTo>
                    <a:pt x="38" y="7"/>
                    <a:pt x="38" y="8"/>
                    <a:pt x="39" y="8"/>
                  </a:cubicBezTo>
                  <a:cubicBezTo>
                    <a:pt x="38" y="9"/>
                    <a:pt x="38" y="9"/>
                    <a:pt x="37" y="10"/>
                  </a:cubicBezTo>
                  <a:close/>
                  <a:moveTo>
                    <a:pt x="46" y="6"/>
                  </a:moveTo>
                  <a:lnTo>
                    <a:pt x="46" y="6"/>
                  </a:lnTo>
                  <a:lnTo>
                    <a:pt x="46" y="10"/>
                  </a:lnTo>
                  <a:cubicBezTo>
                    <a:pt x="45" y="9"/>
                    <a:pt x="45" y="9"/>
                    <a:pt x="44" y="8"/>
                  </a:cubicBezTo>
                  <a:cubicBezTo>
                    <a:pt x="45" y="8"/>
                    <a:pt x="45" y="7"/>
                    <a:pt x="46" y="6"/>
                  </a:cubicBezTo>
                  <a:close/>
                  <a:moveTo>
                    <a:pt x="46" y="15"/>
                  </a:moveTo>
                  <a:lnTo>
                    <a:pt x="46" y="15"/>
                  </a:lnTo>
                  <a:lnTo>
                    <a:pt x="46" y="20"/>
                  </a:lnTo>
                  <a:cubicBezTo>
                    <a:pt x="45" y="19"/>
                    <a:pt x="45" y="18"/>
                    <a:pt x="44" y="17"/>
                  </a:cubicBezTo>
                  <a:cubicBezTo>
                    <a:pt x="45" y="17"/>
                    <a:pt x="45" y="16"/>
                    <a:pt x="46" y="15"/>
                  </a:cubicBezTo>
                  <a:close/>
                  <a:moveTo>
                    <a:pt x="46" y="24"/>
                  </a:moveTo>
                  <a:lnTo>
                    <a:pt x="46" y="24"/>
                  </a:lnTo>
                  <a:lnTo>
                    <a:pt x="46" y="29"/>
                  </a:lnTo>
                  <a:cubicBezTo>
                    <a:pt x="46" y="28"/>
                    <a:pt x="45" y="27"/>
                    <a:pt x="44" y="26"/>
                  </a:cubicBezTo>
                  <a:cubicBezTo>
                    <a:pt x="45" y="26"/>
                    <a:pt x="46" y="25"/>
                    <a:pt x="46" y="24"/>
                  </a:cubicBezTo>
                  <a:close/>
                  <a:moveTo>
                    <a:pt x="0" y="42"/>
                  </a:moveTo>
                  <a:lnTo>
                    <a:pt x="0" y="42"/>
                  </a:lnTo>
                  <a:cubicBezTo>
                    <a:pt x="0" y="41"/>
                    <a:pt x="1" y="41"/>
                    <a:pt x="1" y="40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8" y="41"/>
                    <a:pt x="8" y="43"/>
                  </a:cubicBezTo>
                  <a:cubicBezTo>
                    <a:pt x="8" y="45"/>
                    <a:pt x="6" y="46"/>
                    <a:pt x="4" y="46"/>
                  </a:cubicBezTo>
                  <a:cubicBezTo>
                    <a:pt x="2" y="46"/>
                    <a:pt x="0" y="45"/>
                    <a:pt x="0" y="43"/>
                  </a:cubicBezTo>
                  <a:cubicBezTo>
                    <a:pt x="0" y="43"/>
                    <a:pt x="0" y="42"/>
                    <a:pt x="0" y="42"/>
                  </a:cubicBezTo>
                  <a:close/>
                  <a:moveTo>
                    <a:pt x="6" y="42"/>
                  </a:moveTo>
                  <a:lnTo>
                    <a:pt x="6" y="42"/>
                  </a:lnTo>
                  <a:cubicBezTo>
                    <a:pt x="6" y="44"/>
                    <a:pt x="5" y="45"/>
                    <a:pt x="4" y="45"/>
                  </a:cubicBezTo>
                  <a:cubicBezTo>
                    <a:pt x="6" y="45"/>
                    <a:pt x="7" y="44"/>
                    <a:pt x="6" y="42"/>
                  </a:cubicBezTo>
                  <a:close/>
                  <a:moveTo>
                    <a:pt x="80" y="39"/>
                  </a:moveTo>
                  <a:lnTo>
                    <a:pt x="80" y="39"/>
                  </a:lnTo>
                  <a:cubicBezTo>
                    <a:pt x="81" y="40"/>
                    <a:pt x="81" y="42"/>
                    <a:pt x="81" y="43"/>
                  </a:cubicBezTo>
                  <a:cubicBezTo>
                    <a:pt x="81" y="43"/>
                    <a:pt x="81" y="44"/>
                    <a:pt x="81" y="44"/>
                  </a:cubicBezTo>
                  <a:cubicBezTo>
                    <a:pt x="81" y="45"/>
                    <a:pt x="79" y="46"/>
                    <a:pt x="78" y="46"/>
                  </a:cubicBezTo>
                  <a:cubicBezTo>
                    <a:pt x="76" y="46"/>
                    <a:pt x="74" y="45"/>
                    <a:pt x="74" y="43"/>
                  </a:cubicBezTo>
                  <a:cubicBezTo>
                    <a:pt x="74" y="41"/>
                    <a:pt x="76" y="39"/>
                    <a:pt x="78" y="39"/>
                  </a:cubicBezTo>
                  <a:cubicBezTo>
                    <a:pt x="79" y="39"/>
                    <a:pt x="79" y="39"/>
                    <a:pt x="80" y="39"/>
                  </a:cubicBezTo>
                  <a:close/>
                  <a:moveTo>
                    <a:pt x="80" y="42"/>
                  </a:moveTo>
                  <a:lnTo>
                    <a:pt x="80" y="42"/>
                  </a:lnTo>
                  <a:cubicBezTo>
                    <a:pt x="80" y="44"/>
                    <a:pt x="79" y="45"/>
                    <a:pt x="78" y="45"/>
                  </a:cubicBezTo>
                  <a:cubicBezTo>
                    <a:pt x="80" y="45"/>
                    <a:pt x="81" y="44"/>
                    <a:pt x="80" y="42"/>
                  </a:cubicBezTo>
                  <a:close/>
                  <a:moveTo>
                    <a:pt x="44" y="31"/>
                  </a:moveTo>
                  <a:lnTo>
                    <a:pt x="44" y="31"/>
                  </a:lnTo>
                  <a:cubicBezTo>
                    <a:pt x="43" y="32"/>
                    <a:pt x="43" y="33"/>
                    <a:pt x="42" y="34"/>
                  </a:cubicBezTo>
                  <a:cubicBezTo>
                    <a:pt x="44" y="34"/>
                    <a:pt x="44" y="32"/>
                    <a:pt x="44" y="31"/>
                  </a:cubicBezTo>
                  <a:close/>
                  <a:moveTo>
                    <a:pt x="41" y="27"/>
                  </a:moveTo>
                  <a:lnTo>
                    <a:pt x="41" y="27"/>
                  </a:lnTo>
                  <a:cubicBezTo>
                    <a:pt x="44" y="27"/>
                    <a:pt x="45" y="29"/>
                    <a:pt x="45" y="31"/>
                  </a:cubicBezTo>
                  <a:cubicBezTo>
                    <a:pt x="45" y="33"/>
                    <a:pt x="44" y="35"/>
                    <a:pt x="41" y="35"/>
                  </a:cubicBezTo>
                  <a:cubicBezTo>
                    <a:pt x="39" y="35"/>
                    <a:pt x="38" y="33"/>
                    <a:pt x="38" y="31"/>
                  </a:cubicBezTo>
                  <a:cubicBezTo>
                    <a:pt x="38" y="29"/>
                    <a:pt x="39" y="27"/>
                    <a:pt x="41" y="27"/>
                  </a:cubicBezTo>
                  <a:close/>
                  <a:moveTo>
                    <a:pt x="44" y="22"/>
                  </a:moveTo>
                  <a:lnTo>
                    <a:pt x="44" y="22"/>
                  </a:lnTo>
                  <a:cubicBezTo>
                    <a:pt x="43" y="23"/>
                    <a:pt x="43" y="24"/>
                    <a:pt x="42" y="24"/>
                  </a:cubicBezTo>
                  <a:cubicBezTo>
                    <a:pt x="44" y="25"/>
                    <a:pt x="44" y="23"/>
                    <a:pt x="44" y="22"/>
                  </a:cubicBezTo>
                  <a:close/>
                  <a:moveTo>
                    <a:pt x="41" y="18"/>
                  </a:moveTo>
                  <a:lnTo>
                    <a:pt x="41" y="18"/>
                  </a:lnTo>
                  <a:cubicBezTo>
                    <a:pt x="44" y="18"/>
                    <a:pt x="45" y="20"/>
                    <a:pt x="45" y="22"/>
                  </a:cubicBezTo>
                  <a:cubicBezTo>
                    <a:pt x="45" y="24"/>
                    <a:pt x="44" y="26"/>
                    <a:pt x="41" y="26"/>
                  </a:cubicBezTo>
                  <a:cubicBezTo>
                    <a:pt x="39" y="26"/>
                    <a:pt x="38" y="24"/>
                    <a:pt x="38" y="22"/>
                  </a:cubicBezTo>
                  <a:cubicBezTo>
                    <a:pt x="38" y="20"/>
                    <a:pt x="39" y="18"/>
                    <a:pt x="41" y="18"/>
                  </a:cubicBezTo>
                  <a:close/>
                  <a:moveTo>
                    <a:pt x="44" y="13"/>
                  </a:moveTo>
                  <a:lnTo>
                    <a:pt x="44" y="13"/>
                  </a:lnTo>
                  <a:cubicBezTo>
                    <a:pt x="43" y="14"/>
                    <a:pt x="43" y="15"/>
                    <a:pt x="42" y="15"/>
                  </a:cubicBezTo>
                  <a:cubicBezTo>
                    <a:pt x="44" y="15"/>
                    <a:pt x="44" y="14"/>
                    <a:pt x="44" y="13"/>
                  </a:cubicBezTo>
                  <a:close/>
                  <a:moveTo>
                    <a:pt x="41" y="9"/>
                  </a:moveTo>
                  <a:lnTo>
                    <a:pt x="41" y="9"/>
                  </a:lnTo>
                  <a:cubicBezTo>
                    <a:pt x="44" y="9"/>
                    <a:pt x="45" y="11"/>
                    <a:pt x="45" y="13"/>
                  </a:cubicBezTo>
                  <a:cubicBezTo>
                    <a:pt x="45" y="15"/>
                    <a:pt x="44" y="17"/>
                    <a:pt x="41" y="17"/>
                  </a:cubicBezTo>
                  <a:cubicBezTo>
                    <a:pt x="39" y="17"/>
                    <a:pt x="38" y="15"/>
                    <a:pt x="38" y="13"/>
                  </a:cubicBezTo>
                  <a:cubicBezTo>
                    <a:pt x="38" y="11"/>
                    <a:pt x="39" y="9"/>
                    <a:pt x="41" y="9"/>
                  </a:cubicBezTo>
                  <a:close/>
                  <a:moveTo>
                    <a:pt x="44" y="3"/>
                  </a:moveTo>
                  <a:lnTo>
                    <a:pt x="44" y="3"/>
                  </a:lnTo>
                  <a:cubicBezTo>
                    <a:pt x="43" y="5"/>
                    <a:pt x="43" y="6"/>
                    <a:pt x="42" y="6"/>
                  </a:cubicBezTo>
                  <a:cubicBezTo>
                    <a:pt x="44" y="6"/>
                    <a:pt x="44" y="5"/>
                    <a:pt x="44" y="3"/>
                  </a:cubicBezTo>
                  <a:close/>
                  <a:moveTo>
                    <a:pt x="41" y="0"/>
                  </a:moveTo>
                  <a:lnTo>
                    <a:pt x="41" y="0"/>
                  </a:lnTo>
                  <a:cubicBezTo>
                    <a:pt x="44" y="0"/>
                    <a:pt x="45" y="2"/>
                    <a:pt x="45" y="4"/>
                  </a:cubicBezTo>
                  <a:cubicBezTo>
                    <a:pt x="45" y="6"/>
                    <a:pt x="44" y="7"/>
                    <a:pt x="41" y="7"/>
                  </a:cubicBezTo>
                  <a:cubicBezTo>
                    <a:pt x="39" y="7"/>
                    <a:pt x="38" y="6"/>
                    <a:pt x="38" y="4"/>
                  </a:cubicBezTo>
                  <a:cubicBezTo>
                    <a:pt x="38" y="2"/>
                    <a:pt x="39" y="0"/>
                    <a:pt x="41" y="0"/>
                  </a:cubicBezTo>
                  <a:close/>
                  <a:moveTo>
                    <a:pt x="34" y="41"/>
                  </a:moveTo>
                  <a:lnTo>
                    <a:pt x="34" y="41"/>
                  </a:lnTo>
                  <a:cubicBezTo>
                    <a:pt x="34" y="42"/>
                    <a:pt x="33" y="43"/>
                    <a:pt x="32" y="43"/>
                  </a:cubicBezTo>
                  <a:cubicBezTo>
                    <a:pt x="34" y="43"/>
                    <a:pt x="34" y="42"/>
                    <a:pt x="34" y="41"/>
                  </a:cubicBezTo>
                  <a:close/>
                  <a:moveTo>
                    <a:pt x="32" y="37"/>
                  </a:moveTo>
                  <a:lnTo>
                    <a:pt x="32" y="37"/>
                  </a:lnTo>
                  <a:cubicBezTo>
                    <a:pt x="34" y="37"/>
                    <a:pt x="35" y="39"/>
                    <a:pt x="35" y="41"/>
                  </a:cubicBezTo>
                  <a:cubicBezTo>
                    <a:pt x="35" y="43"/>
                    <a:pt x="34" y="44"/>
                    <a:pt x="32" y="44"/>
                  </a:cubicBezTo>
                  <a:cubicBezTo>
                    <a:pt x="30" y="44"/>
                    <a:pt x="28" y="43"/>
                    <a:pt x="28" y="41"/>
                  </a:cubicBezTo>
                  <a:cubicBezTo>
                    <a:pt x="28" y="39"/>
                    <a:pt x="30" y="37"/>
                    <a:pt x="32" y="37"/>
                  </a:cubicBezTo>
                  <a:close/>
                  <a:moveTo>
                    <a:pt x="25" y="41"/>
                  </a:moveTo>
                  <a:lnTo>
                    <a:pt x="25" y="41"/>
                  </a:lnTo>
                  <a:cubicBezTo>
                    <a:pt x="24" y="42"/>
                    <a:pt x="24" y="43"/>
                    <a:pt x="23" y="44"/>
                  </a:cubicBezTo>
                  <a:cubicBezTo>
                    <a:pt x="24" y="44"/>
                    <a:pt x="25" y="42"/>
                    <a:pt x="25" y="41"/>
                  </a:cubicBezTo>
                  <a:close/>
                  <a:moveTo>
                    <a:pt x="22" y="37"/>
                  </a:moveTo>
                  <a:lnTo>
                    <a:pt x="22" y="37"/>
                  </a:lnTo>
                  <a:cubicBezTo>
                    <a:pt x="24" y="37"/>
                    <a:pt x="26" y="39"/>
                    <a:pt x="26" y="41"/>
                  </a:cubicBezTo>
                  <a:cubicBezTo>
                    <a:pt x="26" y="43"/>
                    <a:pt x="24" y="45"/>
                    <a:pt x="22" y="45"/>
                  </a:cubicBezTo>
                  <a:cubicBezTo>
                    <a:pt x="20" y="45"/>
                    <a:pt x="19" y="43"/>
                    <a:pt x="19" y="41"/>
                  </a:cubicBezTo>
                  <a:cubicBezTo>
                    <a:pt x="19" y="39"/>
                    <a:pt x="20" y="37"/>
                    <a:pt x="22" y="37"/>
                  </a:cubicBezTo>
                  <a:close/>
                  <a:moveTo>
                    <a:pt x="16" y="42"/>
                  </a:moveTo>
                  <a:lnTo>
                    <a:pt x="16" y="42"/>
                  </a:lnTo>
                  <a:cubicBezTo>
                    <a:pt x="15" y="43"/>
                    <a:pt x="14" y="44"/>
                    <a:pt x="13" y="44"/>
                  </a:cubicBezTo>
                  <a:cubicBezTo>
                    <a:pt x="15" y="44"/>
                    <a:pt x="16" y="43"/>
                    <a:pt x="16" y="42"/>
                  </a:cubicBezTo>
                  <a:close/>
                  <a:moveTo>
                    <a:pt x="13" y="38"/>
                  </a:moveTo>
                  <a:lnTo>
                    <a:pt x="13" y="38"/>
                  </a:lnTo>
                  <a:cubicBezTo>
                    <a:pt x="15" y="38"/>
                    <a:pt x="17" y="40"/>
                    <a:pt x="17" y="42"/>
                  </a:cubicBezTo>
                  <a:cubicBezTo>
                    <a:pt x="17" y="44"/>
                    <a:pt x="15" y="45"/>
                    <a:pt x="13" y="45"/>
                  </a:cubicBezTo>
                  <a:cubicBezTo>
                    <a:pt x="11" y="45"/>
                    <a:pt x="9" y="44"/>
                    <a:pt x="9" y="42"/>
                  </a:cubicBezTo>
                  <a:cubicBezTo>
                    <a:pt x="9" y="40"/>
                    <a:pt x="11" y="38"/>
                    <a:pt x="13" y="38"/>
                  </a:cubicBezTo>
                  <a:close/>
                  <a:moveTo>
                    <a:pt x="71" y="42"/>
                  </a:moveTo>
                  <a:lnTo>
                    <a:pt x="71" y="42"/>
                  </a:lnTo>
                  <a:cubicBezTo>
                    <a:pt x="70" y="43"/>
                    <a:pt x="70" y="44"/>
                    <a:pt x="69" y="44"/>
                  </a:cubicBezTo>
                  <a:cubicBezTo>
                    <a:pt x="71" y="45"/>
                    <a:pt x="71" y="43"/>
                    <a:pt x="71" y="42"/>
                  </a:cubicBezTo>
                  <a:close/>
                  <a:moveTo>
                    <a:pt x="69" y="38"/>
                  </a:moveTo>
                  <a:lnTo>
                    <a:pt x="69" y="38"/>
                  </a:lnTo>
                  <a:cubicBezTo>
                    <a:pt x="71" y="38"/>
                    <a:pt x="72" y="40"/>
                    <a:pt x="72" y="42"/>
                  </a:cubicBezTo>
                  <a:cubicBezTo>
                    <a:pt x="72" y="44"/>
                    <a:pt x="71" y="46"/>
                    <a:pt x="69" y="46"/>
                  </a:cubicBezTo>
                  <a:cubicBezTo>
                    <a:pt x="66" y="46"/>
                    <a:pt x="65" y="44"/>
                    <a:pt x="65" y="42"/>
                  </a:cubicBezTo>
                  <a:cubicBezTo>
                    <a:pt x="65" y="40"/>
                    <a:pt x="66" y="38"/>
                    <a:pt x="69" y="38"/>
                  </a:cubicBezTo>
                  <a:close/>
                  <a:moveTo>
                    <a:pt x="62" y="41"/>
                  </a:moveTo>
                  <a:lnTo>
                    <a:pt x="62" y="41"/>
                  </a:lnTo>
                  <a:cubicBezTo>
                    <a:pt x="61" y="42"/>
                    <a:pt x="61" y="43"/>
                    <a:pt x="59" y="44"/>
                  </a:cubicBezTo>
                  <a:cubicBezTo>
                    <a:pt x="61" y="44"/>
                    <a:pt x="62" y="42"/>
                    <a:pt x="62" y="41"/>
                  </a:cubicBezTo>
                  <a:close/>
                  <a:moveTo>
                    <a:pt x="59" y="37"/>
                  </a:moveTo>
                  <a:lnTo>
                    <a:pt x="59" y="37"/>
                  </a:lnTo>
                  <a:cubicBezTo>
                    <a:pt x="61" y="37"/>
                    <a:pt x="63" y="39"/>
                    <a:pt x="63" y="41"/>
                  </a:cubicBezTo>
                  <a:cubicBezTo>
                    <a:pt x="63" y="43"/>
                    <a:pt x="61" y="45"/>
                    <a:pt x="59" y="45"/>
                  </a:cubicBezTo>
                  <a:cubicBezTo>
                    <a:pt x="57" y="45"/>
                    <a:pt x="56" y="43"/>
                    <a:pt x="56" y="41"/>
                  </a:cubicBezTo>
                  <a:cubicBezTo>
                    <a:pt x="56" y="39"/>
                    <a:pt x="57" y="37"/>
                    <a:pt x="59" y="37"/>
                  </a:cubicBezTo>
                  <a:close/>
                  <a:moveTo>
                    <a:pt x="53" y="40"/>
                  </a:moveTo>
                  <a:lnTo>
                    <a:pt x="53" y="40"/>
                  </a:lnTo>
                  <a:cubicBezTo>
                    <a:pt x="52" y="42"/>
                    <a:pt x="51" y="42"/>
                    <a:pt x="50" y="43"/>
                  </a:cubicBezTo>
                  <a:cubicBezTo>
                    <a:pt x="52" y="43"/>
                    <a:pt x="53" y="42"/>
                    <a:pt x="53" y="40"/>
                  </a:cubicBezTo>
                  <a:close/>
                  <a:moveTo>
                    <a:pt x="50" y="37"/>
                  </a:moveTo>
                  <a:lnTo>
                    <a:pt x="50" y="37"/>
                  </a:lnTo>
                  <a:cubicBezTo>
                    <a:pt x="52" y="37"/>
                    <a:pt x="54" y="38"/>
                    <a:pt x="54" y="41"/>
                  </a:cubicBezTo>
                  <a:cubicBezTo>
                    <a:pt x="54" y="43"/>
                    <a:pt x="52" y="44"/>
                    <a:pt x="50" y="44"/>
                  </a:cubicBezTo>
                  <a:cubicBezTo>
                    <a:pt x="48" y="44"/>
                    <a:pt x="46" y="43"/>
                    <a:pt x="46" y="41"/>
                  </a:cubicBezTo>
                  <a:cubicBezTo>
                    <a:pt x="46" y="38"/>
                    <a:pt x="48" y="37"/>
                    <a:pt x="50" y="37"/>
                  </a:cubicBezTo>
                  <a:close/>
                  <a:moveTo>
                    <a:pt x="43" y="40"/>
                  </a:moveTo>
                  <a:lnTo>
                    <a:pt x="43" y="40"/>
                  </a:lnTo>
                  <a:cubicBezTo>
                    <a:pt x="43" y="41"/>
                    <a:pt x="42" y="42"/>
                    <a:pt x="41" y="43"/>
                  </a:cubicBezTo>
                  <a:cubicBezTo>
                    <a:pt x="43" y="43"/>
                    <a:pt x="44" y="41"/>
                    <a:pt x="43" y="40"/>
                  </a:cubicBezTo>
                  <a:close/>
                  <a:moveTo>
                    <a:pt x="41" y="36"/>
                  </a:moveTo>
                  <a:lnTo>
                    <a:pt x="41" y="36"/>
                  </a:lnTo>
                  <a:cubicBezTo>
                    <a:pt x="43" y="36"/>
                    <a:pt x="45" y="38"/>
                    <a:pt x="45" y="40"/>
                  </a:cubicBezTo>
                  <a:cubicBezTo>
                    <a:pt x="45" y="42"/>
                    <a:pt x="43" y="44"/>
                    <a:pt x="41" y="44"/>
                  </a:cubicBezTo>
                  <a:cubicBezTo>
                    <a:pt x="39" y="44"/>
                    <a:pt x="37" y="42"/>
                    <a:pt x="37" y="40"/>
                  </a:cubicBezTo>
                  <a:cubicBezTo>
                    <a:pt x="37" y="38"/>
                    <a:pt x="39" y="36"/>
                    <a:pt x="41" y="3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93" name="Freeform 1520"/>
            <p:cNvSpPr>
              <a:spLocks/>
            </p:cNvSpPr>
            <p:nvPr userDrawn="1"/>
          </p:nvSpPr>
          <p:spPr bwMode="auto">
            <a:xfrm>
              <a:off x="419" y="363"/>
              <a:ext cx="9" cy="9"/>
            </a:xfrm>
            <a:custGeom>
              <a:avLst/>
              <a:gdLst>
                <a:gd name="T0" fmla="*/ 13 w 20"/>
                <a:gd name="T1" fmla="*/ 4 h 21"/>
                <a:gd name="T2" fmla="*/ 13 w 20"/>
                <a:gd name="T3" fmla="*/ 4 h 21"/>
                <a:gd name="T4" fmla="*/ 12 w 20"/>
                <a:gd name="T5" fmla="*/ 7 h 21"/>
                <a:gd name="T6" fmla="*/ 20 w 20"/>
                <a:gd name="T7" fmla="*/ 5 h 21"/>
                <a:gd name="T8" fmla="*/ 20 w 20"/>
                <a:gd name="T9" fmla="*/ 15 h 21"/>
                <a:gd name="T10" fmla="*/ 14 w 20"/>
                <a:gd name="T11" fmla="*/ 12 h 21"/>
                <a:gd name="T12" fmla="*/ 15 w 20"/>
                <a:gd name="T13" fmla="*/ 21 h 21"/>
                <a:gd name="T14" fmla="*/ 5 w 20"/>
                <a:gd name="T15" fmla="*/ 21 h 21"/>
                <a:gd name="T16" fmla="*/ 9 w 20"/>
                <a:gd name="T17" fmla="*/ 14 h 21"/>
                <a:gd name="T18" fmla="*/ 0 w 20"/>
                <a:gd name="T19" fmla="*/ 15 h 21"/>
                <a:gd name="T20" fmla="*/ 0 w 20"/>
                <a:gd name="T21" fmla="*/ 5 h 21"/>
                <a:gd name="T22" fmla="*/ 7 w 20"/>
                <a:gd name="T23" fmla="*/ 9 h 21"/>
                <a:gd name="T24" fmla="*/ 5 w 20"/>
                <a:gd name="T25" fmla="*/ 0 h 21"/>
                <a:gd name="T26" fmla="*/ 15 w 20"/>
                <a:gd name="T27" fmla="*/ 0 h 21"/>
                <a:gd name="T28" fmla="*/ 13 w 20"/>
                <a:gd name="T2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13" y="4"/>
                  </a:moveTo>
                  <a:lnTo>
                    <a:pt x="13" y="4"/>
                  </a:lnTo>
                  <a:cubicBezTo>
                    <a:pt x="12" y="5"/>
                    <a:pt x="12" y="6"/>
                    <a:pt x="12" y="7"/>
                  </a:cubicBezTo>
                  <a:cubicBezTo>
                    <a:pt x="13" y="11"/>
                    <a:pt x="19" y="6"/>
                    <a:pt x="20" y="5"/>
                  </a:cubicBezTo>
                  <a:lnTo>
                    <a:pt x="20" y="15"/>
                  </a:lnTo>
                  <a:cubicBezTo>
                    <a:pt x="19" y="14"/>
                    <a:pt x="16" y="12"/>
                    <a:pt x="14" y="12"/>
                  </a:cubicBezTo>
                  <a:cubicBezTo>
                    <a:pt x="9" y="13"/>
                    <a:pt x="14" y="19"/>
                    <a:pt x="15" y="21"/>
                  </a:cubicBezTo>
                  <a:lnTo>
                    <a:pt x="5" y="21"/>
                  </a:lnTo>
                  <a:cubicBezTo>
                    <a:pt x="6" y="19"/>
                    <a:pt x="9" y="16"/>
                    <a:pt x="9" y="14"/>
                  </a:cubicBezTo>
                  <a:cubicBezTo>
                    <a:pt x="8" y="9"/>
                    <a:pt x="1" y="14"/>
                    <a:pt x="0" y="15"/>
                  </a:cubicBezTo>
                  <a:lnTo>
                    <a:pt x="0" y="5"/>
                  </a:lnTo>
                  <a:cubicBezTo>
                    <a:pt x="1" y="6"/>
                    <a:pt x="5" y="9"/>
                    <a:pt x="7" y="9"/>
                  </a:cubicBezTo>
                  <a:cubicBezTo>
                    <a:pt x="11" y="8"/>
                    <a:pt x="6" y="1"/>
                    <a:pt x="5" y="0"/>
                  </a:cubicBezTo>
                  <a:lnTo>
                    <a:pt x="15" y="0"/>
                  </a:lnTo>
                  <a:cubicBezTo>
                    <a:pt x="14" y="1"/>
                    <a:pt x="13" y="3"/>
                    <a:pt x="13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94" name="Freeform 1521"/>
            <p:cNvSpPr>
              <a:spLocks/>
            </p:cNvSpPr>
            <p:nvPr userDrawn="1"/>
          </p:nvSpPr>
          <p:spPr bwMode="auto">
            <a:xfrm>
              <a:off x="361" y="388"/>
              <a:ext cx="74" cy="28"/>
            </a:xfrm>
            <a:custGeom>
              <a:avLst/>
              <a:gdLst>
                <a:gd name="T0" fmla="*/ 109 w 164"/>
                <a:gd name="T1" fmla="*/ 25 h 62"/>
                <a:gd name="T2" fmla="*/ 109 w 164"/>
                <a:gd name="T3" fmla="*/ 25 h 62"/>
                <a:gd name="T4" fmla="*/ 127 w 164"/>
                <a:gd name="T5" fmla="*/ 40 h 62"/>
                <a:gd name="T6" fmla="*/ 133 w 164"/>
                <a:gd name="T7" fmla="*/ 29 h 62"/>
                <a:gd name="T8" fmla="*/ 131 w 164"/>
                <a:gd name="T9" fmla="*/ 24 h 62"/>
                <a:gd name="T10" fmla="*/ 139 w 164"/>
                <a:gd name="T11" fmla="*/ 30 h 62"/>
                <a:gd name="T12" fmla="*/ 144 w 164"/>
                <a:gd name="T13" fmla="*/ 41 h 62"/>
                <a:gd name="T14" fmla="*/ 149 w 164"/>
                <a:gd name="T15" fmla="*/ 41 h 62"/>
                <a:gd name="T16" fmla="*/ 152 w 164"/>
                <a:gd name="T17" fmla="*/ 33 h 62"/>
                <a:gd name="T18" fmla="*/ 151 w 164"/>
                <a:gd name="T19" fmla="*/ 26 h 62"/>
                <a:gd name="T20" fmla="*/ 157 w 164"/>
                <a:gd name="T21" fmla="*/ 32 h 62"/>
                <a:gd name="T22" fmla="*/ 163 w 164"/>
                <a:gd name="T23" fmla="*/ 36 h 62"/>
                <a:gd name="T24" fmla="*/ 161 w 164"/>
                <a:gd name="T25" fmla="*/ 45 h 62"/>
                <a:gd name="T26" fmla="*/ 149 w 164"/>
                <a:gd name="T27" fmla="*/ 50 h 62"/>
                <a:gd name="T28" fmla="*/ 142 w 164"/>
                <a:gd name="T29" fmla="*/ 56 h 62"/>
                <a:gd name="T30" fmla="*/ 128 w 164"/>
                <a:gd name="T31" fmla="*/ 56 h 62"/>
                <a:gd name="T32" fmla="*/ 115 w 164"/>
                <a:gd name="T33" fmla="*/ 62 h 62"/>
                <a:gd name="T34" fmla="*/ 103 w 164"/>
                <a:gd name="T35" fmla="*/ 57 h 62"/>
                <a:gd name="T36" fmla="*/ 85 w 164"/>
                <a:gd name="T37" fmla="*/ 47 h 62"/>
                <a:gd name="T38" fmla="*/ 56 w 164"/>
                <a:gd name="T39" fmla="*/ 41 h 62"/>
                <a:gd name="T40" fmla="*/ 30 w 164"/>
                <a:gd name="T41" fmla="*/ 35 h 62"/>
                <a:gd name="T42" fmla="*/ 2 w 164"/>
                <a:gd name="T43" fmla="*/ 31 h 62"/>
                <a:gd name="T44" fmla="*/ 7 w 164"/>
                <a:gd name="T45" fmla="*/ 14 h 62"/>
                <a:gd name="T46" fmla="*/ 8 w 164"/>
                <a:gd name="T47" fmla="*/ 3 h 62"/>
                <a:gd name="T48" fmla="*/ 36 w 164"/>
                <a:gd name="T49" fmla="*/ 0 h 62"/>
                <a:gd name="T50" fmla="*/ 39 w 164"/>
                <a:gd name="T51" fmla="*/ 15 h 62"/>
                <a:gd name="T52" fmla="*/ 56 w 164"/>
                <a:gd name="T53" fmla="*/ 26 h 62"/>
                <a:gd name="T54" fmla="*/ 95 w 164"/>
                <a:gd name="T55" fmla="*/ 34 h 62"/>
                <a:gd name="T56" fmla="*/ 104 w 164"/>
                <a:gd name="T57" fmla="*/ 25 h 62"/>
                <a:gd name="T58" fmla="*/ 109 w 164"/>
                <a:gd name="T59" fmla="*/ 2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4" h="62">
                  <a:moveTo>
                    <a:pt x="109" y="25"/>
                  </a:moveTo>
                  <a:lnTo>
                    <a:pt x="109" y="25"/>
                  </a:lnTo>
                  <a:cubicBezTo>
                    <a:pt x="112" y="31"/>
                    <a:pt x="118" y="40"/>
                    <a:pt x="127" y="40"/>
                  </a:cubicBezTo>
                  <a:cubicBezTo>
                    <a:pt x="126" y="35"/>
                    <a:pt x="128" y="31"/>
                    <a:pt x="133" y="29"/>
                  </a:cubicBezTo>
                  <a:cubicBezTo>
                    <a:pt x="133" y="28"/>
                    <a:pt x="133" y="25"/>
                    <a:pt x="131" y="24"/>
                  </a:cubicBezTo>
                  <a:cubicBezTo>
                    <a:pt x="136" y="23"/>
                    <a:pt x="138" y="26"/>
                    <a:pt x="139" y="30"/>
                  </a:cubicBezTo>
                  <a:cubicBezTo>
                    <a:pt x="145" y="31"/>
                    <a:pt x="146" y="37"/>
                    <a:pt x="144" y="41"/>
                  </a:cubicBezTo>
                  <a:cubicBezTo>
                    <a:pt x="146" y="42"/>
                    <a:pt x="149" y="41"/>
                    <a:pt x="149" y="41"/>
                  </a:cubicBezTo>
                  <a:cubicBezTo>
                    <a:pt x="147" y="36"/>
                    <a:pt x="150" y="34"/>
                    <a:pt x="152" y="33"/>
                  </a:cubicBezTo>
                  <a:cubicBezTo>
                    <a:pt x="153" y="30"/>
                    <a:pt x="152" y="28"/>
                    <a:pt x="151" y="26"/>
                  </a:cubicBezTo>
                  <a:cubicBezTo>
                    <a:pt x="156" y="26"/>
                    <a:pt x="157" y="31"/>
                    <a:pt x="157" y="32"/>
                  </a:cubicBezTo>
                  <a:cubicBezTo>
                    <a:pt x="160" y="33"/>
                    <a:pt x="161" y="33"/>
                    <a:pt x="163" y="36"/>
                  </a:cubicBezTo>
                  <a:cubicBezTo>
                    <a:pt x="164" y="37"/>
                    <a:pt x="164" y="43"/>
                    <a:pt x="161" y="45"/>
                  </a:cubicBezTo>
                  <a:cubicBezTo>
                    <a:pt x="158" y="47"/>
                    <a:pt x="153" y="47"/>
                    <a:pt x="149" y="50"/>
                  </a:cubicBezTo>
                  <a:cubicBezTo>
                    <a:pt x="147" y="51"/>
                    <a:pt x="146" y="55"/>
                    <a:pt x="142" y="56"/>
                  </a:cubicBezTo>
                  <a:cubicBezTo>
                    <a:pt x="138" y="57"/>
                    <a:pt x="133" y="55"/>
                    <a:pt x="128" y="56"/>
                  </a:cubicBezTo>
                  <a:cubicBezTo>
                    <a:pt x="122" y="58"/>
                    <a:pt x="120" y="62"/>
                    <a:pt x="115" y="62"/>
                  </a:cubicBezTo>
                  <a:cubicBezTo>
                    <a:pt x="110" y="62"/>
                    <a:pt x="111" y="58"/>
                    <a:pt x="103" y="57"/>
                  </a:cubicBezTo>
                  <a:cubicBezTo>
                    <a:pt x="97" y="54"/>
                    <a:pt x="91" y="49"/>
                    <a:pt x="85" y="47"/>
                  </a:cubicBezTo>
                  <a:cubicBezTo>
                    <a:pt x="76" y="44"/>
                    <a:pt x="66" y="43"/>
                    <a:pt x="56" y="41"/>
                  </a:cubicBezTo>
                  <a:cubicBezTo>
                    <a:pt x="47" y="40"/>
                    <a:pt x="39" y="36"/>
                    <a:pt x="30" y="35"/>
                  </a:cubicBezTo>
                  <a:cubicBezTo>
                    <a:pt x="24" y="34"/>
                    <a:pt x="5" y="35"/>
                    <a:pt x="2" y="31"/>
                  </a:cubicBezTo>
                  <a:cubicBezTo>
                    <a:pt x="0" y="27"/>
                    <a:pt x="6" y="25"/>
                    <a:pt x="7" y="14"/>
                  </a:cubicBezTo>
                  <a:cubicBezTo>
                    <a:pt x="7" y="12"/>
                    <a:pt x="8" y="4"/>
                    <a:pt x="8" y="3"/>
                  </a:cubicBezTo>
                  <a:cubicBezTo>
                    <a:pt x="8" y="3"/>
                    <a:pt x="34" y="0"/>
                    <a:pt x="36" y="0"/>
                  </a:cubicBezTo>
                  <a:cubicBezTo>
                    <a:pt x="36" y="7"/>
                    <a:pt x="38" y="13"/>
                    <a:pt x="39" y="15"/>
                  </a:cubicBezTo>
                  <a:cubicBezTo>
                    <a:pt x="43" y="21"/>
                    <a:pt x="50" y="23"/>
                    <a:pt x="56" y="26"/>
                  </a:cubicBezTo>
                  <a:cubicBezTo>
                    <a:pt x="69" y="30"/>
                    <a:pt x="82" y="35"/>
                    <a:pt x="95" y="34"/>
                  </a:cubicBezTo>
                  <a:cubicBezTo>
                    <a:pt x="96" y="34"/>
                    <a:pt x="103" y="30"/>
                    <a:pt x="104" y="25"/>
                  </a:cubicBezTo>
                  <a:cubicBezTo>
                    <a:pt x="105" y="23"/>
                    <a:pt x="108" y="23"/>
                    <a:pt x="109" y="2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95" name="Freeform 1522"/>
            <p:cNvSpPr>
              <a:spLocks/>
            </p:cNvSpPr>
            <p:nvPr userDrawn="1"/>
          </p:nvSpPr>
          <p:spPr bwMode="auto">
            <a:xfrm>
              <a:off x="363" y="388"/>
              <a:ext cx="62" cy="27"/>
            </a:xfrm>
            <a:custGeom>
              <a:avLst/>
              <a:gdLst>
                <a:gd name="T0" fmla="*/ 29 w 138"/>
                <a:gd name="T1" fmla="*/ 0 h 59"/>
                <a:gd name="T2" fmla="*/ 29 w 138"/>
                <a:gd name="T3" fmla="*/ 0 h 59"/>
                <a:gd name="T4" fmla="*/ 32 w 138"/>
                <a:gd name="T5" fmla="*/ 16 h 59"/>
                <a:gd name="T6" fmla="*/ 35 w 138"/>
                <a:gd name="T7" fmla="*/ 20 h 59"/>
                <a:gd name="T8" fmla="*/ 35 w 138"/>
                <a:gd name="T9" fmla="*/ 24 h 59"/>
                <a:gd name="T10" fmla="*/ 40 w 138"/>
                <a:gd name="T11" fmla="*/ 22 h 59"/>
                <a:gd name="T12" fmla="*/ 39 w 138"/>
                <a:gd name="T13" fmla="*/ 26 h 59"/>
                <a:gd name="T14" fmla="*/ 46 w 138"/>
                <a:gd name="T15" fmla="*/ 25 h 59"/>
                <a:gd name="T16" fmla="*/ 45 w 138"/>
                <a:gd name="T17" fmla="*/ 28 h 59"/>
                <a:gd name="T18" fmla="*/ 50 w 138"/>
                <a:gd name="T19" fmla="*/ 28 h 59"/>
                <a:gd name="T20" fmla="*/ 53 w 138"/>
                <a:gd name="T21" fmla="*/ 28 h 59"/>
                <a:gd name="T22" fmla="*/ 73 w 138"/>
                <a:gd name="T23" fmla="*/ 34 h 59"/>
                <a:gd name="T24" fmla="*/ 102 w 138"/>
                <a:gd name="T25" fmla="*/ 27 h 59"/>
                <a:gd name="T26" fmla="*/ 106 w 138"/>
                <a:gd name="T27" fmla="*/ 31 h 59"/>
                <a:gd name="T28" fmla="*/ 102 w 138"/>
                <a:gd name="T29" fmla="*/ 32 h 59"/>
                <a:gd name="T30" fmla="*/ 108 w 138"/>
                <a:gd name="T31" fmla="*/ 38 h 59"/>
                <a:gd name="T32" fmla="*/ 103 w 138"/>
                <a:gd name="T33" fmla="*/ 37 h 59"/>
                <a:gd name="T34" fmla="*/ 107 w 138"/>
                <a:gd name="T35" fmla="*/ 39 h 59"/>
                <a:gd name="T36" fmla="*/ 103 w 138"/>
                <a:gd name="T37" fmla="*/ 39 h 59"/>
                <a:gd name="T38" fmla="*/ 104 w 138"/>
                <a:gd name="T39" fmla="*/ 42 h 59"/>
                <a:gd name="T40" fmla="*/ 120 w 138"/>
                <a:gd name="T41" fmla="*/ 43 h 59"/>
                <a:gd name="T42" fmla="*/ 108 w 138"/>
                <a:gd name="T43" fmla="*/ 47 h 59"/>
                <a:gd name="T44" fmla="*/ 110 w 138"/>
                <a:gd name="T45" fmla="*/ 50 h 59"/>
                <a:gd name="T46" fmla="*/ 112 w 138"/>
                <a:gd name="T47" fmla="*/ 50 h 59"/>
                <a:gd name="T48" fmla="*/ 115 w 138"/>
                <a:gd name="T49" fmla="*/ 53 h 59"/>
                <a:gd name="T50" fmla="*/ 116 w 138"/>
                <a:gd name="T51" fmla="*/ 49 h 59"/>
                <a:gd name="T52" fmla="*/ 119 w 138"/>
                <a:gd name="T53" fmla="*/ 52 h 59"/>
                <a:gd name="T54" fmla="*/ 120 w 138"/>
                <a:gd name="T55" fmla="*/ 47 h 59"/>
                <a:gd name="T56" fmla="*/ 122 w 138"/>
                <a:gd name="T57" fmla="*/ 50 h 59"/>
                <a:gd name="T58" fmla="*/ 123 w 138"/>
                <a:gd name="T59" fmla="*/ 44 h 59"/>
                <a:gd name="T60" fmla="*/ 125 w 138"/>
                <a:gd name="T61" fmla="*/ 46 h 59"/>
                <a:gd name="T62" fmla="*/ 124 w 138"/>
                <a:gd name="T63" fmla="*/ 42 h 59"/>
                <a:gd name="T64" fmla="*/ 127 w 138"/>
                <a:gd name="T65" fmla="*/ 43 h 59"/>
                <a:gd name="T66" fmla="*/ 128 w 138"/>
                <a:gd name="T67" fmla="*/ 32 h 59"/>
                <a:gd name="T68" fmla="*/ 138 w 138"/>
                <a:gd name="T69" fmla="*/ 35 h 59"/>
                <a:gd name="T70" fmla="*/ 136 w 138"/>
                <a:gd name="T71" fmla="*/ 41 h 59"/>
                <a:gd name="T72" fmla="*/ 131 w 138"/>
                <a:gd name="T73" fmla="*/ 45 h 59"/>
                <a:gd name="T74" fmla="*/ 114 w 138"/>
                <a:gd name="T75" fmla="*/ 58 h 59"/>
                <a:gd name="T76" fmla="*/ 102 w 138"/>
                <a:gd name="T77" fmla="*/ 54 h 59"/>
                <a:gd name="T78" fmla="*/ 84 w 138"/>
                <a:gd name="T79" fmla="*/ 44 h 59"/>
                <a:gd name="T80" fmla="*/ 67 w 138"/>
                <a:gd name="T81" fmla="*/ 39 h 59"/>
                <a:gd name="T82" fmla="*/ 64 w 138"/>
                <a:gd name="T83" fmla="*/ 37 h 59"/>
                <a:gd name="T84" fmla="*/ 63 w 138"/>
                <a:gd name="T85" fmla="*/ 39 h 59"/>
                <a:gd name="T86" fmla="*/ 59 w 138"/>
                <a:gd name="T87" fmla="*/ 36 h 59"/>
                <a:gd name="T88" fmla="*/ 58 w 138"/>
                <a:gd name="T89" fmla="*/ 38 h 59"/>
                <a:gd name="T90" fmla="*/ 54 w 138"/>
                <a:gd name="T91" fmla="*/ 34 h 59"/>
                <a:gd name="T92" fmla="*/ 53 w 138"/>
                <a:gd name="T93" fmla="*/ 37 h 59"/>
                <a:gd name="T94" fmla="*/ 49 w 138"/>
                <a:gd name="T95" fmla="*/ 33 h 59"/>
                <a:gd name="T96" fmla="*/ 48 w 138"/>
                <a:gd name="T97" fmla="*/ 36 h 59"/>
                <a:gd name="T98" fmla="*/ 44 w 138"/>
                <a:gd name="T99" fmla="*/ 31 h 59"/>
                <a:gd name="T100" fmla="*/ 43 w 138"/>
                <a:gd name="T101" fmla="*/ 35 h 59"/>
                <a:gd name="T102" fmla="*/ 38 w 138"/>
                <a:gd name="T103" fmla="*/ 29 h 59"/>
                <a:gd name="T104" fmla="*/ 37 w 138"/>
                <a:gd name="T105" fmla="*/ 33 h 59"/>
                <a:gd name="T106" fmla="*/ 33 w 138"/>
                <a:gd name="T107" fmla="*/ 27 h 59"/>
                <a:gd name="T108" fmla="*/ 32 w 138"/>
                <a:gd name="T109" fmla="*/ 32 h 59"/>
                <a:gd name="T110" fmla="*/ 29 w 138"/>
                <a:gd name="T111" fmla="*/ 25 h 59"/>
                <a:gd name="T112" fmla="*/ 27 w 138"/>
                <a:gd name="T113" fmla="*/ 31 h 59"/>
                <a:gd name="T114" fmla="*/ 2 w 138"/>
                <a:gd name="T115" fmla="*/ 28 h 59"/>
                <a:gd name="T116" fmla="*/ 7 w 138"/>
                <a:gd name="T117" fmla="*/ 3 h 59"/>
                <a:gd name="T118" fmla="*/ 29 w 138"/>
                <a:gd name="T11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8" h="59">
                  <a:moveTo>
                    <a:pt x="29" y="0"/>
                  </a:moveTo>
                  <a:lnTo>
                    <a:pt x="29" y="0"/>
                  </a:lnTo>
                  <a:cubicBezTo>
                    <a:pt x="30" y="5"/>
                    <a:pt x="28" y="6"/>
                    <a:pt x="32" y="16"/>
                  </a:cubicBezTo>
                  <a:cubicBezTo>
                    <a:pt x="33" y="17"/>
                    <a:pt x="34" y="19"/>
                    <a:pt x="35" y="20"/>
                  </a:cubicBezTo>
                  <a:cubicBezTo>
                    <a:pt x="35" y="20"/>
                    <a:pt x="34" y="23"/>
                    <a:pt x="35" y="24"/>
                  </a:cubicBezTo>
                  <a:cubicBezTo>
                    <a:pt x="35" y="22"/>
                    <a:pt x="37" y="20"/>
                    <a:pt x="40" y="22"/>
                  </a:cubicBezTo>
                  <a:cubicBezTo>
                    <a:pt x="40" y="23"/>
                    <a:pt x="38" y="24"/>
                    <a:pt x="39" y="26"/>
                  </a:cubicBezTo>
                  <a:cubicBezTo>
                    <a:pt x="40" y="25"/>
                    <a:pt x="43" y="22"/>
                    <a:pt x="46" y="25"/>
                  </a:cubicBezTo>
                  <a:cubicBezTo>
                    <a:pt x="45" y="26"/>
                    <a:pt x="45" y="27"/>
                    <a:pt x="45" y="28"/>
                  </a:cubicBezTo>
                  <a:cubicBezTo>
                    <a:pt x="45" y="27"/>
                    <a:pt x="48" y="25"/>
                    <a:pt x="50" y="28"/>
                  </a:cubicBezTo>
                  <a:cubicBezTo>
                    <a:pt x="51" y="28"/>
                    <a:pt x="50" y="27"/>
                    <a:pt x="53" y="28"/>
                  </a:cubicBezTo>
                  <a:cubicBezTo>
                    <a:pt x="55" y="29"/>
                    <a:pt x="70" y="34"/>
                    <a:pt x="73" y="34"/>
                  </a:cubicBezTo>
                  <a:cubicBezTo>
                    <a:pt x="84" y="37"/>
                    <a:pt x="96" y="38"/>
                    <a:pt x="102" y="27"/>
                  </a:cubicBezTo>
                  <a:cubicBezTo>
                    <a:pt x="104" y="28"/>
                    <a:pt x="104" y="29"/>
                    <a:pt x="106" y="31"/>
                  </a:cubicBezTo>
                  <a:cubicBezTo>
                    <a:pt x="107" y="33"/>
                    <a:pt x="103" y="31"/>
                    <a:pt x="102" y="32"/>
                  </a:cubicBezTo>
                  <a:cubicBezTo>
                    <a:pt x="104" y="33"/>
                    <a:pt x="111" y="34"/>
                    <a:pt x="108" y="38"/>
                  </a:cubicBezTo>
                  <a:cubicBezTo>
                    <a:pt x="107" y="37"/>
                    <a:pt x="106" y="35"/>
                    <a:pt x="103" y="37"/>
                  </a:cubicBezTo>
                  <a:cubicBezTo>
                    <a:pt x="105" y="37"/>
                    <a:pt x="107" y="39"/>
                    <a:pt x="107" y="39"/>
                  </a:cubicBezTo>
                  <a:cubicBezTo>
                    <a:pt x="106" y="39"/>
                    <a:pt x="104" y="39"/>
                    <a:pt x="103" y="39"/>
                  </a:cubicBezTo>
                  <a:cubicBezTo>
                    <a:pt x="102" y="39"/>
                    <a:pt x="102" y="42"/>
                    <a:pt x="104" y="42"/>
                  </a:cubicBezTo>
                  <a:cubicBezTo>
                    <a:pt x="108" y="42"/>
                    <a:pt x="116" y="41"/>
                    <a:pt x="120" y="43"/>
                  </a:cubicBezTo>
                  <a:cubicBezTo>
                    <a:pt x="118" y="46"/>
                    <a:pt x="116" y="47"/>
                    <a:pt x="108" y="47"/>
                  </a:cubicBezTo>
                  <a:cubicBezTo>
                    <a:pt x="106" y="47"/>
                    <a:pt x="109" y="49"/>
                    <a:pt x="110" y="50"/>
                  </a:cubicBezTo>
                  <a:cubicBezTo>
                    <a:pt x="111" y="50"/>
                    <a:pt x="111" y="50"/>
                    <a:pt x="112" y="50"/>
                  </a:cubicBezTo>
                  <a:cubicBezTo>
                    <a:pt x="113" y="50"/>
                    <a:pt x="113" y="52"/>
                    <a:pt x="115" y="53"/>
                  </a:cubicBezTo>
                  <a:cubicBezTo>
                    <a:pt x="114" y="51"/>
                    <a:pt x="114" y="50"/>
                    <a:pt x="116" y="49"/>
                  </a:cubicBezTo>
                  <a:cubicBezTo>
                    <a:pt x="117" y="50"/>
                    <a:pt x="117" y="52"/>
                    <a:pt x="119" y="52"/>
                  </a:cubicBezTo>
                  <a:cubicBezTo>
                    <a:pt x="118" y="50"/>
                    <a:pt x="117" y="48"/>
                    <a:pt x="120" y="47"/>
                  </a:cubicBezTo>
                  <a:cubicBezTo>
                    <a:pt x="121" y="47"/>
                    <a:pt x="121" y="49"/>
                    <a:pt x="122" y="50"/>
                  </a:cubicBezTo>
                  <a:cubicBezTo>
                    <a:pt x="122" y="48"/>
                    <a:pt x="121" y="46"/>
                    <a:pt x="123" y="44"/>
                  </a:cubicBezTo>
                  <a:cubicBezTo>
                    <a:pt x="123" y="46"/>
                    <a:pt x="124" y="46"/>
                    <a:pt x="125" y="46"/>
                  </a:cubicBezTo>
                  <a:cubicBezTo>
                    <a:pt x="124" y="44"/>
                    <a:pt x="124" y="43"/>
                    <a:pt x="124" y="42"/>
                  </a:cubicBezTo>
                  <a:cubicBezTo>
                    <a:pt x="125" y="42"/>
                    <a:pt x="127" y="43"/>
                    <a:pt x="127" y="43"/>
                  </a:cubicBezTo>
                  <a:cubicBezTo>
                    <a:pt x="125" y="38"/>
                    <a:pt x="126" y="35"/>
                    <a:pt x="128" y="32"/>
                  </a:cubicBezTo>
                  <a:cubicBezTo>
                    <a:pt x="131" y="30"/>
                    <a:pt x="137" y="31"/>
                    <a:pt x="138" y="35"/>
                  </a:cubicBezTo>
                  <a:cubicBezTo>
                    <a:pt x="138" y="37"/>
                    <a:pt x="138" y="39"/>
                    <a:pt x="136" y="41"/>
                  </a:cubicBezTo>
                  <a:cubicBezTo>
                    <a:pt x="135" y="43"/>
                    <a:pt x="133" y="43"/>
                    <a:pt x="131" y="45"/>
                  </a:cubicBezTo>
                  <a:cubicBezTo>
                    <a:pt x="125" y="49"/>
                    <a:pt x="121" y="54"/>
                    <a:pt x="114" y="58"/>
                  </a:cubicBezTo>
                  <a:cubicBezTo>
                    <a:pt x="109" y="59"/>
                    <a:pt x="108" y="55"/>
                    <a:pt x="102" y="54"/>
                  </a:cubicBezTo>
                  <a:cubicBezTo>
                    <a:pt x="96" y="51"/>
                    <a:pt x="90" y="47"/>
                    <a:pt x="84" y="44"/>
                  </a:cubicBezTo>
                  <a:cubicBezTo>
                    <a:pt x="75" y="40"/>
                    <a:pt x="69" y="41"/>
                    <a:pt x="67" y="39"/>
                  </a:cubicBezTo>
                  <a:cubicBezTo>
                    <a:pt x="65" y="41"/>
                    <a:pt x="64" y="38"/>
                    <a:pt x="64" y="37"/>
                  </a:cubicBezTo>
                  <a:cubicBezTo>
                    <a:pt x="63" y="38"/>
                    <a:pt x="63" y="39"/>
                    <a:pt x="63" y="39"/>
                  </a:cubicBezTo>
                  <a:cubicBezTo>
                    <a:pt x="59" y="40"/>
                    <a:pt x="58" y="37"/>
                    <a:pt x="59" y="36"/>
                  </a:cubicBezTo>
                  <a:cubicBezTo>
                    <a:pt x="58" y="36"/>
                    <a:pt x="58" y="38"/>
                    <a:pt x="58" y="38"/>
                  </a:cubicBezTo>
                  <a:cubicBezTo>
                    <a:pt x="54" y="39"/>
                    <a:pt x="53" y="35"/>
                    <a:pt x="54" y="34"/>
                  </a:cubicBezTo>
                  <a:cubicBezTo>
                    <a:pt x="52" y="35"/>
                    <a:pt x="52" y="37"/>
                    <a:pt x="53" y="37"/>
                  </a:cubicBezTo>
                  <a:cubicBezTo>
                    <a:pt x="49" y="38"/>
                    <a:pt x="48" y="34"/>
                    <a:pt x="49" y="33"/>
                  </a:cubicBezTo>
                  <a:cubicBezTo>
                    <a:pt x="48" y="34"/>
                    <a:pt x="48" y="36"/>
                    <a:pt x="48" y="36"/>
                  </a:cubicBezTo>
                  <a:cubicBezTo>
                    <a:pt x="44" y="36"/>
                    <a:pt x="44" y="32"/>
                    <a:pt x="44" y="31"/>
                  </a:cubicBezTo>
                  <a:cubicBezTo>
                    <a:pt x="43" y="32"/>
                    <a:pt x="43" y="34"/>
                    <a:pt x="43" y="35"/>
                  </a:cubicBezTo>
                  <a:cubicBezTo>
                    <a:pt x="39" y="35"/>
                    <a:pt x="38" y="31"/>
                    <a:pt x="38" y="29"/>
                  </a:cubicBezTo>
                  <a:cubicBezTo>
                    <a:pt x="37" y="30"/>
                    <a:pt x="37" y="33"/>
                    <a:pt x="37" y="33"/>
                  </a:cubicBezTo>
                  <a:cubicBezTo>
                    <a:pt x="32" y="33"/>
                    <a:pt x="33" y="29"/>
                    <a:pt x="33" y="27"/>
                  </a:cubicBezTo>
                  <a:cubicBezTo>
                    <a:pt x="31" y="29"/>
                    <a:pt x="32" y="32"/>
                    <a:pt x="32" y="32"/>
                  </a:cubicBezTo>
                  <a:cubicBezTo>
                    <a:pt x="28" y="32"/>
                    <a:pt x="27" y="28"/>
                    <a:pt x="29" y="25"/>
                  </a:cubicBezTo>
                  <a:cubicBezTo>
                    <a:pt x="27" y="27"/>
                    <a:pt x="27" y="31"/>
                    <a:pt x="27" y="31"/>
                  </a:cubicBezTo>
                  <a:cubicBezTo>
                    <a:pt x="18" y="31"/>
                    <a:pt x="3" y="30"/>
                    <a:pt x="2" y="28"/>
                  </a:cubicBezTo>
                  <a:cubicBezTo>
                    <a:pt x="0" y="27"/>
                    <a:pt x="7" y="21"/>
                    <a:pt x="7" y="3"/>
                  </a:cubicBezTo>
                  <a:cubicBezTo>
                    <a:pt x="8" y="2"/>
                    <a:pt x="28" y="2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96" name="Freeform 1523"/>
            <p:cNvSpPr>
              <a:spLocks/>
            </p:cNvSpPr>
            <p:nvPr userDrawn="1"/>
          </p:nvSpPr>
          <p:spPr bwMode="auto">
            <a:xfrm>
              <a:off x="365" y="396"/>
              <a:ext cx="6" cy="6"/>
            </a:xfrm>
            <a:custGeom>
              <a:avLst/>
              <a:gdLst>
                <a:gd name="T0" fmla="*/ 5 w 15"/>
                <a:gd name="T1" fmla="*/ 0 h 13"/>
                <a:gd name="T2" fmla="*/ 5 w 15"/>
                <a:gd name="T3" fmla="*/ 0 h 13"/>
                <a:gd name="T4" fmla="*/ 3 w 15"/>
                <a:gd name="T5" fmla="*/ 8 h 13"/>
                <a:gd name="T6" fmla="*/ 15 w 15"/>
                <a:gd name="T7" fmla="*/ 12 h 13"/>
                <a:gd name="T8" fmla="*/ 0 w 15"/>
                <a:gd name="T9" fmla="*/ 10 h 13"/>
                <a:gd name="T10" fmla="*/ 5 w 15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3">
                  <a:moveTo>
                    <a:pt x="5" y="0"/>
                  </a:moveTo>
                  <a:lnTo>
                    <a:pt x="5" y="0"/>
                  </a:lnTo>
                  <a:cubicBezTo>
                    <a:pt x="5" y="2"/>
                    <a:pt x="3" y="7"/>
                    <a:pt x="3" y="8"/>
                  </a:cubicBezTo>
                  <a:cubicBezTo>
                    <a:pt x="4" y="11"/>
                    <a:pt x="12" y="11"/>
                    <a:pt x="15" y="12"/>
                  </a:cubicBezTo>
                  <a:cubicBezTo>
                    <a:pt x="11" y="13"/>
                    <a:pt x="1" y="11"/>
                    <a:pt x="0" y="10"/>
                  </a:cubicBezTo>
                  <a:cubicBezTo>
                    <a:pt x="0" y="9"/>
                    <a:pt x="3" y="5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97" name="Freeform 1524"/>
            <p:cNvSpPr>
              <a:spLocks/>
            </p:cNvSpPr>
            <p:nvPr userDrawn="1"/>
          </p:nvSpPr>
          <p:spPr bwMode="auto">
            <a:xfrm>
              <a:off x="367" y="397"/>
              <a:ext cx="3" cy="2"/>
            </a:xfrm>
            <a:custGeom>
              <a:avLst/>
              <a:gdLst>
                <a:gd name="T0" fmla="*/ 4 w 6"/>
                <a:gd name="T1" fmla="*/ 0 h 6"/>
                <a:gd name="T2" fmla="*/ 4 w 6"/>
                <a:gd name="T3" fmla="*/ 0 h 6"/>
                <a:gd name="T4" fmla="*/ 3 w 6"/>
                <a:gd name="T5" fmla="*/ 4 h 6"/>
                <a:gd name="T6" fmla="*/ 6 w 6"/>
                <a:gd name="T7" fmla="*/ 6 h 6"/>
                <a:gd name="T8" fmla="*/ 1 w 6"/>
                <a:gd name="T9" fmla="*/ 5 h 6"/>
                <a:gd name="T10" fmla="*/ 4 w 6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lnTo>
                    <a:pt x="4" y="0"/>
                  </a:lnTo>
                  <a:cubicBezTo>
                    <a:pt x="4" y="1"/>
                    <a:pt x="2" y="3"/>
                    <a:pt x="3" y="4"/>
                  </a:cubicBezTo>
                  <a:cubicBezTo>
                    <a:pt x="3" y="5"/>
                    <a:pt x="6" y="6"/>
                    <a:pt x="6" y="6"/>
                  </a:cubicBezTo>
                  <a:cubicBezTo>
                    <a:pt x="5" y="6"/>
                    <a:pt x="2" y="5"/>
                    <a:pt x="1" y="5"/>
                  </a:cubicBezTo>
                  <a:cubicBezTo>
                    <a:pt x="0" y="2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98" name="Freeform 1525"/>
            <p:cNvSpPr>
              <a:spLocks/>
            </p:cNvSpPr>
            <p:nvPr userDrawn="1"/>
          </p:nvSpPr>
          <p:spPr bwMode="auto">
            <a:xfrm>
              <a:off x="430" y="401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3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499" name="Freeform 1526"/>
            <p:cNvSpPr>
              <a:spLocks/>
            </p:cNvSpPr>
            <p:nvPr userDrawn="1"/>
          </p:nvSpPr>
          <p:spPr bwMode="auto">
            <a:xfrm>
              <a:off x="428" y="404"/>
              <a:ext cx="6" cy="5"/>
            </a:xfrm>
            <a:custGeom>
              <a:avLst/>
              <a:gdLst>
                <a:gd name="T0" fmla="*/ 7 w 13"/>
                <a:gd name="T1" fmla="*/ 0 h 12"/>
                <a:gd name="T2" fmla="*/ 7 w 13"/>
                <a:gd name="T3" fmla="*/ 0 h 12"/>
                <a:gd name="T4" fmla="*/ 9 w 13"/>
                <a:gd name="T5" fmla="*/ 9 h 12"/>
                <a:gd name="T6" fmla="*/ 0 w 13"/>
                <a:gd name="T7" fmla="*/ 12 h 12"/>
                <a:gd name="T8" fmla="*/ 0 w 13"/>
                <a:gd name="T9" fmla="*/ 9 h 12"/>
                <a:gd name="T10" fmla="*/ 5 w 13"/>
                <a:gd name="T11" fmla="*/ 9 h 12"/>
                <a:gd name="T12" fmla="*/ 7 w 13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2">
                  <a:moveTo>
                    <a:pt x="7" y="0"/>
                  </a:moveTo>
                  <a:lnTo>
                    <a:pt x="7" y="0"/>
                  </a:lnTo>
                  <a:cubicBezTo>
                    <a:pt x="11" y="0"/>
                    <a:pt x="13" y="7"/>
                    <a:pt x="9" y="9"/>
                  </a:cubicBezTo>
                  <a:cubicBezTo>
                    <a:pt x="7" y="10"/>
                    <a:pt x="2" y="11"/>
                    <a:pt x="0" y="12"/>
                  </a:cubicBezTo>
                  <a:cubicBezTo>
                    <a:pt x="0" y="11"/>
                    <a:pt x="0" y="9"/>
                    <a:pt x="0" y="9"/>
                  </a:cubicBezTo>
                  <a:cubicBezTo>
                    <a:pt x="1" y="9"/>
                    <a:pt x="4" y="9"/>
                    <a:pt x="5" y="9"/>
                  </a:cubicBezTo>
                  <a:cubicBezTo>
                    <a:pt x="2" y="7"/>
                    <a:pt x="1" y="0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00" name="Freeform 1527"/>
            <p:cNvSpPr>
              <a:spLocks/>
            </p:cNvSpPr>
            <p:nvPr userDrawn="1"/>
          </p:nvSpPr>
          <p:spPr bwMode="auto">
            <a:xfrm>
              <a:off x="419" y="408"/>
              <a:ext cx="9" cy="5"/>
            </a:xfrm>
            <a:custGeom>
              <a:avLst/>
              <a:gdLst>
                <a:gd name="T0" fmla="*/ 15 w 19"/>
                <a:gd name="T1" fmla="*/ 1 h 11"/>
                <a:gd name="T2" fmla="*/ 15 w 19"/>
                <a:gd name="T3" fmla="*/ 1 h 11"/>
                <a:gd name="T4" fmla="*/ 18 w 19"/>
                <a:gd name="T5" fmla="*/ 3 h 11"/>
                <a:gd name="T6" fmla="*/ 14 w 19"/>
                <a:gd name="T7" fmla="*/ 8 h 11"/>
                <a:gd name="T8" fmla="*/ 0 w 19"/>
                <a:gd name="T9" fmla="*/ 9 h 11"/>
                <a:gd name="T10" fmla="*/ 11 w 19"/>
                <a:gd name="T11" fmla="*/ 5 h 11"/>
                <a:gd name="T12" fmla="*/ 13 w 19"/>
                <a:gd name="T13" fmla="*/ 2 h 11"/>
                <a:gd name="T14" fmla="*/ 15 w 19"/>
                <a:gd name="T15" fmla="*/ 4 h 11"/>
                <a:gd name="T16" fmla="*/ 15 w 19"/>
                <a:gd name="T1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1">
                  <a:moveTo>
                    <a:pt x="15" y="1"/>
                  </a:moveTo>
                  <a:lnTo>
                    <a:pt x="15" y="1"/>
                  </a:lnTo>
                  <a:cubicBezTo>
                    <a:pt x="17" y="0"/>
                    <a:pt x="19" y="2"/>
                    <a:pt x="18" y="3"/>
                  </a:cubicBezTo>
                  <a:cubicBezTo>
                    <a:pt x="17" y="4"/>
                    <a:pt x="15" y="6"/>
                    <a:pt x="14" y="8"/>
                  </a:cubicBezTo>
                  <a:cubicBezTo>
                    <a:pt x="11" y="11"/>
                    <a:pt x="6" y="9"/>
                    <a:pt x="0" y="9"/>
                  </a:cubicBezTo>
                  <a:cubicBezTo>
                    <a:pt x="5" y="5"/>
                    <a:pt x="6" y="4"/>
                    <a:pt x="11" y="5"/>
                  </a:cubicBezTo>
                  <a:cubicBezTo>
                    <a:pt x="12" y="4"/>
                    <a:pt x="12" y="3"/>
                    <a:pt x="13" y="2"/>
                  </a:cubicBezTo>
                  <a:cubicBezTo>
                    <a:pt x="14" y="1"/>
                    <a:pt x="15" y="4"/>
                    <a:pt x="15" y="4"/>
                  </a:cubicBezTo>
                  <a:cubicBezTo>
                    <a:pt x="16" y="3"/>
                    <a:pt x="16" y="2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01" name="Freeform 1528"/>
            <p:cNvSpPr>
              <a:spLocks/>
            </p:cNvSpPr>
            <p:nvPr userDrawn="1"/>
          </p:nvSpPr>
          <p:spPr bwMode="auto">
            <a:xfrm>
              <a:off x="422" y="400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3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02" name="Freeform 1529"/>
            <p:cNvSpPr>
              <a:spLocks/>
            </p:cNvSpPr>
            <p:nvPr userDrawn="1"/>
          </p:nvSpPr>
          <p:spPr bwMode="auto">
            <a:xfrm>
              <a:off x="434" y="398"/>
              <a:ext cx="3" cy="4"/>
            </a:xfrm>
            <a:custGeom>
              <a:avLst/>
              <a:gdLst>
                <a:gd name="T0" fmla="*/ 7 w 7"/>
                <a:gd name="T1" fmla="*/ 0 h 9"/>
                <a:gd name="T2" fmla="*/ 7 w 7"/>
                <a:gd name="T3" fmla="*/ 0 h 9"/>
                <a:gd name="T4" fmla="*/ 0 w 7"/>
                <a:gd name="T5" fmla="*/ 9 h 9"/>
                <a:gd name="T6" fmla="*/ 7 w 7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lnTo>
                    <a:pt x="7" y="0"/>
                  </a:lnTo>
                  <a:cubicBezTo>
                    <a:pt x="7" y="4"/>
                    <a:pt x="4" y="9"/>
                    <a:pt x="0" y="9"/>
                  </a:cubicBezTo>
                  <a:cubicBezTo>
                    <a:pt x="3" y="7"/>
                    <a:pt x="6" y="4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03" name="Freeform 1530"/>
            <p:cNvSpPr>
              <a:spLocks/>
            </p:cNvSpPr>
            <p:nvPr userDrawn="1"/>
          </p:nvSpPr>
          <p:spPr bwMode="auto">
            <a:xfrm>
              <a:off x="433" y="398"/>
              <a:ext cx="3" cy="3"/>
            </a:xfrm>
            <a:custGeom>
              <a:avLst/>
              <a:gdLst>
                <a:gd name="T0" fmla="*/ 6 w 6"/>
                <a:gd name="T1" fmla="*/ 0 h 7"/>
                <a:gd name="T2" fmla="*/ 6 w 6"/>
                <a:gd name="T3" fmla="*/ 0 h 7"/>
                <a:gd name="T4" fmla="*/ 0 w 6"/>
                <a:gd name="T5" fmla="*/ 7 h 7"/>
                <a:gd name="T6" fmla="*/ 6 w 6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6" y="0"/>
                  </a:moveTo>
                  <a:lnTo>
                    <a:pt x="6" y="0"/>
                  </a:lnTo>
                  <a:cubicBezTo>
                    <a:pt x="6" y="3"/>
                    <a:pt x="3" y="6"/>
                    <a:pt x="0" y="7"/>
                  </a:cubicBezTo>
                  <a:cubicBezTo>
                    <a:pt x="2" y="6"/>
                    <a:pt x="5" y="3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04" name="Freeform 1531"/>
            <p:cNvSpPr>
              <a:spLocks/>
            </p:cNvSpPr>
            <p:nvPr userDrawn="1"/>
          </p:nvSpPr>
          <p:spPr bwMode="auto">
            <a:xfrm>
              <a:off x="432" y="398"/>
              <a:ext cx="2" cy="1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0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cubicBezTo>
                    <a:pt x="3" y="1"/>
                    <a:pt x="2" y="3"/>
                    <a:pt x="0" y="3"/>
                  </a:cubicBezTo>
                  <a:cubicBezTo>
                    <a:pt x="1" y="3"/>
                    <a:pt x="3" y="1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05" name="Freeform 1532"/>
            <p:cNvSpPr>
              <a:spLocks noEditPoints="1"/>
            </p:cNvSpPr>
            <p:nvPr userDrawn="1"/>
          </p:nvSpPr>
          <p:spPr bwMode="auto">
            <a:xfrm>
              <a:off x="331" y="196"/>
              <a:ext cx="136" cy="261"/>
            </a:xfrm>
            <a:custGeom>
              <a:avLst/>
              <a:gdLst>
                <a:gd name="T0" fmla="*/ 14 w 304"/>
                <a:gd name="T1" fmla="*/ 489 h 573"/>
                <a:gd name="T2" fmla="*/ 5 w 304"/>
                <a:gd name="T3" fmla="*/ 439 h 573"/>
                <a:gd name="T4" fmla="*/ 36 w 304"/>
                <a:gd name="T5" fmla="*/ 473 h 573"/>
                <a:gd name="T6" fmla="*/ 19 w 304"/>
                <a:gd name="T7" fmla="*/ 451 h 573"/>
                <a:gd name="T8" fmla="*/ 59 w 304"/>
                <a:gd name="T9" fmla="*/ 514 h 573"/>
                <a:gd name="T10" fmla="*/ 0 w 304"/>
                <a:gd name="T11" fmla="*/ 153 h 573"/>
                <a:gd name="T12" fmla="*/ 9 w 304"/>
                <a:gd name="T13" fmla="*/ 82 h 573"/>
                <a:gd name="T14" fmla="*/ 52 w 304"/>
                <a:gd name="T15" fmla="*/ 61 h 573"/>
                <a:gd name="T16" fmla="*/ 118 w 304"/>
                <a:gd name="T17" fmla="*/ 47 h 573"/>
                <a:gd name="T18" fmla="*/ 152 w 304"/>
                <a:gd name="T19" fmla="*/ 83 h 573"/>
                <a:gd name="T20" fmla="*/ 130 w 304"/>
                <a:gd name="T21" fmla="*/ 95 h 573"/>
                <a:gd name="T22" fmla="*/ 155 w 304"/>
                <a:gd name="T23" fmla="*/ 111 h 573"/>
                <a:gd name="T24" fmla="*/ 119 w 304"/>
                <a:gd name="T25" fmla="*/ 122 h 573"/>
                <a:gd name="T26" fmla="*/ 83 w 304"/>
                <a:gd name="T27" fmla="*/ 108 h 573"/>
                <a:gd name="T28" fmla="*/ 61 w 304"/>
                <a:gd name="T29" fmla="*/ 167 h 573"/>
                <a:gd name="T30" fmla="*/ 74 w 304"/>
                <a:gd name="T31" fmla="*/ 193 h 573"/>
                <a:gd name="T32" fmla="*/ 127 w 304"/>
                <a:gd name="T33" fmla="*/ 216 h 573"/>
                <a:gd name="T34" fmla="*/ 168 w 304"/>
                <a:gd name="T35" fmla="*/ 113 h 573"/>
                <a:gd name="T36" fmla="*/ 202 w 304"/>
                <a:gd name="T37" fmla="*/ 87 h 573"/>
                <a:gd name="T38" fmla="*/ 238 w 304"/>
                <a:gd name="T39" fmla="*/ 93 h 573"/>
                <a:gd name="T40" fmla="*/ 297 w 304"/>
                <a:gd name="T41" fmla="*/ 105 h 573"/>
                <a:gd name="T42" fmla="*/ 270 w 304"/>
                <a:gd name="T43" fmla="*/ 178 h 573"/>
                <a:gd name="T44" fmla="*/ 296 w 304"/>
                <a:gd name="T45" fmla="*/ 225 h 573"/>
                <a:gd name="T46" fmla="*/ 239 w 304"/>
                <a:gd name="T47" fmla="*/ 262 h 573"/>
                <a:gd name="T48" fmla="*/ 211 w 304"/>
                <a:gd name="T49" fmla="*/ 275 h 573"/>
                <a:gd name="T50" fmla="*/ 218 w 304"/>
                <a:gd name="T51" fmla="*/ 318 h 573"/>
                <a:gd name="T52" fmla="*/ 207 w 304"/>
                <a:gd name="T53" fmla="*/ 339 h 573"/>
                <a:gd name="T54" fmla="*/ 179 w 304"/>
                <a:gd name="T55" fmla="*/ 330 h 573"/>
                <a:gd name="T56" fmla="*/ 139 w 304"/>
                <a:gd name="T57" fmla="*/ 301 h 573"/>
                <a:gd name="T58" fmla="*/ 113 w 304"/>
                <a:gd name="T59" fmla="*/ 332 h 573"/>
                <a:gd name="T60" fmla="*/ 95 w 304"/>
                <a:gd name="T61" fmla="*/ 297 h 573"/>
                <a:gd name="T62" fmla="*/ 85 w 304"/>
                <a:gd name="T63" fmla="*/ 344 h 573"/>
                <a:gd name="T64" fmla="*/ 136 w 304"/>
                <a:gd name="T65" fmla="*/ 375 h 573"/>
                <a:gd name="T66" fmla="*/ 123 w 304"/>
                <a:gd name="T67" fmla="*/ 416 h 573"/>
                <a:gd name="T68" fmla="*/ 111 w 304"/>
                <a:gd name="T69" fmla="*/ 433 h 573"/>
                <a:gd name="T70" fmla="*/ 90 w 304"/>
                <a:gd name="T71" fmla="*/ 427 h 573"/>
                <a:gd name="T72" fmla="*/ 60 w 304"/>
                <a:gd name="T73" fmla="*/ 433 h 573"/>
                <a:gd name="T74" fmla="*/ 46 w 304"/>
                <a:gd name="T75" fmla="*/ 395 h 573"/>
                <a:gd name="T76" fmla="*/ 30 w 304"/>
                <a:gd name="T77" fmla="*/ 446 h 573"/>
                <a:gd name="T78" fmla="*/ 96 w 304"/>
                <a:gd name="T79" fmla="*/ 466 h 573"/>
                <a:gd name="T80" fmla="*/ 119 w 304"/>
                <a:gd name="T81" fmla="*/ 521 h 573"/>
                <a:gd name="T82" fmla="*/ 97 w 304"/>
                <a:gd name="T83" fmla="*/ 522 h 573"/>
                <a:gd name="T84" fmla="*/ 32 w 304"/>
                <a:gd name="T85" fmla="*/ 559 h 573"/>
                <a:gd name="T86" fmla="*/ 0 w 304"/>
                <a:gd name="T87" fmla="*/ 153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4" h="573">
                  <a:moveTo>
                    <a:pt x="5" y="439"/>
                  </a:moveTo>
                  <a:lnTo>
                    <a:pt x="5" y="439"/>
                  </a:lnTo>
                  <a:cubicBezTo>
                    <a:pt x="3" y="445"/>
                    <a:pt x="11" y="480"/>
                    <a:pt x="14" y="489"/>
                  </a:cubicBezTo>
                  <a:cubicBezTo>
                    <a:pt x="18" y="505"/>
                    <a:pt x="21" y="530"/>
                    <a:pt x="19" y="540"/>
                  </a:cubicBezTo>
                  <a:cubicBezTo>
                    <a:pt x="34" y="533"/>
                    <a:pt x="26" y="504"/>
                    <a:pt x="20" y="491"/>
                  </a:cubicBezTo>
                  <a:cubicBezTo>
                    <a:pt x="13" y="474"/>
                    <a:pt x="7" y="452"/>
                    <a:pt x="5" y="439"/>
                  </a:cubicBezTo>
                  <a:close/>
                  <a:moveTo>
                    <a:pt x="19" y="451"/>
                  </a:moveTo>
                  <a:lnTo>
                    <a:pt x="19" y="451"/>
                  </a:lnTo>
                  <a:cubicBezTo>
                    <a:pt x="23" y="457"/>
                    <a:pt x="32" y="467"/>
                    <a:pt x="36" y="473"/>
                  </a:cubicBezTo>
                  <a:cubicBezTo>
                    <a:pt x="43" y="481"/>
                    <a:pt x="48" y="488"/>
                    <a:pt x="52" y="499"/>
                  </a:cubicBezTo>
                  <a:cubicBezTo>
                    <a:pt x="59" y="498"/>
                    <a:pt x="58" y="489"/>
                    <a:pt x="55" y="484"/>
                  </a:cubicBezTo>
                  <a:cubicBezTo>
                    <a:pt x="50" y="475"/>
                    <a:pt x="30" y="463"/>
                    <a:pt x="19" y="451"/>
                  </a:cubicBezTo>
                  <a:close/>
                  <a:moveTo>
                    <a:pt x="70" y="509"/>
                  </a:moveTo>
                  <a:lnTo>
                    <a:pt x="70" y="509"/>
                  </a:lnTo>
                  <a:cubicBezTo>
                    <a:pt x="67" y="513"/>
                    <a:pt x="63" y="514"/>
                    <a:pt x="59" y="514"/>
                  </a:cubicBezTo>
                  <a:cubicBezTo>
                    <a:pt x="60" y="518"/>
                    <a:pt x="60" y="519"/>
                    <a:pt x="60" y="522"/>
                  </a:cubicBezTo>
                  <a:cubicBezTo>
                    <a:pt x="68" y="522"/>
                    <a:pt x="74" y="517"/>
                    <a:pt x="70" y="509"/>
                  </a:cubicBezTo>
                  <a:close/>
                  <a:moveTo>
                    <a:pt x="0" y="153"/>
                  </a:moveTo>
                  <a:lnTo>
                    <a:pt x="0" y="153"/>
                  </a:lnTo>
                  <a:cubicBezTo>
                    <a:pt x="2" y="126"/>
                    <a:pt x="13" y="106"/>
                    <a:pt x="24" y="88"/>
                  </a:cubicBezTo>
                  <a:cubicBezTo>
                    <a:pt x="18" y="89"/>
                    <a:pt x="12" y="86"/>
                    <a:pt x="9" y="82"/>
                  </a:cubicBezTo>
                  <a:cubicBezTo>
                    <a:pt x="23" y="83"/>
                    <a:pt x="37" y="78"/>
                    <a:pt x="44" y="69"/>
                  </a:cubicBezTo>
                  <a:cubicBezTo>
                    <a:pt x="37" y="67"/>
                    <a:pt x="33" y="63"/>
                    <a:pt x="30" y="58"/>
                  </a:cubicBezTo>
                  <a:cubicBezTo>
                    <a:pt x="36" y="61"/>
                    <a:pt x="44" y="62"/>
                    <a:pt x="52" y="61"/>
                  </a:cubicBezTo>
                  <a:cubicBezTo>
                    <a:pt x="42" y="59"/>
                    <a:pt x="27" y="50"/>
                    <a:pt x="26" y="43"/>
                  </a:cubicBezTo>
                  <a:cubicBezTo>
                    <a:pt x="29" y="46"/>
                    <a:pt x="49" y="47"/>
                    <a:pt x="60" y="47"/>
                  </a:cubicBezTo>
                  <a:lnTo>
                    <a:pt x="118" y="47"/>
                  </a:lnTo>
                  <a:cubicBezTo>
                    <a:pt x="120" y="47"/>
                    <a:pt x="121" y="49"/>
                    <a:pt x="121" y="51"/>
                  </a:cubicBezTo>
                  <a:cubicBezTo>
                    <a:pt x="125" y="50"/>
                    <a:pt x="128" y="52"/>
                    <a:pt x="127" y="56"/>
                  </a:cubicBezTo>
                  <a:cubicBezTo>
                    <a:pt x="142" y="56"/>
                    <a:pt x="155" y="65"/>
                    <a:pt x="152" y="83"/>
                  </a:cubicBezTo>
                  <a:cubicBezTo>
                    <a:pt x="151" y="89"/>
                    <a:pt x="149" y="92"/>
                    <a:pt x="145" y="95"/>
                  </a:cubicBezTo>
                  <a:cubicBezTo>
                    <a:pt x="138" y="85"/>
                    <a:pt x="120" y="84"/>
                    <a:pt x="108" y="91"/>
                  </a:cubicBezTo>
                  <a:cubicBezTo>
                    <a:pt x="115" y="91"/>
                    <a:pt x="124" y="92"/>
                    <a:pt x="130" y="95"/>
                  </a:cubicBezTo>
                  <a:cubicBezTo>
                    <a:pt x="137" y="98"/>
                    <a:pt x="145" y="101"/>
                    <a:pt x="154" y="100"/>
                  </a:cubicBezTo>
                  <a:cubicBezTo>
                    <a:pt x="160" y="100"/>
                    <a:pt x="163" y="96"/>
                    <a:pt x="164" y="91"/>
                  </a:cubicBezTo>
                  <a:cubicBezTo>
                    <a:pt x="167" y="94"/>
                    <a:pt x="165" y="106"/>
                    <a:pt x="155" y="111"/>
                  </a:cubicBezTo>
                  <a:cubicBezTo>
                    <a:pt x="149" y="114"/>
                    <a:pt x="140" y="115"/>
                    <a:pt x="134" y="110"/>
                  </a:cubicBezTo>
                  <a:cubicBezTo>
                    <a:pt x="131" y="109"/>
                    <a:pt x="122" y="98"/>
                    <a:pt x="110" y="98"/>
                  </a:cubicBezTo>
                  <a:cubicBezTo>
                    <a:pt x="127" y="103"/>
                    <a:pt x="132" y="115"/>
                    <a:pt x="119" y="122"/>
                  </a:cubicBezTo>
                  <a:cubicBezTo>
                    <a:pt x="119" y="118"/>
                    <a:pt x="119" y="112"/>
                    <a:pt x="111" y="107"/>
                  </a:cubicBezTo>
                  <a:cubicBezTo>
                    <a:pt x="106" y="104"/>
                    <a:pt x="99" y="102"/>
                    <a:pt x="91" y="105"/>
                  </a:cubicBezTo>
                  <a:cubicBezTo>
                    <a:pt x="89" y="105"/>
                    <a:pt x="85" y="107"/>
                    <a:pt x="83" y="108"/>
                  </a:cubicBezTo>
                  <a:cubicBezTo>
                    <a:pt x="79" y="108"/>
                    <a:pt x="78" y="106"/>
                    <a:pt x="77" y="105"/>
                  </a:cubicBezTo>
                  <a:cubicBezTo>
                    <a:pt x="69" y="111"/>
                    <a:pt x="58" y="128"/>
                    <a:pt x="56" y="139"/>
                  </a:cubicBezTo>
                  <a:cubicBezTo>
                    <a:pt x="53" y="152"/>
                    <a:pt x="55" y="160"/>
                    <a:pt x="61" y="167"/>
                  </a:cubicBezTo>
                  <a:cubicBezTo>
                    <a:pt x="63" y="169"/>
                    <a:pt x="74" y="178"/>
                    <a:pt x="83" y="169"/>
                  </a:cubicBezTo>
                  <a:cubicBezTo>
                    <a:pt x="85" y="182"/>
                    <a:pt x="74" y="189"/>
                    <a:pt x="62" y="185"/>
                  </a:cubicBezTo>
                  <a:cubicBezTo>
                    <a:pt x="64" y="188"/>
                    <a:pt x="69" y="191"/>
                    <a:pt x="74" y="193"/>
                  </a:cubicBezTo>
                  <a:cubicBezTo>
                    <a:pt x="83" y="197"/>
                    <a:pt x="92" y="193"/>
                    <a:pt x="96" y="186"/>
                  </a:cubicBezTo>
                  <a:cubicBezTo>
                    <a:pt x="105" y="197"/>
                    <a:pt x="101" y="216"/>
                    <a:pt x="85" y="217"/>
                  </a:cubicBezTo>
                  <a:cubicBezTo>
                    <a:pt x="92" y="231"/>
                    <a:pt x="116" y="231"/>
                    <a:pt x="127" y="216"/>
                  </a:cubicBezTo>
                  <a:cubicBezTo>
                    <a:pt x="134" y="206"/>
                    <a:pt x="126" y="199"/>
                    <a:pt x="122" y="195"/>
                  </a:cubicBezTo>
                  <a:cubicBezTo>
                    <a:pt x="112" y="185"/>
                    <a:pt x="112" y="176"/>
                    <a:pt x="119" y="165"/>
                  </a:cubicBezTo>
                  <a:cubicBezTo>
                    <a:pt x="128" y="152"/>
                    <a:pt x="157" y="129"/>
                    <a:pt x="168" y="113"/>
                  </a:cubicBezTo>
                  <a:cubicBezTo>
                    <a:pt x="170" y="116"/>
                    <a:pt x="171" y="119"/>
                    <a:pt x="171" y="120"/>
                  </a:cubicBezTo>
                  <a:cubicBezTo>
                    <a:pt x="181" y="112"/>
                    <a:pt x="193" y="96"/>
                    <a:pt x="197" y="83"/>
                  </a:cubicBezTo>
                  <a:cubicBezTo>
                    <a:pt x="199" y="84"/>
                    <a:pt x="200" y="86"/>
                    <a:pt x="202" y="87"/>
                  </a:cubicBezTo>
                  <a:cubicBezTo>
                    <a:pt x="218" y="67"/>
                    <a:pt x="247" y="19"/>
                    <a:pt x="255" y="0"/>
                  </a:cubicBezTo>
                  <a:cubicBezTo>
                    <a:pt x="273" y="8"/>
                    <a:pt x="272" y="33"/>
                    <a:pt x="267" y="47"/>
                  </a:cubicBezTo>
                  <a:cubicBezTo>
                    <a:pt x="262" y="60"/>
                    <a:pt x="254" y="74"/>
                    <a:pt x="238" y="93"/>
                  </a:cubicBezTo>
                  <a:cubicBezTo>
                    <a:pt x="243" y="89"/>
                    <a:pt x="275" y="56"/>
                    <a:pt x="283" y="52"/>
                  </a:cubicBezTo>
                  <a:cubicBezTo>
                    <a:pt x="295" y="69"/>
                    <a:pt x="286" y="99"/>
                    <a:pt x="263" y="112"/>
                  </a:cubicBezTo>
                  <a:cubicBezTo>
                    <a:pt x="271" y="109"/>
                    <a:pt x="288" y="102"/>
                    <a:pt x="297" y="105"/>
                  </a:cubicBezTo>
                  <a:cubicBezTo>
                    <a:pt x="299" y="124"/>
                    <a:pt x="283" y="137"/>
                    <a:pt x="273" y="144"/>
                  </a:cubicBezTo>
                  <a:cubicBezTo>
                    <a:pt x="283" y="142"/>
                    <a:pt x="293" y="140"/>
                    <a:pt x="304" y="143"/>
                  </a:cubicBezTo>
                  <a:cubicBezTo>
                    <a:pt x="303" y="156"/>
                    <a:pt x="290" y="171"/>
                    <a:pt x="270" y="178"/>
                  </a:cubicBezTo>
                  <a:cubicBezTo>
                    <a:pt x="282" y="177"/>
                    <a:pt x="295" y="178"/>
                    <a:pt x="303" y="183"/>
                  </a:cubicBezTo>
                  <a:cubicBezTo>
                    <a:pt x="301" y="196"/>
                    <a:pt x="286" y="208"/>
                    <a:pt x="267" y="211"/>
                  </a:cubicBezTo>
                  <a:cubicBezTo>
                    <a:pt x="279" y="212"/>
                    <a:pt x="291" y="218"/>
                    <a:pt x="296" y="225"/>
                  </a:cubicBezTo>
                  <a:cubicBezTo>
                    <a:pt x="290" y="234"/>
                    <a:pt x="280" y="241"/>
                    <a:pt x="264" y="240"/>
                  </a:cubicBezTo>
                  <a:cubicBezTo>
                    <a:pt x="272" y="243"/>
                    <a:pt x="280" y="250"/>
                    <a:pt x="284" y="259"/>
                  </a:cubicBezTo>
                  <a:cubicBezTo>
                    <a:pt x="275" y="266"/>
                    <a:pt x="264" y="271"/>
                    <a:pt x="239" y="262"/>
                  </a:cubicBezTo>
                  <a:cubicBezTo>
                    <a:pt x="268" y="274"/>
                    <a:pt x="262" y="280"/>
                    <a:pt x="267" y="292"/>
                  </a:cubicBezTo>
                  <a:cubicBezTo>
                    <a:pt x="261" y="294"/>
                    <a:pt x="257" y="299"/>
                    <a:pt x="243" y="296"/>
                  </a:cubicBezTo>
                  <a:cubicBezTo>
                    <a:pt x="235" y="294"/>
                    <a:pt x="222" y="282"/>
                    <a:pt x="211" y="275"/>
                  </a:cubicBezTo>
                  <a:cubicBezTo>
                    <a:pt x="215" y="278"/>
                    <a:pt x="231" y="290"/>
                    <a:pt x="238" y="297"/>
                  </a:cubicBezTo>
                  <a:cubicBezTo>
                    <a:pt x="246" y="305"/>
                    <a:pt x="241" y="312"/>
                    <a:pt x="241" y="319"/>
                  </a:cubicBezTo>
                  <a:cubicBezTo>
                    <a:pt x="235" y="319"/>
                    <a:pt x="225" y="324"/>
                    <a:pt x="218" y="318"/>
                  </a:cubicBezTo>
                  <a:cubicBezTo>
                    <a:pt x="215" y="316"/>
                    <a:pt x="186" y="279"/>
                    <a:pt x="182" y="275"/>
                  </a:cubicBezTo>
                  <a:cubicBezTo>
                    <a:pt x="183" y="278"/>
                    <a:pt x="202" y="302"/>
                    <a:pt x="210" y="316"/>
                  </a:cubicBezTo>
                  <a:cubicBezTo>
                    <a:pt x="217" y="326"/>
                    <a:pt x="208" y="333"/>
                    <a:pt x="207" y="339"/>
                  </a:cubicBezTo>
                  <a:cubicBezTo>
                    <a:pt x="200" y="337"/>
                    <a:pt x="191" y="341"/>
                    <a:pt x="186" y="332"/>
                  </a:cubicBezTo>
                  <a:cubicBezTo>
                    <a:pt x="181" y="325"/>
                    <a:pt x="167" y="297"/>
                    <a:pt x="161" y="289"/>
                  </a:cubicBezTo>
                  <a:cubicBezTo>
                    <a:pt x="163" y="295"/>
                    <a:pt x="178" y="327"/>
                    <a:pt x="179" y="330"/>
                  </a:cubicBezTo>
                  <a:cubicBezTo>
                    <a:pt x="183" y="340"/>
                    <a:pt x="174" y="342"/>
                    <a:pt x="170" y="349"/>
                  </a:cubicBezTo>
                  <a:cubicBezTo>
                    <a:pt x="165" y="346"/>
                    <a:pt x="155" y="349"/>
                    <a:pt x="151" y="339"/>
                  </a:cubicBezTo>
                  <a:cubicBezTo>
                    <a:pt x="148" y="331"/>
                    <a:pt x="142" y="307"/>
                    <a:pt x="139" y="301"/>
                  </a:cubicBezTo>
                  <a:cubicBezTo>
                    <a:pt x="139" y="308"/>
                    <a:pt x="142" y="317"/>
                    <a:pt x="143" y="328"/>
                  </a:cubicBezTo>
                  <a:cubicBezTo>
                    <a:pt x="145" y="339"/>
                    <a:pt x="135" y="339"/>
                    <a:pt x="129" y="345"/>
                  </a:cubicBezTo>
                  <a:cubicBezTo>
                    <a:pt x="124" y="340"/>
                    <a:pt x="115" y="341"/>
                    <a:pt x="113" y="332"/>
                  </a:cubicBezTo>
                  <a:cubicBezTo>
                    <a:pt x="112" y="323"/>
                    <a:pt x="112" y="303"/>
                    <a:pt x="112" y="303"/>
                  </a:cubicBezTo>
                  <a:cubicBezTo>
                    <a:pt x="110" y="304"/>
                    <a:pt x="109" y="304"/>
                    <a:pt x="108" y="306"/>
                  </a:cubicBezTo>
                  <a:cubicBezTo>
                    <a:pt x="104" y="302"/>
                    <a:pt x="97" y="302"/>
                    <a:pt x="95" y="297"/>
                  </a:cubicBezTo>
                  <a:cubicBezTo>
                    <a:pt x="94" y="297"/>
                    <a:pt x="93" y="298"/>
                    <a:pt x="92" y="298"/>
                  </a:cubicBezTo>
                  <a:cubicBezTo>
                    <a:pt x="84" y="312"/>
                    <a:pt x="84" y="337"/>
                    <a:pt x="95" y="346"/>
                  </a:cubicBezTo>
                  <a:cubicBezTo>
                    <a:pt x="92" y="346"/>
                    <a:pt x="88" y="345"/>
                    <a:pt x="85" y="344"/>
                  </a:cubicBezTo>
                  <a:cubicBezTo>
                    <a:pt x="90" y="354"/>
                    <a:pt x="101" y="358"/>
                    <a:pt x="113" y="353"/>
                  </a:cubicBezTo>
                  <a:cubicBezTo>
                    <a:pt x="113" y="356"/>
                    <a:pt x="113" y="357"/>
                    <a:pt x="112" y="359"/>
                  </a:cubicBezTo>
                  <a:cubicBezTo>
                    <a:pt x="125" y="361"/>
                    <a:pt x="131" y="366"/>
                    <a:pt x="136" y="375"/>
                  </a:cubicBezTo>
                  <a:cubicBezTo>
                    <a:pt x="142" y="386"/>
                    <a:pt x="135" y="401"/>
                    <a:pt x="137" y="407"/>
                  </a:cubicBezTo>
                  <a:cubicBezTo>
                    <a:pt x="139" y="411"/>
                    <a:pt x="143" y="414"/>
                    <a:pt x="151" y="411"/>
                  </a:cubicBezTo>
                  <a:cubicBezTo>
                    <a:pt x="147" y="427"/>
                    <a:pt x="128" y="425"/>
                    <a:pt x="123" y="416"/>
                  </a:cubicBezTo>
                  <a:cubicBezTo>
                    <a:pt x="121" y="423"/>
                    <a:pt x="123" y="431"/>
                    <a:pt x="126" y="435"/>
                  </a:cubicBezTo>
                  <a:cubicBezTo>
                    <a:pt x="120" y="435"/>
                    <a:pt x="115" y="432"/>
                    <a:pt x="112" y="428"/>
                  </a:cubicBezTo>
                  <a:cubicBezTo>
                    <a:pt x="111" y="429"/>
                    <a:pt x="111" y="431"/>
                    <a:pt x="111" y="433"/>
                  </a:cubicBezTo>
                  <a:cubicBezTo>
                    <a:pt x="108" y="431"/>
                    <a:pt x="106" y="429"/>
                    <a:pt x="104" y="427"/>
                  </a:cubicBezTo>
                  <a:cubicBezTo>
                    <a:pt x="104" y="430"/>
                    <a:pt x="103" y="435"/>
                    <a:pt x="104" y="439"/>
                  </a:cubicBezTo>
                  <a:cubicBezTo>
                    <a:pt x="98" y="440"/>
                    <a:pt x="92" y="436"/>
                    <a:pt x="90" y="427"/>
                  </a:cubicBezTo>
                  <a:cubicBezTo>
                    <a:pt x="87" y="431"/>
                    <a:pt x="86" y="432"/>
                    <a:pt x="84" y="438"/>
                  </a:cubicBezTo>
                  <a:cubicBezTo>
                    <a:pt x="81" y="436"/>
                    <a:pt x="80" y="434"/>
                    <a:pt x="80" y="430"/>
                  </a:cubicBezTo>
                  <a:cubicBezTo>
                    <a:pt x="73" y="436"/>
                    <a:pt x="64" y="435"/>
                    <a:pt x="60" y="433"/>
                  </a:cubicBezTo>
                  <a:cubicBezTo>
                    <a:pt x="57" y="432"/>
                    <a:pt x="50" y="427"/>
                    <a:pt x="50" y="419"/>
                  </a:cubicBezTo>
                  <a:cubicBezTo>
                    <a:pt x="56" y="422"/>
                    <a:pt x="69" y="426"/>
                    <a:pt x="70" y="412"/>
                  </a:cubicBezTo>
                  <a:cubicBezTo>
                    <a:pt x="72" y="400"/>
                    <a:pt x="61" y="391"/>
                    <a:pt x="46" y="395"/>
                  </a:cubicBezTo>
                  <a:cubicBezTo>
                    <a:pt x="34" y="398"/>
                    <a:pt x="18" y="421"/>
                    <a:pt x="33" y="431"/>
                  </a:cubicBezTo>
                  <a:cubicBezTo>
                    <a:pt x="40" y="436"/>
                    <a:pt x="51" y="441"/>
                    <a:pt x="50" y="454"/>
                  </a:cubicBezTo>
                  <a:cubicBezTo>
                    <a:pt x="45" y="448"/>
                    <a:pt x="39" y="445"/>
                    <a:pt x="30" y="446"/>
                  </a:cubicBezTo>
                  <a:cubicBezTo>
                    <a:pt x="42" y="455"/>
                    <a:pt x="52" y="456"/>
                    <a:pt x="64" y="463"/>
                  </a:cubicBezTo>
                  <a:cubicBezTo>
                    <a:pt x="75" y="469"/>
                    <a:pt x="84" y="480"/>
                    <a:pt x="92" y="480"/>
                  </a:cubicBezTo>
                  <a:cubicBezTo>
                    <a:pt x="99" y="480"/>
                    <a:pt x="102" y="472"/>
                    <a:pt x="96" y="466"/>
                  </a:cubicBezTo>
                  <a:cubicBezTo>
                    <a:pt x="103" y="465"/>
                    <a:pt x="111" y="470"/>
                    <a:pt x="113" y="477"/>
                  </a:cubicBezTo>
                  <a:cubicBezTo>
                    <a:pt x="117" y="486"/>
                    <a:pt x="114" y="493"/>
                    <a:pt x="108" y="496"/>
                  </a:cubicBezTo>
                  <a:cubicBezTo>
                    <a:pt x="116" y="500"/>
                    <a:pt x="122" y="509"/>
                    <a:pt x="119" y="521"/>
                  </a:cubicBezTo>
                  <a:cubicBezTo>
                    <a:pt x="117" y="530"/>
                    <a:pt x="107" y="530"/>
                    <a:pt x="111" y="542"/>
                  </a:cubicBezTo>
                  <a:cubicBezTo>
                    <a:pt x="105" y="541"/>
                    <a:pt x="102" y="537"/>
                    <a:pt x="100" y="532"/>
                  </a:cubicBezTo>
                  <a:cubicBezTo>
                    <a:pt x="99" y="528"/>
                    <a:pt x="99" y="524"/>
                    <a:pt x="97" y="522"/>
                  </a:cubicBezTo>
                  <a:cubicBezTo>
                    <a:pt x="98" y="530"/>
                    <a:pt x="94" y="541"/>
                    <a:pt x="83" y="546"/>
                  </a:cubicBezTo>
                  <a:cubicBezTo>
                    <a:pt x="77" y="549"/>
                    <a:pt x="66" y="550"/>
                    <a:pt x="58" y="542"/>
                  </a:cubicBezTo>
                  <a:cubicBezTo>
                    <a:pt x="55" y="551"/>
                    <a:pt x="43" y="560"/>
                    <a:pt x="32" y="559"/>
                  </a:cubicBezTo>
                  <a:cubicBezTo>
                    <a:pt x="26" y="559"/>
                    <a:pt x="21" y="557"/>
                    <a:pt x="17" y="555"/>
                  </a:cubicBezTo>
                  <a:cubicBezTo>
                    <a:pt x="14" y="562"/>
                    <a:pt x="7" y="569"/>
                    <a:pt x="0" y="573"/>
                  </a:cubicBezTo>
                  <a:lnTo>
                    <a:pt x="0" y="15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06" name="Freeform 1533"/>
            <p:cNvSpPr>
              <a:spLocks/>
            </p:cNvSpPr>
            <p:nvPr userDrawn="1"/>
          </p:nvSpPr>
          <p:spPr bwMode="auto">
            <a:xfrm>
              <a:off x="331" y="447"/>
              <a:ext cx="7" cy="7"/>
            </a:xfrm>
            <a:custGeom>
              <a:avLst/>
              <a:gdLst>
                <a:gd name="T0" fmla="*/ 0 w 15"/>
                <a:gd name="T1" fmla="*/ 13 h 17"/>
                <a:gd name="T2" fmla="*/ 0 w 15"/>
                <a:gd name="T3" fmla="*/ 13 h 17"/>
                <a:gd name="T4" fmla="*/ 0 w 15"/>
                <a:gd name="T5" fmla="*/ 17 h 17"/>
                <a:gd name="T6" fmla="*/ 15 w 15"/>
                <a:gd name="T7" fmla="*/ 2 h 17"/>
                <a:gd name="T8" fmla="*/ 13 w 15"/>
                <a:gd name="T9" fmla="*/ 0 h 17"/>
                <a:gd name="T10" fmla="*/ 0 w 15"/>
                <a:gd name="T11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7">
                  <a:moveTo>
                    <a:pt x="0" y="13"/>
                  </a:moveTo>
                  <a:lnTo>
                    <a:pt x="0" y="13"/>
                  </a:lnTo>
                  <a:lnTo>
                    <a:pt x="0" y="17"/>
                  </a:lnTo>
                  <a:cubicBezTo>
                    <a:pt x="4" y="16"/>
                    <a:pt x="13" y="8"/>
                    <a:pt x="15" y="2"/>
                  </a:cubicBezTo>
                  <a:cubicBezTo>
                    <a:pt x="14" y="1"/>
                    <a:pt x="13" y="0"/>
                    <a:pt x="13" y="0"/>
                  </a:cubicBezTo>
                  <a:cubicBezTo>
                    <a:pt x="11" y="5"/>
                    <a:pt x="5" y="13"/>
                    <a:pt x="0" y="1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07" name="Freeform 1534"/>
            <p:cNvSpPr>
              <a:spLocks/>
            </p:cNvSpPr>
            <p:nvPr userDrawn="1"/>
          </p:nvSpPr>
          <p:spPr bwMode="auto">
            <a:xfrm>
              <a:off x="331" y="398"/>
              <a:ext cx="8" cy="53"/>
            </a:xfrm>
            <a:custGeom>
              <a:avLst/>
              <a:gdLst>
                <a:gd name="T0" fmla="*/ 0 w 18"/>
                <a:gd name="T1" fmla="*/ 108 h 116"/>
                <a:gd name="T2" fmla="*/ 0 w 18"/>
                <a:gd name="T3" fmla="*/ 108 h 116"/>
                <a:gd name="T4" fmla="*/ 0 w 18"/>
                <a:gd name="T5" fmla="*/ 116 h 116"/>
                <a:gd name="T6" fmla="*/ 11 w 18"/>
                <a:gd name="T7" fmla="*/ 104 h 116"/>
                <a:gd name="T8" fmla="*/ 6 w 18"/>
                <a:gd name="T9" fmla="*/ 94 h 116"/>
                <a:gd name="T10" fmla="*/ 12 w 18"/>
                <a:gd name="T11" fmla="*/ 96 h 116"/>
                <a:gd name="T12" fmla="*/ 12 w 18"/>
                <a:gd name="T13" fmla="*/ 71 h 116"/>
                <a:gd name="T14" fmla="*/ 15 w 18"/>
                <a:gd name="T15" fmla="*/ 96 h 116"/>
                <a:gd name="T16" fmla="*/ 16 w 18"/>
                <a:gd name="T17" fmla="*/ 96 h 116"/>
                <a:gd name="T18" fmla="*/ 12 w 18"/>
                <a:gd name="T19" fmla="*/ 45 h 116"/>
                <a:gd name="T20" fmla="*/ 3 w 18"/>
                <a:gd name="T21" fmla="*/ 0 h 116"/>
                <a:gd name="T22" fmla="*/ 1 w 18"/>
                <a:gd name="T23" fmla="*/ 54 h 116"/>
                <a:gd name="T24" fmla="*/ 0 w 18"/>
                <a:gd name="T25" fmla="*/ 10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16">
                  <a:moveTo>
                    <a:pt x="0" y="108"/>
                  </a:moveTo>
                  <a:lnTo>
                    <a:pt x="0" y="108"/>
                  </a:lnTo>
                  <a:lnTo>
                    <a:pt x="0" y="116"/>
                  </a:lnTo>
                  <a:cubicBezTo>
                    <a:pt x="5" y="114"/>
                    <a:pt x="10" y="107"/>
                    <a:pt x="11" y="104"/>
                  </a:cubicBezTo>
                  <a:cubicBezTo>
                    <a:pt x="9" y="101"/>
                    <a:pt x="7" y="97"/>
                    <a:pt x="6" y="94"/>
                  </a:cubicBezTo>
                  <a:cubicBezTo>
                    <a:pt x="9" y="96"/>
                    <a:pt x="10" y="96"/>
                    <a:pt x="12" y="96"/>
                  </a:cubicBezTo>
                  <a:cubicBezTo>
                    <a:pt x="13" y="90"/>
                    <a:pt x="13" y="79"/>
                    <a:pt x="12" y="71"/>
                  </a:cubicBezTo>
                  <a:cubicBezTo>
                    <a:pt x="14" y="76"/>
                    <a:pt x="16" y="89"/>
                    <a:pt x="15" y="96"/>
                  </a:cubicBezTo>
                  <a:cubicBezTo>
                    <a:pt x="15" y="96"/>
                    <a:pt x="16" y="96"/>
                    <a:pt x="16" y="96"/>
                  </a:cubicBezTo>
                  <a:cubicBezTo>
                    <a:pt x="18" y="82"/>
                    <a:pt x="15" y="61"/>
                    <a:pt x="12" y="45"/>
                  </a:cubicBezTo>
                  <a:cubicBezTo>
                    <a:pt x="8" y="28"/>
                    <a:pt x="4" y="17"/>
                    <a:pt x="3" y="0"/>
                  </a:cubicBezTo>
                  <a:cubicBezTo>
                    <a:pt x="0" y="14"/>
                    <a:pt x="0" y="36"/>
                    <a:pt x="1" y="54"/>
                  </a:cubicBezTo>
                  <a:cubicBezTo>
                    <a:pt x="1" y="60"/>
                    <a:pt x="1" y="99"/>
                    <a:pt x="0" y="10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08" name="Freeform 1535"/>
            <p:cNvSpPr>
              <a:spLocks/>
            </p:cNvSpPr>
            <p:nvPr userDrawn="1"/>
          </p:nvSpPr>
          <p:spPr bwMode="auto">
            <a:xfrm>
              <a:off x="334" y="393"/>
              <a:ext cx="22" cy="57"/>
            </a:xfrm>
            <a:custGeom>
              <a:avLst/>
              <a:gdLst>
                <a:gd name="T0" fmla="*/ 2 w 50"/>
                <a:gd name="T1" fmla="*/ 0 h 125"/>
                <a:gd name="T2" fmla="*/ 2 w 50"/>
                <a:gd name="T3" fmla="*/ 0 h 125"/>
                <a:gd name="T4" fmla="*/ 13 w 50"/>
                <a:gd name="T5" fmla="*/ 47 h 125"/>
                <a:gd name="T6" fmla="*/ 25 w 50"/>
                <a:gd name="T7" fmla="*/ 84 h 125"/>
                <a:gd name="T8" fmla="*/ 5 w 50"/>
                <a:gd name="T9" fmla="*/ 111 h 125"/>
                <a:gd name="T10" fmla="*/ 19 w 50"/>
                <a:gd name="T11" fmla="*/ 122 h 125"/>
                <a:gd name="T12" fmla="*/ 46 w 50"/>
                <a:gd name="T13" fmla="*/ 112 h 125"/>
                <a:gd name="T14" fmla="*/ 48 w 50"/>
                <a:gd name="T15" fmla="*/ 107 h 125"/>
                <a:gd name="T16" fmla="*/ 39 w 50"/>
                <a:gd name="T17" fmla="*/ 108 h 125"/>
                <a:gd name="T18" fmla="*/ 50 w 50"/>
                <a:gd name="T19" fmla="*/ 89 h 125"/>
                <a:gd name="T20" fmla="*/ 49 w 50"/>
                <a:gd name="T21" fmla="*/ 81 h 125"/>
                <a:gd name="T22" fmla="*/ 38 w 50"/>
                <a:gd name="T23" fmla="*/ 65 h 125"/>
                <a:gd name="T24" fmla="*/ 42 w 50"/>
                <a:gd name="T25" fmla="*/ 66 h 125"/>
                <a:gd name="T26" fmla="*/ 21 w 50"/>
                <a:gd name="T27" fmla="*/ 33 h 125"/>
                <a:gd name="T28" fmla="*/ 2 w 50"/>
                <a:gd name="T2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125">
                  <a:moveTo>
                    <a:pt x="2" y="0"/>
                  </a:moveTo>
                  <a:lnTo>
                    <a:pt x="2" y="0"/>
                  </a:lnTo>
                  <a:cubicBezTo>
                    <a:pt x="0" y="12"/>
                    <a:pt x="8" y="34"/>
                    <a:pt x="13" y="47"/>
                  </a:cubicBezTo>
                  <a:cubicBezTo>
                    <a:pt x="17" y="59"/>
                    <a:pt x="24" y="69"/>
                    <a:pt x="25" y="84"/>
                  </a:cubicBezTo>
                  <a:cubicBezTo>
                    <a:pt x="26" y="101"/>
                    <a:pt x="20" y="113"/>
                    <a:pt x="5" y="111"/>
                  </a:cubicBezTo>
                  <a:cubicBezTo>
                    <a:pt x="8" y="117"/>
                    <a:pt x="13" y="120"/>
                    <a:pt x="19" y="122"/>
                  </a:cubicBezTo>
                  <a:cubicBezTo>
                    <a:pt x="31" y="125"/>
                    <a:pt x="41" y="119"/>
                    <a:pt x="46" y="112"/>
                  </a:cubicBezTo>
                  <a:cubicBezTo>
                    <a:pt x="47" y="110"/>
                    <a:pt x="48" y="109"/>
                    <a:pt x="48" y="107"/>
                  </a:cubicBezTo>
                  <a:cubicBezTo>
                    <a:pt x="45" y="104"/>
                    <a:pt x="41" y="106"/>
                    <a:pt x="39" y="108"/>
                  </a:cubicBezTo>
                  <a:cubicBezTo>
                    <a:pt x="34" y="97"/>
                    <a:pt x="40" y="91"/>
                    <a:pt x="50" y="89"/>
                  </a:cubicBezTo>
                  <a:cubicBezTo>
                    <a:pt x="50" y="86"/>
                    <a:pt x="50" y="83"/>
                    <a:pt x="49" y="81"/>
                  </a:cubicBezTo>
                  <a:cubicBezTo>
                    <a:pt x="40" y="80"/>
                    <a:pt x="37" y="70"/>
                    <a:pt x="38" y="65"/>
                  </a:cubicBezTo>
                  <a:cubicBezTo>
                    <a:pt x="39" y="66"/>
                    <a:pt x="41" y="66"/>
                    <a:pt x="42" y="66"/>
                  </a:cubicBezTo>
                  <a:cubicBezTo>
                    <a:pt x="39" y="56"/>
                    <a:pt x="29" y="43"/>
                    <a:pt x="21" y="33"/>
                  </a:cubicBezTo>
                  <a:cubicBezTo>
                    <a:pt x="15" y="25"/>
                    <a:pt x="5" y="13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09" name="Freeform 1536"/>
            <p:cNvSpPr>
              <a:spLocks/>
            </p:cNvSpPr>
            <p:nvPr userDrawn="1"/>
          </p:nvSpPr>
          <p:spPr bwMode="auto">
            <a:xfrm>
              <a:off x="335" y="388"/>
              <a:ext cx="49" cy="58"/>
            </a:xfrm>
            <a:custGeom>
              <a:avLst/>
              <a:gdLst>
                <a:gd name="T0" fmla="*/ 4 w 109"/>
                <a:gd name="T1" fmla="*/ 0 h 127"/>
                <a:gd name="T2" fmla="*/ 4 w 109"/>
                <a:gd name="T3" fmla="*/ 0 h 127"/>
                <a:gd name="T4" fmla="*/ 8 w 109"/>
                <a:gd name="T5" fmla="*/ 20 h 127"/>
                <a:gd name="T6" fmla="*/ 36 w 109"/>
                <a:gd name="T7" fmla="*/ 48 h 127"/>
                <a:gd name="T8" fmla="*/ 50 w 109"/>
                <a:gd name="T9" fmla="*/ 61 h 127"/>
                <a:gd name="T10" fmla="*/ 44 w 109"/>
                <a:gd name="T11" fmla="*/ 81 h 127"/>
                <a:gd name="T12" fmla="*/ 38 w 109"/>
                <a:gd name="T13" fmla="*/ 80 h 127"/>
                <a:gd name="T14" fmla="*/ 43 w 109"/>
                <a:gd name="T15" fmla="*/ 87 h 127"/>
                <a:gd name="T16" fmla="*/ 62 w 109"/>
                <a:gd name="T17" fmla="*/ 82 h 127"/>
                <a:gd name="T18" fmla="*/ 57 w 109"/>
                <a:gd name="T19" fmla="*/ 103 h 127"/>
                <a:gd name="T20" fmla="*/ 38 w 109"/>
                <a:gd name="T21" fmla="*/ 114 h 127"/>
                <a:gd name="T22" fmla="*/ 52 w 109"/>
                <a:gd name="T23" fmla="*/ 118 h 127"/>
                <a:gd name="T24" fmla="*/ 82 w 109"/>
                <a:gd name="T25" fmla="*/ 110 h 127"/>
                <a:gd name="T26" fmla="*/ 84 w 109"/>
                <a:gd name="T27" fmla="*/ 93 h 127"/>
                <a:gd name="T28" fmla="*/ 97 w 109"/>
                <a:gd name="T29" fmla="*/ 114 h 127"/>
                <a:gd name="T30" fmla="*/ 107 w 109"/>
                <a:gd name="T31" fmla="*/ 97 h 127"/>
                <a:gd name="T32" fmla="*/ 87 w 109"/>
                <a:gd name="T33" fmla="*/ 74 h 127"/>
                <a:gd name="T34" fmla="*/ 102 w 109"/>
                <a:gd name="T35" fmla="*/ 65 h 127"/>
                <a:gd name="T36" fmla="*/ 94 w 109"/>
                <a:gd name="T37" fmla="*/ 48 h 127"/>
                <a:gd name="T38" fmla="*/ 75 w 109"/>
                <a:gd name="T39" fmla="*/ 60 h 127"/>
                <a:gd name="T40" fmla="*/ 54 w 109"/>
                <a:gd name="T41" fmla="*/ 43 h 127"/>
                <a:gd name="T42" fmla="*/ 20 w 109"/>
                <a:gd name="T43" fmla="*/ 26 h 127"/>
                <a:gd name="T44" fmla="*/ 4 w 109"/>
                <a:gd name="T4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9" h="127">
                  <a:moveTo>
                    <a:pt x="4" y="0"/>
                  </a:moveTo>
                  <a:lnTo>
                    <a:pt x="4" y="0"/>
                  </a:lnTo>
                  <a:cubicBezTo>
                    <a:pt x="0" y="8"/>
                    <a:pt x="4" y="15"/>
                    <a:pt x="8" y="20"/>
                  </a:cubicBezTo>
                  <a:cubicBezTo>
                    <a:pt x="15" y="31"/>
                    <a:pt x="26" y="40"/>
                    <a:pt x="36" y="48"/>
                  </a:cubicBezTo>
                  <a:cubicBezTo>
                    <a:pt x="41" y="52"/>
                    <a:pt x="47" y="55"/>
                    <a:pt x="50" y="61"/>
                  </a:cubicBezTo>
                  <a:cubicBezTo>
                    <a:pt x="54" y="68"/>
                    <a:pt x="52" y="80"/>
                    <a:pt x="44" y="81"/>
                  </a:cubicBezTo>
                  <a:cubicBezTo>
                    <a:pt x="41" y="81"/>
                    <a:pt x="40" y="80"/>
                    <a:pt x="38" y="80"/>
                  </a:cubicBezTo>
                  <a:cubicBezTo>
                    <a:pt x="38" y="82"/>
                    <a:pt x="41" y="86"/>
                    <a:pt x="43" y="87"/>
                  </a:cubicBezTo>
                  <a:cubicBezTo>
                    <a:pt x="50" y="92"/>
                    <a:pt x="59" y="86"/>
                    <a:pt x="62" y="82"/>
                  </a:cubicBezTo>
                  <a:cubicBezTo>
                    <a:pt x="70" y="90"/>
                    <a:pt x="66" y="101"/>
                    <a:pt x="57" y="103"/>
                  </a:cubicBezTo>
                  <a:cubicBezTo>
                    <a:pt x="48" y="104"/>
                    <a:pt x="37" y="104"/>
                    <a:pt x="38" y="114"/>
                  </a:cubicBezTo>
                  <a:cubicBezTo>
                    <a:pt x="44" y="111"/>
                    <a:pt x="48" y="115"/>
                    <a:pt x="52" y="118"/>
                  </a:cubicBezTo>
                  <a:cubicBezTo>
                    <a:pt x="64" y="127"/>
                    <a:pt x="77" y="121"/>
                    <a:pt x="82" y="110"/>
                  </a:cubicBezTo>
                  <a:cubicBezTo>
                    <a:pt x="84" y="107"/>
                    <a:pt x="85" y="97"/>
                    <a:pt x="84" y="93"/>
                  </a:cubicBezTo>
                  <a:cubicBezTo>
                    <a:pt x="96" y="98"/>
                    <a:pt x="92" y="109"/>
                    <a:pt x="97" y="114"/>
                  </a:cubicBezTo>
                  <a:cubicBezTo>
                    <a:pt x="98" y="106"/>
                    <a:pt x="106" y="103"/>
                    <a:pt x="107" y="97"/>
                  </a:cubicBezTo>
                  <a:cubicBezTo>
                    <a:pt x="109" y="87"/>
                    <a:pt x="101" y="74"/>
                    <a:pt x="87" y="74"/>
                  </a:cubicBezTo>
                  <a:cubicBezTo>
                    <a:pt x="95" y="74"/>
                    <a:pt x="101" y="71"/>
                    <a:pt x="102" y="65"/>
                  </a:cubicBezTo>
                  <a:cubicBezTo>
                    <a:pt x="103" y="55"/>
                    <a:pt x="98" y="50"/>
                    <a:pt x="94" y="48"/>
                  </a:cubicBezTo>
                  <a:cubicBezTo>
                    <a:pt x="97" y="56"/>
                    <a:pt x="88" y="67"/>
                    <a:pt x="75" y="60"/>
                  </a:cubicBezTo>
                  <a:cubicBezTo>
                    <a:pt x="70" y="57"/>
                    <a:pt x="61" y="47"/>
                    <a:pt x="54" y="43"/>
                  </a:cubicBezTo>
                  <a:cubicBezTo>
                    <a:pt x="41" y="37"/>
                    <a:pt x="33" y="35"/>
                    <a:pt x="20" y="26"/>
                  </a:cubicBezTo>
                  <a:cubicBezTo>
                    <a:pt x="12" y="21"/>
                    <a:pt x="4" y="12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10" name="Freeform 1537"/>
            <p:cNvSpPr>
              <a:spLocks/>
            </p:cNvSpPr>
            <p:nvPr userDrawn="1"/>
          </p:nvSpPr>
          <p:spPr bwMode="auto">
            <a:xfrm>
              <a:off x="338" y="383"/>
              <a:ext cx="14" cy="16"/>
            </a:xfrm>
            <a:custGeom>
              <a:avLst/>
              <a:gdLst>
                <a:gd name="T0" fmla="*/ 9 w 30"/>
                <a:gd name="T1" fmla="*/ 0 h 34"/>
                <a:gd name="T2" fmla="*/ 9 w 30"/>
                <a:gd name="T3" fmla="*/ 0 h 34"/>
                <a:gd name="T4" fmla="*/ 14 w 30"/>
                <a:gd name="T5" fmla="*/ 30 h 34"/>
                <a:gd name="T6" fmla="*/ 30 w 30"/>
                <a:gd name="T7" fmla="*/ 34 h 34"/>
                <a:gd name="T8" fmla="*/ 16 w 30"/>
                <a:gd name="T9" fmla="*/ 22 h 34"/>
                <a:gd name="T10" fmla="*/ 9 w 30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4">
                  <a:moveTo>
                    <a:pt x="9" y="0"/>
                  </a:moveTo>
                  <a:lnTo>
                    <a:pt x="9" y="0"/>
                  </a:lnTo>
                  <a:cubicBezTo>
                    <a:pt x="0" y="15"/>
                    <a:pt x="5" y="31"/>
                    <a:pt x="14" y="30"/>
                  </a:cubicBezTo>
                  <a:cubicBezTo>
                    <a:pt x="22" y="30"/>
                    <a:pt x="24" y="30"/>
                    <a:pt x="30" y="34"/>
                  </a:cubicBezTo>
                  <a:cubicBezTo>
                    <a:pt x="27" y="27"/>
                    <a:pt x="18" y="24"/>
                    <a:pt x="16" y="22"/>
                  </a:cubicBezTo>
                  <a:cubicBezTo>
                    <a:pt x="10" y="18"/>
                    <a:pt x="7" y="14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11" name="Freeform 1538"/>
            <p:cNvSpPr>
              <a:spLocks/>
            </p:cNvSpPr>
            <p:nvPr userDrawn="1"/>
          </p:nvSpPr>
          <p:spPr bwMode="auto">
            <a:xfrm>
              <a:off x="377" y="377"/>
              <a:ext cx="4" cy="14"/>
            </a:xfrm>
            <a:custGeom>
              <a:avLst/>
              <a:gdLst>
                <a:gd name="T0" fmla="*/ 5 w 10"/>
                <a:gd name="T1" fmla="*/ 0 h 31"/>
                <a:gd name="T2" fmla="*/ 5 w 10"/>
                <a:gd name="T3" fmla="*/ 0 h 31"/>
                <a:gd name="T4" fmla="*/ 5 w 10"/>
                <a:gd name="T5" fmla="*/ 12 h 31"/>
                <a:gd name="T6" fmla="*/ 0 w 10"/>
                <a:gd name="T7" fmla="*/ 8 h 31"/>
                <a:gd name="T8" fmla="*/ 1 w 10"/>
                <a:gd name="T9" fmla="*/ 25 h 31"/>
                <a:gd name="T10" fmla="*/ 7 w 10"/>
                <a:gd name="T11" fmla="*/ 31 h 31"/>
                <a:gd name="T12" fmla="*/ 8 w 10"/>
                <a:gd name="T13" fmla="*/ 26 h 31"/>
                <a:gd name="T14" fmla="*/ 10 w 10"/>
                <a:gd name="T15" fmla="*/ 9 h 31"/>
                <a:gd name="T16" fmla="*/ 5 w 10"/>
                <a:gd name="T1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31">
                  <a:moveTo>
                    <a:pt x="5" y="0"/>
                  </a:moveTo>
                  <a:lnTo>
                    <a:pt x="5" y="0"/>
                  </a:lnTo>
                  <a:cubicBezTo>
                    <a:pt x="6" y="5"/>
                    <a:pt x="6" y="8"/>
                    <a:pt x="5" y="12"/>
                  </a:cubicBezTo>
                  <a:cubicBezTo>
                    <a:pt x="4" y="11"/>
                    <a:pt x="2" y="9"/>
                    <a:pt x="0" y="8"/>
                  </a:cubicBezTo>
                  <a:cubicBezTo>
                    <a:pt x="1" y="12"/>
                    <a:pt x="1" y="20"/>
                    <a:pt x="1" y="25"/>
                  </a:cubicBezTo>
                  <a:cubicBezTo>
                    <a:pt x="2" y="26"/>
                    <a:pt x="4" y="29"/>
                    <a:pt x="7" y="31"/>
                  </a:cubicBezTo>
                  <a:cubicBezTo>
                    <a:pt x="7" y="31"/>
                    <a:pt x="7" y="28"/>
                    <a:pt x="8" y="26"/>
                  </a:cubicBezTo>
                  <a:cubicBezTo>
                    <a:pt x="5" y="20"/>
                    <a:pt x="6" y="14"/>
                    <a:pt x="10" y="9"/>
                  </a:cubicBezTo>
                  <a:cubicBezTo>
                    <a:pt x="9" y="8"/>
                    <a:pt x="6" y="2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12" name="Freeform 1539"/>
            <p:cNvSpPr>
              <a:spLocks/>
            </p:cNvSpPr>
            <p:nvPr userDrawn="1"/>
          </p:nvSpPr>
          <p:spPr bwMode="auto">
            <a:xfrm>
              <a:off x="371" y="377"/>
              <a:ext cx="6" cy="17"/>
            </a:xfrm>
            <a:custGeom>
              <a:avLst/>
              <a:gdLst>
                <a:gd name="T0" fmla="*/ 5 w 15"/>
                <a:gd name="T1" fmla="*/ 1 h 37"/>
                <a:gd name="T2" fmla="*/ 5 w 15"/>
                <a:gd name="T3" fmla="*/ 1 h 37"/>
                <a:gd name="T4" fmla="*/ 0 w 15"/>
                <a:gd name="T5" fmla="*/ 0 h 37"/>
                <a:gd name="T6" fmla="*/ 4 w 15"/>
                <a:gd name="T7" fmla="*/ 12 h 37"/>
                <a:gd name="T8" fmla="*/ 13 w 15"/>
                <a:gd name="T9" fmla="*/ 37 h 37"/>
                <a:gd name="T10" fmla="*/ 13 w 15"/>
                <a:gd name="T11" fmla="*/ 31 h 37"/>
                <a:gd name="T12" fmla="*/ 13 w 15"/>
                <a:gd name="T13" fmla="*/ 6 h 37"/>
                <a:gd name="T14" fmla="*/ 8 w 15"/>
                <a:gd name="T15" fmla="*/ 2 h 37"/>
                <a:gd name="T16" fmla="*/ 9 w 15"/>
                <a:gd name="T17" fmla="*/ 19 h 37"/>
                <a:gd name="T18" fmla="*/ 5 w 15"/>
                <a:gd name="T1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7">
                  <a:moveTo>
                    <a:pt x="5" y="1"/>
                  </a:moveTo>
                  <a:lnTo>
                    <a:pt x="5" y="1"/>
                  </a:lnTo>
                  <a:cubicBezTo>
                    <a:pt x="3" y="0"/>
                    <a:pt x="1" y="0"/>
                    <a:pt x="0" y="0"/>
                  </a:cubicBezTo>
                  <a:cubicBezTo>
                    <a:pt x="2" y="4"/>
                    <a:pt x="4" y="8"/>
                    <a:pt x="4" y="12"/>
                  </a:cubicBezTo>
                  <a:cubicBezTo>
                    <a:pt x="6" y="23"/>
                    <a:pt x="2" y="33"/>
                    <a:pt x="13" y="37"/>
                  </a:cubicBezTo>
                  <a:cubicBezTo>
                    <a:pt x="13" y="37"/>
                    <a:pt x="13" y="32"/>
                    <a:pt x="13" y="31"/>
                  </a:cubicBezTo>
                  <a:cubicBezTo>
                    <a:pt x="15" y="21"/>
                    <a:pt x="14" y="12"/>
                    <a:pt x="13" y="6"/>
                  </a:cubicBezTo>
                  <a:cubicBezTo>
                    <a:pt x="11" y="5"/>
                    <a:pt x="9" y="3"/>
                    <a:pt x="8" y="2"/>
                  </a:cubicBezTo>
                  <a:cubicBezTo>
                    <a:pt x="10" y="7"/>
                    <a:pt x="11" y="14"/>
                    <a:pt x="9" y="19"/>
                  </a:cubicBezTo>
                  <a:cubicBezTo>
                    <a:pt x="8" y="12"/>
                    <a:pt x="8" y="7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13" name="Freeform 1540"/>
            <p:cNvSpPr>
              <a:spLocks/>
            </p:cNvSpPr>
            <p:nvPr userDrawn="1"/>
          </p:nvSpPr>
          <p:spPr bwMode="auto">
            <a:xfrm>
              <a:off x="365" y="374"/>
              <a:ext cx="7" cy="19"/>
            </a:xfrm>
            <a:custGeom>
              <a:avLst/>
              <a:gdLst>
                <a:gd name="T0" fmla="*/ 0 w 16"/>
                <a:gd name="T1" fmla="*/ 0 h 42"/>
                <a:gd name="T2" fmla="*/ 0 w 16"/>
                <a:gd name="T3" fmla="*/ 0 h 42"/>
                <a:gd name="T4" fmla="*/ 9 w 16"/>
                <a:gd name="T5" fmla="*/ 24 h 42"/>
                <a:gd name="T6" fmla="*/ 7 w 16"/>
                <a:gd name="T7" fmla="*/ 42 h 42"/>
                <a:gd name="T8" fmla="*/ 15 w 16"/>
                <a:gd name="T9" fmla="*/ 27 h 42"/>
                <a:gd name="T10" fmla="*/ 0 w 16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2">
                  <a:moveTo>
                    <a:pt x="0" y="0"/>
                  </a:moveTo>
                  <a:lnTo>
                    <a:pt x="0" y="0"/>
                  </a:lnTo>
                  <a:cubicBezTo>
                    <a:pt x="7" y="7"/>
                    <a:pt x="10" y="15"/>
                    <a:pt x="9" y="24"/>
                  </a:cubicBezTo>
                  <a:cubicBezTo>
                    <a:pt x="8" y="31"/>
                    <a:pt x="4" y="33"/>
                    <a:pt x="7" y="42"/>
                  </a:cubicBezTo>
                  <a:cubicBezTo>
                    <a:pt x="8" y="37"/>
                    <a:pt x="14" y="34"/>
                    <a:pt x="15" y="27"/>
                  </a:cubicBezTo>
                  <a:cubicBezTo>
                    <a:pt x="16" y="14"/>
                    <a:pt x="9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14" name="Freeform 1541"/>
            <p:cNvSpPr>
              <a:spLocks/>
            </p:cNvSpPr>
            <p:nvPr userDrawn="1"/>
          </p:nvSpPr>
          <p:spPr bwMode="auto">
            <a:xfrm>
              <a:off x="337" y="372"/>
              <a:ext cx="9" cy="21"/>
            </a:xfrm>
            <a:custGeom>
              <a:avLst/>
              <a:gdLst>
                <a:gd name="T0" fmla="*/ 21 w 21"/>
                <a:gd name="T1" fmla="*/ 0 h 46"/>
                <a:gd name="T2" fmla="*/ 21 w 21"/>
                <a:gd name="T3" fmla="*/ 0 h 46"/>
                <a:gd name="T4" fmla="*/ 7 w 21"/>
                <a:gd name="T5" fmla="*/ 16 h 46"/>
                <a:gd name="T6" fmla="*/ 5 w 21"/>
                <a:gd name="T7" fmla="*/ 46 h 46"/>
                <a:gd name="T8" fmla="*/ 15 w 21"/>
                <a:gd name="T9" fmla="*/ 21 h 46"/>
                <a:gd name="T10" fmla="*/ 21 w 21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6">
                  <a:moveTo>
                    <a:pt x="21" y="0"/>
                  </a:moveTo>
                  <a:lnTo>
                    <a:pt x="21" y="0"/>
                  </a:lnTo>
                  <a:cubicBezTo>
                    <a:pt x="16" y="9"/>
                    <a:pt x="9" y="15"/>
                    <a:pt x="7" y="16"/>
                  </a:cubicBezTo>
                  <a:cubicBezTo>
                    <a:pt x="2" y="30"/>
                    <a:pt x="0" y="37"/>
                    <a:pt x="5" y="46"/>
                  </a:cubicBezTo>
                  <a:cubicBezTo>
                    <a:pt x="5" y="33"/>
                    <a:pt x="9" y="27"/>
                    <a:pt x="15" y="21"/>
                  </a:cubicBezTo>
                  <a:cubicBezTo>
                    <a:pt x="16" y="18"/>
                    <a:pt x="20" y="5"/>
                    <a:pt x="2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15" name="Freeform 1542"/>
            <p:cNvSpPr>
              <a:spLocks/>
            </p:cNvSpPr>
            <p:nvPr userDrawn="1"/>
          </p:nvSpPr>
          <p:spPr bwMode="auto">
            <a:xfrm>
              <a:off x="352" y="372"/>
              <a:ext cx="19" cy="21"/>
            </a:xfrm>
            <a:custGeom>
              <a:avLst/>
              <a:gdLst>
                <a:gd name="T0" fmla="*/ 18 w 44"/>
                <a:gd name="T1" fmla="*/ 0 h 47"/>
                <a:gd name="T2" fmla="*/ 18 w 44"/>
                <a:gd name="T3" fmla="*/ 0 h 47"/>
                <a:gd name="T4" fmla="*/ 0 w 44"/>
                <a:gd name="T5" fmla="*/ 4 h 47"/>
                <a:gd name="T6" fmla="*/ 28 w 44"/>
                <a:gd name="T7" fmla="*/ 21 h 47"/>
                <a:gd name="T8" fmla="*/ 12 w 44"/>
                <a:gd name="T9" fmla="*/ 38 h 47"/>
                <a:gd name="T10" fmla="*/ 23 w 44"/>
                <a:gd name="T11" fmla="*/ 40 h 47"/>
                <a:gd name="T12" fmla="*/ 9 w 44"/>
                <a:gd name="T13" fmla="*/ 37 h 47"/>
                <a:gd name="T14" fmla="*/ 33 w 44"/>
                <a:gd name="T15" fmla="*/ 38 h 47"/>
                <a:gd name="T16" fmla="*/ 18 w 44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7">
                  <a:moveTo>
                    <a:pt x="18" y="0"/>
                  </a:moveTo>
                  <a:lnTo>
                    <a:pt x="18" y="0"/>
                  </a:lnTo>
                  <a:cubicBezTo>
                    <a:pt x="13" y="0"/>
                    <a:pt x="5" y="1"/>
                    <a:pt x="0" y="4"/>
                  </a:cubicBezTo>
                  <a:cubicBezTo>
                    <a:pt x="17" y="2"/>
                    <a:pt x="26" y="9"/>
                    <a:pt x="28" y="21"/>
                  </a:cubicBezTo>
                  <a:cubicBezTo>
                    <a:pt x="29" y="29"/>
                    <a:pt x="24" y="39"/>
                    <a:pt x="12" y="38"/>
                  </a:cubicBezTo>
                  <a:cubicBezTo>
                    <a:pt x="13" y="39"/>
                    <a:pt x="17" y="41"/>
                    <a:pt x="23" y="40"/>
                  </a:cubicBezTo>
                  <a:cubicBezTo>
                    <a:pt x="17" y="43"/>
                    <a:pt x="12" y="40"/>
                    <a:pt x="9" y="37"/>
                  </a:cubicBezTo>
                  <a:cubicBezTo>
                    <a:pt x="12" y="45"/>
                    <a:pt x="26" y="47"/>
                    <a:pt x="33" y="38"/>
                  </a:cubicBezTo>
                  <a:cubicBezTo>
                    <a:pt x="44" y="24"/>
                    <a:pt x="33" y="2"/>
                    <a:pt x="1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16" name="Freeform 1543"/>
            <p:cNvSpPr>
              <a:spLocks/>
            </p:cNvSpPr>
            <p:nvPr userDrawn="1"/>
          </p:nvSpPr>
          <p:spPr bwMode="auto">
            <a:xfrm>
              <a:off x="331" y="370"/>
              <a:ext cx="10" cy="27"/>
            </a:xfrm>
            <a:custGeom>
              <a:avLst/>
              <a:gdLst>
                <a:gd name="T0" fmla="*/ 0 w 21"/>
                <a:gd name="T1" fmla="*/ 50 h 60"/>
                <a:gd name="T2" fmla="*/ 0 w 21"/>
                <a:gd name="T3" fmla="*/ 50 h 60"/>
                <a:gd name="T4" fmla="*/ 0 w 21"/>
                <a:gd name="T5" fmla="*/ 60 h 60"/>
                <a:gd name="T6" fmla="*/ 21 w 21"/>
                <a:gd name="T7" fmla="*/ 0 h 60"/>
                <a:gd name="T8" fmla="*/ 10 w 21"/>
                <a:gd name="T9" fmla="*/ 26 h 60"/>
                <a:gd name="T10" fmla="*/ 1 w 21"/>
                <a:gd name="T11" fmla="*/ 41 h 60"/>
                <a:gd name="T12" fmla="*/ 0 w 21"/>
                <a:gd name="T13" fmla="*/ 5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60">
                  <a:moveTo>
                    <a:pt x="0" y="50"/>
                  </a:moveTo>
                  <a:lnTo>
                    <a:pt x="0" y="50"/>
                  </a:lnTo>
                  <a:lnTo>
                    <a:pt x="0" y="60"/>
                  </a:lnTo>
                  <a:cubicBezTo>
                    <a:pt x="8" y="44"/>
                    <a:pt x="21" y="27"/>
                    <a:pt x="21" y="0"/>
                  </a:cubicBezTo>
                  <a:cubicBezTo>
                    <a:pt x="19" y="10"/>
                    <a:pt x="15" y="18"/>
                    <a:pt x="10" y="26"/>
                  </a:cubicBezTo>
                  <a:cubicBezTo>
                    <a:pt x="8" y="30"/>
                    <a:pt x="2" y="35"/>
                    <a:pt x="1" y="41"/>
                  </a:cubicBezTo>
                  <a:cubicBezTo>
                    <a:pt x="0" y="44"/>
                    <a:pt x="1" y="47"/>
                    <a:pt x="0" y="5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17" name="Freeform 1544"/>
            <p:cNvSpPr>
              <a:spLocks/>
            </p:cNvSpPr>
            <p:nvPr userDrawn="1"/>
          </p:nvSpPr>
          <p:spPr bwMode="auto">
            <a:xfrm>
              <a:off x="367" y="369"/>
              <a:ext cx="12" cy="11"/>
            </a:xfrm>
            <a:custGeom>
              <a:avLst/>
              <a:gdLst>
                <a:gd name="T0" fmla="*/ 5 w 25"/>
                <a:gd name="T1" fmla="*/ 0 h 24"/>
                <a:gd name="T2" fmla="*/ 5 w 25"/>
                <a:gd name="T3" fmla="*/ 0 h 24"/>
                <a:gd name="T4" fmla="*/ 17 w 25"/>
                <a:gd name="T5" fmla="*/ 12 h 24"/>
                <a:gd name="T6" fmla="*/ 0 w 25"/>
                <a:gd name="T7" fmla="*/ 3 h 24"/>
                <a:gd name="T8" fmla="*/ 9 w 25"/>
                <a:gd name="T9" fmla="*/ 15 h 24"/>
                <a:gd name="T10" fmla="*/ 25 w 25"/>
                <a:gd name="T11" fmla="*/ 24 h 24"/>
                <a:gd name="T12" fmla="*/ 5 w 2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4">
                  <a:moveTo>
                    <a:pt x="5" y="0"/>
                  </a:moveTo>
                  <a:lnTo>
                    <a:pt x="5" y="0"/>
                  </a:lnTo>
                  <a:cubicBezTo>
                    <a:pt x="7" y="2"/>
                    <a:pt x="14" y="8"/>
                    <a:pt x="17" y="12"/>
                  </a:cubicBezTo>
                  <a:cubicBezTo>
                    <a:pt x="12" y="10"/>
                    <a:pt x="6" y="5"/>
                    <a:pt x="0" y="3"/>
                  </a:cubicBezTo>
                  <a:cubicBezTo>
                    <a:pt x="1" y="4"/>
                    <a:pt x="8" y="14"/>
                    <a:pt x="9" y="15"/>
                  </a:cubicBezTo>
                  <a:cubicBezTo>
                    <a:pt x="15" y="17"/>
                    <a:pt x="21" y="20"/>
                    <a:pt x="25" y="24"/>
                  </a:cubicBezTo>
                  <a:cubicBezTo>
                    <a:pt x="25" y="7"/>
                    <a:pt x="18" y="2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18" name="Freeform 1545"/>
            <p:cNvSpPr>
              <a:spLocks/>
            </p:cNvSpPr>
            <p:nvPr userDrawn="1"/>
          </p:nvSpPr>
          <p:spPr bwMode="auto">
            <a:xfrm>
              <a:off x="376" y="369"/>
              <a:ext cx="4" cy="3"/>
            </a:xfrm>
            <a:custGeom>
              <a:avLst/>
              <a:gdLst>
                <a:gd name="T0" fmla="*/ 5 w 8"/>
                <a:gd name="T1" fmla="*/ 1 h 6"/>
                <a:gd name="T2" fmla="*/ 5 w 8"/>
                <a:gd name="T3" fmla="*/ 1 h 6"/>
                <a:gd name="T4" fmla="*/ 0 w 8"/>
                <a:gd name="T5" fmla="*/ 0 h 6"/>
                <a:gd name="T6" fmla="*/ 8 w 8"/>
                <a:gd name="T7" fmla="*/ 6 h 6"/>
                <a:gd name="T8" fmla="*/ 5 w 8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6">
                  <a:moveTo>
                    <a:pt x="5" y="1"/>
                  </a:moveTo>
                  <a:lnTo>
                    <a:pt x="5" y="1"/>
                  </a:lnTo>
                  <a:lnTo>
                    <a:pt x="0" y="0"/>
                  </a:lnTo>
                  <a:lnTo>
                    <a:pt x="8" y="6"/>
                  </a:lnTo>
                  <a:lnTo>
                    <a:pt x="5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19" name="Freeform 1546"/>
            <p:cNvSpPr>
              <a:spLocks/>
            </p:cNvSpPr>
            <p:nvPr userDrawn="1"/>
          </p:nvSpPr>
          <p:spPr bwMode="auto">
            <a:xfrm>
              <a:off x="375" y="370"/>
              <a:ext cx="11" cy="12"/>
            </a:xfrm>
            <a:custGeom>
              <a:avLst/>
              <a:gdLst>
                <a:gd name="T0" fmla="*/ 20 w 24"/>
                <a:gd name="T1" fmla="*/ 3 h 27"/>
                <a:gd name="T2" fmla="*/ 20 w 24"/>
                <a:gd name="T3" fmla="*/ 3 h 27"/>
                <a:gd name="T4" fmla="*/ 10 w 24"/>
                <a:gd name="T5" fmla="*/ 0 h 27"/>
                <a:gd name="T6" fmla="*/ 16 w 24"/>
                <a:gd name="T7" fmla="*/ 10 h 27"/>
                <a:gd name="T8" fmla="*/ 5 w 24"/>
                <a:gd name="T9" fmla="*/ 0 h 27"/>
                <a:gd name="T10" fmla="*/ 0 w 24"/>
                <a:gd name="T11" fmla="*/ 1 h 27"/>
                <a:gd name="T12" fmla="*/ 16 w 24"/>
                <a:gd name="T13" fmla="*/ 27 h 27"/>
                <a:gd name="T14" fmla="*/ 20 w 24"/>
                <a:gd name="T15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27">
                  <a:moveTo>
                    <a:pt x="20" y="3"/>
                  </a:moveTo>
                  <a:lnTo>
                    <a:pt x="20" y="3"/>
                  </a:lnTo>
                  <a:cubicBezTo>
                    <a:pt x="17" y="2"/>
                    <a:pt x="10" y="0"/>
                    <a:pt x="10" y="0"/>
                  </a:cubicBezTo>
                  <a:cubicBezTo>
                    <a:pt x="12" y="1"/>
                    <a:pt x="14" y="5"/>
                    <a:pt x="16" y="10"/>
                  </a:cubicBezTo>
                  <a:cubicBezTo>
                    <a:pt x="13" y="6"/>
                    <a:pt x="7" y="2"/>
                    <a:pt x="5" y="0"/>
                  </a:cubicBezTo>
                  <a:cubicBezTo>
                    <a:pt x="3" y="1"/>
                    <a:pt x="1" y="0"/>
                    <a:pt x="0" y="1"/>
                  </a:cubicBezTo>
                  <a:cubicBezTo>
                    <a:pt x="10" y="9"/>
                    <a:pt x="14" y="18"/>
                    <a:pt x="16" y="27"/>
                  </a:cubicBezTo>
                  <a:cubicBezTo>
                    <a:pt x="24" y="19"/>
                    <a:pt x="23" y="11"/>
                    <a:pt x="2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20" name="Freeform 1547"/>
            <p:cNvSpPr>
              <a:spLocks/>
            </p:cNvSpPr>
            <p:nvPr userDrawn="1"/>
          </p:nvSpPr>
          <p:spPr bwMode="auto">
            <a:xfrm>
              <a:off x="380" y="368"/>
              <a:ext cx="10" cy="24"/>
            </a:xfrm>
            <a:custGeom>
              <a:avLst/>
              <a:gdLst>
                <a:gd name="T0" fmla="*/ 11 w 22"/>
                <a:gd name="T1" fmla="*/ 0 h 53"/>
                <a:gd name="T2" fmla="*/ 11 w 22"/>
                <a:gd name="T3" fmla="*/ 0 h 53"/>
                <a:gd name="T4" fmla="*/ 11 w 22"/>
                <a:gd name="T5" fmla="*/ 7 h 53"/>
                <a:gd name="T6" fmla="*/ 5 w 22"/>
                <a:gd name="T7" fmla="*/ 34 h 53"/>
                <a:gd name="T8" fmla="*/ 3 w 22"/>
                <a:gd name="T9" fmla="*/ 30 h 53"/>
                <a:gd name="T10" fmla="*/ 1 w 22"/>
                <a:gd name="T11" fmla="*/ 41 h 53"/>
                <a:gd name="T12" fmla="*/ 11 w 22"/>
                <a:gd name="T13" fmla="*/ 53 h 53"/>
                <a:gd name="T14" fmla="*/ 13 w 22"/>
                <a:gd name="T15" fmla="*/ 32 h 53"/>
                <a:gd name="T16" fmla="*/ 11 w 22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3">
                  <a:moveTo>
                    <a:pt x="11" y="0"/>
                  </a:moveTo>
                  <a:lnTo>
                    <a:pt x="11" y="0"/>
                  </a:lnTo>
                  <a:cubicBezTo>
                    <a:pt x="11" y="0"/>
                    <a:pt x="11" y="4"/>
                    <a:pt x="11" y="7"/>
                  </a:cubicBezTo>
                  <a:cubicBezTo>
                    <a:pt x="13" y="15"/>
                    <a:pt x="15" y="26"/>
                    <a:pt x="5" y="34"/>
                  </a:cubicBezTo>
                  <a:cubicBezTo>
                    <a:pt x="4" y="32"/>
                    <a:pt x="4" y="31"/>
                    <a:pt x="3" y="30"/>
                  </a:cubicBezTo>
                  <a:cubicBezTo>
                    <a:pt x="1" y="32"/>
                    <a:pt x="0" y="38"/>
                    <a:pt x="1" y="41"/>
                  </a:cubicBezTo>
                  <a:cubicBezTo>
                    <a:pt x="3" y="47"/>
                    <a:pt x="6" y="51"/>
                    <a:pt x="11" y="53"/>
                  </a:cubicBezTo>
                  <a:cubicBezTo>
                    <a:pt x="7" y="45"/>
                    <a:pt x="12" y="33"/>
                    <a:pt x="13" y="32"/>
                  </a:cubicBezTo>
                  <a:cubicBezTo>
                    <a:pt x="17" y="21"/>
                    <a:pt x="22" y="9"/>
                    <a:pt x="1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21" name="Freeform 1548"/>
            <p:cNvSpPr>
              <a:spLocks/>
            </p:cNvSpPr>
            <p:nvPr userDrawn="1"/>
          </p:nvSpPr>
          <p:spPr bwMode="auto">
            <a:xfrm>
              <a:off x="331" y="368"/>
              <a:ext cx="9" cy="19"/>
            </a:xfrm>
            <a:custGeom>
              <a:avLst/>
              <a:gdLst>
                <a:gd name="T0" fmla="*/ 0 w 20"/>
                <a:gd name="T1" fmla="*/ 32 h 42"/>
                <a:gd name="T2" fmla="*/ 0 w 20"/>
                <a:gd name="T3" fmla="*/ 32 h 42"/>
                <a:gd name="T4" fmla="*/ 0 w 20"/>
                <a:gd name="T5" fmla="*/ 42 h 42"/>
                <a:gd name="T6" fmla="*/ 20 w 20"/>
                <a:gd name="T7" fmla="*/ 0 h 42"/>
                <a:gd name="T8" fmla="*/ 0 w 20"/>
                <a:gd name="T9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2">
                  <a:moveTo>
                    <a:pt x="0" y="32"/>
                  </a:moveTo>
                  <a:lnTo>
                    <a:pt x="0" y="32"/>
                  </a:lnTo>
                  <a:lnTo>
                    <a:pt x="0" y="42"/>
                  </a:lnTo>
                  <a:cubicBezTo>
                    <a:pt x="8" y="31"/>
                    <a:pt x="18" y="17"/>
                    <a:pt x="20" y="0"/>
                  </a:cubicBezTo>
                  <a:cubicBezTo>
                    <a:pt x="6" y="3"/>
                    <a:pt x="1" y="14"/>
                    <a:pt x="0" y="3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22" name="Freeform 1549"/>
            <p:cNvSpPr>
              <a:spLocks/>
            </p:cNvSpPr>
            <p:nvPr userDrawn="1"/>
          </p:nvSpPr>
          <p:spPr bwMode="auto">
            <a:xfrm>
              <a:off x="365" y="368"/>
              <a:ext cx="7" cy="5"/>
            </a:xfrm>
            <a:custGeom>
              <a:avLst/>
              <a:gdLst>
                <a:gd name="T0" fmla="*/ 9 w 16"/>
                <a:gd name="T1" fmla="*/ 4 h 11"/>
                <a:gd name="T2" fmla="*/ 9 w 16"/>
                <a:gd name="T3" fmla="*/ 4 h 11"/>
                <a:gd name="T4" fmla="*/ 0 w 16"/>
                <a:gd name="T5" fmla="*/ 0 h 11"/>
                <a:gd name="T6" fmla="*/ 5 w 16"/>
                <a:gd name="T7" fmla="*/ 5 h 11"/>
                <a:gd name="T8" fmla="*/ 16 w 16"/>
                <a:gd name="T9" fmla="*/ 11 h 11"/>
                <a:gd name="T10" fmla="*/ 9 w 16"/>
                <a:gd name="T11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1">
                  <a:moveTo>
                    <a:pt x="9" y="4"/>
                  </a:moveTo>
                  <a:lnTo>
                    <a:pt x="9" y="4"/>
                  </a:lnTo>
                  <a:cubicBezTo>
                    <a:pt x="6" y="3"/>
                    <a:pt x="3" y="2"/>
                    <a:pt x="0" y="0"/>
                  </a:cubicBezTo>
                  <a:cubicBezTo>
                    <a:pt x="2" y="2"/>
                    <a:pt x="4" y="4"/>
                    <a:pt x="5" y="5"/>
                  </a:cubicBezTo>
                  <a:cubicBezTo>
                    <a:pt x="8" y="6"/>
                    <a:pt x="14" y="9"/>
                    <a:pt x="16" y="11"/>
                  </a:cubicBezTo>
                  <a:cubicBezTo>
                    <a:pt x="16" y="10"/>
                    <a:pt x="10" y="5"/>
                    <a:pt x="9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23" name="Freeform 1550"/>
            <p:cNvSpPr>
              <a:spLocks/>
            </p:cNvSpPr>
            <p:nvPr userDrawn="1"/>
          </p:nvSpPr>
          <p:spPr bwMode="auto">
            <a:xfrm>
              <a:off x="344" y="368"/>
              <a:ext cx="1" cy="2"/>
            </a:xfrm>
            <a:custGeom>
              <a:avLst/>
              <a:gdLst>
                <a:gd name="T0" fmla="*/ 3 w 3"/>
                <a:gd name="T1" fmla="*/ 0 h 5"/>
                <a:gd name="T2" fmla="*/ 3 w 3"/>
                <a:gd name="T3" fmla="*/ 0 h 5"/>
                <a:gd name="T4" fmla="*/ 1 w 3"/>
                <a:gd name="T5" fmla="*/ 0 h 5"/>
                <a:gd name="T6" fmla="*/ 0 w 3"/>
                <a:gd name="T7" fmla="*/ 5 h 5"/>
                <a:gd name="T8" fmla="*/ 3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24" name="Freeform 1551"/>
            <p:cNvSpPr>
              <a:spLocks/>
            </p:cNvSpPr>
            <p:nvPr userDrawn="1"/>
          </p:nvSpPr>
          <p:spPr bwMode="auto">
            <a:xfrm>
              <a:off x="341" y="367"/>
              <a:ext cx="6" cy="11"/>
            </a:xfrm>
            <a:custGeom>
              <a:avLst/>
              <a:gdLst>
                <a:gd name="T0" fmla="*/ 15 w 15"/>
                <a:gd name="T1" fmla="*/ 1 h 23"/>
                <a:gd name="T2" fmla="*/ 15 w 15"/>
                <a:gd name="T3" fmla="*/ 1 h 23"/>
                <a:gd name="T4" fmla="*/ 11 w 15"/>
                <a:gd name="T5" fmla="*/ 1 h 23"/>
                <a:gd name="T6" fmla="*/ 5 w 15"/>
                <a:gd name="T7" fmla="*/ 12 h 23"/>
                <a:gd name="T8" fmla="*/ 7 w 15"/>
                <a:gd name="T9" fmla="*/ 1 h 23"/>
                <a:gd name="T10" fmla="*/ 1 w 15"/>
                <a:gd name="T11" fmla="*/ 1 h 23"/>
                <a:gd name="T12" fmla="*/ 0 w 15"/>
                <a:gd name="T13" fmla="*/ 23 h 23"/>
                <a:gd name="T14" fmla="*/ 8 w 15"/>
                <a:gd name="T15" fmla="*/ 15 h 23"/>
                <a:gd name="T16" fmla="*/ 15 w 15"/>
                <a:gd name="T1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23">
                  <a:moveTo>
                    <a:pt x="15" y="1"/>
                  </a:moveTo>
                  <a:lnTo>
                    <a:pt x="15" y="1"/>
                  </a:lnTo>
                  <a:lnTo>
                    <a:pt x="11" y="1"/>
                  </a:lnTo>
                  <a:cubicBezTo>
                    <a:pt x="10" y="3"/>
                    <a:pt x="9" y="6"/>
                    <a:pt x="5" y="12"/>
                  </a:cubicBezTo>
                  <a:cubicBezTo>
                    <a:pt x="6" y="6"/>
                    <a:pt x="7" y="1"/>
                    <a:pt x="7" y="1"/>
                  </a:cubicBezTo>
                  <a:cubicBezTo>
                    <a:pt x="7" y="1"/>
                    <a:pt x="3" y="0"/>
                    <a:pt x="1" y="1"/>
                  </a:cubicBezTo>
                  <a:cubicBezTo>
                    <a:pt x="2" y="10"/>
                    <a:pt x="1" y="16"/>
                    <a:pt x="0" y="23"/>
                  </a:cubicBezTo>
                  <a:cubicBezTo>
                    <a:pt x="3" y="22"/>
                    <a:pt x="7" y="16"/>
                    <a:pt x="8" y="15"/>
                  </a:cubicBezTo>
                  <a:cubicBezTo>
                    <a:pt x="11" y="11"/>
                    <a:pt x="14" y="5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25" name="Freeform 1552"/>
            <p:cNvSpPr>
              <a:spLocks/>
            </p:cNvSpPr>
            <p:nvPr userDrawn="1"/>
          </p:nvSpPr>
          <p:spPr bwMode="auto">
            <a:xfrm>
              <a:off x="345" y="367"/>
              <a:ext cx="9" cy="12"/>
            </a:xfrm>
            <a:custGeom>
              <a:avLst/>
              <a:gdLst>
                <a:gd name="T0" fmla="*/ 22 w 22"/>
                <a:gd name="T1" fmla="*/ 0 h 27"/>
                <a:gd name="T2" fmla="*/ 22 w 22"/>
                <a:gd name="T3" fmla="*/ 0 h 27"/>
                <a:gd name="T4" fmla="*/ 17 w 22"/>
                <a:gd name="T5" fmla="*/ 1 h 27"/>
                <a:gd name="T6" fmla="*/ 9 w 22"/>
                <a:gd name="T7" fmla="*/ 12 h 27"/>
                <a:gd name="T8" fmla="*/ 13 w 22"/>
                <a:gd name="T9" fmla="*/ 1 h 27"/>
                <a:gd name="T10" fmla="*/ 9 w 22"/>
                <a:gd name="T11" fmla="*/ 1 h 27"/>
                <a:gd name="T12" fmla="*/ 0 w 22"/>
                <a:gd name="T13" fmla="*/ 27 h 27"/>
                <a:gd name="T14" fmla="*/ 22 w 22"/>
                <a:gd name="T1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7">
                  <a:moveTo>
                    <a:pt x="22" y="0"/>
                  </a:moveTo>
                  <a:lnTo>
                    <a:pt x="22" y="0"/>
                  </a:lnTo>
                  <a:cubicBezTo>
                    <a:pt x="20" y="1"/>
                    <a:pt x="17" y="1"/>
                    <a:pt x="17" y="1"/>
                  </a:cubicBezTo>
                  <a:cubicBezTo>
                    <a:pt x="17" y="2"/>
                    <a:pt x="11" y="11"/>
                    <a:pt x="9" y="12"/>
                  </a:cubicBezTo>
                  <a:cubicBezTo>
                    <a:pt x="11" y="7"/>
                    <a:pt x="12" y="3"/>
                    <a:pt x="13" y="1"/>
                  </a:cubicBezTo>
                  <a:lnTo>
                    <a:pt x="9" y="1"/>
                  </a:lnTo>
                  <a:cubicBezTo>
                    <a:pt x="8" y="2"/>
                    <a:pt x="1" y="27"/>
                    <a:pt x="0" y="27"/>
                  </a:cubicBezTo>
                  <a:cubicBezTo>
                    <a:pt x="4" y="24"/>
                    <a:pt x="19" y="7"/>
                    <a:pt x="2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26" name="Freeform 1553"/>
            <p:cNvSpPr>
              <a:spLocks/>
            </p:cNvSpPr>
            <p:nvPr userDrawn="1"/>
          </p:nvSpPr>
          <p:spPr bwMode="auto">
            <a:xfrm>
              <a:off x="355" y="367"/>
              <a:ext cx="4" cy="1"/>
            </a:xfrm>
            <a:custGeom>
              <a:avLst/>
              <a:gdLst>
                <a:gd name="T0" fmla="*/ 2 w 10"/>
                <a:gd name="T1" fmla="*/ 0 h 3"/>
                <a:gd name="T2" fmla="*/ 2 w 10"/>
                <a:gd name="T3" fmla="*/ 0 h 3"/>
                <a:gd name="T4" fmla="*/ 0 w 10"/>
                <a:gd name="T5" fmla="*/ 0 h 3"/>
                <a:gd name="T6" fmla="*/ 0 w 10"/>
                <a:gd name="T7" fmla="*/ 1 h 3"/>
                <a:gd name="T8" fmla="*/ 10 w 10"/>
                <a:gd name="T9" fmla="*/ 3 h 3"/>
                <a:gd name="T10" fmla="*/ 2 w 10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1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27" name="Freeform 1554"/>
            <p:cNvSpPr>
              <a:spLocks/>
            </p:cNvSpPr>
            <p:nvPr userDrawn="1"/>
          </p:nvSpPr>
          <p:spPr bwMode="auto">
            <a:xfrm>
              <a:off x="352" y="365"/>
              <a:ext cx="18" cy="11"/>
            </a:xfrm>
            <a:custGeom>
              <a:avLst/>
              <a:gdLst>
                <a:gd name="T0" fmla="*/ 19 w 41"/>
                <a:gd name="T1" fmla="*/ 0 h 24"/>
                <a:gd name="T2" fmla="*/ 19 w 41"/>
                <a:gd name="T3" fmla="*/ 0 h 24"/>
                <a:gd name="T4" fmla="*/ 11 w 41"/>
                <a:gd name="T5" fmla="*/ 4 h 24"/>
                <a:gd name="T6" fmla="*/ 25 w 41"/>
                <a:gd name="T7" fmla="*/ 10 h 24"/>
                <a:gd name="T8" fmla="*/ 6 w 41"/>
                <a:gd name="T9" fmla="*/ 7 h 24"/>
                <a:gd name="T10" fmla="*/ 0 w 41"/>
                <a:gd name="T11" fmla="*/ 17 h 24"/>
                <a:gd name="T12" fmla="*/ 41 w 41"/>
                <a:gd name="T13" fmla="*/ 24 h 24"/>
                <a:gd name="T14" fmla="*/ 19 w 41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24">
                  <a:moveTo>
                    <a:pt x="19" y="0"/>
                  </a:moveTo>
                  <a:lnTo>
                    <a:pt x="19" y="0"/>
                  </a:lnTo>
                  <a:cubicBezTo>
                    <a:pt x="18" y="1"/>
                    <a:pt x="14" y="3"/>
                    <a:pt x="11" y="4"/>
                  </a:cubicBezTo>
                  <a:cubicBezTo>
                    <a:pt x="15" y="5"/>
                    <a:pt x="21" y="7"/>
                    <a:pt x="25" y="10"/>
                  </a:cubicBezTo>
                  <a:cubicBezTo>
                    <a:pt x="22" y="10"/>
                    <a:pt x="11" y="7"/>
                    <a:pt x="6" y="7"/>
                  </a:cubicBezTo>
                  <a:cubicBezTo>
                    <a:pt x="5" y="10"/>
                    <a:pt x="1" y="16"/>
                    <a:pt x="0" y="17"/>
                  </a:cubicBezTo>
                  <a:cubicBezTo>
                    <a:pt x="12" y="10"/>
                    <a:pt x="28" y="12"/>
                    <a:pt x="41" y="24"/>
                  </a:cubicBezTo>
                  <a:cubicBezTo>
                    <a:pt x="37" y="15"/>
                    <a:pt x="22" y="1"/>
                    <a:pt x="1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28" name="Freeform 1555"/>
            <p:cNvSpPr>
              <a:spLocks/>
            </p:cNvSpPr>
            <p:nvPr userDrawn="1"/>
          </p:nvSpPr>
          <p:spPr bwMode="auto">
            <a:xfrm>
              <a:off x="369" y="362"/>
              <a:ext cx="6" cy="2"/>
            </a:xfrm>
            <a:custGeom>
              <a:avLst/>
              <a:gdLst>
                <a:gd name="T0" fmla="*/ 0 w 14"/>
                <a:gd name="T1" fmla="*/ 0 h 5"/>
                <a:gd name="T2" fmla="*/ 0 w 14"/>
                <a:gd name="T3" fmla="*/ 0 h 5"/>
                <a:gd name="T4" fmla="*/ 5 w 14"/>
                <a:gd name="T5" fmla="*/ 4 h 5"/>
                <a:gd name="T6" fmla="*/ 14 w 14"/>
                <a:gd name="T7" fmla="*/ 5 h 5"/>
                <a:gd name="T8" fmla="*/ 8 w 14"/>
                <a:gd name="T9" fmla="*/ 2 h 5"/>
                <a:gd name="T10" fmla="*/ 0 w 1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5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3" y="3"/>
                    <a:pt x="5" y="4"/>
                  </a:cubicBezTo>
                  <a:cubicBezTo>
                    <a:pt x="7" y="4"/>
                    <a:pt x="10" y="5"/>
                    <a:pt x="14" y="5"/>
                  </a:cubicBezTo>
                  <a:cubicBezTo>
                    <a:pt x="13" y="5"/>
                    <a:pt x="8" y="2"/>
                    <a:pt x="8" y="2"/>
                  </a:cubicBezTo>
                  <a:cubicBezTo>
                    <a:pt x="5" y="2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29" name="Freeform 1556"/>
            <p:cNvSpPr>
              <a:spLocks/>
            </p:cNvSpPr>
            <p:nvPr userDrawn="1"/>
          </p:nvSpPr>
          <p:spPr bwMode="auto">
            <a:xfrm>
              <a:off x="371" y="362"/>
              <a:ext cx="13" cy="8"/>
            </a:xfrm>
            <a:custGeom>
              <a:avLst/>
              <a:gdLst>
                <a:gd name="T0" fmla="*/ 15 w 29"/>
                <a:gd name="T1" fmla="*/ 0 h 18"/>
                <a:gd name="T2" fmla="*/ 15 w 29"/>
                <a:gd name="T3" fmla="*/ 0 h 18"/>
                <a:gd name="T4" fmla="*/ 4 w 29"/>
                <a:gd name="T5" fmla="*/ 2 h 18"/>
                <a:gd name="T6" fmla="*/ 19 w 29"/>
                <a:gd name="T7" fmla="*/ 9 h 18"/>
                <a:gd name="T8" fmla="*/ 0 w 29"/>
                <a:gd name="T9" fmla="*/ 5 h 18"/>
                <a:gd name="T10" fmla="*/ 8 w 29"/>
                <a:gd name="T11" fmla="*/ 11 h 18"/>
                <a:gd name="T12" fmla="*/ 29 w 29"/>
                <a:gd name="T13" fmla="*/ 18 h 18"/>
                <a:gd name="T14" fmla="*/ 15 w 29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8">
                  <a:moveTo>
                    <a:pt x="15" y="0"/>
                  </a:moveTo>
                  <a:lnTo>
                    <a:pt x="15" y="0"/>
                  </a:lnTo>
                  <a:cubicBezTo>
                    <a:pt x="12" y="1"/>
                    <a:pt x="9" y="2"/>
                    <a:pt x="4" y="2"/>
                  </a:cubicBezTo>
                  <a:cubicBezTo>
                    <a:pt x="10" y="4"/>
                    <a:pt x="14" y="5"/>
                    <a:pt x="19" y="9"/>
                  </a:cubicBezTo>
                  <a:cubicBezTo>
                    <a:pt x="12" y="6"/>
                    <a:pt x="6" y="6"/>
                    <a:pt x="0" y="5"/>
                  </a:cubicBezTo>
                  <a:cubicBezTo>
                    <a:pt x="3" y="7"/>
                    <a:pt x="6" y="10"/>
                    <a:pt x="8" y="11"/>
                  </a:cubicBezTo>
                  <a:cubicBezTo>
                    <a:pt x="15" y="15"/>
                    <a:pt x="22" y="17"/>
                    <a:pt x="29" y="18"/>
                  </a:cubicBezTo>
                  <a:cubicBezTo>
                    <a:pt x="28" y="10"/>
                    <a:pt x="24" y="3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30" name="Freeform 1557"/>
            <p:cNvSpPr>
              <a:spLocks/>
            </p:cNvSpPr>
            <p:nvPr userDrawn="1"/>
          </p:nvSpPr>
          <p:spPr bwMode="auto">
            <a:xfrm>
              <a:off x="379" y="360"/>
              <a:ext cx="16" cy="27"/>
            </a:xfrm>
            <a:custGeom>
              <a:avLst/>
              <a:gdLst>
                <a:gd name="T0" fmla="*/ 3 w 36"/>
                <a:gd name="T1" fmla="*/ 0 h 59"/>
                <a:gd name="T2" fmla="*/ 3 w 36"/>
                <a:gd name="T3" fmla="*/ 0 h 59"/>
                <a:gd name="T4" fmla="*/ 0 w 36"/>
                <a:gd name="T5" fmla="*/ 3 h 59"/>
                <a:gd name="T6" fmla="*/ 12 w 36"/>
                <a:gd name="T7" fmla="*/ 14 h 59"/>
                <a:gd name="T8" fmla="*/ 21 w 36"/>
                <a:gd name="T9" fmla="*/ 25 h 59"/>
                <a:gd name="T10" fmla="*/ 19 w 36"/>
                <a:gd name="T11" fmla="*/ 43 h 59"/>
                <a:gd name="T12" fmla="*/ 30 w 36"/>
                <a:gd name="T13" fmla="*/ 55 h 59"/>
                <a:gd name="T14" fmla="*/ 18 w 36"/>
                <a:gd name="T15" fmla="*/ 46 h 59"/>
                <a:gd name="T16" fmla="*/ 23 w 36"/>
                <a:gd name="T17" fmla="*/ 58 h 59"/>
                <a:gd name="T18" fmla="*/ 36 w 36"/>
                <a:gd name="T19" fmla="*/ 55 h 59"/>
                <a:gd name="T20" fmla="*/ 27 w 36"/>
                <a:gd name="T21" fmla="*/ 15 h 59"/>
                <a:gd name="T22" fmla="*/ 3 w 36"/>
                <a:gd name="T2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59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2" y="2"/>
                    <a:pt x="0" y="3"/>
                  </a:cubicBezTo>
                  <a:cubicBezTo>
                    <a:pt x="7" y="5"/>
                    <a:pt x="11" y="12"/>
                    <a:pt x="12" y="14"/>
                  </a:cubicBezTo>
                  <a:cubicBezTo>
                    <a:pt x="15" y="15"/>
                    <a:pt x="19" y="19"/>
                    <a:pt x="21" y="25"/>
                  </a:cubicBezTo>
                  <a:cubicBezTo>
                    <a:pt x="23" y="31"/>
                    <a:pt x="22" y="36"/>
                    <a:pt x="19" y="43"/>
                  </a:cubicBezTo>
                  <a:cubicBezTo>
                    <a:pt x="19" y="49"/>
                    <a:pt x="23" y="55"/>
                    <a:pt x="30" y="55"/>
                  </a:cubicBezTo>
                  <a:cubicBezTo>
                    <a:pt x="23" y="56"/>
                    <a:pt x="19" y="52"/>
                    <a:pt x="18" y="46"/>
                  </a:cubicBezTo>
                  <a:cubicBezTo>
                    <a:pt x="16" y="51"/>
                    <a:pt x="19" y="56"/>
                    <a:pt x="23" y="58"/>
                  </a:cubicBezTo>
                  <a:cubicBezTo>
                    <a:pt x="28" y="59"/>
                    <a:pt x="33" y="59"/>
                    <a:pt x="36" y="55"/>
                  </a:cubicBezTo>
                  <a:cubicBezTo>
                    <a:pt x="18" y="52"/>
                    <a:pt x="34" y="29"/>
                    <a:pt x="27" y="15"/>
                  </a:cubicBezTo>
                  <a:cubicBezTo>
                    <a:pt x="23" y="9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31" name="Freeform 1558"/>
            <p:cNvSpPr>
              <a:spLocks/>
            </p:cNvSpPr>
            <p:nvPr userDrawn="1"/>
          </p:nvSpPr>
          <p:spPr bwMode="auto">
            <a:xfrm>
              <a:off x="361" y="360"/>
              <a:ext cx="15" cy="9"/>
            </a:xfrm>
            <a:custGeom>
              <a:avLst/>
              <a:gdLst>
                <a:gd name="T0" fmla="*/ 7 w 34"/>
                <a:gd name="T1" fmla="*/ 0 h 20"/>
                <a:gd name="T2" fmla="*/ 7 w 34"/>
                <a:gd name="T3" fmla="*/ 0 h 20"/>
                <a:gd name="T4" fmla="*/ 6 w 34"/>
                <a:gd name="T5" fmla="*/ 4 h 20"/>
                <a:gd name="T6" fmla="*/ 18 w 34"/>
                <a:gd name="T7" fmla="*/ 13 h 20"/>
                <a:gd name="T8" fmla="*/ 3 w 34"/>
                <a:gd name="T9" fmla="*/ 7 h 20"/>
                <a:gd name="T10" fmla="*/ 0 w 34"/>
                <a:gd name="T11" fmla="*/ 10 h 20"/>
                <a:gd name="T12" fmla="*/ 34 w 34"/>
                <a:gd name="T13" fmla="*/ 20 h 20"/>
                <a:gd name="T14" fmla="*/ 7 w 34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20">
                  <a:moveTo>
                    <a:pt x="7" y="0"/>
                  </a:moveTo>
                  <a:lnTo>
                    <a:pt x="7" y="0"/>
                  </a:lnTo>
                  <a:cubicBezTo>
                    <a:pt x="7" y="1"/>
                    <a:pt x="6" y="2"/>
                    <a:pt x="6" y="4"/>
                  </a:cubicBezTo>
                  <a:cubicBezTo>
                    <a:pt x="9" y="6"/>
                    <a:pt x="14" y="10"/>
                    <a:pt x="18" y="13"/>
                  </a:cubicBezTo>
                  <a:cubicBezTo>
                    <a:pt x="13" y="11"/>
                    <a:pt x="8" y="8"/>
                    <a:pt x="3" y="7"/>
                  </a:cubicBezTo>
                  <a:cubicBezTo>
                    <a:pt x="3" y="8"/>
                    <a:pt x="2" y="9"/>
                    <a:pt x="0" y="10"/>
                  </a:cubicBezTo>
                  <a:cubicBezTo>
                    <a:pt x="14" y="19"/>
                    <a:pt x="27" y="20"/>
                    <a:pt x="34" y="20"/>
                  </a:cubicBezTo>
                  <a:cubicBezTo>
                    <a:pt x="28" y="11"/>
                    <a:pt x="14" y="3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32" name="Freeform 1559"/>
            <p:cNvSpPr>
              <a:spLocks/>
            </p:cNvSpPr>
            <p:nvPr userDrawn="1"/>
          </p:nvSpPr>
          <p:spPr bwMode="auto">
            <a:xfrm>
              <a:off x="364" y="348"/>
              <a:ext cx="16" cy="16"/>
            </a:xfrm>
            <a:custGeom>
              <a:avLst/>
              <a:gdLst>
                <a:gd name="T0" fmla="*/ 1 w 35"/>
                <a:gd name="T1" fmla="*/ 0 h 35"/>
                <a:gd name="T2" fmla="*/ 1 w 35"/>
                <a:gd name="T3" fmla="*/ 0 h 35"/>
                <a:gd name="T4" fmla="*/ 1 w 35"/>
                <a:gd name="T5" fmla="*/ 7 h 35"/>
                <a:gd name="T6" fmla="*/ 9 w 35"/>
                <a:gd name="T7" fmla="*/ 19 h 35"/>
                <a:gd name="T8" fmla="*/ 1 w 35"/>
                <a:gd name="T9" fmla="*/ 11 h 35"/>
                <a:gd name="T10" fmla="*/ 0 w 35"/>
                <a:gd name="T11" fmla="*/ 25 h 35"/>
                <a:gd name="T12" fmla="*/ 7 w 35"/>
                <a:gd name="T13" fmla="*/ 29 h 35"/>
                <a:gd name="T14" fmla="*/ 35 w 35"/>
                <a:gd name="T15" fmla="*/ 23 h 35"/>
                <a:gd name="T16" fmla="*/ 9 w 35"/>
                <a:gd name="T17" fmla="*/ 26 h 35"/>
                <a:gd name="T18" fmla="*/ 30 w 35"/>
                <a:gd name="T19" fmla="*/ 24 h 35"/>
                <a:gd name="T20" fmla="*/ 8 w 35"/>
                <a:gd name="T21" fmla="*/ 8 h 35"/>
                <a:gd name="T22" fmla="*/ 1 w 35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5">
                  <a:moveTo>
                    <a:pt x="1" y="0"/>
                  </a:moveTo>
                  <a:lnTo>
                    <a:pt x="1" y="0"/>
                  </a:lnTo>
                  <a:lnTo>
                    <a:pt x="1" y="7"/>
                  </a:lnTo>
                  <a:cubicBezTo>
                    <a:pt x="2" y="12"/>
                    <a:pt x="7" y="17"/>
                    <a:pt x="9" y="19"/>
                  </a:cubicBezTo>
                  <a:cubicBezTo>
                    <a:pt x="6" y="18"/>
                    <a:pt x="2" y="13"/>
                    <a:pt x="1" y="11"/>
                  </a:cubicBezTo>
                  <a:cubicBezTo>
                    <a:pt x="1" y="18"/>
                    <a:pt x="1" y="21"/>
                    <a:pt x="0" y="25"/>
                  </a:cubicBezTo>
                  <a:cubicBezTo>
                    <a:pt x="1" y="26"/>
                    <a:pt x="5" y="28"/>
                    <a:pt x="7" y="29"/>
                  </a:cubicBezTo>
                  <a:cubicBezTo>
                    <a:pt x="20" y="35"/>
                    <a:pt x="32" y="30"/>
                    <a:pt x="35" y="23"/>
                  </a:cubicBezTo>
                  <a:cubicBezTo>
                    <a:pt x="30" y="27"/>
                    <a:pt x="19" y="32"/>
                    <a:pt x="9" y="26"/>
                  </a:cubicBezTo>
                  <a:cubicBezTo>
                    <a:pt x="17" y="29"/>
                    <a:pt x="25" y="28"/>
                    <a:pt x="30" y="24"/>
                  </a:cubicBezTo>
                  <a:cubicBezTo>
                    <a:pt x="23" y="24"/>
                    <a:pt x="11" y="21"/>
                    <a:pt x="8" y="8"/>
                  </a:cubicBezTo>
                  <a:cubicBezTo>
                    <a:pt x="6" y="6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33" name="Freeform 1560"/>
            <p:cNvSpPr>
              <a:spLocks/>
            </p:cNvSpPr>
            <p:nvPr userDrawn="1"/>
          </p:nvSpPr>
          <p:spPr bwMode="auto">
            <a:xfrm>
              <a:off x="365" y="332"/>
              <a:ext cx="6" cy="19"/>
            </a:xfrm>
            <a:custGeom>
              <a:avLst/>
              <a:gdLst>
                <a:gd name="T0" fmla="*/ 0 w 13"/>
                <a:gd name="T1" fmla="*/ 0 h 41"/>
                <a:gd name="T2" fmla="*/ 0 w 13"/>
                <a:gd name="T3" fmla="*/ 0 h 41"/>
                <a:gd name="T4" fmla="*/ 0 w 13"/>
                <a:gd name="T5" fmla="*/ 30 h 41"/>
                <a:gd name="T6" fmla="*/ 11 w 13"/>
                <a:gd name="T7" fmla="*/ 41 h 41"/>
                <a:gd name="T8" fmla="*/ 13 w 13"/>
                <a:gd name="T9" fmla="*/ 1 h 41"/>
                <a:gd name="T10" fmla="*/ 6 w 13"/>
                <a:gd name="T11" fmla="*/ 5 h 41"/>
                <a:gd name="T12" fmla="*/ 4 w 13"/>
                <a:gd name="T13" fmla="*/ 25 h 41"/>
                <a:gd name="T14" fmla="*/ 4 w 13"/>
                <a:gd name="T15" fmla="*/ 5 h 41"/>
                <a:gd name="T16" fmla="*/ 0 w 13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41">
                  <a:moveTo>
                    <a:pt x="0" y="0"/>
                  </a:moveTo>
                  <a:lnTo>
                    <a:pt x="0" y="0"/>
                  </a:lnTo>
                  <a:lnTo>
                    <a:pt x="0" y="30"/>
                  </a:lnTo>
                  <a:cubicBezTo>
                    <a:pt x="2" y="34"/>
                    <a:pt x="6" y="40"/>
                    <a:pt x="11" y="41"/>
                  </a:cubicBezTo>
                  <a:cubicBezTo>
                    <a:pt x="7" y="30"/>
                    <a:pt x="6" y="15"/>
                    <a:pt x="13" y="1"/>
                  </a:cubicBezTo>
                  <a:cubicBezTo>
                    <a:pt x="12" y="2"/>
                    <a:pt x="7" y="4"/>
                    <a:pt x="6" y="5"/>
                  </a:cubicBezTo>
                  <a:cubicBezTo>
                    <a:pt x="6" y="8"/>
                    <a:pt x="4" y="18"/>
                    <a:pt x="4" y="25"/>
                  </a:cubicBezTo>
                  <a:cubicBezTo>
                    <a:pt x="2" y="18"/>
                    <a:pt x="3" y="7"/>
                    <a:pt x="4" y="5"/>
                  </a:cubicBezTo>
                  <a:cubicBezTo>
                    <a:pt x="3" y="3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34" name="Freeform 1561"/>
            <p:cNvSpPr>
              <a:spLocks/>
            </p:cNvSpPr>
            <p:nvPr userDrawn="1"/>
          </p:nvSpPr>
          <p:spPr bwMode="auto">
            <a:xfrm>
              <a:off x="383" y="331"/>
              <a:ext cx="11" cy="20"/>
            </a:xfrm>
            <a:custGeom>
              <a:avLst/>
              <a:gdLst>
                <a:gd name="T0" fmla="*/ 11 w 26"/>
                <a:gd name="T1" fmla="*/ 1 h 44"/>
                <a:gd name="T2" fmla="*/ 11 w 26"/>
                <a:gd name="T3" fmla="*/ 1 h 44"/>
                <a:gd name="T4" fmla="*/ 12 w 26"/>
                <a:gd name="T5" fmla="*/ 28 h 44"/>
                <a:gd name="T6" fmla="*/ 6 w 26"/>
                <a:gd name="T7" fmla="*/ 0 h 44"/>
                <a:gd name="T8" fmla="*/ 0 w 26"/>
                <a:gd name="T9" fmla="*/ 5 h 44"/>
                <a:gd name="T10" fmla="*/ 0 w 26"/>
                <a:gd name="T11" fmla="*/ 32 h 44"/>
                <a:gd name="T12" fmla="*/ 13 w 26"/>
                <a:gd name="T13" fmla="*/ 44 h 44"/>
                <a:gd name="T14" fmla="*/ 25 w 26"/>
                <a:gd name="T15" fmla="*/ 33 h 44"/>
                <a:gd name="T16" fmla="*/ 21 w 26"/>
                <a:gd name="T17" fmla="*/ 4 h 44"/>
                <a:gd name="T18" fmla="*/ 11 w 26"/>
                <a:gd name="T19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44">
                  <a:moveTo>
                    <a:pt x="11" y="1"/>
                  </a:moveTo>
                  <a:lnTo>
                    <a:pt x="11" y="1"/>
                  </a:lnTo>
                  <a:cubicBezTo>
                    <a:pt x="11" y="6"/>
                    <a:pt x="13" y="20"/>
                    <a:pt x="12" y="28"/>
                  </a:cubicBezTo>
                  <a:cubicBezTo>
                    <a:pt x="10" y="23"/>
                    <a:pt x="6" y="2"/>
                    <a:pt x="6" y="0"/>
                  </a:cubicBezTo>
                  <a:cubicBezTo>
                    <a:pt x="5" y="3"/>
                    <a:pt x="2" y="3"/>
                    <a:pt x="0" y="5"/>
                  </a:cubicBezTo>
                  <a:cubicBezTo>
                    <a:pt x="0" y="9"/>
                    <a:pt x="0" y="30"/>
                    <a:pt x="0" y="32"/>
                  </a:cubicBezTo>
                  <a:cubicBezTo>
                    <a:pt x="2" y="43"/>
                    <a:pt x="10" y="41"/>
                    <a:pt x="13" y="44"/>
                  </a:cubicBezTo>
                  <a:cubicBezTo>
                    <a:pt x="18" y="41"/>
                    <a:pt x="26" y="39"/>
                    <a:pt x="25" y="33"/>
                  </a:cubicBezTo>
                  <a:cubicBezTo>
                    <a:pt x="24" y="22"/>
                    <a:pt x="22" y="13"/>
                    <a:pt x="21" y="4"/>
                  </a:cubicBezTo>
                  <a:cubicBezTo>
                    <a:pt x="17" y="2"/>
                    <a:pt x="14" y="3"/>
                    <a:pt x="1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35" name="Freeform 1562"/>
            <p:cNvSpPr>
              <a:spLocks/>
            </p:cNvSpPr>
            <p:nvPr userDrawn="1"/>
          </p:nvSpPr>
          <p:spPr bwMode="auto">
            <a:xfrm>
              <a:off x="395" y="327"/>
              <a:ext cx="16" cy="26"/>
            </a:xfrm>
            <a:custGeom>
              <a:avLst/>
              <a:gdLst>
                <a:gd name="T0" fmla="*/ 9 w 37"/>
                <a:gd name="T1" fmla="*/ 0 h 57"/>
                <a:gd name="T2" fmla="*/ 9 w 37"/>
                <a:gd name="T3" fmla="*/ 0 h 57"/>
                <a:gd name="T4" fmla="*/ 19 w 37"/>
                <a:gd name="T5" fmla="*/ 36 h 57"/>
                <a:gd name="T6" fmla="*/ 4 w 37"/>
                <a:gd name="T7" fmla="*/ 1 h 57"/>
                <a:gd name="T8" fmla="*/ 0 w 37"/>
                <a:gd name="T9" fmla="*/ 8 h 57"/>
                <a:gd name="T10" fmla="*/ 12 w 37"/>
                <a:gd name="T11" fmla="*/ 50 h 57"/>
                <a:gd name="T12" fmla="*/ 27 w 37"/>
                <a:gd name="T13" fmla="*/ 57 h 57"/>
                <a:gd name="T14" fmla="*/ 35 w 37"/>
                <a:gd name="T15" fmla="*/ 43 h 57"/>
                <a:gd name="T16" fmla="*/ 16 w 37"/>
                <a:gd name="T17" fmla="*/ 1 h 57"/>
                <a:gd name="T18" fmla="*/ 9 w 37"/>
                <a:gd name="T1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57">
                  <a:moveTo>
                    <a:pt x="9" y="0"/>
                  </a:moveTo>
                  <a:lnTo>
                    <a:pt x="9" y="0"/>
                  </a:lnTo>
                  <a:cubicBezTo>
                    <a:pt x="11" y="8"/>
                    <a:pt x="18" y="32"/>
                    <a:pt x="19" y="36"/>
                  </a:cubicBezTo>
                  <a:cubicBezTo>
                    <a:pt x="15" y="29"/>
                    <a:pt x="7" y="8"/>
                    <a:pt x="4" y="1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2" y="19"/>
                    <a:pt x="11" y="46"/>
                    <a:pt x="12" y="50"/>
                  </a:cubicBezTo>
                  <a:cubicBezTo>
                    <a:pt x="14" y="56"/>
                    <a:pt x="23" y="54"/>
                    <a:pt x="27" y="57"/>
                  </a:cubicBezTo>
                  <a:cubicBezTo>
                    <a:pt x="29" y="54"/>
                    <a:pt x="37" y="50"/>
                    <a:pt x="35" y="43"/>
                  </a:cubicBezTo>
                  <a:cubicBezTo>
                    <a:pt x="32" y="34"/>
                    <a:pt x="21" y="9"/>
                    <a:pt x="16" y="1"/>
                  </a:cubicBezTo>
                  <a:cubicBezTo>
                    <a:pt x="15" y="1"/>
                    <a:pt x="11" y="1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36" name="Freeform 1563"/>
            <p:cNvSpPr>
              <a:spLocks/>
            </p:cNvSpPr>
            <p:nvPr userDrawn="1"/>
          </p:nvSpPr>
          <p:spPr bwMode="auto">
            <a:xfrm>
              <a:off x="405" y="320"/>
              <a:ext cx="21" cy="29"/>
            </a:xfrm>
            <a:custGeom>
              <a:avLst/>
              <a:gdLst>
                <a:gd name="T0" fmla="*/ 14 w 47"/>
                <a:gd name="T1" fmla="*/ 2 h 63"/>
                <a:gd name="T2" fmla="*/ 14 w 47"/>
                <a:gd name="T3" fmla="*/ 2 h 63"/>
                <a:gd name="T4" fmla="*/ 3 w 47"/>
                <a:gd name="T5" fmla="*/ 0 h 63"/>
                <a:gd name="T6" fmla="*/ 28 w 47"/>
                <a:gd name="T7" fmla="*/ 40 h 63"/>
                <a:gd name="T8" fmla="*/ 2 w 47"/>
                <a:gd name="T9" fmla="*/ 8 h 63"/>
                <a:gd name="T10" fmla="*/ 0 w 47"/>
                <a:gd name="T11" fmla="*/ 15 h 63"/>
                <a:gd name="T12" fmla="*/ 25 w 47"/>
                <a:gd name="T13" fmla="*/ 59 h 63"/>
                <a:gd name="T14" fmla="*/ 40 w 47"/>
                <a:gd name="T15" fmla="*/ 62 h 63"/>
                <a:gd name="T16" fmla="*/ 45 w 47"/>
                <a:gd name="T17" fmla="*/ 48 h 63"/>
                <a:gd name="T18" fmla="*/ 14 w 47"/>
                <a:gd name="T19" fmla="*/ 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63">
                  <a:moveTo>
                    <a:pt x="14" y="2"/>
                  </a:moveTo>
                  <a:lnTo>
                    <a:pt x="14" y="2"/>
                  </a:lnTo>
                  <a:cubicBezTo>
                    <a:pt x="11" y="2"/>
                    <a:pt x="7" y="2"/>
                    <a:pt x="3" y="0"/>
                  </a:cubicBezTo>
                  <a:cubicBezTo>
                    <a:pt x="4" y="1"/>
                    <a:pt x="24" y="31"/>
                    <a:pt x="28" y="40"/>
                  </a:cubicBezTo>
                  <a:cubicBezTo>
                    <a:pt x="23" y="36"/>
                    <a:pt x="7" y="14"/>
                    <a:pt x="2" y="8"/>
                  </a:cubicBezTo>
                  <a:cubicBezTo>
                    <a:pt x="2" y="10"/>
                    <a:pt x="0" y="12"/>
                    <a:pt x="0" y="15"/>
                  </a:cubicBezTo>
                  <a:cubicBezTo>
                    <a:pt x="3" y="21"/>
                    <a:pt x="23" y="57"/>
                    <a:pt x="25" y="59"/>
                  </a:cubicBezTo>
                  <a:cubicBezTo>
                    <a:pt x="30" y="63"/>
                    <a:pt x="35" y="60"/>
                    <a:pt x="40" y="62"/>
                  </a:cubicBezTo>
                  <a:cubicBezTo>
                    <a:pt x="42" y="58"/>
                    <a:pt x="47" y="55"/>
                    <a:pt x="45" y="48"/>
                  </a:cubicBezTo>
                  <a:cubicBezTo>
                    <a:pt x="44" y="42"/>
                    <a:pt x="18" y="7"/>
                    <a:pt x="1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37" name="Freeform 1564"/>
            <p:cNvSpPr>
              <a:spLocks/>
            </p:cNvSpPr>
            <p:nvPr userDrawn="1"/>
          </p:nvSpPr>
          <p:spPr bwMode="auto">
            <a:xfrm>
              <a:off x="363" y="314"/>
              <a:ext cx="11" cy="19"/>
            </a:xfrm>
            <a:custGeom>
              <a:avLst/>
              <a:gdLst>
                <a:gd name="T0" fmla="*/ 1 w 24"/>
                <a:gd name="T1" fmla="*/ 30 h 43"/>
                <a:gd name="T2" fmla="*/ 1 w 24"/>
                <a:gd name="T3" fmla="*/ 30 h 43"/>
                <a:gd name="T4" fmla="*/ 9 w 24"/>
                <a:gd name="T5" fmla="*/ 43 h 43"/>
                <a:gd name="T6" fmla="*/ 21 w 24"/>
                <a:gd name="T7" fmla="*/ 35 h 43"/>
                <a:gd name="T8" fmla="*/ 24 w 24"/>
                <a:gd name="T9" fmla="*/ 4 h 43"/>
                <a:gd name="T10" fmla="*/ 19 w 24"/>
                <a:gd name="T11" fmla="*/ 6 h 43"/>
                <a:gd name="T12" fmla="*/ 11 w 24"/>
                <a:gd name="T13" fmla="*/ 27 h 43"/>
                <a:gd name="T14" fmla="*/ 14 w 24"/>
                <a:gd name="T15" fmla="*/ 4 h 43"/>
                <a:gd name="T16" fmla="*/ 10 w 24"/>
                <a:gd name="T17" fmla="*/ 0 h 43"/>
                <a:gd name="T18" fmla="*/ 1 w 24"/>
                <a:gd name="T1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43">
                  <a:moveTo>
                    <a:pt x="1" y="30"/>
                  </a:moveTo>
                  <a:lnTo>
                    <a:pt x="1" y="30"/>
                  </a:lnTo>
                  <a:cubicBezTo>
                    <a:pt x="0" y="37"/>
                    <a:pt x="6" y="38"/>
                    <a:pt x="9" y="43"/>
                  </a:cubicBezTo>
                  <a:cubicBezTo>
                    <a:pt x="13" y="40"/>
                    <a:pt x="21" y="39"/>
                    <a:pt x="21" y="35"/>
                  </a:cubicBezTo>
                  <a:cubicBezTo>
                    <a:pt x="22" y="29"/>
                    <a:pt x="24" y="11"/>
                    <a:pt x="24" y="4"/>
                  </a:cubicBezTo>
                  <a:cubicBezTo>
                    <a:pt x="22" y="5"/>
                    <a:pt x="20" y="5"/>
                    <a:pt x="19" y="6"/>
                  </a:cubicBezTo>
                  <a:cubicBezTo>
                    <a:pt x="17" y="11"/>
                    <a:pt x="13" y="23"/>
                    <a:pt x="11" y="27"/>
                  </a:cubicBezTo>
                  <a:cubicBezTo>
                    <a:pt x="12" y="21"/>
                    <a:pt x="14" y="4"/>
                    <a:pt x="14" y="4"/>
                  </a:cubicBezTo>
                  <a:cubicBezTo>
                    <a:pt x="14" y="4"/>
                    <a:pt x="11" y="1"/>
                    <a:pt x="10" y="0"/>
                  </a:cubicBezTo>
                  <a:cubicBezTo>
                    <a:pt x="7" y="8"/>
                    <a:pt x="4" y="19"/>
                    <a:pt x="1" y="3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38" name="Freeform 1565"/>
            <p:cNvSpPr>
              <a:spLocks/>
            </p:cNvSpPr>
            <p:nvPr userDrawn="1"/>
          </p:nvSpPr>
          <p:spPr bwMode="auto">
            <a:xfrm>
              <a:off x="375" y="313"/>
              <a:ext cx="10" cy="20"/>
            </a:xfrm>
            <a:custGeom>
              <a:avLst/>
              <a:gdLst>
                <a:gd name="T0" fmla="*/ 8 w 23"/>
                <a:gd name="T1" fmla="*/ 3 h 46"/>
                <a:gd name="T2" fmla="*/ 8 w 23"/>
                <a:gd name="T3" fmla="*/ 3 h 46"/>
                <a:gd name="T4" fmla="*/ 6 w 23"/>
                <a:gd name="T5" fmla="*/ 0 h 46"/>
                <a:gd name="T6" fmla="*/ 2 w 23"/>
                <a:gd name="T7" fmla="*/ 6 h 46"/>
                <a:gd name="T8" fmla="*/ 0 w 23"/>
                <a:gd name="T9" fmla="*/ 36 h 46"/>
                <a:gd name="T10" fmla="*/ 11 w 23"/>
                <a:gd name="T11" fmla="*/ 46 h 46"/>
                <a:gd name="T12" fmla="*/ 23 w 23"/>
                <a:gd name="T13" fmla="*/ 35 h 46"/>
                <a:gd name="T14" fmla="*/ 19 w 23"/>
                <a:gd name="T15" fmla="*/ 8 h 46"/>
                <a:gd name="T16" fmla="*/ 17 w 23"/>
                <a:gd name="T17" fmla="*/ 10 h 46"/>
                <a:gd name="T18" fmla="*/ 13 w 23"/>
                <a:gd name="T19" fmla="*/ 6 h 46"/>
                <a:gd name="T20" fmla="*/ 11 w 23"/>
                <a:gd name="T21" fmla="*/ 29 h 46"/>
                <a:gd name="T22" fmla="*/ 8 w 23"/>
                <a:gd name="T23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6">
                  <a:moveTo>
                    <a:pt x="8" y="3"/>
                  </a:moveTo>
                  <a:lnTo>
                    <a:pt x="8" y="3"/>
                  </a:lnTo>
                  <a:cubicBezTo>
                    <a:pt x="7" y="2"/>
                    <a:pt x="6" y="2"/>
                    <a:pt x="6" y="0"/>
                  </a:cubicBezTo>
                  <a:cubicBezTo>
                    <a:pt x="5" y="3"/>
                    <a:pt x="3" y="5"/>
                    <a:pt x="2" y="6"/>
                  </a:cubicBezTo>
                  <a:cubicBezTo>
                    <a:pt x="2" y="11"/>
                    <a:pt x="0" y="33"/>
                    <a:pt x="0" y="36"/>
                  </a:cubicBezTo>
                  <a:cubicBezTo>
                    <a:pt x="0" y="42"/>
                    <a:pt x="6" y="43"/>
                    <a:pt x="11" y="46"/>
                  </a:cubicBezTo>
                  <a:cubicBezTo>
                    <a:pt x="16" y="42"/>
                    <a:pt x="23" y="41"/>
                    <a:pt x="23" y="35"/>
                  </a:cubicBezTo>
                  <a:cubicBezTo>
                    <a:pt x="22" y="27"/>
                    <a:pt x="20" y="14"/>
                    <a:pt x="19" y="8"/>
                  </a:cubicBezTo>
                  <a:cubicBezTo>
                    <a:pt x="19" y="8"/>
                    <a:pt x="18" y="9"/>
                    <a:pt x="17" y="10"/>
                  </a:cubicBezTo>
                  <a:cubicBezTo>
                    <a:pt x="15" y="7"/>
                    <a:pt x="14" y="7"/>
                    <a:pt x="13" y="6"/>
                  </a:cubicBezTo>
                  <a:cubicBezTo>
                    <a:pt x="12" y="9"/>
                    <a:pt x="12" y="21"/>
                    <a:pt x="11" y="29"/>
                  </a:cubicBezTo>
                  <a:cubicBezTo>
                    <a:pt x="9" y="21"/>
                    <a:pt x="9" y="11"/>
                    <a:pt x="8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39" name="Freeform 1566"/>
            <p:cNvSpPr>
              <a:spLocks/>
            </p:cNvSpPr>
            <p:nvPr userDrawn="1"/>
          </p:nvSpPr>
          <p:spPr bwMode="auto">
            <a:xfrm>
              <a:off x="387" y="313"/>
              <a:ext cx="1" cy="6"/>
            </a:xfrm>
            <a:custGeom>
              <a:avLst/>
              <a:gdLst>
                <a:gd name="T0" fmla="*/ 1 w 4"/>
                <a:gd name="T1" fmla="*/ 0 h 12"/>
                <a:gd name="T2" fmla="*/ 1 w 4"/>
                <a:gd name="T3" fmla="*/ 0 h 12"/>
                <a:gd name="T4" fmla="*/ 0 w 4"/>
                <a:gd name="T5" fmla="*/ 1 h 12"/>
                <a:gd name="T6" fmla="*/ 4 w 4"/>
                <a:gd name="T7" fmla="*/ 12 h 12"/>
                <a:gd name="T8" fmla="*/ 1 w 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4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40" name="Freeform 1567"/>
            <p:cNvSpPr>
              <a:spLocks/>
            </p:cNvSpPr>
            <p:nvPr userDrawn="1"/>
          </p:nvSpPr>
          <p:spPr bwMode="auto">
            <a:xfrm>
              <a:off x="384" y="312"/>
              <a:ext cx="13" cy="19"/>
            </a:xfrm>
            <a:custGeom>
              <a:avLst/>
              <a:gdLst>
                <a:gd name="T0" fmla="*/ 8 w 29"/>
                <a:gd name="T1" fmla="*/ 0 h 42"/>
                <a:gd name="T2" fmla="*/ 8 w 29"/>
                <a:gd name="T3" fmla="*/ 0 h 42"/>
                <a:gd name="T4" fmla="*/ 13 w 29"/>
                <a:gd name="T5" fmla="*/ 24 h 42"/>
                <a:gd name="T6" fmla="*/ 4 w 29"/>
                <a:gd name="T7" fmla="*/ 4 h 42"/>
                <a:gd name="T8" fmla="*/ 0 w 29"/>
                <a:gd name="T9" fmla="*/ 7 h 42"/>
                <a:gd name="T10" fmla="*/ 5 w 29"/>
                <a:gd name="T11" fmla="*/ 35 h 42"/>
                <a:gd name="T12" fmla="*/ 19 w 29"/>
                <a:gd name="T13" fmla="*/ 42 h 42"/>
                <a:gd name="T14" fmla="*/ 25 w 29"/>
                <a:gd name="T15" fmla="*/ 25 h 42"/>
                <a:gd name="T16" fmla="*/ 15 w 29"/>
                <a:gd name="T17" fmla="*/ 3 h 42"/>
                <a:gd name="T18" fmla="*/ 8 w 29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42">
                  <a:moveTo>
                    <a:pt x="8" y="0"/>
                  </a:moveTo>
                  <a:lnTo>
                    <a:pt x="8" y="0"/>
                  </a:lnTo>
                  <a:cubicBezTo>
                    <a:pt x="10" y="7"/>
                    <a:pt x="13" y="19"/>
                    <a:pt x="13" y="24"/>
                  </a:cubicBezTo>
                  <a:cubicBezTo>
                    <a:pt x="10" y="18"/>
                    <a:pt x="6" y="9"/>
                    <a:pt x="4" y="4"/>
                  </a:cubicBezTo>
                  <a:lnTo>
                    <a:pt x="0" y="7"/>
                  </a:lnTo>
                  <a:cubicBezTo>
                    <a:pt x="1" y="14"/>
                    <a:pt x="4" y="31"/>
                    <a:pt x="5" y="35"/>
                  </a:cubicBezTo>
                  <a:cubicBezTo>
                    <a:pt x="7" y="41"/>
                    <a:pt x="14" y="40"/>
                    <a:pt x="19" y="42"/>
                  </a:cubicBezTo>
                  <a:cubicBezTo>
                    <a:pt x="22" y="37"/>
                    <a:pt x="29" y="34"/>
                    <a:pt x="25" y="25"/>
                  </a:cubicBezTo>
                  <a:cubicBezTo>
                    <a:pt x="23" y="20"/>
                    <a:pt x="16" y="6"/>
                    <a:pt x="15" y="3"/>
                  </a:cubicBezTo>
                  <a:cubicBezTo>
                    <a:pt x="13" y="2"/>
                    <a:pt x="11" y="3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41" name="Freeform 1568"/>
            <p:cNvSpPr>
              <a:spLocks/>
            </p:cNvSpPr>
            <p:nvPr userDrawn="1"/>
          </p:nvSpPr>
          <p:spPr bwMode="auto">
            <a:xfrm>
              <a:off x="365" y="311"/>
              <a:ext cx="2" cy="9"/>
            </a:xfrm>
            <a:custGeom>
              <a:avLst/>
              <a:gdLst>
                <a:gd name="T0" fmla="*/ 5 w 5"/>
                <a:gd name="T1" fmla="*/ 3 h 20"/>
                <a:gd name="T2" fmla="*/ 5 w 5"/>
                <a:gd name="T3" fmla="*/ 3 h 20"/>
                <a:gd name="T4" fmla="*/ 5 w 5"/>
                <a:gd name="T5" fmla="*/ 0 h 20"/>
                <a:gd name="T6" fmla="*/ 0 w 5"/>
                <a:gd name="T7" fmla="*/ 2 h 20"/>
                <a:gd name="T8" fmla="*/ 0 w 5"/>
                <a:gd name="T9" fmla="*/ 20 h 20"/>
                <a:gd name="T10" fmla="*/ 5 w 5"/>
                <a:gd name="T1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0">
                  <a:moveTo>
                    <a:pt x="5" y="3"/>
                  </a:moveTo>
                  <a:lnTo>
                    <a:pt x="5" y="3"/>
                  </a:lnTo>
                  <a:cubicBezTo>
                    <a:pt x="5" y="2"/>
                    <a:pt x="4" y="1"/>
                    <a:pt x="5" y="0"/>
                  </a:cubicBezTo>
                  <a:cubicBezTo>
                    <a:pt x="4" y="1"/>
                    <a:pt x="2" y="2"/>
                    <a:pt x="0" y="2"/>
                  </a:cubicBezTo>
                  <a:lnTo>
                    <a:pt x="0" y="20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42" name="Freeform 1569"/>
            <p:cNvSpPr>
              <a:spLocks/>
            </p:cNvSpPr>
            <p:nvPr userDrawn="1"/>
          </p:nvSpPr>
          <p:spPr bwMode="auto">
            <a:xfrm>
              <a:off x="392" y="309"/>
              <a:ext cx="14" cy="18"/>
            </a:xfrm>
            <a:custGeom>
              <a:avLst/>
              <a:gdLst>
                <a:gd name="T0" fmla="*/ 13 w 32"/>
                <a:gd name="T1" fmla="*/ 0 h 39"/>
                <a:gd name="T2" fmla="*/ 13 w 32"/>
                <a:gd name="T3" fmla="*/ 0 h 39"/>
                <a:gd name="T4" fmla="*/ 9 w 32"/>
                <a:gd name="T5" fmla="*/ 5 h 39"/>
                <a:gd name="T6" fmla="*/ 18 w 32"/>
                <a:gd name="T7" fmla="*/ 25 h 39"/>
                <a:gd name="T8" fmla="*/ 6 w 32"/>
                <a:gd name="T9" fmla="*/ 8 h 39"/>
                <a:gd name="T10" fmla="*/ 0 w 32"/>
                <a:gd name="T11" fmla="*/ 9 h 39"/>
                <a:gd name="T12" fmla="*/ 11 w 32"/>
                <a:gd name="T13" fmla="*/ 34 h 39"/>
                <a:gd name="T14" fmla="*/ 26 w 32"/>
                <a:gd name="T15" fmla="*/ 39 h 39"/>
                <a:gd name="T16" fmla="*/ 29 w 32"/>
                <a:gd name="T17" fmla="*/ 25 h 39"/>
                <a:gd name="T18" fmla="*/ 13 w 32"/>
                <a:gd name="T1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9">
                  <a:moveTo>
                    <a:pt x="13" y="0"/>
                  </a:moveTo>
                  <a:lnTo>
                    <a:pt x="13" y="0"/>
                  </a:lnTo>
                  <a:cubicBezTo>
                    <a:pt x="12" y="2"/>
                    <a:pt x="10" y="3"/>
                    <a:pt x="9" y="5"/>
                  </a:cubicBezTo>
                  <a:cubicBezTo>
                    <a:pt x="12" y="11"/>
                    <a:pt x="16" y="20"/>
                    <a:pt x="18" y="25"/>
                  </a:cubicBezTo>
                  <a:cubicBezTo>
                    <a:pt x="15" y="23"/>
                    <a:pt x="8" y="11"/>
                    <a:pt x="6" y="8"/>
                  </a:cubicBezTo>
                  <a:cubicBezTo>
                    <a:pt x="4" y="8"/>
                    <a:pt x="2" y="9"/>
                    <a:pt x="0" y="9"/>
                  </a:cubicBezTo>
                  <a:cubicBezTo>
                    <a:pt x="2" y="15"/>
                    <a:pt x="6" y="24"/>
                    <a:pt x="11" y="34"/>
                  </a:cubicBezTo>
                  <a:cubicBezTo>
                    <a:pt x="14" y="39"/>
                    <a:pt x="21" y="38"/>
                    <a:pt x="26" y="39"/>
                  </a:cubicBezTo>
                  <a:cubicBezTo>
                    <a:pt x="28" y="33"/>
                    <a:pt x="32" y="30"/>
                    <a:pt x="29" y="25"/>
                  </a:cubicBezTo>
                  <a:cubicBezTo>
                    <a:pt x="26" y="18"/>
                    <a:pt x="17" y="6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43" name="Freeform 1570"/>
            <p:cNvSpPr>
              <a:spLocks/>
            </p:cNvSpPr>
            <p:nvPr userDrawn="1"/>
          </p:nvSpPr>
          <p:spPr bwMode="auto">
            <a:xfrm>
              <a:off x="397" y="305"/>
              <a:ext cx="18" cy="15"/>
            </a:xfrm>
            <a:custGeom>
              <a:avLst/>
              <a:gdLst>
                <a:gd name="T0" fmla="*/ 14 w 40"/>
                <a:gd name="T1" fmla="*/ 0 h 33"/>
                <a:gd name="T2" fmla="*/ 14 w 40"/>
                <a:gd name="T3" fmla="*/ 0 h 33"/>
                <a:gd name="T4" fmla="*/ 10 w 40"/>
                <a:gd name="T5" fmla="*/ 2 h 33"/>
                <a:gd name="T6" fmla="*/ 24 w 40"/>
                <a:gd name="T7" fmla="*/ 19 h 33"/>
                <a:gd name="T8" fmla="*/ 5 w 40"/>
                <a:gd name="T9" fmla="*/ 3 h 33"/>
                <a:gd name="T10" fmla="*/ 0 w 40"/>
                <a:gd name="T11" fmla="*/ 1 h 33"/>
                <a:gd name="T12" fmla="*/ 1 w 40"/>
                <a:gd name="T13" fmla="*/ 6 h 33"/>
                <a:gd name="T14" fmla="*/ 18 w 40"/>
                <a:gd name="T15" fmla="*/ 28 h 33"/>
                <a:gd name="T16" fmla="*/ 35 w 40"/>
                <a:gd name="T17" fmla="*/ 33 h 33"/>
                <a:gd name="T18" fmla="*/ 35 w 40"/>
                <a:gd name="T19" fmla="*/ 15 h 33"/>
                <a:gd name="T20" fmla="*/ 14 w 4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33">
                  <a:moveTo>
                    <a:pt x="14" y="0"/>
                  </a:moveTo>
                  <a:lnTo>
                    <a:pt x="14" y="0"/>
                  </a:lnTo>
                  <a:cubicBezTo>
                    <a:pt x="12" y="1"/>
                    <a:pt x="11" y="1"/>
                    <a:pt x="10" y="2"/>
                  </a:cubicBezTo>
                  <a:cubicBezTo>
                    <a:pt x="15" y="6"/>
                    <a:pt x="19" y="13"/>
                    <a:pt x="24" y="19"/>
                  </a:cubicBezTo>
                  <a:cubicBezTo>
                    <a:pt x="19" y="15"/>
                    <a:pt x="6" y="4"/>
                    <a:pt x="5" y="3"/>
                  </a:cubicBezTo>
                  <a:cubicBezTo>
                    <a:pt x="3" y="3"/>
                    <a:pt x="2" y="2"/>
                    <a:pt x="0" y="1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4" y="11"/>
                    <a:pt x="14" y="24"/>
                    <a:pt x="18" y="28"/>
                  </a:cubicBezTo>
                  <a:cubicBezTo>
                    <a:pt x="22" y="32"/>
                    <a:pt x="28" y="32"/>
                    <a:pt x="35" y="33"/>
                  </a:cubicBezTo>
                  <a:cubicBezTo>
                    <a:pt x="37" y="26"/>
                    <a:pt x="40" y="20"/>
                    <a:pt x="35" y="15"/>
                  </a:cubicBezTo>
                  <a:cubicBezTo>
                    <a:pt x="32" y="11"/>
                    <a:pt x="16" y="1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44" name="Freeform 1571"/>
            <p:cNvSpPr>
              <a:spLocks/>
            </p:cNvSpPr>
            <p:nvPr userDrawn="1"/>
          </p:nvSpPr>
          <p:spPr bwMode="auto">
            <a:xfrm>
              <a:off x="405" y="299"/>
              <a:ext cx="18" cy="13"/>
            </a:xfrm>
            <a:custGeom>
              <a:avLst/>
              <a:gdLst>
                <a:gd name="T0" fmla="*/ 31 w 40"/>
                <a:gd name="T1" fmla="*/ 6 h 27"/>
                <a:gd name="T2" fmla="*/ 31 w 40"/>
                <a:gd name="T3" fmla="*/ 6 h 27"/>
                <a:gd name="T4" fmla="*/ 4 w 40"/>
                <a:gd name="T5" fmla="*/ 0 h 27"/>
                <a:gd name="T6" fmla="*/ 5 w 40"/>
                <a:gd name="T7" fmla="*/ 5 h 27"/>
                <a:gd name="T8" fmla="*/ 25 w 40"/>
                <a:gd name="T9" fmla="*/ 14 h 27"/>
                <a:gd name="T10" fmla="*/ 5 w 40"/>
                <a:gd name="T11" fmla="*/ 10 h 27"/>
                <a:gd name="T12" fmla="*/ 0 w 40"/>
                <a:gd name="T13" fmla="*/ 12 h 27"/>
                <a:gd name="T14" fmla="*/ 21 w 40"/>
                <a:gd name="T15" fmla="*/ 23 h 27"/>
                <a:gd name="T16" fmla="*/ 40 w 40"/>
                <a:gd name="T17" fmla="*/ 21 h 27"/>
                <a:gd name="T18" fmla="*/ 31 w 40"/>
                <a:gd name="T1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27">
                  <a:moveTo>
                    <a:pt x="31" y="6"/>
                  </a:moveTo>
                  <a:lnTo>
                    <a:pt x="31" y="6"/>
                  </a:lnTo>
                  <a:cubicBezTo>
                    <a:pt x="28" y="5"/>
                    <a:pt x="4" y="0"/>
                    <a:pt x="4" y="0"/>
                  </a:cubicBezTo>
                  <a:cubicBezTo>
                    <a:pt x="4" y="2"/>
                    <a:pt x="4" y="3"/>
                    <a:pt x="5" y="5"/>
                  </a:cubicBezTo>
                  <a:cubicBezTo>
                    <a:pt x="12" y="8"/>
                    <a:pt x="19" y="12"/>
                    <a:pt x="25" y="14"/>
                  </a:cubicBezTo>
                  <a:cubicBezTo>
                    <a:pt x="17" y="14"/>
                    <a:pt x="6" y="10"/>
                    <a:pt x="5" y="10"/>
                  </a:cubicBezTo>
                  <a:cubicBezTo>
                    <a:pt x="3" y="10"/>
                    <a:pt x="0" y="12"/>
                    <a:pt x="0" y="12"/>
                  </a:cubicBezTo>
                  <a:cubicBezTo>
                    <a:pt x="5" y="14"/>
                    <a:pt x="13" y="20"/>
                    <a:pt x="21" y="23"/>
                  </a:cubicBezTo>
                  <a:cubicBezTo>
                    <a:pt x="28" y="27"/>
                    <a:pt x="37" y="23"/>
                    <a:pt x="40" y="21"/>
                  </a:cubicBezTo>
                  <a:cubicBezTo>
                    <a:pt x="40" y="15"/>
                    <a:pt x="38" y="8"/>
                    <a:pt x="31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45" name="Freeform 1572"/>
            <p:cNvSpPr>
              <a:spLocks/>
            </p:cNvSpPr>
            <p:nvPr userDrawn="1"/>
          </p:nvSpPr>
          <p:spPr bwMode="auto">
            <a:xfrm>
              <a:off x="429" y="298"/>
              <a:ext cx="10" cy="1"/>
            </a:xfrm>
            <a:custGeom>
              <a:avLst/>
              <a:gdLst>
                <a:gd name="T0" fmla="*/ 23 w 23"/>
                <a:gd name="T1" fmla="*/ 2 h 3"/>
                <a:gd name="T2" fmla="*/ 23 w 23"/>
                <a:gd name="T3" fmla="*/ 2 h 3"/>
                <a:gd name="T4" fmla="*/ 0 w 23"/>
                <a:gd name="T5" fmla="*/ 0 h 3"/>
                <a:gd name="T6" fmla="*/ 0 w 23"/>
                <a:gd name="T7" fmla="*/ 2 h 3"/>
                <a:gd name="T8" fmla="*/ 23 w 2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">
                  <a:moveTo>
                    <a:pt x="23" y="2"/>
                  </a:moveTo>
                  <a:lnTo>
                    <a:pt x="23" y="2"/>
                  </a:lnTo>
                  <a:cubicBezTo>
                    <a:pt x="12" y="0"/>
                    <a:pt x="4" y="0"/>
                    <a:pt x="0" y="0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7" y="3"/>
                    <a:pt x="12" y="2"/>
                    <a:pt x="2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46" name="Freeform 1573"/>
            <p:cNvSpPr>
              <a:spLocks/>
            </p:cNvSpPr>
            <p:nvPr userDrawn="1"/>
          </p:nvSpPr>
          <p:spPr bwMode="auto">
            <a:xfrm>
              <a:off x="424" y="293"/>
              <a:ext cx="38" cy="12"/>
            </a:xfrm>
            <a:custGeom>
              <a:avLst/>
              <a:gdLst>
                <a:gd name="T0" fmla="*/ 84 w 84"/>
                <a:gd name="T1" fmla="*/ 12 h 27"/>
                <a:gd name="T2" fmla="*/ 84 w 84"/>
                <a:gd name="T3" fmla="*/ 12 h 27"/>
                <a:gd name="T4" fmla="*/ 49 w 84"/>
                <a:gd name="T5" fmla="*/ 0 h 27"/>
                <a:gd name="T6" fmla="*/ 5 w 84"/>
                <a:gd name="T7" fmla="*/ 2 h 27"/>
                <a:gd name="T8" fmla="*/ 10 w 84"/>
                <a:gd name="T9" fmla="*/ 9 h 27"/>
                <a:gd name="T10" fmla="*/ 50 w 84"/>
                <a:gd name="T11" fmla="*/ 13 h 27"/>
                <a:gd name="T12" fmla="*/ 9 w 84"/>
                <a:gd name="T13" fmla="*/ 14 h 27"/>
                <a:gd name="T14" fmla="*/ 0 w 84"/>
                <a:gd name="T15" fmla="*/ 20 h 27"/>
                <a:gd name="T16" fmla="*/ 50 w 84"/>
                <a:gd name="T17" fmla="*/ 26 h 27"/>
                <a:gd name="T18" fmla="*/ 84 w 84"/>
                <a:gd name="T19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27">
                  <a:moveTo>
                    <a:pt x="84" y="12"/>
                  </a:moveTo>
                  <a:lnTo>
                    <a:pt x="84" y="12"/>
                  </a:lnTo>
                  <a:cubicBezTo>
                    <a:pt x="77" y="5"/>
                    <a:pt x="64" y="0"/>
                    <a:pt x="49" y="0"/>
                  </a:cubicBezTo>
                  <a:cubicBezTo>
                    <a:pt x="34" y="1"/>
                    <a:pt x="20" y="1"/>
                    <a:pt x="5" y="2"/>
                  </a:cubicBezTo>
                  <a:cubicBezTo>
                    <a:pt x="7" y="4"/>
                    <a:pt x="9" y="7"/>
                    <a:pt x="10" y="9"/>
                  </a:cubicBezTo>
                  <a:cubicBezTo>
                    <a:pt x="24" y="10"/>
                    <a:pt x="34" y="10"/>
                    <a:pt x="50" y="13"/>
                  </a:cubicBezTo>
                  <a:cubicBezTo>
                    <a:pt x="36" y="15"/>
                    <a:pt x="13" y="15"/>
                    <a:pt x="9" y="14"/>
                  </a:cubicBezTo>
                  <a:cubicBezTo>
                    <a:pt x="7" y="17"/>
                    <a:pt x="4" y="19"/>
                    <a:pt x="0" y="20"/>
                  </a:cubicBezTo>
                  <a:cubicBezTo>
                    <a:pt x="21" y="23"/>
                    <a:pt x="36" y="25"/>
                    <a:pt x="50" y="26"/>
                  </a:cubicBezTo>
                  <a:cubicBezTo>
                    <a:pt x="66" y="27"/>
                    <a:pt x="77" y="23"/>
                    <a:pt x="84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47" name="Freeform 1574"/>
            <p:cNvSpPr>
              <a:spLocks/>
            </p:cNvSpPr>
            <p:nvPr userDrawn="1"/>
          </p:nvSpPr>
          <p:spPr bwMode="auto">
            <a:xfrm>
              <a:off x="405" y="292"/>
              <a:ext cx="22" cy="10"/>
            </a:xfrm>
            <a:custGeom>
              <a:avLst/>
              <a:gdLst>
                <a:gd name="T0" fmla="*/ 38 w 51"/>
                <a:gd name="T1" fmla="*/ 2 h 22"/>
                <a:gd name="T2" fmla="*/ 38 w 51"/>
                <a:gd name="T3" fmla="*/ 2 h 22"/>
                <a:gd name="T4" fmla="*/ 9 w 51"/>
                <a:gd name="T5" fmla="*/ 1 h 22"/>
                <a:gd name="T6" fmla="*/ 5 w 51"/>
                <a:gd name="T7" fmla="*/ 5 h 22"/>
                <a:gd name="T8" fmla="*/ 28 w 51"/>
                <a:gd name="T9" fmla="*/ 10 h 22"/>
                <a:gd name="T10" fmla="*/ 0 w 51"/>
                <a:gd name="T11" fmla="*/ 9 h 22"/>
                <a:gd name="T12" fmla="*/ 4 w 51"/>
                <a:gd name="T13" fmla="*/ 15 h 22"/>
                <a:gd name="T14" fmla="*/ 33 w 51"/>
                <a:gd name="T15" fmla="*/ 20 h 22"/>
                <a:gd name="T16" fmla="*/ 51 w 51"/>
                <a:gd name="T17" fmla="*/ 13 h 22"/>
                <a:gd name="T18" fmla="*/ 38 w 51"/>
                <a:gd name="T1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22">
                  <a:moveTo>
                    <a:pt x="38" y="2"/>
                  </a:moveTo>
                  <a:lnTo>
                    <a:pt x="38" y="2"/>
                  </a:lnTo>
                  <a:cubicBezTo>
                    <a:pt x="31" y="1"/>
                    <a:pt x="15" y="0"/>
                    <a:pt x="9" y="1"/>
                  </a:cubicBezTo>
                  <a:cubicBezTo>
                    <a:pt x="8" y="2"/>
                    <a:pt x="6" y="4"/>
                    <a:pt x="5" y="5"/>
                  </a:cubicBezTo>
                  <a:cubicBezTo>
                    <a:pt x="10" y="7"/>
                    <a:pt x="21" y="8"/>
                    <a:pt x="28" y="10"/>
                  </a:cubicBezTo>
                  <a:cubicBezTo>
                    <a:pt x="21" y="11"/>
                    <a:pt x="7" y="9"/>
                    <a:pt x="0" y="9"/>
                  </a:cubicBezTo>
                  <a:cubicBezTo>
                    <a:pt x="2" y="11"/>
                    <a:pt x="3" y="13"/>
                    <a:pt x="4" y="15"/>
                  </a:cubicBezTo>
                  <a:cubicBezTo>
                    <a:pt x="10" y="17"/>
                    <a:pt x="33" y="20"/>
                    <a:pt x="33" y="20"/>
                  </a:cubicBezTo>
                  <a:cubicBezTo>
                    <a:pt x="44" y="22"/>
                    <a:pt x="48" y="18"/>
                    <a:pt x="51" y="13"/>
                  </a:cubicBezTo>
                  <a:cubicBezTo>
                    <a:pt x="49" y="7"/>
                    <a:pt x="44" y="2"/>
                    <a:pt x="38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48" name="Freeform 1575"/>
            <p:cNvSpPr>
              <a:spLocks/>
            </p:cNvSpPr>
            <p:nvPr userDrawn="1"/>
          </p:nvSpPr>
          <p:spPr bwMode="auto">
            <a:xfrm>
              <a:off x="298" y="287"/>
              <a:ext cx="66" cy="89"/>
            </a:xfrm>
            <a:custGeom>
              <a:avLst/>
              <a:gdLst>
                <a:gd name="T0" fmla="*/ 73 w 146"/>
                <a:gd name="T1" fmla="*/ 0 h 196"/>
                <a:gd name="T2" fmla="*/ 73 w 146"/>
                <a:gd name="T3" fmla="*/ 0 h 196"/>
                <a:gd name="T4" fmla="*/ 0 w 146"/>
                <a:gd name="T5" fmla="*/ 0 h 196"/>
                <a:gd name="T6" fmla="*/ 0 w 146"/>
                <a:gd name="T7" fmla="*/ 148 h 196"/>
                <a:gd name="T8" fmla="*/ 24 w 146"/>
                <a:gd name="T9" fmla="*/ 175 h 196"/>
                <a:gd name="T10" fmla="*/ 48 w 146"/>
                <a:gd name="T11" fmla="*/ 175 h 196"/>
                <a:gd name="T12" fmla="*/ 73 w 146"/>
                <a:gd name="T13" fmla="*/ 196 h 196"/>
                <a:gd name="T14" fmla="*/ 98 w 146"/>
                <a:gd name="T15" fmla="*/ 175 h 196"/>
                <a:gd name="T16" fmla="*/ 122 w 146"/>
                <a:gd name="T17" fmla="*/ 175 h 196"/>
                <a:gd name="T18" fmla="*/ 146 w 146"/>
                <a:gd name="T19" fmla="*/ 148 h 196"/>
                <a:gd name="T20" fmla="*/ 146 w 146"/>
                <a:gd name="T21" fmla="*/ 0 h 196"/>
                <a:gd name="T22" fmla="*/ 73 w 146"/>
                <a:gd name="T23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6" h="196">
                  <a:moveTo>
                    <a:pt x="73" y="0"/>
                  </a:moveTo>
                  <a:lnTo>
                    <a:pt x="73" y="0"/>
                  </a:lnTo>
                  <a:lnTo>
                    <a:pt x="0" y="0"/>
                  </a:lnTo>
                  <a:lnTo>
                    <a:pt x="0" y="148"/>
                  </a:lnTo>
                  <a:cubicBezTo>
                    <a:pt x="0" y="166"/>
                    <a:pt x="8" y="175"/>
                    <a:pt x="24" y="175"/>
                  </a:cubicBezTo>
                  <a:lnTo>
                    <a:pt x="48" y="175"/>
                  </a:lnTo>
                  <a:cubicBezTo>
                    <a:pt x="61" y="175"/>
                    <a:pt x="69" y="184"/>
                    <a:pt x="73" y="196"/>
                  </a:cubicBezTo>
                  <a:cubicBezTo>
                    <a:pt x="76" y="184"/>
                    <a:pt x="85" y="175"/>
                    <a:pt x="98" y="175"/>
                  </a:cubicBezTo>
                  <a:lnTo>
                    <a:pt x="122" y="175"/>
                  </a:lnTo>
                  <a:cubicBezTo>
                    <a:pt x="138" y="175"/>
                    <a:pt x="146" y="166"/>
                    <a:pt x="146" y="148"/>
                  </a:cubicBezTo>
                  <a:lnTo>
                    <a:pt x="146" y="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00793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49" name="Freeform 1576"/>
            <p:cNvSpPr>
              <a:spLocks/>
            </p:cNvSpPr>
            <p:nvPr userDrawn="1"/>
          </p:nvSpPr>
          <p:spPr bwMode="auto">
            <a:xfrm>
              <a:off x="410" y="286"/>
              <a:ext cx="7" cy="2"/>
            </a:xfrm>
            <a:custGeom>
              <a:avLst/>
              <a:gdLst>
                <a:gd name="T0" fmla="*/ 15 w 15"/>
                <a:gd name="T1" fmla="*/ 0 h 3"/>
                <a:gd name="T2" fmla="*/ 15 w 15"/>
                <a:gd name="T3" fmla="*/ 0 h 3"/>
                <a:gd name="T4" fmla="*/ 0 w 15"/>
                <a:gd name="T5" fmla="*/ 1 h 3"/>
                <a:gd name="T6" fmla="*/ 2 w 15"/>
                <a:gd name="T7" fmla="*/ 3 h 3"/>
                <a:gd name="T8" fmla="*/ 15 w 1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">
                  <a:moveTo>
                    <a:pt x="15" y="0"/>
                  </a:moveTo>
                  <a:lnTo>
                    <a:pt x="15" y="0"/>
                  </a:lnTo>
                  <a:cubicBezTo>
                    <a:pt x="10" y="0"/>
                    <a:pt x="5" y="1"/>
                    <a:pt x="0" y="1"/>
                  </a:cubicBezTo>
                  <a:cubicBezTo>
                    <a:pt x="0" y="1"/>
                    <a:pt x="1" y="2"/>
                    <a:pt x="2" y="3"/>
                  </a:cubicBezTo>
                  <a:cubicBezTo>
                    <a:pt x="7" y="2"/>
                    <a:pt x="12" y="1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50" name="Freeform 1577"/>
            <p:cNvSpPr>
              <a:spLocks/>
            </p:cNvSpPr>
            <p:nvPr userDrawn="1"/>
          </p:nvSpPr>
          <p:spPr bwMode="auto">
            <a:xfrm>
              <a:off x="431" y="286"/>
              <a:ext cx="9" cy="2"/>
            </a:xfrm>
            <a:custGeom>
              <a:avLst/>
              <a:gdLst>
                <a:gd name="T0" fmla="*/ 21 w 21"/>
                <a:gd name="T1" fmla="*/ 0 h 4"/>
                <a:gd name="T2" fmla="*/ 21 w 21"/>
                <a:gd name="T3" fmla="*/ 0 h 4"/>
                <a:gd name="T4" fmla="*/ 2 w 21"/>
                <a:gd name="T5" fmla="*/ 2 h 4"/>
                <a:gd name="T6" fmla="*/ 0 w 21"/>
                <a:gd name="T7" fmla="*/ 4 h 4"/>
                <a:gd name="T8" fmla="*/ 21 w 2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">
                  <a:moveTo>
                    <a:pt x="21" y="0"/>
                  </a:moveTo>
                  <a:lnTo>
                    <a:pt x="21" y="0"/>
                  </a:lnTo>
                  <a:cubicBezTo>
                    <a:pt x="17" y="0"/>
                    <a:pt x="2" y="2"/>
                    <a:pt x="2" y="2"/>
                  </a:cubicBezTo>
                  <a:cubicBezTo>
                    <a:pt x="1" y="3"/>
                    <a:pt x="1" y="4"/>
                    <a:pt x="0" y="4"/>
                  </a:cubicBezTo>
                  <a:cubicBezTo>
                    <a:pt x="0" y="4"/>
                    <a:pt x="18" y="1"/>
                    <a:pt x="2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51" name="Freeform 1578"/>
            <p:cNvSpPr>
              <a:spLocks/>
            </p:cNvSpPr>
            <p:nvPr userDrawn="1"/>
          </p:nvSpPr>
          <p:spPr bwMode="auto">
            <a:xfrm>
              <a:off x="365" y="284"/>
              <a:ext cx="12" cy="11"/>
            </a:xfrm>
            <a:custGeom>
              <a:avLst/>
              <a:gdLst>
                <a:gd name="T0" fmla="*/ 20 w 27"/>
                <a:gd name="T1" fmla="*/ 0 h 24"/>
                <a:gd name="T2" fmla="*/ 20 w 27"/>
                <a:gd name="T3" fmla="*/ 0 h 24"/>
                <a:gd name="T4" fmla="*/ 0 w 27"/>
                <a:gd name="T5" fmla="*/ 3 h 24"/>
                <a:gd name="T6" fmla="*/ 0 w 27"/>
                <a:gd name="T7" fmla="*/ 22 h 24"/>
                <a:gd name="T8" fmla="*/ 20 w 27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4">
                  <a:moveTo>
                    <a:pt x="20" y="0"/>
                  </a:moveTo>
                  <a:lnTo>
                    <a:pt x="20" y="0"/>
                  </a:lnTo>
                  <a:cubicBezTo>
                    <a:pt x="14" y="5"/>
                    <a:pt x="8" y="5"/>
                    <a:pt x="0" y="3"/>
                  </a:cubicBezTo>
                  <a:lnTo>
                    <a:pt x="0" y="22"/>
                  </a:lnTo>
                  <a:cubicBezTo>
                    <a:pt x="14" y="24"/>
                    <a:pt x="27" y="14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52" name="Freeform 1579"/>
            <p:cNvSpPr>
              <a:spLocks/>
            </p:cNvSpPr>
            <p:nvPr userDrawn="1"/>
          </p:nvSpPr>
          <p:spPr bwMode="auto">
            <a:xfrm>
              <a:off x="337" y="280"/>
              <a:ext cx="1" cy="5"/>
            </a:xfrm>
            <a:custGeom>
              <a:avLst/>
              <a:gdLst>
                <a:gd name="T0" fmla="*/ 0 w 4"/>
                <a:gd name="T1" fmla="*/ 0 h 11"/>
                <a:gd name="T2" fmla="*/ 0 w 4"/>
                <a:gd name="T3" fmla="*/ 0 h 11"/>
                <a:gd name="T4" fmla="*/ 0 w 4"/>
                <a:gd name="T5" fmla="*/ 11 h 11"/>
                <a:gd name="T6" fmla="*/ 4 w 4"/>
                <a:gd name="T7" fmla="*/ 11 h 11"/>
                <a:gd name="T8" fmla="*/ 0 w 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1">
                  <a:moveTo>
                    <a:pt x="0" y="0"/>
                  </a:moveTo>
                  <a:lnTo>
                    <a:pt x="0" y="0"/>
                  </a:lnTo>
                  <a:cubicBezTo>
                    <a:pt x="0" y="3"/>
                    <a:pt x="0" y="7"/>
                    <a:pt x="0" y="11"/>
                  </a:cubicBezTo>
                  <a:lnTo>
                    <a:pt x="4" y="11"/>
                  </a:lnTo>
                  <a:cubicBezTo>
                    <a:pt x="3" y="8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53" name="Freeform 1580"/>
            <p:cNvSpPr>
              <a:spLocks/>
            </p:cNvSpPr>
            <p:nvPr userDrawn="1"/>
          </p:nvSpPr>
          <p:spPr bwMode="auto">
            <a:xfrm>
              <a:off x="407" y="280"/>
              <a:ext cx="23" cy="11"/>
            </a:xfrm>
            <a:custGeom>
              <a:avLst/>
              <a:gdLst>
                <a:gd name="T0" fmla="*/ 52 w 52"/>
                <a:gd name="T1" fmla="*/ 11 h 24"/>
                <a:gd name="T2" fmla="*/ 52 w 52"/>
                <a:gd name="T3" fmla="*/ 11 h 24"/>
                <a:gd name="T4" fmla="*/ 28 w 52"/>
                <a:gd name="T5" fmla="*/ 2 h 24"/>
                <a:gd name="T6" fmla="*/ 0 w 52"/>
                <a:gd name="T7" fmla="*/ 8 h 24"/>
                <a:gd name="T8" fmla="*/ 6 w 52"/>
                <a:gd name="T9" fmla="*/ 13 h 24"/>
                <a:gd name="T10" fmla="*/ 31 w 52"/>
                <a:gd name="T11" fmla="*/ 13 h 24"/>
                <a:gd name="T12" fmla="*/ 9 w 52"/>
                <a:gd name="T13" fmla="*/ 17 h 24"/>
                <a:gd name="T14" fmla="*/ 6 w 52"/>
                <a:gd name="T15" fmla="*/ 23 h 24"/>
                <a:gd name="T16" fmla="*/ 35 w 52"/>
                <a:gd name="T17" fmla="*/ 23 h 24"/>
                <a:gd name="T18" fmla="*/ 52 w 52"/>
                <a:gd name="T1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24">
                  <a:moveTo>
                    <a:pt x="52" y="11"/>
                  </a:moveTo>
                  <a:lnTo>
                    <a:pt x="52" y="11"/>
                  </a:lnTo>
                  <a:cubicBezTo>
                    <a:pt x="48" y="2"/>
                    <a:pt x="39" y="0"/>
                    <a:pt x="28" y="2"/>
                  </a:cubicBezTo>
                  <a:cubicBezTo>
                    <a:pt x="18" y="5"/>
                    <a:pt x="10" y="6"/>
                    <a:pt x="0" y="8"/>
                  </a:cubicBezTo>
                  <a:cubicBezTo>
                    <a:pt x="2" y="9"/>
                    <a:pt x="3" y="10"/>
                    <a:pt x="6" y="13"/>
                  </a:cubicBezTo>
                  <a:cubicBezTo>
                    <a:pt x="12" y="13"/>
                    <a:pt x="22" y="11"/>
                    <a:pt x="31" y="13"/>
                  </a:cubicBezTo>
                  <a:cubicBezTo>
                    <a:pt x="25" y="15"/>
                    <a:pt x="15" y="17"/>
                    <a:pt x="9" y="17"/>
                  </a:cubicBezTo>
                  <a:cubicBezTo>
                    <a:pt x="8" y="19"/>
                    <a:pt x="6" y="23"/>
                    <a:pt x="6" y="23"/>
                  </a:cubicBezTo>
                  <a:cubicBezTo>
                    <a:pt x="12" y="23"/>
                    <a:pt x="27" y="24"/>
                    <a:pt x="35" y="23"/>
                  </a:cubicBezTo>
                  <a:cubicBezTo>
                    <a:pt x="44" y="22"/>
                    <a:pt x="50" y="16"/>
                    <a:pt x="52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54" name="Freeform 1581"/>
            <p:cNvSpPr>
              <a:spLocks/>
            </p:cNvSpPr>
            <p:nvPr userDrawn="1"/>
          </p:nvSpPr>
          <p:spPr bwMode="auto">
            <a:xfrm>
              <a:off x="345" y="278"/>
              <a:ext cx="3" cy="7"/>
            </a:xfrm>
            <a:custGeom>
              <a:avLst/>
              <a:gdLst>
                <a:gd name="T0" fmla="*/ 0 w 6"/>
                <a:gd name="T1" fmla="*/ 0 h 16"/>
                <a:gd name="T2" fmla="*/ 0 w 6"/>
                <a:gd name="T3" fmla="*/ 0 h 16"/>
                <a:gd name="T4" fmla="*/ 1 w 6"/>
                <a:gd name="T5" fmla="*/ 16 h 16"/>
                <a:gd name="T6" fmla="*/ 6 w 6"/>
                <a:gd name="T7" fmla="*/ 16 h 16"/>
                <a:gd name="T8" fmla="*/ 0 w 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6">
                  <a:moveTo>
                    <a:pt x="0" y="0"/>
                  </a:moveTo>
                  <a:lnTo>
                    <a:pt x="0" y="0"/>
                  </a:lnTo>
                  <a:cubicBezTo>
                    <a:pt x="0" y="6"/>
                    <a:pt x="1" y="12"/>
                    <a:pt x="1" y="16"/>
                  </a:cubicBezTo>
                  <a:lnTo>
                    <a:pt x="6" y="16"/>
                  </a:lnTo>
                  <a:cubicBezTo>
                    <a:pt x="4" y="11"/>
                    <a:pt x="2" y="7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55" name="Freeform 1582"/>
            <p:cNvSpPr>
              <a:spLocks/>
            </p:cNvSpPr>
            <p:nvPr userDrawn="1"/>
          </p:nvSpPr>
          <p:spPr bwMode="auto">
            <a:xfrm>
              <a:off x="350" y="276"/>
              <a:ext cx="5" cy="9"/>
            </a:xfrm>
            <a:custGeom>
              <a:avLst/>
              <a:gdLst>
                <a:gd name="T0" fmla="*/ 0 w 11"/>
                <a:gd name="T1" fmla="*/ 0 h 20"/>
                <a:gd name="T2" fmla="*/ 0 w 11"/>
                <a:gd name="T3" fmla="*/ 0 h 20"/>
                <a:gd name="T4" fmla="*/ 5 w 11"/>
                <a:gd name="T5" fmla="*/ 20 h 20"/>
                <a:gd name="T6" fmla="*/ 11 w 11"/>
                <a:gd name="T7" fmla="*/ 20 h 20"/>
                <a:gd name="T8" fmla="*/ 0 w 11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0">
                  <a:moveTo>
                    <a:pt x="0" y="0"/>
                  </a:moveTo>
                  <a:lnTo>
                    <a:pt x="0" y="0"/>
                  </a:lnTo>
                  <a:cubicBezTo>
                    <a:pt x="1" y="7"/>
                    <a:pt x="4" y="16"/>
                    <a:pt x="5" y="20"/>
                  </a:cubicBezTo>
                  <a:lnTo>
                    <a:pt x="11" y="20"/>
                  </a:lnTo>
                  <a:cubicBezTo>
                    <a:pt x="9" y="16"/>
                    <a:pt x="1" y="7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56" name="Freeform 1583"/>
            <p:cNvSpPr>
              <a:spLocks/>
            </p:cNvSpPr>
            <p:nvPr userDrawn="1"/>
          </p:nvSpPr>
          <p:spPr bwMode="auto">
            <a:xfrm>
              <a:off x="425" y="278"/>
              <a:ext cx="40" cy="14"/>
            </a:xfrm>
            <a:custGeom>
              <a:avLst/>
              <a:gdLst>
                <a:gd name="T0" fmla="*/ 89 w 89"/>
                <a:gd name="T1" fmla="*/ 6 h 32"/>
                <a:gd name="T2" fmla="*/ 89 w 89"/>
                <a:gd name="T3" fmla="*/ 6 h 32"/>
                <a:gd name="T4" fmla="*/ 47 w 89"/>
                <a:gd name="T5" fmla="*/ 4 h 32"/>
                <a:gd name="T6" fmla="*/ 13 w 89"/>
                <a:gd name="T7" fmla="*/ 12 h 32"/>
                <a:gd name="T8" fmla="*/ 16 w 89"/>
                <a:gd name="T9" fmla="*/ 17 h 32"/>
                <a:gd name="T10" fmla="*/ 16 w 89"/>
                <a:gd name="T11" fmla="*/ 19 h 32"/>
                <a:gd name="T12" fmla="*/ 56 w 89"/>
                <a:gd name="T13" fmla="*/ 15 h 32"/>
                <a:gd name="T14" fmla="*/ 12 w 89"/>
                <a:gd name="T15" fmla="*/ 24 h 32"/>
                <a:gd name="T16" fmla="*/ 0 w 89"/>
                <a:gd name="T17" fmla="*/ 31 h 32"/>
                <a:gd name="T18" fmla="*/ 52 w 89"/>
                <a:gd name="T19" fmla="*/ 30 h 32"/>
                <a:gd name="T20" fmla="*/ 89 w 89"/>
                <a:gd name="T21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9" h="32">
                  <a:moveTo>
                    <a:pt x="89" y="6"/>
                  </a:moveTo>
                  <a:lnTo>
                    <a:pt x="89" y="6"/>
                  </a:lnTo>
                  <a:cubicBezTo>
                    <a:pt x="78" y="0"/>
                    <a:pt x="59" y="1"/>
                    <a:pt x="47" y="4"/>
                  </a:cubicBezTo>
                  <a:cubicBezTo>
                    <a:pt x="38" y="6"/>
                    <a:pt x="20" y="10"/>
                    <a:pt x="13" y="12"/>
                  </a:cubicBezTo>
                  <a:cubicBezTo>
                    <a:pt x="15" y="13"/>
                    <a:pt x="16" y="15"/>
                    <a:pt x="16" y="17"/>
                  </a:cubicBezTo>
                  <a:cubicBezTo>
                    <a:pt x="16" y="18"/>
                    <a:pt x="16" y="18"/>
                    <a:pt x="16" y="19"/>
                  </a:cubicBezTo>
                  <a:cubicBezTo>
                    <a:pt x="17" y="19"/>
                    <a:pt x="42" y="14"/>
                    <a:pt x="56" y="15"/>
                  </a:cubicBezTo>
                  <a:cubicBezTo>
                    <a:pt x="42" y="20"/>
                    <a:pt x="13" y="24"/>
                    <a:pt x="12" y="24"/>
                  </a:cubicBezTo>
                  <a:cubicBezTo>
                    <a:pt x="8" y="28"/>
                    <a:pt x="4" y="30"/>
                    <a:pt x="0" y="31"/>
                  </a:cubicBezTo>
                  <a:cubicBezTo>
                    <a:pt x="3" y="32"/>
                    <a:pt x="43" y="31"/>
                    <a:pt x="52" y="30"/>
                  </a:cubicBezTo>
                  <a:cubicBezTo>
                    <a:pt x="65" y="28"/>
                    <a:pt x="85" y="20"/>
                    <a:pt x="89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557" name="Freeform 1584"/>
            <p:cNvSpPr>
              <a:spLocks/>
            </p:cNvSpPr>
            <p:nvPr userDrawn="1"/>
          </p:nvSpPr>
          <p:spPr bwMode="auto">
            <a:xfrm>
              <a:off x="341" y="277"/>
              <a:ext cx="4" cy="8"/>
            </a:xfrm>
            <a:custGeom>
              <a:avLst/>
              <a:gdLst>
                <a:gd name="T0" fmla="*/ 1 w 8"/>
                <a:gd name="T1" fmla="*/ 0 h 19"/>
                <a:gd name="T2" fmla="*/ 1 w 8"/>
                <a:gd name="T3" fmla="*/ 0 h 19"/>
                <a:gd name="T4" fmla="*/ 1 w 8"/>
                <a:gd name="T5" fmla="*/ 19 h 19"/>
                <a:gd name="T6" fmla="*/ 8 w 8"/>
                <a:gd name="T7" fmla="*/ 19 h 19"/>
                <a:gd name="T8" fmla="*/ 1 w 8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9">
                  <a:moveTo>
                    <a:pt x="1" y="0"/>
                  </a:moveTo>
                  <a:lnTo>
                    <a:pt x="1" y="0"/>
                  </a:lnTo>
                  <a:cubicBezTo>
                    <a:pt x="0" y="5"/>
                    <a:pt x="0" y="13"/>
                    <a:pt x="1" y="19"/>
                  </a:cubicBezTo>
                  <a:lnTo>
                    <a:pt x="8" y="19"/>
                  </a:lnTo>
                  <a:cubicBezTo>
                    <a:pt x="8" y="12"/>
                    <a:pt x="4" y="6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986" name="Group 1786"/>
          <p:cNvGrpSpPr>
            <a:grpSpLocks/>
          </p:cNvGrpSpPr>
          <p:nvPr userDrawn="1"/>
        </p:nvGrpSpPr>
        <p:grpSpPr bwMode="auto">
          <a:xfrm>
            <a:off x="525463" y="287338"/>
            <a:ext cx="212725" cy="417513"/>
            <a:chOff x="331" y="181"/>
            <a:chExt cx="134" cy="263"/>
          </a:xfrm>
        </p:grpSpPr>
        <p:sp>
          <p:nvSpPr>
            <p:cNvPr id="1158" name="Freeform 1586"/>
            <p:cNvSpPr>
              <a:spLocks/>
            </p:cNvSpPr>
            <p:nvPr userDrawn="1"/>
          </p:nvSpPr>
          <p:spPr bwMode="auto">
            <a:xfrm>
              <a:off x="331" y="276"/>
              <a:ext cx="4" cy="9"/>
            </a:xfrm>
            <a:custGeom>
              <a:avLst/>
              <a:gdLst>
                <a:gd name="T0" fmla="*/ 1 w 9"/>
                <a:gd name="T1" fmla="*/ 0 h 20"/>
                <a:gd name="T2" fmla="*/ 1 w 9"/>
                <a:gd name="T3" fmla="*/ 0 h 20"/>
                <a:gd name="T4" fmla="*/ 1 w 9"/>
                <a:gd name="T5" fmla="*/ 20 h 20"/>
                <a:gd name="T6" fmla="*/ 9 w 9"/>
                <a:gd name="T7" fmla="*/ 20 h 20"/>
                <a:gd name="T8" fmla="*/ 1 w 9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0">
                  <a:moveTo>
                    <a:pt x="1" y="0"/>
                  </a:moveTo>
                  <a:lnTo>
                    <a:pt x="1" y="0"/>
                  </a:lnTo>
                  <a:cubicBezTo>
                    <a:pt x="0" y="6"/>
                    <a:pt x="2" y="15"/>
                    <a:pt x="1" y="20"/>
                  </a:cubicBezTo>
                  <a:lnTo>
                    <a:pt x="9" y="20"/>
                  </a:lnTo>
                  <a:cubicBezTo>
                    <a:pt x="7" y="13"/>
                    <a:pt x="3" y="8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59" name="Freeform 1587"/>
            <p:cNvSpPr>
              <a:spLocks/>
            </p:cNvSpPr>
            <p:nvPr userDrawn="1"/>
          </p:nvSpPr>
          <p:spPr bwMode="auto">
            <a:xfrm>
              <a:off x="430" y="274"/>
              <a:ext cx="10" cy="4"/>
            </a:xfrm>
            <a:custGeom>
              <a:avLst/>
              <a:gdLst>
                <a:gd name="T0" fmla="*/ 23 w 23"/>
                <a:gd name="T1" fmla="*/ 0 h 9"/>
                <a:gd name="T2" fmla="*/ 23 w 23"/>
                <a:gd name="T3" fmla="*/ 0 h 9"/>
                <a:gd name="T4" fmla="*/ 1 w 23"/>
                <a:gd name="T5" fmla="*/ 6 h 9"/>
                <a:gd name="T6" fmla="*/ 0 w 23"/>
                <a:gd name="T7" fmla="*/ 9 h 9"/>
                <a:gd name="T8" fmla="*/ 23 w 23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9">
                  <a:moveTo>
                    <a:pt x="23" y="0"/>
                  </a:moveTo>
                  <a:lnTo>
                    <a:pt x="23" y="0"/>
                  </a:lnTo>
                  <a:cubicBezTo>
                    <a:pt x="16" y="2"/>
                    <a:pt x="4" y="5"/>
                    <a:pt x="1" y="6"/>
                  </a:cubicBezTo>
                  <a:cubicBezTo>
                    <a:pt x="1" y="7"/>
                    <a:pt x="0" y="8"/>
                    <a:pt x="0" y="9"/>
                  </a:cubicBezTo>
                  <a:cubicBezTo>
                    <a:pt x="1" y="8"/>
                    <a:pt x="17" y="3"/>
                    <a:pt x="2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60" name="Freeform 1588"/>
            <p:cNvSpPr>
              <a:spLocks/>
            </p:cNvSpPr>
            <p:nvPr userDrawn="1"/>
          </p:nvSpPr>
          <p:spPr bwMode="auto">
            <a:xfrm>
              <a:off x="337" y="268"/>
              <a:ext cx="4" cy="17"/>
            </a:xfrm>
            <a:custGeom>
              <a:avLst/>
              <a:gdLst>
                <a:gd name="T0" fmla="*/ 5 w 11"/>
                <a:gd name="T1" fmla="*/ 0 h 38"/>
                <a:gd name="T2" fmla="*/ 5 w 11"/>
                <a:gd name="T3" fmla="*/ 0 h 38"/>
                <a:gd name="T4" fmla="*/ 1 w 11"/>
                <a:gd name="T5" fmla="*/ 24 h 38"/>
                <a:gd name="T6" fmla="*/ 6 w 11"/>
                <a:gd name="T7" fmla="*/ 38 h 38"/>
                <a:gd name="T8" fmla="*/ 10 w 11"/>
                <a:gd name="T9" fmla="*/ 38 h 38"/>
                <a:gd name="T10" fmla="*/ 11 w 11"/>
                <a:gd name="T11" fmla="*/ 17 h 38"/>
                <a:gd name="T12" fmla="*/ 9 w 11"/>
                <a:gd name="T13" fmla="*/ 6 h 38"/>
                <a:gd name="T14" fmla="*/ 7 w 11"/>
                <a:gd name="T15" fmla="*/ 25 h 38"/>
                <a:gd name="T16" fmla="*/ 5 w 11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38">
                  <a:moveTo>
                    <a:pt x="5" y="0"/>
                  </a:moveTo>
                  <a:lnTo>
                    <a:pt x="5" y="0"/>
                  </a:lnTo>
                  <a:cubicBezTo>
                    <a:pt x="5" y="0"/>
                    <a:pt x="0" y="18"/>
                    <a:pt x="1" y="24"/>
                  </a:cubicBezTo>
                  <a:cubicBezTo>
                    <a:pt x="3" y="29"/>
                    <a:pt x="4" y="34"/>
                    <a:pt x="6" y="38"/>
                  </a:cubicBezTo>
                  <a:lnTo>
                    <a:pt x="10" y="38"/>
                  </a:lnTo>
                  <a:cubicBezTo>
                    <a:pt x="10" y="33"/>
                    <a:pt x="10" y="24"/>
                    <a:pt x="11" y="17"/>
                  </a:cubicBezTo>
                  <a:cubicBezTo>
                    <a:pt x="10" y="13"/>
                    <a:pt x="10" y="9"/>
                    <a:pt x="9" y="6"/>
                  </a:cubicBezTo>
                  <a:cubicBezTo>
                    <a:pt x="7" y="13"/>
                    <a:pt x="7" y="16"/>
                    <a:pt x="7" y="25"/>
                  </a:cubicBezTo>
                  <a:cubicBezTo>
                    <a:pt x="6" y="16"/>
                    <a:pt x="5" y="7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61" name="Freeform 1589"/>
            <p:cNvSpPr>
              <a:spLocks/>
            </p:cNvSpPr>
            <p:nvPr userDrawn="1"/>
          </p:nvSpPr>
          <p:spPr bwMode="auto">
            <a:xfrm>
              <a:off x="345" y="269"/>
              <a:ext cx="6" cy="16"/>
            </a:xfrm>
            <a:custGeom>
              <a:avLst/>
              <a:gdLst>
                <a:gd name="T0" fmla="*/ 5 w 15"/>
                <a:gd name="T1" fmla="*/ 0 h 36"/>
                <a:gd name="T2" fmla="*/ 5 w 15"/>
                <a:gd name="T3" fmla="*/ 0 h 36"/>
                <a:gd name="T4" fmla="*/ 10 w 15"/>
                <a:gd name="T5" fmla="*/ 36 h 36"/>
                <a:gd name="T6" fmla="*/ 15 w 15"/>
                <a:gd name="T7" fmla="*/ 36 h 36"/>
                <a:gd name="T8" fmla="*/ 9 w 15"/>
                <a:gd name="T9" fmla="*/ 1 h 36"/>
                <a:gd name="T10" fmla="*/ 8 w 15"/>
                <a:gd name="T11" fmla="*/ 21 h 36"/>
                <a:gd name="T12" fmla="*/ 5 w 15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6">
                  <a:moveTo>
                    <a:pt x="5" y="0"/>
                  </a:moveTo>
                  <a:lnTo>
                    <a:pt x="5" y="0"/>
                  </a:lnTo>
                  <a:cubicBezTo>
                    <a:pt x="0" y="20"/>
                    <a:pt x="4" y="27"/>
                    <a:pt x="10" y="36"/>
                  </a:cubicBezTo>
                  <a:lnTo>
                    <a:pt x="15" y="36"/>
                  </a:lnTo>
                  <a:cubicBezTo>
                    <a:pt x="12" y="30"/>
                    <a:pt x="9" y="12"/>
                    <a:pt x="9" y="1"/>
                  </a:cubicBezTo>
                  <a:cubicBezTo>
                    <a:pt x="9" y="2"/>
                    <a:pt x="8" y="13"/>
                    <a:pt x="8" y="21"/>
                  </a:cubicBezTo>
                  <a:cubicBezTo>
                    <a:pt x="6" y="13"/>
                    <a:pt x="5" y="8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62" name="Freeform 1590"/>
            <p:cNvSpPr>
              <a:spLocks/>
            </p:cNvSpPr>
            <p:nvPr userDrawn="1"/>
          </p:nvSpPr>
          <p:spPr bwMode="auto">
            <a:xfrm>
              <a:off x="354" y="267"/>
              <a:ext cx="13" cy="14"/>
            </a:xfrm>
            <a:custGeom>
              <a:avLst/>
              <a:gdLst>
                <a:gd name="T0" fmla="*/ 0 w 29"/>
                <a:gd name="T1" fmla="*/ 0 h 31"/>
                <a:gd name="T2" fmla="*/ 0 w 29"/>
                <a:gd name="T3" fmla="*/ 0 h 31"/>
                <a:gd name="T4" fmla="*/ 12 w 29"/>
                <a:gd name="T5" fmla="*/ 23 h 31"/>
                <a:gd name="T6" fmla="*/ 1 w 29"/>
                <a:gd name="T7" fmla="*/ 13 h 31"/>
                <a:gd name="T8" fmla="*/ 4 w 29"/>
                <a:gd name="T9" fmla="*/ 24 h 31"/>
                <a:gd name="T10" fmla="*/ 29 w 29"/>
                <a:gd name="T11" fmla="*/ 20 h 31"/>
                <a:gd name="T12" fmla="*/ 0 w 29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1">
                  <a:moveTo>
                    <a:pt x="0" y="0"/>
                  </a:moveTo>
                  <a:lnTo>
                    <a:pt x="0" y="0"/>
                  </a:lnTo>
                  <a:cubicBezTo>
                    <a:pt x="0" y="10"/>
                    <a:pt x="5" y="20"/>
                    <a:pt x="12" y="23"/>
                  </a:cubicBezTo>
                  <a:cubicBezTo>
                    <a:pt x="5" y="21"/>
                    <a:pt x="1" y="13"/>
                    <a:pt x="1" y="13"/>
                  </a:cubicBezTo>
                  <a:cubicBezTo>
                    <a:pt x="2" y="15"/>
                    <a:pt x="3" y="21"/>
                    <a:pt x="4" y="24"/>
                  </a:cubicBezTo>
                  <a:cubicBezTo>
                    <a:pt x="12" y="31"/>
                    <a:pt x="26" y="29"/>
                    <a:pt x="29" y="20"/>
                  </a:cubicBezTo>
                  <a:cubicBezTo>
                    <a:pt x="14" y="26"/>
                    <a:pt x="4" y="15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63" name="Freeform 1591"/>
            <p:cNvSpPr>
              <a:spLocks/>
            </p:cNvSpPr>
            <p:nvPr userDrawn="1"/>
          </p:nvSpPr>
          <p:spPr bwMode="auto">
            <a:xfrm>
              <a:off x="405" y="268"/>
              <a:ext cx="26" cy="15"/>
            </a:xfrm>
            <a:custGeom>
              <a:avLst/>
              <a:gdLst>
                <a:gd name="T0" fmla="*/ 59 w 59"/>
                <a:gd name="T1" fmla="*/ 7 h 34"/>
                <a:gd name="T2" fmla="*/ 59 w 59"/>
                <a:gd name="T3" fmla="*/ 7 h 34"/>
                <a:gd name="T4" fmla="*/ 34 w 59"/>
                <a:gd name="T5" fmla="*/ 4 h 34"/>
                <a:gd name="T6" fmla="*/ 12 w 59"/>
                <a:gd name="T7" fmla="*/ 15 h 34"/>
                <a:gd name="T8" fmla="*/ 10 w 59"/>
                <a:gd name="T9" fmla="*/ 21 h 34"/>
                <a:gd name="T10" fmla="*/ 34 w 59"/>
                <a:gd name="T11" fmla="*/ 15 h 34"/>
                <a:gd name="T12" fmla="*/ 8 w 59"/>
                <a:gd name="T13" fmla="*/ 25 h 34"/>
                <a:gd name="T14" fmla="*/ 0 w 59"/>
                <a:gd name="T15" fmla="*/ 34 h 34"/>
                <a:gd name="T16" fmla="*/ 45 w 59"/>
                <a:gd name="T17" fmla="*/ 24 h 34"/>
                <a:gd name="T18" fmla="*/ 59 w 59"/>
                <a:gd name="T1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34">
                  <a:moveTo>
                    <a:pt x="59" y="7"/>
                  </a:moveTo>
                  <a:lnTo>
                    <a:pt x="59" y="7"/>
                  </a:lnTo>
                  <a:cubicBezTo>
                    <a:pt x="52" y="2"/>
                    <a:pt x="43" y="0"/>
                    <a:pt x="34" y="4"/>
                  </a:cubicBezTo>
                  <a:cubicBezTo>
                    <a:pt x="32" y="5"/>
                    <a:pt x="18" y="12"/>
                    <a:pt x="12" y="15"/>
                  </a:cubicBezTo>
                  <a:cubicBezTo>
                    <a:pt x="11" y="17"/>
                    <a:pt x="11" y="20"/>
                    <a:pt x="10" y="21"/>
                  </a:cubicBezTo>
                  <a:cubicBezTo>
                    <a:pt x="16" y="19"/>
                    <a:pt x="25" y="16"/>
                    <a:pt x="34" y="15"/>
                  </a:cubicBezTo>
                  <a:cubicBezTo>
                    <a:pt x="25" y="21"/>
                    <a:pt x="13" y="24"/>
                    <a:pt x="8" y="25"/>
                  </a:cubicBezTo>
                  <a:cubicBezTo>
                    <a:pt x="7" y="28"/>
                    <a:pt x="4" y="31"/>
                    <a:pt x="0" y="34"/>
                  </a:cubicBezTo>
                  <a:cubicBezTo>
                    <a:pt x="14" y="31"/>
                    <a:pt x="33" y="29"/>
                    <a:pt x="45" y="24"/>
                  </a:cubicBezTo>
                  <a:cubicBezTo>
                    <a:pt x="49" y="22"/>
                    <a:pt x="58" y="15"/>
                    <a:pt x="59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64" name="Freeform 1592"/>
            <p:cNvSpPr>
              <a:spLocks/>
            </p:cNvSpPr>
            <p:nvPr userDrawn="1"/>
          </p:nvSpPr>
          <p:spPr bwMode="auto">
            <a:xfrm>
              <a:off x="406" y="268"/>
              <a:ext cx="6" cy="3"/>
            </a:xfrm>
            <a:custGeom>
              <a:avLst/>
              <a:gdLst>
                <a:gd name="T0" fmla="*/ 14 w 14"/>
                <a:gd name="T1" fmla="*/ 0 h 8"/>
                <a:gd name="T2" fmla="*/ 14 w 14"/>
                <a:gd name="T3" fmla="*/ 0 h 8"/>
                <a:gd name="T4" fmla="*/ 0 w 14"/>
                <a:gd name="T5" fmla="*/ 8 h 8"/>
                <a:gd name="T6" fmla="*/ 2 w 14"/>
                <a:gd name="T7" fmla="*/ 8 h 8"/>
                <a:gd name="T8" fmla="*/ 14 w 14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4" y="0"/>
                  </a:moveTo>
                  <a:lnTo>
                    <a:pt x="14" y="0"/>
                  </a:lnTo>
                  <a:cubicBezTo>
                    <a:pt x="9" y="2"/>
                    <a:pt x="4" y="6"/>
                    <a:pt x="0" y="8"/>
                  </a:cubicBezTo>
                  <a:lnTo>
                    <a:pt x="2" y="8"/>
                  </a:lnTo>
                  <a:cubicBezTo>
                    <a:pt x="6" y="6"/>
                    <a:pt x="9" y="3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65" name="Freeform 1593"/>
            <p:cNvSpPr>
              <a:spLocks/>
            </p:cNvSpPr>
            <p:nvPr userDrawn="1"/>
          </p:nvSpPr>
          <p:spPr bwMode="auto">
            <a:xfrm>
              <a:off x="348" y="263"/>
              <a:ext cx="17" cy="22"/>
            </a:xfrm>
            <a:custGeom>
              <a:avLst/>
              <a:gdLst>
                <a:gd name="T0" fmla="*/ 3 w 37"/>
                <a:gd name="T1" fmla="*/ 0 h 50"/>
                <a:gd name="T2" fmla="*/ 3 w 37"/>
                <a:gd name="T3" fmla="*/ 0 h 50"/>
                <a:gd name="T4" fmla="*/ 18 w 37"/>
                <a:gd name="T5" fmla="*/ 50 h 50"/>
                <a:gd name="T6" fmla="*/ 37 w 37"/>
                <a:gd name="T7" fmla="*/ 50 h 50"/>
                <a:gd name="T8" fmla="*/ 34 w 37"/>
                <a:gd name="T9" fmla="*/ 49 h 50"/>
                <a:gd name="T10" fmla="*/ 5 w 37"/>
                <a:gd name="T11" fmla="*/ 0 h 50"/>
                <a:gd name="T12" fmla="*/ 6 w 37"/>
                <a:gd name="T13" fmla="*/ 19 h 50"/>
                <a:gd name="T14" fmla="*/ 3 w 37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50">
                  <a:moveTo>
                    <a:pt x="3" y="0"/>
                  </a:moveTo>
                  <a:lnTo>
                    <a:pt x="3" y="0"/>
                  </a:lnTo>
                  <a:cubicBezTo>
                    <a:pt x="0" y="21"/>
                    <a:pt x="5" y="38"/>
                    <a:pt x="18" y="50"/>
                  </a:cubicBezTo>
                  <a:lnTo>
                    <a:pt x="37" y="50"/>
                  </a:lnTo>
                  <a:lnTo>
                    <a:pt x="34" y="49"/>
                  </a:lnTo>
                  <a:cubicBezTo>
                    <a:pt x="15" y="42"/>
                    <a:pt x="8" y="25"/>
                    <a:pt x="5" y="0"/>
                  </a:cubicBezTo>
                  <a:cubicBezTo>
                    <a:pt x="4" y="5"/>
                    <a:pt x="4" y="14"/>
                    <a:pt x="6" y="19"/>
                  </a:cubicBezTo>
                  <a:cubicBezTo>
                    <a:pt x="3" y="13"/>
                    <a:pt x="3" y="6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66" name="Freeform 1594"/>
            <p:cNvSpPr>
              <a:spLocks/>
            </p:cNvSpPr>
            <p:nvPr userDrawn="1"/>
          </p:nvSpPr>
          <p:spPr bwMode="auto">
            <a:xfrm>
              <a:off x="426" y="261"/>
              <a:ext cx="39" cy="21"/>
            </a:xfrm>
            <a:custGeom>
              <a:avLst/>
              <a:gdLst>
                <a:gd name="T0" fmla="*/ 87 w 87"/>
                <a:gd name="T1" fmla="*/ 3 h 45"/>
                <a:gd name="T2" fmla="*/ 87 w 87"/>
                <a:gd name="T3" fmla="*/ 3 h 45"/>
                <a:gd name="T4" fmla="*/ 47 w 87"/>
                <a:gd name="T5" fmla="*/ 8 h 45"/>
                <a:gd name="T6" fmla="*/ 15 w 87"/>
                <a:gd name="T7" fmla="*/ 23 h 45"/>
                <a:gd name="T8" fmla="*/ 11 w 87"/>
                <a:gd name="T9" fmla="*/ 31 h 45"/>
                <a:gd name="T10" fmla="*/ 59 w 87"/>
                <a:gd name="T11" fmla="*/ 17 h 45"/>
                <a:gd name="T12" fmla="*/ 4 w 87"/>
                <a:gd name="T13" fmla="*/ 38 h 45"/>
                <a:gd name="T14" fmla="*/ 0 w 87"/>
                <a:gd name="T15" fmla="*/ 42 h 45"/>
                <a:gd name="T16" fmla="*/ 8 w 87"/>
                <a:gd name="T17" fmla="*/ 45 h 45"/>
                <a:gd name="T18" fmla="*/ 44 w 87"/>
                <a:gd name="T19" fmla="*/ 37 h 45"/>
                <a:gd name="T20" fmla="*/ 87 w 87"/>
                <a:gd name="T21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45">
                  <a:moveTo>
                    <a:pt x="87" y="3"/>
                  </a:moveTo>
                  <a:lnTo>
                    <a:pt x="87" y="3"/>
                  </a:lnTo>
                  <a:cubicBezTo>
                    <a:pt x="77" y="0"/>
                    <a:pt x="58" y="4"/>
                    <a:pt x="47" y="8"/>
                  </a:cubicBezTo>
                  <a:cubicBezTo>
                    <a:pt x="41" y="11"/>
                    <a:pt x="21" y="19"/>
                    <a:pt x="15" y="23"/>
                  </a:cubicBezTo>
                  <a:cubicBezTo>
                    <a:pt x="14" y="26"/>
                    <a:pt x="13" y="28"/>
                    <a:pt x="11" y="31"/>
                  </a:cubicBezTo>
                  <a:cubicBezTo>
                    <a:pt x="20" y="28"/>
                    <a:pt x="38" y="21"/>
                    <a:pt x="59" y="17"/>
                  </a:cubicBezTo>
                  <a:cubicBezTo>
                    <a:pt x="44" y="24"/>
                    <a:pt x="19" y="33"/>
                    <a:pt x="4" y="38"/>
                  </a:cubicBezTo>
                  <a:cubicBezTo>
                    <a:pt x="4" y="39"/>
                    <a:pt x="2" y="41"/>
                    <a:pt x="0" y="42"/>
                  </a:cubicBezTo>
                  <a:cubicBezTo>
                    <a:pt x="3" y="42"/>
                    <a:pt x="5" y="44"/>
                    <a:pt x="8" y="45"/>
                  </a:cubicBezTo>
                  <a:cubicBezTo>
                    <a:pt x="12" y="45"/>
                    <a:pt x="38" y="39"/>
                    <a:pt x="44" y="37"/>
                  </a:cubicBezTo>
                  <a:cubicBezTo>
                    <a:pt x="64" y="31"/>
                    <a:pt x="85" y="18"/>
                    <a:pt x="87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67" name="Freeform 1595"/>
            <p:cNvSpPr>
              <a:spLocks/>
            </p:cNvSpPr>
            <p:nvPr userDrawn="1"/>
          </p:nvSpPr>
          <p:spPr bwMode="auto">
            <a:xfrm>
              <a:off x="427" y="260"/>
              <a:ext cx="13" cy="8"/>
            </a:xfrm>
            <a:custGeom>
              <a:avLst/>
              <a:gdLst>
                <a:gd name="T0" fmla="*/ 29 w 29"/>
                <a:gd name="T1" fmla="*/ 0 h 16"/>
                <a:gd name="T2" fmla="*/ 29 w 29"/>
                <a:gd name="T3" fmla="*/ 0 h 16"/>
                <a:gd name="T4" fmla="*/ 0 w 29"/>
                <a:gd name="T5" fmla="*/ 15 h 16"/>
                <a:gd name="T6" fmla="*/ 4 w 29"/>
                <a:gd name="T7" fmla="*/ 16 h 16"/>
                <a:gd name="T8" fmla="*/ 29 w 29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6">
                  <a:moveTo>
                    <a:pt x="29" y="0"/>
                  </a:moveTo>
                  <a:lnTo>
                    <a:pt x="29" y="0"/>
                  </a:lnTo>
                  <a:cubicBezTo>
                    <a:pt x="20" y="5"/>
                    <a:pt x="3" y="14"/>
                    <a:pt x="0" y="15"/>
                  </a:cubicBezTo>
                  <a:cubicBezTo>
                    <a:pt x="2" y="15"/>
                    <a:pt x="2" y="15"/>
                    <a:pt x="4" y="16"/>
                  </a:cubicBezTo>
                  <a:cubicBezTo>
                    <a:pt x="5" y="16"/>
                    <a:pt x="22" y="6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68" name="Freeform 1596"/>
            <p:cNvSpPr>
              <a:spLocks/>
            </p:cNvSpPr>
            <p:nvPr userDrawn="1"/>
          </p:nvSpPr>
          <p:spPr bwMode="auto">
            <a:xfrm>
              <a:off x="341" y="257"/>
              <a:ext cx="5" cy="25"/>
            </a:xfrm>
            <a:custGeom>
              <a:avLst/>
              <a:gdLst>
                <a:gd name="T0" fmla="*/ 9 w 12"/>
                <a:gd name="T1" fmla="*/ 0 h 55"/>
                <a:gd name="T2" fmla="*/ 9 w 12"/>
                <a:gd name="T3" fmla="*/ 0 h 55"/>
                <a:gd name="T4" fmla="*/ 0 w 12"/>
                <a:gd name="T5" fmla="*/ 27 h 55"/>
                <a:gd name="T6" fmla="*/ 9 w 12"/>
                <a:gd name="T7" fmla="*/ 55 h 55"/>
                <a:gd name="T8" fmla="*/ 12 w 12"/>
                <a:gd name="T9" fmla="*/ 24 h 55"/>
                <a:gd name="T10" fmla="*/ 11 w 12"/>
                <a:gd name="T11" fmla="*/ 1 h 55"/>
                <a:gd name="T12" fmla="*/ 6 w 12"/>
                <a:gd name="T13" fmla="*/ 28 h 55"/>
                <a:gd name="T14" fmla="*/ 9 w 12"/>
                <a:gd name="T1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55">
                  <a:moveTo>
                    <a:pt x="9" y="0"/>
                  </a:moveTo>
                  <a:lnTo>
                    <a:pt x="9" y="0"/>
                  </a:lnTo>
                  <a:cubicBezTo>
                    <a:pt x="6" y="6"/>
                    <a:pt x="1" y="22"/>
                    <a:pt x="0" y="27"/>
                  </a:cubicBezTo>
                  <a:cubicBezTo>
                    <a:pt x="1" y="39"/>
                    <a:pt x="6" y="48"/>
                    <a:pt x="9" y="55"/>
                  </a:cubicBezTo>
                  <a:cubicBezTo>
                    <a:pt x="9" y="45"/>
                    <a:pt x="10" y="33"/>
                    <a:pt x="12" y="24"/>
                  </a:cubicBezTo>
                  <a:cubicBezTo>
                    <a:pt x="11" y="17"/>
                    <a:pt x="11" y="8"/>
                    <a:pt x="11" y="1"/>
                  </a:cubicBezTo>
                  <a:cubicBezTo>
                    <a:pt x="10" y="4"/>
                    <a:pt x="6" y="19"/>
                    <a:pt x="6" y="28"/>
                  </a:cubicBezTo>
                  <a:cubicBezTo>
                    <a:pt x="6" y="20"/>
                    <a:pt x="8" y="6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69" name="Freeform 1597"/>
            <p:cNvSpPr>
              <a:spLocks/>
            </p:cNvSpPr>
            <p:nvPr userDrawn="1"/>
          </p:nvSpPr>
          <p:spPr bwMode="auto">
            <a:xfrm>
              <a:off x="333" y="257"/>
              <a:ext cx="6" cy="27"/>
            </a:xfrm>
            <a:custGeom>
              <a:avLst/>
              <a:gdLst>
                <a:gd name="T0" fmla="*/ 15 w 15"/>
                <a:gd name="T1" fmla="*/ 0 h 60"/>
                <a:gd name="T2" fmla="*/ 15 w 15"/>
                <a:gd name="T3" fmla="*/ 0 h 60"/>
                <a:gd name="T4" fmla="*/ 7 w 15"/>
                <a:gd name="T5" fmla="*/ 29 h 60"/>
                <a:gd name="T6" fmla="*/ 13 w 15"/>
                <a:gd name="T7" fmla="*/ 1 h 60"/>
                <a:gd name="T8" fmla="*/ 7 w 15"/>
                <a:gd name="T9" fmla="*/ 15 h 60"/>
                <a:gd name="T10" fmla="*/ 0 w 15"/>
                <a:gd name="T11" fmla="*/ 42 h 60"/>
                <a:gd name="T12" fmla="*/ 7 w 15"/>
                <a:gd name="T13" fmla="*/ 60 h 60"/>
                <a:gd name="T14" fmla="*/ 11 w 15"/>
                <a:gd name="T15" fmla="*/ 31 h 60"/>
                <a:gd name="T16" fmla="*/ 14 w 15"/>
                <a:gd name="T17" fmla="*/ 20 h 60"/>
                <a:gd name="T18" fmla="*/ 15 w 15"/>
                <a:gd name="T1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60">
                  <a:moveTo>
                    <a:pt x="15" y="0"/>
                  </a:moveTo>
                  <a:lnTo>
                    <a:pt x="15" y="0"/>
                  </a:lnTo>
                  <a:cubicBezTo>
                    <a:pt x="13" y="6"/>
                    <a:pt x="8" y="26"/>
                    <a:pt x="7" y="29"/>
                  </a:cubicBezTo>
                  <a:cubicBezTo>
                    <a:pt x="9" y="19"/>
                    <a:pt x="10" y="10"/>
                    <a:pt x="13" y="1"/>
                  </a:cubicBezTo>
                  <a:cubicBezTo>
                    <a:pt x="13" y="1"/>
                    <a:pt x="8" y="12"/>
                    <a:pt x="7" y="15"/>
                  </a:cubicBezTo>
                  <a:cubicBezTo>
                    <a:pt x="6" y="22"/>
                    <a:pt x="1" y="35"/>
                    <a:pt x="0" y="42"/>
                  </a:cubicBezTo>
                  <a:cubicBezTo>
                    <a:pt x="1" y="49"/>
                    <a:pt x="5" y="54"/>
                    <a:pt x="7" y="60"/>
                  </a:cubicBezTo>
                  <a:cubicBezTo>
                    <a:pt x="7" y="50"/>
                    <a:pt x="9" y="41"/>
                    <a:pt x="11" y="31"/>
                  </a:cubicBezTo>
                  <a:cubicBezTo>
                    <a:pt x="11" y="28"/>
                    <a:pt x="13" y="24"/>
                    <a:pt x="14" y="20"/>
                  </a:cubicBezTo>
                  <a:cubicBezTo>
                    <a:pt x="14" y="14"/>
                    <a:pt x="15" y="4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70" name="Freeform 1598"/>
            <p:cNvSpPr>
              <a:spLocks/>
            </p:cNvSpPr>
            <p:nvPr userDrawn="1"/>
          </p:nvSpPr>
          <p:spPr bwMode="auto">
            <a:xfrm>
              <a:off x="401" y="256"/>
              <a:ext cx="26" cy="18"/>
            </a:xfrm>
            <a:custGeom>
              <a:avLst/>
              <a:gdLst>
                <a:gd name="T0" fmla="*/ 58 w 59"/>
                <a:gd name="T1" fmla="*/ 0 h 39"/>
                <a:gd name="T2" fmla="*/ 58 w 59"/>
                <a:gd name="T3" fmla="*/ 0 h 39"/>
                <a:gd name="T4" fmla="*/ 0 w 59"/>
                <a:gd name="T5" fmla="*/ 34 h 39"/>
                <a:gd name="T6" fmla="*/ 7 w 59"/>
                <a:gd name="T7" fmla="*/ 34 h 39"/>
                <a:gd name="T8" fmla="*/ 36 w 59"/>
                <a:gd name="T9" fmla="*/ 18 h 39"/>
                <a:gd name="T10" fmla="*/ 14 w 59"/>
                <a:gd name="T11" fmla="*/ 35 h 39"/>
                <a:gd name="T12" fmla="*/ 20 w 59"/>
                <a:gd name="T13" fmla="*/ 39 h 39"/>
                <a:gd name="T14" fmla="*/ 46 w 59"/>
                <a:gd name="T15" fmla="*/ 26 h 39"/>
                <a:gd name="T16" fmla="*/ 58 w 59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39">
                  <a:moveTo>
                    <a:pt x="58" y="0"/>
                  </a:moveTo>
                  <a:lnTo>
                    <a:pt x="58" y="0"/>
                  </a:lnTo>
                  <a:cubicBezTo>
                    <a:pt x="31" y="2"/>
                    <a:pt x="18" y="22"/>
                    <a:pt x="0" y="34"/>
                  </a:cubicBezTo>
                  <a:cubicBezTo>
                    <a:pt x="2" y="34"/>
                    <a:pt x="5" y="34"/>
                    <a:pt x="7" y="34"/>
                  </a:cubicBezTo>
                  <a:cubicBezTo>
                    <a:pt x="10" y="33"/>
                    <a:pt x="25" y="22"/>
                    <a:pt x="36" y="18"/>
                  </a:cubicBezTo>
                  <a:cubicBezTo>
                    <a:pt x="31" y="25"/>
                    <a:pt x="21" y="29"/>
                    <a:pt x="14" y="35"/>
                  </a:cubicBezTo>
                  <a:cubicBezTo>
                    <a:pt x="16" y="36"/>
                    <a:pt x="18" y="37"/>
                    <a:pt x="20" y="39"/>
                  </a:cubicBezTo>
                  <a:cubicBezTo>
                    <a:pt x="24" y="37"/>
                    <a:pt x="40" y="28"/>
                    <a:pt x="46" y="26"/>
                  </a:cubicBezTo>
                  <a:cubicBezTo>
                    <a:pt x="53" y="18"/>
                    <a:pt x="59" y="8"/>
                    <a:pt x="5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71" name="Freeform 1599"/>
            <p:cNvSpPr>
              <a:spLocks/>
            </p:cNvSpPr>
            <p:nvPr userDrawn="1"/>
          </p:nvSpPr>
          <p:spPr bwMode="auto">
            <a:xfrm>
              <a:off x="408" y="255"/>
              <a:ext cx="4" cy="4"/>
            </a:xfrm>
            <a:custGeom>
              <a:avLst/>
              <a:gdLst>
                <a:gd name="T0" fmla="*/ 8 w 8"/>
                <a:gd name="T1" fmla="*/ 0 h 10"/>
                <a:gd name="T2" fmla="*/ 8 w 8"/>
                <a:gd name="T3" fmla="*/ 0 h 10"/>
                <a:gd name="T4" fmla="*/ 0 w 8"/>
                <a:gd name="T5" fmla="*/ 7 h 10"/>
                <a:gd name="T6" fmla="*/ 0 w 8"/>
                <a:gd name="T7" fmla="*/ 10 h 10"/>
                <a:gd name="T8" fmla="*/ 8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8" y="0"/>
                  </a:moveTo>
                  <a:lnTo>
                    <a:pt x="8" y="0"/>
                  </a:lnTo>
                  <a:cubicBezTo>
                    <a:pt x="5" y="2"/>
                    <a:pt x="3" y="5"/>
                    <a:pt x="0" y="7"/>
                  </a:cubicBezTo>
                  <a:cubicBezTo>
                    <a:pt x="1" y="8"/>
                    <a:pt x="1" y="9"/>
                    <a:pt x="0" y="10"/>
                  </a:cubicBezTo>
                  <a:cubicBezTo>
                    <a:pt x="2" y="7"/>
                    <a:pt x="6" y="2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72" name="Freeform 1600"/>
            <p:cNvSpPr>
              <a:spLocks/>
            </p:cNvSpPr>
            <p:nvPr userDrawn="1"/>
          </p:nvSpPr>
          <p:spPr bwMode="auto">
            <a:xfrm>
              <a:off x="365" y="251"/>
              <a:ext cx="45" cy="64"/>
            </a:xfrm>
            <a:custGeom>
              <a:avLst/>
              <a:gdLst>
                <a:gd name="T0" fmla="*/ 88 w 100"/>
                <a:gd name="T1" fmla="*/ 95 h 142"/>
                <a:gd name="T2" fmla="*/ 88 w 100"/>
                <a:gd name="T3" fmla="*/ 95 h 142"/>
                <a:gd name="T4" fmla="*/ 100 w 100"/>
                <a:gd name="T5" fmla="*/ 82 h 142"/>
                <a:gd name="T6" fmla="*/ 85 w 100"/>
                <a:gd name="T7" fmla="*/ 74 h 142"/>
                <a:gd name="T8" fmla="*/ 70 w 100"/>
                <a:gd name="T9" fmla="*/ 78 h 142"/>
                <a:gd name="T10" fmla="*/ 69 w 100"/>
                <a:gd name="T11" fmla="*/ 76 h 142"/>
                <a:gd name="T12" fmla="*/ 98 w 100"/>
                <a:gd name="T13" fmla="*/ 51 h 142"/>
                <a:gd name="T14" fmla="*/ 64 w 100"/>
                <a:gd name="T15" fmla="*/ 61 h 142"/>
                <a:gd name="T16" fmla="*/ 63 w 100"/>
                <a:gd name="T17" fmla="*/ 60 h 142"/>
                <a:gd name="T18" fmla="*/ 87 w 100"/>
                <a:gd name="T19" fmla="*/ 36 h 142"/>
                <a:gd name="T20" fmla="*/ 92 w 100"/>
                <a:gd name="T21" fmla="*/ 0 h 142"/>
                <a:gd name="T22" fmla="*/ 45 w 100"/>
                <a:gd name="T23" fmla="*/ 52 h 142"/>
                <a:gd name="T24" fmla="*/ 58 w 100"/>
                <a:gd name="T25" fmla="*/ 83 h 142"/>
                <a:gd name="T26" fmla="*/ 38 w 100"/>
                <a:gd name="T27" fmla="*/ 110 h 142"/>
                <a:gd name="T28" fmla="*/ 7 w 100"/>
                <a:gd name="T29" fmla="*/ 98 h 142"/>
                <a:gd name="T30" fmla="*/ 0 w 100"/>
                <a:gd name="T31" fmla="*/ 98 h 142"/>
                <a:gd name="T32" fmla="*/ 0 w 100"/>
                <a:gd name="T33" fmla="*/ 110 h 142"/>
                <a:gd name="T34" fmla="*/ 2 w 100"/>
                <a:gd name="T35" fmla="*/ 112 h 142"/>
                <a:gd name="T36" fmla="*/ 0 w 100"/>
                <a:gd name="T37" fmla="*/ 120 h 142"/>
                <a:gd name="T38" fmla="*/ 0 w 100"/>
                <a:gd name="T39" fmla="*/ 129 h 142"/>
                <a:gd name="T40" fmla="*/ 4 w 100"/>
                <a:gd name="T41" fmla="*/ 126 h 142"/>
                <a:gd name="T42" fmla="*/ 0 w 100"/>
                <a:gd name="T43" fmla="*/ 131 h 142"/>
                <a:gd name="T44" fmla="*/ 0 w 100"/>
                <a:gd name="T45" fmla="*/ 133 h 142"/>
                <a:gd name="T46" fmla="*/ 4 w 100"/>
                <a:gd name="T47" fmla="*/ 131 h 142"/>
                <a:gd name="T48" fmla="*/ 9 w 100"/>
                <a:gd name="T49" fmla="*/ 115 h 142"/>
                <a:gd name="T50" fmla="*/ 11 w 100"/>
                <a:gd name="T51" fmla="*/ 116 h 142"/>
                <a:gd name="T52" fmla="*/ 7 w 100"/>
                <a:gd name="T53" fmla="*/ 130 h 142"/>
                <a:gd name="T54" fmla="*/ 14 w 100"/>
                <a:gd name="T55" fmla="*/ 142 h 142"/>
                <a:gd name="T56" fmla="*/ 27 w 100"/>
                <a:gd name="T57" fmla="*/ 134 h 142"/>
                <a:gd name="T58" fmla="*/ 29 w 100"/>
                <a:gd name="T59" fmla="*/ 120 h 142"/>
                <a:gd name="T60" fmla="*/ 30 w 100"/>
                <a:gd name="T61" fmla="*/ 120 h 142"/>
                <a:gd name="T62" fmla="*/ 29 w 100"/>
                <a:gd name="T63" fmla="*/ 133 h 142"/>
                <a:gd name="T64" fmla="*/ 39 w 100"/>
                <a:gd name="T65" fmla="*/ 142 h 142"/>
                <a:gd name="T66" fmla="*/ 49 w 100"/>
                <a:gd name="T67" fmla="*/ 132 h 142"/>
                <a:gd name="T68" fmla="*/ 45 w 100"/>
                <a:gd name="T69" fmla="*/ 119 h 142"/>
                <a:gd name="T70" fmla="*/ 46 w 100"/>
                <a:gd name="T71" fmla="*/ 118 h 142"/>
                <a:gd name="T72" fmla="*/ 52 w 100"/>
                <a:gd name="T73" fmla="*/ 133 h 142"/>
                <a:gd name="T74" fmla="*/ 67 w 100"/>
                <a:gd name="T75" fmla="*/ 134 h 142"/>
                <a:gd name="T76" fmla="*/ 71 w 100"/>
                <a:gd name="T77" fmla="*/ 121 h 142"/>
                <a:gd name="T78" fmla="*/ 62 w 100"/>
                <a:gd name="T79" fmla="*/ 111 h 142"/>
                <a:gd name="T80" fmla="*/ 64 w 100"/>
                <a:gd name="T81" fmla="*/ 110 h 142"/>
                <a:gd name="T82" fmla="*/ 75 w 100"/>
                <a:gd name="T83" fmla="*/ 120 h 142"/>
                <a:gd name="T84" fmla="*/ 92 w 100"/>
                <a:gd name="T85" fmla="*/ 116 h 142"/>
                <a:gd name="T86" fmla="*/ 86 w 100"/>
                <a:gd name="T87" fmla="*/ 100 h 142"/>
                <a:gd name="T88" fmla="*/ 73 w 100"/>
                <a:gd name="T89" fmla="*/ 97 h 142"/>
                <a:gd name="T90" fmla="*/ 73 w 100"/>
                <a:gd name="T91" fmla="*/ 95 h 142"/>
                <a:gd name="T92" fmla="*/ 88 w 100"/>
                <a:gd name="T93" fmla="*/ 9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0" h="142">
                  <a:moveTo>
                    <a:pt x="88" y="95"/>
                  </a:moveTo>
                  <a:lnTo>
                    <a:pt x="88" y="95"/>
                  </a:lnTo>
                  <a:cubicBezTo>
                    <a:pt x="96" y="94"/>
                    <a:pt x="98" y="86"/>
                    <a:pt x="100" y="82"/>
                  </a:cubicBezTo>
                  <a:cubicBezTo>
                    <a:pt x="98" y="80"/>
                    <a:pt x="92" y="72"/>
                    <a:pt x="85" y="74"/>
                  </a:cubicBezTo>
                  <a:cubicBezTo>
                    <a:pt x="80" y="75"/>
                    <a:pt x="75" y="76"/>
                    <a:pt x="70" y="78"/>
                  </a:cubicBezTo>
                  <a:cubicBezTo>
                    <a:pt x="70" y="77"/>
                    <a:pt x="69" y="77"/>
                    <a:pt x="69" y="76"/>
                  </a:cubicBezTo>
                  <a:cubicBezTo>
                    <a:pt x="86" y="72"/>
                    <a:pt x="98" y="65"/>
                    <a:pt x="98" y="51"/>
                  </a:cubicBezTo>
                  <a:cubicBezTo>
                    <a:pt x="86" y="42"/>
                    <a:pt x="73" y="50"/>
                    <a:pt x="64" y="61"/>
                  </a:cubicBezTo>
                  <a:lnTo>
                    <a:pt x="63" y="60"/>
                  </a:lnTo>
                  <a:cubicBezTo>
                    <a:pt x="69" y="49"/>
                    <a:pt x="79" y="44"/>
                    <a:pt x="87" y="36"/>
                  </a:cubicBezTo>
                  <a:cubicBezTo>
                    <a:pt x="94" y="28"/>
                    <a:pt x="96" y="12"/>
                    <a:pt x="92" y="0"/>
                  </a:cubicBezTo>
                  <a:cubicBezTo>
                    <a:pt x="77" y="19"/>
                    <a:pt x="52" y="37"/>
                    <a:pt x="45" y="52"/>
                  </a:cubicBezTo>
                  <a:cubicBezTo>
                    <a:pt x="38" y="68"/>
                    <a:pt x="55" y="72"/>
                    <a:pt x="58" y="83"/>
                  </a:cubicBezTo>
                  <a:cubicBezTo>
                    <a:pt x="62" y="96"/>
                    <a:pt x="53" y="105"/>
                    <a:pt x="38" y="110"/>
                  </a:cubicBezTo>
                  <a:cubicBezTo>
                    <a:pt x="26" y="114"/>
                    <a:pt x="12" y="110"/>
                    <a:pt x="7" y="98"/>
                  </a:cubicBezTo>
                  <a:cubicBezTo>
                    <a:pt x="4" y="98"/>
                    <a:pt x="3" y="99"/>
                    <a:pt x="0" y="98"/>
                  </a:cubicBezTo>
                  <a:lnTo>
                    <a:pt x="0" y="110"/>
                  </a:lnTo>
                  <a:cubicBezTo>
                    <a:pt x="3" y="111"/>
                    <a:pt x="1" y="110"/>
                    <a:pt x="2" y="112"/>
                  </a:cubicBezTo>
                  <a:cubicBezTo>
                    <a:pt x="1" y="115"/>
                    <a:pt x="0" y="118"/>
                    <a:pt x="0" y="120"/>
                  </a:cubicBezTo>
                  <a:lnTo>
                    <a:pt x="0" y="129"/>
                  </a:lnTo>
                  <a:cubicBezTo>
                    <a:pt x="2" y="129"/>
                    <a:pt x="3" y="129"/>
                    <a:pt x="4" y="126"/>
                  </a:cubicBezTo>
                  <a:cubicBezTo>
                    <a:pt x="4" y="129"/>
                    <a:pt x="2" y="130"/>
                    <a:pt x="0" y="131"/>
                  </a:cubicBezTo>
                  <a:lnTo>
                    <a:pt x="0" y="133"/>
                  </a:lnTo>
                  <a:cubicBezTo>
                    <a:pt x="1" y="133"/>
                    <a:pt x="4" y="132"/>
                    <a:pt x="4" y="131"/>
                  </a:cubicBezTo>
                  <a:cubicBezTo>
                    <a:pt x="6" y="127"/>
                    <a:pt x="8" y="119"/>
                    <a:pt x="9" y="115"/>
                  </a:cubicBezTo>
                  <a:cubicBezTo>
                    <a:pt x="10" y="114"/>
                    <a:pt x="12" y="114"/>
                    <a:pt x="11" y="116"/>
                  </a:cubicBezTo>
                  <a:cubicBezTo>
                    <a:pt x="10" y="118"/>
                    <a:pt x="7" y="128"/>
                    <a:pt x="7" y="130"/>
                  </a:cubicBezTo>
                  <a:cubicBezTo>
                    <a:pt x="5" y="137"/>
                    <a:pt x="11" y="138"/>
                    <a:pt x="14" y="142"/>
                  </a:cubicBezTo>
                  <a:cubicBezTo>
                    <a:pt x="19" y="139"/>
                    <a:pt x="25" y="141"/>
                    <a:pt x="27" y="134"/>
                  </a:cubicBezTo>
                  <a:cubicBezTo>
                    <a:pt x="28" y="129"/>
                    <a:pt x="28" y="125"/>
                    <a:pt x="29" y="120"/>
                  </a:cubicBezTo>
                  <a:cubicBezTo>
                    <a:pt x="29" y="119"/>
                    <a:pt x="31" y="119"/>
                    <a:pt x="30" y="120"/>
                  </a:cubicBezTo>
                  <a:cubicBezTo>
                    <a:pt x="30" y="125"/>
                    <a:pt x="29" y="132"/>
                    <a:pt x="29" y="133"/>
                  </a:cubicBezTo>
                  <a:cubicBezTo>
                    <a:pt x="29" y="139"/>
                    <a:pt x="36" y="139"/>
                    <a:pt x="39" y="142"/>
                  </a:cubicBezTo>
                  <a:cubicBezTo>
                    <a:pt x="43" y="139"/>
                    <a:pt x="50" y="138"/>
                    <a:pt x="49" y="132"/>
                  </a:cubicBezTo>
                  <a:cubicBezTo>
                    <a:pt x="48" y="130"/>
                    <a:pt x="46" y="122"/>
                    <a:pt x="45" y="119"/>
                  </a:cubicBezTo>
                  <a:cubicBezTo>
                    <a:pt x="45" y="118"/>
                    <a:pt x="46" y="118"/>
                    <a:pt x="46" y="118"/>
                  </a:cubicBezTo>
                  <a:cubicBezTo>
                    <a:pt x="48" y="122"/>
                    <a:pt x="50" y="129"/>
                    <a:pt x="52" y="133"/>
                  </a:cubicBezTo>
                  <a:cubicBezTo>
                    <a:pt x="55" y="138"/>
                    <a:pt x="61" y="134"/>
                    <a:pt x="67" y="134"/>
                  </a:cubicBezTo>
                  <a:cubicBezTo>
                    <a:pt x="68" y="130"/>
                    <a:pt x="74" y="126"/>
                    <a:pt x="71" y="121"/>
                  </a:cubicBezTo>
                  <a:cubicBezTo>
                    <a:pt x="70" y="119"/>
                    <a:pt x="63" y="111"/>
                    <a:pt x="62" y="111"/>
                  </a:cubicBezTo>
                  <a:cubicBezTo>
                    <a:pt x="62" y="110"/>
                    <a:pt x="63" y="109"/>
                    <a:pt x="64" y="110"/>
                  </a:cubicBezTo>
                  <a:cubicBezTo>
                    <a:pt x="66" y="111"/>
                    <a:pt x="69" y="115"/>
                    <a:pt x="75" y="120"/>
                  </a:cubicBezTo>
                  <a:cubicBezTo>
                    <a:pt x="79" y="124"/>
                    <a:pt x="90" y="116"/>
                    <a:pt x="92" y="116"/>
                  </a:cubicBezTo>
                  <a:cubicBezTo>
                    <a:pt x="91" y="111"/>
                    <a:pt x="92" y="103"/>
                    <a:pt x="86" y="100"/>
                  </a:cubicBezTo>
                  <a:cubicBezTo>
                    <a:pt x="82" y="98"/>
                    <a:pt x="75" y="97"/>
                    <a:pt x="73" y="97"/>
                  </a:cubicBezTo>
                  <a:cubicBezTo>
                    <a:pt x="72" y="96"/>
                    <a:pt x="73" y="95"/>
                    <a:pt x="73" y="95"/>
                  </a:cubicBezTo>
                  <a:cubicBezTo>
                    <a:pt x="78" y="96"/>
                    <a:pt x="83" y="96"/>
                    <a:pt x="88" y="9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73" name="Freeform 1601"/>
            <p:cNvSpPr>
              <a:spLocks/>
            </p:cNvSpPr>
            <p:nvPr userDrawn="1"/>
          </p:nvSpPr>
          <p:spPr bwMode="auto">
            <a:xfrm>
              <a:off x="428" y="248"/>
              <a:ext cx="10" cy="7"/>
            </a:xfrm>
            <a:custGeom>
              <a:avLst/>
              <a:gdLst>
                <a:gd name="T0" fmla="*/ 21 w 21"/>
                <a:gd name="T1" fmla="*/ 0 h 16"/>
                <a:gd name="T2" fmla="*/ 21 w 21"/>
                <a:gd name="T3" fmla="*/ 0 h 16"/>
                <a:gd name="T4" fmla="*/ 0 w 21"/>
                <a:gd name="T5" fmla="*/ 14 h 16"/>
                <a:gd name="T6" fmla="*/ 1 w 21"/>
                <a:gd name="T7" fmla="*/ 14 h 16"/>
                <a:gd name="T8" fmla="*/ 1 w 21"/>
                <a:gd name="T9" fmla="*/ 16 h 16"/>
                <a:gd name="T10" fmla="*/ 21 w 21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6">
                  <a:moveTo>
                    <a:pt x="21" y="0"/>
                  </a:moveTo>
                  <a:lnTo>
                    <a:pt x="21" y="0"/>
                  </a:lnTo>
                  <a:cubicBezTo>
                    <a:pt x="16" y="3"/>
                    <a:pt x="3" y="11"/>
                    <a:pt x="0" y="14"/>
                  </a:cubicBezTo>
                  <a:cubicBezTo>
                    <a:pt x="0" y="14"/>
                    <a:pt x="1" y="14"/>
                    <a:pt x="1" y="14"/>
                  </a:cubicBezTo>
                  <a:cubicBezTo>
                    <a:pt x="1" y="15"/>
                    <a:pt x="1" y="16"/>
                    <a:pt x="1" y="16"/>
                  </a:cubicBezTo>
                  <a:cubicBezTo>
                    <a:pt x="6" y="12"/>
                    <a:pt x="17" y="4"/>
                    <a:pt x="2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74" name="Freeform 1602"/>
            <p:cNvSpPr>
              <a:spLocks/>
            </p:cNvSpPr>
            <p:nvPr userDrawn="1"/>
          </p:nvSpPr>
          <p:spPr bwMode="auto">
            <a:xfrm>
              <a:off x="339" y="243"/>
              <a:ext cx="8" cy="31"/>
            </a:xfrm>
            <a:custGeom>
              <a:avLst/>
              <a:gdLst>
                <a:gd name="T0" fmla="*/ 15 w 18"/>
                <a:gd name="T1" fmla="*/ 0 h 68"/>
                <a:gd name="T2" fmla="*/ 15 w 18"/>
                <a:gd name="T3" fmla="*/ 0 h 68"/>
                <a:gd name="T4" fmla="*/ 8 w 18"/>
                <a:gd name="T5" fmla="*/ 14 h 68"/>
                <a:gd name="T6" fmla="*/ 1 w 18"/>
                <a:gd name="T7" fmla="*/ 68 h 68"/>
                <a:gd name="T8" fmla="*/ 18 w 18"/>
                <a:gd name="T9" fmla="*/ 16 h 68"/>
                <a:gd name="T10" fmla="*/ 4 w 18"/>
                <a:gd name="T11" fmla="*/ 42 h 68"/>
                <a:gd name="T12" fmla="*/ 15 w 18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68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9" y="12"/>
                    <a:pt x="8" y="14"/>
                  </a:cubicBezTo>
                  <a:cubicBezTo>
                    <a:pt x="2" y="25"/>
                    <a:pt x="0" y="44"/>
                    <a:pt x="1" y="68"/>
                  </a:cubicBezTo>
                  <a:cubicBezTo>
                    <a:pt x="5" y="44"/>
                    <a:pt x="16" y="26"/>
                    <a:pt x="18" y="16"/>
                  </a:cubicBezTo>
                  <a:cubicBezTo>
                    <a:pt x="12" y="22"/>
                    <a:pt x="7" y="31"/>
                    <a:pt x="4" y="42"/>
                  </a:cubicBezTo>
                  <a:cubicBezTo>
                    <a:pt x="4" y="36"/>
                    <a:pt x="13" y="7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75" name="Freeform 1603"/>
            <p:cNvSpPr>
              <a:spLocks/>
            </p:cNvSpPr>
            <p:nvPr userDrawn="1"/>
          </p:nvSpPr>
          <p:spPr bwMode="auto">
            <a:xfrm>
              <a:off x="423" y="245"/>
              <a:ext cx="40" cy="25"/>
            </a:xfrm>
            <a:custGeom>
              <a:avLst/>
              <a:gdLst>
                <a:gd name="T0" fmla="*/ 87 w 88"/>
                <a:gd name="T1" fmla="*/ 1 h 55"/>
                <a:gd name="T2" fmla="*/ 87 w 88"/>
                <a:gd name="T3" fmla="*/ 1 h 55"/>
                <a:gd name="T4" fmla="*/ 43 w 88"/>
                <a:gd name="T5" fmla="*/ 15 h 55"/>
                <a:gd name="T6" fmla="*/ 9 w 88"/>
                <a:gd name="T7" fmla="*/ 37 h 55"/>
                <a:gd name="T8" fmla="*/ 0 w 88"/>
                <a:gd name="T9" fmla="*/ 49 h 55"/>
                <a:gd name="T10" fmla="*/ 6 w 88"/>
                <a:gd name="T11" fmla="*/ 49 h 55"/>
                <a:gd name="T12" fmla="*/ 56 w 88"/>
                <a:gd name="T13" fmla="*/ 23 h 55"/>
                <a:gd name="T14" fmla="*/ 14 w 88"/>
                <a:gd name="T15" fmla="*/ 51 h 55"/>
                <a:gd name="T16" fmla="*/ 20 w 88"/>
                <a:gd name="T17" fmla="*/ 55 h 55"/>
                <a:gd name="T18" fmla="*/ 61 w 88"/>
                <a:gd name="T19" fmla="*/ 37 h 55"/>
                <a:gd name="T20" fmla="*/ 87 w 88"/>
                <a:gd name="T21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55">
                  <a:moveTo>
                    <a:pt x="87" y="1"/>
                  </a:moveTo>
                  <a:lnTo>
                    <a:pt x="87" y="1"/>
                  </a:lnTo>
                  <a:cubicBezTo>
                    <a:pt x="72" y="0"/>
                    <a:pt x="55" y="8"/>
                    <a:pt x="43" y="15"/>
                  </a:cubicBezTo>
                  <a:cubicBezTo>
                    <a:pt x="35" y="20"/>
                    <a:pt x="20" y="29"/>
                    <a:pt x="9" y="37"/>
                  </a:cubicBezTo>
                  <a:cubicBezTo>
                    <a:pt x="6" y="42"/>
                    <a:pt x="5" y="41"/>
                    <a:pt x="0" y="49"/>
                  </a:cubicBezTo>
                  <a:cubicBezTo>
                    <a:pt x="4" y="48"/>
                    <a:pt x="4" y="49"/>
                    <a:pt x="6" y="49"/>
                  </a:cubicBezTo>
                  <a:cubicBezTo>
                    <a:pt x="12" y="45"/>
                    <a:pt x="41" y="29"/>
                    <a:pt x="56" y="23"/>
                  </a:cubicBezTo>
                  <a:cubicBezTo>
                    <a:pt x="43" y="34"/>
                    <a:pt x="20" y="48"/>
                    <a:pt x="14" y="51"/>
                  </a:cubicBezTo>
                  <a:cubicBezTo>
                    <a:pt x="18" y="52"/>
                    <a:pt x="19" y="54"/>
                    <a:pt x="20" y="55"/>
                  </a:cubicBezTo>
                  <a:cubicBezTo>
                    <a:pt x="30" y="52"/>
                    <a:pt x="53" y="43"/>
                    <a:pt x="61" y="37"/>
                  </a:cubicBezTo>
                  <a:cubicBezTo>
                    <a:pt x="73" y="29"/>
                    <a:pt x="88" y="18"/>
                    <a:pt x="87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76" name="Freeform 1604"/>
            <p:cNvSpPr>
              <a:spLocks/>
            </p:cNvSpPr>
            <p:nvPr userDrawn="1"/>
          </p:nvSpPr>
          <p:spPr bwMode="auto">
            <a:xfrm>
              <a:off x="331" y="243"/>
              <a:ext cx="14" cy="32"/>
            </a:xfrm>
            <a:custGeom>
              <a:avLst/>
              <a:gdLst>
                <a:gd name="T0" fmla="*/ 32 w 32"/>
                <a:gd name="T1" fmla="*/ 0 h 72"/>
                <a:gd name="T2" fmla="*/ 32 w 32"/>
                <a:gd name="T3" fmla="*/ 0 h 72"/>
                <a:gd name="T4" fmla="*/ 4 w 32"/>
                <a:gd name="T5" fmla="*/ 38 h 72"/>
                <a:gd name="T6" fmla="*/ 2 w 32"/>
                <a:gd name="T7" fmla="*/ 72 h 72"/>
                <a:gd name="T8" fmla="*/ 32 w 32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72">
                  <a:moveTo>
                    <a:pt x="32" y="0"/>
                  </a:moveTo>
                  <a:lnTo>
                    <a:pt x="32" y="0"/>
                  </a:lnTo>
                  <a:cubicBezTo>
                    <a:pt x="21" y="12"/>
                    <a:pt x="8" y="29"/>
                    <a:pt x="4" y="38"/>
                  </a:cubicBezTo>
                  <a:cubicBezTo>
                    <a:pt x="0" y="52"/>
                    <a:pt x="1" y="64"/>
                    <a:pt x="2" y="72"/>
                  </a:cubicBezTo>
                  <a:cubicBezTo>
                    <a:pt x="6" y="46"/>
                    <a:pt x="16" y="23"/>
                    <a:pt x="3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77" name="Freeform 1605"/>
            <p:cNvSpPr>
              <a:spLocks/>
            </p:cNvSpPr>
            <p:nvPr userDrawn="1"/>
          </p:nvSpPr>
          <p:spPr bwMode="auto">
            <a:xfrm>
              <a:off x="346" y="243"/>
              <a:ext cx="11" cy="33"/>
            </a:xfrm>
            <a:custGeom>
              <a:avLst/>
              <a:gdLst>
                <a:gd name="T0" fmla="*/ 14 w 24"/>
                <a:gd name="T1" fmla="*/ 0 h 74"/>
                <a:gd name="T2" fmla="*/ 14 w 24"/>
                <a:gd name="T3" fmla="*/ 0 h 74"/>
                <a:gd name="T4" fmla="*/ 2 w 24"/>
                <a:gd name="T5" fmla="*/ 16 h 74"/>
                <a:gd name="T6" fmla="*/ 3 w 24"/>
                <a:gd name="T7" fmla="*/ 69 h 74"/>
                <a:gd name="T8" fmla="*/ 11 w 24"/>
                <a:gd name="T9" fmla="*/ 29 h 74"/>
                <a:gd name="T10" fmla="*/ 19 w 24"/>
                <a:gd name="T11" fmla="*/ 74 h 74"/>
                <a:gd name="T12" fmla="*/ 18 w 24"/>
                <a:gd name="T13" fmla="*/ 20 h 74"/>
                <a:gd name="T14" fmla="*/ 24 w 24"/>
                <a:gd name="T15" fmla="*/ 8 h 74"/>
                <a:gd name="T16" fmla="*/ 5 w 24"/>
                <a:gd name="T17" fmla="*/ 30 h 74"/>
                <a:gd name="T18" fmla="*/ 14 w 24"/>
                <a:gd name="T1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74">
                  <a:moveTo>
                    <a:pt x="14" y="0"/>
                  </a:moveTo>
                  <a:lnTo>
                    <a:pt x="14" y="0"/>
                  </a:lnTo>
                  <a:cubicBezTo>
                    <a:pt x="11" y="4"/>
                    <a:pt x="3" y="11"/>
                    <a:pt x="2" y="16"/>
                  </a:cubicBezTo>
                  <a:cubicBezTo>
                    <a:pt x="0" y="30"/>
                    <a:pt x="0" y="56"/>
                    <a:pt x="3" y="69"/>
                  </a:cubicBezTo>
                  <a:cubicBezTo>
                    <a:pt x="4" y="56"/>
                    <a:pt x="5" y="37"/>
                    <a:pt x="11" y="29"/>
                  </a:cubicBezTo>
                  <a:cubicBezTo>
                    <a:pt x="8" y="43"/>
                    <a:pt x="11" y="58"/>
                    <a:pt x="19" y="74"/>
                  </a:cubicBezTo>
                  <a:cubicBezTo>
                    <a:pt x="14" y="60"/>
                    <a:pt x="13" y="34"/>
                    <a:pt x="18" y="20"/>
                  </a:cubicBezTo>
                  <a:cubicBezTo>
                    <a:pt x="19" y="16"/>
                    <a:pt x="22" y="11"/>
                    <a:pt x="24" y="8"/>
                  </a:cubicBezTo>
                  <a:cubicBezTo>
                    <a:pt x="18" y="11"/>
                    <a:pt x="7" y="23"/>
                    <a:pt x="5" y="30"/>
                  </a:cubicBezTo>
                  <a:cubicBezTo>
                    <a:pt x="7" y="18"/>
                    <a:pt x="10" y="10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78" name="Freeform 1606"/>
            <p:cNvSpPr>
              <a:spLocks/>
            </p:cNvSpPr>
            <p:nvPr userDrawn="1"/>
          </p:nvSpPr>
          <p:spPr bwMode="auto">
            <a:xfrm>
              <a:off x="372" y="241"/>
              <a:ext cx="15" cy="8"/>
            </a:xfrm>
            <a:custGeom>
              <a:avLst/>
              <a:gdLst>
                <a:gd name="T0" fmla="*/ 26 w 32"/>
                <a:gd name="T1" fmla="*/ 6 h 16"/>
                <a:gd name="T2" fmla="*/ 26 w 32"/>
                <a:gd name="T3" fmla="*/ 6 h 16"/>
                <a:gd name="T4" fmla="*/ 0 w 32"/>
                <a:gd name="T5" fmla="*/ 2 h 16"/>
                <a:gd name="T6" fmla="*/ 29 w 32"/>
                <a:gd name="T7" fmla="*/ 16 h 16"/>
                <a:gd name="T8" fmla="*/ 26 w 32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6">
                  <a:moveTo>
                    <a:pt x="26" y="6"/>
                  </a:moveTo>
                  <a:lnTo>
                    <a:pt x="26" y="6"/>
                  </a:lnTo>
                  <a:cubicBezTo>
                    <a:pt x="19" y="1"/>
                    <a:pt x="12" y="0"/>
                    <a:pt x="0" y="2"/>
                  </a:cubicBezTo>
                  <a:cubicBezTo>
                    <a:pt x="9" y="2"/>
                    <a:pt x="25" y="0"/>
                    <a:pt x="29" y="16"/>
                  </a:cubicBezTo>
                  <a:cubicBezTo>
                    <a:pt x="32" y="13"/>
                    <a:pt x="30" y="8"/>
                    <a:pt x="26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79" name="Freeform 1607"/>
            <p:cNvSpPr>
              <a:spLocks/>
            </p:cNvSpPr>
            <p:nvPr userDrawn="1"/>
          </p:nvSpPr>
          <p:spPr bwMode="auto">
            <a:xfrm>
              <a:off x="377" y="238"/>
              <a:ext cx="26" cy="9"/>
            </a:xfrm>
            <a:custGeom>
              <a:avLst/>
              <a:gdLst>
                <a:gd name="T0" fmla="*/ 14 w 58"/>
                <a:gd name="T1" fmla="*/ 2 h 20"/>
                <a:gd name="T2" fmla="*/ 14 w 58"/>
                <a:gd name="T3" fmla="*/ 2 h 20"/>
                <a:gd name="T4" fmla="*/ 0 w 58"/>
                <a:gd name="T5" fmla="*/ 3 h 20"/>
                <a:gd name="T6" fmla="*/ 37 w 58"/>
                <a:gd name="T7" fmla="*/ 18 h 20"/>
                <a:gd name="T8" fmla="*/ 58 w 58"/>
                <a:gd name="T9" fmla="*/ 9 h 20"/>
                <a:gd name="T10" fmla="*/ 39 w 58"/>
                <a:gd name="T11" fmla="*/ 10 h 20"/>
                <a:gd name="T12" fmla="*/ 14 w 58"/>
                <a:gd name="T1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20">
                  <a:moveTo>
                    <a:pt x="14" y="2"/>
                  </a:moveTo>
                  <a:lnTo>
                    <a:pt x="14" y="2"/>
                  </a:lnTo>
                  <a:cubicBezTo>
                    <a:pt x="11" y="1"/>
                    <a:pt x="5" y="0"/>
                    <a:pt x="0" y="3"/>
                  </a:cubicBezTo>
                  <a:cubicBezTo>
                    <a:pt x="25" y="3"/>
                    <a:pt x="26" y="15"/>
                    <a:pt x="37" y="18"/>
                  </a:cubicBezTo>
                  <a:cubicBezTo>
                    <a:pt x="44" y="20"/>
                    <a:pt x="55" y="17"/>
                    <a:pt x="58" y="9"/>
                  </a:cubicBezTo>
                  <a:cubicBezTo>
                    <a:pt x="53" y="12"/>
                    <a:pt x="46" y="12"/>
                    <a:pt x="39" y="10"/>
                  </a:cubicBezTo>
                  <a:cubicBezTo>
                    <a:pt x="31" y="8"/>
                    <a:pt x="24" y="3"/>
                    <a:pt x="1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80" name="Freeform 1608"/>
            <p:cNvSpPr>
              <a:spLocks/>
            </p:cNvSpPr>
            <p:nvPr userDrawn="1"/>
          </p:nvSpPr>
          <p:spPr bwMode="auto">
            <a:xfrm>
              <a:off x="343" y="236"/>
              <a:ext cx="11" cy="19"/>
            </a:xfrm>
            <a:custGeom>
              <a:avLst/>
              <a:gdLst>
                <a:gd name="T0" fmla="*/ 25 w 25"/>
                <a:gd name="T1" fmla="*/ 0 h 42"/>
                <a:gd name="T2" fmla="*/ 25 w 25"/>
                <a:gd name="T3" fmla="*/ 0 h 42"/>
                <a:gd name="T4" fmla="*/ 11 w 25"/>
                <a:gd name="T5" fmla="*/ 20 h 42"/>
                <a:gd name="T6" fmla="*/ 24 w 25"/>
                <a:gd name="T7" fmla="*/ 0 h 42"/>
                <a:gd name="T8" fmla="*/ 11 w 25"/>
                <a:gd name="T9" fmla="*/ 9 h 42"/>
                <a:gd name="T10" fmla="*/ 0 w 25"/>
                <a:gd name="T11" fmla="*/ 42 h 42"/>
                <a:gd name="T12" fmla="*/ 22 w 25"/>
                <a:gd name="T13" fmla="*/ 13 h 42"/>
                <a:gd name="T14" fmla="*/ 25 w 25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42">
                  <a:moveTo>
                    <a:pt x="25" y="0"/>
                  </a:moveTo>
                  <a:lnTo>
                    <a:pt x="25" y="0"/>
                  </a:lnTo>
                  <a:cubicBezTo>
                    <a:pt x="22" y="4"/>
                    <a:pt x="14" y="16"/>
                    <a:pt x="11" y="20"/>
                  </a:cubicBezTo>
                  <a:cubicBezTo>
                    <a:pt x="14" y="13"/>
                    <a:pt x="20" y="6"/>
                    <a:pt x="24" y="0"/>
                  </a:cubicBezTo>
                  <a:cubicBezTo>
                    <a:pt x="21" y="3"/>
                    <a:pt x="14" y="7"/>
                    <a:pt x="11" y="9"/>
                  </a:cubicBezTo>
                  <a:cubicBezTo>
                    <a:pt x="7" y="16"/>
                    <a:pt x="2" y="33"/>
                    <a:pt x="0" y="42"/>
                  </a:cubicBezTo>
                  <a:cubicBezTo>
                    <a:pt x="7" y="30"/>
                    <a:pt x="17" y="18"/>
                    <a:pt x="22" y="13"/>
                  </a:cubicBezTo>
                  <a:cubicBezTo>
                    <a:pt x="22" y="9"/>
                    <a:pt x="24" y="4"/>
                    <a:pt x="2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81" name="Freeform 1609"/>
            <p:cNvSpPr>
              <a:spLocks/>
            </p:cNvSpPr>
            <p:nvPr userDrawn="1"/>
          </p:nvSpPr>
          <p:spPr bwMode="auto">
            <a:xfrm>
              <a:off x="407" y="237"/>
              <a:ext cx="17" cy="28"/>
            </a:xfrm>
            <a:custGeom>
              <a:avLst/>
              <a:gdLst>
                <a:gd name="T0" fmla="*/ 30 w 38"/>
                <a:gd name="T1" fmla="*/ 0 h 62"/>
                <a:gd name="T2" fmla="*/ 30 w 38"/>
                <a:gd name="T3" fmla="*/ 0 h 62"/>
                <a:gd name="T4" fmla="*/ 3 w 38"/>
                <a:gd name="T5" fmla="*/ 34 h 62"/>
                <a:gd name="T6" fmla="*/ 4 w 38"/>
                <a:gd name="T7" fmla="*/ 44 h 62"/>
                <a:gd name="T8" fmla="*/ 19 w 38"/>
                <a:gd name="T9" fmla="*/ 28 h 62"/>
                <a:gd name="T10" fmla="*/ 3 w 38"/>
                <a:gd name="T11" fmla="*/ 51 h 62"/>
                <a:gd name="T12" fmla="*/ 0 w 38"/>
                <a:gd name="T13" fmla="*/ 62 h 62"/>
                <a:gd name="T14" fmla="*/ 23 w 38"/>
                <a:gd name="T15" fmla="*/ 42 h 62"/>
                <a:gd name="T16" fmla="*/ 30 w 38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62">
                  <a:moveTo>
                    <a:pt x="30" y="0"/>
                  </a:moveTo>
                  <a:lnTo>
                    <a:pt x="30" y="0"/>
                  </a:lnTo>
                  <a:cubicBezTo>
                    <a:pt x="24" y="14"/>
                    <a:pt x="10" y="28"/>
                    <a:pt x="3" y="34"/>
                  </a:cubicBezTo>
                  <a:cubicBezTo>
                    <a:pt x="3" y="38"/>
                    <a:pt x="4" y="41"/>
                    <a:pt x="4" y="44"/>
                  </a:cubicBezTo>
                  <a:cubicBezTo>
                    <a:pt x="5" y="42"/>
                    <a:pt x="12" y="34"/>
                    <a:pt x="19" y="28"/>
                  </a:cubicBezTo>
                  <a:cubicBezTo>
                    <a:pt x="15" y="38"/>
                    <a:pt x="7" y="47"/>
                    <a:pt x="3" y="51"/>
                  </a:cubicBezTo>
                  <a:cubicBezTo>
                    <a:pt x="2" y="54"/>
                    <a:pt x="1" y="58"/>
                    <a:pt x="0" y="62"/>
                  </a:cubicBezTo>
                  <a:cubicBezTo>
                    <a:pt x="5" y="57"/>
                    <a:pt x="18" y="47"/>
                    <a:pt x="23" y="42"/>
                  </a:cubicBezTo>
                  <a:cubicBezTo>
                    <a:pt x="33" y="31"/>
                    <a:pt x="38" y="14"/>
                    <a:pt x="3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82" name="Freeform 1610"/>
            <p:cNvSpPr>
              <a:spLocks/>
            </p:cNvSpPr>
            <p:nvPr userDrawn="1"/>
          </p:nvSpPr>
          <p:spPr bwMode="auto">
            <a:xfrm>
              <a:off x="424" y="231"/>
              <a:ext cx="10" cy="14"/>
            </a:xfrm>
            <a:custGeom>
              <a:avLst/>
              <a:gdLst>
                <a:gd name="T0" fmla="*/ 22 w 22"/>
                <a:gd name="T1" fmla="*/ 0 h 30"/>
                <a:gd name="T2" fmla="*/ 22 w 22"/>
                <a:gd name="T3" fmla="*/ 0 h 30"/>
                <a:gd name="T4" fmla="*/ 0 w 22"/>
                <a:gd name="T5" fmla="*/ 26 h 30"/>
                <a:gd name="T6" fmla="*/ 0 w 22"/>
                <a:gd name="T7" fmla="*/ 30 h 30"/>
                <a:gd name="T8" fmla="*/ 22 w 2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0">
                  <a:moveTo>
                    <a:pt x="22" y="0"/>
                  </a:moveTo>
                  <a:lnTo>
                    <a:pt x="22" y="0"/>
                  </a:lnTo>
                  <a:cubicBezTo>
                    <a:pt x="15" y="10"/>
                    <a:pt x="2" y="25"/>
                    <a:pt x="0" y="26"/>
                  </a:cubicBezTo>
                  <a:cubicBezTo>
                    <a:pt x="0" y="27"/>
                    <a:pt x="0" y="28"/>
                    <a:pt x="0" y="30"/>
                  </a:cubicBezTo>
                  <a:cubicBezTo>
                    <a:pt x="6" y="23"/>
                    <a:pt x="18" y="9"/>
                    <a:pt x="2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83" name="Freeform 1611"/>
            <p:cNvSpPr>
              <a:spLocks/>
            </p:cNvSpPr>
            <p:nvPr userDrawn="1"/>
          </p:nvSpPr>
          <p:spPr bwMode="auto">
            <a:xfrm>
              <a:off x="334" y="233"/>
              <a:ext cx="17" cy="24"/>
            </a:xfrm>
            <a:custGeom>
              <a:avLst/>
              <a:gdLst>
                <a:gd name="T0" fmla="*/ 39 w 39"/>
                <a:gd name="T1" fmla="*/ 0 h 52"/>
                <a:gd name="T2" fmla="*/ 39 w 39"/>
                <a:gd name="T3" fmla="*/ 0 h 52"/>
                <a:gd name="T4" fmla="*/ 20 w 39"/>
                <a:gd name="T5" fmla="*/ 19 h 52"/>
                <a:gd name="T6" fmla="*/ 37 w 39"/>
                <a:gd name="T7" fmla="*/ 0 h 52"/>
                <a:gd name="T8" fmla="*/ 23 w 39"/>
                <a:gd name="T9" fmla="*/ 6 h 52"/>
                <a:gd name="T10" fmla="*/ 0 w 39"/>
                <a:gd name="T11" fmla="*/ 52 h 52"/>
                <a:gd name="T12" fmla="*/ 39 w 39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52">
                  <a:moveTo>
                    <a:pt x="39" y="0"/>
                  </a:moveTo>
                  <a:lnTo>
                    <a:pt x="39" y="0"/>
                  </a:lnTo>
                  <a:cubicBezTo>
                    <a:pt x="35" y="3"/>
                    <a:pt x="23" y="17"/>
                    <a:pt x="20" y="19"/>
                  </a:cubicBezTo>
                  <a:cubicBezTo>
                    <a:pt x="22" y="13"/>
                    <a:pt x="34" y="4"/>
                    <a:pt x="37" y="0"/>
                  </a:cubicBezTo>
                  <a:cubicBezTo>
                    <a:pt x="33" y="2"/>
                    <a:pt x="27" y="5"/>
                    <a:pt x="23" y="6"/>
                  </a:cubicBezTo>
                  <a:cubicBezTo>
                    <a:pt x="20" y="10"/>
                    <a:pt x="4" y="34"/>
                    <a:pt x="0" y="52"/>
                  </a:cubicBezTo>
                  <a:cubicBezTo>
                    <a:pt x="14" y="29"/>
                    <a:pt x="29" y="21"/>
                    <a:pt x="3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84" name="Freeform 1612"/>
            <p:cNvSpPr>
              <a:spLocks/>
            </p:cNvSpPr>
            <p:nvPr userDrawn="1"/>
          </p:nvSpPr>
          <p:spPr bwMode="auto">
            <a:xfrm>
              <a:off x="350" y="231"/>
              <a:ext cx="20" cy="21"/>
            </a:xfrm>
            <a:custGeom>
              <a:avLst/>
              <a:gdLst>
                <a:gd name="T0" fmla="*/ 33 w 45"/>
                <a:gd name="T1" fmla="*/ 0 h 47"/>
                <a:gd name="T2" fmla="*/ 33 w 45"/>
                <a:gd name="T3" fmla="*/ 0 h 47"/>
                <a:gd name="T4" fmla="*/ 9 w 45"/>
                <a:gd name="T5" fmla="*/ 22 h 47"/>
                <a:gd name="T6" fmla="*/ 0 w 45"/>
                <a:gd name="T7" fmla="*/ 47 h 47"/>
                <a:gd name="T8" fmla="*/ 18 w 45"/>
                <a:gd name="T9" fmla="*/ 32 h 47"/>
                <a:gd name="T10" fmla="*/ 35 w 45"/>
                <a:gd name="T11" fmla="*/ 18 h 47"/>
                <a:gd name="T12" fmla="*/ 45 w 45"/>
                <a:gd name="T13" fmla="*/ 6 h 47"/>
                <a:gd name="T14" fmla="*/ 12 w 45"/>
                <a:gd name="T15" fmla="*/ 29 h 47"/>
                <a:gd name="T16" fmla="*/ 33 w 45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47">
                  <a:moveTo>
                    <a:pt x="33" y="0"/>
                  </a:moveTo>
                  <a:lnTo>
                    <a:pt x="33" y="0"/>
                  </a:lnTo>
                  <a:cubicBezTo>
                    <a:pt x="26" y="4"/>
                    <a:pt x="13" y="15"/>
                    <a:pt x="9" y="22"/>
                  </a:cubicBezTo>
                  <a:cubicBezTo>
                    <a:pt x="6" y="28"/>
                    <a:pt x="1" y="45"/>
                    <a:pt x="0" y="47"/>
                  </a:cubicBezTo>
                  <a:cubicBezTo>
                    <a:pt x="5" y="41"/>
                    <a:pt x="11" y="35"/>
                    <a:pt x="18" y="32"/>
                  </a:cubicBezTo>
                  <a:cubicBezTo>
                    <a:pt x="22" y="27"/>
                    <a:pt x="30" y="21"/>
                    <a:pt x="35" y="18"/>
                  </a:cubicBezTo>
                  <a:cubicBezTo>
                    <a:pt x="38" y="15"/>
                    <a:pt x="43" y="9"/>
                    <a:pt x="45" y="6"/>
                  </a:cubicBezTo>
                  <a:cubicBezTo>
                    <a:pt x="39" y="11"/>
                    <a:pt x="22" y="24"/>
                    <a:pt x="12" y="29"/>
                  </a:cubicBezTo>
                  <a:cubicBezTo>
                    <a:pt x="18" y="18"/>
                    <a:pt x="27" y="7"/>
                    <a:pt x="3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85" name="Freeform 1613"/>
            <p:cNvSpPr>
              <a:spLocks/>
            </p:cNvSpPr>
            <p:nvPr userDrawn="1"/>
          </p:nvSpPr>
          <p:spPr bwMode="auto">
            <a:xfrm>
              <a:off x="348" y="227"/>
              <a:ext cx="13" cy="12"/>
            </a:xfrm>
            <a:custGeom>
              <a:avLst/>
              <a:gdLst>
                <a:gd name="T0" fmla="*/ 29 w 29"/>
                <a:gd name="T1" fmla="*/ 0 h 26"/>
                <a:gd name="T2" fmla="*/ 29 w 29"/>
                <a:gd name="T3" fmla="*/ 0 h 26"/>
                <a:gd name="T4" fmla="*/ 17 w 29"/>
                <a:gd name="T5" fmla="*/ 2 h 26"/>
                <a:gd name="T6" fmla="*/ 0 w 29"/>
                <a:gd name="T7" fmla="*/ 26 h 26"/>
                <a:gd name="T8" fmla="*/ 29 w 29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6">
                  <a:moveTo>
                    <a:pt x="29" y="0"/>
                  </a:moveTo>
                  <a:lnTo>
                    <a:pt x="29" y="0"/>
                  </a:lnTo>
                  <a:cubicBezTo>
                    <a:pt x="26" y="1"/>
                    <a:pt x="20" y="2"/>
                    <a:pt x="17" y="2"/>
                  </a:cubicBezTo>
                  <a:cubicBezTo>
                    <a:pt x="13" y="6"/>
                    <a:pt x="7" y="15"/>
                    <a:pt x="0" y="26"/>
                  </a:cubicBezTo>
                  <a:cubicBezTo>
                    <a:pt x="12" y="19"/>
                    <a:pt x="23" y="6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86" name="Freeform 1614"/>
            <p:cNvSpPr>
              <a:spLocks/>
            </p:cNvSpPr>
            <p:nvPr userDrawn="1"/>
          </p:nvSpPr>
          <p:spPr bwMode="auto">
            <a:xfrm>
              <a:off x="339" y="228"/>
              <a:ext cx="16" cy="8"/>
            </a:xfrm>
            <a:custGeom>
              <a:avLst/>
              <a:gdLst>
                <a:gd name="T0" fmla="*/ 29 w 35"/>
                <a:gd name="T1" fmla="*/ 0 h 18"/>
                <a:gd name="T2" fmla="*/ 29 w 35"/>
                <a:gd name="T3" fmla="*/ 0 h 18"/>
                <a:gd name="T4" fmla="*/ 0 w 35"/>
                <a:gd name="T5" fmla="*/ 15 h 18"/>
                <a:gd name="T6" fmla="*/ 35 w 35"/>
                <a:gd name="T7" fmla="*/ 0 h 18"/>
                <a:gd name="T8" fmla="*/ 29 w 35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8">
                  <a:moveTo>
                    <a:pt x="29" y="0"/>
                  </a:moveTo>
                  <a:lnTo>
                    <a:pt x="29" y="0"/>
                  </a:lnTo>
                  <a:cubicBezTo>
                    <a:pt x="26" y="6"/>
                    <a:pt x="13" y="14"/>
                    <a:pt x="0" y="15"/>
                  </a:cubicBezTo>
                  <a:cubicBezTo>
                    <a:pt x="15" y="18"/>
                    <a:pt x="30" y="8"/>
                    <a:pt x="35" y="0"/>
                  </a:cubicBezTo>
                  <a:cubicBezTo>
                    <a:pt x="33" y="0"/>
                    <a:pt x="29" y="0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87" name="Freeform 1615"/>
            <p:cNvSpPr>
              <a:spLocks/>
            </p:cNvSpPr>
            <p:nvPr userDrawn="1"/>
          </p:nvSpPr>
          <p:spPr bwMode="auto">
            <a:xfrm>
              <a:off x="371" y="224"/>
              <a:ext cx="2" cy="1"/>
            </a:xfrm>
            <a:custGeom>
              <a:avLst/>
              <a:gdLst>
                <a:gd name="T0" fmla="*/ 0 w 6"/>
                <a:gd name="T1" fmla="*/ 0 h 3"/>
                <a:gd name="T2" fmla="*/ 0 w 6"/>
                <a:gd name="T3" fmla="*/ 0 h 3"/>
                <a:gd name="T4" fmla="*/ 6 w 6"/>
                <a:gd name="T5" fmla="*/ 3 h 3"/>
                <a:gd name="T6" fmla="*/ 0 w 6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4" y="3"/>
                    <a:pt x="6" y="3"/>
                  </a:cubicBezTo>
                  <a:cubicBezTo>
                    <a:pt x="3" y="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88" name="Freeform 1616"/>
            <p:cNvSpPr>
              <a:spLocks/>
            </p:cNvSpPr>
            <p:nvPr userDrawn="1"/>
          </p:nvSpPr>
          <p:spPr bwMode="auto">
            <a:xfrm>
              <a:off x="372" y="223"/>
              <a:ext cx="3" cy="2"/>
            </a:xfrm>
            <a:custGeom>
              <a:avLst/>
              <a:gdLst>
                <a:gd name="T0" fmla="*/ 8 w 8"/>
                <a:gd name="T1" fmla="*/ 0 h 5"/>
                <a:gd name="T2" fmla="*/ 8 w 8"/>
                <a:gd name="T3" fmla="*/ 0 h 5"/>
                <a:gd name="T4" fmla="*/ 0 w 8"/>
                <a:gd name="T5" fmla="*/ 1 h 5"/>
                <a:gd name="T6" fmla="*/ 8 w 8"/>
                <a:gd name="T7" fmla="*/ 5 h 5"/>
                <a:gd name="T8" fmla="*/ 8 w 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8" y="0"/>
                  </a:moveTo>
                  <a:lnTo>
                    <a:pt x="8" y="0"/>
                  </a:lnTo>
                  <a:cubicBezTo>
                    <a:pt x="6" y="0"/>
                    <a:pt x="0" y="1"/>
                    <a:pt x="0" y="1"/>
                  </a:cubicBezTo>
                  <a:cubicBezTo>
                    <a:pt x="2" y="2"/>
                    <a:pt x="6" y="4"/>
                    <a:pt x="8" y="5"/>
                  </a:cubicBezTo>
                  <a:cubicBezTo>
                    <a:pt x="6" y="3"/>
                    <a:pt x="7" y="1"/>
                    <a:pt x="8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89" name="Freeform 1617"/>
            <p:cNvSpPr>
              <a:spLocks/>
            </p:cNvSpPr>
            <p:nvPr userDrawn="1"/>
          </p:nvSpPr>
          <p:spPr bwMode="auto">
            <a:xfrm>
              <a:off x="377" y="223"/>
              <a:ext cx="2" cy="3"/>
            </a:xfrm>
            <a:custGeom>
              <a:avLst/>
              <a:gdLst>
                <a:gd name="T0" fmla="*/ 3 w 3"/>
                <a:gd name="T1" fmla="*/ 0 h 6"/>
                <a:gd name="T2" fmla="*/ 3 w 3"/>
                <a:gd name="T3" fmla="*/ 0 h 6"/>
                <a:gd name="T4" fmla="*/ 1 w 3"/>
                <a:gd name="T5" fmla="*/ 3 h 6"/>
                <a:gd name="T6" fmla="*/ 0 w 3"/>
                <a:gd name="T7" fmla="*/ 6 h 6"/>
                <a:gd name="T8" fmla="*/ 3 w 3"/>
                <a:gd name="T9" fmla="*/ 3 h 6"/>
                <a:gd name="T10" fmla="*/ 3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lnTo>
                    <a:pt x="3" y="0"/>
                  </a:lnTo>
                  <a:cubicBezTo>
                    <a:pt x="3" y="0"/>
                    <a:pt x="2" y="1"/>
                    <a:pt x="1" y="3"/>
                  </a:cubicBezTo>
                  <a:cubicBezTo>
                    <a:pt x="0" y="3"/>
                    <a:pt x="0" y="6"/>
                    <a:pt x="0" y="6"/>
                  </a:cubicBezTo>
                  <a:cubicBezTo>
                    <a:pt x="0" y="6"/>
                    <a:pt x="2" y="5"/>
                    <a:pt x="3" y="3"/>
                  </a:cubicBezTo>
                  <a:cubicBezTo>
                    <a:pt x="3" y="1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90" name="Freeform 1618"/>
            <p:cNvSpPr>
              <a:spLocks/>
            </p:cNvSpPr>
            <p:nvPr userDrawn="1"/>
          </p:nvSpPr>
          <p:spPr bwMode="auto">
            <a:xfrm>
              <a:off x="377" y="223"/>
              <a:ext cx="3" cy="5"/>
            </a:xfrm>
            <a:custGeom>
              <a:avLst/>
              <a:gdLst>
                <a:gd name="T0" fmla="*/ 8 w 8"/>
                <a:gd name="T1" fmla="*/ 0 h 10"/>
                <a:gd name="T2" fmla="*/ 8 w 8"/>
                <a:gd name="T3" fmla="*/ 0 h 10"/>
                <a:gd name="T4" fmla="*/ 5 w 8"/>
                <a:gd name="T5" fmla="*/ 0 h 10"/>
                <a:gd name="T6" fmla="*/ 0 w 8"/>
                <a:gd name="T7" fmla="*/ 7 h 10"/>
                <a:gd name="T8" fmla="*/ 3 w 8"/>
                <a:gd name="T9" fmla="*/ 10 h 10"/>
                <a:gd name="T10" fmla="*/ 8 w 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8" y="0"/>
                  </a:moveTo>
                  <a:lnTo>
                    <a:pt x="8" y="0"/>
                  </a:lnTo>
                  <a:cubicBezTo>
                    <a:pt x="7" y="0"/>
                    <a:pt x="6" y="0"/>
                    <a:pt x="5" y="0"/>
                  </a:cubicBezTo>
                  <a:cubicBezTo>
                    <a:pt x="6" y="4"/>
                    <a:pt x="4" y="6"/>
                    <a:pt x="0" y="7"/>
                  </a:cubicBezTo>
                  <a:cubicBezTo>
                    <a:pt x="1" y="8"/>
                    <a:pt x="2" y="9"/>
                    <a:pt x="3" y="10"/>
                  </a:cubicBezTo>
                  <a:cubicBezTo>
                    <a:pt x="5" y="8"/>
                    <a:pt x="8" y="2"/>
                    <a:pt x="8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91" name="Freeform 1619"/>
            <p:cNvSpPr>
              <a:spLocks/>
            </p:cNvSpPr>
            <p:nvPr userDrawn="1"/>
          </p:nvSpPr>
          <p:spPr bwMode="auto">
            <a:xfrm>
              <a:off x="367" y="223"/>
              <a:ext cx="32" cy="22"/>
            </a:xfrm>
            <a:custGeom>
              <a:avLst/>
              <a:gdLst>
                <a:gd name="T0" fmla="*/ 69 w 71"/>
                <a:gd name="T1" fmla="*/ 12 h 47"/>
                <a:gd name="T2" fmla="*/ 69 w 71"/>
                <a:gd name="T3" fmla="*/ 12 h 47"/>
                <a:gd name="T4" fmla="*/ 47 w 71"/>
                <a:gd name="T5" fmla="*/ 0 h 47"/>
                <a:gd name="T6" fmla="*/ 0 w 71"/>
                <a:gd name="T7" fmla="*/ 44 h 47"/>
                <a:gd name="T8" fmla="*/ 12 w 71"/>
                <a:gd name="T9" fmla="*/ 39 h 47"/>
                <a:gd name="T10" fmla="*/ 45 w 71"/>
                <a:gd name="T11" fmla="*/ 25 h 47"/>
                <a:gd name="T12" fmla="*/ 65 w 71"/>
                <a:gd name="T13" fmla="*/ 32 h 47"/>
                <a:gd name="T14" fmla="*/ 69 w 71"/>
                <a:gd name="T15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47">
                  <a:moveTo>
                    <a:pt x="69" y="12"/>
                  </a:moveTo>
                  <a:lnTo>
                    <a:pt x="69" y="12"/>
                  </a:lnTo>
                  <a:cubicBezTo>
                    <a:pt x="66" y="6"/>
                    <a:pt x="57" y="0"/>
                    <a:pt x="47" y="0"/>
                  </a:cubicBezTo>
                  <a:cubicBezTo>
                    <a:pt x="33" y="19"/>
                    <a:pt x="20" y="32"/>
                    <a:pt x="0" y="44"/>
                  </a:cubicBezTo>
                  <a:cubicBezTo>
                    <a:pt x="1" y="47"/>
                    <a:pt x="8" y="41"/>
                    <a:pt x="12" y="39"/>
                  </a:cubicBezTo>
                  <a:cubicBezTo>
                    <a:pt x="21" y="33"/>
                    <a:pt x="33" y="25"/>
                    <a:pt x="45" y="25"/>
                  </a:cubicBezTo>
                  <a:cubicBezTo>
                    <a:pt x="53" y="24"/>
                    <a:pt x="61" y="27"/>
                    <a:pt x="65" y="32"/>
                  </a:cubicBezTo>
                  <a:cubicBezTo>
                    <a:pt x="70" y="28"/>
                    <a:pt x="71" y="18"/>
                    <a:pt x="69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92" name="Freeform 1620"/>
            <p:cNvSpPr>
              <a:spLocks/>
            </p:cNvSpPr>
            <p:nvPr userDrawn="1"/>
          </p:nvSpPr>
          <p:spPr bwMode="auto">
            <a:xfrm>
              <a:off x="418" y="222"/>
              <a:ext cx="43" cy="38"/>
            </a:xfrm>
            <a:custGeom>
              <a:avLst/>
              <a:gdLst>
                <a:gd name="T0" fmla="*/ 87 w 94"/>
                <a:gd name="T1" fmla="*/ 0 h 83"/>
                <a:gd name="T2" fmla="*/ 87 w 94"/>
                <a:gd name="T3" fmla="*/ 0 h 83"/>
                <a:gd name="T4" fmla="*/ 0 w 94"/>
                <a:gd name="T5" fmla="*/ 75 h 83"/>
                <a:gd name="T6" fmla="*/ 19 w 94"/>
                <a:gd name="T7" fmla="*/ 71 h 83"/>
                <a:gd name="T8" fmla="*/ 61 w 94"/>
                <a:gd name="T9" fmla="*/ 41 h 83"/>
                <a:gd name="T10" fmla="*/ 23 w 94"/>
                <a:gd name="T11" fmla="*/ 76 h 83"/>
                <a:gd name="T12" fmla="*/ 21 w 94"/>
                <a:gd name="T13" fmla="*/ 83 h 83"/>
                <a:gd name="T14" fmla="*/ 75 w 94"/>
                <a:gd name="T15" fmla="*/ 46 h 83"/>
                <a:gd name="T16" fmla="*/ 87 w 94"/>
                <a:gd name="T1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83">
                  <a:moveTo>
                    <a:pt x="87" y="0"/>
                  </a:moveTo>
                  <a:lnTo>
                    <a:pt x="87" y="0"/>
                  </a:lnTo>
                  <a:cubicBezTo>
                    <a:pt x="77" y="6"/>
                    <a:pt x="37" y="50"/>
                    <a:pt x="0" y="75"/>
                  </a:cubicBezTo>
                  <a:cubicBezTo>
                    <a:pt x="6" y="73"/>
                    <a:pt x="13" y="71"/>
                    <a:pt x="19" y="71"/>
                  </a:cubicBezTo>
                  <a:cubicBezTo>
                    <a:pt x="21" y="69"/>
                    <a:pt x="48" y="49"/>
                    <a:pt x="61" y="41"/>
                  </a:cubicBezTo>
                  <a:cubicBezTo>
                    <a:pt x="51" y="54"/>
                    <a:pt x="28" y="71"/>
                    <a:pt x="23" y="76"/>
                  </a:cubicBezTo>
                  <a:cubicBezTo>
                    <a:pt x="22" y="77"/>
                    <a:pt x="22" y="80"/>
                    <a:pt x="21" y="83"/>
                  </a:cubicBezTo>
                  <a:cubicBezTo>
                    <a:pt x="34" y="74"/>
                    <a:pt x="58" y="62"/>
                    <a:pt x="75" y="46"/>
                  </a:cubicBezTo>
                  <a:cubicBezTo>
                    <a:pt x="86" y="35"/>
                    <a:pt x="94" y="17"/>
                    <a:pt x="8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93" name="Freeform 1621"/>
            <p:cNvSpPr>
              <a:spLocks/>
            </p:cNvSpPr>
            <p:nvPr userDrawn="1"/>
          </p:nvSpPr>
          <p:spPr bwMode="auto">
            <a:xfrm>
              <a:off x="354" y="220"/>
              <a:ext cx="34" cy="40"/>
            </a:xfrm>
            <a:custGeom>
              <a:avLst/>
              <a:gdLst>
                <a:gd name="T0" fmla="*/ 73 w 75"/>
                <a:gd name="T1" fmla="*/ 6 h 89"/>
                <a:gd name="T2" fmla="*/ 73 w 75"/>
                <a:gd name="T3" fmla="*/ 6 h 89"/>
                <a:gd name="T4" fmla="*/ 69 w 75"/>
                <a:gd name="T5" fmla="*/ 3 h 89"/>
                <a:gd name="T6" fmla="*/ 53 w 75"/>
                <a:gd name="T7" fmla="*/ 28 h 89"/>
                <a:gd name="T8" fmla="*/ 31 w 75"/>
                <a:gd name="T9" fmla="*/ 42 h 89"/>
                <a:gd name="T10" fmla="*/ 7 w 75"/>
                <a:gd name="T11" fmla="*/ 62 h 89"/>
                <a:gd name="T12" fmla="*/ 1 w 75"/>
                <a:gd name="T13" fmla="*/ 89 h 89"/>
                <a:gd name="T14" fmla="*/ 29 w 75"/>
                <a:gd name="T15" fmla="*/ 48 h 89"/>
                <a:gd name="T16" fmla="*/ 58 w 75"/>
                <a:gd name="T17" fmla="*/ 25 h 89"/>
                <a:gd name="T18" fmla="*/ 73 w 75"/>
                <a:gd name="T19" fmla="*/ 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" h="89">
                  <a:moveTo>
                    <a:pt x="73" y="6"/>
                  </a:moveTo>
                  <a:lnTo>
                    <a:pt x="73" y="6"/>
                  </a:lnTo>
                  <a:cubicBezTo>
                    <a:pt x="75" y="2"/>
                    <a:pt x="70" y="0"/>
                    <a:pt x="69" y="3"/>
                  </a:cubicBezTo>
                  <a:cubicBezTo>
                    <a:pt x="64" y="13"/>
                    <a:pt x="59" y="22"/>
                    <a:pt x="53" y="28"/>
                  </a:cubicBezTo>
                  <a:cubicBezTo>
                    <a:pt x="47" y="33"/>
                    <a:pt x="38" y="39"/>
                    <a:pt x="31" y="42"/>
                  </a:cubicBezTo>
                  <a:cubicBezTo>
                    <a:pt x="23" y="46"/>
                    <a:pt x="11" y="55"/>
                    <a:pt x="7" y="62"/>
                  </a:cubicBezTo>
                  <a:cubicBezTo>
                    <a:pt x="3" y="69"/>
                    <a:pt x="0" y="79"/>
                    <a:pt x="1" y="89"/>
                  </a:cubicBezTo>
                  <a:cubicBezTo>
                    <a:pt x="4" y="75"/>
                    <a:pt x="16" y="56"/>
                    <a:pt x="29" y="48"/>
                  </a:cubicBezTo>
                  <a:cubicBezTo>
                    <a:pt x="41" y="41"/>
                    <a:pt x="51" y="34"/>
                    <a:pt x="58" y="25"/>
                  </a:cubicBezTo>
                  <a:cubicBezTo>
                    <a:pt x="63" y="19"/>
                    <a:pt x="69" y="13"/>
                    <a:pt x="7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94" name="Freeform 1622"/>
            <p:cNvSpPr>
              <a:spLocks/>
            </p:cNvSpPr>
            <p:nvPr userDrawn="1"/>
          </p:nvSpPr>
          <p:spPr bwMode="auto">
            <a:xfrm>
              <a:off x="346" y="218"/>
              <a:ext cx="38" cy="24"/>
            </a:xfrm>
            <a:custGeom>
              <a:avLst/>
              <a:gdLst>
                <a:gd name="T0" fmla="*/ 84 w 86"/>
                <a:gd name="T1" fmla="*/ 1 h 53"/>
                <a:gd name="T2" fmla="*/ 84 w 86"/>
                <a:gd name="T3" fmla="*/ 1 h 53"/>
                <a:gd name="T4" fmla="*/ 7 w 86"/>
                <a:gd name="T5" fmla="*/ 2 h 53"/>
                <a:gd name="T6" fmla="*/ 0 w 86"/>
                <a:gd name="T7" fmla="*/ 0 h 53"/>
                <a:gd name="T8" fmla="*/ 8 w 86"/>
                <a:gd name="T9" fmla="*/ 6 h 53"/>
                <a:gd name="T10" fmla="*/ 55 w 86"/>
                <a:gd name="T11" fmla="*/ 12 h 53"/>
                <a:gd name="T12" fmla="*/ 79 w 86"/>
                <a:gd name="T13" fmla="*/ 10 h 53"/>
                <a:gd name="T14" fmla="*/ 72 w 86"/>
                <a:gd name="T15" fmla="*/ 23 h 53"/>
                <a:gd name="T16" fmla="*/ 55 w 86"/>
                <a:gd name="T17" fmla="*/ 16 h 53"/>
                <a:gd name="T18" fmla="*/ 27 w 86"/>
                <a:gd name="T19" fmla="*/ 14 h 53"/>
                <a:gd name="T20" fmla="*/ 4 w 86"/>
                <a:gd name="T21" fmla="*/ 15 h 53"/>
                <a:gd name="T22" fmla="*/ 39 w 86"/>
                <a:gd name="T23" fmla="*/ 18 h 53"/>
                <a:gd name="T24" fmla="*/ 16 w 86"/>
                <a:gd name="T25" fmla="*/ 50 h 53"/>
                <a:gd name="T26" fmla="*/ 50 w 86"/>
                <a:gd name="T27" fmla="*/ 21 h 53"/>
                <a:gd name="T28" fmla="*/ 26 w 86"/>
                <a:gd name="T29" fmla="*/ 53 h 53"/>
                <a:gd name="T30" fmla="*/ 59 w 86"/>
                <a:gd name="T31" fmla="*/ 27 h 53"/>
                <a:gd name="T32" fmla="*/ 46 w 86"/>
                <a:gd name="T33" fmla="*/ 45 h 53"/>
                <a:gd name="T34" fmla="*/ 67 w 86"/>
                <a:gd name="T35" fmla="*/ 32 h 53"/>
                <a:gd name="T36" fmla="*/ 85 w 86"/>
                <a:gd name="T37" fmla="*/ 4 h 53"/>
                <a:gd name="T38" fmla="*/ 84 w 86"/>
                <a:gd name="T39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53">
                  <a:moveTo>
                    <a:pt x="84" y="1"/>
                  </a:moveTo>
                  <a:lnTo>
                    <a:pt x="84" y="1"/>
                  </a:lnTo>
                  <a:cubicBezTo>
                    <a:pt x="70" y="1"/>
                    <a:pt x="25" y="2"/>
                    <a:pt x="7" y="2"/>
                  </a:cubicBezTo>
                  <a:cubicBezTo>
                    <a:pt x="5" y="2"/>
                    <a:pt x="2" y="1"/>
                    <a:pt x="0" y="0"/>
                  </a:cubicBezTo>
                  <a:cubicBezTo>
                    <a:pt x="2" y="2"/>
                    <a:pt x="6" y="4"/>
                    <a:pt x="8" y="6"/>
                  </a:cubicBezTo>
                  <a:cubicBezTo>
                    <a:pt x="22" y="12"/>
                    <a:pt x="38" y="14"/>
                    <a:pt x="55" y="12"/>
                  </a:cubicBezTo>
                  <a:cubicBezTo>
                    <a:pt x="59" y="11"/>
                    <a:pt x="70" y="7"/>
                    <a:pt x="79" y="10"/>
                  </a:cubicBezTo>
                  <a:cubicBezTo>
                    <a:pt x="79" y="14"/>
                    <a:pt x="74" y="21"/>
                    <a:pt x="72" y="23"/>
                  </a:cubicBezTo>
                  <a:cubicBezTo>
                    <a:pt x="67" y="19"/>
                    <a:pt x="62" y="18"/>
                    <a:pt x="55" y="16"/>
                  </a:cubicBezTo>
                  <a:cubicBezTo>
                    <a:pt x="47" y="13"/>
                    <a:pt x="37" y="13"/>
                    <a:pt x="27" y="14"/>
                  </a:cubicBezTo>
                  <a:cubicBezTo>
                    <a:pt x="20" y="15"/>
                    <a:pt x="11" y="16"/>
                    <a:pt x="4" y="15"/>
                  </a:cubicBezTo>
                  <a:cubicBezTo>
                    <a:pt x="12" y="21"/>
                    <a:pt x="26" y="22"/>
                    <a:pt x="39" y="18"/>
                  </a:cubicBezTo>
                  <a:cubicBezTo>
                    <a:pt x="29" y="25"/>
                    <a:pt x="18" y="37"/>
                    <a:pt x="16" y="50"/>
                  </a:cubicBezTo>
                  <a:cubicBezTo>
                    <a:pt x="25" y="38"/>
                    <a:pt x="37" y="28"/>
                    <a:pt x="50" y="21"/>
                  </a:cubicBezTo>
                  <a:cubicBezTo>
                    <a:pt x="40" y="30"/>
                    <a:pt x="30" y="45"/>
                    <a:pt x="26" y="53"/>
                  </a:cubicBezTo>
                  <a:cubicBezTo>
                    <a:pt x="36" y="47"/>
                    <a:pt x="51" y="36"/>
                    <a:pt x="59" y="27"/>
                  </a:cubicBezTo>
                  <a:cubicBezTo>
                    <a:pt x="57" y="32"/>
                    <a:pt x="51" y="40"/>
                    <a:pt x="46" y="45"/>
                  </a:cubicBezTo>
                  <a:cubicBezTo>
                    <a:pt x="49" y="44"/>
                    <a:pt x="59" y="39"/>
                    <a:pt x="67" y="32"/>
                  </a:cubicBezTo>
                  <a:cubicBezTo>
                    <a:pt x="73" y="26"/>
                    <a:pt x="82" y="13"/>
                    <a:pt x="85" y="4"/>
                  </a:cubicBezTo>
                  <a:cubicBezTo>
                    <a:pt x="86" y="2"/>
                    <a:pt x="85" y="1"/>
                    <a:pt x="8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95" name="Freeform 1623"/>
            <p:cNvSpPr>
              <a:spLocks/>
            </p:cNvSpPr>
            <p:nvPr userDrawn="1"/>
          </p:nvSpPr>
          <p:spPr bwMode="auto">
            <a:xfrm>
              <a:off x="420" y="199"/>
              <a:ext cx="32" cy="55"/>
            </a:xfrm>
            <a:custGeom>
              <a:avLst/>
              <a:gdLst>
                <a:gd name="T0" fmla="*/ 57 w 71"/>
                <a:gd name="T1" fmla="*/ 0 h 121"/>
                <a:gd name="T2" fmla="*/ 57 w 71"/>
                <a:gd name="T3" fmla="*/ 0 h 121"/>
                <a:gd name="T4" fmla="*/ 4 w 71"/>
                <a:gd name="T5" fmla="*/ 84 h 121"/>
                <a:gd name="T6" fmla="*/ 7 w 71"/>
                <a:gd name="T7" fmla="*/ 95 h 121"/>
                <a:gd name="T8" fmla="*/ 46 w 71"/>
                <a:gd name="T9" fmla="*/ 47 h 121"/>
                <a:gd name="T10" fmla="*/ 8 w 71"/>
                <a:gd name="T11" fmla="*/ 104 h 121"/>
                <a:gd name="T12" fmla="*/ 0 w 71"/>
                <a:gd name="T13" fmla="*/ 121 h 121"/>
                <a:gd name="T14" fmla="*/ 64 w 71"/>
                <a:gd name="T15" fmla="*/ 40 h 121"/>
                <a:gd name="T16" fmla="*/ 57 w 71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21">
                  <a:moveTo>
                    <a:pt x="57" y="0"/>
                  </a:moveTo>
                  <a:lnTo>
                    <a:pt x="57" y="0"/>
                  </a:lnTo>
                  <a:cubicBezTo>
                    <a:pt x="52" y="12"/>
                    <a:pt x="23" y="63"/>
                    <a:pt x="4" y="84"/>
                  </a:cubicBezTo>
                  <a:cubicBezTo>
                    <a:pt x="6" y="87"/>
                    <a:pt x="7" y="91"/>
                    <a:pt x="7" y="95"/>
                  </a:cubicBezTo>
                  <a:cubicBezTo>
                    <a:pt x="19" y="83"/>
                    <a:pt x="33" y="62"/>
                    <a:pt x="46" y="47"/>
                  </a:cubicBezTo>
                  <a:cubicBezTo>
                    <a:pt x="38" y="67"/>
                    <a:pt x="18" y="94"/>
                    <a:pt x="8" y="104"/>
                  </a:cubicBezTo>
                  <a:cubicBezTo>
                    <a:pt x="7" y="108"/>
                    <a:pt x="4" y="116"/>
                    <a:pt x="0" y="121"/>
                  </a:cubicBezTo>
                  <a:cubicBezTo>
                    <a:pt x="26" y="101"/>
                    <a:pt x="56" y="64"/>
                    <a:pt x="64" y="40"/>
                  </a:cubicBezTo>
                  <a:cubicBezTo>
                    <a:pt x="71" y="17"/>
                    <a:pt x="65" y="6"/>
                    <a:pt x="5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96" name="Freeform 1624"/>
            <p:cNvSpPr>
              <a:spLocks/>
            </p:cNvSpPr>
            <p:nvPr userDrawn="1"/>
          </p:nvSpPr>
          <p:spPr bwMode="auto">
            <a:xfrm>
              <a:off x="353" y="278"/>
              <a:ext cx="4" cy="5"/>
            </a:xfrm>
            <a:custGeom>
              <a:avLst/>
              <a:gdLst>
                <a:gd name="T0" fmla="*/ 0 w 9"/>
                <a:gd name="T1" fmla="*/ 0 h 11"/>
                <a:gd name="T2" fmla="*/ 0 w 9"/>
                <a:gd name="T3" fmla="*/ 0 h 11"/>
                <a:gd name="T4" fmla="*/ 9 w 9"/>
                <a:gd name="T5" fmla="*/ 11 h 11"/>
                <a:gd name="T6" fmla="*/ 0 w 9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1">
                  <a:moveTo>
                    <a:pt x="0" y="0"/>
                  </a:moveTo>
                  <a:lnTo>
                    <a:pt x="0" y="0"/>
                  </a:lnTo>
                  <a:cubicBezTo>
                    <a:pt x="2" y="4"/>
                    <a:pt x="4" y="8"/>
                    <a:pt x="9" y="11"/>
                  </a:cubicBezTo>
                  <a:cubicBezTo>
                    <a:pt x="5" y="7"/>
                    <a:pt x="4" y="5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97" name="Freeform 1625"/>
            <p:cNvSpPr>
              <a:spLocks/>
            </p:cNvSpPr>
            <p:nvPr userDrawn="1"/>
          </p:nvSpPr>
          <p:spPr bwMode="auto">
            <a:xfrm>
              <a:off x="368" y="285"/>
              <a:ext cx="6" cy="7"/>
            </a:xfrm>
            <a:custGeom>
              <a:avLst/>
              <a:gdLst>
                <a:gd name="T0" fmla="*/ 11 w 13"/>
                <a:gd name="T1" fmla="*/ 0 h 15"/>
                <a:gd name="T2" fmla="*/ 11 w 13"/>
                <a:gd name="T3" fmla="*/ 0 h 15"/>
                <a:gd name="T4" fmla="*/ 0 w 13"/>
                <a:gd name="T5" fmla="*/ 4 h 15"/>
                <a:gd name="T6" fmla="*/ 9 w 13"/>
                <a:gd name="T7" fmla="*/ 4 h 15"/>
                <a:gd name="T8" fmla="*/ 3 w 13"/>
                <a:gd name="T9" fmla="*/ 15 h 15"/>
                <a:gd name="T10" fmla="*/ 11 w 13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5">
                  <a:moveTo>
                    <a:pt x="11" y="0"/>
                  </a:moveTo>
                  <a:lnTo>
                    <a:pt x="11" y="0"/>
                  </a:lnTo>
                  <a:cubicBezTo>
                    <a:pt x="9" y="2"/>
                    <a:pt x="4" y="4"/>
                    <a:pt x="0" y="4"/>
                  </a:cubicBezTo>
                  <a:cubicBezTo>
                    <a:pt x="4" y="5"/>
                    <a:pt x="6" y="5"/>
                    <a:pt x="9" y="4"/>
                  </a:cubicBezTo>
                  <a:cubicBezTo>
                    <a:pt x="9" y="6"/>
                    <a:pt x="8" y="12"/>
                    <a:pt x="3" y="15"/>
                  </a:cubicBezTo>
                  <a:cubicBezTo>
                    <a:pt x="9" y="13"/>
                    <a:pt x="13" y="4"/>
                    <a:pt x="1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98" name="Freeform 1626"/>
            <p:cNvSpPr>
              <a:spLocks/>
            </p:cNvSpPr>
            <p:nvPr userDrawn="1"/>
          </p:nvSpPr>
          <p:spPr bwMode="auto">
            <a:xfrm>
              <a:off x="390" y="230"/>
              <a:ext cx="3" cy="4"/>
            </a:xfrm>
            <a:custGeom>
              <a:avLst/>
              <a:gdLst>
                <a:gd name="T0" fmla="*/ 3 w 8"/>
                <a:gd name="T1" fmla="*/ 1 h 7"/>
                <a:gd name="T2" fmla="*/ 3 w 8"/>
                <a:gd name="T3" fmla="*/ 1 h 7"/>
                <a:gd name="T4" fmla="*/ 3 w 8"/>
                <a:gd name="T5" fmla="*/ 4 h 7"/>
                <a:gd name="T6" fmla="*/ 1 w 8"/>
                <a:gd name="T7" fmla="*/ 5 h 7"/>
                <a:gd name="T8" fmla="*/ 8 w 8"/>
                <a:gd name="T9" fmla="*/ 7 h 7"/>
                <a:gd name="T10" fmla="*/ 3 w 8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3" y="1"/>
                  </a:moveTo>
                  <a:lnTo>
                    <a:pt x="3" y="1"/>
                  </a:lnTo>
                  <a:cubicBezTo>
                    <a:pt x="1" y="0"/>
                    <a:pt x="3" y="3"/>
                    <a:pt x="3" y="4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4" y="5"/>
                    <a:pt x="6" y="6"/>
                    <a:pt x="8" y="7"/>
                  </a:cubicBezTo>
                  <a:cubicBezTo>
                    <a:pt x="7" y="5"/>
                    <a:pt x="7" y="2"/>
                    <a:pt x="3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199" name="Freeform 1627"/>
            <p:cNvSpPr>
              <a:spLocks/>
            </p:cNvSpPr>
            <p:nvPr userDrawn="1"/>
          </p:nvSpPr>
          <p:spPr bwMode="auto">
            <a:xfrm>
              <a:off x="414" y="221"/>
              <a:ext cx="2" cy="3"/>
            </a:xfrm>
            <a:custGeom>
              <a:avLst/>
              <a:gdLst>
                <a:gd name="T0" fmla="*/ 0 w 4"/>
                <a:gd name="T1" fmla="*/ 0 h 6"/>
                <a:gd name="T2" fmla="*/ 0 w 4"/>
                <a:gd name="T3" fmla="*/ 0 h 6"/>
                <a:gd name="T4" fmla="*/ 2 w 4"/>
                <a:gd name="T5" fmla="*/ 6 h 6"/>
                <a:gd name="T6" fmla="*/ 0 w 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lnTo>
                    <a:pt x="0" y="0"/>
                  </a:lnTo>
                  <a:cubicBezTo>
                    <a:pt x="2" y="2"/>
                    <a:pt x="2" y="3"/>
                    <a:pt x="2" y="6"/>
                  </a:cubicBezTo>
                  <a:cubicBezTo>
                    <a:pt x="4" y="4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00" name="Freeform 1628"/>
            <p:cNvSpPr>
              <a:spLocks/>
            </p:cNvSpPr>
            <p:nvPr userDrawn="1"/>
          </p:nvSpPr>
          <p:spPr bwMode="auto">
            <a:xfrm>
              <a:off x="437" y="201"/>
              <a:ext cx="16" cy="29"/>
            </a:xfrm>
            <a:custGeom>
              <a:avLst/>
              <a:gdLst>
                <a:gd name="T0" fmla="*/ 20 w 36"/>
                <a:gd name="T1" fmla="*/ 0 h 63"/>
                <a:gd name="T2" fmla="*/ 20 w 36"/>
                <a:gd name="T3" fmla="*/ 0 h 63"/>
                <a:gd name="T4" fmla="*/ 0 w 36"/>
                <a:gd name="T5" fmla="*/ 36 h 63"/>
                <a:gd name="T6" fmla="*/ 20 w 36"/>
                <a:gd name="T7" fmla="*/ 5 h 63"/>
                <a:gd name="T8" fmla="*/ 9 w 36"/>
                <a:gd name="T9" fmla="*/ 63 h 63"/>
                <a:gd name="T10" fmla="*/ 20 w 36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63">
                  <a:moveTo>
                    <a:pt x="20" y="0"/>
                  </a:moveTo>
                  <a:lnTo>
                    <a:pt x="20" y="0"/>
                  </a:lnTo>
                  <a:cubicBezTo>
                    <a:pt x="17" y="5"/>
                    <a:pt x="6" y="25"/>
                    <a:pt x="0" y="36"/>
                  </a:cubicBezTo>
                  <a:cubicBezTo>
                    <a:pt x="7" y="26"/>
                    <a:pt x="17" y="12"/>
                    <a:pt x="20" y="5"/>
                  </a:cubicBezTo>
                  <a:cubicBezTo>
                    <a:pt x="30" y="20"/>
                    <a:pt x="15" y="48"/>
                    <a:pt x="9" y="63"/>
                  </a:cubicBezTo>
                  <a:cubicBezTo>
                    <a:pt x="18" y="49"/>
                    <a:pt x="36" y="15"/>
                    <a:pt x="2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01" name="Freeform 1629"/>
            <p:cNvSpPr>
              <a:spLocks/>
            </p:cNvSpPr>
            <p:nvPr userDrawn="1"/>
          </p:nvSpPr>
          <p:spPr bwMode="auto">
            <a:xfrm>
              <a:off x="444" y="247"/>
              <a:ext cx="17" cy="15"/>
            </a:xfrm>
            <a:custGeom>
              <a:avLst/>
              <a:gdLst>
                <a:gd name="T0" fmla="*/ 38 w 39"/>
                <a:gd name="T1" fmla="*/ 0 h 34"/>
                <a:gd name="T2" fmla="*/ 38 w 39"/>
                <a:gd name="T3" fmla="*/ 0 h 34"/>
                <a:gd name="T4" fmla="*/ 0 w 39"/>
                <a:gd name="T5" fmla="*/ 14 h 34"/>
                <a:gd name="T6" fmla="*/ 35 w 39"/>
                <a:gd name="T7" fmla="*/ 3 h 34"/>
                <a:gd name="T8" fmla="*/ 9 w 39"/>
                <a:gd name="T9" fmla="*/ 34 h 34"/>
                <a:gd name="T10" fmla="*/ 38 w 39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34">
                  <a:moveTo>
                    <a:pt x="38" y="0"/>
                  </a:moveTo>
                  <a:lnTo>
                    <a:pt x="38" y="0"/>
                  </a:lnTo>
                  <a:cubicBezTo>
                    <a:pt x="26" y="1"/>
                    <a:pt x="10" y="7"/>
                    <a:pt x="0" y="14"/>
                  </a:cubicBezTo>
                  <a:cubicBezTo>
                    <a:pt x="7" y="10"/>
                    <a:pt x="25" y="4"/>
                    <a:pt x="35" y="3"/>
                  </a:cubicBezTo>
                  <a:cubicBezTo>
                    <a:pt x="31" y="21"/>
                    <a:pt x="19" y="27"/>
                    <a:pt x="9" y="34"/>
                  </a:cubicBezTo>
                  <a:cubicBezTo>
                    <a:pt x="20" y="28"/>
                    <a:pt x="39" y="14"/>
                    <a:pt x="3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02" name="Freeform 1630"/>
            <p:cNvSpPr>
              <a:spLocks/>
            </p:cNvSpPr>
            <p:nvPr userDrawn="1"/>
          </p:nvSpPr>
          <p:spPr bwMode="auto">
            <a:xfrm>
              <a:off x="442" y="225"/>
              <a:ext cx="17" cy="21"/>
            </a:xfrm>
            <a:custGeom>
              <a:avLst/>
              <a:gdLst>
                <a:gd name="T0" fmla="*/ 33 w 39"/>
                <a:gd name="T1" fmla="*/ 0 h 48"/>
                <a:gd name="T2" fmla="*/ 33 w 39"/>
                <a:gd name="T3" fmla="*/ 0 h 48"/>
                <a:gd name="T4" fmla="*/ 0 w 39"/>
                <a:gd name="T5" fmla="*/ 31 h 48"/>
                <a:gd name="T6" fmla="*/ 31 w 39"/>
                <a:gd name="T7" fmla="*/ 5 h 48"/>
                <a:gd name="T8" fmla="*/ 12 w 39"/>
                <a:gd name="T9" fmla="*/ 48 h 48"/>
                <a:gd name="T10" fmla="*/ 33 w 39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8">
                  <a:moveTo>
                    <a:pt x="33" y="0"/>
                  </a:moveTo>
                  <a:lnTo>
                    <a:pt x="33" y="0"/>
                  </a:lnTo>
                  <a:cubicBezTo>
                    <a:pt x="28" y="3"/>
                    <a:pt x="7" y="24"/>
                    <a:pt x="0" y="31"/>
                  </a:cubicBezTo>
                  <a:cubicBezTo>
                    <a:pt x="9" y="24"/>
                    <a:pt x="23" y="10"/>
                    <a:pt x="31" y="5"/>
                  </a:cubicBezTo>
                  <a:cubicBezTo>
                    <a:pt x="34" y="24"/>
                    <a:pt x="17" y="42"/>
                    <a:pt x="12" y="48"/>
                  </a:cubicBezTo>
                  <a:cubicBezTo>
                    <a:pt x="22" y="40"/>
                    <a:pt x="39" y="20"/>
                    <a:pt x="3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03" name="Freeform 1631"/>
            <p:cNvSpPr>
              <a:spLocks/>
            </p:cNvSpPr>
            <p:nvPr userDrawn="1"/>
          </p:nvSpPr>
          <p:spPr bwMode="auto">
            <a:xfrm>
              <a:off x="414" y="239"/>
              <a:ext cx="9" cy="19"/>
            </a:xfrm>
            <a:custGeom>
              <a:avLst/>
              <a:gdLst>
                <a:gd name="T0" fmla="*/ 15 w 20"/>
                <a:gd name="T1" fmla="*/ 0 h 41"/>
                <a:gd name="T2" fmla="*/ 15 w 20"/>
                <a:gd name="T3" fmla="*/ 0 h 41"/>
                <a:gd name="T4" fmla="*/ 5 w 20"/>
                <a:gd name="T5" fmla="*/ 16 h 41"/>
                <a:gd name="T6" fmla="*/ 14 w 20"/>
                <a:gd name="T7" fmla="*/ 8 h 41"/>
                <a:gd name="T8" fmla="*/ 0 w 20"/>
                <a:gd name="T9" fmla="*/ 41 h 41"/>
                <a:gd name="T10" fmla="*/ 15 w 20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1">
                  <a:moveTo>
                    <a:pt x="15" y="0"/>
                  </a:moveTo>
                  <a:lnTo>
                    <a:pt x="15" y="0"/>
                  </a:lnTo>
                  <a:cubicBezTo>
                    <a:pt x="12" y="6"/>
                    <a:pt x="9" y="11"/>
                    <a:pt x="5" y="16"/>
                  </a:cubicBezTo>
                  <a:cubicBezTo>
                    <a:pt x="8" y="14"/>
                    <a:pt x="13" y="9"/>
                    <a:pt x="14" y="8"/>
                  </a:cubicBezTo>
                  <a:cubicBezTo>
                    <a:pt x="16" y="17"/>
                    <a:pt x="7" y="34"/>
                    <a:pt x="0" y="41"/>
                  </a:cubicBezTo>
                  <a:cubicBezTo>
                    <a:pt x="15" y="29"/>
                    <a:pt x="20" y="11"/>
                    <a:pt x="1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04" name="Freeform 1632"/>
            <p:cNvSpPr>
              <a:spLocks/>
            </p:cNvSpPr>
            <p:nvPr userDrawn="1"/>
          </p:nvSpPr>
          <p:spPr bwMode="auto">
            <a:xfrm>
              <a:off x="415" y="257"/>
              <a:ext cx="11" cy="11"/>
            </a:xfrm>
            <a:custGeom>
              <a:avLst/>
              <a:gdLst>
                <a:gd name="T0" fmla="*/ 22 w 23"/>
                <a:gd name="T1" fmla="*/ 0 h 23"/>
                <a:gd name="T2" fmla="*/ 22 w 23"/>
                <a:gd name="T3" fmla="*/ 0 h 23"/>
                <a:gd name="T4" fmla="*/ 0 w 23"/>
                <a:gd name="T5" fmla="*/ 10 h 23"/>
                <a:gd name="T6" fmla="*/ 19 w 23"/>
                <a:gd name="T7" fmla="*/ 3 h 23"/>
                <a:gd name="T8" fmla="*/ 8 w 23"/>
                <a:gd name="T9" fmla="*/ 23 h 23"/>
                <a:gd name="T10" fmla="*/ 22 w 23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3">
                  <a:moveTo>
                    <a:pt x="22" y="0"/>
                  </a:moveTo>
                  <a:lnTo>
                    <a:pt x="22" y="0"/>
                  </a:lnTo>
                  <a:cubicBezTo>
                    <a:pt x="16" y="0"/>
                    <a:pt x="2" y="7"/>
                    <a:pt x="0" y="10"/>
                  </a:cubicBezTo>
                  <a:cubicBezTo>
                    <a:pt x="6" y="7"/>
                    <a:pt x="12" y="4"/>
                    <a:pt x="19" y="3"/>
                  </a:cubicBezTo>
                  <a:cubicBezTo>
                    <a:pt x="19" y="8"/>
                    <a:pt x="13" y="17"/>
                    <a:pt x="8" y="23"/>
                  </a:cubicBezTo>
                  <a:cubicBezTo>
                    <a:pt x="17" y="17"/>
                    <a:pt x="23" y="6"/>
                    <a:pt x="2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05" name="Freeform 1633"/>
            <p:cNvSpPr>
              <a:spLocks/>
            </p:cNvSpPr>
            <p:nvPr userDrawn="1"/>
          </p:nvSpPr>
          <p:spPr bwMode="auto">
            <a:xfrm>
              <a:off x="448" y="263"/>
              <a:ext cx="15" cy="13"/>
            </a:xfrm>
            <a:custGeom>
              <a:avLst/>
              <a:gdLst>
                <a:gd name="T0" fmla="*/ 35 w 35"/>
                <a:gd name="T1" fmla="*/ 1 h 28"/>
                <a:gd name="T2" fmla="*/ 35 w 35"/>
                <a:gd name="T3" fmla="*/ 1 h 28"/>
                <a:gd name="T4" fmla="*/ 0 w 35"/>
                <a:gd name="T5" fmla="*/ 8 h 28"/>
                <a:gd name="T6" fmla="*/ 30 w 35"/>
                <a:gd name="T7" fmla="*/ 4 h 28"/>
                <a:gd name="T8" fmla="*/ 1 w 35"/>
                <a:gd name="T9" fmla="*/ 28 h 28"/>
                <a:gd name="T10" fmla="*/ 35 w 35"/>
                <a:gd name="T11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8">
                  <a:moveTo>
                    <a:pt x="35" y="1"/>
                  </a:moveTo>
                  <a:lnTo>
                    <a:pt x="35" y="1"/>
                  </a:lnTo>
                  <a:cubicBezTo>
                    <a:pt x="23" y="0"/>
                    <a:pt x="7" y="4"/>
                    <a:pt x="0" y="8"/>
                  </a:cubicBezTo>
                  <a:cubicBezTo>
                    <a:pt x="11" y="6"/>
                    <a:pt x="16" y="3"/>
                    <a:pt x="30" y="4"/>
                  </a:cubicBezTo>
                  <a:cubicBezTo>
                    <a:pt x="27" y="11"/>
                    <a:pt x="13" y="23"/>
                    <a:pt x="1" y="28"/>
                  </a:cubicBezTo>
                  <a:cubicBezTo>
                    <a:pt x="20" y="22"/>
                    <a:pt x="33" y="9"/>
                    <a:pt x="35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06" name="Freeform 1634"/>
            <p:cNvSpPr>
              <a:spLocks/>
            </p:cNvSpPr>
            <p:nvPr userDrawn="1"/>
          </p:nvSpPr>
          <p:spPr bwMode="auto">
            <a:xfrm>
              <a:off x="420" y="269"/>
              <a:ext cx="10" cy="9"/>
            </a:xfrm>
            <a:custGeom>
              <a:avLst/>
              <a:gdLst>
                <a:gd name="T0" fmla="*/ 0 w 22"/>
                <a:gd name="T1" fmla="*/ 5 h 20"/>
                <a:gd name="T2" fmla="*/ 0 w 22"/>
                <a:gd name="T3" fmla="*/ 5 h 20"/>
                <a:gd name="T4" fmla="*/ 19 w 22"/>
                <a:gd name="T5" fmla="*/ 6 h 20"/>
                <a:gd name="T6" fmla="*/ 5 w 22"/>
                <a:gd name="T7" fmla="*/ 20 h 20"/>
                <a:gd name="T8" fmla="*/ 22 w 22"/>
                <a:gd name="T9" fmla="*/ 5 h 20"/>
                <a:gd name="T10" fmla="*/ 0 w 22"/>
                <a:gd name="T11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0">
                  <a:moveTo>
                    <a:pt x="0" y="5"/>
                  </a:moveTo>
                  <a:lnTo>
                    <a:pt x="0" y="5"/>
                  </a:lnTo>
                  <a:cubicBezTo>
                    <a:pt x="6" y="3"/>
                    <a:pt x="11" y="2"/>
                    <a:pt x="19" y="6"/>
                  </a:cubicBezTo>
                  <a:cubicBezTo>
                    <a:pt x="17" y="12"/>
                    <a:pt x="10" y="18"/>
                    <a:pt x="5" y="20"/>
                  </a:cubicBezTo>
                  <a:cubicBezTo>
                    <a:pt x="12" y="19"/>
                    <a:pt x="20" y="13"/>
                    <a:pt x="22" y="5"/>
                  </a:cubicBezTo>
                  <a:cubicBezTo>
                    <a:pt x="14" y="0"/>
                    <a:pt x="5" y="2"/>
                    <a:pt x="0" y="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07" name="Freeform 1635"/>
            <p:cNvSpPr>
              <a:spLocks/>
            </p:cNvSpPr>
            <p:nvPr userDrawn="1"/>
          </p:nvSpPr>
          <p:spPr bwMode="auto">
            <a:xfrm>
              <a:off x="409" y="276"/>
              <a:ext cx="7" cy="3"/>
            </a:xfrm>
            <a:custGeom>
              <a:avLst/>
              <a:gdLst>
                <a:gd name="T0" fmla="*/ 15 w 15"/>
                <a:gd name="T1" fmla="*/ 0 h 6"/>
                <a:gd name="T2" fmla="*/ 15 w 15"/>
                <a:gd name="T3" fmla="*/ 0 h 6"/>
                <a:gd name="T4" fmla="*/ 1 w 15"/>
                <a:gd name="T5" fmla="*/ 4 h 6"/>
                <a:gd name="T6" fmla="*/ 0 w 15"/>
                <a:gd name="T7" fmla="*/ 6 h 6"/>
                <a:gd name="T8" fmla="*/ 15 w 1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6">
                  <a:moveTo>
                    <a:pt x="15" y="0"/>
                  </a:moveTo>
                  <a:lnTo>
                    <a:pt x="15" y="0"/>
                  </a:lnTo>
                  <a:cubicBezTo>
                    <a:pt x="10" y="1"/>
                    <a:pt x="5" y="2"/>
                    <a:pt x="1" y="4"/>
                  </a:cubicBezTo>
                  <a:lnTo>
                    <a:pt x="0" y="6"/>
                  </a:lnTo>
                  <a:cubicBezTo>
                    <a:pt x="4" y="4"/>
                    <a:pt x="10" y="3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08" name="Freeform 1636"/>
            <p:cNvSpPr>
              <a:spLocks/>
            </p:cNvSpPr>
            <p:nvPr userDrawn="1"/>
          </p:nvSpPr>
          <p:spPr bwMode="auto">
            <a:xfrm>
              <a:off x="399" y="273"/>
              <a:ext cx="9" cy="8"/>
            </a:xfrm>
            <a:custGeom>
              <a:avLst/>
              <a:gdLst>
                <a:gd name="T0" fmla="*/ 0 w 19"/>
                <a:gd name="T1" fmla="*/ 4 h 19"/>
                <a:gd name="T2" fmla="*/ 0 w 19"/>
                <a:gd name="T3" fmla="*/ 4 h 19"/>
                <a:gd name="T4" fmla="*/ 15 w 19"/>
                <a:gd name="T5" fmla="*/ 5 h 19"/>
                <a:gd name="T6" fmla="*/ 9 w 19"/>
                <a:gd name="T7" fmla="*/ 19 h 19"/>
                <a:gd name="T8" fmla="*/ 18 w 19"/>
                <a:gd name="T9" fmla="*/ 4 h 19"/>
                <a:gd name="T10" fmla="*/ 0 w 19"/>
                <a:gd name="T1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0" y="4"/>
                  </a:moveTo>
                  <a:lnTo>
                    <a:pt x="0" y="4"/>
                  </a:lnTo>
                  <a:cubicBezTo>
                    <a:pt x="6" y="3"/>
                    <a:pt x="12" y="3"/>
                    <a:pt x="15" y="5"/>
                  </a:cubicBezTo>
                  <a:cubicBezTo>
                    <a:pt x="15" y="10"/>
                    <a:pt x="12" y="16"/>
                    <a:pt x="9" y="19"/>
                  </a:cubicBezTo>
                  <a:cubicBezTo>
                    <a:pt x="14" y="17"/>
                    <a:pt x="19" y="9"/>
                    <a:pt x="18" y="4"/>
                  </a:cubicBezTo>
                  <a:cubicBezTo>
                    <a:pt x="14" y="2"/>
                    <a:pt x="7" y="0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09" name="Freeform 1637"/>
            <p:cNvSpPr>
              <a:spLocks/>
            </p:cNvSpPr>
            <p:nvPr userDrawn="1"/>
          </p:nvSpPr>
          <p:spPr bwMode="auto">
            <a:xfrm>
              <a:off x="399" y="253"/>
              <a:ext cx="8" cy="16"/>
            </a:xfrm>
            <a:custGeom>
              <a:avLst/>
              <a:gdLst>
                <a:gd name="T0" fmla="*/ 15 w 18"/>
                <a:gd name="T1" fmla="*/ 0 h 34"/>
                <a:gd name="T2" fmla="*/ 15 w 18"/>
                <a:gd name="T3" fmla="*/ 0 h 34"/>
                <a:gd name="T4" fmla="*/ 0 w 18"/>
                <a:gd name="T5" fmla="*/ 15 h 34"/>
                <a:gd name="T6" fmla="*/ 13 w 18"/>
                <a:gd name="T7" fmla="*/ 6 h 34"/>
                <a:gd name="T8" fmla="*/ 4 w 18"/>
                <a:gd name="T9" fmla="*/ 34 h 34"/>
                <a:gd name="T10" fmla="*/ 15 w 18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34">
                  <a:moveTo>
                    <a:pt x="15" y="0"/>
                  </a:moveTo>
                  <a:lnTo>
                    <a:pt x="15" y="0"/>
                  </a:lnTo>
                  <a:cubicBezTo>
                    <a:pt x="12" y="4"/>
                    <a:pt x="4" y="12"/>
                    <a:pt x="0" y="15"/>
                  </a:cubicBezTo>
                  <a:cubicBezTo>
                    <a:pt x="5" y="12"/>
                    <a:pt x="9" y="10"/>
                    <a:pt x="13" y="6"/>
                  </a:cubicBezTo>
                  <a:cubicBezTo>
                    <a:pt x="14" y="16"/>
                    <a:pt x="7" y="31"/>
                    <a:pt x="4" y="34"/>
                  </a:cubicBezTo>
                  <a:cubicBezTo>
                    <a:pt x="13" y="26"/>
                    <a:pt x="18" y="13"/>
                    <a:pt x="1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10" name="Freeform 1638"/>
            <p:cNvSpPr>
              <a:spLocks/>
            </p:cNvSpPr>
            <p:nvPr userDrawn="1"/>
          </p:nvSpPr>
          <p:spPr bwMode="auto">
            <a:xfrm>
              <a:off x="390" y="264"/>
              <a:ext cx="10" cy="9"/>
            </a:xfrm>
            <a:custGeom>
              <a:avLst/>
              <a:gdLst>
                <a:gd name="T0" fmla="*/ 21 w 21"/>
                <a:gd name="T1" fmla="*/ 0 h 21"/>
                <a:gd name="T2" fmla="*/ 21 w 21"/>
                <a:gd name="T3" fmla="*/ 0 h 21"/>
                <a:gd name="T4" fmla="*/ 0 w 21"/>
                <a:gd name="T5" fmla="*/ 18 h 21"/>
                <a:gd name="T6" fmla="*/ 0 w 21"/>
                <a:gd name="T7" fmla="*/ 20 h 21"/>
                <a:gd name="T8" fmla="*/ 2 w 21"/>
                <a:gd name="T9" fmla="*/ 21 h 21"/>
                <a:gd name="T10" fmla="*/ 21 w 21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1">
                  <a:moveTo>
                    <a:pt x="21" y="0"/>
                  </a:moveTo>
                  <a:lnTo>
                    <a:pt x="21" y="0"/>
                  </a:lnTo>
                  <a:cubicBezTo>
                    <a:pt x="12" y="5"/>
                    <a:pt x="0" y="18"/>
                    <a:pt x="0" y="18"/>
                  </a:cubicBezTo>
                  <a:lnTo>
                    <a:pt x="0" y="20"/>
                  </a:lnTo>
                  <a:lnTo>
                    <a:pt x="2" y="21"/>
                  </a:lnTo>
                  <a:cubicBezTo>
                    <a:pt x="2" y="21"/>
                    <a:pt x="17" y="7"/>
                    <a:pt x="2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11" name="Freeform 1639"/>
            <p:cNvSpPr>
              <a:spLocks/>
            </p:cNvSpPr>
            <p:nvPr userDrawn="1"/>
          </p:nvSpPr>
          <p:spPr bwMode="auto">
            <a:xfrm>
              <a:off x="391" y="268"/>
              <a:ext cx="4" cy="5"/>
            </a:xfrm>
            <a:custGeom>
              <a:avLst/>
              <a:gdLst>
                <a:gd name="T0" fmla="*/ 10 w 10"/>
                <a:gd name="T1" fmla="*/ 0 h 11"/>
                <a:gd name="T2" fmla="*/ 10 w 10"/>
                <a:gd name="T3" fmla="*/ 0 h 11"/>
                <a:gd name="T4" fmla="*/ 0 w 10"/>
                <a:gd name="T5" fmla="*/ 10 h 11"/>
                <a:gd name="T6" fmla="*/ 1 w 10"/>
                <a:gd name="T7" fmla="*/ 11 h 11"/>
                <a:gd name="T8" fmla="*/ 10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10" y="0"/>
                  </a:moveTo>
                  <a:lnTo>
                    <a:pt x="10" y="0"/>
                  </a:lnTo>
                  <a:cubicBezTo>
                    <a:pt x="9" y="0"/>
                    <a:pt x="0" y="10"/>
                    <a:pt x="0" y="10"/>
                  </a:cubicBezTo>
                  <a:lnTo>
                    <a:pt x="1" y="11"/>
                  </a:lnTo>
                  <a:cubicBezTo>
                    <a:pt x="1" y="11"/>
                    <a:pt x="10" y="1"/>
                    <a:pt x="1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12" name="Freeform 1640"/>
            <p:cNvSpPr>
              <a:spLocks/>
            </p:cNvSpPr>
            <p:nvPr userDrawn="1"/>
          </p:nvSpPr>
          <p:spPr bwMode="auto">
            <a:xfrm>
              <a:off x="394" y="278"/>
              <a:ext cx="7" cy="5"/>
            </a:xfrm>
            <a:custGeom>
              <a:avLst/>
              <a:gdLst>
                <a:gd name="T0" fmla="*/ 15 w 15"/>
                <a:gd name="T1" fmla="*/ 0 h 11"/>
                <a:gd name="T2" fmla="*/ 15 w 15"/>
                <a:gd name="T3" fmla="*/ 0 h 11"/>
                <a:gd name="T4" fmla="*/ 1 w 15"/>
                <a:gd name="T5" fmla="*/ 8 h 11"/>
                <a:gd name="T6" fmla="*/ 0 w 15"/>
                <a:gd name="T7" fmla="*/ 10 h 11"/>
                <a:gd name="T8" fmla="*/ 2 w 15"/>
                <a:gd name="T9" fmla="*/ 11 h 11"/>
                <a:gd name="T10" fmla="*/ 15 w 1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15" y="0"/>
                  </a:moveTo>
                  <a:lnTo>
                    <a:pt x="15" y="0"/>
                  </a:lnTo>
                  <a:cubicBezTo>
                    <a:pt x="8" y="3"/>
                    <a:pt x="3" y="6"/>
                    <a:pt x="1" y="8"/>
                  </a:cubicBezTo>
                  <a:cubicBezTo>
                    <a:pt x="0" y="8"/>
                    <a:pt x="0" y="10"/>
                    <a:pt x="0" y="10"/>
                  </a:cubicBezTo>
                  <a:lnTo>
                    <a:pt x="2" y="11"/>
                  </a:lnTo>
                  <a:cubicBezTo>
                    <a:pt x="5" y="9"/>
                    <a:pt x="10" y="5"/>
                    <a:pt x="1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13" name="Freeform 1641"/>
            <p:cNvSpPr>
              <a:spLocks/>
            </p:cNvSpPr>
            <p:nvPr userDrawn="1"/>
          </p:nvSpPr>
          <p:spPr bwMode="auto">
            <a:xfrm>
              <a:off x="395" y="280"/>
              <a:ext cx="3" cy="2"/>
            </a:xfrm>
            <a:custGeom>
              <a:avLst/>
              <a:gdLst>
                <a:gd name="T0" fmla="*/ 6 w 6"/>
                <a:gd name="T1" fmla="*/ 0 h 4"/>
                <a:gd name="T2" fmla="*/ 6 w 6"/>
                <a:gd name="T3" fmla="*/ 0 h 4"/>
                <a:gd name="T4" fmla="*/ 0 w 6"/>
                <a:gd name="T5" fmla="*/ 3 h 4"/>
                <a:gd name="T6" fmla="*/ 0 w 6"/>
                <a:gd name="T7" fmla="*/ 4 h 4"/>
                <a:gd name="T8" fmla="*/ 6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6" y="0"/>
                  </a:moveTo>
                  <a:lnTo>
                    <a:pt x="6" y="0"/>
                  </a:lnTo>
                  <a:cubicBezTo>
                    <a:pt x="4" y="0"/>
                    <a:pt x="0" y="3"/>
                    <a:pt x="0" y="3"/>
                  </a:cubicBezTo>
                  <a:lnTo>
                    <a:pt x="0" y="4"/>
                  </a:lnTo>
                  <a:cubicBezTo>
                    <a:pt x="0" y="4"/>
                    <a:pt x="5" y="1"/>
                    <a:pt x="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14" name="Freeform 1642"/>
            <p:cNvSpPr>
              <a:spLocks/>
            </p:cNvSpPr>
            <p:nvPr userDrawn="1"/>
          </p:nvSpPr>
          <p:spPr bwMode="auto">
            <a:xfrm>
              <a:off x="414" y="314"/>
              <a:ext cx="25" cy="28"/>
            </a:xfrm>
            <a:custGeom>
              <a:avLst/>
              <a:gdLst>
                <a:gd name="T0" fmla="*/ 2 w 55"/>
                <a:gd name="T1" fmla="*/ 0 h 63"/>
                <a:gd name="T2" fmla="*/ 2 w 55"/>
                <a:gd name="T3" fmla="*/ 0 h 63"/>
                <a:gd name="T4" fmla="*/ 2 w 55"/>
                <a:gd name="T5" fmla="*/ 5 h 63"/>
                <a:gd name="T6" fmla="*/ 32 w 55"/>
                <a:gd name="T7" fmla="*/ 40 h 63"/>
                <a:gd name="T8" fmla="*/ 1 w 55"/>
                <a:gd name="T9" fmla="*/ 11 h 63"/>
                <a:gd name="T10" fmla="*/ 0 w 55"/>
                <a:gd name="T11" fmla="*/ 17 h 63"/>
                <a:gd name="T12" fmla="*/ 32 w 55"/>
                <a:gd name="T13" fmla="*/ 56 h 63"/>
                <a:gd name="T14" fmla="*/ 52 w 55"/>
                <a:gd name="T15" fmla="*/ 58 h 63"/>
                <a:gd name="T16" fmla="*/ 49 w 55"/>
                <a:gd name="T17" fmla="*/ 40 h 63"/>
                <a:gd name="T18" fmla="*/ 2 w 55"/>
                <a:gd name="T1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63">
                  <a:moveTo>
                    <a:pt x="2" y="0"/>
                  </a:moveTo>
                  <a:lnTo>
                    <a:pt x="2" y="0"/>
                  </a:lnTo>
                  <a:cubicBezTo>
                    <a:pt x="2" y="2"/>
                    <a:pt x="2" y="4"/>
                    <a:pt x="2" y="5"/>
                  </a:cubicBezTo>
                  <a:cubicBezTo>
                    <a:pt x="5" y="9"/>
                    <a:pt x="25" y="30"/>
                    <a:pt x="32" y="40"/>
                  </a:cubicBezTo>
                  <a:cubicBezTo>
                    <a:pt x="24" y="33"/>
                    <a:pt x="7" y="17"/>
                    <a:pt x="1" y="11"/>
                  </a:cubicBezTo>
                  <a:cubicBezTo>
                    <a:pt x="1" y="11"/>
                    <a:pt x="0" y="14"/>
                    <a:pt x="0" y="17"/>
                  </a:cubicBezTo>
                  <a:cubicBezTo>
                    <a:pt x="0" y="17"/>
                    <a:pt x="28" y="50"/>
                    <a:pt x="32" y="56"/>
                  </a:cubicBezTo>
                  <a:cubicBezTo>
                    <a:pt x="38" y="63"/>
                    <a:pt x="46" y="58"/>
                    <a:pt x="52" y="58"/>
                  </a:cubicBezTo>
                  <a:cubicBezTo>
                    <a:pt x="53" y="52"/>
                    <a:pt x="55" y="47"/>
                    <a:pt x="49" y="40"/>
                  </a:cubicBezTo>
                  <a:cubicBezTo>
                    <a:pt x="46" y="37"/>
                    <a:pt x="7" y="4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15" name="Freeform 1643"/>
            <p:cNvSpPr>
              <a:spLocks/>
            </p:cNvSpPr>
            <p:nvPr userDrawn="1"/>
          </p:nvSpPr>
          <p:spPr bwMode="auto">
            <a:xfrm>
              <a:off x="415" y="310"/>
              <a:ext cx="34" cy="22"/>
            </a:xfrm>
            <a:custGeom>
              <a:avLst/>
              <a:gdLst>
                <a:gd name="T0" fmla="*/ 76 w 76"/>
                <a:gd name="T1" fmla="*/ 39 h 47"/>
                <a:gd name="T2" fmla="*/ 76 w 76"/>
                <a:gd name="T3" fmla="*/ 39 h 47"/>
                <a:gd name="T4" fmla="*/ 57 w 76"/>
                <a:gd name="T5" fmla="*/ 15 h 47"/>
                <a:gd name="T6" fmla="*/ 19 w 76"/>
                <a:gd name="T7" fmla="*/ 0 h 47"/>
                <a:gd name="T8" fmla="*/ 14 w 76"/>
                <a:gd name="T9" fmla="*/ 1 h 47"/>
                <a:gd name="T10" fmla="*/ 48 w 76"/>
                <a:gd name="T11" fmla="*/ 23 h 47"/>
                <a:gd name="T12" fmla="*/ 8 w 76"/>
                <a:gd name="T13" fmla="*/ 3 h 47"/>
                <a:gd name="T14" fmla="*/ 0 w 76"/>
                <a:gd name="T15" fmla="*/ 2 h 47"/>
                <a:gd name="T16" fmla="*/ 51 w 76"/>
                <a:gd name="T17" fmla="*/ 39 h 47"/>
                <a:gd name="T18" fmla="*/ 76 w 76"/>
                <a:gd name="T1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47">
                  <a:moveTo>
                    <a:pt x="76" y="39"/>
                  </a:moveTo>
                  <a:lnTo>
                    <a:pt x="76" y="39"/>
                  </a:lnTo>
                  <a:cubicBezTo>
                    <a:pt x="74" y="33"/>
                    <a:pt x="74" y="22"/>
                    <a:pt x="57" y="15"/>
                  </a:cubicBezTo>
                  <a:cubicBezTo>
                    <a:pt x="51" y="13"/>
                    <a:pt x="24" y="1"/>
                    <a:pt x="19" y="0"/>
                  </a:cubicBezTo>
                  <a:cubicBezTo>
                    <a:pt x="17" y="0"/>
                    <a:pt x="14" y="1"/>
                    <a:pt x="14" y="1"/>
                  </a:cubicBezTo>
                  <a:cubicBezTo>
                    <a:pt x="18" y="3"/>
                    <a:pt x="37" y="15"/>
                    <a:pt x="48" y="23"/>
                  </a:cubicBezTo>
                  <a:cubicBezTo>
                    <a:pt x="34" y="19"/>
                    <a:pt x="10" y="4"/>
                    <a:pt x="8" y="3"/>
                  </a:cubicBezTo>
                  <a:cubicBezTo>
                    <a:pt x="7" y="3"/>
                    <a:pt x="4" y="4"/>
                    <a:pt x="0" y="2"/>
                  </a:cubicBezTo>
                  <a:cubicBezTo>
                    <a:pt x="7" y="7"/>
                    <a:pt x="41" y="34"/>
                    <a:pt x="51" y="39"/>
                  </a:cubicBezTo>
                  <a:cubicBezTo>
                    <a:pt x="66" y="47"/>
                    <a:pt x="70" y="41"/>
                    <a:pt x="76" y="3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16" name="Freeform 1644"/>
            <p:cNvSpPr>
              <a:spLocks/>
            </p:cNvSpPr>
            <p:nvPr userDrawn="1"/>
          </p:nvSpPr>
          <p:spPr bwMode="auto">
            <a:xfrm>
              <a:off x="422" y="302"/>
              <a:ext cx="35" cy="15"/>
            </a:xfrm>
            <a:custGeom>
              <a:avLst/>
              <a:gdLst>
                <a:gd name="T0" fmla="*/ 0 w 78"/>
                <a:gd name="T1" fmla="*/ 0 h 33"/>
                <a:gd name="T2" fmla="*/ 0 w 78"/>
                <a:gd name="T3" fmla="*/ 0 h 33"/>
                <a:gd name="T4" fmla="*/ 3 w 78"/>
                <a:gd name="T5" fmla="*/ 6 h 33"/>
                <a:gd name="T6" fmla="*/ 43 w 78"/>
                <a:gd name="T7" fmla="*/ 17 h 33"/>
                <a:gd name="T8" fmla="*/ 4 w 78"/>
                <a:gd name="T9" fmla="*/ 11 h 33"/>
                <a:gd name="T10" fmla="*/ 5 w 78"/>
                <a:gd name="T11" fmla="*/ 15 h 33"/>
                <a:gd name="T12" fmla="*/ 46 w 78"/>
                <a:gd name="T13" fmla="*/ 29 h 33"/>
                <a:gd name="T14" fmla="*/ 78 w 78"/>
                <a:gd name="T15" fmla="*/ 25 h 33"/>
                <a:gd name="T16" fmla="*/ 54 w 78"/>
                <a:gd name="T17" fmla="*/ 8 h 33"/>
                <a:gd name="T18" fmla="*/ 0 w 78"/>
                <a:gd name="T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33">
                  <a:moveTo>
                    <a:pt x="0" y="0"/>
                  </a:moveTo>
                  <a:lnTo>
                    <a:pt x="0" y="0"/>
                  </a:lnTo>
                  <a:cubicBezTo>
                    <a:pt x="1" y="2"/>
                    <a:pt x="2" y="4"/>
                    <a:pt x="3" y="6"/>
                  </a:cubicBezTo>
                  <a:cubicBezTo>
                    <a:pt x="5" y="7"/>
                    <a:pt x="30" y="12"/>
                    <a:pt x="43" y="17"/>
                  </a:cubicBezTo>
                  <a:cubicBezTo>
                    <a:pt x="30" y="17"/>
                    <a:pt x="4" y="11"/>
                    <a:pt x="4" y="11"/>
                  </a:cubicBezTo>
                  <a:cubicBezTo>
                    <a:pt x="4" y="12"/>
                    <a:pt x="5" y="14"/>
                    <a:pt x="5" y="15"/>
                  </a:cubicBezTo>
                  <a:cubicBezTo>
                    <a:pt x="14" y="20"/>
                    <a:pt x="40" y="27"/>
                    <a:pt x="46" y="29"/>
                  </a:cubicBezTo>
                  <a:cubicBezTo>
                    <a:pt x="55" y="33"/>
                    <a:pt x="73" y="31"/>
                    <a:pt x="78" y="25"/>
                  </a:cubicBezTo>
                  <a:cubicBezTo>
                    <a:pt x="74" y="15"/>
                    <a:pt x="63" y="9"/>
                    <a:pt x="54" y="8"/>
                  </a:cubicBezTo>
                  <a:cubicBezTo>
                    <a:pt x="42" y="6"/>
                    <a:pt x="13" y="2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17" name="Freeform 1645"/>
            <p:cNvSpPr>
              <a:spLocks/>
            </p:cNvSpPr>
            <p:nvPr userDrawn="1"/>
          </p:nvSpPr>
          <p:spPr bwMode="auto">
            <a:xfrm>
              <a:off x="444" y="294"/>
              <a:ext cx="16" cy="10"/>
            </a:xfrm>
            <a:custGeom>
              <a:avLst/>
              <a:gdLst>
                <a:gd name="T0" fmla="*/ 7 w 36"/>
                <a:gd name="T1" fmla="*/ 0 h 22"/>
                <a:gd name="T2" fmla="*/ 7 w 36"/>
                <a:gd name="T3" fmla="*/ 0 h 22"/>
                <a:gd name="T4" fmla="*/ 31 w 36"/>
                <a:gd name="T5" fmla="*/ 10 h 22"/>
                <a:gd name="T6" fmla="*/ 0 w 36"/>
                <a:gd name="T7" fmla="*/ 20 h 22"/>
                <a:gd name="T8" fmla="*/ 36 w 36"/>
                <a:gd name="T9" fmla="*/ 10 h 22"/>
                <a:gd name="T10" fmla="*/ 7 w 36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2">
                  <a:moveTo>
                    <a:pt x="7" y="0"/>
                  </a:moveTo>
                  <a:lnTo>
                    <a:pt x="7" y="0"/>
                  </a:lnTo>
                  <a:cubicBezTo>
                    <a:pt x="15" y="1"/>
                    <a:pt x="27" y="5"/>
                    <a:pt x="31" y="10"/>
                  </a:cubicBezTo>
                  <a:cubicBezTo>
                    <a:pt x="28" y="17"/>
                    <a:pt x="10" y="20"/>
                    <a:pt x="0" y="20"/>
                  </a:cubicBezTo>
                  <a:cubicBezTo>
                    <a:pt x="17" y="22"/>
                    <a:pt x="31" y="18"/>
                    <a:pt x="36" y="10"/>
                  </a:cubicBezTo>
                  <a:cubicBezTo>
                    <a:pt x="29" y="3"/>
                    <a:pt x="15" y="0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18" name="Freeform 1646"/>
            <p:cNvSpPr>
              <a:spLocks/>
            </p:cNvSpPr>
            <p:nvPr userDrawn="1"/>
          </p:nvSpPr>
          <p:spPr bwMode="auto">
            <a:xfrm>
              <a:off x="447" y="279"/>
              <a:ext cx="15" cy="11"/>
            </a:xfrm>
            <a:custGeom>
              <a:avLst/>
              <a:gdLst>
                <a:gd name="T0" fmla="*/ 0 w 35"/>
                <a:gd name="T1" fmla="*/ 3 h 23"/>
                <a:gd name="T2" fmla="*/ 0 w 35"/>
                <a:gd name="T3" fmla="*/ 3 h 23"/>
                <a:gd name="T4" fmla="*/ 30 w 35"/>
                <a:gd name="T5" fmla="*/ 6 h 23"/>
                <a:gd name="T6" fmla="*/ 1 w 35"/>
                <a:gd name="T7" fmla="*/ 23 h 23"/>
                <a:gd name="T8" fmla="*/ 35 w 35"/>
                <a:gd name="T9" fmla="*/ 4 h 23"/>
                <a:gd name="T10" fmla="*/ 0 w 35"/>
                <a:gd name="T11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3">
                  <a:moveTo>
                    <a:pt x="0" y="3"/>
                  </a:moveTo>
                  <a:lnTo>
                    <a:pt x="0" y="3"/>
                  </a:lnTo>
                  <a:cubicBezTo>
                    <a:pt x="9" y="2"/>
                    <a:pt x="21" y="2"/>
                    <a:pt x="30" y="6"/>
                  </a:cubicBezTo>
                  <a:cubicBezTo>
                    <a:pt x="27" y="11"/>
                    <a:pt x="15" y="20"/>
                    <a:pt x="1" y="23"/>
                  </a:cubicBezTo>
                  <a:cubicBezTo>
                    <a:pt x="12" y="22"/>
                    <a:pt x="32" y="14"/>
                    <a:pt x="35" y="4"/>
                  </a:cubicBezTo>
                  <a:cubicBezTo>
                    <a:pt x="26" y="0"/>
                    <a:pt x="6" y="0"/>
                    <a:pt x="0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19" name="Freeform 1647"/>
            <p:cNvSpPr>
              <a:spLocks/>
            </p:cNvSpPr>
            <p:nvPr userDrawn="1"/>
          </p:nvSpPr>
          <p:spPr bwMode="auto">
            <a:xfrm>
              <a:off x="420" y="281"/>
              <a:ext cx="9" cy="9"/>
            </a:xfrm>
            <a:custGeom>
              <a:avLst/>
              <a:gdLst>
                <a:gd name="T0" fmla="*/ 0 w 20"/>
                <a:gd name="T1" fmla="*/ 3 h 19"/>
                <a:gd name="T2" fmla="*/ 0 w 20"/>
                <a:gd name="T3" fmla="*/ 3 h 19"/>
                <a:gd name="T4" fmla="*/ 17 w 20"/>
                <a:gd name="T5" fmla="*/ 9 h 19"/>
                <a:gd name="T6" fmla="*/ 4 w 20"/>
                <a:gd name="T7" fmla="*/ 19 h 19"/>
                <a:gd name="T8" fmla="*/ 20 w 20"/>
                <a:gd name="T9" fmla="*/ 8 h 19"/>
                <a:gd name="T10" fmla="*/ 0 w 20"/>
                <a:gd name="T1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9">
                  <a:moveTo>
                    <a:pt x="0" y="3"/>
                  </a:moveTo>
                  <a:lnTo>
                    <a:pt x="0" y="3"/>
                  </a:lnTo>
                  <a:cubicBezTo>
                    <a:pt x="9" y="2"/>
                    <a:pt x="15" y="5"/>
                    <a:pt x="17" y="9"/>
                  </a:cubicBezTo>
                  <a:cubicBezTo>
                    <a:pt x="15" y="14"/>
                    <a:pt x="9" y="18"/>
                    <a:pt x="4" y="19"/>
                  </a:cubicBezTo>
                  <a:cubicBezTo>
                    <a:pt x="11" y="19"/>
                    <a:pt x="18" y="14"/>
                    <a:pt x="20" y="8"/>
                  </a:cubicBezTo>
                  <a:cubicBezTo>
                    <a:pt x="17" y="3"/>
                    <a:pt x="7" y="0"/>
                    <a:pt x="0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20" name="Freeform 1648"/>
            <p:cNvSpPr>
              <a:spLocks/>
            </p:cNvSpPr>
            <p:nvPr userDrawn="1"/>
          </p:nvSpPr>
          <p:spPr bwMode="auto">
            <a:xfrm>
              <a:off x="401" y="284"/>
              <a:ext cx="7" cy="9"/>
            </a:xfrm>
            <a:custGeom>
              <a:avLst/>
              <a:gdLst>
                <a:gd name="T0" fmla="*/ 0 w 15"/>
                <a:gd name="T1" fmla="*/ 2 h 19"/>
                <a:gd name="T2" fmla="*/ 0 w 15"/>
                <a:gd name="T3" fmla="*/ 2 h 19"/>
                <a:gd name="T4" fmla="*/ 12 w 15"/>
                <a:gd name="T5" fmla="*/ 8 h 19"/>
                <a:gd name="T6" fmla="*/ 4 w 15"/>
                <a:gd name="T7" fmla="*/ 19 h 19"/>
                <a:gd name="T8" fmla="*/ 15 w 15"/>
                <a:gd name="T9" fmla="*/ 8 h 19"/>
                <a:gd name="T10" fmla="*/ 0 w 15"/>
                <a:gd name="T11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9">
                  <a:moveTo>
                    <a:pt x="0" y="2"/>
                  </a:moveTo>
                  <a:lnTo>
                    <a:pt x="0" y="2"/>
                  </a:lnTo>
                  <a:cubicBezTo>
                    <a:pt x="5" y="2"/>
                    <a:pt x="9" y="5"/>
                    <a:pt x="12" y="8"/>
                  </a:cubicBezTo>
                  <a:cubicBezTo>
                    <a:pt x="11" y="12"/>
                    <a:pt x="9" y="17"/>
                    <a:pt x="4" y="19"/>
                  </a:cubicBezTo>
                  <a:cubicBezTo>
                    <a:pt x="10" y="18"/>
                    <a:pt x="13" y="13"/>
                    <a:pt x="15" y="8"/>
                  </a:cubicBezTo>
                  <a:cubicBezTo>
                    <a:pt x="12" y="5"/>
                    <a:pt x="7" y="0"/>
                    <a:pt x="0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21" name="Freeform 1649"/>
            <p:cNvSpPr>
              <a:spLocks/>
            </p:cNvSpPr>
            <p:nvPr userDrawn="1"/>
          </p:nvSpPr>
          <p:spPr bwMode="auto">
            <a:xfrm>
              <a:off x="423" y="305"/>
              <a:ext cx="10" cy="3"/>
            </a:xfrm>
            <a:custGeom>
              <a:avLst/>
              <a:gdLst>
                <a:gd name="T0" fmla="*/ 21 w 21"/>
                <a:gd name="T1" fmla="*/ 6 h 6"/>
                <a:gd name="T2" fmla="*/ 21 w 21"/>
                <a:gd name="T3" fmla="*/ 6 h 6"/>
                <a:gd name="T4" fmla="*/ 0 w 21"/>
                <a:gd name="T5" fmla="*/ 0 h 6"/>
                <a:gd name="T6" fmla="*/ 0 w 21"/>
                <a:gd name="T7" fmla="*/ 2 h 6"/>
                <a:gd name="T8" fmla="*/ 21 w 21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6">
                  <a:moveTo>
                    <a:pt x="21" y="6"/>
                  </a:moveTo>
                  <a:lnTo>
                    <a:pt x="21" y="6"/>
                  </a:lnTo>
                  <a:cubicBezTo>
                    <a:pt x="11" y="3"/>
                    <a:pt x="5" y="1"/>
                    <a:pt x="0" y="0"/>
                  </a:cubicBezTo>
                  <a:lnTo>
                    <a:pt x="0" y="2"/>
                  </a:lnTo>
                  <a:cubicBezTo>
                    <a:pt x="6" y="4"/>
                    <a:pt x="12" y="4"/>
                    <a:pt x="21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22" name="Freeform 1650"/>
            <p:cNvSpPr>
              <a:spLocks/>
            </p:cNvSpPr>
            <p:nvPr userDrawn="1"/>
          </p:nvSpPr>
          <p:spPr bwMode="auto">
            <a:xfrm>
              <a:off x="442" y="307"/>
              <a:ext cx="13" cy="9"/>
            </a:xfrm>
            <a:custGeom>
              <a:avLst/>
              <a:gdLst>
                <a:gd name="T0" fmla="*/ 6 w 29"/>
                <a:gd name="T1" fmla="*/ 0 h 21"/>
                <a:gd name="T2" fmla="*/ 6 w 29"/>
                <a:gd name="T3" fmla="*/ 0 h 21"/>
                <a:gd name="T4" fmla="*/ 25 w 29"/>
                <a:gd name="T5" fmla="*/ 13 h 21"/>
                <a:gd name="T6" fmla="*/ 0 w 29"/>
                <a:gd name="T7" fmla="*/ 17 h 21"/>
                <a:gd name="T8" fmla="*/ 29 w 29"/>
                <a:gd name="T9" fmla="*/ 14 h 21"/>
                <a:gd name="T10" fmla="*/ 6 w 29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">
                  <a:moveTo>
                    <a:pt x="6" y="0"/>
                  </a:moveTo>
                  <a:lnTo>
                    <a:pt x="6" y="0"/>
                  </a:lnTo>
                  <a:cubicBezTo>
                    <a:pt x="14" y="1"/>
                    <a:pt x="21" y="7"/>
                    <a:pt x="25" y="13"/>
                  </a:cubicBezTo>
                  <a:cubicBezTo>
                    <a:pt x="17" y="20"/>
                    <a:pt x="6" y="18"/>
                    <a:pt x="0" y="17"/>
                  </a:cubicBezTo>
                  <a:cubicBezTo>
                    <a:pt x="8" y="20"/>
                    <a:pt x="20" y="21"/>
                    <a:pt x="29" y="14"/>
                  </a:cubicBezTo>
                  <a:cubicBezTo>
                    <a:pt x="24" y="5"/>
                    <a:pt x="14" y="0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23" name="Freeform 1651"/>
            <p:cNvSpPr>
              <a:spLocks/>
            </p:cNvSpPr>
            <p:nvPr userDrawn="1"/>
          </p:nvSpPr>
          <p:spPr bwMode="auto">
            <a:xfrm>
              <a:off x="366" y="428"/>
              <a:ext cx="10" cy="14"/>
            </a:xfrm>
            <a:custGeom>
              <a:avLst/>
              <a:gdLst>
                <a:gd name="T0" fmla="*/ 12 w 24"/>
                <a:gd name="T1" fmla="*/ 2 h 31"/>
                <a:gd name="T2" fmla="*/ 12 w 24"/>
                <a:gd name="T3" fmla="*/ 2 h 31"/>
                <a:gd name="T4" fmla="*/ 0 w 24"/>
                <a:gd name="T5" fmla="*/ 31 h 31"/>
                <a:gd name="T6" fmla="*/ 14 w 24"/>
                <a:gd name="T7" fmla="*/ 3 h 31"/>
                <a:gd name="T8" fmla="*/ 24 w 24"/>
                <a:gd name="T9" fmla="*/ 8 h 31"/>
                <a:gd name="T10" fmla="*/ 12 w 24"/>
                <a:gd name="T11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31">
                  <a:moveTo>
                    <a:pt x="12" y="2"/>
                  </a:moveTo>
                  <a:lnTo>
                    <a:pt x="12" y="2"/>
                  </a:lnTo>
                  <a:cubicBezTo>
                    <a:pt x="13" y="8"/>
                    <a:pt x="13" y="26"/>
                    <a:pt x="0" y="31"/>
                  </a:cubicBezTo>
                  <a:cubicBezTo>
                    <a:pt x="13" y="28"/>
                    <a:pt x="16" y="13"/>
                    <a:pt x="14" y="3"/>
                  </a:cubicBezTo>
                  <a:cubicBezTo>
                    <a:pt x="16" y="3"/>
                    <a:pt x="20" y="5"/>
                    <a:pt x="24" y="8"/>
                  </a:cubicBezTo>
                  <a:cubicBezTo>
                    <a:pt x="22" y="3"/>
                    <a:pt x="18" y="0"/>
                    <a:pt x="12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24" name="Freeform 1652"/>
            <p:cNvSpPr>
              <a:spLocks/>
            </p:cNvSpPr>
            <p:nvPr userDrawn="1"/>
          </p:nvSpPr>
          <p:spPr bwMode="auto">
            <a:xfrm>
              <a:off x="373" y="424"/>
              <a:ext cx="8" cy="9"/>
            </a:xfrm>
            <a:custGeom>
              <a:avLst/>
              <a:gdLst>
                <a:gd name="T0" fmla="*/ 0 w 18"/>
                <a:gd name="T1" fmla="*/ 0 h 21"/>
                <a:gd name="T2" fmla="*/ 0 w 18"/>
                <a:gd name="T3" fmla="*/ 0 h 21"/>
                <a:gd name="T4" fmla="*/ 14 w 18"/>
                <a:gd name="T5" fmla="*/ 21 h 21"/>
                <a:gd name="T6" fmla="*/ 0 w 18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1">
                  <a:moveTo>
                    <a:pt x="0" y="0"/>
                  </a:moveTo>
                  <a:lnTo>
                    <a:pt x="0" y="0"/>
                  </a:lnTo>
                  <a:cubicBezTo>
                    <a:pt x="14" y="4"/>
                    <a:pt x="14" y="15"/>
                    <a:pt x="14" y="21"/>
                  </a:cubicBezTo>
                  <a:cubicBezTo>
                    <a:pt x="18" y="9"/>
                    <a:pt x="1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25" name="Freeform 1653"/>
            <p:cNvSpPr>
              <a:spLocks/>
            </p:cNvSpPr>
            <p:nvPr userDrawn="1"/>
          </p:nvSpPr>
          <p:spPr bwMode="auto">
            <a:xfrm>
              <a:off x="370" y="418"/>
              <a:ext cx="4" cy="1"/>
            </a:xfrm>
            <a:custGeom>
              <a:avLst/>
              <a:gdLst>
                <a:gd name="T0" fmla="*/ 5 w 10"/>
                <a:gd name="T1" fmla="*/ 0 h 2"/>
                <a:gd name="T2" fmla="*/ 5 w 10"/>
                <a:gd name="T3" fmla="*/ 0 h 2"/>
                <a:gd name="T4" fmla="*/ 6 w 10"/>
                <a:gd name="T5" fmla="*/ 2 h 2"/>
                <a:gd name="T6" fmla="*/ 10 w 10"/>
                <a:gd name="T7" fmla="*/ 1 h 2"/>
                <a:gd name="T8" fmla="*/ 5 w 1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">
                  <a:moveTo>
                    <a:pt x="5" y="0"/>
                  </a:moveTo>
                  <a:lnTo>
                    <a:pt x="5" y="0"/>
                  </a:lnTo>
                  <a:cubicBezTo>
                    <a:pt x="0" y="0"/>
                    <a:pt x="5" y="2"/>
                    <a:pt x="6" y="2"/>
                  </a:cubicBezTo>
                  <a:cubicBezTo>
                    <a:pt x="9" y="2"/>
                    <a:pt x="10" y="1"/>
                    <a:pt x="10" y="1"/>
                  </a:cubicBezTo>
                  <a:cubicBezTo>
                    <a:pt x="8" y="1"/>
                    <a:pt x="6" y="0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26" name="Freeform 1654"/>
            <p:cNvSpPr>
              <a:spLocks/>
            </p:cNvSpPr>
            <p:nvPr userDrawn="1"/>
          </p:nvSpPr>
          <p:spPr bwMode="auto">
            <a:xfrm>
              <a:off x="375" y="413"/>
              <a:ext cx="6" cy="8"/>
            </a:xfrm>
            <a:custGeom>
              <a:avLst/>
              <a:gdLst>
                <a:gd name="T0" fmla="*/ 10 w 14"/>
                <a:gd name="T1" fmla="*/ 0 h 16"/>
                <a:gd name="T2" fmla="*/ 10 w 14"/>
                <a:gd name="T3" fmla="*/ 0 h 16"/>
                <a:gd name="T4" fmla="*/ 0 w 14"/>
                <a:gd name="T5" fmla="*/ 15 h 16"/>
                <a:gd name="T6" fmla="*/ 10 w 1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6">
                  <a:moveTo>
                    <a:pt x="10" y="0"/>
                  </a:moveTo>
                  <a:lnTo>
                    <a:pt x="10" y="0"/>
                  </a:lnTo>
                  <a:cubicBezTo>
                    <a:pt x="10" y="5"/>
                    <a:pt x="8" y="12"/>
                    <a:pt x="0" y="15"/>
                  </a:cubicBezTo>
                  <a:cubicBezTo>
                    <a:pt x="7" y="16"/>
                    <a:pt x="14" y="8"/>
                    <a:pt x="1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27" name="Freeform 1655"/>
            <p:cNvSpPr>
              <a:spLocks/>
            </p:cNvSpPr>
            <p:nvPr userDrawn="1"/>
          </p:nvSpPr>
          <p:spPr bwMode="auto">
            <a:xfrm>
              <a:off x="339" y="407"/>
              <a:ext cx="13" cy="37"/>
            </a:xfrm>
            <a:custGeom>
              <a:avLst/>
              <a:gdLst>
                <a:gd name="T0" fmla="*/ 0 w 29"/>
                <a:gd name="T1" fmla="*/ 0 h 83"/>
                <a:gd name="T2" fmla="*/ 0 w 29"/>
                <a:gd name="T3" fmla="*/ 0 h 83"/>
                <a:gd name="T4" fmla="*/ 22 w 29"/>
                <a:gd name="T5" fmla="*/ 45 h 83"/>
                <a:gd name="T6" fmla="*/ 12 w 29"/>
                <a:gd name="T7" fmla="*/ 83 h 83"/>
                <a:gd name="T8" fmla="*/ 24 w 29"/>
                <a:gd name="T9" fmla="*/ 45 h 83"/>
                <a:gd name="T10" fmla="*/ 0 w 29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83">
                  <a:moveTo>
                    <a:pt x="0" y="0"/>
                  </a:moveTo>
                  <a:lnTo>
                    <a:pt x="0" y="0"/>
                  </a:lnTo>
                  <a:cubicBezTo>
                    <a:pt x="6" y="12"/>
                    <a:pt x="19" y="28"/>
                    <a:pt x="22" y="45"/>
                  </a:cubicBezTo>
                  <a:cubicBezTo>
                    <a:pt x="26" y="61"/>
                    <a:pt x="21" y="77"/>
                    <a:pt x="12" y="83"/>
                  </a:cubicBezTo>
                  <a:cubicBezTo>
                    <a:pt x="21" y="78"/>
                    <a:pt x="29" y="64"/>
                    <a:pt x="24" y="45"/>
                  </a:cubicBezTo>
                  <a:cubicBezTo>
                    <a:pt x="20" y="28"/>
                    <a:pt x="9" y="14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28" name="Freeform 1656"/>
            <p:cNvSpPr>
              <a:spLocks/>
            </p:cNvSpPr>
            <p:nvPr userDrawn="1"/>
          </p:nvSpPr>
          <p:spPr bwMode="auto">
            <a:xfrm>
              <a:off x="345" y="403"/>
              <a:ext cx="27" cy="36"/>
            </a:xfrm>
            <a:custGeom>
              <a:avLst/>
              <a:gdLst>
                <a:gd name="T0" fmla="*/ 0 w 59"/>
                <a:gd name="T1" fmla="*/ 0 h 80"/>
                <a:gd name="T2" fmla="*/ 0 w 59"/>
                <a:gd name="T3" fmla="*/ 0 h 80"/>
                <a:gd name="T4" fmla="*/ 25 w 59"/>
                <a:gd name="T5" fmla="*/ 16 h 80"/>
                <a:gd name="T6" fmla="*/ 51 w 59"/>
                <a:gd name="T7" fmla="*/ 59 h 80"/>
                <a:gd name="T8" fmla="*/ 34 w 59"/>
                <a:gd name="T9" fmla="*/ 78 h 80"/>
                <a:gd name="T10" fmla="*/ 50 w 59"/>
                <a:gd name="T11" fmla="*/ 71 h 80"/>
                <a:gd name="T12" fmla="*/ 32 w 59"/>
                <a:gd name="T13" fmla="*/ 18 h 80"/>
                <a:gd name="T14" fmla="*/ 0 w 59"/>
                <a:gd name="T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80">
                  <a:moveTo>
                    <a:pt x="0" y="0"/>
                  </a:moveTo>
                  <a:lnTo>
                    <a:pt x="0" y="0"/>
                  </a:lnTo>
                  <a:cubicBezTo>
                    <a:pt x="7" y="6"/>
                    <a:pt x="20" y="13"/>
                    <a:pt x="25" y="16"/>
                  </a:cubicBezTo>
                  <a:cubicBezTo>
                    <a:pt x="35" y="23"/>
                    <a:pt x="53" y="36"/>
                    <a:pt x="51" y="59"/>
                  </a:cubicBezTo>
                  <a:cubicBezTo>
                    <a:pt x="49" y="78"/>
                    <a:pt x="39" y="78"/>
                    <a:pt x="34" y="78"/>
                  </a:cubicBezTo>
                  <a:cubicBezTo>
                    <a:pt x="41" y="80"/>
                    <a:pt x="47" y="77"/>
                    <a:pt x="50" y="71"/>
                  </a:cubicBezTo>
                  <a:cubicBezTo>
                    <a:pt x="59" y="54"/>
                    <a:pt x="51" y="31"/>
                    <a:pt x="32" y="18"/>
                  </a:cubicBezTo>
                  <a:cubicBezTo>
                    <a:pt x="23" y="12"/>
                    <a:pt x="12" y="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29" name="Freeform 1657"/>
            <p:cNvSpPr>
              <a:spLocks/>
            </p:cNvSpPr>
            <p:nvPr userDrawn="1"/>
          </p:nvSpPr>
          <p:spPr bwMode="auto">
            <a:xfrm>
              <a:off x="354" y="424"/>
              <a:ext cx="8" cy="4"/>
            </a:xfrm>
            <a:custGeom>
              <a:avLst/>
              <a:gdLst>
                <a:gd name="T0" fmla="*/ 18 w 18"/>
                <a:gd name="T1" fmla="*/ 0 h 9"/>
                <a:gd name="T2" fmla="*/ 18 w 18"/>
                <a:gd name="T3" fmla="*/ 0 h 9"/>
                <a:gd name="T4" fmla="*/ 0 w 18"/>
                <a:gd name="T5" fmla="*/ 4 h 9"/>
                <a:gd name="T6" fmla="*/ 18 w 1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9">
                  <a:moveTo>
                    <a:pt x="18" y="0"/>
                  </a:moveTo>
                  <a:lnTo>
                    <a:pt x="18" y="0"/>
                  </a:lnTo>
                  <a:cubicBezTo>
                    <a:pt x="15" y="4"/>
                    <a:pt x="6" y="6"/>
                    <a:pt x="0" y="4"/>
                  </a:cubicBezTo>
                  <a:cubicBezTo>
                    <a:pt x="5" y="9"/>
                    <a:pt x="15" y="7"/>
                    <a:pt x="1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0" name="Freeform 1658"/>
            <p:cNvSpPr>
              <a:spLocks/>
            </p:cNvSpPr>
            <p:nvPr userDrawn="1"/>
          </p:nvSpPr>
          <p:spPr bwMode="auto">
            <a:xfrm>
              <a:off x="350" y="368"/>
              <a:ext cx="2" cy="2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2 w 4"/>
                <a:gd name="T5" fmla="*/ 0 h 5"/>
                <a:gd name="T6" fmla="*/ 0 w 4"/>
                <a:gd name="T7" fmla="*/ 5 h 5"/>
                <a:gd name="T8" fmla="*/ 4 w 4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2" y="0"/>
                  </a:lnTo>
                  <a:lnTo>
                    <a:pt x="0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1" name="Freeform 1659"/>
            <p:cNvSpPr>
              <a:spLocks/>
            </p:cNvSpPr>
            <p:nvPr userDrawn="1"/>
          </p:nvSpPr>
          <p:spPr bwMode="auto">
            <a:xfrm>
              <a:off x="363" y="363"/>
              <a:ext cx="3" cy="1"/>
            </a:xfrm>
            <a:custGeom>
              <a:avLst/>
              <a:gdLst>
                <a:gd name="T0" fmla="*/ 0 w 8"/>
                <a:gd name="T1" fmla="*/ 1 h 4"/>
                <a:gd name="T2" fmla="*/ 0 w 8"/>
                <a:gd name="T3" fmla="*/ 1 h 4"/>
                <a:gd name="T4" fmla="*/ 8 w 8"/>
                <a:gd name="T5" fmla="*/ 4 h 4"/>
                <a:gd name="T6" fmla="*/ 1 w 8"/>
                <a:gd name="T7" fmla="*/ 0 h 4"/>
                <a:gd name="T8" fmla="*/ 0 w 8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0" y="1"/>
                  </a:moveTo>
                  <a:lnTo>
                    <a:pt x="0" y="1"/>
                  </a:lnTo>
                  <a:lnTo>
                    <a:pt x="8" y="4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2" name="Freeform 1660"/>
            <p:cNvSpPr>
              <a:spLocks/>
            </p:cNvSpPr>
            <p:nvPr userDrawn="1"/>
          </p:nvSpPr>
          <p:spPr bwMode="auto">
            <a:xfrm>
              <a:off x="439" y="319"/>
              <a:ext cx="9" cy="10"/>
            </a:xfrm>
            <a:custGeom>
              <a:avLst/>
              <a:gdLst>
                <a:gd name="T0" fmla="*/ 7 w 19"/>
                <a:gd name="T1" fmla="*/ 0 h 22"/>
                <a:gd name="T2" fmla="*/ 7 w 19"/>
                <a:gd name="T3" fmla="*/ 0 h 22"/>
                <a:gd name="T4" fmla="*/ 16 w 19"/>
                <a:gd name="T5" fmla="*/ 16 h 22"/>
                <a:gd name="T6" fmla="*/ 0 w 19"/>
                <a:gd name="T7" fmla="*/ 18 h 22"/>
                <a:gd name="T8" fmla="*/ 19 w 19"/>
                <a:gd name="T9" fmla="*/ 18 h 22"/>
                <a:gd name="T10" fmla="*/ 7 w 19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2">
                  <a:moveTo>
                    <a:pt x="7" y="0"/>
                  </a:moveTo>
                  <a:lnTo>
                    <a:pt x="7" y="0"/>
                  </a:lnTo>
                  <a:cubicBezTo>
                    <a:pt x="15" y="4"/>
                    <a:pt x="15" y="11"/>
                    <a:pt x="16" y="16"/>
                  </a:cubicBezTo>
                  <a:cubicBezTo>
                    <a:pt x="10" y="16"/>
                    <a:pt x="7" y="20"/>
                    <a:pt x="0" y="18"/>
                  </a:cubicBezTo>
                  <a:cubicBezTo>
                    <a:pt x="9" y="22"/>
                    <a:pt x="11" y="19"/>
                    <a:pt x="19" y="18"/>
                  </a:cubicBezTo>
                  <a:cubicBezTo>
                    <a:pt x="17" y="10"/>
                    <a:pt x="17" y="5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3" name="Freeform 1661"/>
            <p:cNvSpPr>
              <a:spLocks/>
            </p:cNvSpPr>
            <p:nvPr userDrawn="1"/>
          </p:nvSpPr>
          <p:spPr bwMode="auto">
            <a:xfrm>
              <a:off x="419" y="311"/>
              <a:ext cx="9" cy="5"/>
            </a:xfrm>
            <a:custGeom>
              <a:avLst/>
              <a:gdLst>
                <a:gd name="T0" fmla="*/ 20 w 20"/>
                <a:gd name="T1" fmla="*/ 11 h 11"/>
                <a:gd name="T2" fmla="*/ 20 w 20"/>
                <a:gd name="T3" fmla="*/ 11 h 11"/>
                <a:gd name="T4" fmla="*/ 3 w 20"/>
                <a:gd name="T5" fmla="*/ 0 h 11"/>
                <a:gd name="T6" fmla="*/ 0 w 20"/>
                <a:gd name="T7" fmla="*/ 0 h 11"/>
                <a:gd name="T8" fmla="*/ 20 w 2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1">
                  <a:moveTo>
                    <a:pt x="20" y="11"/>
                  </a:moveTo>
                  <a:lnTo>
                    <a:pt x="20" y="11"/>
                  </a:lnTo>
                  <a:lnTo>
                    <a:pt x="3" y="0"/>
                  </a:lnTo>
                  <a:lnTo>
                    <a:pt x="0" y="0"/>
                  </a:lnTo>
                  <a:lnTo>
                    <a:pt x="20" y="1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4" name="Freeform 1662"/>
            <p:cNvSpPr>
              <a:spLocks/>
            </p:cNvSpPr>
            <p:nvPr userDrawn="1"/>
          </p:nvSpPr>
          <p:spPr bwMode="auto">
            <a:xfrm>
              <a:off x="415" y="317"/>
              <a:ext cx="7" cy="8"/>
            </a:xfrm>
            <a:custGeom>
              <a:avLst/>
              <a:gdLst>
                <a:gd name="T0" fmla="*/ 16 w 16"/>
                <a:gd name="T1" fmla="*/ 18 h 18"/>
                <a:gd name="T2" fmla="*/ 16 w 16"/>
                <a:gd name="T3" fmla="*/ 18 h 18"/>
                <a:gd name="T4" fmla="*/ 1 w 16"/>
                <a:gd name="T5" fmla="*/ 0 h 18"/>
                <a:gd name="T6" fmla="*/ 0 w 16"/>
                <a:gd name="T7" fmla="*/ 2 h 18"/>
                <a:gd name="T8" fmla="*/ 16 w 1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8">
                  <a:moveTo>
                    <a:pt x="16" y="18"/>
                  </a:moveTo>
                  <a:lnTo>
                    <a:pt x="16" y="18"/>
                  </a:lnTo>
                  <a:lnTo>
                    <a:pt x="1" y="0"/>
                  </a:lnTo>
                  <a:lnTo>
                    <a:pt x="0" y="2"/>
                  </a:lnTo>
                  <a:lnTo>
                    <a:pt x="16" y="1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5" name="Freeform 1663"/>
            <p:cNvSpPr>
              <a:spLocks/>
            </p:cNvSpPr>
            <p:nvPr userDrawn="1"/>
          </p:nvSpPr>
          <p:spPr bwMode="auto">
            <a:xfrm>
              <a:off x="428" y="331"/>
              <a:ext cx="10" cy="10"/>
            </a:xfrm>
            <a:custGeom>
              <a:avLst/>
              <a:gdLst>
                <a:gd name="T0" fmla="*/ 12 w 21"/>
                <a:gd name="T1" fmla="*/ 0 h 21"/>
                <a:gd name="T2" fmla="*/ 12 w 21"/>
                <a:gd name="T3" fmla="*/ 0 h 21"/>
                <a:gd name="T4" fmla="*/ 17 w 21"/>
                <a:gd name="T5" fmla="*/ 16 h 21"/>
                <a:gd name="T6" fmla="*/ 0 w 21"/>
                <a:gd name="T7" fmla="*/ 12 h 21"/>
                <a:gd name="T8" fmla="*/ 19 w 21"/>
                <a:gd name="T9" fmla="*/ 18 h 21"/>
                <a:gd name="T10" fmla="*/ 12 w 21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1">
                  <a:moveTo>
                    <a:pt x="12" y="0"/>
                  </a:moveTo>
                  <a:lnTo>
                    <a:pt x="12" y="0"/>
                  </a:lnTo>
                  <a:cubicBezTo>
                    <a:pt x="19" y="6"/>
                    <a:pt x="17" y="11"/>
                    <a:pt x="17" y="16"/>
                  </a:cubicBezTo>
                  <a:cubicBezTo>
                    <a:pt x="11" y="16"/>
                    <a:pt x="6" y="18"/>
                    <a:pt x="0" y="12"/>
                  </a:cubicBezTo>
                  <a:cubicBezTo>
                    <a:pt x="7" y="21"/>
                    <a:pt x="12" y="17"/>
                    <a:pt x="19" y="18"/>
                  </a:cubicBezTo>
                  <a:cubicBezTo>
                    <a:pt x="20" y="9"/>
                    <a:pt x="21" y="7"/>
                    <a:pt x="1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6" name="Freeform 1664"/>
            <p:cNvSpPr>
              <a:spLocks/>
            </p:cNvSpPr>
            <p:nvPr userDrawn="1"/>
          </p:nvSpPr>
          <p:spPr bwMode="auto">
            <a:xfrm>
              <a:off x="406" y="322"/>
              <a:ext cx="6" cy="9"/>
            </a:xfrm>
            <a:custGeom>
              <a:avLst/>
              <a:gdLst>
                <a:gd name="T0" fmla="*/ 13 w 13"/>
                <a:gd name="T1" fmla="*/ 19 h 19"/>
                <a:gd name="T2" fmla="*/ 13 w 13"/>
                <a:gd name="T3" fmla="*/ 19 h 19"/>
                <a:gd name="T4" fmla="*/ 0 w 13"/>
                <a:gd name="T5" fmla="*/ 0 h 19"/>
                <a:gd name="T6" fmla="*/ 0 w 13"/>
                <a:gd name="T7" fmla="*/ 2 h 19"/>
                <a:gd name="T8" fmla="*/ 13 w 13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9">
                  <a:moveTo>
                    <a:pt x="13" y="19"/>
                  </a:moveTo>
                  <a:lnTo>
                    <a:pt x="13" y="19"/>
                  </a:lnTo>
                  <a:lnTo>
                    <a:pt x="0" y="0"/>
                  </a:lnTo>
                  <a:lnTo>
                    <a:pt x="0" y="2"/>
                  </a:lnTo>
                  <a:lnTo>
                    <a:pt x="13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7" name="Freeform 1665"/>
            <p:cNvSpPr>
              <a:spLocks/>
            </p:cNvSpPr>
            <p:nvPr userDrawn="1"/>
          </p:nvSpPr>
          <p:spPr bwMode="auto">
            <a:xfrm>
              <a:off x="414" y="339"/>
              <a:ext cx="11" cy="9"/>
            </a:xfrm>
            <a:custGeom>
              <a:avLst/>
              <a:gdLst>
                <a:gd name="T0" fmla="*/ 16 w 24"/>
                <a:gd name="T1" fmla="*/ 0 h 20"/>
                <a:gd name="T2" fmla="*/ 16 w 24"/>
                <a:gd name="T3" fmla="*/ 0 h 20"/>
                <a:gd name="T4" fmla="*/ 15 w 24"/>
                <a:gd name="T5" fmla="*/ 16 h 20"/>
                <a:gd name="T6" fmla="*/ 0 w 24"/>
                <a:gd name="T7" fmla="*/ 7 h 20"/>
                <a:gd name="T8" fmla="*/ 17 w 24"/>
                <a:gd name="T9" fmla="*/ 18 h 20"/>
                <a:gd name="T10" fmla="*/ 16 w 24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0">
                  <a:moveTo>
                    <a:pt x="16" y="0"/>
                  </a:moveTo>
                  <a:lnTo>
                    <a:pt x="16" y="0"/>
                  </a:lnTo>
                  <a:cubicBezTo>
                    <a:pt x="21" y="9"/>
                    <a:pt x="17" y="11"/>
                    <a:pt x="15" y="16"/>
                  </a:cubicBezTo>
                  <a:cubicBezTo>
                    <a:pt x="9" y="14"/>
                    <a:pt x="4" y="17"/>
                    <a:pt x="0" y="7"/>
                  </a:cubicBezTo>
                  <a:cubicBezTo>
                    <a:pt x="4" y="20"/>
                    <a:pt x="10" y="16"/>
                    <a:pt x="17" y="18"/>
                  </a:cubicBezTo>
                  <a:cubicBezTo>
                    <a:pt x="20" y="10"/>
                    <a:pt x="24" y="10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8" name="Freeform 1666"/>
            <p:cNvSpPr>
              <a:spLocks/>
            </p:cNvSpPr>
            <p:nvPr userDrawn="1"/>
          </p:nvSpPr>
          <p:spPr bwMode="auto">
            <a:xfrm>
              <a:off x="397" y="326"/>
              <a:ext cx="4" cy="11"/>
            </a:xfrm>
            <a:custGeom>
              <a:avLst/>
              <a:gdLst>
                <a:gd name="T0" fmla="*/ 10 w 10"/>
                <a:gd name="T1" fmla="*/ 24 h 24"/>
                <a:gd name="T2" fmla="*/ 10 w 10"/>
                <a:gd name="T3" fmla="*/ 24 h 24"/>
                <a:gd name="T4" fmla="*/ 3 w 10"/>
                <a:gd name="T5" fmla="*/ 2 h 24"/>
                <a:gd name="T6" fmla="*/ 0 w 10"/>
                <a:gd name="T7" fmla="*/ 0 h 24"/>
                <a:gd name="T8" fmla="*/ 0 w 10"/>
                <a:gd name="T9" fmla="*/ 2 h 24"/>
                <a:gd name="T10" fmla="*/ 10 w 10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4">
                  <a:moveTo>
                    <a:pt x="10" y="24"/>
                  </a:moveTo>
                  <a:lnTo>
                    <a:pt x="10" y="24"/>
                  </a:lnTo>
                  <a:lnTo>
                    <a:pt x="3" y="2"/>
                  </a:lnTo>
                  <a:cubicBezTo>
                    <a:pt x="2" y="2"/>
                    <a:pt x="1" y="1"/>
                    <a:pt x="0" y="0"/>
                  </a:cubicBezTo>
                  <a:lnTo>
                    <a:pt x="0" y="2"/>
                  </a:lnTo>
                  <a:lnTo>
                    <a:pt x="10" y="2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39" name="Freeform 1667"/>
            <p:cNvSpPr>
              <a:spLocks/>
            </p:cNvSpPr>
            <p:nvPr userDrawn="1"/>
          </p:nvSpPr>
          <p:spPr bwMode="auto">
            <a:xfrm>
              <a:off x="400" y="344"/>
              <a:ext cx="11" cy="8"/>
            </a:xfrm>
            <a:custGeom>
              <a:avLst/>
              <a:gdLst>
                <a:gd name="T0" fmla="*/ 19 w 25"/>
                <a:gd name="T1" fmla="*/ 0 h 17"/>
                <a:gd name="T2" fmla="*/ 19 w 25"/>
                <a:gd name="T3" fmla="*/ 0 h 17"/>
                <a:gd name="T4" fmla="*/ 15 w 25"/>
                <a:gd name="T5" fmla="*/ 15 h 17"/>
                <a:gd name="T6" fmla="*/ 0 w 25"/>
                <a:gd name="T7" fmla="*/ 4 h 17"/>
                <a:gd name="T8" fmla="*/ 15 w 25"/>
                <a:gd name="T9" fmla="*/ 17 h 17"/>
                <a:gd name="T10" fmla="*/ 19 w 25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7">
                  <a:moveTo>
                    <a:pt x="19" y="0"/>
                  </a:moveTo>
                  <a:lnTo>
                    <a:pt x="19" y="0"/>
                  </a:lnTo>
                  <a:cubicBezTo>
                    <a:pt x="22" y="10"/>
                    <a:pt x="17" y="10"/>
                    <a:pt x="15" y="15"/>
                  </a:cubicBezTo>
                  <a:cubicBezTo>
                    <a:pt x="9" y="12"/>
                    <a:pt x="3" y="14"/>
                    <a:pt x="0" y="4"/>
                  </a:cubicBezTo>
                  <a:cubicBezTo>
                    <a:pt x="2" y="17"/>
                    <a:pt x="9" y="14"/>
                    <a:pt x="15" y="17"/>
                  </a:cubicBezTo>
                  <a:cubicBezTo>
                    <a:pt x="20" y="10"/>
                    <a:pt x="25" y="12"/>
                    <a:pt x="1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40" name="Freeform 1668"/>
            <p:cNvSpPr>
              <a:spLocks/>
            </p:cNvSpPr>
            <p:nvPr userDrawn="1"/>
          </p:nvSpPr>
          <p:spPr bwMode="auto">
            <a:xfrm>
              <a:off x="386" y="329"/>
              <a:ext cx="2" cy="9"/>
            </a:xfrm>
            <a:custGeom>
              <a:avLst/>
              <a:gdLst>
                <a:gd name="T0" fmla="*/ 4 w 4"/>
                <a:gd name="T1" fmla="*/ 19 h 19"/>
                <a:gd name="T2" fmla="*/ 4 w 4"/>
                <a:gd name="T3" fmla="*/ 19 h 19"/>
                <a:gd name="T4" fmla="*/ 3 w 4"/>
                <a:gd name="T5" fmla="*/ 3 h 19"/>
                <a:gd name="T6" fmla="*/ 0 w 4"/>
                <a:gd name="T7" fmla="*/ 0 h 19"/>
                <a:gd name="T8" fmla="*/ 4 w 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9">
                  <a:moveTo>
                    <a:pt x="4" y="19"/>
                  </a:moveTo>
                  <a:lnTo>
                    <a:pt x="4" y="19"/>
                  </a:lnTo>
                  <a:lnTo>
                    <a:pt x="3" y="3"/>
                  </a:lnTo>
                  <a:cubicBezTo>
                    <a:pt x="2" y="2"/>
                    <a:pt x="1" y="1"/>
                    <a:pt x="0" y="0"/>
                  </a:cubicBezTo>
                  <a:lnTo>
                    <a:pt x="4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41" name="Freeform 1669"/>
            <p:cNvSpPr>
              <a:spLocks/>
            </p:cNvSpPr>
            <p:nvPr userDrawn="1"/>
          </p:nvSpPr>
          <p:spPr bwMode="auto">
            <a:xfrm>
              <a:off x="383" y="343"/>
              <a:ext cx="10" cy="6"/>
            </a:xfrm>
            <a:custGeom>
              <a:avLst/>
              <a:gdLst>
                <a:gd name="T0" fmla="*/ 21 w 23"/>
                <a:gd name="T1" fmla="*/ 0 h 14"/>
                <a:gd name="T2" fmla="*/ 21 w 23"/>
                <a:gd name="T3" fmla="*/ 0 h 14"/>
                <a:gd name="T4" fmla="*/ 12 w 23"/>
                <a:gd name="T5" fmla="*/ 12 h 14"/>
                <a:gd name="T6" fmla="*/ 1 w 23"/>
                <a:gd name="T7" fmla="*/ 0 h 14"/>
                <a:gd name="T8" fmla="*/ 12 w 23"/>
                <a:gd name="T9" fmla="*/ 14 h 14"/>
                <a:gd name="T10" fmla="*/ 21 w 23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4">
                  <a:moveTo>
                    <a:pt x="21" y="0"/>
                  </a:moveTo>
                  <a:lnTo>
                    <a:pt x="21" y="0"/>
                  </a:lnTo>
                  <a:cubicBezTo>
                    <a:pt x="21" y="10"/>
                    <a:pt x="16" y="8"/>
                    <a:pt x="12" y="12"/>
                  </a:cubicBezTo>
                  <a:cubicBezTo>
                    <a:pt x="7" y="8"/>
                    <a:pt x="1" y="11"/>
                    <a:pt x="1" y="0"/>
                  </a:cubicBezTo>
                  <a:cubicBezTo>
                    <a:pt x="0" y="14"/>
                    <a:pt x="7" y="10"/>
                    <a:pt x="12" y="14"/>
                  </a:cubicBezTo>
                  <a:cubicBezTo>
                    <a:pt x="19" y="8"/>
                    <a:pt x="23" y="12"/>
                    <a:pt x="2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42" name="Freeform 1670"/>
            <p:cNvSpPr>
              <a:spLocks/>
            </p:cNvSpPr>
            <p:nvPr userDrawn="1"/>
          </p:nvSpPr>
          <p:spPr bwMode="auto">
            <a:xfrm>
              <a:off x="404" y="294"/>
              <a:ext cx="9" cy="2"/>
            </a:xfrm>
            <a:custGeom>
              <a:avLst/>
              <a:gdLst>
                <a:gd name="T0" fmla="*/ 20 w 20"/>
                <a:gd name="T1" fmla="*/ 3 h 3"/>
                <a:gd name="T2" fmla="*/ 20 w 20"/>
                <a:gd name="T3" fmla="*/ 3 h 3"/>
                <a:gd name="T4" fmla="*/ 5 w 20"/>
                <a:gd name="T5" fmla="*/ 0 h 3"/>
                <a:gd name="T6" fmla="*/ 0 w 20"/>
                <a:gd name="T7" fmla="*/ 2 h 3"/>
                <a:gd name="T8" fmla="*/ 20 w 20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">
                  <a:moveTo>
                    <a:pt x="20" y="3"/>
                  </a:moveTo>
                  <a:lnTo>
                    <a:pt x="20" y="3"/>
                  </a:lnTo>
                  <a:cubicBezTo>
                    <a:pt x="20" y="3"/>
                    <a:pt x="7" y="1"/>
                    <a:pt x="5" y="0"/>
                  </a:cubicBezTo>
                  <a:cubicBezTo>
                    <a:pt x="4" y="1"/>
                    <a:pt x="0" y="2"/>
                    <a:pt x="0" y="2"/>
                  </a:cubicBezTo>
                  <a:lnTo>
                    <a:pt x="2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43" name="Freeform 1671"/>
            <p:cNvSpPr>
              <a:spLocks/>
            </p:cNvSpPr>
            <p:nvPr userDrawn="1"/>
          </p:nvSpPr>
          <p:spPr bwMode="auto">
            <a:xfrm>
              <a:off x="418" y="293"/>
              <a:ext cx="9" cy="7"/>
            </a:xfrm>
            <a:custGeom>
              <a:avLst/>
              <a:gdLst>
                <a:gd name="T0" fmla="*/ 1 w 18"/>
                <a:gd name="T1" fmla="*/ 0 h 16"/>
                <a:gd name="T2" fmla="*/ 1 w 18"/>
                <a:gd name="T3" fmla="*/ 0 h 16"/>
                <a:gd name="T4" fmla="*/ 15 w 18"/>
                <a:gd name="T5" fmla="*/ 9 h 16"/>
                <a:gd name="T6" fmla="*/ 0 w 18"/>
                <a:gd name="T7" fmla="*/ 15 h 16"/>
                <a:gd name="T8" fmla="*/ 18 w 18"/>
                <a:gd name="T9" fmla="*/ 10 h 16"/>
                <a:gd name="T10" fmla="*/ 1 w 1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6">
                  <a:moveTo>
                    <a:pt x="1" y="0"/>
                  </a:moveTo>
                  <a:lnTo>
                    <a:pt x="1" y="0"/>
                  </a:lnTo>
                  <a:cubicBezTo>
                    <a:pt x="9" y="2"/>
                    <a:pt x="12" y="4"/>
                    <a:pt x="15" y="9"/>
                  </a:cubicBezTo>
                  <a:cubicBezTo>
                    <a:pt x="12" y="13"/>
                    <a:pt x="5" y="15"/>
                    <a:pt x="0" y="15"/>
                  </a:cubicBezTo>
                  <a:cubicBezTo>
                    <a:pt x="8" y="16"/>
                    <a:pt x="14" y="14"/>
                    <a:pt x="18" y="10"/>
                  </a:cubicBezTo>
                  <a:cubicBezTo>
                    <a:pt x="14" y="3"/>
                    <a:pt x="9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44" name="Freeform 1672"/>
            <p:cNvSpPr>
              <a:spLocks/>
            </p:cNvSpPr>
            <p:nvPr userDrawn="1"/>
          </p:nvSpPr>
          <p:spPr bwMode="auto">
            <a:xfrm>
              <a:off x="407" y="303"/>
              <a:ext cx="4" cy="1"/>
            </a:xfrm>
            <a:custGeom>
              <a:avLst/>
              <a:gdLst>
                <a:gd name="T0" fmla="*/ 9 w 9"/>
                <a:gd name="T1" fmla="*/ 4 h 4"/>
                <a:gd name="T2" fmla="*/ 9 w 9"/>
                <a:gd name="T3" fmla="*/ 4 h 4"/>
                <a:gd name="T4" fmla="*/ 0 w 9"/>
                <a:gd name="T5" fmla="*/ 0 h 4"/>
                <a:gd name="T6" fmla="*/ 0 w 9"/>
                <a:gd name="T7" fmla="*/ 1 h 4"/>
                <a:gd name="T8" fmla="*/ 9 w 9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9" y="4"/>
                  </a:moveTo>
                  <a:lnTo>
                    <a:pt x="9" y="4"/>
                  </a:lnTo>
                  <a:lnTo>
                    <a:pt x="0" y="0"/>
                  </a:lnTo>
                  <a:lnTo>
                    <a:pt x="0" y="1"/>
                  </a:lnTo>
                  <a:lnTo>
                    <a:pt x="9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45" name="Freeform 1673"/>
            <p:cNvSpPr>
              <a:spLocks/>
            </p:cNvSpPr>
            <p:nvPr userDrawn="1"/>
          </p:nvSpPr>
          <p:spPr bwMode="auto">
            <a:xfrm>
              <a:off x="414" y="303"/>
              <a:ext cx="8" cy="8"/>
            </a:xfrm>
            <a:custGeom>
              <a:avLst/>
              <a:gdLst>
                <a:gd name="T0" fmla="*/ 4 w 16"/>
                <a:gd name="T1" fmla="*/ 0 h 18"/>
                <a:gd name="T2" fmla="*/ 4 w 16"/>
                <a:gd name="T3" fmla="*/ 0 h 18"/>
                <a:gd name="T4" fmla="*/ 13 w 16"/>
                <a:gd name="T5" fmla="*/ 11 h 18"/>
                <a:gd name="T6" fmla="*/ 0 w 16"/>
                <a:gd name="T7" fmla="*/ 14 h 18"/>
                <a:gd name="T8" fmla="*/ 16 w 16"/>
                <a:gd name="T9" fmla="*/ 12 h 18"/>
                <a:gd name="T10" fmla="*/ 4 w 16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8">
                  <a:moveTo>
                    <a:pt x="4" y="0"/>
                  </a:moveTo>
                  <a:lnTo>
                    <a:pt x="4" y="0"/>
                  </a:lnTo>
                  <a:cubicBezTo>
                    <a:pt x="11" y="2"/>
                    <a:pt x="12" y="6"/>
                    <a:pt x="13" y="11"/>
                  </a:cubicBezTo>
                  <a:cubicBezTo>
                    <a:pt x="9" y="14"/>
                    <a:pt x="4" y="16"/>
                    <a:pt x="0" y="14"/>
                  </a:cubicBezTo>
                  <a:cubicBezTo>
                    <a:pt x="6" y="18"/>
                    <a:pt x="11" y="14"/>
                    <a:pt x="16" y="12"/>
                  </a:cubicBezTo>
                  <a:cubicBezTo>
                    <a:pt x="14" y="5"/>
                    <a:pt x="12" y="1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46" name="Freeform 1674"/>
            <p:cNvSpPr>
              <a:spLocks/>
            </p:cNvSpPr>
            <p:nvPr userDrawn="1"/>
          </p:nvSpPr>
          <p:spPr bwMode="auto">
            <a:xfrm>
              <a:off x="406" y="311"/>
              <a:ext cx="8" cy="8"/>
            </a:xfrm>
            <a:custGeom>
              <a:avLst/>
              <a:gdLst>
                <a:gd name="T0" fmla="*/ 11 w 19"/>
                <a:gd name="T1" fmla="*/ 0 h 18"/>
                <a:gd name="T2" fmla="*/ 11 w 19"/>
                <a:gd name="T3" fmla="*/ 0 h 18"/>
                <a:gd name="T4" fmla="*/ 13 w 19"/>
                <a:gd name="T5" fmla="*/ 14 h 18"/>
                <a:gd name="T6" fmla="*/ 0 w 19"/>
                <a:gd name="T7" fmla="*/ 11 h 18"/>
                <a:gd name="T8" fmla="*/ 15 w 19"/>
                <a:gd name="T9" fmla="*/ 17 h 18"/>
                <a:gd name="T10" fmla="*/ 11 w 19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8">
                  <a:moveTo>
                    <a:pt x="11" y="0"/>
                  </a:moveTo>
                  <a:lnTo>
                    <a:pt x="11" y="0"/>
                  </a:lnTo>
                  <a:cubicBezTo>
                    <a:pt x="16" y="5"/>
                    <a:pt x="15" y="9"/>
                    <a:pt x="13" y="14"/>
                  </a:cubicBezTo>
                  <a:cubicBezTo>
                    <a:pt x="8" y="14"/>
                    <a:pt x="3" y="15"/>
                    <a:pt x="0" y="11"/>
                  </a:cubicBezTo>
                  <a:cubicBezTo>
                    <a:pt x="4" y="18"/>
                    <a:pt x="10" y="16"/>
                    <a:pt x="15" y="17"/>
                  </a:cubicBezTo>
                  <a:cubicBezTo>
                    <a:pt x="17" y="8"/>
                    <a:pt x="19" y="5"/>
                    <a:pt x="1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47" name="Freeform 1675"/>
            <p:cNvSpPr>
              <a:spLocks/>
            </p:cNvSpPr>
            <p:nvPr userDrawn="1"/>
          </p:nvSpPr>
          <p:spPr bwMode="auto">
            <a:xfrm>
              <a:off x="401" y="306"/>
              <a:ext cx="4" cy="4"/>
            </a:xfrm>
            <a:custGeom>
              <a:avLst/>
              <a:gdLst>
                <a:gd name="T0" fmla="*/ 9 w 9"/>
                <a:gd name="T1" fmla="*/ 8 h 8"/>
                <a:gd name="T2" fmla="*/ 9 w 9"/>
                <a:gd name="T3" fmla="*/ 8 h 8"/>
                <a:gd name="T4" fmla="*/ 2 w 9"/>
                <a:gd name="T5" fmla="*/ 0 h 8"/>
                <a:gd name="T6" fmla="*/ 0 w 9"/>
                <a:gd name="T7" fmla="*/ 1 h 8"/>
                <a:gd name="T8" fmla="*/ 9 w 9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9" y="8"/>
                  </a:moveTo>
                  <a:lnTo>
                    <a:pt x="9" y="8"/>
                  </a:lnTo>
                  <a:lnTo>
                    <a:pt x="2" y="0"/>
                  </a:lnTo>
                  <a:lnTo>
                    <a:pt x="0" y="1"/>
                  </a:lnTo>
                  <a:lnTo>
                    <a:pt x="9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48" name="Freeform 1676"/>
            <p:cNvSpPr>
              <a:spLocks/>
            </p:cNvSpPr>
            <p:nvPr userDrawn="1"/>
          </p:nvSpPr>
          <p:spPr bwMode="auto">
            <a:xfrm>
              <a:off x="395" y="312"/>
              <a:ext cx="2" cy="4"/>
            </a:xfrm>
            <a:custGeom>
              <a:avLst/>
              <a:gdLst>
                <a:gd name="T0" fmla="*/ 5 w 5"/>
                <a:gd name="T1" fmla="*/ 10 h 10"/>
                <a:gd name="T2" fmla="*/ 5 w 5"/>
                <a:gd name="T3" fmla="*/ 10 h 10"/>
                <a:gd name="T4" fmla="*/ 0 w 5"/>
                <a:gd name="T5" fmla="*/ 0 h 10"/>
                <a:gd name="T6" fmla="*/ 0 w 5"/>
                <a:gd name="T7" fmla="*/ 2 h 10"/>
                <a:gd name="T8" fmla="*/ 5 w 5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0">
                  <a:moveTo>
                    <a:pt x="5" y="10"/>
                  </a:moveTo>
                  <a:lnTo>
                    <a:pt x="5" y="1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49" name="Freeform 1677"/>
            <p:cNvSpPr>
              <a:spLocks/>
            </p:cNvSpPr>
            <p:nvPr userDrawn="1"/>
          </p:nvSpPr>
          <p:spPr bwMode="auto">
            <a:xfrm>
              <a:off x="397" y="319"/>
              <a:ext cx="9" cy="7"/>
            </a:xfrm>
            <a:custGeom>
              <a:avLst/>
              <a:gdLst>
                <a:gd name="T0" fmla="*/ 14 w 20"/>
                <a:gd name="T1" fmla="*/ 0 h 16"/>
                <a:gd name="T2" fmla="*/ 14 w 20"/>
                <a:gd name="T3" fmla="*/ 0 h 16"/>
                <a:gd name="T4" fmla="*/ 12 w 20"/>
                <a:gd name="T5" fmla="*/ 12 h 16"/>
                <a:gd name="T6" fmla="*/ 0 w 20"/>
                <a:gd name="T7" fmla="*/ 8 h 16"/>
                <a:gd name="T8" fmla="*/ 14 w 20"/>
                <a:gd name="T9" fmla="*/ 14 h 16"/>
                <a:gd name="T10" fmla="*/ 14 w 20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6">
                  <a:moveTo>
                    <a:pt x="14" y="0"/>
                  </a:moveTo>
                  <a:lnTo>
                    <a:pt x="14" y="0"/>
                  </a:lnTo>
                  <a:cubicBezTo>
                    <a:pt x="17" y="5"/>
                    <a:pt x="14" y="8"/>
                    <a:pt x="12" y="12"/>
                  </a:cubicBezTo>
                  <a:cubicBezTo>
                    <a:pt x="7" y="12"/>
                    <a:pt x="4" y="12"/>
                    <a:pt x="0" y="8"/>
                  </a:cubicBezTo>
                  <a:cubicBezTo>
                    <a:pt x="4" y="16"/>
                    <a:pt x="8" y="13"/>
                    <a:pt x="14" y="14"/>
                  </a:cubicBezTo>
                  <a:cubicBezTo>
                    <a:pt x="15" y="9"/>
                    <a:pt x="20" y="7"/>
                    <a:pt x="1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50" name="Freeform 1678"/>
            <p:cNvSpPr>
              <a:spLocks/>
            </p:cNvSpPr>
            <p:nvPr userDrawn="1"/>
          </p:nvSpPr>
          <p:spPr bwMode="auto">
            <a:xfrm>
              <a:off x="387" y="324"/>
              <a:ext cx="9" cy="6"/>
            </a:xfrm>
            <a:custGeom>
              <a:avLst/>
              <a:gdLst>
                <a:gd name="T0" fmla="*/ 16 w 21"/>
                <a:gd name="T1" fmla="*/ 0 h 14"/>
                <a:gd name="T2" fmla="*/ 16 w 21"/>
                <a:gd name="T3" fmla="*/ 0 h 14"/>
                <a:gd name="T4" fmla="*/ 12 w 21"/>
                <a:gd name="T5" fmla="*/ 11 h 14"/>
                <a:gd name="T6" fmla="*/ 0 w 21"/>
                <a:gd name="T7" fmla="*/ 4 h 14"/>
                <a:gd name="T8" fmla="*/ 13 w 21"/>
                <a:gd name="T9" fmla="*/ 14 h 14"/>
                <a:gd name="T10" fmla="*/ 16 w 21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4">
                  <a:moveTo>
                    <a:pt x="16" y="0"/>
                  </a:moveTo>
                  <a:lnTo>
                    <a:pt x="16" y="0"/>
                  </a:lnTo>
                  <a:cubicBezTo>
                    <a:pt x="18" y="6"/>
                    <a:pt x="14" y="7"/>
                    <a:pt x="12" y="11"/>
                  </a:cubicBezTo>
                  <a:cubicBezTo>
                    <a:pt x="7" y="9"/>
                    <a:pt x="2" y="9"/>
                    <a:pt x="0" y="4"/>
                  </a:cubicBezTo>
                  <a:cubicBezTo>
                    <a:pt x="1" y="12"/>
                    <a:pt x="8" y="11"/>
                    <a:pt x="13" y="14"/>
                  </a:cubicBezTo>
                  <a:cubicBezTo>
                    <a:pt x="15" y="9"/>
                    <a:pt x="21" y="7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51" name="Freeform 1679"/>
            <p:cNvSpPr>
              <a:spLocks/>
            </p:cNvSpPr>
            <p:nvPr userDrawn="1"/>
          </p:nvSpPr>
          <p:spPr bwMode="auto">
            <a:xfrm>
              <a:off x="375" y="327"/>
              <a:ext cx="9" cy="5"/>
            </a:xfrm>
            <a:custGeom>
              <a:avLst/>
              <a:gdLst>
                <a:gd name="T0" fmla="*/ 19 w 21"/>
                <a:gd name="T1" fmla="*/ 0 h 12"/>
                <a:gd name="T2" fmla="*/ 19 w 21"/>
                <a:gd name="T3" fmla="*/ 0 h 12"/>
                <a:gd name="T4" fmla="*/ 10 w 21"/>
                <a:gd name="T5" fmla="*/ 9 h 12"/>
                <a:gd name="T6" fmla="*/ 1 w 21"/>
                <a:gd name="T7" fmla="*/ 1 h 12"/>
                <a:gd name="T8" fmla="*/ 10 w 21"/>
                <a:gd name="T9" fmla="*/ 12 h 12"/>
                <a:gd name="T10" fmla="*/ 19 w 2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2">
                  <a:moveTo>
                    <a:pt x="19" y="0"/>
                  </a:moveTo>
                  <a:lnTo>
                    <a:pt x="19" y="0"/>
                  </a:lnTo>
                  <a:cubicBezTo>
                    <a:pt x="19" y="6"/>
                    <a:pt x="13" y="6"/>
                    <a:pt x="10" y="9"/>
                  </a:cubicBezTo>
                  <a:cubicBezTo>
                    <a:pt x="5" y="7"/>
                    <a:pt x="1" y="7"/>
                    <a:pt x="1" y="1"/>
                  </a:cubicBezTo>
                  <a:cubicBezTo>
                    <a:pt x="0" y="10"/>
                    <a:pt x="6" y="8"/>
                    <a:pt x="10" y="12"/>
                  </a:cubicBezTo>
                  <a:cubicBezTo>
                    <a:pt x="14" y="8"/>
                    <a:pt x="21" y="9"/>
                    <a:pt x="1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52" name="Freeform 1680"/>
            <p:cNvSpPr>
              <a:spLocks/>
            </p:cNvSpPr>
            <p:nvPr userDrawn="1"/>
          </p:nvSpPr>
          <p:spPr bwMode="auto">
            <a:xfrm>
              <a:off x="379" y="314"/>
              <a:ext cx="1" cy="7"/>
            </a:xfrm>
            <a:custGeom>
              <a:avLst/>
              <a:gdLst>
                <a:gd name="T0" fmla="*/ 2 w 2"/>
                <a:gd name="T1" fmla="*/ 1 h 15"/>
                <a:gd name="T2" fmla="*/ 2 w 2"/>
                <a:gd name="T3" fmla="*/ 1 h 15"/>
                <a:gd name="T4" fmla="*/ 0 w 2"/>
                <a:gd name="T5" fmla="*/ 0 h 15"/>
                <a:gd name="T6" fmla="*/ 2 w 2"/>
                <a:gd name="T7" fmla="*/ 15 h 15"/>
                <a:gd name="T8" fmla="*/ 2 w 2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5">
                  <a:moveTo>
                    <a:pt x="2" y="1"/>
                  </a:moveTo>
                  <a:lnTo>
                    <a:pt x="2" y="1"/>
                  </a:lnTo>
                  <a:lnTo>
                    <a:pt x="0" y="0"/>
                  </a:lnTo>
                  <a:lnTo>
                    <a:pt x="2" y="15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53" name="Freeform 1681"/>
            <p:cNvSpPr>
              <a:spLocks/>
            </p:cNvSpPr>
            <p:nvPr userDrawn="1"/>
          </p:nvSpPr>
          <p:spPr bwMode="auto">
            <a:xfrm>
              <a:off x="364" y="326"/>
              <a:ext cx="8" cy="6"/>
            </a:xfrm>
            <a:custGeom>
              <a:avLst/>
              <a:gdLst>
                <a:gd name="T0" fmla="*/ 3 w 19"/>
                <a:gd name="T1" fmla="*/ 0 h 12"/>
                <a:gd name="T2" fmla="*/ 3 w 19"/>
                <a:gd name="T3" fmla="*/ 0 h 12"/>
                <a:gd name="T4" fmla="*/ 8 w 19"/>
                <a:gd name="T5" fmla="*/ 12 h 12"/>
                <a:gd name="T6" fmla="*/ 19 w 19"/>
                <a:gd name="T7" fmla="*/ 2 h 12"/>
                <a:gd name="T8" fmla="*/ 8 w 19"/>
                <a:gd name="T9" fmla="*/ 10 h 12"/>
                <a:gd name="T10" fmla="*/ 3 w 19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2">
                  <a:moveTo>
                    <a:pt x="3" y="0"/>
                  </a:moveTo>
                  <a:lnTo>
                    <a:pt x="3" y="0"/>
                  </a:lnTo>
                  <a:cubicBezTo>
                    <a:pt x="0" y="7"/>
                    <a:pt x="5" y="8"/>
                    <a:pt x="8" y="12"/>
                  </a:cubicBezTo>
                  <a:cubicBezTo>
                    <a:pt x="13" y="9"/>
                    <a:pt x="19" y="10"/>
                    <a:pt x="19" y="2"/>
                  </a:cubicBezTo>
                  <a:cubicBezTo>
                    <a:pt x="18" y="7"/>
                    <a:pt x="13" y="7"/>
                    <a:pt x="8" y="10"/>
                  </a:cubicBezTo>
                  <a:cubicBezTo>
                    <a:pt x="6" y="6"/>
                    <a:pt x="2" y="6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54" name="Freeform 1682"/>
            <p:cNvSpPr>
              <a:spLocks/>
            </p:cNvSpPr>
            <p:nvPr userDrawn="1"/>
          </p:nvSpPr>
          <p:spPr bwMode="auto">
            <a:xfrm>
              <a:off x="369" y="316"/>
              <a:ext cx="2" cy="6"/>
            </a:xfrm>
            <a:custGeom>
              <a:avLst/>
              <a:gdLst>
                <a:gd name="T0" fmla="*/ 4 w 4"/>
                <a:gd name="T1" fmla="*/ 1 h 14"/>
                <a:gd name="T2" fmla="*/ 4 w 4"/>
                <a:gd name="T3" fmla="*/ 1 h 14"/>
                <a:gd name="T4" fmla="*/ 3 w 4"/>
                <a:gd name="T5" fmla="*/ 2 h 14"/>
                <a:gd name="T6" fmla="*/ 2 w 4"/>
                <a:gd name="T7" fmla="*/ 0 h 14"/>
                <a:gd name="T8" fmla="*/ 0 w 4"/>
                <a:gd name="T9" fmla="*/ 14 h 14"/>
                <a:gd name="T10" fmla="*/ 4 w 4"/>
                <a:gd name="T11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4">
                  <a:moveTo>
                    <a:pt x="4" y="1"/>
                  </a:moveTo>
                  <a:lnTo>
                    <a:pt x="4" y="1"/>
                  </a:lnTo>
                  <a:lnTo>
                    <a:pt x="3" y="2"/>
                  </a:lnTo>
                  <a:lnTo>
                    <a:pt x="2" y="0"/>
                  </a:lnTo>
                  <a:lnTo>
                    <a:pt x="0" y="14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55" name="Freeform 1683"/>
            <p:cNvSpPr>
              <a:spLocks/>
            </p:cNvSpPr>
            <p:nvPr userDrawn="1"/>
          </p:nvSpPr>
          <p:spPr bwMode="auto">
            <a:xfrm>
              <a:off x="398" y="297"/>
              <a:ext cx="8" cy="9"/>
            </a:xfrm>
            <a:custGeom>
              <a:avLst/>
              <a:gdLst>
                <a:gd name="T0" fmla="*/ 8 w 17"/>
                <a:gd name="T1" fmla="*/ 0 h 21"/>
                <a:gd name="T2" fmla="*/ 8 w 17"/>
                <a:gd name="T3" fmla="*/ 0 h 21"/>
                <a:gd name="T4" fmla="*/ 14 w 17"/>
                <a:gd name="T5" fmla="*/ 12 h 21"/>
                <a:gd name="T6" fmla="*/ 0 w 17"/>
                <a:gd name="T7" fmla="*/ 15 h 21"/>
                <a:gd name="T8" fmla="*/ 16 w 17"/>
                <a:gd name="T9" fmla="*/ 13 h 21"/>
                <a:gd name="T10" fmla="*/ 8 w 17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1">
                  <a:moveTo>
                    <a:pt x="8" y="0"/>
                  </a:moveTo>
                  <a:lnTo>
                    <a:pt x="8" y="0"/>
                  </a:lnTo>
                  <a:cubicBezTo>
                    <a:pt x="14" y="2"/>
                    <a:pt x="12" y="6"/>
                    <a:pt x="14" y="12"/>
                  </a:cubicBezTo>
                  <a:cubicBezTo>
                    <a:pt x="9" y="14"/>
                    <a:pt x="5" y="18"/>
                    <a:pt x="0" y="15"/>
                  </a:cubicBezTo>
                  <a:cubicBezTo>
                    <a:pt x="5" y="21"/>
                    <a:pt x="11" y="15"/>
                    <a:pt x="16" y="13"/>
                  </a:cubicBezTo>
                  <a:cubicBezTo>
                    <a:pt x="14" y="5"/>
                    <a:pt x="17" y="3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56" name="Freeform 1684"/>
            <p:cNvSpPr>
              <a:spLocks noEditPoints="1"/>
            </p:cNvSpPr>
            <p:nvPr userDrawn="1"/>
          </p:nvSpPr>
          <p:spPr bwMode="auto">
            <a:xfrm>
              <a:off x="396" y="289"/>
              <a:ext cx="7" cy="2"/>
            </a:xfrm>
            <a:custGeom>
              <a:avLst/>
              <a:gdLst>
                <a:gd name="T0" fmla="*/ 8 w 17"/>
                <a:gd name="T1" fmla="*/ 2 h 5"/>
                <a:gd name="T2" fmla="*/ 8 w 17"/>
                <a:gd name="T3" fmla="*/ 2 h 5"/>
                <a:gd name="T4" fmla="*/ 1 w 17"/>
                <a:gd name="T5" fmla="*/ 4 h 5"/>
                <a:gd name="T6" fmla="*/ 1 w 17"/>
                <a:gd name="T7" fmla="*/ 3 h 5"/>
                <a:gd name="T8" fmla="*/ 8 w 17"/>
                <a:gd name="T9" fmla="*/ 2 h 5"/>
                <a:gd name="T10" fmla="*/ 17 w 17"/>
                <a:gd name="T11" fmla="*/ 1 h 5"/>
                <a:gd name="T12" fmla="*/ 17 w 17"/>
                <a:gd name="T13" fmla="*/ 1 h 5"/>
                <a:gd name="T14" fmla="*/ 1 w 17"/>
                <a:gd name="T15" fmla="*/ 2 h 5"/>
                <a:gd name="T16" fmla="*/ 0 w 17"/>
                <a:gd name="T17" fmla="*/ 4 h 5"/>
                <a:gd name="T18" fmla="*/ 1 w 17"/>
                <a:gd name="T19" fmla="*/ 5 h 5"/>
                <a:gd name="T20" fmla="*/ 17 w 17"/>
                <a:gd name="T2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5">
                  <a:moveTo>
                    <a:pt x="8" y="2"/>
                  </a:moveTo>
                  <a:lnTo>
                    <a:pt x="8" y="2"/>
                  </a:lnTo>
                  <a:cubicBezTo>
                    <a:pt x="7" y="3"/>
                    <a:pt x="1" y="4"/>
                    <a:pt x="1" y="4"/>
                  </a:cubicBezTo>
                  <a:lnTo>
                    <a:pt x="1" y="3"/>
                  </a:lnTo>
                  <a:cubicBezTo>
                    <a:pt x="1" y="3"/>
                    <a:pt x="7" y="2"/>
                    <a:pt x="8" y="2"/>
                  </a:cubicBezTo>
                  <a:close/>
                  <a:moveTo>
                    <a:pt x="17" y="1"/>
                  </a:moveTo>
                  <a:lnTo>
                    <a:pt x="17" y="1"/>
                  </a:lnTo>
                  <a:cubicBezTo>
                    <a:pt x="9" y="0"/>
                    <a:pt x="1" y="2"/>
                    <a:pt x="1" y="2"/>
                  </a:cubicBezTo>
                  <a:lnTo>
                    <a:pt x="0" y="4"/>
                  </a:lnTo>
                  <a:lnTo>
                    <a:pt x="1" y="5"/>
                  </a:lnTo>
                  <a:cubicBezTo>
                    <a:pt x="5" y="5"/>
                    <a:pt x="10" y="3"/>
                    <a:pt x="17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57" name="Freeform 1685"/>
            <p:cNvSpPr>
              <a:spLocks noEditPoints="1"/>
            </p:cNvSpPr>
            <p:nvPr userDrawn="1"/>
          </p:nvSpPr>
          <p:spPr bwMode="auto">
            <a:xfrm>
              <a:off x="394" y="297"/>
              <a:ext cx="7" cy="4"/>
            </a:xfrm>
            <a:custGeom>
              <a:avLst/>
              <a:gdLst>
                <a:gd name="T0" fmla="*/ 7 w 15"/>
                <a:gd name="T1" fmla="*/ 5 h 10"/>
                <a:gd name="T2" fmla="*/ 7 w 15"/>
                <a:gd name="T3" fmla="*/ 5 h 10"/>
                <a:gd name="T4" fmla="*/ 1 w 15"/>
                <a:gd name="T5" fmla="*/ 2 h 10"/>
                <a:gd name="T6" fmla="*/ 2 w 15"/>
                <a:gd name="T7" fmla="*/ 1 h 10"/>
                <a:gd name="T8" fmla="*/ 7 w 15"/>
                <a:gd name="T9" fmla="*/ 5 h 10"/>
                <a:gd name="T10" fmla="*/ 15 w 15"/>
                <a:gd name="T11" fmla="*/ 10 h 10"/>
                <a:gd name="T12" fmla="*/ 15 w 15"/>
                <a:gd name="T13" fmla="*/ 10 h 10"/>
                <a:gd name="T14" fmla="*/ 2 w 15"/>
                <a:gd name="T15" fmla="*/ 0 h 10"/>
                <a:gd name="T16" fmla="*/ 0 w 15"/>
                <a:gd name="T17" fmla="*/ 1 h 10"/>
                <a:gd name="T18" fmla="*/ 0 w 15"/>
                <a:gd name="T19" fmla="*/ 3 h 10"/>
                <a:gd name="T20" fmla="*/ 15 w 15"/>
                <a:gd name="T2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10">
                  <a:moveTo>
                    <a:pt x="7" y="5"/>
                  </a:moveTo>
                  <a:lnTo>
                    <a:pt x="7" y="5"/>
                  </a:lnTo>
                  <a:cubicBezTo>
                    <a:pt x="6" y="5"/>
                    <a:pt x="1" y="2"/>
                    <a:pt x="1" y="2"/>
                  </a:cubicBezTo>
                  <a:lnTo>
                    <a:pt x="2" y="1"/>
                  </a:lnTo>
                  <a:cubicBezTo>
                    <a:pt x="2" y="1"/>
                    <a:pt x="6" y="4"/>
                    <a:pt x="7" y="5"/>
                  </a:cubicBezTo>
                  <a:close/>
                  <a:moveTo>
                    <a:pt x="15" y="10"/>
                  </a:moveTo>
                  <a:lnTo>
                    <a:pt x="15" y="10"/>
                  </a:lnTo>
                  <a:cubicBezTo>
                    <a:pt x="9" y="4"/>
                    <a:pt x="2" y="0"/>
                    <a:pt x="2" y="0"/>
                  </a:cubicBezTo>
                  <a:lnTo>
                    <a:pt x="0" y="1"/>
                  </a:lnTo>
                  <a:lnTo>
                    <a:pt x="0" y="3"/>
                  </a:lnTo>
                  <a:cubicBezTo>
                    <a:pt x="0" y="3"/>
                    <a:pt x="8" y="8"/>
                    <a:pt x="15" y="1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58" name="Freeform 1686"/>
            <p:cNvSpPr>
              <a:spLocks/>
            </p:cNvSpPr>
            <p:nvPr userDrawn="1"/>
          </p:nvSpPr>
          <p:spPr bwMode="auto">
            <a:xfrm>
              <a:off x="388" y="305"/>
              <a:ext cx="9" cy="8"/>
            </a:xfrm>
            <a:custGeom>
              <a:avLst/>
              <a:gdLst>
                <a:gd name="T0" fmla="*/ 16 w 21"/>
                <a:gd name="T1" fmla="*/ 0 h 16"/>
                <a:gd name="T2" fmla="*/ 16 w 21"/>
                <a:gd name="T3" fmla="*/ 0 h 16"/>
                <a:gd name="T4" fmla="*/ 12 w 21"/>
                <a:gd name="T5" fmla="*/ 10 h 16"/>
                <a:gd name="T6" fmla="*/ 0 w 21"/>
                <a:gd name="T7" fmla="*/ 10 h 16"/>
                <a:gd name="T8" fmla="*/ 13 w 21"/>
                <a:gd name="T9" fmla="*/ 12 h 16"/>
                <a:gd name="T10" fmla="*/ 16 w 21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6">
                  <a:moveTo>
                    <a:pt x="16" y="0"/>
                  </a:moveTo>
                  <a:lnTo>
                    <a:pt x="16" y="0"/>
                  </a:lnTo>
                  <a:cubicBezTo>
                    <a:pt x="19" y="5"/>
                    <a:pt x="13" y="6"/>
                    <a:pt x="12" y="10"/>
                  </a:cubicBezTo>
                  <a:cubicBezTo>
                    <a:pt x="7" y="9"/>
                    <a:pt x="3" y="14"/>
                    <a:pt x="0" y="10"/>
                  </a:cubicBezTo>
                  <a:cubicBezTo>
                    <a:pt x="4" y="16"/>
                    <a:pt x="8" y="11"/>
                    <a:pt x="13" y="12"/>
                  </a:cubicBezTo>
                  <a:cubicBezTo>
                    <a:pt x="14" y="8"/>
                    <a:pt x="21" y="6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59" name="Freeform 1687"/>
            <p:cNvSpPr>
              <a:spLocks noEditPoints="1"/>
            </p:cNvSpPr>
            <p:nvPr userDrawn="1"/>
          </p:nvSpPr>
          <p:spPr bwMode="auto">
            <a:xfrm>
              <a:off x="388" y="302"/>
              <a:ext cx="4" cy="5"/>
            </a:xfrm>
            <a:custGeom>
              <a:avLst/>
              <a:gdLst>
                <a:gd name="T0" fmla="*/ 4 w 7"/>
                <a:gd name="T1" fmla="*/ 5 h 12"/>
                <a:gd name="T2" fmla="*/ 4 w 7"/>
                <a:gd name="T3" fmla="*/ 5 h 12"/>
                <a:gd name="T4" fmla="*/ 1 w 7"/>
                <a:gd name="T5" fmla="*/ 1 h 12"/>
                <a:gd name="T6" fmla="*/ 2 w 7"/>
                <a:gd name="T7" fmla="*/ 1 h 12"/>
                <a:gd name="T8" fmla="*/ 4 w 7"/>
                <a:gd name="T9" fmla="*/ 5 h 12"/>
                <a:gd name="T10" fmla="*/ 7 w 7"/>
                <a:gd name="T11" fmla="*/ 12 h 12"/>
                <a:gd name="T12" fmla="*/ 7 w 7"/>
                <a:gd name="T13" fmla="*/ 12 h 12"/>
                <a:gd name="T14" fmla="*/ 2 w 7"/>
                <a:gd name="T15" fmla="*/ 0 h 12"/>
                <a:gd name="T16" fmla="*/ 0 w 7"/>
                <a:gd name="T17" fmla="*/ 0 h 12"/>
                <a:gd name="T18" fmla="*/ 0 w 7"/>
                <a:gd name="T19" fmla="*/ 1 h 12"/>
                <a:gd name="T20" fmla="*/ 7 w 7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12">
                  <a:moveTo>
                    <a:pt x="4" y="5"/>
                  </a:moveTo>
                  <a:lnTo>
                    <a:pt x="4" y="5"/>
                  </a:lnTo>
                  <a:cubicBezTo>
                    <a:pt x="3" y="4"/>
                    <a:pt x="1" y="1"/>
                    <a:pt x="1" y="1"/>
                  </a:cubicBezTo>
                  <a:lnTo>
                    <a:pt x="2" y="1"/>
                  </a:lnTo>
                  <a:cubicBezTo>
                    <a:pt x="2" y="1"/>
                    <a:pt x="3" y="4"/>
                    <a:pt x="4" y="5"/>
                  </a:cubicBezTo>
                  <a:close/>
                  <a:moveTo>
                    <a:pt x="7" y="12"/>
                  </a:moveTo>
                  <a:lnTo>
                    <a:pt x="7" y="12"/>
                  </a:lnTo>
                  <a:cubicBezTo>
                    <a:pt x="5" y="4"/>
                    <a:pt x="2" y="0"/>
                    <a:pt x="2" y="0"/>
                  </a:cubicBezTo>
                  <a:lnTo>
                    <a:pt x="0" y="0"/>
                  </a:lnTo>
                  <a:lnTo>
                    <a:pt x="0" y="1"/>
                  </a:lnTo>
                  <a:cubicBezTo>
                    <a:pt x="0" y="1"/>
                    <a:pt x="2" y="7"/>
                    <a:pt x="7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60" name="Freeform 1688"/>
            <p:cNvSpPr>
              <a:spLocks noEditPoints="1"/>
            </p:cNvSpPr>
            <p:nvPr userDrawn="1"/>
          </p:nvSpPr>
          <p:spPr bwMode="auto">
            <a:xfrm>
              <a:off x="381" y="304"/>
              <a:ext cx="1" cy="6"/>
            </a:xfrm>
            <a:custGeom>
              <a:avLst/>
              <a:gdLst>
                <a:gd name="T0" fmla="*/ 2 w 3"/>
                <a:gd name="T1" fmla="*/ 6 h 12"/>
                <a:gd name="T2" fmla="*/ 2 w 3"/>
                <a:gd name="T3" fmla="*/ 6 h 12"/>
                <a:gd name="T4" fmla="*/ 1 w 3"/>
                <a:gd name="T5" fmla="*/ 1 h 12"/>
                <a:gd name="T6" fmla="*/ 2 w 3"/>
                <a:gd name="T7" fmla="*/ 1 h 12"/>
                <a:gd name="T8" fmla="*/ 2 w 3"/>
                <a:gd name="T9" fmla="*/ 6 h 12"/>
                <a:gd name="T10" fmla="*/ 3 w 3"/>
                <a:gd name="T11" fmla="*/ 12 h 12"/>
                <a:gd name="T12" fmla="*/ 3 w 3"/>
                <a:gd name="T13" fmla="*/ 12 h 12"/>
                <a:gd name="T14" fmla="*/ 3 w 3"/>
                <a:gd name="T15" fmla="*/ 1 h 12"/>
                <a:gd name="T16" fmla="*/ 1 w 3"/>
                <a:gd name="T17" fmla="*/ 0 h 12"/>
                <a:gd name="T18" fmla="*/ 0 w 3"/>
                <a:gd name="T19" fmla="*/ 1 h 12"/>
                <a:gd name="T20" fmla="*/ 3 w 3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12">
                  <a:moveTo>
                    <a:pt x="2" y="6"/>
                  </a:moveTo>
                  <a:lnTo>
                    <a:pt x="2" y="6"/>
                  </a:lnTo>
                  <a:cubicBezTo>
                    <a:pt x="2" y="5"/>
                    <a:pt x="1" y="1"/>
                    <a:pt x="1" y="1"/>
                  </a:cubicBezTo>
                  <a:lnTo>
                    <a:pt x="2" y="1"/>
                  </a:lnTo>
                  <a:cubicBezTo>
                    <a:pt x="2" y="1"/>
                    <a:pt x="2" y="5"/>
                    <a:pt x="2" y="6"/>
                  </a:cubicBezTo>
                  <a:close/>
                  <a:moveTo>
                    <a:pt x="3" y="12"/>
                  </a:moveTo>
                  <a:lnTo>
                    <a:pt x="3" y="12"/>
                  </a:lnTo>
                  <a:cubicBezTo>
                    <a:pt x="3" y="7"/>
                    <a:pt x="3" y="1"/>
                    <a:pt x="3" y="1"/>
                  </a:cubicBezTo>
                  <a:lnTo>
                    <a:pt x="1" y="0"/>
                  </a:lnTo>
                  <a:lnTo>
                    <a:pt x="0" y="1"/>
                  </a:lnTo>
                  <a:cubicBezTo>
                    <a:pt x="0" y="1"/>
                    <a:pt x="1" y="7"/>
                    <a:pt x="3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61" name="Freeform 1689"/>
            <p:cNvSpPr>
              <a:spLocks/>
            </p:cNvSpPr>
            <p:nvPr userDrawn="1"/>
          </p:nvSpPr>
          <p:spPr bwMode="auto">
            <a:xfrm>
              <a:off x="379" y="310"/>
              <a:ext cx="7" cy="4"/>
            </a:xfrm>
            <a:custGeom>
              <a:avLst/>
              <a:gdLst>
                <a:gd name="T0" fmla="*/ 16 w 17"/>
                <a:gd name="T1" fmla="*/ 0 h 10"/>
                <a:gd name="T2" fmla="*/ 16 w 17"/>
                <a:gd name="T3" fmla="*/ 0 h 10"/>
                <a:gd name="T4" fmla="*/ 8 w 17"/>
                <a:gd name="T5" fmla="*/ 8 h 10"/>
                <a:gd name="T6" fmla="*/ 0 w 17"/>
                <a:gd name="T7" fmla="*/ 1 h 10"/>
                <a:gd name="T8" fmla="*/ 8 w 17"/>
                <a:gd name="T9" fmla="*/ 10 h 10"/>
                <a:gd name="T10" fmla="*/ 16 w 17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">
                  <a:moveTo>
                    <a:pt x="16" y="0"/>
                  </a:moveTo>
                  <a:lnTo>
                    <a:pt x="16" y="0"/>
                  </a:lnTo>
                  <a:cubicBezTo>
                    <a:pt x="16" y="6"/>
                    <a:pt x="11" y="5"/>
                    <a:pt x="8" y="8"/>
                  </a:cubicBezTo>
                  <a:cubicBezTo>
                    <a:pt x="5" y="4"/>
                    <a:pt x="0" y="6"/>
                    <a:pt x="0" y="1"/>
                  </a:cubicBezTo>
                  <a:cubicBezTo>
                    <a:pt x="0" y="9"/>
                    <a:pt x="5" y="6"/>
                    <a:pt x="8" y="10"/>
                  </a:cubicBezTo>
                  <a:cubicBezTo>
                    <a:pt x="11" y="6"/>
                    <a:pt x="17" y="8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62" name="Freeform 1690"/>
            <p:cNvSpPr>
              <a:spLocks noEditPoints="1"/>
            </p:cNvSpPr>
            <p:nvPr userDrawn="1"/>
          </p:nvSpPr>
          <p:spPr bwMode="auto">
            <a:xfrm>
              <a:off x="372" y="304"/>
              <a:ext cx="2" cy="6"/>
            </a:xfrm>
            <a:custGeom>
              <a:avLst/>
              <a:gdLst>
                <a:gd name="T0" fmla="*/ 1 w 4"/>
                <a:gd name="T1" fmla="*/ 8 h 14"/>
                <a:gd name="T2" fmla="*/ 1 w 4"/>
                <a:gd name="T3" fmla="*/ 8 h 14"/>
                <a:gd name="T4" fmla="*/ 2 w 4"/>
                <a:gd name="T5" fmla="*/ 1 h 14"/>
                <a:gd name="T6" fmla="*/ 3 w 4"/>
                <a:gd name="T7" fmla="*/ 2 h 14"/>
                <a:gd name="T8" fmla="*/ 1 w 4"/>
                <a:gd name="T9" fmla="*/ 8 h 14"/>
                <a:gd name="T10" fmla="*/ 0 w 4"/>
                <a:gd name="T11" fmla="*/ 14 h 14"/>
                <a:gd name="T12" fmla="*/ 0 w 4"/>
                <a:gd name="T13" fmla="*/ 14 h 14"/>
                <a:gd name="T14" fmla="*/ 4 w 4"/>
                <a:gd name="T15" fmla="*/ 2 h 14"/>
                <a:gd name="T16" fmla="*/ 3 w 4"/>
                <a:gd name="T17" fmla="*/ 0 h 14"/>
                <a:gd name="T18" fmla="*/ 1 w 4"/>
                <a:gd name="T19" fmla="*/ 1 h 14"/>
                <a:gd name="T20" fmla="*/ 0 w 4"/>
                <a:gd name="T2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14">
                  <a:moveTo>
                    <a:pt x="1" y="8"/>
                  </a:moveTo>
                  <a:lnTo>
                    <a:pt x="1" y="8"/>
                  </a:lnTo>
                  <a:cubicBezTo>
                    <a:pt x="1" y="7"/>
                    <a:pt x="2" y="1"/>
                    <a:pt x="2" y="1"/>
                  </a:cubicBezTo>
                  <a:lnTo>
                    <a:pt x="3" y="2"/>
                  </a:lnTo>
                  <a:cubicBezTo>
                    <a:pt x="3" y="2"/>
                    <a:pt x="2" y="7"/>
                    <a:pt x="1" y="8"/>
                  </a:cubicBezTo>
                  <a:close/>
                  <a:moveTo>
                    <a:pt x="0" y="14"/>
                  </a:moveTo>
                  <a:lnTo>
                    <a:pt x="0" y="14"/>
                  </a:lnTo>
                  <a:cubicBezTo>
                    <a:pt x="4" y="6"/>
                    <a:pt x="4" y="2"/>
                    <a:pt x="4" y="2"/>
                  </a:cubicBezTo>
                  <a:lnTo>
                    <a:pt x="3" y="0"/>
                  </a:lnTo>
                  <a:lnTo>
                    <a:pt x="1" y="1"/>
                  </a:lnTo>
                  <a:cubicBezTo>
                    <a:pt x="1" y="1"/>
                    <a:pt x="0" y="6"/>
                    <a:pt x="0" y="1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63" name="Freeform 1691"/>
            <p:cNvSpPr>
              <a:spLocks/>
            </p:cNvSpPr>
            <p:nvPr userDrawn="1"/>
          </p:nvSpPr>
          <p:spPr bwMode="auto">
            <a:xfrm>
              <a:off x="367" y="309"/>
              <a:ext cx="9" cy="5"/>
            </a:xfrm>
            <a:custGeom>
              <a:avLst/>
              <a:gdLst>
                <a:gd name="T0" fmla="*/ 20 w 20"/>
                <a:gd name="T1" fmla="*/ 4 h 12"/>
                <a:gd name="T2" fmla="*/ 20 w 20"/>
                <a:gd name="T3" fmla="*/ 4 h 12"/>
                <a:gd name="T4" fmla="*/ 9 w 20"/>
                <a:gd name="T5" fmla="*/ 9 h 12"/>
                <a:gd name="T6" fmla="*/ 3 w 20"/>
                <a:gd name="T7" fmla="*/ 0 h 12"/>
                <a:gd name="T8" fmla="*/ 8 w 20"/>
                <a:gd name="T9" fmla="*/ 11 h 12"/>
                <a:gd name="T10" fmla="*/ 20 w 20"/>
                <a:gd name="T1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20" y="4"/>
                  </a:moveTo>
                  <a:lnTo>
                    <a:pt x="20" y="4"/>
                  </a:lnTo>
                  <a:cubicBezTo>
                    <a:pt x="18" y="10"/>
                    <a:pt x="13" y="7"/>
                    <a:pt x="9" y="9"/>
                  </a:cubicBezTo>
                  <a:cubicBezTo>
                    <a:pt x="6" y="5"/>
                    <a:pt x="2" y="5"/>
                    <a:pt x="3" y="0"/>
                  </a:cubicBezTo>
                  <a:cubicBezTo>
                    <a:pt x="0" y="8"/>
                    <a:pt x="6" y="7"/>
                    <a:pt x="8" y="11"/>
                  </a:cubicBezTo>
                  <a:cubicBezTo>
                    <a:pt x="13" y="9"/>
                    <a:pt x="18" y="12"/>
                    <a:pt x="20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64" name="Freeform 1692"/>
            <p:cNvSpPr>
              <a:spLocks/>
            </p:cNvSpPr>
            <p:nvPr userDrawn="1"/>
          </p:nvSpPr>
          <p:spPr bwMode="auto">
            <a:xfrm>
              <a:off x="365" y="302"/>
              <a:ext cx="0" cy="2"/>
            </a:xfrm>
            <a:custGeom>
              <a:avLst/>
              <a:gdLst>
                <a:gd name="T0" fmla="*/ 0 w 1"/>
                <a:gd name="T1" fmla="*/ 4 h 4"/>
                <a:gd name="T2" fmla="*/ 0 w 1"/>
                <a:gd name="T3" fmla="*/ 4 h 4"/>
                <a:gd name="T4" fmla="*/ 1 w 1"/>
                <a:gd name="T5" fmla="*/ 0 h 4"/>
                <a:gd name="T6" fmla="*/ 0 w 1"/>
                <a:gd name="T7" fmla="*/ 0 h 4"/>
                <a:gd name="T8" fmla="*/ 0 w 1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0" y="4"/>
                  </a:moveTo>
                  <a:lnTo>
                    <a:pt x="0" y="4"/>
                  </a:lnTo>
                  <a:cubicBezTo>
                    <a:pt x="1" y="3"/>
                    <a:pt x="1" y="0"/>
                    <a:pt x="1" y="0"/>
                  </a:cubicBez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65" name="Freeform 1693"/>
            <p:cNvSpPr>
              <a:spLocks/>
            </p:cNvSpPr>
            <p:nvPr userDrawn="1"/>
          </p:nvSpPr>
          <p:spPr bwMode="auto">
            <a:xfrm>
              <a:off x="331" y="181"/>
              <a:ext cx="98" cy="48"/>
            </a:xfrm>
            <a:custGeom>
              <a:avLst/>
              <a:gdLst>
                <a:gd name="T0" fmla="*/ 12 w 219"/>
                <a:gd name="T1" fmla="*/ 57 h 105"/>
                <a:gd name="T2" fmla="*/ 12 w 219"/>
                <a:gd name="T3" fmla="*/ 57 h 105"/>
                <a:gd name="T4" fmla="*/ 60 w 219"/>
                <a:gd name="T5" fmla="*/ 81 h 105"/>
                <a:gd name="T6" fmla="*/ 120 w 219"/>
                <a:gd name="T7" fmla="*/ 81 h 105"/>
                <a:gd name="T8" fmla="*/ 156 w 219"/>
                <a:gd name="T9" fmla="*/ 68 h 105"/>
                <a:gd name="T10" fmla="*/ 156 w 219"/>
                <a:gd name="T11" fmla="*/ 22 h 105"/>
                <a:gd name="T12" fmla="*/ 179 w 219"/>
                <a:gd name="T13" fmla="*/ 31 h 105"/>
                <a:gd name="T14" fmla="*/ 181 w 219"/>
                <a:gd name="T15" fmla="*/ 39 h 105"/>
                <a:gd name="T16" fmla="*/ 172 w 219"/>
                <a:gd name="T17" fmla="*/ 74 h 105"/>
                <a:gd name="T18" fmla="*/ 182 w 219"/>
                <a:gd name="T19" fmla="*/ 93 h 105"/>
                <a:gd name="T20" fmla="*/ 177 w 219"/>
                <a:gd name="T21" fmla="*/ 105 h 105"/>
                <a:gd name="T22" fmla="*/ 192 w 219"/>
                <a:gd name="T23" fmla="*/ 85 h 105"/>
                <a:gd name="T24" fmla="*/ 186 w 219"/>
                <a:gd name="T25" fmla="*/ 72 h 105"/>
                <a:gd name="T26" fmla="*/ 208 w 219"/>
                <a:gd name="T27" fmla="*/ 77 h 105"/>
                <a:gd name="T28" fmla="*/ 211 w 219"/>
                <a:gd name="T29" fmla="*/ 87 h 105"/>
                <a:gd name="T30" fmla="*/ 219 w 219"/>
                <a:gd name="T31" fmla="*/ 74 h 105"/>
                <a:gd name="T32" fmla="*/ 209 w 219"/>
                <a:gd name="T33" fmla="*/ 65 h 105"/>
                <a:gd name="T34" fmla="*/ 199 w 219"/>
                <a:gd name="T35" fmla="*/ 63 h 105"/>
                <a:gd name="T36" fmla="*/ 210 w 219"/>
                <a:gd name="T37" fmla="*/ 38 h 105"/>
                <a:gd name="T38" fmla="*/ 186 w 219"/>
                <a:gd name="T39" fmla="*/ 23 h 105"/>
                <a:gd name="T40" fmla="*/ 179 w 219"/>
                <a:gd name="T41" fmla="*/ 16 h 105"/>
                <a:gd name="T42" fmla="*/ 159 w 219"/>
                <a:gd name="T43" fmla="*/ 2 h 105"/>
                <a:gd name="T44" fmla="*/ 146 w 219"/>
                <a:gd name="T45" fmla="*/ 10 h 105"/>
                <a:gd name="T46" fmla="*/ 136 w 219"/>
                <a:gd name="T47" fmla="*/ 16 h 105"/>
                <a:gd name="T48" fmla="*/ 139 w 219"/>
                <a:gd name="T49" fmla="*/ 42 h 105"/>
                <a:gd name="T50" fmla="*/ 144 w 219"/>
                <a:gd name="T51" fmla="*/ 63 h 105"/>
                <a:gd name="T52" fmla="*/ 118 w 219"/>
                <a:gd name="T53" fmla="*/ 79 h 105"/>
                <a:gd name="T54" fmla="*/ 76 w 219"/>
                <a:gd name="T55" fmla="*/ 79 h 105"/>
                <a:gd name="T56" fmla="*/ 31 w 219"/>
                <a:gd name="T57" fmla="*/ 51 h 105"/>
                <a:gd name="T58" fmla="*/ 28 w 219"/>
                <a:gd name="T59" fmla="*/ 48 h 105"/>
                <a:gd name="T60" fmla="*/ 0 w 219"/>
                <a:gd name="T61" fmla="*/ 45 h 105"/>
                <a:gd name="T62" fmla="*/ 12 w 219"/>
                <a:gd name="T63" fmla="*/ 57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9" h="105">
                  <a:moveTo>
                    <a:pt x="12" y="57"/>
                  </a:moveTo>
                  <a:lnTo>
                    <a:pt x="12" y="57"/>
                  </a:lnTo>
                  <a:cubicBezTo>
                    <a:pt x="20" y="66"/>
                    <a:pt x="40" y="77"/>
                    <a:pt x="60" y="81"/>
                  </a:cubicBezTo>
                  <a:cubicBezTo>
                    <a:pt x="76" y="84"/>
                    <a:pt x="108" y="82"/>
                    <a:pt x="120" y="81"/>
                  </a:cubicBezTo>
                  <a:cubicBezTo>
                    <a:pt x="135" y="80"/>
                    <a:pt x="149" y="76"/>
                    <a:pt x="156" y="68"/>
                  </a:cubicBezTo>
                  <a:cubicBezTo>
                    <a:pt x="170" y="54"/>
                    <a:pt x="149" y="36"/>
                    <a:pt x="156" y="22"/>
                  </a:cubicBezTo>
                  <a:cubicBezTo>
                    <a:pt x="163" y="26"/>
                    <a:pt x="169" y="30"/>
                    <a:pt x="179" y="31"/>
                  </a:cubicBezTo>
                  <a:cubicBezTo>
                    <a:pt x="180" y="33"/>
                    <a:pt x="180" y="37"/>
                    <a:pt x="181" y="39"/>
                  </a:cubicBezTo>
                  <a:cubicBezTo>
                    <a:pt x="184" y="55"/>
                    <a:pt x="169" y="58"/>
                    <a:pt x="172" y="74"/>
                  </a:cubicBezTo>
                  <a:cubicBezTo>
                    <a:pt x="174" y="82"/>
                    <a:pt x="180" y="84"/>
                    <a:pt x="182" y="93"/>
                  </a:cubicBezTo>
                  <a:cubicBezTo>
                    <a:pt x="182" y="93"/>
                    <a:pt x="183" y="100"/>
                    <a:pt x="177" y="105"/>
                  </a:cubicBezTo>
                  <a:cubicBezTo>
                    <a:pt x="190" y="105"/>
                    <a:pt x="196" y="95"/>
                    <a:pt x="192" y="85"/>
                  </a:cubicBezTo>
                  <a:cubicBezTo>
                    <a:pt x="191" y="81"/>
                    <a:pt x="186" y="77"/>
                    <a:pt x="186" y="72"/>
                  </a:cubicBezTo>
                  <a:cubicBezTo>
                    <a:pt x="193" y="81"/>
                    <a:pt x="198" y="80"/>
                    <a:pt x="208" y="77"/>
                  </a:cubicBezTo>
                  <a:cubicBezTo>
                    <a:pt x="213" y="76"/>
                    <a:pt x="213" y="82"/>
                    <a:pt x="211" y="87"/>
                  </a:cubicBezTo>
                  <a:cubicBezTo>
                    <a:pt x="217" y="83"/>
                    <a:pt x="219" y="77"/>
                    <a:pt x="219" y="74"/>
                  </a:cubicBezTo>
                  <a:cubicBezTo>
                    <a:pt x="219" y="67"/>
                    <a:pt x="214" y="63"/>
                    <a:pt x="209" y="65"/>
                  </a:cubicBezTo>
                  <a:cubicBezTo>
                    <a:pt x="206" y="65"/>
                    <a:pt x="200" y="69"/>
                    <a:pt x="199" y="63"/>
                  </a:cubicBezTo>
                  <a:cubicBezTo>
                    <a:pt x="198" y="53"/>
                    <a:pt x="214" y="54"/>
                    <a:pt x="210" y="38"/>
                  </a:cubicBezTo>
                  <a:cubicBezTo>
                    <a:pt x="209" y="29"/>
                    <a:pt x="200" y="25"/>
                    <a:pt x="186" y="23"/>
                  </a:cubicBezTo>
                  <a:cubicBezTo>
                    <a:pt x="184" y="22"/>
                    <a:pt x="181" y="19"/>
                    <a:pt x="179" y="16"/>
                  </a:cubicBezTo>
                  <a:cubicBezTo>
                    <a:pt x="171" y="3"/>
                    <a:pt x="163" y="0"/>
                    <a:pt x="159" y="2"/>
                  </a:cubicBezTo>
                  <a:cubicBezTo>
                    <a:pt x="153" y="5"/>
                    <a:pt x="151" y="8"/>
                    <a:pt x="146" y="10"/>
                  </a:cubicBezTo>
                  <a:cubicBezTo>
                    <a:pt x="142" y="12"/>
                    <a:pt x="138" y="13"/>
                    <a:pt x="136" y="16"/>
                  </a:cubicBezTo>
                  <a:cubicBezTo>
                    <a:pt x="130" y="24"/>
                    <a:pt x="135" y="35"/>
                    <a:pt x="139" y="42"/>
                  </a:cubicBezTo>
                  <a:cubicBezTo>
                    <a:pt x="141" y="47"/>
                    <a:pt x="146" y="56"/>
                    <a:pt x="144" y="63"/>
                  </a:cubicBezTo>
                  <a:cubicBezTo>
                    <a:pt x="141" y="72"/>
                    <a:pt x="127" y="77"/>
                    <a:pt x="118" y="79"/>
                  </a:cubicBezTo>
                  <a:cubicBezTo>
                    <a:pt x="111" y="81"/>
                    <a:pt x="89" y="82"/>
                    <a:pt x="76" y="79"/>
                  </a:cubicBezTo>
                  <a:cubicBezTo>
                    <a:pt x="65" y="76"/>
                    <a:pt x="38" y="61"/>
                    <a:pt x="31" y="51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19" y="44"/>
                    <a:pt x="0" y="45"/>
                    <a:pt x="0" y="45"/>
                  </a:cubicBezTo>
                  <a:cubicBezTo>
                    <a:pt x="0" y="45"/>
                    <a:pt x="4" y="49"/>
                    <a:pt x="12" y="5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66" name="Freeform 1694"/>
            <p:cNvSpPr>
              <a:spLocks/>
            </p:cNvSpPr>
            <p:nvPr userDrawn="1"/>
          </p:nvSpPr>
          <p:spPr bwMode="auto">
            <a:xfrm>
              <a:off x="339" y="203"/>
              <a:ext cx="25" cy="14"/>
            </a:xfrm>
            <a:custGeom>
              <a:avLst/>
              <a:gdLst>
                <a:gd name="T0" fmla="*/ 9 w 55"/>
                <a:gd name="T1" fmla="*/ 3 h 32"/>
                <a:gd name="T2" fmla="*/ 9 w 55"/>
                <a:gd name="T3" fmla="*/ 3 h 32"/>
                <a:gd name="T4" fmla="*/ 0 w 55"/>
                <a:gd name="T5" fmla="*/ 0 h 32"/>
                <a:gd name="T6" fmla="*/ 55 w 55"/>
                <a:gd name="T7" fmla="*/ 32 h 32"/>
                <a:gd name="T8" fmla="*/ 9 w 55"/>
                <a:gd name="T9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2">
                  <a:moveTo>
                    <a:pt x="9" y="3"/>
                  </a:moveTo>
                  <a:lnTo>
                    <a:pt x="9" y="3"/>
                  </a:lnTo>
                  <a:cubicBezTo>
                    <a:pt x="6" y="1"/>
                    <a:pt x="0" y="0"/>
                    <a:pt x="0" y="0"/>
                  </a:cubicBezTo>
                  <a:cubicBezTo>
                    <a:pt x="5" y="10"/>
                    <a:pt x="33" y="28"/>
                    <a:pt x="55" y="32"/>
                  </a:cubicBezTo>
                  <a:cubicBezTo>
                    <a:pt x="44" y="29"/>
                    <a:pt x="17" y="15"/>
                    <a:pt x="9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67" name="Freeform 1695"/>
            <p:cNvSpPr>
              <a:spLocks/>
            </p:cNvSpPr>
            <p:nvPr userDrawn="1"/>
          </p:nvSpPr>
          <p:spPr bwMode="auto">
            <a:xfrm>
              <a:off x="334" y="202"/>
              <a:ext cx="27" cy="15"/>
            </a:xfrm>
            <a:custGeom>
              <a:avLst/>
              <a:gdLst>
                <a:gd name="T0" fmla="*/ 0 w 59"/>
                <a:gd name="T1" fmla="*/ 0 h 33"/>
                <a:gd name="T2" fmla="*/ 0 w 59"/>
                <a:gd name="T3" fmla="*/ 0 h 33"/>
                <a:gd name="T4" fmla="*/ 59 w 59"/>
                <a:gd name="T5" fmla="*/ 33 h 33"/>
                <a:gd name="T6" fmla="*/ 8 w 59"/>
                <a:gd name="T7" fmla="*/ 1 h 33"/>
                <a:gd name="T8" fmla="*/ 0 w 59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3">
                  <a:moveTo>
                    <a:pt x="0" y="0"/>
                  </a:moveTo>
                  <a:lnTo>
                    <a:pt x="0" y="0"/>
                  </a:lnTo>
                  <a:cubicBezTo>
                    <a:pt x="7" y="13"/>
                    <a:pt x="33" y="29"/>
                    <a:pt x="59" y="33"/>
                  </a:cubicBezTo>
                  <a:cubicBezTo>
                    <a:pt x="34" y="25"/>
                    <a:pt x="14" y="11"/>
                    <a:pt x="8" y="1"/>
                  </a:cubicBezTo>
                  <a:cubicBezTo>
                    <a:pt x="5" y="0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68" name="Freeform 1696"/>
            <p:cNvSpPr>
              <a:spLocks/>
            </p:cNvSpPr>
            <p:nvPr userDrawn="1"/>
          </p:nvSpPr>
          <p:spPr bwMode="auto">
            <a:xfrm>
              <a:off x="409" y="195"/>
              <a:ext cx="18" cy="32"/>
            </a:xfrm>
            <a:custGeom>
              <a:avLst/>
              <a:gdLst>
                <a:gd name="T0" fmla="*/ 16 w 41"/>
                <a:gd name="T1" fmla="*/ 1 h 70"/>
                <a:gd name="T2" fmla="*/ 16 w 41"/>
                <a:gd name="T3" fmla="*/ 1 h 70"/>
                <a:gd name="T4" fmla="*/ 13 w 41"/>
                <a:gd name="T5" fmla="*/ 0 h 70"/>
                <a:gd name="T6" fmla="*/ 14 w 41"/>
                <a:gd name="T7" fmla="*/ 13 h 70"/>
                <a:gd name="T8" fmla="*/ 11 w 41"/>
                <a:gd name="T9" fmla="*/ 0 h 70"/>
                <a:gd name="T10" fmla="*/ 9 w 41"/>
                <a:gd name="T11" fmla="*/ 0 h 70"/>
                <a:gd name="T12" fmla="*/ 7 w 41"/>
                <a:gd name="T13" fmla="*/ 24 h 70"/>
                <a:gd name="T14" fmla="*/ 5 w 41"/>
                <a:gd name="T15" fmla="*/ 49 h 70"/>
                <a:gd name="T16" fmla="*/ 10 w 41"/>
                <a:gd name="T17" fmla="*/ 70 h 70"/>
                <a:gd name="T18" fmla="*/ 13 w 41"/>
                <a:gd name="T19" fmla="*/ 47 h 70"/>
                <a:gd name="T20" fmla="*/ 14 w 41"/>
                <a:gd name="T21" fmla="*/ 33 h 70"/>
                <a:gd name="T22" fmla="*/ 25 w 41"/>
                <a:gd name="T23" fmla="*/ 45 h 70"/>
                <a:gd name="T24" fmla="*/ 41 w 41"/>
                <a:gd name="T25" fmla="*/ 46 h 70"/>
                <a:gd name="T26" fmla="*/ 31 w 41"/>
                <a:gd name="T27" fmla="*/ 41 h 70"/>
                <a:gd name="T28" fmla="*/ 22 w 41"/>
                <a:gd name="T29" fmla="*/ 21 h 70"/>
                <a:gd name="T30" fmla="*/ 26 w 41"/>
                <a:gd name="T31" fmla="*/ 3 h 70"/>
                <a:gd name="T32" fmla="*/ 26 w 41"/>
                <a:gd name="T33" fmla="*/ 13 h 70"/>
                <a:gd name="T34" fmla="*/ 24 w 41"/>
                <a:gd name="T35" fmla="*/ 2 h 70"/>
                <a:gd name="T36" fmla="*/ 22 w 41"/>
                <a:gd name="T37" fmla="*/ 2 h 70"/>
                <a:gd name="T38" fmla="*/ 22 w 41"/>
                <a:gd name="T39" fmla="*/ 13 h 70"/>
                <a:gd name="T40" fmla="*/ 20 w 41"/>
                <a:gd name="T41" fmla="*/ 1 h 70"/>
                <a:gd name="T42" fmla="*/ 18 w 41"/>
                <a:gd name="T43" fmla="*/ 1 h 70"/>
                <a:gd name="T44" fmla="*/ 18 w 41"/>
                <a:gd name="T45" fmla="*/ 13 h 70"/>
                <a:gd name="T46" fmla="*/ 16 w 41"/>
                <a:gd name="T47" fmla="*/ 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70">
                  <a:moveTo>
                    <a:pt x="16" y="1"/>
                  </a:moveTo>
                  <a:lnTo>
                    <a:pt x="16" y="1"/>
                  </a:lnTo>
                  <a:lnTo>
                    <a:pt x="13" y="0"/>
                  </a:lnTo>
                  <a:cubicBezTo>
                    <a:pt x="15" y="4"/>
                    <a:pt x="16" y="8"/>
                    <a:pt x="14" y="13"/>
                  </a:cubicBezTo>
                  <a:cubicBezTo>
                    <a:pt x="14" y="7"/>
                    <a:pt x="12" y="2"/>
                    <a:pt x="11" y="0"/>
                  </a:cubicBezTo>
                  <a:cubicBezTo>
                    <a:pt x="11" y="0"/>
                    <a:pt x="9" y="0"/>
                    <a:pt x="9" y="0"/>
                  </a:cubicBezTo>
                  <a:cubicBezTo>
                    <a:pt x="13" y="11"/>
                    <a:pt x="11" y="19"/>
                    <a:pt x="7" y="24"/>
                  </a:cubicBezTo>
                  <a:cubicBezTo>
                    <a:pt x="0" y="32"/>
                    <a:pt x="1" y="40"/>
                    <a:pt x="5" y="49"/>
                  </a:cubicBezTo>
                  <a:cubicBezTo>
                    <a:pt x="7" y="53"/>
                    <a:pt x="16" y="63"/>
                    <a:pt x="10" y="70"/>
                  </a:cubicBezTo>
                  <a:cubicBezTo>
                    <a:pt x="23" y="63"/>
                    <a:pt x="17" y="51"/>
                    <a:pt x="13" y="47"/>
                  </a:cubicBezTo>
                  <a:cubicBezTo>
                    <a:pt x="10" y="43"/>
                    <a:pt x="10" y="36"/>
                    <a:pt x="14" y="33"/>
                  </a:cubicBezTo>
                  <a:cubicBezTo>
                    <a:pt x="14" y="40"/>
                    <a:pt x="19" y="45"/>
                    <a:pt x="25" y="45"/>
                  </a:cubicBezTo>
                  <a:cubicBezTo>
                    <a:pt x="30" y="45"/>
                    <a:pt x="39" y="38"/>
                    <a:pt x="41" y="46"/>
                  </a:cubicBezTo>
                  <a:cubicBezTo>
                    <a:pt x="41" y="38"/>
                    <a:pt x="36" y="40"/>
                    <a:pt x="31" y="41"/>
                  </a:cubicBezTo>
                  <a:cubicBezTo>
                    <a:pt x="15" y="44"/>
                    <a:pt x="16" y="26"/>
                    <a:pt x="22" y="21"/>
                  </a:cubicBezTo>
                  <a:cubicBezTo>
                    <a:pt x="28" y="16"/>
                    <a:pt x="36" y="9"/>
                    <a:pt x="26" y="3"/>
                  </a:cubicBezTo>
                  <a:cubicBezTo>
                    <a:pt x="27" y="6"/>
                    <a:pt x="27" y="10"/>
                    <a:pt x="26" y="13"/>
                  </a:cubicBezTo>
                  <a:cubicBezTo>
                    <a:pt x="26" y="9"/>
                    <a:pt x="25" y="3"/>
                    <a:pt x="24" y="2"/>
                  </a:cubicBezTo>
                  <a:lnTo>
                    <a:pt x="22" y="2"/>
                  </a:lnTo>
                  <a:cubicBezTo>
                    <a:pt x="23" y="5"/>
                    <a:pt x="24" y="9"/>
                    <a:pt x="22" y="13"/>
                  </a:cubicBezTo>
                  <a:cubicBezTo>
                    <a:pt x="22" y="10"/>
                    <a:pt x="22" y="4"/>
                    <a:pt x="20" y="1"/>
                  </a:cubicBezTo>
                  <a:lnTo>
                    <a:pt x="18" y="1"/>
                  </a:lnTo>
                  <a:cubicBezTo>
                    <a:pt x="19" y="4"/>
                    <a:pt x="19" y="8"/>
                    <a:pt x="18" y="13"/>
                  </a:cubicBezTo>
                  <a:cubicBezTo>
                    <a:pt x="18" y="7"/>
                    <a:pt x="17" y="3"/>
                    <a:pt x="1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69" name="Freeform 1697"/>
            <p:cNvSpPr>
              <a:spLocks/>
            </p:cNvSpPr>
            <p:nvPr userDrawn="1"/>
          </p:nvSpPr>
          <p:spPr bwMode="auto">
            <a:xfrm>
              <a:off x="393" y="190"/>
              <a:ext cx="9" cy="23"/>
            </a:xfrm>
            <a:custGeom>
              <a:avLst/>
              <a:gdLst>
                <a:gd name="T0" fmla="*/ 13 w 22"/>
                <a:gd name="T1" fmla="*/ 0 h 51"/>
                <a:gd name="T2" fmla="*/ 13 w 22"/>
                <a:gd name="T3" fmla="*/ 0 h 51"/>
                <a:gd name="T4" fmla="*/ 11 w 22"/>
                <a:gd name="T5" fmla="*/ 0 h 51"/>
                <a:gd name="T6" fmla="*/ 10 w 22"/>
                <a:gd name="T7" fmla="*/ 11 h 51"/>
                <a:gd name="T8" fmla="*/ 9 w 22"/>
                <a:gd name="T9" fmla="*/ 0 h 51"/>
                <a:gd name="T10" fmla="*/ 13 w 22"/>
                <a:gd name="T11" fmla="*/ 27 h 51"/>
                <a:gd name="T12" fmla="*/ 12 w 22"/>
                <a:gd name="T13" fmla="*/ 51 h 51"/>
                <a:gd name="T14" fmla="*/ 21 w 22"/>
                <a:gd name="T15" fmla="*/ 38 h 51"/>
                <a:gd name="T16" fmla="*/ 18 w 22"/>
                <a:gd name="T17" fmla="*/ 22 h 51"/>
                <a:gd name="T18" fmla="*/ 17 w 22"/>
                <a:gd name="T19" fmla="*/ 1 h 51"/>
                <a:gd name="T20" fmla="*/ 15 w 22"/>
                <a:gd name="T21" fmla="*/ 1 h 51"/>
                <a:gd name="T22" fmla="*/ 13 w 22"/>
                <a:gd name="T23" fmla="*/ 12 h 51"/>
                <a:gd name="T24" fmla="*/ 13 w 22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51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11" y="0"/>
                    <a:pt x="11" y="0"/>
                  </a:cubicBezTo>
                  <a:cubicBezTo>
                    <a:pt x="9" y="3"/>
                    <a:pt x="9" y="7"/>
                    <a:pt x="10" y="11"/>
                  </a:cubicBezTo>
                  <a:cubicBezTo>
                    <a:pt x="8" y="7"/>
                    <a:pt x="8" y="4"/>
                    <a:pt x="9" y="0"/>
                  </a:cubicBezTo>
                  <a:cubicBezTo>
                    <a:pt x="0" y="0"/>
                    <a:pt x="10" y="19"/>
                    <a:pt x="13" y="27"/>
                  </a:cubicBezTo>
                  <a:cubicBezTo>
                    <a:pt x="15" y="31"/>
                    <a:pt x="19" y="42"/>
                    <a:pt x="12" y="51"/>
                  </a:cubicBezTo>
                  <a:cubicBezTo>
                    <a:pt x="15" y="49"/>
                    <a:pt x="22" y="42"/>
                    <a:pt x="21" y="38"/>
                  </a:cubicBezTo>
                  <a:cubicBezTo>
                    <a:pt x="21" y="29"/>
                    <a:pt x="19" y="25"/>
                    <a:pt x="18" y="22"/>
                  </a:cubicBezTo>
                  <a:cubicBezTo>
                    <a:pt x="15" y="15"/>
                    <a:pt x="14" y="7"/>
                    <a:pt x="17" y="1"/>
                  </a:cubicBezTo>
                  <a:cubicBezTo>
                    <a:pt x="16" y="1"/>
                    <a:pt x="16" y="1"/>
                    <a:pt x="15" y="1"/>
                  </a:cubicBezTo>
                  <a:cubicBezTo>
                    <a:pt x="14" y="2"/>
                    <a:pt x="12" y="7"/>
                    <a:pt x="13" y="12"/>
                  </a:cubicBezTo>
                  <a:cubicBezTo>
                    <a:pt x="10" y="7"/>
                    <a:pt x="12" y="2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70" name="Freeform 1698"/>
            <p:cNvSpPr>
              <a:spLocks/>
            </p:cNvSpPr>
            <p:nvPr userDrawn="1"/>
          </p:nvSpPr>
          <p:spPr bwMode="auto">
            <a:xfrm>
              <a:off x="388" y="187"/>
              <a:ext cx="40" cy="30"/>
            </a:xfrm>
            <a:custGeom>
              <a:avLst/>
              <a:gdLst>
                <a:gd name="T0" fmla="*/ 24 w 90"/>
                <a:gd name="T1" fmla="*/ 1 h 65"/>
                <a:gd name="T2" fmla="*/ 24 w 90"/>
                <a:gd name="T3" fmla="*/ 1 h 65"/>
                <a:gd name="T4" fmla="*/ 15 w 90"/>
                <a:gd name="T5" fmla="*/ 1 h 65"/>
                <a:gd name="T6" fmla="*/ 21 w 90"/>
                <a:gd name="T7" fmla="*/ 48 h 65"/>
                <a:gd name="T8" fmla="*/ 1 w 90"/>
                <a:gd name="T9" fmla="*/ 65 h 65"/>
                <a:gd name="T10" fmla="*/ 24 w 90"/>
                <a:gd name="T11" fmla="*/ 41 h 65"/>
                <a:gd name="T12" fmla="*/ 18 w 90"/>
                <a:gd name="T13" fmla="*/ 4 h 65"/>
                <a:gd name="T14" fmla="*/ 50 w 90"/>
                <a:gd name="T15" fmla="*/ 14 h 65"/>
                <a:gd name="T16" fmla="*/ 80 w 90"/>
                <a:gd name="T17" fmla="*/ 31 h 65"/>
                <a:gd name="T18" fmla="*/ 70 w 90"/>
                <a:gd name="T19" fmla="*/ 42 h 65"/>
                <a:gd name="T20" fmla="*/ 76 w 90"/>
                <a:gd name="T21" fmla="*/ 57 h 65"/>
                <a:gd name="T22" fmla="*/ 90 w 90"/>
                <a:gd name="T23" fmla="*/ 60 h 65"/>
                <a:gd name="T24" fmla="*/ 71 w 90"/>
                <a:gd name="T25" fmla="*/ 52 h 65"/>
                <a:gd name="T26" fmla="*/ 77 w 90"/>
                <a:gd name="T27" fmla="*/ 38 h 65"/>
                <a:gd name="T28" fmla="*/ 82 w 90"/>
                <a:gd name="T29" fmla="*/ 27 h 65"/>
                <a:gd name="T30" fmla="*/ 48 w 90"/>
                <a:gd name="T31" fmla="*/ 10 h 65"/>
                <a:gd name="T32" fmla="*/ 24 w 90"/>
                <a:gd name="T33" fmla="*/ 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65">
                  <a:moveTo>
                    <a:pt x="24" y="1"/>
                  </a:moveTo>
                  <a:lnTo>
                    <a:pt x="24" y="1"/>
                  </a:lnTo>
                  <a:cubicBezTo>
                    <a:pt x="21" y="0"/>
                    <a:pt x="17" y="0"/>
                    <a:pt x="15" y="1"/>
                  </a:cubicBezTo>
                  <a:cubicBezTo>
                    <a:pt x="0" y="10"/>
                    <a:pt x="23" y="32"/>
                    <a:pt x="21" y="48"/>
                  </a:cubicBezTo>
                  <a:cubicBezTo>
                    <a:pt x="20" y="58"/>
                    <a:pt x="8" y="62"/>
                    <a:pt x="1" y="65"/>
                  </a:cubicBezTo>
                  <a:cubicBezTo>
                    <a:pt x="17" y="63"/>
                    <a:pt x="27" y="55"/>
                    <a:pt x="24" y="41"/>
                  </a:cubicBezTo>
                  <a:cubicBezTo>
                    <a:pt x="22" y="30"/>
                    <a:pt x="6" y="8"/>
                    <a:pt x="18" y="4"/>
                  </a:cubicBezTo>
                  <a:cubicBezTo>
                    <a:pt x="27" y="1"/>
                    <a:pt x="38" y="12"/>
                    <a:pt x="50" y="14"/>
                  </a:cubicBezTo>
                  <a:cubicBezTo>
                    <a:pt x="62" y="16"/>
                    <a:pt x="83" y="16"/>
                    <a:pt x="80" y="31"/>
                  </a:cubicBezTo>
                  <a:cubicBezTo>
                    <a:pt x="79" y="35"/>
                    <a:pt x="72" y="38"/>
                    <a:pt x="70" y="42"/>
                  </a:cubicBezTo>
                  <a:cubicBezTo>
                    <a:pt x="65" y="49"/>
                    <a:pt x="68" y="59"/>
                    <a:pt x="76" y="57"/>
                  </a:cubicBezTo>
                  <a:cubicBezTo>
                    <a:pt x="86" y="54"/>
                    <a:pt x="88" y="55"/>
                    <a:pt x="90" y="60"/>
                  </a:cubicBezTo>
                  <a:cubicBezTo>
                    <a:pt x="89" y="44"/>
                    <a:pt x="74" y="61"/>
                    <a:pt x="71" y="52"/>
                  </a:cubicBezTo>
                  <a:cubicBezTo>
                    <a:pt x="68" y="45"/>
                    <a:pt x="73" y="42"/>
                    <a:pt x="77" y="38"/>
                  </a:cubicBezTo>
                  <a:cubicBezTo>
                    <a:pt x="80" y="36"/>
                    <a:pt x="83" y="32"/>
                    <a:pt x="82" y="27"/>
                  </a:cubicBezTo>
                  <a:cubicBezTo>
                    <a:pt x="81" y="12"/>
                    <a:pt x="61" y="13"/>
                    <a:pt x="48" y="10"/>
                  </a:cubicBezTo>
                  <a:cubicBezTo>
                    <a:pt x="41" y="9"/>
                    <a:pt x="32" y="2"/>
                    <a:pt x="2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71" name="Freeform 1699"/>
            <p:cNvSpPr>
              <a:spLocks/>
            </p:cNvSpPr>
            <p:nvPr userDrawn="1"/>
          </p:nvSpPr>
          <p:spPr bwMode="auto">
            <a:xfrm>
              <a:off x="397" y="182"/>
              <a:ext cx="16" cy="9"/>
            </a:xfrm>
            <a:custGeom>
              <a:avLst/>
              <a:gdLst>
                <a:gd name="T0" fmla="*/ 15 w 37"/>
                <a:gd name="T1" fmla="*/ 1 h 20"/>
                <a:gd name="T2" fmla="*/ 15 w 37"/>
                <a:gd name="T3" fmla="*/ 1 h 20"/>
                <a:gd name="T4" fmla="*/ 12 w 37"/>
                <a:gd name="T5" fmla="*/ 3 h 20"/>
                <a:gd name="T6" fmla="*/ 21 w 37"/>
                <a:gd name="T7" fmla="*/ 8 h 20"/>
                <a:gd name="T8" fmla="*/ 9 w 37"/>
                <a:gd name="T9" fmla="*/ 4 h 20"/>
                <a:gd name="T10" fmla="*/ 8 w 37"/>
                <a:gd name="T11" fmla="*/ 5 h 20"/>
                <a:gd name="T12" fmla="*/ 18 w 37"/>
                <a:gd name="T13" fmla="*/ 10 h 20"/>
                <a:gd name="T14" fmla="*/ 5 w 37"/>
                <a:gd name="T15" fmla="*/ 7 h 20"/>
                <a:gd name="T16" fmla="*/ 0 w 37"/>
                <a:gd name="T17" fmla="*/ 9 h 20"/>
                <a:gd name="T18" fmla="*/ 20 w 37"/>
                <a:gd name="T19" fmla="*/ 16 h 20"/>
                <a:gd name="T20" fmla="*/ 37 w 37"/>
                <a:gd name="T21" fmla="*/ 20 h 20"/>
                <a:gd name="T22" fmla="*/ 29 w 37"/>
                <a:gd name="T23" fmla="*/ 12 h 20"/>
                <a:gd name="T24" fmla="*/ 15 w 37"/>
                <a:gd name="T2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20">
                  <a:moveTo>
                    <a:pt x="15" y="1"/>
                  </a:moveTo>
                  <a:lnTo>
                    <a:pt x="15" y="1"/>
                  </a:lnTo>
                  <a:cubicBezTo>
                    <a:pt x="14" y="1"/>
                    <a:pt x="12" y="2"/>
                    <a:pt x="12" y="3"/>
                  </a:cubicBezTo>
                  <a:cubicBezTo>
                    <a:pt x="16" y="3"/>
                    <a:pt x="19" y="5"/>
                    <a:pt x="21" y="8"/>
                  </a:cubicBezTo>
                  <a:cubicBezTo>
                    <a:pt x="19" y="7"/>
                    <a:pt x="13" y="4"/>
                    <a:pt x="9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6"/>
                    <a:pt x="14" y="6"/>
                    <a:pt x="18" y="10"/>
                  </a:cubicBezTo>
                  <a:cubicBezTo>
                    <a:pt x="13" y="7"/>
                    <a:pt x="7" y="7"/>
                    <a:pt x="5" y="7"/>
                  </a:cubicBezTo>
                  <a:cubicBezTo>
                    <a:pt x="3" y="8"/>
                    <a:pt x="3" y="9"/>
                    <a:pt x="0" y="9"/>
                  </a:cubicBezTo>
                  <a:cubicBezTo>
                    <a:pt x="7" y="9"/>
                    <a:pt x="11" y="10"/>
                    <a:pt x="20" y="16"/>
                  </a:cubicBezTo>
                  <a:cubicBezTo>
                    <a:pt x="26" y="19"/>
                    <a:pt x="37" y="20"/>
                    <a:pt x="37" y="20"/>
                  </a:cubicBezTo>
                  <a:cubicBezTo>
                    <a:pt x="34" y="18"/>
                    <a:pt x="31" y="13"/>
                    <a:pt x="29" y="12"/>
                  </a:cubicBezTo>
                  <a:cubicBezTo>
                    <a:pt x="26" y="7"/>
                    <a:pt x="21" y="0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72" name="Freeform 1700"/>
            <p:cNvSpPr>
              <a:spLocks/>
            </p:cNvSpPr>
            <p:nvPr userDrawn="1"/>
          </p:nvSpPr>
          <p:spPr bwMode="auto">
            <a:xfrm>
              <a:off x="410" y="208"/>
              <a:ext cx="5" cy="8"/>
            </a:xfrm>
            <a:custGeom>
              <a:avLst/>
              <a:gdLst>
                <a:gd name="T0" fmla="*/ 10 w 12"/>
                <a:gd name="T1" fmla="*/ 0 h 19"/>
                <a:gd name="T2" fmla="*/ 10 w 12"/>
                <a:gd name="T3" fmla="*/ 0 h 19"/>
                <a:gd name="T4" fmla="*/ 6 w 12"/>
                <a:gd name="T5" fmla="*/ 19 h 19"/>
                <a:gd name="T6" fmla="*/ 10 w 12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9">
                  <a:moveTo>
                    <a:pt x="10" y="0"/>
                  </a:moveTo>
                  <a:lnTo>
                    <a:pt x="10" y="0"/>
                  </a:lnTo>
                  <a:cubicBezTo>
                    <a:pt x="9" y="4"/>
                    <a:pt x="0" y="8"/>
                    <a:pt x="6" y="19"/>
                  </a:cubicBezTo>
                  <a:cubicBezTo>
                    <a:pt x="3" y="9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73" name="Freeform 1701"/>
            <p:cNvSpPr>
              <a:spLocks/>
            </p:cNvSpPr>
            <p:nvPr userDrawn="1"/>
          </p:nvSpPr>
          <p:spPr bwMode="auto">
            <a:xfrm>
              <a:off x="358" y="186"/>
              <a:ext cx="31" cy="33"/>
            </a:xfrm>
            <a:custGeom>
              <a:avLst/>
              <a:gdLst>
                <a:gd name="T0" fmla="*/ 39 w 68"/>
                <a:gd name="T1" fmla="*/ 25 h 73"/>
                <a:gd name="T2" fmla="*/ 39 w 68"/>
                <a:gd name="T3" fmla="*/ 25 h 73"/>
                <a:gd name="T4" fmla="*/ 41 w 68"/>
                <a:gd name="T5" fmla="*/ 21 h 73"/>
                <a:gd name="T6" fmla="*/ 39 w 68"/>
                <a:gd name="T7" fmla="*/ 16 h 73"/>
                <a:gd name="T8" fmla="*/ 41 w 68"/>
                <a:gd name="T9" fmla="*/ 16 h 73"/>
                <a:gd name="T10" fmla="*/ 40 w 68"/>
                <a:gd name="T11" fmla="*/ 16 h 73"/>
                <a:gd name="T12" fmla="*/ 38 w 68"/>
                <a:gd name="T13" fmla="*/ 13 h 73"/>
                <a:gd name="T14" fmla="*/ 37 w 68"/>
                <a:gd name="T15" fmla="*/ 12 h 73"/>
                <a:gd name="T16" fmla="*/ 39 w 68"/>
                <a:gd name="T17" fmla="*/ 13 h 73"/>
                <a:gd name="T18" fmla="*/ 41 w 68"/>
                <a:gd name="T19" fmla="*/ 15 h 73"/>
                <a:gd name="T20" fmla="*/ 42 w 68"/>
                <a:gd name="T21" fmla="*/ 15 h 73"/>
                <a:gd name="T22" fmla="*/ 42 w 68"/>
                <a:gd name="T23" fmla="*/ 1 h 73"/>
                <a:gd name="T24" fmla="*/ 41 w 68"/>
                <a:gd name="T25" fmla="*/ 2 h 73"/>
                <a:gd name="T26" fmla="*/ 39 w 68"/>
                <a:gd name="T27" fmla="*/ 4 h 73"/>
                <a:gd name="T28" fmla="*/ 37 w 68"/>
                <a:gd name="T29" fmla="*/ 5 h 73"/>
                <a:gd name="T30" fmla="*/ 38 w 68"/>
                <a:gd name="T31" fmla="*/ 4 h 73"/>
                <a:gd name="T32" fmla="*/ 40 w 68"/>
                <a:gd name="T33" fmla="*/ 1 h 73"/>
                <a:gd name="T34" fmla="*/ 41 w 68"/>
                <a:gd name="T35" fmla="*/ 0 h 73"/>
                <a:gd name="T36" fmla="*/ 27 w 68"/>
                <a:gd name="T37" fmla="*/ 0 h 73"/>
                <a:gd name="T38" fmla="*/ 28 w 68"/>
                <a:gd name="T39" fmla="*/ 1 h 73"/>
                <a:gd name="T40" fmla="*/ 30 w 68"/>
                <a:gd name="T41" fmla="*/ 4 h 73"/>
                <a:gd name="T42" fmla="*/ 31 w 68"/>
                <a:gd name="T43" fmla="*/ 5 h 73"/>
                <a:gd name="T44" fmla="*/ 29 w 68"/>
                <a:gd name="T45" fmla="*/ 4 h 73"/>
                <a:gd name="T46" fmla="*/ 27 w 68"/>
                <a:gd name="T47" fmla="*/ 2 h 73"/>
                <a:gd name="T48" fmla="*/ 26 w 68"/>
                <a:gd name="T49" fmla="*/ 1 h 73"/>
                <a:gd name="T50" fmla="*/ 26 w 68"/>
                <a:gd name="T51" fmla="*/ 15 h 73"/>
                <a:gd name="T52" fmla="*/ 27 w 68"/>
                <a:gd name="T53" fmla="*/ 15 h 73"/>
                <a:gd name="T54" fmla="*/ 29 w 68"/>
                <a:gd name="T55" fmla="*/ 13 h 73"/>
                <a:gd name="T56" fmla="*/ 31 w 68"/>
                <a:gd name="T57" fmla="*/ 12 h 73"/>
                <a:gd name="T58" fmla="*/ 30 w 68"/>
                <a:gd name="T59" fmla="*/ 13 h 73"/>
                <a:gd name="T60" fmla="*/ 28 w 68"/>
                <a:gd name="T61" fmla="*/ 16 h 73"/>
                <a:gd name="T62" fmla="*/ 27 w 68"/>
                <a:gd name="T63" fmla="*/ 16 h 73"/>
                <a:gd name="T64" fmla="*/ 29 w 68"/>
                <a:gd name="T65" fmla="*/ 16 h 73"/>
                <a:gd name="T66" fmla="*/ 27 w 68"/>
                <a:gd name="T67" fmla="*/ 21 h 73"/>
                <a:gd name="T68" fmla="*/ 29 w 68"/>
                <a:gd name="T69" fmla="*/ 25 h 73"/>
                <a:gd name="T70" fmla="*/ 29 w 68"/>
                <a:gd name="T71" fmla="*/ 25 h 73"/>
                <a:gd name="T72" fmla="*/ 29 w 68"/>
                <a:gd name="T73" fmla="*/ 28 h 73"/>
                <a:gd name="T74" fmla="*/ 27 w 68"/>
                <a:gd name="T75" fmla="*/ 29 h 73"/>
                <a:gd name="T76" fmla="*/ 27 w 68"/>
                <a:gd name="T77" fmla="*/ 26 h 73"/>
                <a:gd name="T78" fmla="*/ 27 w 68"/>
                <a:gd name="T79" fmla="*/ 26 h 73"/>
                <a:gd name="T80" fmla="*/ 21 w 68"/>
                <a:gd name="T81" fmla="*/ 27 h 73"/>
                <a:gd name="T82" fmla="*/ 6 w 68"/>
                <a:gd name="T83" fmla="*/ 51 h 73"/>
                <a:gd name="T84" fmla="*/ 12 w 68"/>
                <a:gd name="T85" fmla="*/ 66 h 73"/>
                <a:gd name="T86" fmla="*/ 12 w 68"/>
                <a:gd name="T87" fmla="*/ 73 h 73"/>
                <a:gd name="T88" fmla="*/ 34 w 68"/>
                <a:gd name="T89" fmla="*/ 73 h 73"/>
                <a:gd name="T90" fmla="*/ 56 w 68"/>
                <a:gd name="T91" fmla="*/ 73 h 73"/>
                <a:gd name="T92" fmla="*/ 56 w 68"/>
                <a:gd name="T93" fmla="*/ 66 h 73"/>
                <a:gd name="T94" fmla="*/ 62 w 68"/>
                <a:gd name="T95" fmla="*/ 51 h 73"/>
                <a:gd name="T96" fmla="*/ 47 w 68"/>
                <a:gd name="T97" fmla="*/ 27 h 73"/>
                <a:gd name="T98" fmla="*/ 41 w 68"/>
                <a:gd name="T99" fmla="*/ 26 h 73"/>
                <a:gd name="T100" fmla="*/ 41 w 68"/>
                <a:gd name="T101" fmla="*/ 26 h 73"/>
                <a:gd name="T102" fmla="*/ 41 w 68"/>
                <a:gd name="T103" fmla="*/ 29 h 73"/>
                <a:gd name="T104" fmla="*/ 39 w 68"/>
                <a:gd name="T105" fmla="*/ 28 h 73"/>
                <a:gd name="T106" fmla="*/ 39 w 68"/>
                <a:gd name="T107" fmla="*/ 25 h 73"/>
                <a:gd name="T108" fmla="*/ 39 w 68"/>
                <a:gd name="T109" fmla="*/ 2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8" h="73">
                  <a:moveTo>
                    <a:pt x="39" y="25"/>
                  </a:moveTo>
                  <a:lnTo>
                    <a:pt x="39" y="25"/>
                  </a:lnTo>
                  <a:cubicBezTo>
                    <a:pt x="40" y="24"/>
                    <a:pt x="41" y="22"/>
                    <a:pt x="41" y="21"/>
                  </a:cubicBezTo>
                  <a:cubicBezTo>
                    <a:pt x="41" y="19"/>
                    <a:pt x="40" y="17"/>
                    <a:pt x="39" y="16"/>
                  </a:cubicBezTo>
                  <a:lnTo>
                    <a:pt x="41" y="16"/>
                  </a:lnTo>
                  <a:lnTo>
                    <a:pt x="40" y="16"/>
                  </a:lnTo>
                  <a:cubicBezTo>
                    <a:pt x="40" y="15"/>
                    <a:pt x="39" y="14"/>
                    <a:pt x="38" y="13"/>
                  </a:cubicBezTo>
                  <a:cubicBezTo>
                    <a:pt x="38" y="13"/>
                    <a:pt x="38" y="12"/>
                    <a:pt x="37" y="12"/>
                  </a:cubicBezTo>
                  <a:cubicBezTo>
                    <a:pt x="38" y="12"/>
                    <a:pt x="38" y="12"/>
                    <a:pt x="39" y="13"/>
                  </a:cubicBezTo>
                  <a:cubicBezTo>
                    <a:pt x="40" y="13"/>
                    <a:pt x="41" y="14"/>
                    <a:pt x="41" y="15"/>
                  </a:cubicBezTo>
                  <a:lnTo>
                    <a:pt x="42" y="15"/>
                  </a:lnTo>
                  <a:lnTo>
                    <a:pt x="42" y="1"/>
                  </a:lnTo>
                  <a:lnTo>
                    <a:pt x="41" y="2"/>
                  </a:lnTo>
                  <a:cubicBezTo>
                    <a:pt x="41" y="2"/>
                    <a:pt x="40" y="3"/>
                    <a:pt x="39" y="4"/>
                  </a:cubicBezTo>
                  <a:cubicBezTo>
                    <a:pt x="38" y="4"/>
                    <a:pt x="38" y="5"/>
                    <a:pt x="37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9" y="3"/>
                    <a:pt x="40" y="2"/>
                    <a:pt x="40" y="1"/>
                  </a:cubicBezTo>
                  <a:lnTo>
                    <a:pt x="41" y="0"/>
                  </a:lnTo>
                  <a:lnTo>
                    <a:pt x="27" y="0"/>
                  </a:lnTo>
                  <a:lnTo>
                    <a:pt x="28" y="1"/>
                  </a:lnTo>
                  <a:cubicBezTo>
                    <a:pt x="28" y="2"/>
                    <a:pt x="29" y="3"/>
                    <a:pt x="30" y="4"/>
                  </a:cubicBezTo>
                  <a:cubicBezTo>
                    <a:pt x="30" y="4"/>
                    <a:pt x="30" y="5"/>
                    <a:pt x="31" y="5"/>
                  </a:cubicBezTo>
                  <a:cubicBezTo>
                    <a:pt x="30" y="5"/>
                    <a:pt x="30" y="4"/>
                    <a:pt x="29" y="4"/>
                  </a:cubicBezTo>
                  <a:cubicBezTo>
                    <a:pt x="28" y="3"/>
                    <a:pt x="27" y="2"/>
                    <a:pt x="27" y="2"/>
                  </a:cubicBezTo>
                  <a:lnTo>
                    <a:pt x="26" y="1"/>
                  </a:lnTo>
                  <a:lnTo>
                    <a:pt x="26" y="15"/>
                  </a:lnTo>
                  <a:lnTo>
                    <a:pt x="27" y="15"/>
                  </a:lnTo>
                  <a:cubicBezTo>
                    <a:pt x="27" y="14"/>
                    <a:pt x="28" y="13"/>
                    <a:pt x="29" y="13"/>
                  </a:cubicBezTo>
                  <a:cubicBezTo>
                    <a:pt x="30" y="12"/>
                    <a:pt x="30" y="12"/>
                    <a:pt x="31" y="12"/>
                  </a:cubicBezTo>
                  <a:cubicBezTo>
                    <a:pt x="30" y="12"/>
                    <a:pt x="30" y="13"/>
                    <a:pt x="30" y="13"/>
                  </a:cubicBezTo>
                  <a:cubicBezTo>
                    <a:pt x="29" y="14"/>
                    <a:pt x="28" y="15"/>
                    <a:pt x="28" y="16"/>
                  </a:cubicBezTo>
                  <a:lnTo>
                    <a:pt x="27" y="16"/>
                  </a:lnTo>
                  <a:lnTo>
                    <a:pt x="29" y="16"/>
                  </a:lnTo>
                  <a:cubicBezTo>
                    <a:pt x="28" y="17"/>
                    <a:pt x="27" y="19"/>
                    <a:pt x="27" y="21"/>
                  </a:cubicBezTo>
                  <a:cubicBezTo>
                    <a:pt x="27" y="22"/>
                    <a:pt x="28" y="24"/>
                    <a:pt x="29" y="25"/>
                  </a:cubicBezTo>
                  <a:lnTo>
                    <a:pt x="29" y="25"/>
                  </a:lnTo>
                  <a:lnTo>
                    <a:pt x="29" y="28"/>
                  </a:lnTo>
                  <a:lnTo>
                    <a:pt x="27" y="29"/>
                  </a:lnTo>
                  <a:lnTo>
                    <a:pt x="27" y="26"/>
                  </a:lnTo>
                  <a:lnTo>
                    <a:pt x="27" y="26"/>
                  </a:lnTo>
                  <a:cubicBezTo>
                    <a:pt x="25" y="26"/>
                    <a:pt x="23" y="26"/>
                    <a:pt x="21" y="27"/>
                  </a:cubicBezTo>
                  <a:cubicBezTo>
                    <a:pt x="9" y="30"/>
                    <a:pt x="0" y="36"/>
                    <a:pt x="6" y="51"/>
                  </a:cubicBezTo>
                  <a:cubicBezTo>
                    <a:pt x="7" y="56"/>
                    <a:pt x="10" y="61"/>
                    <a:pt x="12" y="66"/>
                  </a:cubicBezTo>
                  <a:lnTo>
                    <a:pt x="12" y="73"/>
                  </a:lnTo>
                  <a:cubicBezTo>
                    <a:pt x="12" y="73"/>
                    <a:pt x="28" y="73"/>
                    <a:pt x="34" y="73"/>
                  </a:cubicBezTo>
                  <a:cubicBezTo>
                    <a:pt x="40" y="73"/>
                    <a:pt x="56" y="73"/>
                    <a:pt x="56" y="73"/>
                  </a:cubicBezTo>
                  <a:lnTo>
                    <a:pt x="56" y="66"/>
                  </a:lnTo>
                  <a:cubicBezTo>
                    <a:pt x="58" y="61"/>
                    <a:pt x="61" y="56"/>
                    <a:pt x="62" y="51"/>
                  </a:cubicBezTo>
                  <a:cubicBezTo>
                    <a:pt x="68" y="36"/>
                    <a:pt x="60" y="30"/>
                    <a:pt x="47" y="27"/>
                  </a:cubicBezTo>
                  <a:cubicBezTo>
                    <a:pt x="45" y="26"/>
                    <a:pt x="43" y="26"/>
                    <a:pt x="41" y="26"/>
                  </a:cubicBezTo>
                  <a:lnTo>
                    <a:pt x="41" y="26"/>
                  </a:lnTo>
                  <a:lnTo>
                    <a:pt x="41" y="29"/>
                  </a:lnTo>
                  <a:lnTo>
                    <a:pt x="39" y="28"/>
                  </a:lnTo>
                  <a:lnTo>
                    <a:pt x="39" y="25"/>
                  </a:lnTo>
                  <a:lnTo>
                    <a:pt x="39" y="25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74" name="Freeform 1702"/>
            <p:cNvSpPr>
              <a:spLocks/>
            </p:cNvSpPr>
            <p:nvPr userDrawn="1"/>
          </p:nvSpPr>
          <p:spPr bwMode="auto">
            <a:xfrm>
              <a:off x="372" y="208"/>
              <a:ext cx="0" cy="1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0 h 2"/>
                <a:gd name="T4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0"/>
                  </a:cubicBez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75" name="Freeform 1703"/>
            <p:cNvSpPr>
              <a:spLocks/>
            </p:cNvSpPr>
            <p:nvPr userDrawn="1"/>
          </p:nvSpPr>
          <p:spPr bwMode="auto">
            <a:xfrm>
              <a:off x="362" y="208"/>
              <a:ext cx="1" cy="2"/>
            </a:xfrm>
            <a:custGeom>
              <a:avLst/>
              <a:gdLst>
                <a:gd name="T0" fmla="*/ 1 w 3"/>
                <a:gd name="T1" fmla="*/ 2 h 5"/>
                <a:gd name="T2" fmla="*/ 1 w 3"/>
                <a:gd name="T3" fmla="*/ 2 h 5"/>
                <a:gd name="T4" fmla="*/ 2 w 3"/>
                <a:gd name="T5" fmla="*/ 5 h 5"/>
                <a:gd name="T6" fmla="*/ 3 w 3"/>
                <a:gd name="T7" fmla="*/ 3 h 5"/>
                <a:gd name="T8" fmla="*/ 0 w 3"/>
                <a:gd name="T9" fmla="*/ 0 h 5"/>
                <a:gd name="T10" fmla="*/ 0 w 3"/>
                <a:gd name="T11" fmla="*/ 1 h 5"/>
                <a:gd name="T12" fmla="*/ 1 w 3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1" y="2"/>
                  </a:moveTo>
                  <a:lnTo>
                    <a:pt x="1" y="2"/>
                  </a:lnTo>
                  <a:cubicBezTo>
                    <a:pt x="1" y="3"/>
                    <a:pt x="1" y="4"/>
                    <a:pt x="2" y="5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2" y="2"/>
                    <a:pt x="1" y="1"/>
                    <a:pt x="0" y="0"/>
                  </a:cubicBezTo>
                  <a:lnTo>
                    <a:pt x="0" y="1"/>
                  </a:ln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76" name="Freeform 1704"/>
            <p:cNvSpPr>
              <a:spLocks/>
            </p:cNvSpPr>
            <p:nvPr userDrawn="1"/>
          </p:nvSpPr>
          <p:spPr bwMode="auto">
            <a:xfrm>
              <a:off x="361" y="205"/>
              <a:ext cx="2" cy="2"/>
            </a:xfrm>
            <a:custGeom>
              <a:avLst/>
              <a:gdLst>
                <a:gd name="T0" fmla="*/ 1 w 3"/>
                <a:gd name="T1" fmla="*/ 6 h 6"/>
                <a:gd name="T2" fmla="*/ 1 w 3"/>
                <a:gd name="T3" fmla="*/ 6 h 6"/>
                <a:gd name="T4" fmla="*/ 1 w 3"/>
                <a:gd name="T5" fmla="*/ 6 h 6"/>
                <a:gd name="T6" fmla="*/ 3 w 3"/>
                <a:gd name="T7" fmla="*/ 3 h 6"/>
                <a:gd name="T8" fmla="*/ 1 w 3"/>
                <a:gd name="T9" fmla="*/ 0 h 6"/>
                <a:gd name="T10" fmla="*/ 0 w 3"/>
                <a:gd name="T11" fmla="*/ 2 h 6"/>
                <a:gd name="T12" fmla="*/ 1 w 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1" y="6"/>
                  </a:moveTo>
                  <a:lnTo>
                    <a:pt x="1" y="6"/>
                  </a:lnTo>
                  <a:lnTo>
                    <a:pt x="1" y="6"/>
                  </a:lnTo>
                  <a:cubicBezTo>
                    <a:pt x="2" y="5"/>
                    <a:pt x="3" y="4"/>
                    <a:pt x="3" y="3"/>
                  </a:cubicBezTo>
                  <a:cubicBezTo>
                    <a:pt x="2" y="2"/>
                    <a:pt x="2" y="1"/>
                    <a:pt x="1" y="0"/>
                  </a:cubicBezTo>
                  <a:lnTo>
                    <a:pt x="0" y="2"/>
                  </a:lnTo>
                  <a:cubicBezTo>
                    <a:pt x="0" y="3"/>
                    <a:pt x="0" y="5"/>
                    <a:pt x="1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77" name="Freeform 1705"/>
            <p:cNvSpPr>
              <a:spLocks/>
            </p:cNvSpPr>
            <p:nvPr userDrawn="1"/>
          </p:nvSpPr>
          <p:spPr bwMode="auto">
            <a:xfrm>
              <a:off x="361" y="204"/>
              <a:ext cx="1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1 w 1"/>
                <a:gd name="T5" fmla="*/ 1 h 2"/>
                <a:gd name="T6" fmla="*/ 0 w 1"/>
                <a:gd name="T7" fmla="*/ 0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lnTo>
                    <a:pt x="1" y="1"/>
                  </a:lnTo>
                  <a:lnTo>
                    <a:pt x="0" y="0"/>
                  </a:ln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78" name="Freeform 1706"/>
            <p:cNvSpPr>
              <a:spLocks/>
            </p:cNvSpPr>
            <p:nvPr userDrawn="1"/>
          </p:nvSpPr>
          <p:spPr bwMode="auto">
            <a:xfrm>
              <a:off x="361" y="201"/>
              <a:ext cx="2" cy="3"/>
            </a:xfrm>
            <a:custGeom>
              <a:avLst/>
              <a:gdLst>
                <a:gd name="T0" fmla="*/ 0 w 3"/>
                <a:gd name="T1" fmla="*/ 5 h 6"/>
                <a:gd name="T2" fmla="*/ 0 w 3"/>
                <a:gd name="T3" fmla="*/ 5 h 6"/>
                <a:gd name="T4" fmla="*/ 1 w 3"/>
                <a:gd name="T5" fmla="*/ 6 h 6"/>
                <a:gd name="T6" fmla="*/ 3 w 3"/>
                <a:gd name="T7" fmla="*/ 2 h 6"/>
                <a:gd name="T8" fmla="*/ 2 w 3"/>
                <a:gd name="T9" fmla="*/ 0 h 6"/>
                <a:gd name="T10" fmla="*/ 0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0" y="5"/>
                  </a:moveTo>
                  <a:lnTo>
                    <a:pt x="0" y="5"/>
                  </a:lnTo>
                  <a:lnTo>
                    <a:pt x="1" y="6"/>
                  </a:lnTo>
                  <a:cubicBezTo>
                    <a:pt x="2" y="4"/>
                    <a:pt x="2" y="3"/>
                    <a:pt x="3" y="2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79" name="Freeform 1707"/>
            <p:cNvSpPr>
              <a:spLocks/>
            </p:cNvSpPr>
            <p:nvPr userDrawn="1"/>
          </p:nvSpPr>
          <p:spPr bwMode="auto">
            <a:xfrm>
              <a:off x="363" y="200"/>
              <a:ext cx="1" cy="2"/>
            </a:xfrm>
            <a:custGeom>
              <a:avLst/>
              <a:gdLst>
                <a:gd name="T0" fmla="*/ 0 w 4"/>
                <a:gd name="T1" fmla="*/ 3 h 4"/>
                <a:gd name="T2" fmla="*/ 0 w 4"/>
                <a:gd name="T3" fmla="*/ 3 h 4"/>
                <a:gd name="T4" fmla="*/ 1 w 4"/>
                <a:gd name="T5" fmla="*/ 4 h 4"/>
                <a:gd name="T6" fmla="*/ 4 w 4"/>
                <a:gd name="T7" fmla="*/ 1 h 4"/>
                <a:gd name="T8" fmla="*/ 3 w 4"/>
                <a:gd name="T9" fmla="*/ 0 h 4"/>
                <a:gd name="T10" fmla="*/ 0 w 4"/>
                <a:gd name="T11" fmla="*/ 3 h 4"/>
                <a:gd name="T12" fmla="*/ 0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lnTo>
                    <a:pt x="0" y="3"/>
                  </a:lnTo>
                  <a:lnTo>
                    <a:pt x="1" y="4"/>
                  </a:lnTo>
                  <a:cubicBezTo>
                    <a:pt x="1" y="3"/>
                    <a:pt x="2" y="2"/>
                    <a:pt x="4" y="1"/>
                  </a:cubicBezTo>
                  <a:lnTo>
                    <a:pt x="3" y="0"/>
                  </a:lnTo>
                  <a:cubicBezTo>
                    <a:pt x="2" y="1"/>
                    <a:pt x="1" y="2"/>
                    <a:pt x="0" y="3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80" name="Rectangle 1708"/>
            <p:cNvSpPr>
              <a:spLocks noChangeArrowheads="1"/>
            </p:cNvSpPr>
            <p:nvPr userDrawn="1"/>
          </p:nvSpPr>
          <p:spPr bwMode="auto">
            <a:xfrm>
              <a:off x="364" y="200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81" name="Freeform 1709"/>
            <p:cNvSpPr>
              <a:spLocks/>
            </p:cNvSpPr>
            <p:nvPr userDrawn="1"/>
          </p:nvSpPr>
          <p:spPr bwMode="auto">
            <a:xfrm>
              <a:off x="364" y="199"/>
              <a:ext cx="3" cy="3"/>
            </a:xfrm>
            <a:custGeom>
              <a:avLst/>
              <a:gdLst>
                <a:gd name="T0" fmla="*/ 2 w 6"/>
                <a:gd name="T1" fmla="*/ 1 h 6"/>
                <a:gd name="T2" fmla="*/ 2 w 6"/>
                <a:gd name="T3" fmla="*/ 1 h 6"/>
                <a:gd name="T4" fmla="*/ 0 w 6"/>
                <a:gd name="T5" fmla="*/ 3 h 6"/>
                <a:gd name="T6" fmla="*/ 3 w 6"/>
                <a:gd name="T7" fmla="*/ 6 h 6"/>
                <a:gd name="T8" fmla="*/ 6 w 6"/>
                <a:gd name="T9" fmla="*/ 3 h 6"/>
                <a:gd name="T10" fmla="*/ 4 w 6"/>
                <a:gd name="T11" fmla="*/ 0 h 6"/>
                <a:gd name="T12" fmla="*/ 2 w 6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6">
                  <a:moveTo>
                    <a:pt x="2" y="1"/>
                  </a:moveTo>
                  <a:lnTo>
                    <a:pt x="2" y="1"/>
                  </a:lnTo>
                  <a:cubicBezTo>
                    <a:pt x="1" y="2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4" y="5"/>
                    <a:pt x="5" y="4"/>
                    <a:pt x="6" y="3"/>
                  </a:cubicBezTo>
                  <a:cubicBezTo>
                    <a:pt x="5" y="2"/>
                    <a:pt x="4" y="1"/>
                    <a:pt x="4" y="0"/>
                  </a:cubicBezTo>
                  <a:cubicBezTo>
                    <a:pt x="3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82" name="Freeform 1710"/>
            <p:cNvSpPr>
              <a:spLocks/>
            </p:cNvSpPr>
            <p:nvPr userDrawn="1"/>
          </p:nvSpPr>
          <p:spPr bwMode="auto">
            <a:xfrm>
              <a:off x="366" y="199"/>
              <a:ext cx="2" cy="1"/>
            </a:xfrm>
            <a:custGeom>
              <a:avLst/>
              <a:gdLst>
                <a:gd name="T0" fmla="*/ 0 w 4"/>
                <a:gd name="T1" fmla="*/ 1 h 4"/>
                <a:gd name="T2" fmla="*/ 0 w 4"/>
                <a:gd name="T3" fmla="*/ 1 h 4"/>
                <a:gd name="T4" fmla="*/ 2 w 4"/>
                <a:gd name="T5" fmla="*/ 4 h 4"/>
                <a:gd name="T6" fmla="*/ 4 w 4"/>
                <a:gd name="T7" fmla="*/ 1 h 4"/>
                <a:gd name="T8" fmla="*/ 4 w 4"/>
                <a:gd name="T9" fmla="*/ 0 h 4"/>
                <a:gd name="T10" fmla="*/ 0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0" y="1"/>
                  </a:moveTo>
                  <a:lnTo>
                    <a:pt x="0" y="1"/>
                  </a:lnTo>
                  <a:cubicBezTo>
                    <a:pt x="1" y="2"/>
                    <a:pt x="1" y="3"/>
                    <a:pt x="2" y="4"/>
                  </a:cubicBezTo>
                  <a:cubicBezTo>
                    <a:pt x="3" y="3"/>
                    <a:pt x="4" y="2"/>
                    <a:pt x="4" y="1"/>
                  </a:cubicBezTo>
                  <a:lnTo>
                    <a:pt x="4" y="0"/>
                  </a:lnTo>
                  <a:cubicBezTo>
                    <a:pt x="3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83" name="Freeform 1711"/>
            <p:cNvSpPr>
              <a:spLocks/>
            </p:cNvSpPr>
            <p:nvPr userDrawn="1"/>
          </p:nvSpPr>
          <p:spPr bwMode="auto">
            <a:xfrm>
              <a:off x="367" y="200"/>
              <a:ext cx="2" cy="2"/>
            </a:xfrm>
            <a:custGeom>
              <a:avLst/>
              <a:gdLst>
                <a:gd name="T0" fmla="*/ 3 w 4"/>
                <a:gd name="T1" fmla="*/ 0 h 6"/>
                <a:gd name="T2" fmla="*/ 3 w 4"/>
                <a:gd name="T3" fmla="*/ 0 h 6"/>
                <a:gd name="T4" fmla="*/ 0 w 4"/>
                <a:gd name="T5" fmla="*/ 2 h 6"/>
                <a:gd name="T6" fmla="*/ 3 w 4"/>
                <a:gd name="T7" fmla="*/ 6 h 6"/>
                <a:gd name="T8" fmla="*/ 4 w 4"/>
                <a:gd name="T9" fmla="*/ 5 h 6"/>
                <a:gd name="T10" fmla="*/ 3 w 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1" y="2"/>
                    <a:pt x="0" y="2"/>
                  </a:cubicBezTo>
                  <a:cubicBezTo>
                    <a:pt x="1" y="3"/>
                    <a:pt x="2" y="5"/>
                    <a:pt x="3" y="6"/>
                  </a:cubicBezTo>
                  <a:lnTo>
                    <a:pt x="4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84" name="Freeform 1712"/>
            <p:cNvSpPr>
              <a:spLocks/>
            </p:cNvSpPr>
            <p:nvPr userDrawn="1"/>
          </p:nvSpPr>
          <p:spPr bwMode="auto">
            <a:xfrm>
              <a:off x="368" y="202"/>
              <a:ext cx="1" cy="1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1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85" name="Freeform 1713"/>
            <p:cNvSpPr>
              <a:spLocks/>
            </p:cNvSpPr>
            <p:nvPr userDrawn="1"/>
          </p:nvSpPr>
          <p:spPr bwMode="auto">
            <a:xfrm>
              <a:off x="367" y="203"/>
              <a:ext cx="2" cy="2"/>
            </a:xfrm>
            <a:custGeom>
              <a:avLst/>
              <a:gdLst>
                <a:gd name="T0" fmla="*/ 4 w 5"/>
                <a:gd name="T1" fmla="*/ 1 h 6"/>
                <a:gd name="T2" fmla="*/ 4 w 5"/>
                <a:gd name="T3" fmla="*/ 1 h 6"/>
                <a:gd name="T4" fmla="*/ 3 w 5"/>
                <a:gd name="T5" fmla="*/ 0 h 6"/>
                <a:gd name="T6" fmla="*/ 0 w 5"/>
                <a:gd name="T7" fmla="*/ 3 h 6"/>
                <a:gd name="T8" fmla="*/ 3 w 5"/>
                <a:gd name="T9" fmla="*/ 6 h 6"/>
                <a:gd name="T10" fmla="*/ 5 w 5"/>
                <a:gd name="T11" fmla="*/ 3 h 6"/>
                <a:gd name="T12" fmla="*/ 4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4" y="1"/>
                  </a:moveTo>
                  <a:lnTo>
                    <a:pt x="4" y="1"/>
                  </a:lnTo>
                  <a:cubicBezTo>
                    <a:pt x="4" y="1"/>
                    <a:pt x="3" y="0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3" y="5"/>
                    <a:pt x="4" y="4"/>
                    <a:pt x="5" y="3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86" name="Freeform 1714"/>
            <p:cNvSpPr>
              <a:spLocks/>
            </p:cNvSpPr>
            <p:nvPr userDrawn="1"/>
          </p:nvSpPr>
          <p:spPr bwMode="auto">
            <a:xfrm>
              <a:off x="368" y="205"/>
              <a:ext cx="2" cy="2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0 w 3"/>
                <a:gd name="T5" fmla="*/ 2 h 5"/>
                <a:gd name="T6" fmla="*/ 3 w 3"/>
                <a:gd name="T7" fmla="*/ 5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1"/>
                    <a:pt x="0" y="2"/>
                  </a:cubicBezTo>
                  <a:cubicBezTo>
                    <a:pt x="1" y="3"/>
                    <a:pt x="2" y="4"/>
                    <a:pt x="3" y="5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87" name="Freeform 1715"/>
            <p:cNvSpPr>
              <a:spLocks/>
            </p:cNvSpPr>
            <p:nvPr userDrawn="1"/>
          </p:nvSpPr>
          <p:spPr bwMode="auto">
            <a:xfrm>
              <a:off x="368" y="207"/>
              <a:ext cx="2" cy="3"/>
            </a:xfrm>
            <a:custGeom>
              <a:avLst/>
              <a:gdLst>
                <a:gd name="T0" fmla="*/ 3 w 4"/>
                <a:gd name="T1" fmla="*/ 0 h 5"/>
                <a:gd name="T2" fmla="*/ 3 w 4"/>
                <a:gd name="T3" fmla="*/ 0 h 5"/>
                <a:gd name="T4" fmla="*/ 3 w 4"/>
                <a:gd name="T5" fmla="*/ 0 h 5"/>
                <a:gd name="T6" fmla="*/ 0 w 4"/>
                <a:gd name="T7" fmla="*/ 2 h 5"/>
                <a:gd name="T8" fmla="*/ 3 w 4"/>
                <a:gd name="T9" fmla="*/ 5 h 5"/>
                <a:gd name="T10" fmla="*/ 3 w 4"/>
                <a:gd name="T11" fmla="*/ 4 h 5"/>
                <a:gd name="T12" fmla="*/ 3 w 4"/>
                <a:gd name="T13" fmla="*/ 4 h 5"/>
                <a:gd name="T14" fmla="*/ 4 w 4"/>
                <a:gd name="T15" fmla="*/ 4 h 5"/>
                <a:gd name="T16" fmla="*/ 3 w 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cubicBezTo>
                    <a:pt x="2" y="0"/>
                    <a:pt x="1" y="1"/>
                    <a:pt x="0" y="2"/>
                  </a:cubicBezTo>
                  <a:cubicBezTo>
                    <a:pt x="1" y="3"/>
                    <a:pt x="2" y="4"/>
                    <a:pt x="3" y="5"/>
                  </a:cubicBezTo>
                  <a:lnTo>
                    <a:pt x="3" y="4"/>
                  </a:lnTo>
                  <a:lnTo>
                    <a:pt x="3" y="4"/>
                  </a:lnTo>
                  <a:lnTo>
                    <a:pt x="4" y="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88" name="Freeform 1716"/>
            <p:cNvSpPr>
              <a:spLocks/>
            </p:cNvSpPr>
            <p:nvPr userDrawn="1"/>
          </p:nvSpPr>
          <p:spPr bwMode="auto">
            <a:xfrm>
              <a:off x="370" y="210"/>
              <a:ext cx="0" cy="0"/>
            </a:xfrm>
            <a:custGeom>
              <a:avLst/>
              <a:gdLst>
                <a:gd name="T0" fmla="*/ 1 h 2"/>
                <a:gd name="T1" fmla="*/ 1 h 2"/>
                <a:gd name="T2" fmla="*/ 2 h 2"/>
                <a:gd name="T3" fmla="*/ 0 h 2"/>
                <a:gd name="T4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89" name="Freeform 1717"/>
            <p:cNvSpPr>
              <a:spLocks/>
            </p:cNvSpPr>
            <p:nvPr userDrawn="1"/>
          </p:nvSpPr>
          <p:spPr bwMode="auto">
            <a:xfrm>
              <a:off x="365" y="214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1" y="0"/>
                  </a:cubicBez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90" name="Freeform 1718"/>
            <p:cNvSpPr>
              <a:spLocks/>
            </p:cNvSpPr>
            <p:nvPr userDrawn="1"/>
          </p:nvSpPr>
          <p:spPr bwMode="auto">
            <a:xfrm>
              <a:off x="363" y="213"/>
              <a:ext cx="2" cy="1"/>
            </a:xfrm>
            <a:custGeom>
              <a:avLst/>
              <a:gdLst>
                <a:gd name="T0" fmla="*/ 4 w 4"/>
                <a:gd name="T1" fmla="*/ 2 h 3"/>
                <a:gd name="T2" fmla="*/ 4 w 4"/>
                <a:gd name="T3" fmla="*/ 2 h 3"/>
                <a:gd name="T4" fmla="*/ 0 w 4"/>
                <a:gd name="T5" fmla="*/ 0 h 3"/>
                <a:gd name="T6" fmla="*/ 2 w 4"/>
                <a:gd name="T7" fmla="*/ 3 h 3"/>
                <a:gd name="T8" fmla="*/ 3 w 4"/>
                <a:gd name="T9" fmla="*/ 3 h 3"/>
                <a:gd name="T10" fmla="*/ 3 w 4"/>
                <a:gd name="T11" fmla="*/ 3 h 3"/>
                <a:gd name="T12" fmla="*/ 4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4" y="2"/>
                  </a:moveTo>
                  <a:lnTo>
                    <a:pt x="4" y="2"/>
                  </a:lnTo>
                  <a:cubicBezTo>
                    <a:pt x="2" y="1"/>
                    <a:pt x="1" y="0"/>
                    <a:pt x="0" y="0"/>
                  </a:cubicBezTo>
                  <a:cubicBezTo>
                    <a:pt x="1" y="1"/>
                    <a:pt x="1" y="2"/>
                    <a:pt x="2" y="3"/>
                  </a:cubicBezTo>
                  <a:lnTo>
                    <a:pt x="3" y="3"/>
                  </a:lnTo>
                  <a:lnTo>
                    <a:pt x="3" y="3"/>
                  </a:lnTo>
                  <a:cubicBezTo>
                    <a:pt x="3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91" name="Freeform 1719"/>
            <p:cNvSpPr>
              <a:spLocks/>
            </p:cNvSpPr>
            <p:nvPr userDrawn="1"/>
          </p:nvSpPr>
          <p:spPr bwMode="auto">
            <a:xfrm>
              <a:off x="363" y="210"/>
              <a:ext cx="1" cy="2"/>
            </a:xfrm>
            <a:custGeom>
              <a:avLst/>
              <a:gdLst>
                <a:gd name="T0" fmla="*/ 2 w 4"/>
                <a:gd name="T1" fmla="*/ 5 h 6"/>
                <a:gd name="T2" fmla="*/ 2 w 4"/>
                <a:gd name="T3" fmla="*/ 5 h 6"/>
                <a:gd name="T4" fmla="*/ 2 w 4"/>
                <a:gd name="T5" fmla="*/ 6 h 6"/>
                <a:gd name="T6" fmla="*/ 4 w 4"/>
                <a:gd name="T7" fmla="*/ 2 h 6"/>
                <a:gd name="T8" fmla="*/ 1 w 4"/>
                <a:gd name="T9" fmla="*/ 0 h 6"/>
                <a:gd name="T10" fmla="*/ 0 w 4"/>
                <a:gd name="T11" fmla="*/ 2 h 6"/>
                <a:gd name="T12" fmla="*/ 2 w 4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2" y="5"/>
                  </a:moveTo>
                  <a:lnTo>
                    <a:pt x="2" y="5"/>
                  </a:lnTo>
                  <a:lnTo>
                    <a:pt x="2" y="6"/>
                  </a:lnTo>
                  <a:cubicBezTo>
                    <a:pt x="3" y="4"/>
                    <a:pt x="3" y="3"/>
                    <a:pt x="4" y="2"/>
                  </a:cubicBezTo>
                  <a:cubicBezTo>
                    <a:pt x="3" y="1"/>
                    <a:pt x="2" y="1"/>
                    <a:pt x="1" y="0"/>
                  </a:cubicBezTo>
                  <a:cubicBezTo>
                    <a:pt x="1" y="0"/>
                    <a:pt x="1" y="1"/>
                    <a:pt x="0" y="2"/>
                  </a:cubicBezTo>
                  <a:cubicBezTo>
                    <a:pt x="1" y="3"/>
                    <a:pt x="1" y="4"/>
                    <a:pt x="2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92" name="Freeform 1720"/>
            <p:cNvSpPr>
              <a:spLocks/>
            </p:cNvSpPr>
            <p:nvPr userDrawn="1"/>
          </p:nvSpPr>
          <p:spPr bwMode="auto">
            <a:xfrm>
              <a:off x="369" y="198"/>
              <a:ext cx="2" cy="10"/>
            </a:xfrm>
            <a:custGeom>
              <a:avLst/>
              <a:gdLst>
                <a:gd name="T0" fmla="*/ 2 w 5"/>
                <a:gd name="T1" fmla="*/ 0 h 22"/>
                <a:gd name="T2" fmla="*/ 2 w 5"/>
                <a:gd name="T3" fmla="*/ 0 h 22"/>
                <a:gd name="T4" fmla="*/ 0 w 5"/>
                <a:gd name="T5" fmla="*/ 1 h 22"/>
                <a:gd name="T6" fmla="*/ 4 w 5"/>
                <a:gd name="T7" fmla="*/ 22 h 22"/>
                <a:gd name="T8" fmla="*/ 4 w 5"/>
                <a:gd name="T9" fmla="*/ 21 h 22"/>
                <a:gd name="T10" fmla="*/ 4 w 5"/>
                <a:gd name="T11" fmla="*/ 21 h 22"/>
                <a:gd name="T12" fmla="*/ 5 w 5"/>
                <a:gd name="T13" fmla="*/ 22 h 22"/>
                <a:gd name="T14" fmla="*/ 2 w 5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22">
                  <a:moveTo>
                    <a:pt x="2" y="0"/>
                  </a:moveTo>
                  <a:lnTo>
                    <a:pt x="2" y="0"/>
                  </a:lnTo>
                  <a:cubicBezTo>
                    <a:pt x="1" y="0"/>
                    <a:pt x="0" y="0"/>
                    <a:pt x="0" y="1"/>
                  </a:cubicBezTo>
                  <a:lnTo>
                    <a:pt x="4" y="22"/>
                  </a:lnTo>
                  <a:cubicBezTo>
                    <a:pt x="4" y="21"/>
                    <a:pt x="4" y="21"/>
                    <a:pt x="4" y="21"/>
                  </a:cubicBezTo>
                  <a:lnTo>
                    <a:pt x="4" y="21"/>
                  </a:lnTo>
                  <a:cubicBezTo>
                    <a:pt x="4" y="21"/>
                    <a:pt x="5" y="21"/>
                    <a:pt x="5" y="22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93" name="Freeform 1721"/>
            <p:cNvSpPr>
              <a:spLocks/>
            </p:cNvSpPr>
            <p:nvPr userDrawn="1"/>
          </p:nvSpPr>
          <p:spPr bwMode="auto">
            <a:xfrm>
              <a:off x="366" y="201"/>
              <a:ext cx="2" cy="3"/>
            </a:xfrm>
            <a:custGeom>
              <a:avLst/>
              <a:gdLst>
                <a:gd name="T0" fmla="*/ 3 w 5"/>
                <a:gd name="T1" fmla="*/ 0 h 6"/>
                <a:gd name="T2" fmla="*/ 3 w 5"/>
                <a:gd name="T3" fmla="*/ 0 h 6"/>
                <a:gd name="T4" fmla="*/ 0 w 5"/>
                <a:gd name="T5" fmla="*/ 3 h 6"/>
                <a:gd name="T6" fmla="*/ 3 w 5"/>
                <a:gd name="T7" fmla="*/ 6 h 6"/>
                <a:gd name="T8" fmla="*/ 5 w 5"/>
                <a:gd name="T9" fmla="*/ 3 h 6"/>
                <a:gd name="T10" fmla="*/ 3 w 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5" y="2"/>
                    <a:pt x="4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94" name="Freeform 1722"/>
            <p:cNvSpPr>
              <a:spLocks/>
            </p:cNvSpPr>
            <p:nvPr userDrawn="1"/>
          </p:nvSpPr>
          <p:spPr bwMode="auto">
            <a:xfrm>
              <a:off x="363" y="200"/>
              <a:ext cx="2" cy="4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5 w 5"/>
                <a:gd name="T5" fmla="*/ 4 h 7"/>
                <a:gd name="T6" fmla="*/ 3 w 5"/>
                <a:gd name="T7" fmla="*/ 0 h 7"/>
                <a:gd name="T8" fmla="*/ 0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4" y="6"/>
                    <a:pt x="4" y="5"/>
                    <a:pt x="5" y="4"/>
                  </a:cubicBezTo>
                  <a:cubicBezTo>
                    <a:pt x="4" y="3"/>
                    <a:pt x="4" y="1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5"/>
                    <a:pt x="2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95" name="Freeform 1723"/>
            <p:cNvSpPr>
              <a:spLocks/>
            </p:cNvSpPr>
            <p:nvPr userDrawn="1"/>
          </p:nvSpPr>
          <p:spPr bwMode="auto">
            <a:xfrm>
              <a:off x="364" y="202"/>
              <a:ext cx="3" cy="3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5 w 5"/>
                <a:gd name="T5" fmla="*/ 4 h 7"/>
                <a:gd name="T6" fmla="*/ 3 w 5"/>
                <a:gd name="T7" fmla="*/ 0 h 7"/>
                <a:gd name="T8" fmla="*/ 0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3" y="6"/>
                    <a:pt x="4" y="5"/>
                    <a:pt x="5" y="4"/>
                  </a:cubicBezTo>
                  <a:cubicBezTo>
                    <a:pt x="4" y="3"/>
                    <a:pt x="3" y="1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5"/>
                    <a:pt x="2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96" name="Freeform 1724"/>
            <p:cNvSpPr>
              <a:spLocks/>
            </p:cNvSpPr>
            <p:nvPr userDrawn="1"/>
          </p:nvSpPr>
          <p:spPr bwMode="auto">
            <a:xfrm>
              <a:off x="366" y="204"/>
              <a:ext cx="2" cy="3"/>
            </a:xfrm>
            <a:custGeom>
              <a:avLst/>
              <a:gdLst>
                <a:gd name="T0" fmla="*/ 3 w 5"/>
                <a:gd name="T1" fmla="*/ 6 h 6"/>
                <a:gd name="T2" fmla="*/ 3 w 5"/>
                <a:gd name="T3" fmla="*/ 6 h 6"/>
                <a:gd name="T4" fmla="*/ 5 w 5"/>
                <a:gd name="T5" fmla="*/ 3 h 6"/>
                <a:gd name="T6" fmla="*/ 3 w 5"/>
                <a:gd name="T7" fmla="*/ 0 h 6"/>
                <a:gd name="T8" fmla="*/ 0 w 5"/>
                <a:gd name="T9" fmla="*/ 3 h 6"/>
                <a:gd name="T10" fmla="*/ 3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6"/>
                  </a:moveTo>
                  <a:lnTo>
                    <a:pt x="3" y="6"/>
                  </a:lnTo>
                  <a:cubicBezTo>
                    <a:pt x="3" y="5"/>
                    <a:pt x="4" y="4"/>
                    <a:pt x="5" y="3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97" name="Freeform 1725"/>
            <p:cNvSpPr>
              <a:spLocks/>
            </p:cNvSpPr>
            <p:nvPr userDrawn="1"/>
          </p:nvSpPr>
          <p:spPr bwMode="auto">
            <a:xfrm>
              <a:off x="367" y="206"/>
              <a:ext cx="2" cy="2"/>
            </a:xfrm>
            <a:custGeom>
              <a:avLst/>
              <a:gdLst>
                <a:gd name="T0" fmla="*/ 3 w 5"/>
                <a:gd name="T1" fmla="*/ 5 h 5"/>
                <a:gd name="T2" fmla="*/ 3 w 5"/>
                <a:gd name="T3" fmla="*/ 5 h 5"/>
                <a:gd name="T4" fmla="*/ 5 w 5"/>
                <a:gd name="T5" fmla="*/ 2 h 5"/>
                <a:gd name="T6" fmla="*/ 3 w 5"/>
                <a:gd name="T7" fmla="*/ 0 h 5"/>
                <a:gd name="T8" fmla="*/ 0 w 5"/>
                <a:gd name="T9" fmla="*/ 3 h 5"/>
                <a:gd name="T10" fmla="*/ 3 w 5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5"/>
                  </a:moveTo>
                  <a:lnTo>
                    <a:pt x="3" y="5"/>
                  </a:lnTo>
                  <a:cubicBezTo>
                    <a:pt x="3" y="4"/>
                    <a:pt x="4" y="3"/>
                    <a:pt x="5" y="2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1" y="3"/>
                    <a:pt x="2" y="4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98" name="Freeform 1726"/>
            <p:cNvSpPr>
              <a:spLocks/>
            </p:cNvSpPr>
            <p:nvPr userDrawn="1"/>
          </p:nvSpPr>
          <p:spPr bwMode="auto">
            <a:xfrm>
              <a:off x="362" y="202"/>
              <a:ext cx="2" cy="4"/>
            </a:xfrm>
            <a:custGeom>
              <a:avLst/>
              <a:gdLst>
                <a:gd name="T0" fmla="*/ 3 w 5"/>
                <a:gd name="T1" fmla="*/ 8 h 8"/>
                <a:gd name="T2" fmla="*/ 3 w 5"/>
                <a:gd name="T3" fmla="*/ 8 h 8"/>
                <a:gd name="T4" fmla="*/ 5 w 5"/>
                <a:gd name="T5" fmla="*/ 4 h 8"/>
                <a:gd name="T6" fmla="*/ 3 w 5"/>
                <a:gd name="T7" fmla="*/ 0 h 8"/>
                <a:gd name="T8" fmla="*/ 0 w 5"/>
                <a:gd name="T9" fmla="*/ 4 h 8"/>
                <a:gd name="T10" fmla="*/ 3 w 5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3" y="8"/>
                  </a:moveTo>
                  <a:lnTo>
                    <a:pt x="3" y="8"/>
                  </a:lnTo>
                  <a:cubicBezTo>
                    <a:pt x="3" y="6"/>
                    <a:pt x="4" y="5"/>
                    <a:pt x="5" y="4"/>
                  </a:cubicBezTo>
                  <a:cubicBezTo>
                    <a:pt x="4" y="3"/>
                    <a:pt x="4" y="2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6"/>
                    <a:pt x="2" y="7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299" name="Freeform 1727"/>
            <p:cNvSpPr>
              <a:spLocks/>
            </p:cNvSpPr>
            <p:nvPr userDrawn="1"/>
          </p:nvSpPr>
          <p:spPr bwMode="auto">
            <a:xfrm>
              <a:off x="363" y="204"/>
              <a:ext cx="2" cy="3"/>
            </a:xfrm>
            <a:custGeom>
              <a:avLst/>
              <a:gdLst>
                <a:gd name="T0" fmla="*/ 2 w 5"/>
                <a:gd name="T1" fmla="*/ 7 h 7"/>
                <a:gd name="T2" fmla="*/ 2 w 5"/>
                <a:gd name="T3" fmla="*/ 7 h 7"/>
                <a:gd name="T4" fmla="*/ 5 w 5"/>
                <a:gd name="T5" fmla="*/ 3 h 7"/>
                <a:gd name="T6" fmla="*/ 3 w 5"/>
                <a:gd name="T7" fmla="*/ 0 h 7"/>
                <a:gd name="T8" fmla="*/ 0 w 5"/>
                <a:gd name="T9" fmla="*/ 4 h 7"/>
                <a:gd name="T10" fmla="*/ 2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2" y="7"/>
                  </a:moveTo>
                  <a:lnTo>
                    <a:pt x="2" y="7"/>
                  </a:lnTo>
                  <a:cubicBezTo>
                    <a:pt x="3" y="6"/>
                    <a:pt x="4" y="5"/>
                    <a:pt x="5" y="3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5"/>
                    <a:pt x="2" y="6"/>
                    <a:pt x="2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00" name="Freeform 1728"/>
            <p:cNvSpPr>
              <a:spLocks/>
            </p:cNvSpPr>
            <p:nvPr userDrawn="1"/>
          </p:nvSpPr>
          <p:spPr bwMode="auto">
            <a:xfrm>
              <a:off x="364" y="206"/>
              <a:ext cx="3" cy="3"/>
            </a:xfrm>
            <a:custGeom>
              <a:avLst/>
              <a:gdLst>
                <a:gd name="T0" fmla="*/ 2 w 5"/>
                <a:gd name="T1" fmla="*/ 7 h 7"/>
                <a:gd name="T2" fmla="*/ 2 w 5"/>
                <a:gd name="T3" fmla="*/ 7 h 7"/>
                <a:gd name="T4" fmla="*/ 3 w 5"/>
                <a:gd name="T5" fmla="*/ 6 h 7"/>
                <a:gd name="T6" fmla="*/ 2 w 5"/>
                <a:gd name="T7" fmla="*/ 5 h 7"/>
                <a:gd name="T8" fmla="*/ 3 w 5"/>
                <a:gd name="T9" fmla="*/ 5 h 7"/>
                <a:gd name="T10" fmla="*/ 3 w 5"/>
                <a:gd name="T11" fmla="*/ 5 h 7"/>
                <a:gd name="T12" fmla="*/ 5 w 5"/>
                <a:gd name="T13" fmla="*/ 3 h 7"/>
                <a:gd name="T14" fmla="*/ 3 w 5"/>
                <a:gd name="T15" fmla="*/ 0 h 7"/>
                <a:gd name="T16" fmla="*/ 0 w 5"/>
                <a:gd name="T17" fmla="*/ 4 h 7"/>
                <a:gd name="T18" fmla="*/ 2 w 5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7">
                  <a:moveTo>
                    <a:pt x="2" y="7"/>
                  </a:moveTo>
                  <a:lnTo>
                    <a:pt x="2" y="7"/>
                  </a:lnTo>
                  <a:lnTo>
                    <a:pt x="3" y="6"/>
                  </a:lnTo>
                  <a:cubicBezTo>
                    <a:pt x="3" y="6"/>
                    <a:pt x="2" y="6"/>
                    <a:pt x="2" y="5"/>
                  </a:cubicBezTo>
                  <a:lnTo>
                    <a:pt x="3" y="5"/>
                  </a:lnTo>
                  <a:lnTo>
                    <a:pt x="3" y="5"/>
                  </a:lnTo>
                  <a:cubicBezTo>
                    <a:pt x="4" y="4"/>
                    <a:pt x="5" y="4"/>
                    <a:pt x="5" y="3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1"/>
                    <a:pt x="1" y="2"/>
                    <a:pt x="0" y="4"/>
                  </a:cubicBezTo>
                  <a:cubicBezTo>
                    <a:pt x="1" y="5"/>
                    <a:pt x="2" y="6"/>
                    <a:pt x="2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01" name="Freeform 1729"/>
            <p:cNvSpPr>
              <a:spLocks/>
            </p:cNvSpPr>
            <p:nvPr userDrawn="1"/>
          </p:nvSpPr>
          <p:spPr bwMode="auto">
            <a:xfrm>
              <a:off x="366" y="207"/>
              <a:ext cx="2" cy="2"/>
            </a:xfrm>
            <a:custGeom>
              <a:avLst/>
              <a:gdLst>
                <a:gd name="T0" fmla="*/ 0 w 4"/>
                <a:gd name="T1" fmla="*/ 3 h 4"/>
                <a:gd name="T2" fmla="*/ 0 w 4"/>
                <a:gd name="T3" fmla="*/ 3 h 4"/>
                <a:gd name="T4" fmla="*/ 4 w 4"/>
                <a:gd name="T5" fmla="*/ 4 h 4"/>
                <a:gd name="T6" fmla="*/ 4 w 4"/>
                <a:gd name="T7" fmla="*/ 2 h 4"/>
                <a:gd name="T8" fmla="*/ 2 w 4"/>
                <a:gd name="T9" fmla="*/ 0 h 4"/>
                <a:gd name="T10" fmla="*/ 0 w 4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lnTo>
                    <a:pt x="0" y="3"/>
                  </a:lnTo>
                  <a:cubicBezTo>
                    <a:pt x="1" y="3"/>
                    <a:pt x="2" y="3"/>
                    <a:pt x="4" y="4"/>
                  </a:cubicBezTo>
                  <a:lnTo>
                    <a:pt x="4" y="2"/>
                  </a:lnTo>
                  <a:cubicBezTo>
                    <a:pt x="3" y="2"/>
                    <a:pt x="3" y="1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02" name="Rectangle 1730"/>
            <p:cNvSpPr>
              <a:spLocks noChangeArrowheads="1"/>
            </p:cNvSpPr>
            <p:nvPr userDrawn="1"/>
          </p:nvSpPr>
          <p:spPr bwMode="auto">
            <a:xfrm>
              <a:off x="366" y="209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03" name="Freeform 1731"/>
            <p:cNvSpPr>
              <a:spLocks/>
            </p:cNvSpPr>
            <p:nvPr userDrawn="1"/>
          </p:nvSpPr>
          <p:spPr bwMode="auto">
            <a:xfrm>
              <a:off x="368" y="209"/>
              <a:ext cx="1" cy="1"/>
            </a:xfrm>
            <a:custGeom>
              <a:avLst/>
              <a:gdLst>
                <a:gd name="T0" fmla="*/ 0 w 3"/>
                <a:gd name="T1" fmla="*/ 1 h 3"/>
                <a:gd name="T2" fmla="*/ 0 w 3"/>
                <a:gd name="T3" fmla="*/ 1 h 3"/>
                <a:gd name="T4" fmla="*/ 2 w 3"/>
                <a:gd name="T5" fmla="*/ 2 h 3"/>
                <a:gd name="T6" fmla="*/ 3 w 3"/>
                <a:gd name="T7" fmla="*/ 3 h 3"/>
                <a:gd name="T8" fmla="*/ 3 w 3"/>
                <a:gd name="T9" fmla="*/ 2 h 3"/>
                <a:gd name="T10" fmla="*/ 1 w 3"/>
                <a:gd name="T11" fmla="*/ 0 h 3"/>
                <a:gd name="T12" fmla="*/ 0 w 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2" y="2"/>
                    <a:pt x="2" y="2"/>
                  </a:cubicBezTo>
                  <a:lnTo>
                    <a:pt x="3" y="3"/>
                  </a:lnTo>
                  <a:lnTo>
                    <a:pt x="3" y="2"/>
                  </a:lnTo>
                  <a:cubicBezTo>
                    <a:pt x="3" y="1"/>
                    <a:pt x="2" y="1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04" name="Freeform 1732"/>
            <p:cNvSpPr>
              <a:spLocks/>
            </p:cNvSpPr>
            <p:nvPr userDrawn="1"/>
          </p:nvSpPr>
          <p:spPr bwMode="auto">
            <a:xfrm>
              <a:off x="367" y="210"/>
              <a:ext cx="0" cy="1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0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05" name="Freeform 1733"/>
            <p:cNvSpPr>
              <a:spLocks/>
            </p:cNvSpPr>
            <p:nvPr userDrawn="1"/>
          </p:nvSpPr>
          <p:spPr bwMode="auto">
            <a:xfrm>
              <a:off x="366" y="212"/>
              <a:ext cx="1" cy="1"/>
            </a:xfrm>
            <a:custGeom>
              <a:avLst/>
              <a:gdLst>
                <a:gd name="T0" fmla="*/ 2 w 3"/>
                <a:gd name="T1" fmla="*/ 2 h 2"/>
                <a:gd name="T2" fmla="*/ 2 w 3"/>
                <a:gd name="T3" fmla="*/ 2 h 2"/>
                <a:gd name="T4" fmla="*/ 3 w 3"/>
                <a:gd name="T5" fmla="*/ 2 h 2"/>
                <a:gd name="T6" fmla="*/ 0 w 3"/>
                <a:gd name="T7" fmla="*/ 0 h 2"/>
                <a:gd name="T8" fmla="*/ 0 w 3"/>
                <a:gd name="T9" fmla="*/ 0 h 2"/>
                <a:gd name="T10" fmla="*/ 2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lnTo>
                    <a:pt x="2" y="2"/>
                  </a:lnTo>
                  <a:cubicBezTo>
                    <a:pt x="2" y="2"/>
                    <a:pt x="3" y="2"/>
                    <a:pt x="3" y="2"/>
                  </a:cubicBezTo>
                  <a:cubicBezTo>
                    <a:pt x="2" y="1"/>
                    <a:pt x="1" y="1"/>
                    <a:pt x="0" y="0"/>
                  </a:cubicBez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06" name="Freeform 1734"/>
            <p:cNvSpPr>
              <a:spLocks/>
            </p:cNvSpPr>
            <p:nvPr userDrawn="1"/>
          </p:nvSpPr>
          <p:spPr bwMode="auto">
            <a:xfrm>
              <a:off x="362" y="206"/>
              <a:ext cx="2" cy="3"/>
            </a:xfrm>
            <a:custGeom>
              <a:avLst/>
              <a:gdLst>
                <a:gd name="T0" fmla="*/ 2 w 4"/>
                <a:gd name="T1" fmla="*/ 6 h 6"/>
                <a:gd name="T2" fmla="*/ 2 w 4"/>
                <a:gd name="T3" fmla="*/ 6 h 6"/>
                <a:gd name="T4" fmla="*/ 4 w 4"/>
                <a:gd name="T5" fmla="*/ 3 h 6"/>
                <a:gd name="T6" fmla="*/ 2 w 4"/>
                <a:gd name="T7" fmla="*/ 0 h 6"/>
                <a:gd name="T8" fmla="*/ 0 w 4"/>
                <a:gd name="T9" fmla="*/ 3 h 6"/>
                <a:gd name="T10" fmla="*/ 2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2" y="6"/>
                  </a:moveTo>
                  <a:lnTo>
                    <a:pt x="2" y="6"/>
                  </a:lnTo>
                  <a:cubicBezTo>
                    <a:pt x="3" y="5"/>
                    <a:pt x="3" y="4"/>
                    <a:pt x="4" y="3"/>
                  </a:cubicBezTo>
                  <a:cubicBezTo>
                    <a:pt x="3" y="2"/>
                    <a:pt x="2" y="1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4"/>
                    <a:pt x="1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07" name="Freeform 1735"/>
            <p:cNvSpPr>
              <a:spLocks/>
            </p:cNvSpPr>
            <p:nvPr userDrawn="1"/>
          </p:nvSpPr>
          <p:spPr bwMode="auto">
            <a:xfrm>
              <a:off x="363" y="208"/>
              <a:ext cx="2" cy="2"/>
            </a:xfrm>
            <a:custGeom>
              <a:avLst/>
              <a:gdLst>
                <a:gd name="T0" fmla="*/ 2 w 4"/>
                <a:gd name="T1" fmla="*/ 6 h 6"/>
                <a:gd name="T2" fmla="*/ 2 w 4"/>
                <a:gd name="T3" fmla="*/ 6 h 6"/>
                <a:gd name="T4" fmla="*/ 4 w 4"/>
                <a:gd name="T5" fmla="*/ 3 h 6"/>
                <a:gd name="T6" fmla="*/ 1 w 4"/>
                <a:gd name="T7" fmla="*/ 0 h 6"/>
                <a:gd name="T8" fmla="*/ 0 w 4"/>
                <a:gd name="T9" fmla="*/ 3 h 6"/>
                <a:gd name="T10" fmla="*/ 2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2" y="6"/>
                  </a:moveTo>
                  <a:lnTo>
                    <a:pt x="2" y="6"/>
                  </a:lnTo>
                  <a:cubicBezTo>
                    <a:pt x="3" y="5"/>
                    <a:pt x="3" y="4"/>
                    <a:pt x="4" y="3"/>
                  </a:cubicBezTo>
                  <a:cubicBezTo>
                    <a:pt x="3" y="2"/>
                    <a:pt x="2" y="1"/>
                    <a:pt x="1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08" name="Freeform 1736"/>
            <p:cNvSpPr>
              <a:spLocks/>
            </p:cNvSpPr>
            <p:nvPr userDrawn="1"/>
          </p:nvSpPr>
          <p:spPr bwMode="auto">
            <a:xfrm>
              <a:off x="365" y="209"/>
              <a:ext cx="2" cy="3"/>
            </a:xfrm>
            <a:custGeom>
              <a:avLst/>
              <a:gdLst>
                <a:gd name="T0" fmla="*/ 3 w 4"/>
                <a:gd name="T1" fmla="*/ 6 h 6"/>
                <a:gd name="T2" fmla="*/ 3 w 4"/>
                <a:gd name="T3" fmla="*/ 6 h 6"/>
                <a:gd name="T4" fmla="*/ 3 w 4"/>
                <a:gd name="T5" fmla="*/ 6 h 6"/>
                <a:gd name="T6" fmla="*/ 2 w 4"/>
                <a:gd name="T7" fmla="*/ 4 h 6"/>
                <a:gd name="T8" fmla="*/ 2 w 4"/>
                <a:gd name="T9" fmla="*/ 4 h 6"/>
                <a:gd name="T10" fmla="*/ 4 w 4"/>
                <a:gd name="T11" fmla="*/ 4 h 6"/>
                <a:gd name="T12" fmla="*/ 4 w 4"/>
                <a:gd name="T13" fmla="*/ 3 h 6"/>
                <a:gd name="T14" fmla="*/ 1 w 4"/>
                <a:gd name="T15" fmla="*/ 0 h 6"/>
                <a:gd name="T16" fmla="*/ 0 w 4"/>
                <a:gd name="T17" fmla="*/ 3 h 6"/>
                <a:gd name="T18" fmla="*/ 3 w 4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">
                  <a:moveTo>
                    <a:pt x="3" y="6"/>
                  </a:moveTo>
                  <a:lnTo>
                    <a:pt x="3" y="6"/>
                  </a:lnTo>
                  <a:lnTo>
                    <a:pt x="3" y="6"/>
                  </a:lnTo>
                  <a:cubicBezTo>
                    <a:pt x="2" y="5"/>
                    <a:pt x="2" y="5"/>
                    <a:pt x="2" y="4"/>
                  </a:cubicBezTo>
                  <a:lnTo>
                    <a:pt x="2" y="4"/>
                  </a:lnTo>
                  <a:cubicBezTo>
                    <a:pt x="2" y="4"/>
                    <a:pt x="3" y="4"/>
                    <a:pt x="4" y="4"/>
                  </a:cubicBezTo>
                  <a:lnTo>
                    <a:pt x="4" y="3"/>
                  </a:lnTo>
                  <a:cubicBezTo>
                    <a:pt x="3" y="2"/>
                    <a:pt x="2" y="1"/>
                    <a:pt x="1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09" name="Freeform 1737"/>
            <p:cNvSpPr>
              <a:spLocks/>
            </p:cNvSpPr>
            <p:nvPr userDrawn="1"/>
          </p:nvSpPr>
          <p:spPr bwMode="auto">
            <a:xfrm>
              <a:off x="365" y="212"/>
              <a:ext cx="2" cy="2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0 w 4"/>
                <a:gd name="T5" fmla="*/ 2 h 3"/>
                <a:gd name="T6" fmla="*/ 1 w 4"/>
                <a:gd name="T7" fmla="*/ 3 h 3"/>
                <a:gd name="T8" fmla="*/ 4 w 4"/>
                <a:gd name="T9" fmla="*/ 3 h 3"/>
                <a:gd name="T10" fmla="*/ 4 w 4"/>
                <a:gd name="T11" fmla="*/ 3 h 3"/>
                <a:gd name="T12" fmla="*/ 3 w 4"/>
                <a:gd name="T13" fmla="*/ 1 h 3"/>
                <a:gd name="T14" fmla="*/ 4 w 4"/>
                <a:gd name="T15" fmla="*/ 1 h 3"/>
                <a:gd name="T16" fmla="*/ 2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0" y="2"/>
                  </a:cubicBezTo>
                  <a:lnTo>
                    <a:pt x="1" y="3"/>
                  </a:lnTo>
                  <a:cubicBezTo>
                    <a:pt x="2" y="3"/>
                    <a:pt x="3" y="3"/>
                    <a:pt x="4" y="3"/>
                  </a:cubicBezTo>
                  <a:lnTo>
                    <a:pt x="4" y="3"/>
                  </a:lnTo>
                  <a:cubicBezTo>
                    <a:pt x="4" y="2"/>
                    <a:pt x="3" y="2"/>
                    <a:pt x="3" y="1"/>
                  </a:cubicBezTo>
                  <a:lnTo>
                    <a:pt x="4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10" name="Freeform 1738"/>
            <p:cNvSpPr>
              <a:spLocks/>
            </p:cNvSpPr>
            <p:nvPr userDrawn="1"/>
          </p:nvSpPr>
          <p:spPr bwMode="auto">
            <a:xfrm>
              <a:off x="364" y="211"/>
              <a:ext cx="2" cy="2"/>
            </a:xfrm>
            <a:custGeom>
              <a:avLst/>
              <a:gdLst>
                <a:gd name="T0" fmla="*/ 1 w 4"/>
                <a:gd name="T1" fmla="*/ 0 h 5"/>
                <a:gd name="T2" fmla="*/ 1 w 4"/>
                <a:gd name="T3" fmla="*/ 0 h 5"/>
                <a:gd name="T4" fmla="*/ 0 w 4"/>
                <a:gd name="T5" fmla="*/ 3 h 5"/>
                <a:gd name="T6" fmla="*/ 3 w 4"/>
                <a:gd name="T7" fmla="*/ 5 h 5"/>
                <a:gd name="T8" fmla="*/ 4 w 4"/>
                <a:gd name="T9" fmla="*/ 2 h 5"/>
                <a:gd name="T10" fmla="*/ 1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2" y="4"/>
                    <a:pt x="3" y="5"/>
                  </a:cubicBezTo>
                  <a:cubicBezTo>
                    <a:pt x="3" y="4"/>
                    <a:pt x="4" y="3"/>
                    <a:pt x="4" y="2"/>
                  </a:cubicBezTo>
                  <a:cubicBezTo>
                    <a:pt x="3" y="1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11" name="Freeform 1739"/>
            <p:cNvSpPr>
              <a:spLocks/>
            </p:cNvSpPr>
            <p:nvPr userDrawn="1"/>
          </p:nvSpPr>
          <p:spPr bwMode="auto">
            <a:xfrm>
              <a:off x="371" y="20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0 w 2"/>
                <a:gd name="T5" fmla="*/ 0 h 2"/>
                <a:gd name="T6" fmla="*/ 1 w 2"/>
                <a:gd name="T7" fmla="*/ 2 h 2"/>
                <a:gd name="T8" fmla="*/ 2 w 2"/>
                <a:gd name="T9" fmla="*/ 2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2"/>
                  </a:lnTo>
                  <a:lnTo>
                    <a:pt x="2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12" name="Freeform 1740"/>
            <p:cNvSpPr>
              <a:spLocks/>
            </p:cNvSpPr>
            <p:nvPr userDrawn="1"/>
          </p:nvSpPr>
          <p:spPr bwMode="auto">
            <a:xfrm>
              <a:off x="371" y="205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1 h 2"/>
                <a:gd name="T6" fmla="*/ 0 w 1"/>
                <a:gd name="T7" fmla="*/ 2 h 2"/>
                <a:gd name="T8" fmla="*/ 1 w 1"/>
                <a:gd name="T9" fmla="*/ 2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13" name="Freeform 1741"/>
            <p:cNvSpPr>
              <a:spLocks/>
            </p:cNvSpPr>
            <p:nvPr userDrawn="1"/>
          </p:nvSpPr>
          <p:spPr bwMode="auto">
            <a:xfrm>
              <a:off x="371" y="204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0 h 2"/>
                <a:gd name="T6" fmla="*/ 0 w 1"/>
                <a:gd name="T7" fmla="*/ 2 h 2"/>
                <a:gd name="T8" fmla="*/ 1 w 1"/>
                <a:gd name="T9" fmla="*/ 1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14" name="Freeform 1742"/>
            <p:cNvSpPr>
              <a:spLocks/>
            </p:cNvSpPr>
            <p:nvPr userDrawn="1"/>
          </p:nvSpPr>
          <p:spPr bwMode="auto">
            <a:xfrm>
              <a:off x="371" y="203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0 w 2"/>
                <a:gd name="T5" fmla="*/ 1 h 2"/>
                <a:gd name="T6" fmla="*/ 0 w 2"/>
                <a:gd name="T7" fmla="*/ 2 h 2"/>
                <a:gd name="T8" fmla="*/ 2 w 2"/>
                <a:gd name="T9" fmla="*/ 2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15" name="Freeform 1743"/>
            <p:cNvSpPr>
              <a:spLocks/>
            </p:cNvSpPr>
            <p:nvPr userDrawn="1"/>
          </p:nvSpPr>
          <p:spPr bwMode="auto">
            <a:xfrm>
              <a:off x="371" y="202"/>
              <a:ext cx="1" cy="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0 w 2"/>
                <a:gd name="T5" fmla="*/ 0 h 1"/>
                <a:gd name="T6" fmla="*/ 0 w 2"/>
                <a:gd name="T7" fmla="*/ 1 h 1"/>
                <a:gd name="T8" fmla="*/ 2 w 2"/>
                <a:gd name="T9" fmla="*/ 1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16" name="Freeform 1744"/>
            <p:cNvSpPr>
              <a:spLocks/>
            </p:cNvSpPr>
            <p:nvPr userDrawn="1"/>
          </p:nvSpPr>
          <p:spPr bwMode="auto">
            <a:xfrm>
              <a:off x="371" y="200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0 w 2"/>
                <a:gd name="T5" fmla="*/ 0 h 2"/>
                <a:gd name="T6" fmla="*/ 0 w 2"/>
                <a:gd name="T7" fmla="*/ 2 h 2"/>
                <a:gd name="T8" fmla="*/ 2 w 2"/>
                <a:gd name="T9" fmla="*/ 1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17" name="Freeform 1745"/>
            <p:cNvSpPr>
              <a:spLocks/>
            </p:cNvSpPr>
            <p:nvPr userDrawn="1"/>
          </p:nvSpPr>
          <p:spPr bwMode="auto">
            <a:xfrm>
              <a:off x="371" y="199"/>
              <a:ext cx="1" cy="1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0 h 2"/>
                <a:gd name="T4" fmla="*/ 0 w 3"/>
                <a:gd name="T5" fmla="*/ 1 h 2"/>
                <a:gd name="T6" fmla="*/ 0 w 3"/>
                <a:gd name="T7" fmla="*/ 2 h 2"/>
                <a:gd name="T8" fmla="*/ 3 w 3"/>
                <a:gd name="T9" fmla="*/ 1 h 2"/>
                <a:gd name="T10" fmla="*/ 3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18" name="Freeform 1746"/>
            <p:cNvSpPr>
              <a:spLocks/>
            </p:cNvSpPr>
            <p:nvPr userDrawn="1"/>
          </p:nvSpPr>
          <p:spPr bwMode="auto">
            <a:xfrm>
              <a:off x="366" y="201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19" name="Freeform 1747"/>
            <p:cNvSpPr>
              <a:spLocks/>
            </p:cNvSpPr>
            <p:nvPr userDrawn="1"/>
          </p:nvSpPr>
          <p:spPr bwMode="auto">
            <a:xfrm>
              <a:off x="365" y="203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20" name="Freeform 1748"/>
            <p:cNvSpPr>
              <a:spLocks/>
            </p:cNvSpPr>
            <p:nvPr userDrawn="1"/>
          </p:nvSpPr>
          <p:spPr bwMode="auto">
            <a:xfrm>
              <a:off x="363" y="205"/>
              <a:ext cx="1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0 w 2"/>
                <a:gd name="T5" fmla="*/ 1 h 3"/>
                <a:gd name="T6" fmla="*/ 2 w 2"/>
                <a:gd name="T7" fmla="*/ 3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0" y="1"/>
                  </a:lnTo>
                  <a:lnTo>
                    <a:pt x="2" y="3"/>
                  </a:lnTo>
                  <a:cubicBezTo>
                    <a:pt x="1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21" name="Freeform 1749"/>
            <p:cNvSpPr>
              <a:spLocks/>
            </p:cNvSpPr>
            <p:nvPr userDrawn="1"/>
          </p:nvSpPr>
          <p:spPr bwMode="auto">
            <a:xfrm>
              <a:off x="362" y="207"/>
              <a:ext cx="1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22" name="Freeform 1750"/>
            <p:cNvSpPr>
              <a:spLocks/>
            </p:cNvSpPr>
            <p:nvPr userDrawn="1"/>
          </p:nvSpPr>
          <p:spPr bwMode="auto">
            <a:xfrm>
              <a:off x="364" y="207"/>
              <a:ext cx="1" cy="1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23" name="Freeform 1751"/>
            <p:cNvSpPr>
              <a:spLocks/>
            </p:cNvSpPr>
            <p:nvPr userDrawn="1"/>
          </p:nvSpPr>
          <p:spPr bwMode="auto">
            <a:xfrm>
              <a:off x="367" y="206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24" name="Freeform 1752"/>
            <p:cNvSpPr>
              <a:spLocks/>
            </p:cNvSpPr>
            <p:nvPr userDrawn="1"/>
          </p:nvSpPr>
          <p:spPr bwMode="auto">
            <a:xfrm>
              <a:off x="366" y="205"/>
              <a:ext cx="1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1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25" name="Freeform 1753"/>
            <p:cNvSpPr>
              <a:spLocks/>
            </p:cNvSpPr>
            <p:nvPr userDrawn="1"/>
          </p:nvSpPr>
          <p:spPr bwMode="auto">
            <a:xfrm>
              <a:off x="367" y="203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26" name="Freeform 1754"/>
            <p:cNvSpPr>
              <a:spLocks/>
            </p:cNvSpPr>
            <p:nvPr userDrawn="1"/>
          </p:nvSpPr>
          <p:spPr bwMode="auto">
            <a:xfrm>
              <a:off x="365" y="200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27" name="Freeform 1755"/>
            <p:cNvSpPr>
              <a:spLocks/>
            </p:cNvSpPr>
            <p:nvPr userDrawn="1"/>
          </p:nvSpPr>
          <p:spPr bwMode="auto">
            <a:xfrm>
              <a:off x="363" y="201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28" name="Freeform 1756"/>
            <p:cNvSpPr>
              <a:spLocks/>
            </p:cNvSpPr>
            <p:nvPr userDrawn="1"/>
          </p:nvSpPr>
          <p:spPr bwMode="auto">
            <a:xfrm>
              <a:off x="362" y="204"/>
              <a:ext cx="1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1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29" name="Freeform 1757"/>
            <p:cNvSpPr>
              <a:spLocks/>
            </p:cNvSpPr>
            <p:nvPr userDrawn="1"/>
          </p:nvSpPr>
          <p:spPr bwMode="auto">
            <a:xfrm>
              <a:off x="363" y="208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30" name="Freeform 1758"/>
            <p:cNvSpPr>
              <a:spLocks/>
            </p:cNvSpPr>
            <p:nvPr userDrawn="1"/>
          </p:nvSpPr>
          <p:spPr bwMode="auto">
            <a:xfrm>
              <a:off x="364" y="211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31" name="Freeform 1759"/>
            <p:cNvSpPr>
              <a:spLocks/>
            </p:cNvSpPr>
            <p:nvPr userDrawn="1"/>
          </p:nvSpPr>
          <p:spPr bwMode="auto">
            <a:xfrm>
              <a:off x="369" y="208"/>
              <a:ext cx="0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1 h 2"/>
                <a:gd name="T6" fmla="*/ 1 w 1"/>
                <a:gd name="T7" fmla="*/ 2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2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32" name="Freeform 1760"/>
            <p:cNvSpPr>
              <a:spLocks/>
            </p:cNvSpPr>
            <p:nvPr userDrawn="1"/>
          </p:nvSpPr>
          <p:spPr bwMode="auto">
            <a:xfrm>
              <a:off x="365" y="210"/>
              <a:ext cx="1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33" name="Freeform 1761"/>
            <p:cNvSpPr>
              <a:spLocks/>
            </p:cNvSpPr>
            <p:nvPr userDrawn="1"/>
          </p:nvSpPr>
          <p:spPr bwMode="auto">
            <a:xfrm>
              <a:off x="366" y="214"/>
              <a:ext cx="2" cy="0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2" y="1"/>
                    <a:pt x="3" y="1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34" name="Freeform 1762"/>
            <p:cNvSpPr>
              <a:spLocks/>
            </p:cNvSpPr>
            <p:nvPr userDrawn="1"/>
          </p:nvSpPr>
          <p:spPr bwMode="auto">
            <a:xfrm>
              <a:off x="366" y="209"/>
              <a:ext cx="4" cy="2"/>
            </a:xfrm>
            <a:custGeom>
              <a:avLst/>
              <a:gdLst>
                <a:gd name="T0" fmla="*/ 9 w 9"/>
                <a:gd name="T1" fmla="*/ 4 h 5"/>
                <a:gd name="T2" fmla="*/ 9 w 9"/>
                <a:gd name="T3" fmla="*/ 4 h 5"/>
                <a:gd name="T4" fmla="*/ 0 w 9"/>
                <a:gd name="T5" fmla="*/ 0 h 5"/>
                <a:gd name="T6" fmla="*/ 4 w 9"/>
                <a:gd name="T7" fmla="*/ 5 h 5"/>
                <a:gd name="T8" fmla="*/ 6 w 9"/>
                <a:gd name="T9" fmla="*/ 5 h 5"/>
                <a:gd name="T10" fmla="*/ 6 w 9"/>
                <a:gd name="T11" fmla="*/ 4 h 5"/>
                <a:gd name="T12" fmla="*/ 6 w 9"/>
                <a:gd name="T13" fmla="*/ 4 h 5"/>
                <a:gd name="T14" fmla="*/ 9 w 9"/>
                <a:gd name="T1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9" y="4"/>
                  </a:moveTo>
                  <a:lnTo>
                    <a:pt x="9" y="4"/>
                  </a:lnTo>
                  <a:cubicBezTo>
                    <a:pt x="6" y="2"/>
                    <a:pt x="3" y="1"/>
                    <a:pt x="0" y="0"/>
                  </a:cubicBezTo>
                  <a:cubicBezTo>
                    <a:pt x="1" y="2"/>
                    <a:pt x="3" y="4"/>
                    <a:pt x="4" y="5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6" y="5"/>
                    <a:pt x="6" y="4"/>
                    <a:pt x="6" y="4"/>
                  </a:cubicBezTo>
                  <a:lnTo>
                    <a:pt x="6" y="4"/>
                  </a:lnTo>
                  <a:cubicBezTo>
                    <a:pt x="6" y="4"/>
                    <a:pt x="7" y="4"/>
                    <a:pt x="9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35" name="Freeform 1763"/>
            <p:cNvSpPr>
              <a:spLocks/>
            </p:cNvSpPr>
            <p:nvPr userDrawn="1"/>
          </p:nvSpPr>
          <p:spPr bwMode="auto">
            <a:xfrm>
              <a:off x="372" y="208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2 h 3"/>
                <a:gd name="T10" fmla="*/ 0 w 1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36" name="Freeform 1764"/>
            <p:cNvSpPr>
              <a:spLocks/>
            </p:cNvSpPr>
            <p:nvPr userDrawn="1"/>
          </p:nvSpPr>
          <p:spPr bwMode="auto">
            <a:xfrm>
              <a:off x="370" y="210"/>
              <a:ext cx="1" cy="1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1 w 2"/>
                <a:gd name="T5" fmla="*/ 3 h 4"/>
                <a:gd name="T6" fmla="*/ 2 w 2"/>
                <a:gd name="T7" fmla="*/ 4 h 4"/>
                <a:gd name="T8" fmla="*/ 1 w 2"/>
                <a:gd name="T9" fmla="*/ 1 h 4"/>
                <a:gd name="T10" fmla="*/ 0 w 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0" y="2"/>
                    <a:pt x="1" y="3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2" y="3"/>
                    <a:pt x="1" y="2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37" name="Freeform 1765"/>
            <p:cNvSpPr>
              <a:spLocks/>
            </p:cNvSpPr>
            <p:nvPr userDrawn="1"/>
          </p:nvSpPr>
          <p:spPr bwMode="auto">
            <a:xfrm>
              <a:off x="366" y="211"/>
              <a:ext cx="4" cy="2"/>
            </a:xfrm>
            <a:custGeom>
              <a:avLst/>
              <a:gdLst>
                <a:gd name="T0" fmla="*/ 6 w 9"/>
                <a:gd name="T1" fmla="*/ 1 h 4"/>
                <a:gd name="T2" fmla="*/ 6 w 9"/>
                <a:gd name="T3" fmla="*/ 1 h 4"/>
                <a:gd name="T4" fmla="*/ 0 w 9"/>
                <a:gd name="T5" fmla="*/ 1 h 4"/>
                <a:gd name="T6" fmla="*/ 5 w 9"/>
                <a:gd name="T7" fmla="*/ 4 h 4"/>
                <a:gd name="T8" fmla="*/ 9 w 9"/>
                <a:gd name="T9" fmla="*/ 4 h 4"/>
                <a:gd name="T10" fmla="*/ 6 w 9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4">
                  <a:moveTo>
                    <a:pt x="6" y="1"/>
                  </a:moveTo>
                  <a:lnTo>
                    <a:pt x="6" y="1"/>
                  </a:lnTo>
                  <a:cubicBezTo>
                    <a:pt x="4" y="1"/>
                    <a:pt x="2" y="0"/>
                    <a:pt x="0" y="1"/>
                  </a:cubicBezTo>
                  <a:cubicBezTo>
                    <a:pt x="1" y="2"/>
                    <a:pt x="3" y="3"/>
                    <a:pt x="5" y="4"/>
                  </a:cubicBezTo>
                  <a:cubicBezTo>
                    <a:pt x="6" y="4"/>
                    <a:pt x="7" y="4"/>
                    <a:pt x="9" y="4"/>
                  </a:cubicBezTo>
                  <a:cubicBezTo>
                    <a:pt x="8" y="3"/>
                    <a:pt x="7" y="2"/>
                    <a:pt x="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38" name="Freeform 1766"/>
            <p:cNvSpPr>
              <a:spLocks/>
            </p:cNvSpPr>
            <p:nvPr userDrawn="1"/>
          </p:nvSpPr>
          <p:spPr bwMode="auto">
            <a:xfrm>
              <a:off x="371" y="208"/>
              <a:ext cx="2" cy="5"/>
            </a:xfrm>
            <a:custGeom>
              <a:avLst/>
              <a:gdLst>
                <a:gd name="T0" fmla="*/ 5 w 5"/>
                <a:gd name="T1" fmla="*/ 5 h 11"/>
                <a:gd name="T2" fmla="*/ 5 w 5"/>
                <a:gd name="T3" fmla="*/ 5 h 11"/>
                <a:gd name="T4" fmla="*/ 1 w 5"/>
                <a:gd name="T5" fmla="*/ 0 h 11"/>
                <a:gd name="T6" fmla="*/ 2 w 5"/>
                <a:gd name="T7" fmla="*/ 8 h 11"/>
                <a:gd name="T8" fmla="*/ 5 w 5"/>
                <a:gd name="T9" fmla="*/ 11 h 11"/>
                <a:gd name="T10" fmla="*/ 5 w 5"/>
                <a:gd name="T11" fmla="*/ 6 h 11"/>
                <a:gd name="T12" fmla="*/ 5 w 5"/>
                <a:gd name="T1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5" y="5"/>
                  </a:moveTo>
                  <a:lnTo>
                    <a:pt x="5" y="5"/>
                  </a:lnTo>
                  <a:cubicBezTo>
                    <a:pt x="4" y="3"/>
                    <a:pt x="2" y="1"/>
                    <a:pt x="1" y="0"/>
                  </a:cubicBezTo>
                  <a:cubicBezTo>
                    <a:pt x="0" y="3"/>
                    <a:pt x="1" y="5"/>
                    <a:pt x="2" y="8"/>
                  </a:cubicBezTo>
                  <a:cubicBezTo>
                    <a:pt x="4" y="9"/>
                    <a:pt x="5" y="10"/>
                    <a:pt x="5" y="11"/>
                  </a:cubicBezTo>
                  <a:cubicBezTo>
                    <a:pt x="5" y="9"/>
                    <a:pt x="5" y="7"/>
                    <a:pt x="5" y="6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39" name="Freeform 1767"/>
            <p:cNvSpPr>
              <a:spLocks/>
            </p:cNvSpPr>
            <p:nvPr userDrawn="1"/>
          </p:nvSpPr>
          <p:spPr bwMode="auto">
            <a:xfrm>
              <a:off x="367" y="213"/>
              <a:ext cx="5" cy="1"/>
            </a:xfrm>
            <a:custGeom>
              <a:avLst/>
              <a:gdLst>
                <a:gd name="T0" fmla="*/ 0 w 10"/>
                <a:gd name="T1" fmla="*/ 1 h 3"/>
                <a:gd name="T2" fmla="*/ 0 w 10"/>
                <a:gd name="T3" fmla="*/ 1 h 3"/>
                <a:gd name="T4" fmla="*/ 3 w 10"/>
                <a:gd name="T5" fmla="*/ 3 h 3"/>
                <a:gd name="T6" fmla="*/ 10 w 10"/>
                <a:gd name="T7" fmla="*/ 3 h 3"/>
                <a:gd name="T8" fmla="*/ 10 w 10"/>
                <a:gd name="T9" fmla="*/ 3 h 3"/>
                <a:gd name="T10" fmla="*/ 0 w 10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">
                  <a:moveTo>
                    <a:pt x="0" y="1"/>
                  </a:moveTo>
                  <a:lnTo>
                    <a:pt x="0" y="1"/>
                  </a:lnTo>
                  <a:cubicBezTo>
                    <a:pt x="1" y="2"/>
                    <a:pt x="2" y="3"/>
                    <a:pt x="3" y="3"/>
                  </a:cubicBezTo>
                  <a:cubicBezTo>
                    <a:pt x="5" y="3"/>
                    <a:pt x="7" y="3"/>
                    <a:pt x="10" y="3"/>
                  </a:cubicBezTo>
                  <a:lnTo>
                    <a:pt x="10" y="3"/>
                  </a:lnTo>
                  <a:cubicBezTo>
                    <a:pt x="7" y="1"/>
                    <a:pt x="3" y="0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40" name="Freeform 1768"/>
            <p:cNvSpPr>
              <a:spLocks/>
            </p:cNvSpPr>
            <p:nvPr userDrawn="1"/>
          </p:nvSpPr>
          <p:spPr bwMode="auto">
            <a:xfrm>
              <a:off x="369" y="211"/>
              <a:ext cx="4" cy="3"/>
            </a:xfrm>
            <a:custGeom>
              <a:avLst/>
              <a:gdLst>
                <a:gd name="T0" fmla="*/ 0 w 10"/>
                <a:gd name="T1" fmla="*/ 0 h 7"/>
                <a:gd name="T2" fmla="*/ 0 w 10"/>
                <a:gd name="T3" fmla="*/ 0 h 7"/>
                <a:gd name="T4" fmla="*/ 10 w 10"/>
                <a:gd name="T5" fmla="*/ 7 h 7"/>
                <a:gd name="T6" fmla="*/ 0 w 10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0" y="0"/>
                  </a:moveTo>
                  <a:lnTo>
                    <a:pt x="0" y="0"/>
                  </a:lnTo>
                  <a:cubicBezTo>
                    <a:pt x="2" y="3"/>
                    <a:pt x="6" y="6"/>
                    <a:pt x="10" y="7"/>
                  </a:cubicBezTo>
                  <a:cubicBezTo>
                    <a:pt x="8" y="3"/>
                    <a:pt x="4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41" name="Freeform 1769"/>
            <p:cNvSpPr>
              <a:spLocks/>
            </p:cNvSpPr>
            <p:nvPr userDrawn="1"/>
          </p:nvSpPr>
          <p:spPr bwMode="auto">
            <a:xfrm>
              <a:off x="375" y="208"/>
              <a:ext cx="0" cy="1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0 h 2"/>
                <a:gd name="T4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42" name="Freeform 1770"/>
            <p:cNvSpPr>
              <a:spLocks/>
            </p:cNvSpPr>
            <p:nvPr userDrawn="1"/>
          </p:nvSpPr>
          <p:spPr bwMode="auto">
            <a:xfrm>
              <a:off x="384" y="208"/>
              <a:ext cx="2" cy="2"/>
            </a:xfrm>
            <a:custGeom>
              <a:avLst/>
              <a:gdLst>
                <a:gd name="T0" fmla="*/ 2 w 3"/>
                <a:gd name="T1" fmla="*/ 2 h 5"/>
                <a:gd name="T2" fmla="*/ 2 w 3"/>
                <a:gd name="T3" fmla="*/ 2 h 5"/>
                <a:gd name="T4" fmla="*/ 3 w 3"/>
                <a:gd name="T5" fmla="*/ 1 h 5"/>
                <a:gd name="T6" fmla="*/ 3 w 3"/>
                <a:gd name="T7" fmla="*/ 0 h 5"/>
                <a:gd name="T8" fmla="*/ 0 w 3"/>
                <a:gd name="T9" fmla="*/ 3 h 5"/>
                <a:gd name="T10" fmla="*/ 1 w 3"/>
                <a:gd name="T11" fmla="*/ 5 h 5"/>
                <a:gd name="T12" fmla="*/ 2 w 3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2" y="2"/>
                  </a:moveTo>
                  <a:lnTo>
                    <a:pt x="2" y="2"/>
                  </a:lnTo>
                  <a:cubicBezTo>
                    <a:pt x="3" y="1"/>
                    <a:pt x="3" y="1"/>
                    <a:pt x="3" y="1"/>
                  </a:cubicBezTo>
                  <a:lnTo>
                    <a:pt x="3" y="0"/>
                  </a:ln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2" y="4"/>
                    <a:pt x="2" y="3"/>
                    <a:pt x="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43" name="Freeform 1771"/>
            <p:cNvSpPr>
              <a:spLocks/>
            </p:cNvSpPr>
            <p:nvPr userDrawn="1"/>
          </p:nvSpPr>
          <p:spPr bwMode="auto">
            <a:xfrm>
              <a:off x="385" y="205"/>
              <a:ext cx="1" cy="2"/>
            </a:xfrm>
            <a:custGeom>
              <a:avLst/>
              <a:gdLst>
                <a:gd name="T0" fmla="*/ 2 w 3"/>
                <a:gd name="T1" fmla="*/ 6 h 6"/>
                <a:gd name="T2" fmla="*/ 2 w 3"/>
                <a:gd name="T3" fmla="*/ 6 h 6"/>
                <a:gd name="T4" fmla="*/ 3 w 3"/>
                <a:gd name="T5" fmla="*/ 2 h 6"/>
                <a:gd name="T6" fmla="*/ 2 w 3"/>
                <a:gd name="T7" fmla="*/ 0 h 6"/>
                <a:gd name="T8" fmla="*/ 0 w 3"/>
                <a:gd name="T9" fmla="*/ 3 h 6"/>
                <a:gd name="T10" fmla="*/ 2 w 3"/>
                <a:gd name="T11" fmla="*/ 6 h 6"/>
                <a:gd name="T12" fmla="*/ 2 w 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2" y="6"/>
                  </a:moveTo>
                  <a:lnTo>
                    <a:pt x="2" y="6"/>
                  </a:lnTo>
                  <a:cubicBezTo>
                    <a:pt x="3" y="5"/>
                    <a:pt x="3" y="3"/>
                    <a:pt x="3" y="2"/>
                  </a:cubicBezTo>
                  <a:lnTo>
                    <a:pt x="2" y="0"/>
                  </a:lnTo>
                  <a:cubicBezTo>
                    <a:pt x="1" y="1"/>
                    <a:pt x="1" y="2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lnTo>
                    <a:pt x="2" y="6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44" name="Freeform 1772"/>
            <p:cNvSpPr>
              <a:spLocks/>
            </p:cNvSpPr>
            <p:nvPr userDrawn="1"/>
          </p:nvSpPr>
          <p:spPr bwMode="auto">
            <a:xfrm>
              <a:off x="386" y="204"/>
              <a:ext cx="0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1 w 1"/>
                <a:gd name="T5" fmla="*/ 0 h 2"/>
                <a:gd name="T6" fmla="*/ 0 w 1"/>
                <a:gd name="T7" fmla="*/ 1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cubicBezTo>
                    <a:pt x="1" y="1"/>
                    <a:pt x="1" y="0"/>
                    <a:pt x="1" y="0"/>
                  </a:cubicBezTo>
                  <a:lnTo>
                    <a:pt x="0" y="1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45" name="Freeform 1773"/>
            <p:cNvSpPr>
              <a:spLocks/>
            </p:cNvSpPr>
            <p:nvPr userDrawn="1"/>
          </p:nvSpPr>
          <p:spPr bwMode="auto">
            <a:xfrm>
              <a:off x="385" y="201"/>
              <a:ext cx="1" cy="3"/>
            </a:xfrm>
            <a:custGeom>
              <a:avLst/>
              <a:gdLst>
                <a:gd name="T0" fmla="*/ 3 w 3"/>
                <a:gd name="T1" fmla="*/ 5 h 6"/>
                <a:gd name="T2" fmla="*/ 3 w 3"/>
                <a:gd name="T3" fmla="*/ 5 h 6"/>
                <a:gd name="T4" fmla="*/ 1 w 3"/>
                <a:gd name="T5" fmla="*/ 0 h 6"/>
                <a:gd name="T6" fmla="*/ 0 w 3"/>
                <a:gd name="T7" fmla="*/ 2 h 6"/>
                <a:gd name="T8" fmla="*/ 2 w 3"/>
                <a:gd name="T9" fmla="*/ 6 h 6"/>
                <a:gd name="T10" fmla="*/ 3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5"/>
                  </a:moveTo>
                  <a:lnTo>
                    <a:pt x="3" y="5"/>
                  </a:lnTo>
                  <a:cubicBezTo>
                    <a:pt x="3" y="3"/>
                    <a:pt x="2" y="2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3"/>
                    <a:pt x="1" y="4"/>
                    <a:pt x="2" y="6"/>
                  </a:cubicBezTo>
                  <a:lnTo>
                    <a:pt x="3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46" name="Freeform 1774"/>
            <p:cNvSpPr>
              <a:spLocks/>
            </p:cNvSpPr>
            <p:nvPr userDrawn="1"/>
          </p:nvSpPr>
          <p:spPr bwMode="auto">
            <a:xfrm>
              <a:off x="383" y="200"/>
              <a:ext cx="2" cy="2"/>
            </a:xfrm>
            <a:custGeom>
              <a:avLst/>
              <a:gdLst>
                <a:gd name="T0" fmla="*/ 4 w 4"/>
                <a:gd name="T1" fmla="*/ 3 h 4"/>
                <a:gd name="T2" fmla="*/ 4 w 4"/>
                <a:gd name="T3" fmla="*/ 3 h 4"/>
                <a:gd name="T4" fmla="*/ 4 w 4"/>
                <a:gd name="T5" fmla="*/ 3 h 4"/>
                <a:gd name="T6" fmla="*/ 1 w 4"/>
                <a:gd name="T7" fmla="*/ 0 h 4"/>
                <a:gd name="T8" fmla="*/ 0 w 4"/>
                <a:gd name="T9" fmla="*/ 1 h 4"/>
                <a:gd name="T10" fmla="*/ 3 w 4"/>
                <a:gd name="T11" fmla="*/ 4 h 4"/>
                <a:gd name="T12" fmla="*/ 4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lnTo>
                    <a:pt x="4" y="3"/>
                  </a:lnTo>
                  <a:lnTo>
                    <a:pt x="4" y="3"/>
                  </a:lnTo>
                  <a:cubicBezTo>
                    <a:pt x="3" y="2"/>
                    <a:pt x="2" y="1"/>
                    <a:pt x="1" y="0"/>
                  </a:cubicBezTo>
                  <a:lnTo>
                    <a:pt x="0" y="1"/>
                  </a:lnTo>
                  <a:cubicBezTo>
                    <a:pt x="2" y="2"/>
                    <a:pt x="3" y="3"/>
                    <a:pt x="3" y="4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47" name="Rectangle 1775"/>
            <p:cNvSpPr>
              <a:spLocks noChangeArrowheads="1"/>
            </p:cNvSpPr>
            <p:nvPr userDrawn="1"/>
          </p:nvSpPr>
          <p:spPr bwMode="auto">
            <a:xfrm>
              <a:off x="383" y="200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48" name="Freeform 1776"/>
            <p:cNvSpPr>
              <a:spLocks/>
            </p:cNvSpPr>
            <p:nvPr userDrawn="1"/>
          </p:nvSpPr>
          <p:spPr bwMode="auto">
            <a:xfrm>
              <a:off x="381" y="199"/>
              <a:ext cx="2" cy="3"/>
            </a:xfrm>
            <a:custGeom>
              <a:avLst/>
              <a:gdLst>
                <a:gd name="T0" fmla="*/ 3 w 5"/>
                <a:gd name="T1" fmla="*/ 1 h 6"/>
                <a:gd name="T2" fmla="*/ 3 w 5"/>
                <a:gd name="T3" fmla="*/ 1 h 6"/>
                <a:gd name="T4" fmla="*/ 2 w 5"/>
                <a:gd name="T5" fmla="*/ 0 h 6"/>
                <a:gd name="T6" fmla="*/ 0 w 5"/>
                <a:gd name="T7" fmla="*/ 3 h 6"/>
                <a:gd name="T8" fmla="*/ 2 w 5"/>
                <a:gd name="T9" fmla="*/ 6 h 6"/>
                <a:gd name="T10" fmla="*/ 5 w 5"/>
                <a:gd name="T11" fmla="*/ 3 h 6"/>
                <a:gd name="T12" fmla="*/ 3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3" y="1"/>
                  </a:moveTo>
                  <a:lnTo>
                    <a:pt x="3" y="1"/>
                  </a:lnTo>
                  <a:cubicBezTo>
                    <a:pt x="3" y="1"/>
                    <a:pt x="2" y="1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4" y="2"/>
                    <a:pt x="4" y="2"/>
                    <a:pt x="3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49" name="Freeform 1777"/>
            <p:cNvSpPr>
              <a:spLocks/>
            </p:cNvSpPr>
            <p:nvPr userDrawn="1"/>
          </p:nvSpPr>
          <p:spPr bwMode="auto">
            <a:xfrm>
              <a:off x="380" y="199"/>
              <a:ext cx="1" cy="1"/>
            </a:xfrm>
            <a:custGeom>
              <a:avLst/>
              <a:gdLst>
                <a:gd name="T0" fmla="*/ 4 w 4"/>
                <a:gd name="T1" fmla="*/ 1 h 4"/>
                <a:gd name="T2" fmla="*/ 4 w 4"/>
                <a:gd name="T3" fmla="*/ 1 h 4"/>
                <a:gd name="T4" fmla="*/ 0 w 4"/>
                <a:gd name="T5" fmla="*/ 0 h 4"/>
                <a:gd name="T6" fmla="*/ 0 w 4"/>
                <a:gd name="T7" fmla="*/ 1 h 4"/>
                <a:gd name="T8" fmla="*/ 2 w 4"/>
                <a:gd name="T9" fmla="*/ 4 h 4"/>
                <a:gd name="T10" fmla="*/ 4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lnTo>
                    <a:pt x="4" y="1"/>
                  </a:lnTo>
                  <a:cubicBezTo>
                    <a:pt x="3" y="1"/>
                    <a:pt x="1" y="0"/>
                    <a:pt x="0" y="0"/>
                  </a:cubicBezTo>
                  <a:lnTo>
                    <a:pt x="0" y="1"/>
                  </a:lnTo>
                  <a:cubicBezTo>
                    <a:pt x="1" y="2"/>
                    <a:pt x="1" y="3"/>
                    <a:pt x="2" y="4"/>
                  </a:cubicBezTo>
                  <a:cubicBezTo>
                    <a:pt x="3" y="3"/>
                    <a:pt x="4" y="2"/>
                    <a:pt x="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50" name="Freeform 1778"/>
            <p:cNvSpPr>
              <a:spLocks/>
            </p:cNvSpPr>
            <p:nvPr userDrawn="1"/>
          </p:nvSpPr>
          <p:spPr bwMode="auto">
            <a:xfrm>
              <a:off x="379" y="200"/>
              <a:ext cx="1" cy="2"/>
            </a:xfrm>
            <a:custGeom>
              <a:avLst/>
              <a:gdLst>
                <a:gd name="T0" fmla="*/ 1 w 3"/>
                <a:gd name="T1" fmla="*/ 0 h 6"/>
                <a:gd name="T2" fmla="*/ 1 w 3"/>
                <a:gd name="T3" fmla="*/ 0 h 6"/>
                <a:gd name="T4" fmla="*/ 0 w 3"/>
                <a:gd name="T5" fmla="*/ 5 h 6"/>
                <a:gd name="T6" fmla="*/ 0 w 3"/>
                <a:gd name="T7" fmla="*/ 6 h 6"/>
                <a:gd name="T8" fmla="*/ 3 w 3"/>
                <a:gd name="T9" fmla="*/ 2 h 6"/>
                <a:gd name="T10" fmla="*/ 1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1" y="0"/>
                  </a:moveTo>
                  <a:lnTo>
                    <a:pt x="1" y="0"/>
                  </a:lnTo>
                  <a:lnTo>
                    <a:pt x="0" y="5"/>
                  </a:lnTo>
                  <a:lnTo>
                    <a:pt x="0" y="6"/>
                  </a:lnTo>
                  <a:cubicBezTo>
                    <a:pt x="1" y="5"/>
                    <a:pt x="2" y="3"/>
                    <a:pt x="3" y="2"/>
                  </a:cubicBezTo>
                  <a:cubicBezTo>
                    <a:pt x="2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51" name="Freeform 1779"/>
            <p:cNvSpPr>
              <a:spLocks/>
            </p:cNvSpPr>
            <p:nvPr userDrawn="1"/>
          </p:nvSpPr>
          <p:spPr bwMode="auto">
            <a:xfrm>
              <a:off x="379" y="202"/>
              <a:ext cx="0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0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52" name="Freeform 1780"/>
            <p:cNvSpPr>
              <a:spLocks/>
            </p:cNvSpPr>
            <p:nvPr userDrawn="1"/>
          </p:nvSpPr>
          <p:spPr bwMode="auto">
            <a:xfrm>
              <a:off x="378" y="203"/>
              <a:ext cx="2" cy="2"/>
            </a:xfrm>
            <a:custGeom>
              <a:avLst/>
              <a:gdLst>
                <a:gd name="T0" fmla="*/ 1 w 5"/>
                <a:gd name="T1" fmla="*/ 1 h 6"/>
                <a:gd name="T2" fmla="*/ 1 w 5"/>
                <a:gd name="T3" fmla="*/ 1 h 6"/>
                <a:gd name="T4" fmla="*/ 0 w 5"/>
                <a:gd name="T5" fmla="*/ 3 h 6"/>
                <a:gd name="T6" fmla="*/ 3 w 5"/>
                <a:gd name="T7" fmla="*/ 6 h 6"/>
                <a:gd name="T8" fmla="*/ 5 w 5"/>
                <a:gd name="T9" fmla="*/ 3 h 6"/>
                <a:gd name="T10" fmla="*/ 2 w 5"/>
                <a:gd name="T11" fmla="*/ 0 h 6"/>
                <a:gd name="T12" fmla="*/ 1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1" y="1"/>
                  </a:moveTo>
                  <a:lnTo>
                    <a:pt x="1" y="1"/>
                  </a:lnTo>
                  <a:lnTo>
                    <a:pt x="0" y="3"/>
                  </a:lnTo>
                  <a:cubicBezTo>
                    <a:pt x="1" y="4"/>
                    <a:pt x="2" y="5"/>
                    <a:pt x="3" y="6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4" y="2"/>
                    <a:pt x="3" y="1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53" name="Freeform 1781"/>
            <p:cNvSpPr>
              <a:spLocks/>
            </p:cNvSpPr>
            <p:nvPr userDrawn="1"/>
          </p:nvSpPr>
          <p:spPr bwMode="auto">
            <a:xfrm>
              <a:off x="378" y="205"/>
              <a:ext cx="1" cy="2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0 w 3"/>
                <a:gd name="T5" fmla="*/ 5 h 5"/>
                <a:gd name="T6" fmla="*/ 3 w 3"/>
                <a:gd name="T7" fmla="*/ 2 h 5"/>
                <a:gd name="T8" fmla="*/ 1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0" y="5"/>
                  </a:lnTo>
                  <a:cubicBezTo>
                    <a:pt x="1" y="4"/>
                    <a:pt x="2" y="3"/>
                    <a:pt x="3" y="2"/>
                  </a:cubicBezTo>
                  <a:cubicBezTo>
                    <a:pt x="3" y="1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54" name="Freeform 1782"/>
            <p:cNvSpPr>
              <a:spLocks/>
            </p:cNvSpPr>
            <p:nvPr userDrawn="1"/>
          </p:nvSpPr>
          <p:spPr bwMode="auto">
            <a:xfrm>
              <a:off x="377" y="207"/>
              <a:ext cx="2" cy="3"/>
            </a:xfrm>
            <a:custGeom>
              <a:avLst/>
              <a:gdLst>
                <a:gd name="T0" fmla="*/ 1 w 4"/>
                <a:gd name="T1" fmla="*/ 0 h 5"/>
                <a:gd name="T2" fmla="*/ 1 w 4"/>
                <a:gd name="T3" fmla="*/ 0 h 5"/>
                <a:gd name="T4" fmla="*/ 0 w 4"/>
                <a:gd name="T5" fmla="*/ 4 h 5"/>
                <a:gd name="T6" fmla="*/ 1 w 4"/>
                <a:gd name="T7" fmla="*/ 4 h 5"/>
                <a:gd name="T8" fmla="*/ 1 w 4"/>
                <a:gd name="T9" fmla="*/ 4 h 5"/>
                <a:gd name="T10" fmla="*/ 1 w 4"/>
                <a:gd name="T11" fmla="*/ 5 h 5"/>
                <a:gd name="T12" fmla="*/ 4 w 4"/>
                <a:gd name="T13" fmla="*/ 2 h 5"/>
                <a:gd name="T14" fmla="*/ 1 w 4"/>
                <a:gd name="T15" fmla="*/ 0 h 5"/>
                <a:gd name="T16" fmla="*/ 1 w 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lnTo>
                    <a:pt x="1" y="0"/>
                  </a:lnTo>
                  <a:lnTo>
                    <a:pt x="0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5"/>
                  </a:lnTo>
                  <a:cubicBezTo>
                    <a:pt x="2" y="4"/>
                    <a:pt x="3" y="3"/>
                    <a:pt x="4" y="2"/>
                  </a:cubicBezTo>
                  <a:cubicBezTo>
                    <a:pt x="3" y="1"/>
                    <a:pt x="2" y="0"/>
                    <a:pt x="1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55" name="Freeform 1783"/>
            <p:cNvSpPr>
              <a:spLocks/>
            </p:cNvSpPr>
            <p:nvPr userDrawn="1"/>
          </p:nvSpPr>
          <p:spPr bwMode="auto">
            <a:xfrm>
              <a:off x="378" y="210"/>
              <a:ext cx="0" cy="0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1 h 2"/>
                <a:gd name="T4" fmla="*/ 0 w 1"/>
                <a:gd name="T5" fmla="*/ 0 h 2"/>
                <a:gd name="T6" fmla="*/ 0 w 1"/>
                <a:gd name="T7" fmla="*/ 2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1"/>
                  </a:lnTo>
                  <a:lnTo>
                    <a:pt x="0" y="0"/>
                  </a:ln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56" name="Freeform 1784"/>
            <p:cNvSpPr>
              <a:spLocks/>
            </p:cNvSpPr>
            <p:nvPr userDrawn="1"/>
          </p:nvSpPr>
          <p:spPr bwMode="auto">
            <a:xfrm>
              <a:off x="382" y="214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1" y="0"/>
                  </a:lnTo>
                  <a:lnTo>
                    <a:pt x="0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357" name="Freeform 1785"/>
            <p:cNvSpPr>
              <a:spLocks/>
            </p:cNvSpPr>
            <p:nvPr userDrawn="1"/>
          </p:nvSpPr>
          <p:spPr bwMode="auto">
            <a:xfrm>
              <a:off x="382" y="213"/>
              <a:ext cx="2" cy="1"/>
            </a:xfrm>
            <a:custGeom>
              <a:avLst/>
              <a:gdLst>
                <a:gd name="T0" fmla="*/ 0 w 4"/>
                <a:gd name="T1" fmla="*/ 2 h 3"/>
                <a:gd name="T2" fmla="*/ 0 w 4"/>
                <a:gd name="T3" fmla="*/ 2 h 3"/>
                <a:gd name="T4" fmla="*/ 1 w 4"/>
                <a:gd name="T5" fmla="*/ 3 h 3"/>
                <a:gd name="T6" fmla="*/ 1 w 4"/>
                <a:gd name="T7" fmla="*/ 3 h 3"/>
                <a:gd name="T8" fmla="*/ 2 w 4"/>
                <a:gd name="T9" fmla="*/ 3 h 3"/>
                <a:gd name="T10" fmla="*/ 4 w 4"/>
                <a:gd name="T11" fmla="*/ 0 h 3"/>
                <a:gd name="T12" fmla="*/ 0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0" y="2"/>
                  </a:lnTo>
                  <a:cubicBezTo>
                    <a:pt x="1" y="2"/>
                    <a:pt x="1" y="3"/>
                    <a:pt x="1" y="3"/>
                  </a:cubicBezTo>
                  <a:lnTo>
                    <a:pt x="1" y="3"/>
                  </a:lnTo>
                  <a:lnTo>
                    <a:pt x="2" y="3"/>
                  </a:lnTo>
                  <a:cubicBezTo>
                    <a:pt x="3" y="2"/>
                    <a:pt x="3" y="1"/>
                    <a:pt x="4" y="0"/>
                  </a:cubicBezTo>
                  <a:cubicBezTo>
                    <a:pt x="3" y="0"/>
                    <a:pt x="2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987" name="Freeform 1787"/>
          <p:cNvSpPr>
            <a:spLocks/>
          </p:cNvSpPr>
          <p:nvPr userDrawn="1"/>
        </p:nvSpPr>
        <p:spPr bwMode="auto">
          <a:xfrm>
            <a:off x="608013" y="333375"/>
            <a:ext cx="3175" cy="3175"/>
          </a:xfrm>
          <a:custGeom>
            <a:avLst/>
            <a:gdLst>
              <a:gd name="T0" fmla="*/ 2 w 4"/>
              <a:gd name="T1" fmla="*/ 5 h 6"/>
              <a:gd name="T2" fmla="*/ 2 w 4"/>
              <a:gd name="T3" fmla="*/ 5 h 6"/>
              <a:gd name="T4" fmla="*/ 4 w 4"/>
              <a:gd name="T5" fmla="*/ 2 h 6"/>
              <a:gd name="T6" fmla="*/ 3 w 4"/>
              <a:gd name="T7" fmla="*/ 0 h 6"/>
              <a:gd name="T8" fmla="*/ 0 w 4"/>
              <a:gd name="T9" fmla="*/ 2 h 6"/>
              <a:gd name="T10" fmla="*/ 2 w 4"/>
              <a:gd name="T11" fmla="*/ 6 h 6"/>
              <a:gd name="T12" fmla="*/ 2 w 4"/>
              <a:gd name="T13" fmla="*/ 5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6">
                <a:moveTo>
                  <a:pt x="2" y="5"/>
                </a:moveTo>
                <a:lnTo>
                  <a:pt x="2" y="5"/>
                </a:lnTo>
                <a:cubicBezTo>
                  <a:pt x="3" y="4"/>
                  <a:pt x="3" y="3"/>
                  <a:pt x="4" y="2"/>
                </a:cubicBezTo>
                <a:cubicBezTo>
                  <a:pt x="4" y="1"/>
                  <a:pt x="3" y="0"/>
                  <a:pt x="3" y="0"/>
                </a:cubicBezTo>
                <a:cubicBezTo>
                  <a:pt x="2" y="1"/>
                  <a:pt x="1" y="1"/>
                  <a:pt x="0" y="2"/>
                </a:cubicBezTo>
                <a:cubicBezTo>
                  <a:pt x="1" y="3"/>
                  <a:pt x="1" y="4"/>
                  <a:pt x="2" y="6"/>
                </a:cubicBezTo>
                <a:lnTo>
                  <a:pt x="2" y="5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88" name="Freeform 1788"/>
          <p:cNvSpPr>
            <a:spLocks/>
          </p:cNvSpPr>
          <p:nvPr userDrawn="1"/>
        </p:nvSpPr>
        <p:spPr bwMode="auto">
          <a:xfrm>
            <a:off x="596901" y="314325"/>
            <a:ext cx="4763" cy="15875"/>
          </a:xfrm>
          <a:custGeom>
            <a:avLst/>
            <a:gdLst>
              <a:gd name="T0" fmla="*/ 3 w 5"/>
              <a:gd name="T1" fmla="*/ 0 h 22"/>
              <a:gd name="T2" fmla="*/ 3 w 5"/>
              <a:gd name="T3" fmla="*/ 0 h 22"/>
              <a:gd name="T4" fmla="*/ 0 w 5"/>
              <a:gd name="T5" fmla="*/ 22 h 22"/>
              <a:gd name="T6" fmla="*/ 1 w 5"/>
              <a:gd name="T7" fmla="*/ 21 h 22"/>
              <a:gd name="T8" fmla="*/ 1 w 5"/>
              <a:gd name="T9" fmla="*/ 21 h 22"/>
              <a:gd name="T10" fmla="*/ 1 w 5"/>
              <a:gd name="T11" fmla="*/ 22 h 22"/>
              <a:gd name="T12" fmla="*/ 5 w 5"/>
              <a:gd name="T13" fmla="*/ 1 h 22"/>
              <a:gd name="T14" fmla="*/ 3 w 5"/>
              <a:gd name="T1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" h="22">
                <a:moveTo>
                  <a:pt x="3" y="0"/>
                </a:moveTo>
                <a:lnTo>
                  <a:pt x="3" y="0"/>
                </a:lnTo>
                <a:lnTo>
                  <a:pt x="0" y="22"/>
                </a:lnTo>
                <a:cubicBezTo>
                  <a:pt x="0" y="21"/>
                  <a:pt x="1" y="21"/>
                  <a:pt x="1" y="21"/>
                </a:cubicBezTo>
                <a:lnTo>
                  <a:pt x="1" y="21"/>
                </a:lnTo>
                <a:cubicBezTo>
                  <a:pt x="1" y="21"/>
                  <a:pt x="1" y="21"/>
                  <a:pt x="1" y="22"/>
                </a:cubicBezTo>
                <a:lnTo>
                  <a:pt x="5" y="1"/>
                </a:lnTo>
                <a:cubicBezTo>
                  <a:pt x="5" y="0"/>
                  <a:pt x="4" y="0"/>
                  <a:pt x="3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89" name="Freeform 1789"/>
          <p:cNvSpPr>
            <a:spLocks/>
          </p:cNvSpPr>
          <p:nvPr userDrawn="1"/>
        </p:nvSpPr>
        <p:spPr bwMode="auto">
          <a:xfrm>
            <a:off x="603251" y="319088"/>
            <a:ext cx="3175" cy="4763"/>
          </a:xfrm>
          <a:custGeom>
            <a:avLst/>
            <a:gdLst>
              <a:gd name="T0" fmla="*/ 2 w 5"/>
              <a:gd name="T1" fmla="*/ 0 h 6"/>
              <a:gd name="T2" fmla="*/ 2 w 5"/>
              <a:gd name="T3" fmla="*/ 0 h 6"/>
              <a:gd name="T4" fmla="*/ 0 w 5"/>
              <a:gd name="T5" fmla="*/ 3 h 6"/>
              <a:gd name="T6" fmla="*/ 2 w 5"/>
              <a:gd name="T7" fmla="*/ 6 h 6"/>
              <a:gd name="T8" fmla="*/ 5 w 5"/>
              <a:gd name="T9" fmla="*/ 3 h 6"/>
              <a:gd name="T10" fmla="*/ 2 w 5"/>
              <a:gd name="T1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6">
                <a:moveTo>
                  <a:pt x="2" y="0"/>
                </a:moveTo>
                <a:lnTo>
                  <a:pt x="2" y="0"/>
                </a:lnTo>
                <a:cubicBezTo>
                  <a:pt x="1" y="1"/>
                  <a:pt x="0" y="2"/>
                  <a:pt x="0" y="3"/>
                </a:cubicBezTo>
                <a:cubicBezTo>
                  <a:pt x="1" y="4"/>
                  <a:pt x="2" y="5"/>
                  <a:pt x="2" y="6"/>
                </a:cubicBezTo>
                <a:cubicBezTo>
                  <a:pt x="3" y="5"/>
                  <a:pt x="4" y="4"/>
                  <a:pt x="5" y="3"/>
                </a:cubicBezTo>
                <a:cubicBezTo>
                  <a:pt x="4" y="2"/>
                  <a:pt x="3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90" name="Freeform 1790"/>
          <p:cNvSpPr>
            <a:spLocks/>
          </p:cNvSpPr>
          <p:nvPr userDrawn="1"/>
        </p:nvSpPr>
        <p:spPr bwMode="auto">
          <a:xfrm>
            <a:off x="606426" y="317500"/>
            <a:ext cx="3175" cy="6350"/>
          </a:xfrm>
          <a:custGeom>
            <a:avLst/>
            <a:gdLst>
              <a:gd name="T0" fmla="*/ 2 w 5"/>
              <a:gd name="T1" fmla="*/ 7 h 7"/>
              <a:gd name="T2" fmla="*/ 2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4 h 7"/>
              <a:gd name="T10" fmla="*/ 2 w 5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7">
                <a:moveTo>
                  <a:pt x="2" y="7"/>
                </a:moveTo>
                <a:lnTo>
                  <a:pt x="2" y="7"/>
                </a:lnTo>
                <a:cubicBezTo>
                  <a:pt x="3" y="6"/>
                  <a:pt x="4" y="5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1" y="1"/>
                  <a:pt x="1" y="3"/>
                  <a:pt x="0" y="4"/>
                </a:cubicBezTo>
                <a:cubicBezTo>
                  <a:pt x="1" y="5"/>
                  <a:pt x="2" y="6"/>
                  <a:pt x="2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91" name="Freeform 1791"/>
          <p:cNvSpPr>
            <a:spLocks/>
          </p:cNvSpPr>
          <p:nvPr userDrawn="1"/>
        </p:nvSpPr>
        <p:spPr bwMode="auto">
          <a:xfrm>
            <a:off x="604838" y="320675"/>
            <a:ext cx="3175" cy="4763"/>
          </a:xfrm>
          <a:custGeom>
            <a:avLst/>
            <a:gdLst>
              <a:gd name="T0" fmla="*/ 2 w 5"/>
              <a:gd name="T1" fmla="*/ 7 h 7"/>
              <a:gd name="T2" fmla="*/ 2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4 h 7"/>
              <a:gd name="T10" fmla="*/ 2 w 5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7">
                <a:moveTo>
                  <a:pt x="2" y="7"/>
                </a:moveTo>
                <a:lnTo>
                  <a:pt x="2" y="7"/>
                </a:lnTo>
                <a:cubicBezTo>
                  <a:pt x="3" y="6"/>
                  <a:pt x="4" y="5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2" y="1"/>
                  <a:pt x="1" y="3"/>
                  <a:pt x="0" y="4"/>
                </a:cubicBezTo>
                <a:cubicBezTo>
                  <a:pt x="1" y="5"/>
                  <a:pt x="2" y="6"/>
                  <a:pt x="2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92" name="Freeform 1792"/>
          <p:cNvSpPr>
            <a:spLocks/>
          </p:cNvSpPr>
          <p:nvPr userDrawn="1"/>
        </p:nvSpPr>
        <p:spPr bwMode="auto">
          <a:xfrm>
            <a:off x="603251" y="323850"/>
            <a:ext cx="3175" cy="4763"/>
          </a:xfrm>
          <a:custGeom>
            <a:avLst/>
            <a:gdLst>
              <a:gd name="T0" fmla="*/ 2 w 5"/>
              <a:gd name="T1" fmla="*/ 6 h 6"/>
              <a:gd name="T2" fmla="*/ 2 w 5"/>
              <a:gd name="T3" fmla="*/ 6 h 6"/>
              <a:gd name="T4" fmla="*/ 5 w 5"/>
              <a:gd name="T5" fmla="*/ 3 h 6"/>
              <a:gd name="T6" fmla="*/ 2 w 5"/>
              <a:gd name="T7" fmla="*/ 0 h 6"/>
              <a:gd name="T8" fmla="*/ 0 w 5"/>
              <a:gd name="T9" fmla="*/ 3 h 6"/>
              <a:gd name="T10" fmla="*/ 2 w 5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6">
                <a:moveTo>
                  <a:pt x="2" y="6"/>
                </a:moveTo>
                <a:lnTo>
                  <a:pt x="2" y="6"/>
                </a:lnTo>
                <a:cubicBezTo>
                  <a:pt x="3" y="5"/>
                  <a:pt x="4" y="4"/>
                  <a:pt x="5" y="3"/>
                </a:cubicBezTo>
                <a:cubicBezTo>
                  <a:pt x="4" y="2"/>
                  <a:pt x="3" y="1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2" y="5"/>
                  <a:pt x="2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93" name="Freeform 1793"/>
          <p:cNvSpPr>
            <a:spLocks/>
          </p:cNvSpPr>
          <p:nvPr userDrawn="1"/>
        </p:nvSpPr>
        <p:spPr bwMode="auto">
          <a:xfrm>
            <a:off x="600076" y="327025"/>
            <a:ext cx="3175" cy="3175"/>
          </a:xfrm>
          <a:custGeom>
            <a:avLst/>
            <a:gdLst>
              <a:gd name="T0" fmla="*/ 2 w 5"/>
              <a:gd name="T1" fmla="*/ 5 h 5"/>
              <a:gd name="T2" fmla="*/ 2 w 5"/>
              <a:gd name="T3" fmla="*/ 5 h 5"/>
              <a:gd name="T4" fmla="*/ 5 w 5"/>
              <a:gd name="T5" fmla="*/ 3 h 5"/>
              <a:gd name="T6" fmla="*/ 2 w 5"/>
              <a:gd name="T7" fmla="*/ 0 h 5"/>
              <a:gd name="T8" fmla="*/ 0 w 5"/>
              <a:gd name="T9" fmla="*/ 2 h 5"/>
              <a:gd name="T10" fmla="*/ 2 w 5"/>
              <a:gd name="T11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5">
                <a:moveTo>
                  <a:pt x="2" y="5"/>
                </a:moveTo>
                <a:lnTo>
                  <a:pt x="2" y="5"/>
                </a:lnTo>
                <a:cubicBezTo>
                  <a:pt x="3" y="4"/>
                  <a:pt x="4" y="3"/>
                  <a:pt x="5" y="3"/>
                </a:cubicBezTo>
                <a:cubicBezTo>
                  <a:pt x="4" y="2"/>
                  <a:pt x="3" y="1"/>
                  <a:pt x="2" y="0"/>
                </a:cubicBezTo>
                <a:cubicBezTo>
                  <a:pt x="2" y="0"/>
                  <a:pt x="1" y="1"/>
                  <a:pt x="0" y="2"/>
                </a:cubicBezTo>
                <a:cubicBezTo>
                  <a:pt x="1" y="3"/>
                  <a:pt x="2" y="4"/>
                  <a:pt x="2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94" name="Freeform 1794"/>
          <p:cNvSpPr>
            <a:spLocks/>
          </p:cNvSpPr>
          <p:nvPr userDrawn="1"/>
        </p:nvSpPr>
        <p:spPr bwMode="auto">
          <a:xfrm>
            <a:off x="609601" y="320675"/>
            <a:ext cx="3175" cy="6350"/>
          </a:xfrm>
          <a:custGeom>
            <a:avLst/>
            <a:gdLst>
              <a:gd name="T0" fmla="*/ 2 w 5"/>
              <a:gd name="T1" fmla="*/ 8 h 8"/>
              <a:gd name="T2" fmla="*/ 2 w 5"/>
              <a:gd name="T3" fmla="*/ 8 h 8"/>
              <a:gd name="T4" fmla="*/ 5 w 5"/>
              <a:gd name="T5" fmla="*/ 4 h 8"/>
              <a:gd name="T6" fmla="*/ 2 w 5"/>
              <a:gd name="T7" fmla="*/ 0 h 8"/>
              <a:gd name="T8" fmla="*/ 0 w 5"/>
              <a:gd name="T9" fmla="*/ 4 h 8"/>
              <a:gd name="T10" fmla="*/ 2 w 5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8">
                <a:moveTo>
                  <a:pt x="2" y="8"/>
                </a:moveTo>
                <a:lnTo>
                  <a:pt x="2" y="8"/>
                </a:lnTo>
                <a:cubicBezTo>
                  <a:pt x="3" y="7"/>
                  <a:pt x="4" y="6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1" y="2"/>
                  <a:pt x="1" y="3"/>
                  <a:pt x="0" y="4"/>
                </a:cubicBezTo>
                <a:cubicBezTo>
                  <a:pt x="1" y="5"/>
                  <a:pt x="2" y="6"/>
                  <a:pt x="2" y="8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95" name="Freeform 1795"/>
          <p:cNvSpPr>
            <a:spLocks/>
          </p:cNvSpPr>
          <p:nvPr userDrawn="1"/>
        </p:nvSpPr>
        <p:spPr bwMode="auto">
          <a:xfrm>
            <a:off x="606426" y="323850"/>
            <a:ext cx="3175" cy="4763"/>
          </a:xfrm>
          <a:custGeom>
            <a:avLst/>
            <a:gdLst>
              <a:gd name="T0" fmla="*/ 3 w 5"/>
              <a:gd name="T1" fmla="*/ 7 h 7"/>
              <a:gd name="T2" fmla="*/ 3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3 h 7"/>
              <a:gd name="T10" fmla="*/ 3 w 5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7">
                <a:moveTo>
                  <a:pt x="3" y="7"/>
                </a:moveTo>
                <a:lnTo>
                  <a:pt x="3" y="7"/>
                </a:lnTo>
                <a:cubicBezTo>
                  <a:pt x="3" y="6"/>
                  <a:pt x="4" y="5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5"/>
                  <a:pt x="2" y="6"/>
                  <a:pt x="3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96" name="Freeform 1796"/>
          <p:cNvSpPr>
            <a:spLocks/>
          </p:cNvSpPr>
          <p:nvPr userDrawn="1"/>
        </p:nvSpPr>
        <p:spPr bwMode="auto">
          <a:xfrm>
            <a:off x="604838" y="327025"/>
            <a:ext cx="3175" cy="4763"/>
          </a:xfrm>
          <a:custGeom>
            <a:avLst/>
            <a:gdLst>
              <a:gd name="T0" fmla="*/ 3 w 5"/>
              <a:gd name="T1" fmla="*/ 7 h 7"/>
              <a:gd name="T2" fmla="*/ 3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3 h 7"/>
              <a:gd name="T10" fmla="*/ 2 w 5"/>
              <a:gd name="T11" fmla="*/ 5 h 7"/>
              <a:gd name="T12" fmla="*/ 2 w 5"/>
              <a:gd name="T13" fmla="*/ 5 h 7"/>
              <a:gd name="T14" fmla="*/ 3 w 5"/>
              <a:gd name="T15" fmla="*/ 5 h 7"/>
              <a:gd name="T16" fmla="*/ 2 w 5"/>
              <a:gd name="T17" fmla="*/ 6 h 7"/>
              <a:gd name="T18" fmla="*/ 3 w 5"/>
              <a:gd name="T19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" h="7">
                <a:moveTo>
                  <a:pt x="3" y="7"/>
                </a:moveTo>
                <a:lnTo>
                  <a:pt x="3" y="7"/>
                </a:lnTo>
                <a:cubicBezTo>
                  <a:pt x="4" y="6"/>
                  <a:pt x="4" y="5"/>
                  <a:pt x="5" y="4"/>
                </a:cubicBezTo>
                <a:cubicBezTo>
                  <a:pt x="4" y="2"/>
                  <a:pt x="3" y="1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1" y="4"/>
                  <a:pt x="2" y="5"/>
                </a:cubicBezTo>
                <a:lnTo>
                  <a:pt x="2" y="5"/>
                </a:lnTo>
                <a:lnTo>
                  <a:pt x="3" y="5"/>
                </a:lnTo>
                <a:cubicBezTo>
                  <a:pt x="3" y="6"/>
                  <a:pt x="2" y="6"/>
                  <a:pt x="2" y="6"/>
                </a:cubicBezTo>
                <a:lnTo>
                  <a:pt x="3" y="7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97" name="Freeform 1797"/>
          <p:cNvSpPr>
            <a:spLocks/>
          </p:cNvSpPr>
          <p:nvPr userDrawn="1"/>
        </p:nvSpPr>
        <p:spPr bwMode="auto">
          <a:xfrm>
            <a:off x="603251" y="328613"/>
            <a:ext cx="1588" cy="3175"/>
          </a:xfrm>
          <a:custGeom>
            <a:avLst/>
            <a:gdLst>
              <a:gd name="T0" fmla="*/ 4 w 4"/>
              <a:gd name="T1" fmla="*/ 3 h 4"/>
              <a:gd name="T2" fmla="*/ 4 w 4"/>
              <a:gd name="T3" fmla="*/ 3 h 4"/>
              <a:gd name="T4" fmla="*/ 2 w 4"/>
              <a:gd name="T5" fmla="*/ 0 h 4"/>
              <a:gd name="T6" fmla="*/ 0 w 4"/>
              <a:gd name="T7" fmla="*/ 2 h 4"/>
              <a:gd name="T8" fmla="*/ 0 w 4"/>
              <a:gd name="T9" fmla="*/ 4 h 4"/>
              <a:gd name="T10" fmla="*/ 4 w 4"/>
              <a:gd name="T11" fmla="*/ 3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4">
                <a:moveTo>
                  <a:pt x="4" y="3"/>
                </a:moveTo>
                <a:lnTo>
                  <a:pt x="4" y="3"/>
                </a:lnTo>
                <a:cubicBezTo>
                  <a:pt x="4" y="2"/>
                  <a:pt x="3" y="1"/>
                  <a:pt x="2" y="0"/>
                </a:cubicBezTo>
                <a:cubicBezTo>
                  <a:pt x="1" y="1"/>
                  <a:pt x="1" y="2"/>
                  <a:pt x="0" y="2"/>
                </a:cubicBezTo>
                <a:lnTo>
                  <a:pt x="0" y="4"/>
                </a:lnTo>
                <a:cubicBezTo>
                  <a:pt x="2" y="3"/>
                  <a:pt x="3" y="3"/>
                  <a:pt x="4" y="3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98" name="Rectangle 1798"/>
          <p:cNvSpPr>
            <a:spLocks noChangeArrowheads="1"/>
          </p:cNvSpPr>
          <p:nvPr userDrawn="1"/>
        </p:nvSpPr>
        <p:spPr bwMode="auto">
          <a:xfrm>
            <a:off x="606426" y="331788"/>
            <a:ext cx="1588" cy="1588"/>
          </a:xfrm>
          <a:prstGeom prst="rect">
            <a:avLst/>
          </a:prstGeom>
          <a:solidFill>
            <a:srgbClr val="D5A03C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99" name="Freeform 1799"/>
          <p:cNvSpPr>
            <a:spLocks/>
          </p:cNvSpPr>
          <p:nvPr userDrawn="1"/>
        </p:nvSpPr>
        <p:spPr bwMode="auto">
          <a:xfrm>
            <a:off x="600076" y="331788"/>
            <a:ext cx="3175" cy="1588"/>
          </a:xfrm>
          <a:custGeom>
            <a:avLst/>
            <a:gdLst>
              <a:gd name="T0" fmla="*/ 3 w 3"/>
              <a:gd name="T1" fmla="*/ 1 h 3"/>
              <a:gd name="T2" fmla="*/ 3 w 3"/>
              <a:gd name="T3" fmla="*/ 1 h 3"/>
              <a:gd name="T4" fmla="*/ 2 w 3"/>
              <a:gd name="T5" fmla="*/ 0 h 3"/>
              <a:gd name="T6" fmla="*/ 0 w 3"/>
              <a:gd name="T7" fmla="*/ 2 h 3"/>
              <a:gd name="T8" fmla="*/ 0 w 3"/>
              <a:gd name="T9" fmla="*/ 3 h 3"/>
              <a:gd name="T10" fmla="*/ 1 w 3"/>
              <a:gd name="T11" fmla="*/ 2 h 3"/>
              <a:gd name="T12" fmla="*/ 3 w 3"/>
              <a:gd name="T13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3">
                <a:moveTo>
                  <a:pt x="3" y="1"/>
                </a:moveTo>
                <a:lnTo>
                  <a:pt x="3" y="1"/>
                </a:lnTo>
                <a:lnTo>
                  <a:pt x="2" y="0"/>
                </a:lnTo>
                <a:cubicBezTo>
                  <a:pt x="1" y="1"/>
                  <a:pt x="0" y="1"/>
                  <a:pt x="0" y="2"/>
                </a:cubicBezTo>
                <a:lnTo>
                  <a:pt x="0" y="3"/>
                </a:lnTo>
                <a:lnTo>
                  <a:pt x="1" y="2"/>
                </a:lnTo>
                <a:cubicBezTo>
                  <a:pt x="1" y="2"/>
                  <a:pt x="2" y="1"/>
                  <a:pt x="3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00" name="Freeform 1800"/>
          <p:cNvSpPr>
            <a:spLocks/>
          </p:cNvSpPr>
          <p:nvPr userDrawn="1"/>
        </p:nvSpPr>
        <p:spPr bwMode="auto">
          <a:xfrm>
            <a:off x="603251" y="333375"/>
            <a:ext cx="0" cy="1588"/>
          </a:xfrm>
          <a:custGeom>
            <a:avLst/>
            <a:gdLst>
              <a:gd name="T0" fmla="*/ 1 h 1"/>
              <a:gd name="T1" fmla="*/ 1 h 1"/>
              <a:gd name="T2" fmla="*/ 0 h 1"/>
              <a:gd name="T3" fmla="*/ 1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0"/>
                </a:ln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01" name="Freeform 1801"/>
          <p:cNvSpPr>
            <a:spLocks/>
          </p:cNvSpPr>
          <p:nvPr userDrawn="1"/>
        </p:nvSpPr>
        <p:spPr bwMode="auto">
          <a:xfrm>
            <a:off x="603251" y="336550"/>
            <a:ext cx="1588" cy="1588"/>
          </a:xfrm>
          <a:custGeom>
            <a:avLst/>
            <a:gdLst>
              <a:gd name="T0" fmla="*/ 1 w 3"/>
              <a:gd name="T1" fmla="*/ 2 h 2"/>
              <a:gd name="T2" fmla="*/ 1 w 3"/>
              <a:gd name="T3" fmla="*/ 2 h 2"/>
              <a:gd name="T4" fmla="*/ 3 w 3"/>
              <a:gd name="T5" fmla="*/ 0 h 2"/>
              <a:gd name="T6" fmla="*/ 3 w 3"/>
              <a:gd name="T7" fmla="*/ 0 h 2"/>
              <a:gd name="T8" fmla="*/ 0 w 3"/>
              <a:gd name="T9" fmla="*/ 2 h 2"/>
              <a:gd name="T10" fmla="*/ 1 w 3"/>
              <a:gd name="T11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2">
                <a:moveTo>
                  <a:pt x="1" y="2"/>
                </a:moveTo>
                <a:lnTo>
                  <a:pt x="1" y="2"/>
                </a:lnTo>
                <a:lnTo>
                  <a:pt x="3" y="0"/>
                </a:lnTo>
                <a:lnTo>
                  <a:pt x="3" y="0"/>
                </a:lnTo>
                <a:cubicBezTo>
                  <a:pt x="2" y="1"/>
                  <a:pt x="1" y="1"/>
                  <a:pt x="0" y="2"/>
                </a:cubicBezTo>
                <a:cubicBezTo>
                  <a:pt x="0" y="2"/>
                  <a:pt x="1" y="2"/>
                  <a:pt x="1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02" name="Freeform 1802"/>
          <p:cNvSpPr>
            <a:spLocks/>
          </p:cNvSpPr>
          <p:nvPr userDrawn="1"/>
        </p:nvSpPr>
        <p:spPr bwMode="auto">
          <a:xfrm>
            <a:off x="609601" y="327025"/>
            <a:ext cx="1588" cy="4763"/>
          </a:xfrm>
          <a:custGeom>
            <a:avLst/>
            <a:gdLst>
              <a:gd name="T0" fmla="*/ 2 w 4"/>
              <a:gd name="T1" fmla="*/ 6 h 6"/>
              <a:gd name="T2" fmla="*/ 2 w 4"/>
              <a:gd name="T3" fmla="*/ 6 h 6"/>
              <a:gd name="T4" fmla="*/ 4 w 4"/>
              <a:gd name="T5" fmla="*/ 3 h 6"/>
              <a:gd name="T6" fmla="*/ 2 w 4"/>
              <a:gd name="T7" fmla="*/ 0 h 6"/>
              <a:gd name="T8" fmla="*/ 0 w 4"/>
              <a:gd name="T9" fmla="*/ 3 h 6"/>
              <a:gd name="T10" fmla="*/ 2 w 4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">
                <a:moveTo>
                  <a:pt x="2" y="6"/>
                </a:moveTo>
                <a:lnTo>
                  <a:pt x="2" y="6"/>
                </a:lnTo>
                <a:cubicBezTo>
                  <a:pt x="3" y="5"/>
                  <a:pt x="4" y="4"/>
                  <a:pt x="4" y="3"/>
                </a:cubicBezTo>
                <a:cubicBezTo>
                  <a:pt x="4" y="2"/>
                  <a:pt x="3" y="1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1" y="5"/>
                  <a:pt x="2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03" name="Freeform 1803"/>
          <p:cNvSpPr>
            <a:spLocks/>
          </p:cNvSpPr>
          <p:nvPr userDrawn="1"/>
        </p:nvSpPr>
        <p:spPr bwMode="auto">
          <a:xfrm>
            <a:off x="606426" y="330200"/>
            <a:ext cx="3175" cy="3175"/>
          </a:xfrm>
          <a:custGeom>
            <a:avLst/>
            <a:gdLst>
              <a:gd name="T0" fmla="*/ 2 w 4"/>
              <a:gd name="T1" fmla="*/ 6 h 6"/>
              <a:gd name="T2" fmla="*/ 2 w 4"/>
              <a:gd name="T3" fmla="*/ 6 h 6"/>
              <a:gd name="T4" fmla="*/ 4 w 4"/>
              <a:gd name="T5" fmla="*/ 3 h 6"/>
              <a:gd name="T6" fmla="*/ 3 w 4"/>
              <a:gd name="T7" fmla="*/ 0 h 6"/>
              <a:gd name="T8" fmla="*/ 0 w 4"/>
              <a:gd name="T9" fmla="*/ 3 h 6"/>
              <a:gd name="T10" fmla="*/ 2 w 4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">
                <a:moveTo>
                  <a:pt x="2" y="6"/>
                </a:moveTo>
                <a:lnTo>
                  <a:pt x="2" y="6"/>
                </a:lnTo>
                <a:cubicBezTo>
                  <a:pt x="3" y="5"/>
                  <a:pt x="4" y="4"/>
                  <a:pt x="4" y="3"/>
                </a:cubicBezTo>
                <a:cubicBezTo>
                  <a:pt x="4" y="2"/>
                  <a:pt x="3" y="1"/>
                  <a:pt x="3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1" y="5"/>
                  <a:pt x="2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04" name="Freeform 1804"/>
          <p:cNvSpPr>
            <a:spLocks/>
          </p:cNvSpPr>
          <p:nvPr userDrawn="1"/>
        </p:nvSpPr>
        <p:spPr bwMode="auto">
          <a:xfrm>
            <a:off x="604838" y="331788"/>
            <a:ext cx="3175" cy="4763"/>
          </a:xfrm>
          <a:custGeom>
            <a:avLst/>
            <a:gdLst>
              <a:gd name="T0" fmla="*/ 1 w 4"/>
              <a:gd name="T1" fmla="*/ 6 h 6"/>
              <a:gd name="T2" fmla="*/ 1 w 4"/>
              <a:gd name="T3" fmla="*/ 6 h 6"/>
              <a:gd name="T4" fmla="*/ 4 w 4"/>
              <a:gd name="T5" fmla="*/ 3 h 6"/>
              <a:gd name="T6" fmla="*/ 3 w 4"/>
              <a:gd name="T7" fmla="*/ 0 h 6"/>
              <a:gd name="T8" fmla="*/ 0 w 4"/>
              <a:gd name="T9" fmla="*/ 3 h 6"/>
              <a:gd name="T10" fmla="*/ 0 w 4"/>
              <a:gd name="T11" fmla="*/ 4 h 6"/>
              <a:gd name="T12" fmla="*/ 2 w 4"/>
              <a:gd name="T13" fmla="*/ 4 h 6"/>
              <a:gd name="T14" fmla="*/ 2 w 4"/>
              <a:gd name="T15" fmla="*/ 4 h 6"/>
              <a:gd name="T16" fmla="*/ 1 w 4"/>
              <a:gd name="T17" fmla="*/ 6 h 6"/>
              <a:gd name="T18" fmla="*/ 1 w 4"/>
              <a:gd name="T1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" h="6">
                <a:moveTo>
                  <a:pt x="1" y="6"/>
                </a:moveTo>
                <a:lnTo>
                  <a:pt x="1" y="6"/>
                </a:lnTo>
                <a:cubicBezTo>
                  <a:pt x="2" y="5"/>
                  <a:pt x="3" y="4"/>
                  <a:pt x="4" y="3"/>
                </a:cubicBezTo>
                <a:cubicBezTo>
                  <a:pt x="4" y="2"/>
                  <a:pt x="3" y="1"/>
                  <a:pt x="3" y="0"/>
                </a:cubicBezTo>
                <a:cubicBezTo>
                  <a:pt x="2" y="1"/>
                  <a:pt x="1" y="2"/>
                  <a:pt x="0" y="3"/>
                </a:cubicBezTo>
                <a:lnTo>
                  <a:pt x="0" y="4"/>
                </a:lnTo>
                <a:cubicBezTo>
                  <a:pt x="1" y="4"/>
                  <a:pt x="2" y="4"/>
                  <a:pt x="2" y="4"/>
                </a:cubicBezTo>
                <a:lnTo>
                  <a:pt x="2" y="4"/>
                </a:lnTo>
                <a:cubicBezTo>
                  <a:pt x="2" y="5"/>
                  <a:pt x="2" y="5"/>
                  <a:pt x="1" y="6"/>
                </a:cubicBezTo>
                <a:lnTo>
                  <a:pt x="1" y="6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05" name="Freeform 1805"/>
          <p:cNvSpPr>
            <a:spLocks/>
          </p:cNvSpPr>
          <p:nvPr userDrawn="1"/>
        </p:nvSpPr>
        <p:spPr bwMode="auto">
          <a:xfrm>
            <a:off x="603251" y="336550"/>
            <a:ext cx="3175" cy="3175"/>
          </a:xfrm>
          <a:custGeom>
            <a:avLst/>
            <a:gdLst>
              <a:gd name="T0" fmla="*/ 2 w 4"/>
              <a:gd name="T1" fmla="*/ 0 h 3"/>
              <a:gd name="T2" fmla="*/ 2 w 4"/>
              <a:gd name="T3" fmla="*/ 0 h 3"/>
              <a:gd name="T4" fmla="*/ 0 w 4"/>
              <a:gd name="T5" fmla="*/ 1 h 3"/>
              <a:gd name="T6" fmla="*/ 1 w 4"/>
              <a:gd name="T7" fmla="*/ 1 h 3"/>
              <a:gd name="T8" fmla="*/ 0 w 4"/>
              <a:gd name="T9" fmla="*/ 3 h 3"/>
              <a:gd name="T10" fmla="*/ 0 w 4"/>
              <a:gd name="T11" fmla="*/ 3 h 3"/>
              <a:gd name="T12" fmla="*/ 3 w 4"/>
              <a:gd name="T13" fmla="*/ 3 h 3"/>
              <a:gd name="T14" fmla="*/ 4 w 4"/>
              <a:gd name="T15" fmla="*/ 2 h 3"/>
              <a:gd name="T16" fmla="*/ 2 w 4"/>
              <a:gd name="T17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" h="3">
                <a:moveTo>
                  <a:pt x="2" y="0"/>
                </a:moveTo>
                <a:lnTo>
                  <a:pt x="2" y="0"/>
                </a:lnTo>
                <a:lnTo>
                  <a:pt x="0" y="1"/>
                </a:lnTo>
                <a:lnTo>
                  <a:pt x="1" y="1"/>
                </a:lnTo>
                <a:cubicBezTo>
                  <a:pt x="1" y="2"/>
                  <a:pt x="0" y="2"/>
                  <a:pt x="0" y="3"/>
                </a:cubicBezTo>
                <a:lnTo>
                  <a:pt x="0" y="3"/>
                </a:lnTo>
                <a:cubicBezTo>
                  <a:pt x="1" y="3"/>
                  <a:pt x="2" y="3"/>
                  <a:pt x="3" y="3"/>
                </a:cubicBezTo>
                <a:lnTo>
                  <a:pt x="4" y="2"/>
                </a:lnTo>
                <a:cubicBezTo>
                  <a:pt x="3" y="2"/>
                  <a:pt x="3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06" name="Freeform 1806"/>
          <p:cNvSpPr>
            <a:spLocks/>
          </p:cNvSpPr>
          <p:nvPr userDrawn="1"/>
        </p:nvSpPr>
        <p:spPr bwMode="auto">
          <a:xfrm>
            <a:off x="606426" y="334963"/>
            <a:ext cx="3175" cy="3175"/>
          </a:xfrm>
          <a:custGeom>
            <a:avLst/>
            <a:gdLst>
              <a:gd name="T0" fmla="*/ 3 w 4"/>
              <a:gd name="T1" fmla="*/ 0 h 5"/>
              <a:gd name="T2" fmla="*/ 3 w 4"/>
              <a:gd name="T3" fmla="*/ 0 h 5"/>
              <a:gd name="T4" fmla="*/ 0 w 4"/>
              <a:gd name="T5" fmla="*/ 2 h 5"/>
              <a:gd name="T6" fmla="*/ 1 w 4"/>
              <a:gd name="T7" fmla="*/ 5 h 5"/>
              <a:gd name="T8" fmla="*/ 4 w 4"/>
              <a:gd name="T9" fmla="*/ 3 h 5"/>
              <a:gd name="T10" fmla="*/ 3 w 4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5">
                <a:moveTo>
                  <a:pt x="3" y="0"/>
                </a:moveTo>
                <a:lnTo>
                  <a:pt x="3" y="0"/>
                </a:lnTo>
                <a:cubicBezTo>
                  <a:pt x="2" y="1"/>
                  <a:pt x="1" y="1"/>
                  <a:pt x="0" y="2"/>
                </a:cubicBezTo>
                <a:cubicBezTo>
                  <a:pt x="0" y="3"/>
                  <a:pt x="1" y="4"/>
                  <a:pt x="1" y="5"/>
                </a:cubicBezTo>
                <a:cubicBezTo>
                  <a:pt x="2" y="4"/>
                  <a:pt x="4" y="4"/>
                  <a:pt x="4" y="3"/>
                </a:cubicBezTo>
                <a:cubicBezTo>
                  <a:pt x="4" y="2"/>
                  <a:pt x="3" y="1"/>
                  <a:pt x="3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07" name="Freeform 1807"/>
          <p:cNvSpPr>
            <a:spLocks/>
          </p:cNvSpPr>
          <p:nvPr userDrawn="1"/>
        </p:nvSpPr>
        <p:spPr bwMode="auto">
          <a:xfrm>
            <a:off x="595313" y="327025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2 h 2"/>
              <a:gd name="T6" fmla="*/ 1 w 2"/>
              <a:gd name="T7" fmla="*/ 2 h 2"/>
              <a:gd name="T8" fmla="*/ 2 w 2"/>
              <a:gd name="T9" fmla="*/ 0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lnTo>
                  <a:pt x="0" y="2"/>
                </a:lnTo>
                <a:lnTo>
                  <a:pt x="1" y="2"/>
                </a:lnTo>
                <a:lnTo>
                  <a:pt x="2" y="0"/>
                </a:lnTo>
                <a:lnTo>
                  <a:pt x="1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08" name="Freeform 1808"/>
          <p:cNvSpPr>
            <a:spLocks/>
          </p:cNvSpPr>
          <p:nvPr userDrawn="1"/>
        </p:nvSpPr>
        <p:spPr bwMode="auto">
          <a:xfrm>
            <a:off x="595313" y="325438"/>
            <a:ext cx="1588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2 h 2"/>
              <a:gd name="T6" fmla="*/ 1 w 1"/>
              <a:gd name="T7" fmla="*/ 2 h 2"/>
              <a:gd name="T8" fmla="*/ 1 w 1"/>
              <a:gd name="T9" fmla="*/ 1 h 2"/>
              <a:gd name="T10" fmla="*/ 0 w 1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lnTo>
                  <a:pt x="0" y="2"/>
                </a:lnTo>
                <a:lnTo>
                  <a:pt x="1" y="2"/>
                </a:ln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09" name="Freeform 1809"/>
          <p:cNvSpPr>
            <a:spLocks/>
          </p:cNvSpPr>
          <p:nvPr userDrawn="1"/>
        </p:nvSpPr>
        <p:spPr bwMode="auto">
          <a:xfrm>
            <a:off x="595313" y="323850"/>
            <a:ext cx="1588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1 h 2"/>
              <a:gd name="T6" fmla="*/ 1 w 1"/>
              <a:gd name="T7" fmla="*/ 2 h 2"/>
              <a:gd name="T8" fmla="*/ 1 w 1"/>
              <a:gd name="T9" fmla="*/ 0 h 2"/>
              <a:gd name="T10" fmla="*/ 0 w 1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1" y="2"/>
                </a:lnTo>
                <a:lnTo>
                  <a:pt x="1" y="0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10" name="Freeform 1810"/>
          <p:cNvSpPr>
            <a:spLocks/>
          </p:cNvSpPr>
          <p:nvPr userDrawn="1"/>
        </p:nvSpPr>
        <p:spPr bwMode="auto">
          <a:xfrm>
            <a:off x="595313" y="322263"/>
            <a:ext cx="1588" cy="1588"/>
          </a:xfrm>
          <a:custGeom>
            <a:avLst/>
            <a:gdLst>
              <a:gd name="T0" fmla="*/ 0 w 2"/>
              <a:gd name="T1" fmla="*/ 0 h 2"/>
              <a:gd name="T2" fmla="*/ 0 w 2"/>
              <a:gd name="T3" fmla="*/ 0 h 2"/>
              <a:gd name="T4" fmla="*/ 0 w 2"/>
              <a:gd name="T5" fmla="*/ 2 h 2"/>
              <a:gd name="T6" fmla="*/ 2 w 2"/>
              <a:gd name="T7" fmla="*/ 2 h 2"/>
              <a:gd name="T8" fmla="*/ 2 w 2"/>
              <a:gd name="T9" fmla="*/ 1 h 2"/>
              <a:gd name="T10" fmla="*/ 0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1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11" name="Freeform 1811"/>
          <p:cNvSpPr>
            <a:spLocks/>
          </p:cNvSpPr>
          <p:nvPr userDrawn="1"/>
        </p:nvSpPr>
        <p:spPr bwMode="auto">
          <a:xfrm>
            <a:off x="595313" y="320675"/>
            <a:ext cx="1588" cy="0"/>
          </a:xfrm>
          <a:custGeom>
            <a:avLst/>
            <a:gdLst>
              <a:gd name="T0" fmla="*/ 0 w 2"/>
              <a:gd name="T1" fmla="*/ 0 h 1"/>
              <a:gd name="T2" fmla="*/ 0 w 2"/>
              <a:gd name="T3" fmla="*/ 0 h 1"/>
              <a:gd name="T4" fmla="*/ 0 w 2"/>
              <a:gd name="T5" fmla="*/ 1 h 1"/>
              <a:gd name="T6" fmla="*/ 2 w 2"/>
              <a:gd name="T7" fmla="*/ 1 h 1"/>
              <a:gd name="T8" fmla="*/ 2 w 2"/>
              <a:gd name="T9" fmla="*/ 0 h 1"/>
              <a:gd name="T10" fmla="*/ 0 w 2"/>
              <a:gd name="T11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2" y="1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12" name="Freeform 1812"/>
          <p:cNvSpPr>
            <a:spLocks/>
          </p:cNvSpPr>
          <p:nvPr userDrawn="1"/>
        </p:nvSpPr>
        <p:spPr bwMode="auto">
          <a:xfrm>
            <a:off x="595313" y="317500"/>
            <a:ext cx="1588" cy="1588"/>
          </a:xfrm>
          <a:custGeom>
            <a:avLst/>
            <a:gdLst>
              <a:gd name="T0" fmla="*/ 0 w 2"/>
              <a:gd name="T1" fmla="*/ 0 h 2"/>
              <a:gd name="T2" fmla="*/ 0 w 2"/>
              <a:gd name="T3" fmla="*/ 0 h 2"/>
              <a:gd name="T4" fmla="*/ 0 w 2"/>
              <a:gd name="T5" fmla="*/ 1 h 2"/>
              <a:gd name="T6" fmla="*/ 2 w 2"/>
              <a:gd name="T7" fmla="*/ 2 h 2"/>
              <a:gd name="T8" fmla="*/ 2 w 2"/>
              <a:gd name="T9" fmla="*/ 0 h 2"/>
              <a:gd name="T10" fmla="*/ 0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13" name="Freeform 1813"/>
          <p:cNvSpPr>
            <a:spLocks/>
          </p:cNvSpPr>
          <p:nvPr userDrawn="1"/>
        </p:nvSpPr>
        <p:spPr bwMode="auto">
          <a:xfrm>
            <a:off x="595313" y="315913"/>
            <a:ext cx="3175" cy="1588"/>
          </a:xfrm>
          <a:custGeom>
            <a:avLst/>
            <a:gdLst>
              <a:gd name="T0" fmla="*/ 0 w 3"/>
              <a:gd name="T1" fmla="*/ 0 h 2"/>
              <a:gd name="T2" fmla="*/ 0 w 3"/>
              <a:gd name="T3" fmla="*/ 0 h 2"/>
              <a:gd name="T4" fmla="*/ 0 w 3"/>
              <a:gd name="T5" fmla="*/ 1 h 2"/>
              <a:gd name="T6" fmla="*/ 3 w 3"/>
              <a:gd name="T7" fmla="*/ 2 h 2"/>
              <a:gd name="T8" fmla="*/ 3 w 3"/>
              <a:gd name="T9" fmla="*/ 1 h 2"/>
              <a:gd name="T10" fmla="*/ 0 w 3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2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3" y="2"/>
                </a:lnTo>
                <a:lnTo>
                  <a:pt x="3" y="1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14" name="Freeform 1814"/>
          <p:cNvSpPr>
            <a:spLocks/>
          </p:cNvSpPr>
          <p:nvPr userDrawn="1"/>
        </p:nvSpPr>
        <p:spPr bwMode="auto">
          <a:xfrm>
            <a:off x="604838" y="319088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15" name="Freeform 1815"/>
          <p:cNvSpPr>
            <a:spLocks/>
          </p:cNvSpPr>
          <p:nvPr userDrawn="1"/>
        </p:nvSpPr>
        <p:spPr bwMode="auto">
          <a:xfrm>
            <a:off x="606426" y="322263"/>
            <a:ext cx="1588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16" name="Freeform 1816"/>
          <p:cNvSpPr>
            <a:spLocks/>
          </p:cNvSpPr>
          <p:nvPr userDrawn="1"/>
        </p:nvSpPr>
        <p:spPr bwMode="auto">
          <a:xfrm>
            <a:off x="609601" y="325438"/>
            <a:ext cx="0" cy="3175"/>
          </a:xfrm>
          <a:custGeom>
            <a:avLst/>
            <a:gdLst>
              <a:gd name="T0" fmla="*/ 0 w 2"/>
              <a:gd name="T1" fmla="*/ 0 h 3"/>
              <a:gd name="T2" fmla="*/ 0 w 2"/>
              <a:gd name="T3" fmla="*/ 0 h 3"/>
              <a:gd name="T4" fmla="*/ 0 w 2"/>
              <a:gd name="T5" fmla="*/ 3 h 3"/>
              <a:gd name="T6" fmla="*/ 2 w 2"/>
              <a:gd name="T7" fmla="*/ 1 h 3"/>
              <a:gd name="T8" fmla="*/ 0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0"/>
                </a:moveTo>
                <a:lnTo>
                  <a:pt x="0" y="0"/>
                </a:lnTo>
                <a:cubicBezTo>
                  <a:pt x="1" y="0"/>
                  <a:pt x="1" y="1"/>
                  <a:pt x="0" y="3"/>
                </a:cubicBezTo>
                <a:lnTo>
                  <a:pt x="2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17" name="Freeform 1817"/>
          <p:cNvSpPr>
            <a:spLocks/>
          </p:cNvSpPr>
          <p:nvPr userDrawn="1"/>
        </p:nvSpPr>
        <p:spPr bwMode="auto">
          <a:xfrm>
            <a:off x="611188" y="328613"/>
            <a:ext cx="0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0" y="1"/>
                  <a:pt x="0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18" name="Freeform 1818"/>
          <p:cNvSpPr>
            <a:spLocks/>
          </p:cNvSpPr>
          <p:nvPr userDrawn="1"/>
        </p:nvSpPr>
        <p:spPr bwMode="auto">
          <a:xfrm>
            <a:off x="606426" y="328613"/>
            <a:ext cx="1588" cy="1588"/>
          </a:xfrm>
          <a:custGeom>
            <a:avLst/>
            <a:gdLst>
              <a:gd name="T0" fmla="*/ 0 w 2"/>
              <a:gd name="T1" fmla="*/ 0 h 3"/>
              <a:gd name="T2" fmla="*/ 0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0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2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19" name="Freeform 1819"/>
          <p:cNvSpPr>
            <a:spLocks/>
          </p:cNvSpPr>
          <p:nvPr userDrawn="1"/>
        </p:nvSpPr>
        <p:spPr bwMode="auto">
          <a:xfrm>
            <a:off x="603251" y="327025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20" name="Freeform 1820"/>
          <p:cNvSpPr>
            <a:spLocks/>
          </p:cNvSpPr>
          <p:nvPr userDrawn="1"/>
        </p:nvSpPr>
        <p:spPr bwMode="auto">
          <a:xfrm>
            <a:off x="604838" y="325438"/>
            <a:ext cx="0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1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21" name="Freeform 1821"/>
          <p:cNvSpPr>
            <a:spLocks/>
          </p:cNvSpPr>
          <p:nvPr userDrawn="1"/>
        </p:nvSpPr>
        <p:spPr bwMode="auto">
          <a:xfrm>
            <a:off x="603251" y="322263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22" name="Freeform 1822"/>
          <p:cNvSpPr>
            <a:spLocks/>
          </p:cNvSpPr>
          <p:nvPr userDrawn="1"/>
        </p:nvSpPr>
        <p:spPr bwMode="auto">
          <a:xfrm>
            <a:off x="606426" y="317500"/>
            <a:ext cx="1588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0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23" name="Freeform 1823"/>
          <p:cNvSpPr>
            <a:spLocks/>
          </p:cNvSpPr>
          <p:nvPr userDrawn="1"/>
        </p:nvSpPr>
        <p:spPr bwMode="auto">
          <a:xfrm>
            <a:off x="609601" y="319088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24" name="Freeform 1824"/>
          <p:cNvSpPr>
            <a:spLocks/>
          </p:cNvSpPr>
          <p:nvPr userDrawn="1"/>
        </p:nvSpPr>
        <p:spPr bwMode="auto">
          <a:xfrm>
            <a:off x="611188" y="323850"/>
            <a:ext cx="0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1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25" name="Freeform 1825"/>
          <p:cNvSpPr>
            <a:spLocks/>
          </p:cNvSpPr>
          <p:nvPr userDrawn="1"/>
        </p:nvSpPr>
        <p:spPr bwMode="auto">
          <a:xfrm>
            <a:off x="608013" y="330200"/>
            <a:ext cx="1588" cy="3175"/>
          </a:xfrm>
          <a:custGeom>
            <a:avLst/>
            <a:gdLst>
              <a:gd name="T0" fmla="*/ 1 w 2"/>
              <a:gd name="T1" fmla="*/ 0 h 3"/>
              <a:gd name="T2" fmla="*/ 1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1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1" y="0"/>
                </a:moveTo>
                <a:lnTo>
                  <a:pt x="1" y="0"/>
                </a:lnTo>
                <a:cubicBezTo>
                  <a:pt x="1" y="2"/>
                  <a:pt x="1" y="2"/>
                  <a:pt x="0" y="3"/>
                </a:cubicBezTo>
                <a:lnTo>
                  <a:pt x="2" y="2"/>
                </a:lnTo>
                <a:lnTo>
                  <a:pt x="1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26" name="Freeform 1826"/>
          <p:cNvSpPr>
            <a:spLocks/>
          </p:cNvSpPr>
          <p:nvPr userDrawn="1"/>
        </p:nvSpPr>
        <p:spPr bwMode="auto">
          <a:xfrm>
            <a:off x="608013" y="334963"/>
            <a:ext cx="1588" cy="3175"/>
          </a:xfrm>
          <a:custGeom>
            <a:avLst/>
            <a:gdLst>
              <a:gd name="T0" fmla="*/ 1 w 2"/>
              <a:gd name="T1" fmla="*/ 0 h 3"/>
              <a:gd name="T2" fmla="*/ 1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1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1" y="0"/>
                </a:moveTo>
                <a:lnTo>
                  <a:pt x="1" y="0"/>
                </a:lnTo>
                <a:cubicBezTo>
                  <a:pt x="1" y="1"/>
                  <a:pt x="1" y="2"/>
                  <a:pt x="0" y="3"/>
                </a:cubicBezTo>
                <a:lnTo>
                  <a:pt x="2" y="2"/>
                </a:lnTo>
                <a:lnTo>
                  <a:pt x="1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27" name="Freeform 1827"/>
          <p:cNvSpPr>
            <a:spLocks/>
          </p:cNvSpPr>
          <p:nvPr userDrawn="1"/>
        </p:nvSpPr>
        <p:spPr bwMode="auto">
          <a:xfrm>
            <a:off x="600076" y="330200"/>
            <a:ext cx="1588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2 h 2"/>
              <a:gd name="T6" fmla="*/ 1 w 1"/>
              <a:gd name="T7" fmla="*/ 1 h 2"/>
              <a:gd name="T8" fmla="*/ 0 w 1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2"/>
                </a:cubicBez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28" name="Freeform 1828"/>
          <p:cNvSpPr>
            <a:spLocks/>
          </p:cNvSpPr>
          <p:nvPr userDrawn="1"/>
        </p:nvSpPr>
        <p:spPr bwMode="auto">
          <a:xfrm>
            <a:off x="606426" y="333375"/>
            <a:ext cx="1588" cy="1588"/>
          </a:xfrm>
          <a:custGeom>
            <a:avLst/>
            <a:gdLst>
              <a:gd name="T0" fmla="*/ 1 w 2"/>
              <a:gd name="T1" fmla="*/ 0 h 3"/>
              <a:gd name="T2" fmla="*/ 1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1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1" y="0"/>
                </a:moveTo>
                <a:lnTo>
                  <a:pt x="1" y="0"/>
                </a:lnTo>
                <a:cubicBezTo>
                  <a:pt x="1" y="2"/>
                  <a:pt x="1" y="2"/>
                  <a:pt x="0" y="3"/>
                </a:cubicBezTo>
                <a:lnTo>
                  <a:pt x="2" y="2"/>
                </a:lnTo>
                <a:lnTo>
                  <a:pt x="1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29" name="Freeform 1829"/>
          <p:cNvSpPr>
            <a:spLocks/>
          </p:cNvSpPr>
          <p:nvPr userDrawn="1"/>
        </p:nvSpPr>
        <p:spPr bwMode="auto">
          <a:xfrm>
            <a:off x="603251" y="339725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1 w 5"/>
              <a:gd name="T5" fmla="*/ 0 h 1"/>
              <a:gd name="T6" fmla="*/ 0 w 5"/>
              <a:gd name="T7" fmla="*/ 1 h 1"/>
              <a:gd name="T8" fmla="*/ 5 w 5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1">
                <a:moveTo>
                  <a:pt x="5" y="1"/>
                </a:moveTo>
                <a:lnTo>
                  <a:pt x="5" y="1"/>
                </a:lnTo>
                <a:cubicBezTo>
                  <a:pt x="4" y="1"/>
                  <a:pt x="2" y="0"/>
                  <a:pt x="1" y="0"/>
                </a:cubicBezTo>
                <a:cubicBezTo>
                  <a:pt x="0" y="1"/>
                  <a:pt x="0" y="1"/>
                  <a:pt x="0" y="1"/>
                </a:cubicBezTo>
                <a:cubicBezTo>
                  <a:pt x="2" y="1"/>
                  <a:pt x="3" y="1"/>
                  <a:pt x="5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30" name="Freeform 1830"/>
          <p:cNvSpPr>
            <a:spLocks/>
          </p:cNvSpPr>
          <p:nvPr userDrawn="1"/>
        </p:nvSpPr>
        <p:spPr bwMode="auto">
          <a:xfrm>
            <a:off x="600076" y="331788"/>
            <a:ext cx="6350" cy="3175"/>
          </a:xfrm>
          <a:custGeom>
            <a:avLst/>
            <a:gdLst>
              <a:gd name="T0" fmla="*/ 0 w 9"/>
              <a:gd name="T1" fmla="*/ 4 h 5"/>
              <a:gd name="T2" fmla="*/ 0 w 9"/>
              <a:gd name="T3" fmla="*/ 4 h 5"/>
              <a:gd name="T4" fmla="*/ 3 w 9"/>
              <a:gd name="T5" fmla="*/ 4 h 5"/>
              <a:gd name="T6" fmla="*/ 3 w 9"/>
              <a:gd name="T7" fmla="*/ 4 h 5"/>
              <a:gd name="T8" fmla="*/ 3 w 9"/>
              <a:gd name="T9" fmla="*/ 5 h 5"/>
              <a:gd name="T10" fmla="*/ 5 w 9"/>
              <a:gd name="T11" fmla="*/ 5 h 5"/>
              <a:gd name="T12" fmla="*/ 9 w 9"/>
              <a:gd name="T13" fmla="*/ 0 h 5"/>
              <a:gd name="T14" fmla="*/ 0 w 9"/>
              <a:gd name="T15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" h="5">
                <a:moveTo>
                  <a:pt x="0" y="4"/>
                </a:moveTo>
                <a:lnTo>
                  <a:pt x="0" y="4"/>
                </a:lnTo>
                <a:cubicBezTo>
                  <a:pt x="2" y="4"/>
                  <a:pt x="3" y="4"/>
                  <a:pt x="3" y="4"/>
                </a:cubicBezTo>
                <a:lnTo>
                  <a:pt x="3" y="4"/>
                </a:lnTo>
                <a:cubicBezTo>
                  <a:pt x="3" y="4"/>
                  <a:pt x="3" y="5"/>
                  <a:pt x="3" y="5"/>
                </a:cubicBezTo>
                <a:cubicBezTo>
                  <a:pt x="3" y="5"/>
                  <a:pt x="4" y="5"/>
                  <a:pt x="5" y="5"/>
                </a:cubicBezTo>
                <a:cubicBezTo>
                  <a:pt x="6" y="4"/>
                  <a:pt x="8" y="2"/>
                  <a:pt x="9" y="0"/>
                </a:cubicBezTo>
                <a:cubicBezTo>
                  <a:pt x="6" y="1"/>
                  <a:pt x="3" y="2"/>
                  <a:pt x="0" y="4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31" name="Freeform 1831"/>
          <p:cNvSpPr>
            <a:spLocks/>
          </p:cNvSpPr>
          <p:nvPr userDrawn="1"/>
        </p:nvSpPr>
        <p:spPr bwMode="auto">
          <a:xfrm>
            <a:off x="595313" y="330200"/>
            <a:ext cx="0" cy="3175"/>
          </a:xfrm>
          <a:custGeom>
            <a:avLst/>
            <a:gdLst>
              <a:gd name="T0" fmla="*/ 1 w 1"/>
              <a:gd name="T1" fmla="*/ 0 h 3"/>
              <a:gd name="T2" fmla="*/ 1 w 1"/>
              <a:gd name="T3" fmla="*/ 0 h 3"/>
              <a:gd name="T4" fmla="*/ 0 w 1"/>
              <a:gd name="T5" fmla="*/ 2 h 3"/>
              <a:gd name="T6" fmla="*/ 0 w 1"/>
              <a:gd name="T7" fmla="*/ 3 h 3"/>
              <a:gd name="T8" fmla="*/ 1 w 1"/>
              <a:gd name="T9" fmla="*/ 2 h 3"/>
              <a:gd name="T10" fmla="*/ 1 w 1"/>
              <a:gd name="T11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3">
                <a:moveTo>
                  <a:pt x="1" y="0"/>
                </a:moveTo>
                <a:lnTo>
                  <a:pt x="1" y="0"/>
                </a:lnTo>
                <a:cubicBezTo>
                  <a:pt x="1" y="1"/>
                  <a:pt x="0" y="1"/>
                  <a:pt x="0" y="2"/>
                </a:cubicBezTo>
                <a:cubicBezTo>
                  <a:pt x="0" y="2"/>
                  <a:pt x="0" y="3"/>
                  <a:pt x="0" y="3"/>
                </a:cubicBezTo>
                <a:cubicBezTo>
                  <a:pt x="1" y="3"/>
                  <a:pt x="1" y="2"/>
                  <a:pt x="1" y="2"/>
                </a:cubicBezTo>
                <a:cubicBezTo>
                  <a:pt x="1" y="1"/>
                  <a:pt x="1" y="1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32" name="Freeform 1832"/>
          <p:cNvSpPr>
            <a:spLocks/>
          </p:cNvSpPr>
          <p:nvPr userDrawn="1"/>
        </p:nvSpPr>
        <p:spPr bwMode="auto">
          <a:xfrm>
            <a:off x="596901" y="333375"/>
            <a:ext cx="1588" cy="1588"/>
          </a:xfrm>
          <a:custGeom>
            <a:avLst/>
            <a:gdLst>
              <a:gd name="T0" fmla="*/ 2 w 2"/>
              <a:gd name="T1" fmla="*/ 0 h 4"/>
              <a:gd name="T2" fmla="*/ 2 w 2"/>
              <a:gd name="T3" fmla="*/ 0 h 4"/>
              <a:gd name="T4" fmla="*/ 1 w 2"/>
              <a:gd name="T5" fmla="*/ 1 h 4"/>
              <a:gd name="T6" fmla="*/ 0 w 2"/>
              <a:gd name="T7" fmla="*/ 4 h 4"/>
              <a:gd name="T8" fmla="*/ 1 w 2"/>
              <a:gd name="T9" fmla="*/ 3 h 4"/>
              <a:gd name="T10" fmla="*/ 2 w 2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2" y="0"/>
                </a:moveTo>
                <a:lnTo>
                  <a:pt x="2" y="0"/>
                </a:lnTo>
                <a:cubicBezTo>
                  <a:pt x="2" y="0"/>
                  <a:pt x="1" y="1"/>
                  <a:pt x="1" y="1"/>
                </a:cubicBezTo>
                <a:cubicBezTo>
                  <a:pt x="1" y="2"/>
                  <a:pt x="0" y="3"/>
                  <a:pt x="0" y="4"/>
                </a:cubicBezTo>
                <a:cubicBezTo>
                  <a:pt x="0" y="4"/>
                  <a:pt x="1" y="3"/>
                  <a:pt x="1" y="3"/>
                </a:cubicBezTo>
                <a:cubicBezTo>
                  <a:pt x="2" y="2"/>
                  <a:pt x="2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33" name="Freeform 1833"/>
          <p:cNvSpPr>
            <a:spLocks/>
          </p:cNvSpPr>
          <p:nvPr userDrawn="1"/>
        </p:nvSpPr>
        <p:spPr bwMode="auto">
          <a:xfrm>
            <a:off x="600076" y="334963"/>
            <a:ext cx="4763" cy="3175"/>
          </a:xfrm>
          <a:custGeom>
            <a:avLst/>
            <a:gdLst>
              <a:gd name="T0" fmla="*/ 2 w 8"/>
              <a:gd name="T1" fmla="*/ 1 h 4"/>
              <a:gd name="T2" fmla="*/ 2 w 8"/>
              <a:gd name="T3" fmla="*/ 1 h 4"/>
              <a:gd name="T4" fmla="*/ 0 w 8"/>
              <a:gd name="T5" fmla="*/ 4 h 4"/>
              <a:gd name="T6" fmla="*/ 4 w 8"/>
              <a:gd name="T7" fmla="*/ 4 h 4"/>
              <a:gd name="T8" fmla="*/ 8 w 8"/>
              <a:gd name="T9" fmla="*/ 1 h 4"/>
              <a:gd name="T10" fmla="*/ 2 w 8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4">
                <a:moveTo>
                  <a:pt x="2" y="1"/>
                </a:moveTo>
                <a:lnTo>
                  <a:pt x="2" y="1"/>
                </a:lnTo>
                <a:cubicBezTo>
                  <a:pt x="1" y="2"/>
                  <a:pt x="0" y="3"/>
                  <a:pt x="0" y="4"/>
                </a:cubicBezTo>
                <a:cubicBezTo>
                  <a:pt x="1" y="4"/>
                  <a:pt x="2" y="4"/>
                  <a:pt x="4" y="4"/>
                </a:cubicBezTo>
                <a:cubicBezTo>
                  <a:pt x="5" y="3"/>
                  <a:pt x="7" y="2"/>
                  <a:pt x="8" y="1"/>
                </a:cubicBezTo>
                <a:cubicBezTo>
                  <a:pt x="6" y="0"/>
                  <a:pt x="4" y="1"/>
                  <a:pt x="2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34" name="Freeform 1834"/>
          <p:cNvSpPr>
            <a:spLocks/>
          </p:cNvSpPr>
          <p:nvPr userDrawn="1"/>
        </p:nvSpPr>
        <p:spPr bwMode="auto">
          <a:xfrm>
            <a:off x="595313" y="330200"/>
            <a:ext cx="3175" cy="7938"/>
          </a:xfrm>
          <a:custGeom>
            <a:avLst/>
            <a:gdLst>
              <a:gd name="T0" fmla="*/ 0 w 5"/>
              <a:gd name="T1" fmla="*/ 5 h 11"/>
              <a:gd name="T2" fmla="*/ 0 w 5"/>
              <a:gd name="T3" fmla="*/ 5 h 11"/>
              <a:gd name="T4" fmla="*/ 0 w 5"/>
              <a:gd name="T5" fmla="*/ 6 h 11"/>
              <a:gd name="T6" fmla="*/ 0 w 5"/>
              <a:gd name="T7" fmla="*/ 11 h 11"/>
              <a:gd name="T8" fmla="*/ 3 w 5"/>
              <a:gd name="T9" fmla="*/ 8 h 11"/>
              <a:gd name="T10" fmla="*/ 4 w 5"/>
              <a:gd name="T11" fmla="*/ 0 h 11"/>
              <a:gd name="T12" fmla="*/ 0 w 5"/>
              <a:gd name="T13" fmla="*/ 5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11">
                <a:moveTo>
                  <a:pt x="0" y="5"/>
                </a:moveTo>
                <a:lnTo>
                  <a:pt x="0" y="5"/>
                </a:lnTo>
                <a:lnTo>
                  <a:pt x="0" y="6"/>
                </a:lnTo>
                <a:cubicBezTo>
                  <a:pt x="0" y="7"/>
                  <a:pt x="0" y="9"/>
                  <a:pt x="0" y="11"/>
                </a:cubicBezTo>
                <a:cubicBezTo>
                  <a:pt x="0" y="10"/>
                  <a:pt x="1" y="9"/>
                  <a:pt x="3" y="8"/>
                </a:cubicBezTo>
                <a:cubicBezTo>
                  <a:pt x="4" y="5"/>
                  <a:pt x="5" y="3"/>
                  <a:pt x="4" y="0"/>
                </a:cubicBezTo>
                <a:cubicBezTo>
                  <a:pt x="3" y="1"/>
                  <a:pt x="1" y="3"/>
                  <a:pt x="0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35" name="Freeform 1835"/>
          <p:cNvSpPr>
            <a:spLocks/>
          </p:cNvSpPr>
          <p:nvPr userDrawn="1"/>
        </p:nvSpPr>
        <p:spPr bwMode="auto">
          <a:xfrm>
            <a:off x="595313" y="338138"/>
            <a:ext cx="7938" cy="1588"/>
          </a:xfrm>
          <a:custGeom>
            <a:avLst/>
            <a:gdLst>
              <a:gd name="T0" fmla="*/ 11 w 11"/>
              <a:gd name="T1" fmla="*/ 1 h 3"/>
              <a:gd name="T2" fmla="*/ 11 w 11"/>
              <a:gd name="T3" fmla="*/ 1 h 3"/>
              <a:gd name="T4" fmla="*/ 0 w 11"/>
              <a:gd name="T5" fmla="*/ 3 h 3"/>
              <a:gd name="T6" fmla="*/ 1 w 11"/>
              <a:gd name="T7" fmla="*/ 3 h 3"/>
              <a:gd name="T8" fmla="*/ 7 w 11"/>
              <a:gd name="T9" fmla="*/ 3 h 3"/>
              <a:gd name="T10" fmla="*/ 11 w 11"/>
              <a:gd name="T11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3">
                <a:moveTo>
                  <a:pt x="11" y="1"/>
                </a:moveTo>
                <a:lnTo>
                  <a:pt x="11" y="1"/>
                </a:lnTo>
                <a:cubicBezTo>
                  <a:pt x="7" y="0"/>
                  <a:pt x="3" y="1"/>
                  <a:pt x="0" y="3"/>
                </a:cubicBezTo>
                <a:lnTo>
                  <a:pt x="1" y="3"/>
                </a:lnTo>
                <a:cubicBezTo>
                  <a:pt x="3" y="3"/>
                  <a:pt x="5" y="3"/>
                  <a:pt x="7" y="3"/>
                </a:cubicBezTo>
                <a:cubicBezTo>
                  <a:pt x="8" y="3"/>
                  <a:pt x="10" y="2"/>
                  <a:pt x="1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36" name="Freeform 1836"/>
          <p:cNvSpPr>
            <a:spLocks/>
          </p:cNvSpPr>
          <p:nvPr userDrawn="1"/>
        </p:nvSpPr>
        <p:spPr bwMode="auto">
          <a:xfrm>
            <a:off x="593726" y="334963"/>
            <a:ext cx="7938" cy="4763"/>
          </a:xfrm>
          <a:custGeom>
            <a:avLst/>
            <a:gdLst>
              <a:gd name="T0" fmla="*/ 10 w 10"/>
              <a:gd name="T1" fmla="*/ 0 h 7"/>
              <a:gd name="T2" fmla="*/ 10 w 10"/>
              <a:gd name="T3" fmla="*/ 0 h 7"/>
              <a:gd name="T4" fmla="*/ 0 w 10"/>
              <a:gd name="T5" fmla="*/ 7 h 7"/>
              <a:gd name="T6" fmla="*/ 10 w 10"/>
              <a:gd name="T7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" h="7">
                <a:moveTo>
                  <a:pt x="10" y="0"/>
                </a:moveTo>
                <a:lnTo>
                  <a:pt x="10" y="0"/>
                </a:lnTo>
                <a:cubicBezTo>
                  <a:pt x="6" y="0"/>
                  <a:pt x="2" y="3"/>
                  <a:pt x="0" y="7"/>
                </a:cubicBezTo>
                <a:cubicBezTo>
                  <a:pt x="4" y="6"/>
                  <a:pt x="8" y="3"/>
                  <a:pt x="1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37" name="Freeform 1837"/>
          <p:cNvSpPr>
            <a:spLocks/>
          </p:cNvSpPr>
          <p:nvPr userDrawn="1"/>
        </p:nvSpPr>
        <p:spPr bwMode="auto">
          <a:xfrm>
            <a:off x="590551" y="314325"/>
            <a:ext cx="4763" cy="17463"/>
          </a:xfrm>
          <a:custGeom>
            <a:avLst/>
            <a:gdLst>
              <a:gd name="T0" fmla="*/ 3 w 6"/>
              <a:gd name="T1" fmla="*/ 20 h 24"/>
              <a:gd name="T2" fmla="*/ 3 w 6"/>
              <a:gd name="T3" fmla="*/ 20 h 24"/>
              <a:gd name="T4" fmla="*/ 5 w 6"/>
              <a:gd name="T5" fmla="*/ 24 h 24"/>
              <a:gd name="T6" fmla="*/ 6 w 6"/>
              <a:gd name="T7" fmla="*/ 0 h 24"/>
              <a:gd name="T8" fmla="*/ 3 w 6"/>
              <a:gd name="T9" fmla="*/ 1 h 24"/>
              <a:gd name="T10" fmla="*/ 0 w 6"/>
              <a:gd name="T11" fmla="*/ 0 h 24"/>
              <a:gd name="T12" fmla="*/ 1 w 6"/>
              <a:gd name="T13" fmla="*/ 24 h 24"/>
              <a:gd name="T14" fmla="*/ 3 w 6"/>
              <a:gd name="T15" fmla="*/ 2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" h="24">
                <a:moveTo>
                  <a:pt x="3" y="20"/>
                </a:moveTo>
                <a:lnTo>
                  <a:pt x="3" y="20"/>
                </a:lnTo>
                <a:cubicBezTo>
                  <a:pt x="4" y="21"/>
                  <a:pt x="4" y="22"/>
                  <a:pt x="5" y="24"/>
                </a:cubicBezTo>
                <a:lnTo>
                  <a:pt x="6" y="0"/>
                </a:lnTo>
                <a:cubicBezTo>
                  <a:pt x="5" y="1"/>
                  <a:pt x="4" y="1"/>
                  <a:pt x="3" y="1"/>
                </a:cubicBezTo>
                <a:cubicBezTo>
                  <a:pt x="2" y="1"/>
                  <a:pt x="1" y="1"/>
                  <a:pt x="0" y="0"/>
                </a:cubicBezTo>
                <a:lnTo>
                  <a:pt x="1" y="24"/>
                </a:lnTo>
                <a:cubicBezTo>
                  <a:pt x="2" y="22"/>
                  <a:pt x="2" y="21"/>
                  <a:pt x="3" y="2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38" name="Freeform 1838"/>
          <p:cNvSpPr>
            <a:spLocks/>
          </p:cNvSpPr>
          <p:nvPr userDrawn="1"/>
        </p:nvSpPr>
        <p:spPr bwMode="auto">
          <a:xfrm>
            <a:off x="592138" y="330200"/>
            <a:ext cx="3175" cy="9525"/>
          </a:xfrm>
          <a:custGeom>
            <a:avLst/>
            <a:gdLst>
              <a:gd name="T0" fmla="*/ 0 w 4"/>
              <a:gd name="T1" fmla="*/ 7 h 13"/>
              <a:gd name="T2" fmla="*/ 0 w 4"/>
              <a:gd name="T3" fmla="*/ 7 h 13"/>
              <a:gd name="T4" fmla="*/ 2 w 4"/>
              <a:gd name="T5" fmla="*/ 13 h 13"/>
              <a:gd name="T6" fmla="*/ 4 w 4"/>
              <a:gd name="T7" fmla="*/ 7 h 13"/>
              <a:gd name="T8" fmla="*/ 2 w 4"/>
              <a:gd name="T9" fmla="*/ 0 h 13"/>
              <a:gd name="T10" fmla="*/ 0 w 4"/>
              <a:gd name="T11" fmla="*/ 7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13">
                <a:moveTo>
                  <a:pt x="0" y="7"/>
                </a:moveTo>
                <a:lnTo>
                  <a:pt x="0" y="7"/>
                </a:lnTo>
                <a:cubicBezTo>
                  <a:pt x="0" y="9"/>
                  <a:pt x="1" y="11"/>
                  <a:pt x="2" y="13"/>
                </a:cubicBezTo>
                <a:cubicBezTo>
                  <a:pt x="3" y="11"/>
                  <a:pt x="4" y="9"/>
                  <a:pt x="4" y="7"/>
                </a:cubicBezTo>
                <a:cubicBezTo>
                  <a:pt x="4" y="4"/>
                  <a:pt x="3" y="2"/>
                  <a:pt x="2" y="0"/>
                </a:cubicBezTo>
                <a:cubicBezTo>
                  <a:pt x="1" y="2"/>
                  <a:pt x="0" y="4"/>
                  <a:pt x="0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39" name="Freeform 1839"/>
          <p:cNvSpPr>
            <a:spLocks/>
          </p:cNvSpPr>
          <p:nvPr userDrawn="1"/>
        </p:nvSpPr>
        <p:spPr bwMode="auto">
          <a:xfrm>
            <a:off x="588963" y="295275"/>
            <a:ext cx="7938" cy="9525"/>
          </a:xfrm>
          <a:custGeom>
            <a:avLst/>
            <a:gdLst>
              <a:gd name="T0" fmla="*/ 4 w 12"/>
              <a:gd name="T1" fmla="*/ 2 h 12"/>
              <a:gd name="T2" fmla="*/ 4 w 12"/>
              <a:gd name="T3" fmla="*/ 2 h 12"/>
              <a:gd name="T4" fmla="*/ 5 w 12"/>
              <a:gd name="T5" fmla="*/ 4 h 12"/>
              <a:gd name="T6" fmla="*/ 0 w 12"/>
              <a:gd name="T7" fmla="*/ 3 h 12"/>
              <a:gd name="T8" fmla="*/ 0 w 12"/>
              <a:gd name="T9" fmla="*/ 9 h 12"/>
              <a:gd name="T10" fmla="*/ 4 w 12"/>
              <a:gd name="T11" fmla="*/ 7 h 12"/>
              <a:gd name="T12" fmla="*/ 3 w 12"/>
              <a:gd name="T13" fmla="*/ 12 h 12"/>
              <a:gd name="T14" fmla="*/ 9 w 12"/>
              <a:gd name="T15" fmla="*/ 12 h 12"/>
              <a:gd name="T16" fmla="*/ 7 w 12"/>
              <a:gd name="T17" fmla="*/ 8 h 12"/>
              <a:gd name="T18" fmla="*/ 12 w 12"/>
              <a:gd name="T19" fmla="*/ 9 h 12"/>
              <a:gd name="T20" fmla="*/ 12 w 12"/>
              <a:gd name="T21" fmla="*/ 3 h 12"/>
              <a:gd name="T22" fmla="*/ 8 w 12"/>
              <a:gd name="T23" fmla="*/ 5 h 12"/>
              <a:gd name="T24" fmla="*/ 9 w 12"/>
              <a:gd name="T25" fmla="*/ 0 h 12"/>
              <a:gd name="T26" fmla="*/ 3 w 12"/>
              <a:gd name="T27" fmla="*/ 0 h 12"/>
              <a:gd name="T28" fmla="*/ 4 w 12"/>
              <a:gd name="T29" fmla="*/ 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" h="12">
                <a:moveTo>
                  <a:pt x="4" y="2"/>
                </a:moveTo>
                <a:lnTo>
                  <a:pt x="4" y="2"/>
                </a:lnTo>
                <a:cubicBezTo>
                  <a:pt x="5" y="3"/>
                  <a:pt x="5" y="4"/>
                  <a:pt x="5" y="4"/>
                </a:cubicBezTo>
                <a:cubicBezTo>
                  <a:pt x="5" y="7"/>
                  <a:pt x="1" y="4"/>
                  <a:pt x="0" y="3"/>
                </a:cubicBezTo>
                <a:lnTo>
                  <a:pt x="0" y="9"/>
                </a:lnTo>
                <a:cubicBezTo>
                  <a:pt x="1" y="9"/>
                  <a:pt x="3" y="7"/>
                  <a:pt x="4" y="7"/>
                </a:cubicBezTo>
                <a:cubicBezTo>
                  <a:pt x="7" y="8"/>
                  <a:pt x="4" y="12"/>
                  <a:pt x="3" y="12"/>
                </a:cubicBezTo>
                <a:lnTo>
                  <a:pt x="9" y="12"/>
                </a:lnTo>
                <a:cubicBezTo>
                  <a:pt x="8" y="12"/>
                  <a:pt x="7" y="10"/>
                  <a:pt x="7" y="8"/>
                </a:cubicBezTo>
                <a:cubicBezTo>
                  <a:pt x="7" y="6"/>
                  <a:pt x="11" y="9"/>
                  <a:pt x="12" y="9"/>
                </a:cubicBezTo>
                <a:lnTo>
                  <a:pt x="12" y="3"/>
                </a:lnTo>
                <a:cubicBezTo>
                  <a:pt x="11" y="4"/>
                  <a:pt x="9" y="6"/>
                  <a:pt x="8" y="5"/>
                </a:cubicBezTo>
                <a:cubicBezTo>
                  <a:pt x="5" y="5"/>
                  <a:pt x="8" y="1"/>
                  <a:pt x="9" y="0"/>
                </a:cubicBezTo>
                <a:lnTo>
                  <a:pt x="3" y="0"/>
                </a:lnTo>
                <a:cubicBezTo>
                  <a:pt x="4" y="1"/>
                  <a:pt x="4" y="2"/>
                  <a:pt x="4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40" name="Freeform 1840"/>
          <p:cNvSpPr>
            <a:spLocks/>
          </p:cNvSpPr>
          <p:nvPr userDrawn="1"/>
        </p:nvSpPr>
        <p:spPr bwMode="auto">
          <a:xfrm>
            <a:off x="588963" y="306388"/>
            <a:ext cx="7938" cy="6350"/>
          </a:xfrm>
          <a:custGeom>
            <a:avLst/>
            <a:gdLst>
              <a:gd name="T0" fmla="*/ 5 w 10"/>
              <a:gd name="T1" fmla="*/ 0 h 9"/>
              <a:gd name="T2" fmla="*/ 5 w 10"/>
              <a:gd name="T3" fmla="*/ 0 h 9"/>
              <a:gd name="T4" fmla="*/ 0 w 10"/>
              <a:gd name="T5" fmla="*/ 5 h 9"/>
              <a:gd name="T6" fmla="*/ 5 w 10"/>
              <a:gd name="T7" fmla="*/ 9 h 9"/>
              <a:gd name="T8" fmla="*/ 10 w 10"/>
              <a:gd name="T9" fmla="*/ 5 h 9"/>
              <a:gd name="T10" fmla="*/ 5 w 10"/>
              <a:gd name="T1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" h="9">
                <a:moveTo>
                  <a:pt x="5" y="0"/>
                </a:moveTo>
                <a:lnTo>
                  <a:pt x="5" y="0"/>
                </a:lnTo>
                <a:cubicBezTo>
                  <a:pt x="2" y="0"/>
                  <a:pt x="0" y="2"/>
                  <a:pt x="0" y="5"/>
                </a:cubicBezTo>
                <a:cubicBezTo>
                  <a:pt x="0" y="7"/>
                  <a:pt x="2" y="9"/>
                  <a:pt x="5" y="9"/>
                </a:cubicBezTo>
                <a:cubicBezTo>
                  <a:pt x="8" y="9"/>
                  <a:pt x="10" y="7"/>
                  <a:pt x="10" y="5"/>
                </a:cubicBezTo>
                <a:cubicBezTo>
                  <a:pt x="10" y="2"/>
                  <a:pt x="8" y="0"/>
                  <a:pt x="5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41" name="Freeform 1841"/>
          <p:cNvSpPr>
            <a:spLocks/>
          </p:cNvSpPr>
          <p:nvPr userDrawn="1"/>
        </p:nvSpPr>
        <p:spPr bwMode="auto">
          <a:xfrm>
            <a:off x="579438" y="342900"/>
            <a:ext cx="0" cy="1588"/>
          </a:xfrm>
          <a:custGeom>
            <a:avLst/>
            <a:gdLst>
              <a:gd name="T0" fmla="*/ 0 h 1"/>
              <a:gd name="T1" fmla="*/ 0 h 1"/>
              <a:gd name="T2" fmla="*/ 1 h 1"/>
              <a:gd name="T3" fmla="*/ 1 h 1"/>
              <a:gd name="T4" fmla="*/ 0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0"/>
                  <a:pt x="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42" name="Freeform 1842"/>
          <p:cNvSpPr>
            <a:spLocks/>
          </p:cNvSpPr>
          <p:nvPr userDrawn="1"/>
        </p:nvSpPr>
        <p:spPr bwMode="auto">
          <a:xfrm>
            <a:off x="590551" y="341313"/>
            <a:ext cx="1588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1" y="1"/>
                  <a:pt x="1" y="1"/>
                  <a:pt x="1" y="0"/>
                </a:cubicBezTo>
                <a:cubicBezTo>
                  <a:pt x="1" y="0"/>
                  <a:pt x="1" y="0"/>
                  <a:pt x="0" y="0"/>
                </a:cubicBezTo>
                <a:cubicBezTo>
                  <a:pt x="1" y="1"/>
                  <a:pt x="1" y="1"/>
                  <a:pt x="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43" name="Freeform 1843"/>
          <p:cNvSpPr>
            <a:spLocks/>
          </p:cNvSpPr>
          <p:nvPr userDrawn="1"/>
        </p:nvSpPr>
        <p:spPr bwMode="auto">
          <a:xfrm>
            <a:off x="590551" y="342900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1 h 1"/>
              <a:gd name="T6" fmla="*/ 1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lnTo>
                  <a:pt x="1" y="1"/>
                </a:lnTo>
                <a:cubicBezTo>
                  <a:pt x="1" y="1"/>
                  <a:pt x="1" y="1"/>
                  <a:pt x="1" y="0"/>
                </a:cubicBezTo>
                <a:cubicBezTo>
                  <a:pt x="1" y="1"/>
                  <a:pt x="1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44" name="Freeform 1844"/>
          <p:cNvSpPr>
            <a:spLocks/>
          </p:cNvSpPr>
          <p:nvPr userDrawn="1"/>
        </p:nvSpPr>
        <p:spPr bwMode="auto">
          <a:xfrm>
            <a:off x="588963" y="341313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1" y="1"/>
                  <a:pt x="1" y="1"/>
                  <a:pt x="1" y="0"/>
                </a:cubicBezTo>
                <a:cubicBezTo>
                  <a:pt x="1" y="0"/>
                  <a:pt x="1" y="0"/>
                  <a:pt x="0" y="0"/>
                </a:cubicBezTo>
                <a:cubicBezTo>
                  <a:pt x="0" y="1"/>
                  <a:pt x="1" y="1"/>
                  <a:pt x="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45" name="Freeform 1845"/>
          <p:cNvSpPr>
            <a:spLocks/>
          </p:cNvSpPr>
          <p:nvPr userDrawn="1"/>
        </p:nvSpPr>
        <p:spPr bwMode="auto">
          <a:xfrm>
            <a:off x="588963" y="342900"/>
            <a:ext cx="0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1 h 1"/>
              <a:gd name="T6" fmla="*/ 1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0"/>
                </a:cubicBezTo>
                <a:cubicBezTo>
                  <a:pt x="1" y="1"/>
                  <a:pt x="1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46" name="Rectangle 1846"/>
          <p:cNvSpPr>
            <a:spLocks noChangeArrowheads="1"/>
          </p:cNvSpPr>
          <p:nvPr userDrawn="1"/>
        </p:nvSpPr>
        <p:spPr bwMode="auto">
          <a:xfrm>
            <a:off x="585788" y="341313"/>
            <a:ext cx="1588" cy="1588"/>
          </a:xfrm>
          <a:prstGeom prst="rect">
            <a:avLst/>
          </a:prstGeom>
          <a:solidFill>
            <a:srgbClr val="D5A03C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47" name="Freeform 1847"/>
          <p:cNvSpPr>
            <a:spLocks/>
          </p:cNvSpPr>
          <p:nvPr userDrawn="1"/>
        </p:nvSpPr>
        <p:spPr bwMode="auto">
          <a:xfrm>
            <a:off x="585788" y="342900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1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lnTo>
                  <a:pt x="1" y="1"/>
                </a:lnTo>
                <a:lnTo>
                  <a:pt x="0" y="0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48" name="Freeform 1848"/>
          <p:cNvSpPr>
            <a:spLocks/>
          </p:cNvSpPr>
          <p:nvPr userDrawn="1"/>
        </p:nvSpPr>
        <p:spPr bwMode="auto">
          <a:xfrm>
            <a:off x="582613" y="341313"/>
            <a:ext cx="1588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lnTo>
                  <a:pt x="1" y="0"/>
                </a:lnTo>
                <a:lnTo>
                  <a:pt x="0" y="0"/>
                </a:ln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49" name="Freeform 1849"/>
          <p:cNvSpPr>
            <a:spLocks/>
          </p:cNvSpPr>
          <p:nvPr userDrawn="1"/>
        </p:nvSpPr>
        <p:spPr bwMode="auto">
          <a:xfrm>
            <a:off x="584201" y="342900"/>
            <a:ext cx="0" cy="1588"/>
          </a:xfrm>
          <a:custGeom>
            <a:avLst/>
            <a:gdLst>
              <a:gd name="T0" fmla="*/ 1 h 1"/>
              <a:gd name="T1" fmla="*/ 1 h 1"/>
              <a:gd name="T2" fmla="*/ 1 h 1"/>
              <a:gd name="T3" fmla="*/ 0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ubicBezTo>
                  <a:pt x="0" y="1"/>
                  <a:pt x="0" y="0"/>
                  <a:pt x="0" y="0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50" name="Freeform 1850"/>
          <p:cNvSpPr>
            <a:spLocks/>
          </p:cNvSpPr>
          <p:nvPr userDrawn="1"/>
        </p:nvSpPr>
        <p:spPr bwMode="auto">
          <a:xfrm>
            <a:off x="581026" y="341313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1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1" y="1"/>
                  <a:pt x="1" y="1"/>
                  <a:pt x="1" y="0"/>
                </a:cubicBezTo>
                <a:cubicBezTo>
                  <a:pt x="0" y="0"/>
                  <a:pt x="0" y="0"/>
                  <a:pt x="0" y="1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51" name="Freeform 1851"/>
          <p:cNvSpPr>
            <a:spLocks/>
          </p:cNvSpPr>
          <p:nvPr userDrawn="1"/>
        </p:nvSpPr>
        <p:spPr bwMode="auto">
          <a:xfrm>
            <a:off x="582613" y="342900"/>
            <a:ext cx="0" cy="1588"/>
          </a:xfrm>
          <a:custGeom>
            <a:avLst/>
            <a:gdLst>
              <a:gd name="T0" fmla="*/ 1 h 1"/>
              <a:gd name="T1" fmla="*/ 1 h 1"/>
              <a:gd name="T2" fmla="*/ 1 h 1"/>
              <a:gd name="T3" fmla="*/ 0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0" y="1"/>
                  <a:pt x="0" y="1"/>
                </a:cubicBezTo>
                <a:lnTo>
                  <a:pt x="0" y="0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52" name="Freeform 1852"/>
          <p:cNvSpPr>
            <a:spLocks/>
          </p:cNvSpPr>
          <p:nvPr userDrawn="1"/>
        </p:nvSpPr>
        <p:spPr bwMode="auto">
          <a:xfrm>
            <a:off x="588963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53" name="Freeform 1853"/>
          <p:cNvSpPr>
            <a:spLocks/>
          </p:cNvSpPr>
          <p:nvPr userDrawn="1"/>
        </p:nvSpPr>
        <p:spPr bwMode="auto">
          <a:xfrm>
            <a:off x="587376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54" name="Freeform 1854"/>
          <p:cNvSpPr>
            <a:spLocks/>
          </p:cNvSpPr>
          <p:nvPr userDrawn="1"/>
        </p:nvSpPr>
        <p:spPr bwMode="auto">
          <a:xfrm>
            <a:off x="584201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0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1" y="2"/>
                </a:cubicBezTo>
                <a:cubicBezTo>
                  <a:pt x="1" y="2"/>
                  <a:pt x="2" y="1"/>
                  <a:pt x="2" y="1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55" name="Freeform 1855"/>
          <p:cNvSpPr>
            <a:spLocks/>
          </p:cNvSpPr>
          <p:nvPr userDrawn="1"/>
        </p:nvSpPr>
        <p:spPr bwMode="auto">
          <a:xfrm>
            <a:off x="582613" y="342900"/>
            <a:ext cx="0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0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1" y="0"/>
                  <a:pt x="0" y="0"/>
                  <a:pt x="0" y="0"/>
                </a:cubicBezTo>
                <a:cubicBezTo>
                  <a:pt x="0" y="1"/>
                  <a:pt x="1" y="1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56" name="Freeform 1856"/>
          <p:cNvSpPr>
            <a:spLocks/>
          </p:cNvSpPr>
          <p:nvPr userDrawn="1"/>
        </p:nvSpPr>
        <p:spPr bwMode="auto">
          <a:xfrm>
            <a:off x="579438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1" y="0"/>
                  <a:pt x="0" y="0"/>
                  <a:pt x="0" y="1"/>
                </a:cubicBezTo>
                <a:cubicBezTo>
                  <a:pt x="0" y="1"/>
                  <a:pt x="1" y="1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1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57" name="Freeform 1857"/>
          <p:cNvSpPr>
            <a:spLocks/>
          </p:cNvSpPr>
          <p:nvPr userDrawn="1"/>
        </p:nvSpPr>
        <p:spPr bwMode="auto">
          <a:xfrm>
            <a:off x="606426" y="342900"/>
            <a:ext cx="1588" cy="1588"/>
          </a:xfrm>
          <a:custGeom>
            <a:avLst/>
            <a:gdLst>
              <a:gd name="T0" fmla="*/ 1 w 1"/>
              <a:gd name="T1" fmla="*/ 0 h 1"/>
              <a:gd name="T2" fmla="*/ 1 w 1"/>
              <a:gd name="T3" fmla="*/ 0 h 1"/>
              <a:gd name="T4" fmla="*/ 0 w 1"/>
              <a:gd name="T5" fmla="*/ 1 h 1"/>
              <a:gd name="T6" fmla="*/ 1 w 1"/>
              <a:gd name="T7" fmla="*/ 1 h 1"/>
              <a:gd name="T8" fmla="*/ 1 w 1"/>
              <a:gd name="T9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1"/>
                  <a:pt x="0" y="1"/>
                </a:cubicBezTo>
                <a:cubicBezTo>
                  <a:pt x="0" y="1"/>
                  <a:pt x="0" y="1"/>
                  <a:pt x="1" y="1"/>
                </a:cubicBezTo>
                <a:lnTo>
                  <a:pt x="1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58" name="Freeform 1858"/>
          <p:cNvSpPr>
            <a:spLocks/>
          </p:cNvSpPr>
          <p:nvPr userDrawn="1"/>
        </p:nvSpPr>
        <p:spPr bwMode="auto">
          <a:xfrm>
            <a:off x="595313" y="341313"/>
            <a:ext cx="0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0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59" name="Freeform 1859"/>
          <p:cNvSpPr>
            <a:spLocks/>
          </p:cNvSpPr>
          <p:nvPr userDrawn="1"/>
        </p:nvSpPr>
        <p:spPr bwMode="auto">
          <a:xfrm>
            <a:off x="595313" y="342900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0 w 1"/>
              <a:gd name="T5" fmla="*/ 0 h 1"/>
              <a:gd name="T6" fmla="*/ 0 w 1"/>
              <a:gd name="T7" fmla="*/ 1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0" y="1"/>
                  <a:pt x="0" y="1"/>
                  <a:pt x="0" y="0"/>
                </a:cubicBezTo>
                <a:cubicBezTo>
                  <a:pt x="0" y="1"/>
                  <a:pt x="0" y="1"/>
                  <a:pt x="0" y="1"/>
                </a:cubicBez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60" name="Freeform 1860"/>
          <p:cNvSpPr>
            <a:spLocks/>
          </p:cNvSpPr>
          <p:nvPr userDrawn="1"/>
        </p:nvSpPr>
        <p:spPr bwMode="auto">
          <a:xfrm>
            <a:off x="596901" y="341313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1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61" name="Freeform 1861"/>
          <p:cNvSpPr>
            <a:spLocks/>
          </p:cNvSpPr>
          <p:nvPr userDrawn="1"/>
        </p:nvSpPr>
        <p:spPr bwMode="auto">
          <a:xfrm>
            <a:off x="596901" y="342900"/>
            <a:ext cx="1588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0 w 1"/>
              <a:gd name="T5" fmla="*/ 0 h 1"/>
              <a:gd name="T6" fmla="*/ 0 w 1"/>
              <a:gd name="T7" fmla="*/ 1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0" y="1"/>
                  <a:pt x="0" y="1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62" name="Rectangle 1862"/>
          <p:cNvSpPr>
            <a:spLocks noChangeArrowheads="1"/>
          </p:cNvSpPr>
          <p:nvPr userDrawn="1"/>
        </p:nvSpPr>
        <p:spPr bwMode="auto">
          <a:xfrm>
            <a:off x="600076" y="341313"/>
            <a:ext cx="1588" cy="1588"/>
          </a:xfrm>
          <a:prstGeom prst="rect">
            <a:avLst/>
          </a:prstGeom>
          <a:solidFill>
            <a:srgbClr val="D5A03C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63" name="Freeform 1863"/>
          <p:cNvSpPr>
            <a:spLocks/>
          </p:cNvSpPr>
          <p:nvPr userDrawn="1"/>
        </p:nvSpPr>
        <p:spPr bwMode="auto">
          <a:xfrm>
            <a:off x="600076" y="342900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1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lnTo>
                  <a:pt x="1" y="0"/>
                </a:lnTo>
                <a:lnTo>
                  <a:pt x="0" y="1"/>
                </a:ln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64" name="Freeform 1864"/>
          <p:cNvSpPr>
            <a:spLocks/>
          </p:cNvSpPr>
          <p:nvPr userDrawn="1"/>
        </p:nvSpPr>
        <p:spPr bwMode="auto">
          <a:xfrm>
            <a:off x="603251" y="341313"/>
            <a:ext cx="0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lnTo>
                  <a:pt x="1" y="0"/>
                </a:lnTo>
                <a:lnTo>
                  <a:pt x="0" y="0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65" name="Freeform 1865"/>
          <p:cNvSpPr>
            <a:spLocks/>
          </p:cNvSpPr>
          <p:nvPr userDrawn="1"/>
        </p:nvSpPr>
        <p:spPr bwMode="auto">
          <a:xfrm>
            <a:off x="603251" y="342900"/>
            <a:ext cx="0" cy="1588"/>
          </a:xfrm>
          <a:custGeom>
            <a:avLst/>
            <a:gdLst>
              <a:gd name="T0" fmla="*/ 1 h 1"/>
              <a:gd name="T1" fmla="*/ 1 h 1"/>
              <a:gd name="T2" fmla="*/ 0 h 1"/>
              <a:gd name="T3" fmla="*/ 1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0"/>
                </a:ln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66" name="Freeform 1866"/>
          <p:cNvSpPr>
            <a:spLocks/>
          </p:cNvSpPr>
          <p:nvPr userDrawn="1"/>
        </p:nvSpPr>
        <p:spPr bwMode="auto">
          <a:xfrm>
            <a:off x="604838" y="341313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1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lnTo>
                  <a:pt x="0" y="0"/>
                </a:ln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67" name="Freeform 1867"/>
          <p:cNvSpPr>
            <a:spLocks/>
          </p:cNvSpPr>
          <p:nvPr userDrawn="1"/>
        </p:nvSpPr>
        <p:spPr bwMode="auto">
          <a:xfrm>
            <a:off x="604838" y="342900"/>
            <a:ext cx="0" cy="1588"/>
          </a:xfrm>
          <a:custGeom>
            <a:avLst/>
            <a:gdLst>
              <a:gd name="T0" fmla="*/ 1 h 1"/>
              <a:gd name="T1" fmla="*/ 1 h 1"/>
              <a:gd name="T2" fmla="*/ 0 h 1"/>
              <a:gd name="T3" fmla="*/ 1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0"/>
                </a:lnTo>
                <a:cubicBezTo>
                  <a:pt x="0" y="1"/>
                  <a:pt x="0" y="1"/>
                  <a:pt x="0" y="1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68" name="Freeform 1868"/>
          <p:cNvSpPr>
            <a:spLocks/>
          </p:cNvSpPr>
          <p:nvPr userDrawn="1"/>
        </p:nvSpPr>
        <p:spPr bwMode="auto">
          <a:xfrm>
            <a:off x="595313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1" y="0"/>
                  <a:pt x="0" y="0"/>
                  <a:pt x="0" y="1"/>
                </a:cubicBezTo>
                <a:cubicBezTo>
                  <a:pt x="0" y="1"/>
                  <a:pt x="1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69" name="Freeform 1869"/>
          <p:cNvSpPr>
            <a:spLocks/>
          </p:cNvSpPr>
          <p:nvPr userDrawn="1"/>
        </p:nvSpPr>
        <p:spPr bwMode="auto">
          <a:xfrm>
            <a:off x="598488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70" name="Freeform 1870"/>
          <p:cNvSpPr>
            <a:spLocks/>
          </p:cNvSpPr>
          <p:nvPr userDrawn="1"/>
        </p:nvSpPr>
        <p:spPr bwMode="auto">
          <a:xfrm>
            <a:off x="601663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0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1"/>
                  <a:pt x="2" y="1"/>
                  <a:pt x="2" y="0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71" name="Freeform 1871"/>
          <p:cNvSpPr>
            <a:spLocks/>
          </p:cNvSpPr>
          <p:nvPr userDrawn="1"/>
        </p:nvSpPr>
        <p:spPr bwMode="auto">
          <a:xfrm>
            <a:off x="603251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0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1"/>
                  <a:pt x="2" y="1"/>
                  <a:pt x="2" y="0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72" name="Freeform 1872"/>
          <p:cNvSpPr>
            <a:spLocks/>
          </p:cNvSpPr>
          <p:nvPr userDrawn="1"/>
        </p:nvSpPr>
        <p:spPr bwMode="auto">
          <a:xfrm>
            <a:off x="604838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1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1"/>
                  <a:pt x="2" y="1"/>
                  <a:pt x="2" y="1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73" name="Freeform 1873"/>
          <p:cNvSpPr>
            <a:spLocks/>
          </p:cNvSpPr>
          <p:nvPr userDrawn="1"/>
        </p:nvSpPr>
        <p:spPr bwMode="auto">
          <a:xfrm>
            <a:off x="592138" y="342900"/>
            <a:ext cx="1588" cy="1588"/>
          </a:xfrm>
          <a:custGeom>
            <a:avLst/>
            <a:gdLst>
              <a:gd name="T0" fmla="*/ 0 w 2"/>
              <a:gd name="T1" fmla="*/ 1 h 2"/>
              <a:gd name="T2" fmla="*/ 0 w 2"/>
              <a:gd name="T3" fmla="*/ 1 h 2"/>
              <a:gd name="T4" fmla="*/ 1 w 2"/>
              <a:gd name="T5" fmla="*/ 2 h 2"/>
              <a:gd name="T6" fmla="*/ 2 w 2"/>
              <a:gd name="T7" fmla="*/ 1 h 2"/>
              <a:gd name="T8" fmla="*/ 1 w 2"/>
              <a:gd name="T9" fmla="*/ 0 h 2"/>
              <a:gd name="T10" fmla="*/ 0 w 2"/>
              <a:gd name="T11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ubicBezTo>
                  <a:pt x="0" y="0"/>
                  <a:pt x="0" y="0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74" name="Freeform 1874"/>
          <p:cNvSpPr>
            <a:spLocks/>
          </p:cNvSpPr>
          <p:nvPr userDrawn="1"/>
        </p:nvSpPr>
        <p:spPr bwMode="auto">
          <a:xfrm>
            <a:off x="579438" y="341313"/>
            <a:ext cx="28575" cy="0"/>
          </a:xfrm>
          <a:custGeom>
            <a:avLst/>
            <a:gdLst>
              <a:gd name="T0" fmla="*/ 19 w 39"/>
              <a:gd name="T1" fmla="*/ 2 h 2"/>
              <a:gd name="T2" fmla="*/ 19 w 39"/>
              <a:gd name="T3" fmla="*/ 2 h 2"/>
              <a:gd name="T4" fmla="*/ 39 w 39"/>
              <a:gd name="T5" fmla="*/ 2 h 2"/>
              <a:gd name="T6" fmla="*/ 39 w 39"/>
              <a:gd name="T7" fmla="*/ 1 h 2"/>
              <a:gd name="T8" fmla="*/ 19 w 39"/>
              <a:gd name="T9" fmla="*/ 1 h 2"/>
              <a:gd name="T10" fmla="*/ 0 w 39"/>
              <a:gd name="T11" fmla="*/ 1 h 2"/>
              <a:gd name="T12" fmla="*/ 0 w 39"/>
              <a:gd name="T13" fmla="*/ 2 h 2"/>
              <a:gd name="T14" fmla="*/ 19 w 39"/>
              <a:gd name="T15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9" h="2">
                <a:moveTo>
                  <a:pt x="19" y="2"/>
                </a:moveTo>
                <a:lnTo>
                  <a:pt x="19" y="2"/>
                </a:lnTo>
                <a:cubicBezTo>
                  <a:pt x="28" y="2"/>
                  <a:pt x="35" y="1"/>
                  <a:pt x="39" y="2"/>
                </a:cubicBezTo>
                <a:lnTo>
                  <a:pt x="39" y="1"/>
                </a:lnTo>
                <a:cubicBezTo>
                  <a:pt x="35" y="0"/>
                  <a:pt x="28" y="1"/>
                  <a:pt x="19" y="1"/>
                </a:cubicBezTo>
                <a:cubicBezTo>
                  <a:pt x="10" y="1"/>
                  <a:pt x="3" y="0"/>
                  <a:pt x="0" y="1"/>
                </a:cubicBezTo>
                <a:lnTo>
                  <a:pt x="0" y="2"/>
                </a:lnTo>
                <a:cubicBezTo>
                  <a:pt x="3" y="1"/>
                  <a:pt x="10" y="2"/>
                  <a:pt x="19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75" name="Freeform 1875"/>
          <p:cNvSpPr>
            <a:spLocks/>
          </p:cNvSpPr>
          <p:nvPr userDrawn="1"/>
        </p:nvSpPr>
        <p:spPr bwMode="auto">
          <a:xfrm>
            <a:off x="579438" y="344488"/>
            <a:ext cx="28575" cy="1588"/>
          </a:xfrm>
          <a:custGeom>
            <a:avLst/>
            <a:gdLst>
              <a:gd name="T0" fmla="*/ 19 w 39"/>
              <a:gd name="T1" fmla="*/ 2 h 2"/>
              <a:gd name="T2" fmla="*/ 19 w 39"/>
              <a:gd name="T3" fmla="*/ 2 h 2"/>
              <a:gd name="T4" fmla="*/ 39 w 39"/>
              <a:gd name="T5" fmla="*/ 2 h 2"/>
              <a:gd name="T6" fmla="*/ 39 w 39"/>
              <a:gd name="T7" fmla="*/ 1 h 2"/>
              <a:gd name="T8" fmla="*/ 19 w 39"/>
              <a:gd name="T9" fmla="*/ 1 h 2"/>
              <a:gd name="T10" fmla="*/ 0 w 39"/>
              <a:gd name="T11" fmla="*/ 1 h 2"/>
              <a:gd name="T12" fmla="*/ 0 w 39"/>
              <a:gd name="T13" fmla="*/ 2 h 2"/>
              <a:gd name="T14" fmla="*/ 19 w 39"/>
              <a:gd name="T15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9" h="2">
                <a:moveTo>
                  <a:pt x="19" y="2"/>
                </a:moveTo>
                <a:lnTo>
                  <a:pt x="19" y="2"/>
                </a:lnTo>
                <a:cubicBezTo>
                  <a:pt x="28" y="2"/>
                  <a:pt x="35" y="1"/>
                  <a:pt x="39" y="2"/>
                </a:cubicBezTo>
                <a:lnTo>
                  <a:pt x="39" y="1"/>
                </a:lnTo>
                <a:cubicBezTo>
                  <a:pt x="35" y="0"/>
                  <a:pt x="28" y="1"/>
                  <a:pt x="19" y="1"/>
                </a:cubicBezTo>
                <a:cubicBezTo>
                  <a:pt x="10" y="1"/>
                  <a:pt x="3" y="0"/>
                  <a:pt x="0" y="1"/>
                </a:cubicBezTo>
                <a:lnTo>
                  <a:pt x="0" y="2"/>
                </a:lnTo>
                <a:cubicBezTo>
                  <a:pt x="3" y="1"/>
                  <a:pt x="10" y="2"/>
                  <a:pt x="19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76" name="Freeform 1876"/>
          <p:cNvSpPr>
            <a:spLocks noEditPoints="1"/>
          </p:cNvSpPr>
          <p:nvPr userDrawn="1"/>
        </p:nvSpPr>
        <p:spPr bwMode="auto">
          <a:xfrm>
            <a:off x="592138" y="314325"/>
            <a:ext cx="3175" cy="14288"/>
          </a:xfrm>
          <a:custGeom>
            <a:avLst/>
            <a:gdLst>
              <a:gd name="T0" fmla="*/ 2 w 5"/>
              <a:gd name="T1" fmla="*/ 1 h 21"/>
              <a:gd name="T2" fmla="*/ 2 w 5"/>
              <a:gd name="T3" fmla="*/ 4 h 21"/>
              <a:gd name="T4" fmla="*/ 2 w 5"/>
              <a:gd name="T5" fmla="*/ 1 h 21"/>
              <a:gd name="T6" fmla="*/ 2 w 5"/>
              <a:gd name="T7" fmla="*/ 8 h 21"/>
              <a:gd name="T8" fmla="*/ 1 w 5"/>
              <a:gd name="T9" fmla="*/ 7 h 21"/>
              <a:gd name="T10" fmla="*/ 2 w 5"/>
              <a:gd name="T11" fmla="*/ 5 h 21"/>
              <a:gd name="T12" fmla="*/ 3 w 5"/>
              <a:gd name="T13" fmla="*/ 7 h 21"/>
              <a:gd name="T14" fmla="*/ 2 w 5"/>
              <a:gd name="T15" fmla="*/ 9 h 21"/>
              <a:gd name="T16" fmla="*/ 3 w 5"/>
              <a:gd name="T17" fmla="*/ 10 h 21"/>
              <a:gd name="T18" fmla="*/ 1 w 5"/>
              <a:gd name="T19" fmla="*/ 10 h 21"/>
              <a:gd name="T20" fmla="*/ 2 w 5"/>
              <a:gd name="T21" fmla="*/ 9 h 21"/>
              <a:gd name="T22" fmla="*/ 2 w 5"/>
              <a:gd name="T23" fmla="*/ 12 h 21"/>
              <a:gd name="T24" fmla="*/ 3 w 5"/>
              <a:gd name="T25" fmla="*/ 13 h 21"/>
              <a:gd name="T26" fmla="*/ 1 w 5"/>
              <a:gd name="T27" fmla="*/ 13 h 21"/>
              <a:gd name="T28" fmla="*/ 2 w 5"/>
              <a:gd name="T29" fmla="*/ 12 h 21"/>
              <a:gd name="T30" fmla="*/ 2 w 5"/>
              <a:gd name="T31" fmla="*/ 18 h 21"/>
              <a:gd name="T32" fmla="*/ 2 w 5"/>
              <a:gd name="T33" fmla="*/ 18 h 21"/>
              <a:gd name="T34" fmla="*/ 3 w 5"/>
              <a:gd name="T35" fmla="*/ 19 h 21"/>
              <a:gd name="T36" fmla="*/ 1 w 5"/>
              <a:gd name="T37" fmla="*/ 19 h 21"/>
              <a:gd name="T38" fmla="*/ 1 w 5"/>
              <a:gd name="T39" fmla="*/ 15 h 21"/>
              <a:gd name="T40" fmla="*/ 0 w 5"/>
              <a:gd name="T41" fmla="*/ 16 h 21"/>
              <a:gd name="T42" fmla="*/ 0 w 5"/>
              <a:gd name="T43" fmla="*/ 19 h 21"/>
              <a:gd name="T44" fmla="*/ 4 w 5"/>
              <a:gd name="T45" fmla="*/ 19 h 21"/>
              <a:gd name="T46" fmla="*/ 4 w 5"/>
              <a:gd name="T47" fmla="*/ 16 h 21"/>
              <a:gd name="T48" fmla="*/ 4 w 5"/>
              <a:gd name="T49" fmla="*/ 13 h 21"/>
              <a:gd name="T50" fmla="*/ 4 w 5"/>
              <a:gd name="T51" fmla="*/ 10 h 21"/>
              <a:gd name="T52" fmla="*/ 4 w 5"/>
              <a:gd name="T53" fmla="*/ 7 h 21"/>
              <a:gd name="T54" fmla="*/ 5 w 5"/>
              <a:gd name="T55" fmla="*/ 3 h 21"/>
              <a:gd name="T56" fmla="*/ 0 w 5"/>
              <a:gd name="T57" fmla="*/ 3 h 21"/>
              <a:gd name="T58" fmla="*/ 0 w 5"/>
              <a:gd name="T59" fmla="*/ 7 h 21"/>
              <a:gd name="T60" fmla="*/ 0 w 5"/>
              <a:gd name="T61" fmla="*/ 10 h 21"/>
              <a:gd name="T62" fmla="*/ 0 w 5"/>
              <a:gd name="T63" fmla="*/ 13 h 21"/>
              <a:gd name="T64" fmla="*/ 2 w 5"/>
              <a:gd name="T65" fmla="*/ 15 h 21"/>
              <a:gd name="T66" fmla="*/ 3 w 5"/>
              <a:gd name="T67" fmla="*/ 16 h 21"/>
              <a:gd name="T68" fmla="*/ 1 w 5"/>
              <a:gd name="T69" fmla="*/ 16 h 21"/>
              <a:gd name="T70" fmla="*/ 2 w 5"/>
              <a:gd name="T71" fmla="*/ 15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" h="21">
                <a:moveTo>
                  <a:pt x="2" y="1"/>
                </a:moveTo>
                <a:lnTo>
                  <a:pt x="2" y="1"/>
                </a:lnTo>
                <a:cubicBezTo>
                  <a:pt x="3" y="1"/>
                  <a:pt x="4" y="2"/>
                  <a:pt x="4" y="3"/>
                </a:cubicBezTo>
                <a:cubicBezTo>
                  <a:pt x="4" y="4"/>
                  <a:pt x="3" y="4"/>
                  <a:pt x="2" y="4"/>
                </a:cubicBezTo>
                <a:cubicBezTo>
                  <a:pt x="1" y="4"/>
                  <a:pt x="1" y="4"/>
                  <a:pt x="1" y="3"/>
                </a:cubicBezTo>
                <a:cubicBezTo>
                  <a:pt x="1" y="2"/>
                  <a:pt x="1" y="1"/>
                  <a:pt x="2" y="1"/>
                </a:cubicBezTo>
                <a:close/>
                <a:moveTo>
                  <a:pt x="2" y="8"/>
                </a:moveTo>
                <a:lnTo>
                  <a:pt x="2" y="8"/>
                </a:lnTo>
                <a:lnTo>
                  <a:pt x="2" y="8"/>
                </a:lnTo>
                <a:cubicBezTo>
                  <a:pt x="1" y="8"/>
                  <a:pt x="1" y="7"/>
                  <a:pt x="1" y="7"/>
                </a:cubicBezTo>
                <a:cubicBezTo>
                  <a:pt x="1" y="6"/>
                  <a:pt x="1" y="5"/>
                  <a:pt x="2" y="5"/>
                </a:cubicBezTo>
                <a:cubicBezTo>
                  <a:pt x="2" y="5"/>
                  <a:pt x="2" y="5"/>
                  <a:pt x="2" y="5"/>
                </a:cubicBezTo>
                <a:cubicBezTo>
                  <a:pt x="2" y="5"/>
                  <a:pt x="2" y="5"/>
                  <a:pt x="2" y="5"/>
                </a:cubicBezTo>
                <a:cubicBezTo>
                  <a:pt x="3" y="5"/>
                  <a:pt x="3" y="6"/>
                  <a:pt x="3" y="7"/>
                </a:cubicBezTo>
                <a:cubicBezTo>
                  <a:pt x="3" y="7"/>
                  <a:pt x="3" y="8"/>
                  <a:pt x="2" y="8"/>
                </a:cubicBezTo>
                <a:close/>
                <a:moveTo>
                  <a:pt x="2" y="9"/>
                </a:moveTo>
                <a:lnTo>
                  <a:pt x="2" y="9"/>
                </a:lnTo>
                <a:cubicBezTo>
                  <a:pt x="3" y="9"/>
                  <a:pt x="3" y="9"/>
                  <a:pt x="3" y="10"/>
                </a:cubicBezTo>
                <a:cubicBezTo>
                  <a:pt x="3" y="11"/>
                  <a:pt x="3" y="11"/>
                  <a:pt x="2" y="11"/>
                </a:cubicBezTo>
                <a:cubicBezTo>
                  <a:pt x="1" y="11"/>
                  <a:pt x="1" y="11"/>
                  <a:pt x="1" y="10"/>
                </a:cubicBezTo>
                <a:cubicBezTo>
                  <a:pt x="1" y="9"/>
                  <a:pt x="1" y="9"/>
                  <a:pt x="2" y="9"/>
                </a:cubicBezTo>
                <a:cubicBezTo>
                  <a:pt x="2" y="9"/>
                  <a:pt x="2" y="9"/>
                  <a:pt x="2" y="9"/>
                </a:cubicBezTo>
                <a:cubicBezTo>
                  <a:pt x="2" y="9"/>
                  <a:pt x="2" y="9"/>
                  <a:pt x="2" y="9"/>
                </a:cubicBezTo>
                <a:close/>
                <a:moveTo>
                  <a:pt x="2" y="12"/>
                </a:moveTo>
                <a:lnTo>
                  <a:pt x="2" y="12"/>
                </a:lnTo>
                <a:cubicBezTo>
                  <a:pt x="3" y="12"/>
                  <a:pt x="3" y="13"/>
                  <a:pt x="3" y="13"/>
                </a:cubicBezTo>
                <a:cubicBezTo>
                  <a:pt x="3" y="14"/>
                  <a:pt x="3" y="14"/>
                  <a:pt x="2" y="14"/>
                </a:cubicBezTo>
                <a:cubicBezTo>
                  <a:pt x="1" y="14"/>
                  <a:pt x="1" y="14"/>
                  <a:pt x="1" y="13"/>
                </a:cubicBezTo>
                <a:cubicBezTo>
                  <a:pt x="1" y="13"/>
                  <a:pt x="1" y="12"/>
                  <a:pt x="2" y="12"/>
                </a:cubicBezTo>
                <a:lnTo>
                  <a:pt x="2" y="12"/>
                </a:lnTo>
                <a:lnTo>
                  <a:pt x="2" y="12"/>
                </a:lnTo>
                <a:close/>
                <a:moveTo>
                  <a:pt x="2" y="18"/>
                </a:moveTo>
                <a:lnTo>
                  <a:pt x="2" y="18"/>
                </a:lnTo>
                <a:lnTo>
                  <a:pt x="2" y="18"/>
                </a:lnTo>
                <a:lnTo>
                  <a:pt x="2" y="18"/>
                </a:lnTo>
                <a:cubicBezTo>
                  <a:pt x="3" y="18"/>
                  <a:pt x="3" y="19"/>
                  <a:pt x="3" y="19"/>
                </a:cubicBezTo>
                <a:cubicBezTo>
                  <a:pt x="3" y="20"/>
                  <a:pt x="3" y="20"/>
                  <a:pt x="2" y="20"/>
                </a:cubicBezTo>
                <a:cubicBezTo>
                  <a:pt x="2" y="20"/>
                  <a:pt x="1" y="20"/>
                  <a:pt x="1" y="19"/>
                </a:cubicBezTo>
                <a:cubicBezTo>
                  <a:pt x="1" y="19"/>
                  <a:pt x="1" y="18"/>
                  <a:pt x="2" y="18"/>
                </a:cubicBezTo>
                <a:close/>
                <a:moveTo>
                  <a:pt x="1" y="15"/>
                </a:moveTo>
                <a:lnTo>
                  <a:pt x="1" y="15"/>
                </a:lnTo>
                <a:cubicBezTo>
                  <a:pt x="1" y="15"/>
                  <a:pt x="0" y="16"/>
                  <a:pt x="0" y="16"/>
                </a:cubicBezTo>
                <a:cubicBezTo>
                  <a:pt x="0" y="17"/>
                  <a:pt x="1" y="17"/>
                  <a:pt x="1" y="18"/>
                </a:cubicBezTo>
                <a:cubicBezTo>
                  <a:pt x="1" y="18"/>
                  <a:pt x="0" y="19"/>
                  <a:pt x="0" y="19"/>
                </a:cubicBezTo>
                <a:cubicBezTo>
                  <a:pt x="0" y="20"/>
                  <a:pt x="1" y="21"/>
                  <a:pt x="2" y="21"/>
                </a:cubicBezTo>
                <a:cubicBezTo>
                  <a:pt x="3" y="21"/>
                  <a:pt x="4" y="20"/>
                  <a:pt x="4" y="19"/>
                </a:cubicBezTo>
                <a:cubicBezTo>
                  <a:pt x="4" y="19"/>
                  <a:pt x="4" y="18"/>
                  <a:pt x="3" y="18"/>
                </a:cubicBezTo>
                <a:cubicBezTo>
                  <a:pt x="4" y="17"/>
                  <a:pt x="4" y="17"/>
                  <a:pt x="4" y="16"/>
                </a:cubicBezTo>
                <a:cubicBezTo>
                  <a:pt x="4" y="16"/>
                  <a:pt x="4" y="15"/>
                  <a:pt x="3" y="15"/>
                </a:cubicBezTo>
                <a:cubicBezTo>
                  <a:pt x="4" y="14"/>
                  <a:pt x="4" y="14"/>
                  <a:pt x="4" y="13"/>
                </a:cubicBezTo>
                <a:cubicBezTo>
                  <a:pt x="4" y="13"/>
                  <a:pt x="4" y="12"/>
                  <a:pt x="3" y="12"/>
                </a:cubicBezTo>
                <a:cubicBezTo>
                  <a:pt x="4" y="11"/>
                  <a:pt x="4" y="11"/>
                  <a:pt x="4" y="10"/>
                </a:cubicBezTo>
                <a:cubicBezTo>
                  <a:pt x="4" y="9"/>
                  <a:pt x="4" y="9"/>
                  <a:pt x="3" y="8"/>
                </a:cubicBezTo>
                <a:cubicBezTo>
                  <a:pt x="4" y="8"/>
                  <a:pt x="4" y="7"/>
                  <a:pt x="4" y="7"/>
                </a:cubicBezTo>
                <a:cubicBezTo>
                  <a:pt x="4" y="6"/>
                  <a:pt x="4" y="5"/>
                  <a:pt x="4" y="5"/>
                </a:cubicBezTo>
                <a:cubicBezTo>
                  <a:pt x="4" y="4"/>
                  <a:pt x="5" y="4"/>
                  <a:pt x="5" y="3"/>
                </a:cubicBezTo>
                <a:cubicBezTo>
                  <a:pt x="5" y="2"/>
                  <a:pt x="3" y="0"/>
                  <a:pt x="2" y="0"/>
                </a:cubicBezTo>
                <a:cubicBezTo>
                  <a:pt x="1" y="0"/>
                  <a:pt x="0" y="2"/>
                  <a:pt x="0" y="3"/>
                </a:cubicBezTo>
                <a:cubicBezTo>
                  <a:pt x="0" y="4"/>
                  <a:pt x="0" y="4"/>
                  <a:pt x="1" y="5"/>
                </a:cubicBezTo>
                <a:cubicBezTo>
                  <a:pt x="0" y="5"/>
                  <a:pt x="0" y="6"/>
                  <a:pt x="0" y="7"/>
                </a:cubicBezTo>
                <a:cubicBezTo>
                  <a:pt x="0" y="7"/>
                  <a:pt x="0" y="8"/>
                  <a:pt x="1" y="8"/>
                </a:cubicBezTo>
                <a:cubicBezTo>
                  <a:pt x="0" y="9"/>
                  <a:pt x="0" y="9"/>
                  <a:pt x="0" y="10"/>
                </a:cubicBezTo>
                <a:cubicBezTo>
                  <a:pt x="0" y="11"/>
                  <a:pt x="0" y="11"/>
                  <a:pt x="1" y="12"/>
                </a:cubicBezTo>
                <a:cubicBezTo>
                  <a:pt x="0" y="12"/>
                  <a:pt x="0" y="13"/>
                  <a:pt x="0" y="13"/>
                </a:cubicBezTo>
                <a:cubicBezTo>
                  <a:pt x="0" y="14"/>
                  <a:pt x="0" y="14"/>
                  <a:pt x="1" y="15"/>
                </a:cubicBezTo>
                <a:close/>
                <a:moveTo>
                  <a:pt x="2" y="15"/>
                </a:moveTo>
                <a:lnTo>
                  <a:pt x="2" y="15"/>
                </a:lnTo>
                <a:cubicBezTo>
                  <a:pt x="3" y="15"/>
                  <a:pt x="3" y="16"/>
                  <a:pt x="3" y="16"/>
                </a:cubicBezTo>
                <a:cubicBezTo>
                  <a:pt x="3" y="17"/>
                  <a:pt x="3" y="17"/>
                  <a:pt x="2" y="17"/>
                </a:cubicBezTo>
                <a:cubicBezTo>
                  <a:pt x="2" y="17"/>
                  <a:pt x="1" y="17"/>
                  <a:pt x="1" y="16"/>
                </a:cubicBezTo>
                <a:cubicBezTo>
                  <a:pt x="1" y="16"/>
                  <a:pt x="1" y="15"/>
                  <a:pt x="2" y="15"/>
                </a:cubicBezTo>
                <a:lnTo>
                  <a:pt x="2" y="15"/>
                </a:lnTo>
                <a:lnTo>
                  <a:pt x="2" y="15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77" name="Freeform 1877"/>
          <p:cNvSpPr>
            <a:spLocks noEditPoints="1"/>
          </p:cNvSpPr>
          <p:nvPr userDrawn="1"/>
        </p:nvSpPr>
        <p:spPr bwMode="auto">
          <a:xfrm>
            <a:off x="315913" y="490538"/>
            <a:ext cx="165100" cy="193675"/>
          </a:xfrm>
          <a:custGeom>
            <a:avLst/>
            <a:gdLst>
              <a:gd name="T0" fmla="*/ 180 w 231"/>
              <a:gd name="T1" fmla="*/ 195 h 269"/>
              <a:gd name="T2" fmla="*/ 192 w 231"/>
              <a:gd name="T3" fmla="*/ 189 h 269"/>
              <a:gd name="T4" fmla="*/ 197 w 231"/>
              <a:gd name="T5" fmla="*/ 187 h 269"/>
              <a:gd name="T6" fmla="*/ 204 w 231"/>
              <a:gd name="T7" fmla="*/ 178 h 269"/>
              <a:gd name="T8" fmla="*/ 208 w 231"/>
              <a:gd name="T9" fmla="*/ 183 h 269"/>
              <a:gd name="T10" fmla="*/ 208 w 231"/>
              <a:gd name="T11" fmla="*/ 185 h 269"/>
              <a:gd name="T12" fmla="*/ 212 w 231"/>
              <a:gd name="T13" fmla="*/ 186 h 269"/>
              <a:gd name="T14" fmla="*/ 213 w 231"/>
              <a:gd name="T15" fmla="*/ 179 h 269"/>
              <a:gd name="T16" fmla="*/ 221 w 231"/>
              <a:gd name="T17" fmla="*/ 184 h 269"/>
              <a:gd name="T18" fmla="*/ 231 w 231"/>
              <a:gd name="T19" fmla="*/ 202 h 269"/>
              <a:gd name="T20" fmla="*/ 208 w 231"/>
              <a:gd name="T21" fmla="*/ 208 h 269"/>
              <a:gd name="T22" fmla="*/ 150 w 231"/>
              <a:gd name="T23" fmla="*/ 226 h 269"/>
              <a:gd name="T24" fmla="*/ 138 w 231"/>
              <a:gd name="T25" fmla="*/ 242 h 269"/>
              <a:gd name="T26" fmla="*/ 140 w 231"/>
              <a:gd name="T27" fmla="*/ 259 h 269"/>
              <a:gd name="T28" fmla="*/ 131 w 231"/>
              <a:gd name="T29" fmla="*/ 265 h 269"/>
              <a:gd name="T30" fmla="*/ 119 w 231"/>
              <a:gd name="T31" fmla="*/ 248 h 269"/>
              <a:gd name="T32" fmla="*/ 102 w 231"/>
              <a:gd name="T33" fmla="*/ 235 h 269"/>
              <a:gd name="T34" fmla="*/ 86 w 231"/>
              <a:gd name="T35" fmla="*/ 216 h 269"/>
              <a:gd name="T36" fmla="*/ 92 w 231"/>
              <a:gd name="T37" fmla="*/ 190 h 269"/>
              <a:gd name="T38" fmla="*/ 83 w 231"/>
              <a:gd name="T39" fmla="*/ 166 h 269"/>
              <a:gd name="T40" fmla="*/ 81 w 231"/>
              <a:gd name="T41" fmla="*/ 161 h 269"/>
              <a:gd name="T42" fmla="*/ 41 w 231"/>
              <a:gd name="T43" fmla="*/ 63 h 269"/>
              <a:gd name="T44" fmla="*/ 30 w 231"/>
              <a:gd name="T45" fmla="*/ 48 h 269"/>
              <a:gd name="T46" fmla="*/ 22 w 231"/>
              <a:gd name="T47" fmla="*/ 45 h 269"/>
              <a:gd name="T48" fmla="*/ 7 w 231"/>
              <a:gd name="T49" fmla="*/ 35 h 269"/>
              <a:gd name="T50" fmla="*/ 10 w 231"/>
              <a:gd name="T51" fmla="*/ 20 h 269"/>
              <a:gd name="T52" fmla="*/ 14 w 231"/>
              <a:gd name="T53" fmla="*/ 9 h 269"/>
              <a:gd name="T54" fmla="*/ 16 w 231"/>
              <a:gd name="T55" fmla="*/ 2 h 269"/>
              <a:gd name="T56" fmla="*/ 18 w 231"/>
              <a:gd name="T57" fmla="*/ 1 h 269"/>
              <a:gd name="T58" fmla="*/ 24 w 231"/>
              <a:gd name="T59" fmla="*/ 4 h 269"/>
              <a:gd name="T60" fmla="*/ 35 w 231"/>
              <a:gd name="T61" fmla="*/ 9 h 269"/>
              <a:gd name="T62" fmla="*/ 49 w 231"/>
              <a:gd name="T63" fmla="*/ 16 h 269"/>
              <a:gd name="T64" fmla="*/ 47 w 231"/>
              <a:gd name="T65" fmla="*/ 32 h 269"/>
              <a:gd name="T66" fmla="*/ 43 w 231"/>
              <a:gd name="T67" fmla="*/ 42 h 269"/>
              <a:gd name="T68" fmla="*/ 46 w 231"/>
              <a:gd name="T69" fmla="*/ 51 h 269"/>
              <a:gd name="T70" fmla="*/ 48 w 231"/>
              <a:gd name="T71" fmla="*/ 60 h 269"/>
              <a:gd name="T72" fmla="*/ 94 w 231"/>
              <a:gd name="T73" fmla="*/ 155 h 269"/>
              <a:gd name="T74" fmla="*/ 96 w 231"/>
              <a:gd name="T75" fmla="*/ 161 h 269"/>
              <a:gd name="T76" fmla="*/ 107 w 231"/>
              <a:gd name="T77" fmla="*/ 183 h 269"/>
              <a:gd name="T78" fmla="*/ 118 w 231"/>
              <a:gd name="T79" fmla="*/ 188 h 269"/>
              <a:gd name="T80" fmla="*/ 152 w 231"/>
              <a:gd name="T81" fmla="*/ 205 h 269"/>
              <a:gd name="T82" fmla="*/ 22 w 231"/>
              <a:gd name="T83" fmla="*/ 40 h 269"/>
              <a:gd name="T84" fmla="*/ 26 w 231"/>
              <a:gd name="T85" fmla="*/ 42 h 269"/>
              <a:gd name="T86" fmla="*/ 22 w 231"/>
              <a:gd name="T87" fmla="*/ 40 h 269"/>
              <a:gd name="T88" fmla="*/ 35 w 231"/>
              <a:gd name="T89" fmla="*/ 20 h 269"/>
              <a:gd name="T90" fmla="*/ 33 w 231"/>
              <a:gd name="T91" fmla="*/ 15 h 269"/>
              <a:gd name="T92" fmla="*/ 31 w 231"/>
              <a:gd name="T93" fmla="*/ 17 h 269"/>
              <a:gd name="T94" fmla="*/ 35 w 231"/>
              <a:gd name="T95" fmla="*/ 20 h 269"/>
              <a:gd name="T96" fmla="*/ 23 w 231"/>
              <a:gd name="T97" fmla="*/ 15 h 269"/>
              <a:gd name="T98" fmla="*/ 23 w 231"/>
              <a:gd name="T99" fmla="*/ 13 h 269"/>
              <a:gd name="T100" fmla="*/ 23 w 231"/>
              <a:gd name="T101" fmla="*/ 10 h 269"/>
              <a:gd name="T102" fmla="*/ 19 w 231"/>
              <a:gd name="T103" fmla="*/ 13 h 269"/>
              <a:gd name="T104" fmla="*/ 21 w 231"/>
              <a:gd name="T105" fmla="*/ 15 h 269"/>
              <a:gd name="T106" fmla="*/ 19 w 231"/>
              <a:gd name="T107" fmla="*/ 27 h 269"/>
              <a:gd name="T108" fmla="*/ 18 w 231"/>
              <a:gd name="T109" fmla="*/ 23 h 269"/>
              <a:gd name="T110" fmla="*/ 19 w 231"/>
              <a:gd name="T111" fmla="*/ 22 h 269"/>
              <a:gd name="T112" fmla="*/ 18 w 231"/>
              <a:gd name="T113" fmla="*/ 28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1" h="269">
                <a:moveTo>
                  <a:pt x="180" y="195"/>
                </a:moveTo>
                <a:lnTo>
                  <a:pt x="180" y="195"/>
                </a:lnTo>
                <a:cubicBezTo>
                  <a:pt x="185" y="192"/>
                  <a:pt x="188" y="191"/>
                  <a:pt x="192" y="188"/>
                </a:cubicBezTo>
                <a:lnTo>
                  <a:pt x="192" y="189"/>
                </a:lnTo>
                <a:cubicBezTo>
                  <a:pt x="194" y="189"/>
                  <a:pt x="194" y="189"/>
                  <a:pt x="195" y="189"/>
                </a:cubicBezTo>
                <a:cubicBezTo>
                  <a:pt x="195" y="189"/>
                  <a:pt x="196" y="188"/>
                  <a:pt x="197" y="187"/>
                </a:cubicBezTo>
                <a:cubicBezTo>
                  <a:pt x="200" y="185"/>
                  <a:pt x="201" y="182"/>
                  <a:pt x="203" y="179"/>
                </a:cubicBezTo>
                <a:lnTo>
                  <a:pt x="204" y="178"/>
                </a:lnTo>
                <a:cubicBezTo>
                  <a:pt x="206" y="179"/>
                  <a:pt x="207" y="180"/>
                  <a:pt x="208" y="182"/>
                </a:cubicBezTo>
                <a:cubicBezTo>
                  <a:pt x="208" y="182"/>
                  <a:pt x="208" y="183"/>
                  <a:pt x="208" y="183"/>
                </a:cubicBezTo>
                <a:lnTo>
                  <a:pt x="208" y="184"/>
                </a:lnTo>
                <a:cubicBezTo>
                  <a:pt x="208" y="184"/>
                  <a:pt x="208" y="185"/>
                  <a:pt x="208" y="185"/>
                </a:cubicBezTo>
                <a:cubicBezTo>
                  <a:pt x="209" y="187"/>
                  <a:pt x="210" y="188"/>
                  <a:pt x="211" y="187"/>
                </a:cubicBezTo>
                <a:cubicBezTo>
                  <a:pt x="211" y="187"/>
                  <a:pt x="211" y="186"/>
                  <a:pt x="212" y="186"/>
                </a:cubicBezTo>
                <a:cubicBezTo>
                  <a:pt x="212" y="186"/>
                  <a:pt x="212" y="185"/>
                  <a:pt x="212" y="185"/>
                </a:cubicBezTo>
                <a:cubicBezTo>
                  <a:pt x="212" y="183"/>
                  <a:pt x="212" y="181"/>
                  <a:pt x="213" y="179"/>
                </a:cubicBezTo>
                <a:lnTo>
                  <a:pt x="214" y="180"/>
                </a:lnTo>
                <a:cubicBezTo>
                  <a:pt x="216" y="181"/>
                  <a:pt x="218" y="183"/>
                  <a:pt x="221" y="184"/>
                </a:cubicBezTo>
                <a:cubicBezTo>
                  <a:pt x="222" y="185"/>
                  <a:pt x="223" y="189"/>
                  <a:pt x="224" y="191"/>
                </a:cubicBezTo>
                <a:cubicBezTo>
                  <a:pt x="226" y="195"/>
                  <a:pt x="230" y="198"/>
                  <a:pt x="231" y="202"/>
                </a:cubicBezTo>
                <a:cubicBezTo>
                  <a:pt x="231" y="204"/>
                  <a:pt x="230" y="206"/>
                  <a:pt x="229" y="207"/>
                </a:cubicBezTo>
                <a:cubicBezTo>
                  <a:pt x="223" y="211"/>
                  <a:pt x="214" y="209"/>
                  <a:pt x="208" y="208"/>
                </a:cubicBezTo>
                <a:cubicBezTo>
                  <a:pt x="203" y="208"/>
                  <a:pt x="196" y="208"/>
                  <a:pt x="192" y="209"/>
                </a:cubicBezTo>
                <a:cubicBezTo>
                  <a:pt x="176" y="210"/>
                  <a:pt x="162" y="217"/>
                  <a:pt x="150" y="226"/>
                </a:cubicBezTo>
                <a:cubicBezTo>
                  <a:pt x="148" y="228"/>
                  <a:pt x="141" y="232"/>
                  <a:pt x="136" y="235"/>
                </a:cubicBezTo>
                <a:cubicBezTo>
                  <a:pt x="137" y="237"/>
                  <a:pt x="138" y="240"/>
                  <a:pt x="138" y="242"/>
                </a:cubicBezTo>
                <a:cubicBezTo>
                  <a:pt x="140" y="244"/>
                  <a:pt x="142" y="248"/>
                  <a:pt x="140" y="252"/>
                </a:cubicBezTo>
                <a:cubicBezTo>
                  <a:pt x="141" y="255"/>
                  <a:pt x="142" y="258"/>
                  <a:pt x="140" y="259"/>
                </a:cubicBezTo>
                <a:cubicBezTo>
                  <a:pt x="143" y="263"/>
                  <a:pt x="140" y="267"/>
                  <a:pt x="139" y="268"/>
                </a:cubicBezTo>
                <a:cubicBezTo>
                  <a:pt x="137" y="269"/>
                  <a:pt x="133" y="269"/>
                  <a:pt x="131" y="265"/>
                </a:cubicBezTo>
                <a:cubicBezTo>
                  <a:pt x="127" y="265"/>
                  <a:pt x="125" y="262"/>
                  <a:pt x="124" y="260"/>
                </a:cubicBezTo>
                <a:cubicBezTo>
                  <a:pt x="118" y="258"/>
                  <a:pt x="116" y="253"/>
                  <a:pt x="119" y="248"/>
                </a:cubicBezTo>
                <a:cubicBezTo>
                  <a:pt x="115" y="247"/>
                  <a:pt x="114" y="246"/>
                  <a:pt x="111" y="243"/>
                </a:cubicBezTo>
                <a:cubicBezTo>
                  <a:pt x="107" y="243"/>
                  <a:pt x="102" y="241"/>
                  <a:pt x="102" y="235"/>
                </a:cubicBezTo>
                <a:cubicBezTo>
                  <a:pt x="95" y="235"/>
                  <a:pt x="91" y="231"/>
                  <a:pt x="92" y="223"/>
                </a:cubicBezTo>
                <a:cubicBezTo>
                  <a:pt x="89" y="222"/>
                  <a:pt x="87" y="221"/>
                  <a:pt x="86" y="216"/>
                </a:cubicBezTo>
                <a:cubicBezTo>
                  <a:pt x="85" y="210"/>
                  <a:pt x="91" y="205"/>
                  <a:pt x="94" y="201"/>
                </a:cubicBezTo>
                <a:cubicBezTo>
                  <a:pt x="94" y="199"/>
                  <a:pt x="92" y="192"/>
                  <a:pt x="92" y="190"/>
                </a:cubicBezTo>
                <a:cubicBezTo>
                  <a:pt x="87" y="188"/>
                  <a:pt x="86" y="184"/>
                  <a:pt x="86" y="180"/>
                </a:cubicBezTo>
                <a:cubicBezTo>
                  <a:pt x="80" y="175"/>
                  <a:pt x="84" y="169"/>
                  <a:pt x="83" y="166"/>
                </a:cubicBezTo>
                <a:cubicBezTo>
                  <a:pt x="82" y="164"/>
                  <a:pt x="80" y="164"/>
                  <a:pt x="79" y="165"/>
                </a:cubicBezTo>
                <a:cubicBezTo>
                  <a:pt x="79" y="163"/>
                  <a:pt x="80" y="162"/>
                  <a:pt x="81" y="161"/>
                </a:cubicBezTo>
                <a:cubicBezTo>
                  <a:pt x="77" y="159"/>
                  <a:pt x="76" y="156"/>
                  <a:pt x="77" y="152"/>
                </a:cubicBezTo>
                <a:lnTo>
                  <a:pt x="41" y="63"/>
                </a:lnTo>
                <a:cubicBezTo>
                  <a:pt x="36" y="62"/>
                  <a:pt x="35" y="60"/>
                  <a:pt x="36" y="57"/>
                </a:cubicBezTo>
                <a:cubicBezTo>
                  <a:pt x="32" y="56"/>
                  <a:pt x="30" y="52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27" y="49"/>
                  <a:pt x="24" y="49"/>
                  <a:pt x="22" y="45"/>
                </a:cubicBezTo>
                <a:lnTo>
                  <a:pt x="12" y="39"/>
                </a:lnTo>
                <a:cubicBezTo>
                  <a:pt x="13" y="38"/>
                  <a:pt x="10" y="39"/>
                  <a:pt x="7" y="35"/>
                </a:cubicBezTo>
                <a:cubicBezTo>
                  <a:pt x="0" y="29"/>
                  <a:pt x="1" y="18"/>
                  <a:pt x="1" y="16"/>
                </a:cubicBezTo>
                <a:lnTo>
                  <a:pt x="10" y="20"/>
                </a:lnTo>
                <a:cubicBezTo>
                  <a:pt x="10" y="19"/>
                  <a:pt x="11" y="18"/>
                  <a:pt x="12" y="17"/>
                </a:cubicBezTo>
                <a:cubicBezTo>
                  <a:pt x="9" y="13"/>
                  <a:pt x="11" y="10"/>
                  <a:pt x="14" y="9"/>
                </a:cubicBezTo>
                <a:cubicBezTo>
                  <a:pt x="13" y="6"/>
                  <a:pt x="13" y="4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5" y="1"/>
                  <a:pt x="16" y="0"/>
                  <a:pt x="16" y="0"/>
                </a:cubicBezTo>
                <a:cubicBezTo>
                  <a:pt x="17" y="0"/>
                  <a:pt x="18" y="0"/>
                  <a:pt x="18" y="1"/>
                </a:cubicBezTo>
                <a:cubicBezTo>
                  <a:pt x="18" y="1"/>
                  <a:pt x="18" y="1"/>
                  <a:pt x="18" y="1"/>
                </a:cubicBezTo>
                <a:cubicBezTo>
                  <a:pt x="21" y="0"/>
                  <a:pt x="23" y="1"/>
                  <a:pt x="24" y="4"/>
                </a:cubicBezTo>
                <a:cubicBezTo>
                  <a:pt x="27" y="3"/>
                  <a:pt x="31" y="4"/>
                  <a:pt x="32" y="8"/>
                </a:cubicBezTo>
                <a:cubicBezTo>
                  <a:pt x="33" y="8"/>
                  <a:pt x="34" y="8"/>
                  <a:pt x="35" y="9"/>
                </a:cubicBezTo>
                <a:lnTo>
                  <a:pt x="38" y="0"/>
                </a:lnTo>
                <a:cubicBezTo>
                  <a:pt x="40" y="0"/>
                  <a:pt x="48" y="7"/>
                  <a:pt x="49" y="16"/>
                </a:cubicBezTo>
                <a:cubicBezTo>
                  <a:pt x="49" y="21"/>
                  <a:pt x="46" y="27"/>
                  <a:pt x="44" y="30"/>
                </a:cubicBezTo>
                <a:cubicBezTo>
                  <a:pt x="46" y="30"/>
                  <a:pt x="47" y="31"/>
                  <a:pt x="47" y="32"/>
                </a:cubicBezTo>
                <a:cubicBezTo>
                  <a:pt x="48" y="34"/>
                  <a:pt x="48" y="35"/>
                  <a:pt x="47" y="37"/>
                </a:cubicBezTo>
                <a:cubicBezTo>
                  <a:pt x="47" y="39"/>
                  <a:pt x="45" y="41"/>
                  <a:pt x="43" y="42"/>
                </a:cubicBezTo>
                <a:cubicBezTo>
                  <a:pt x="45" y="43"/>
                  <a:pt x="47" y="46"/>
                  <a:pt x="47" y="48"/>
                </a:cubicBezTo>
                <a:cubicBezTo>
                  <a:pt x="47" y="49"/>
                  <a:pt x="46" y="50"/>
                  <a:pt x="46" y="51"/>
                </a:cubicBezTo>
                <a:cubicBezTo>
                  <a:pt x="46" y="52"/>
                  <a:pt x="46" y="52"/>
                  <a:pt x="46" y="52"/>
                </a:cubicBezTo>
                <a:cubicBezTo>
                  <a:pt x="49" y="53"/>
                  <a:pt x="50" y="57"/>
                  <a:pt x="48" y="60"/>
                </a:cubicBezTo>
                <a:lnTo>
                  <a:pt x="89" y="146"/>
                </a:lnTo>
                <a:cubicBezTo>
                  <a:pt x="94" y="147"/>
                  <a:pt x="95" y="151"/>
                  <a:pt x="94" y="155"/>
                </a:cubicBezTo>
                <a:cubicBezTo>
                  <a:pt x="95" y="155"/>
                  <a:pt x="97" y="155"/>
                  <a:pt x="98" y="157"/>
                </a:cubicBezTo>
                <a:cubicBezTo>
                  <a:pt x="96" y="157"/>
                  <a:pt x="95" y="159"/>
                  <a:pt x="96" y="161"/>
                </a:cubicBezTo>
                <a:cubicBezTo>
                  <a:pt x="98" y="164"/>
                  <a:pt x="103" y="164"/>
                  <a:pt x="104" y="172"/>
                </a:cubicBezTo>
                <a:cubicBezTo>
                  <a:pt x="107" y="174"/>
                  <a:pt x="109" y="179"/>
                  <a:pt x="107" y="183"/>
                </a:cubicBezTo>
                <a:cubicBezTo>
                  <a:pt x="109" y="185"/>
                  <a:pt x="111" y="189"/>
                  <a:pt x="111" y="189"/>
                </a:cubicBezTo>
                <a:cubicBezTo>
                  <a:pt x="112" y="186"/>
                  <a:pt x="116" y="187"/>
                  <a:pt x="118" y="188"/>
                </a:cubicBezTo>
                <a:cubicBezTo>
                  <a:pt x="123" y="183"/>
                  <a:pt x="130" y="186"/>
                  <a:pt x="132" y="194"/>
                </a:cubicBezTo>
                <a:cubicBezTo>
                  <a:pt x="135" y="202"/>
                  <a:pt x="146" y="206"/>
                  <a:pt x="152" y="205"/>
                </a:cubicBezTo>
                <a:cubicBezTo>
                  <a:pt x="160" y="204"/>
                  <a:pt x="173" y="199"/>
                  <a:pt x="180" y="195"/>
                </a:cubicBezTo>
                <a:close/>
                <a:moveTo>
                  <a:pt x="22" y="40"/>
                </a:moveTo>
                <a:lnTo>
                  <a:pt x="22" y="40"/>
                </a:lnTo>
                <a:lnTo>
                  <a:pt x="26" y="42"/>
                </a:lnTo>
                <a:cubicBezTo>
                  <a:pt x="26" y="41"/>
                  <a:pt x="26" y="40"/>
                  <a:pt x="26" y="39"/>
                </a:cubicBezTo>
                <a:cubicBezTo>
                  <a:pt x="25" y="38"/>
                  <a:pt x="23" y="38"/>
                  <a:pt x="22" y="40"/>
                </a:cubicBezTo>
                <a:close/>
                <a:moveTo>
                  <a:pt x="35" y="20"/>
                </a:moveTo>
                <a:lnTo>
                  <a:pt x="35" y="20"/>
                </a:lnTo>
                <a:cubicBezTo>
                  <a:pt x="35" y="20"/>
                  <a:pt x="35" y="20"/>
                  <a:pt x="36" y="20"/>
                </a:cubicBezTo>
                <a:cubicBezTo>
                  <a:pt x="37" y="18"/>
                  <a:pt x="35" y="17"/>
                  <a:pt x="33" y="15"/>
                </a:cubicBezTo>
                <a:cubicBezTo>
                  <a:pt x="33" y="16"/>
                  <a:pt x="32" y="16"/>
                  <a:pt x="31" y="16"/>
                </a:cubicBezTo>
                <a:cubicBezTo>
                  <a:pt x="31" y="17"/>
                  <a:pt x="31" y="17"/>
                  <a:pt x="31" y="17"/>
                </a:cubicBezTo>
                <a:lnTo>
                  <a:pt x="32" y="17"/>
                </a:lnTo>
                <a:cubicBezTo>
                  <a:pt x="33" y="18"/>
                  <a:pt x="34" y="19"/>
                  <a:pt x="35" y="20"/>
                </a:cubicBezTo>
                <a:close/>
                <a:moveTo>
                  <a:pt x="23" y="15"/>
                </a:moveTo>
                <a:lnTo>
                  <a:pt x="23" y="15"/>
                </a:lnTo>
                <a:cubicBezTo>
                  <a:pt x="23" y="15"/>
                  <a:pt x="24" y="14"/>
                  <a:pt x="24" y="13"/>
                </a:cubicBezTo>
                <a:cubicBezTo>
                  <a:pt x="24" y="13"/>
                  <a:pt x="23" y="13"/>
                  <a:pt x="23" y="13"/>
                </a:cubicBezTo>
                <a:lnTo>
                  <a:pt x="24" y="11"/>
                </a:lnTo>
                <a:lnTo>
                  <a:pt x="23" y="10"/>
                </a:lnTo>
                <a:lnTo>
                  <a:pt x="19" y="12"/>
                </a:lnTo>
                <a:lnTo>
                  <a:pt x="19" y="13"/>
                </a:lnTo>
                <a:lnTo>
                  <a:pt x="21" y="14"/>
                </a:lnTo>
                <a:cubicBezTo>
                  <a:pt x="21" y="14"/>
                  <a:pt x="21" y="14"/>
                  <a:pt x="21" y="15"/>
                </a:cubicBezTo>
                <a:cubicBezTo>
                  <a:pt x="21" y="15"/>
                  <a:pt x="23" y="15"/>
                  <a:pt x="23" y="15"/>
                </a:cubicBezTo>
                <a:close/>
                <a:moveTo>
                  <a:pt x="19" y="27"/>
                </a:moveTo>
                <a:lnTo>
                  <a:pt x="19" y="27"/>
                </a:lnTo>
                <a:cubicBezTo>
                  <a:pt x="19" y="26"/>
                  <a:pt x="18" y="24"/>
                  <a:pt x="18" y="23"/>
                </a:cubicBezTo>
                <a:lnTo>
                  <a:pt x="19" y="22"/>
                </a:lnTo>
                <a:cubicBezTo>
                  <a:pt x="19" y="22"/>
                  <a:pt x="19" y="22"/>
                  <a:pt x="19" y="22"/>
                </a:cubicBezTo>
                <a:cubicBezTo>
                  <a:pt x="18" y="23"/>
                  <a:pt x="17" y="23"/>
                  <a:pt x="16" y="23"/>
                </a:cubicBezTo>
                <a:cubicBezTo>
                  <a:pt x="16" y="25"/>
                  <a:pt x="16" y="27"/>
                  <a:pt x="18" y="28"/>
                </a:cubicBezTo>
                <a:cubicBezTo>
                  <a:pt x="18" y="28"/>
                  <a:pt x="19" y="27"/>
                  <a:pt x="19" y="27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78" name="Freeform 1878"/>
          <p:cNvSpPr>
            <a:spLocks/>
          </p:cNvSpPr>
          <p:nvPr userDrawn="1"/>
        </p:nvSpPr>
        <p:spPr bwMode="auto">
          <a:xfrm>
            <a:off x="339726" y="520700"/>
            <a:ext cx="7938" cy="7938"/>
          </a:xfrm>
          <a:custGeom>
            <a:avLst/>
            <a:gdLst>
              <a:gd name="T0" fmla="*/ 0 w 11"/>
              <a:gd name="T1" fmla="*/ 5 h 11"/>
              <a:gd name="T2" fmla="*/ 0 w 11"/>
              <a:gd name="T3" fmla="*/ 5 h 11"/>
              <a:gd name="T4" fmla="*/ 5 w 11"/>
              <a:gd name="T5" fmla="*/ 0 h 11"/>
              <a:gd name="T6" fmla="*/ 11 w 11"/>
              <a:gd name="T7" fmla="*/ 5 h 11"/>
              <a:gd name="T8" fmla="*/ 5 w 11"/>
              <a:gd name="T9" fmla="*/ 11 h 11"/>
              <a:gd name="T10" fmla="*/ 0 w 11"/>
              <a:gd name="T11" fmla="*/ 5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11">
                <a:moveTo>
                  <a:pt x="0" y="5"/>
                </a:moveTo>
                <a:lnTo>
                  <a:pt x="0" y="5"/>
                </a:lnTo>
                <a:cubicBezTo>
                  <a:pt x="0" y="2"/>
                  <a:pt x="2" y="0"/>
                  <a:pt x="5" y="0"/>
                </a:cubicBezTo>
                <a:cubicBezTo>
                  <a:pt x="8" y="0"/>
                  <a:pt x="11" y="2"/>
                  <a:pt x="11" y="5"/>
                </a:cubicBezTo>
                <a:cubicBezTo>
                  <a:pt x="11" y="8"/>
                  <a:pt x="8" y="11"/>
                  <a:pt x="5" y="11"/>
                </a:cubicBezTo>
                <a:cubicBezTo>
                  <a:pt x="2" y="11"/>
                  <a:pt x="0" y="8"/>
                  <a:pt x="0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79" name="Freeform 1879"/>
          <p:cNvSpPr>
            <a:spLocks/>
          </p:cNvSpPr>
          <p:nvPr userDrawn="1"/>
        </p:nvSpPr>
        <p:spPr bwMode="auto">
          <a:xfrm>
            <a:off x="407988" y="674688"/>
            <a:ext cx="7938" cy="4763"/>
          </a:xfrm>
          <a:custGeom>
            <a:avLst/>
            <a:gdLst>
              <a:gd name="T0" fmla="*/ 10 w 11"/>
              <a:gd name="T1" fmla="*/ 0 h 7"/>
              <a:gd name="T2" fmla="*/ 10 w 11"/>
              <a:gd name="T3" fmla="*/ 0 h 7"/>
              <a:gd name="T4" fmla="*/ 8 w 11"/>
              <a:gd name="T5" fmla="*/ 6 h 7"/>
              <a:gd name="T6" fmla="*/ 0 w 11"/>
              <a:gd name="T7" fmla="*/ 4 h 7"/>
              <a:gd name="T8" fmla="*/ 10 w 11"/>
              <a:gd name="T9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7">
                <a:moveTo>
                  <a:pt x="10" y="0"/>
                </a:moveTo>
                <a:lnTo>
                  <a:pt x="10" y="0"/>
                </a:lnTo>
                <a:cubicBezTo>
                  <a:pt x="11" y="2"/>
                  <a:pt x="10" y="5"/>
                  <a:pt x="8" y="6"/>
                </a:cubicBezTo>
                <a:cubicBezTo>
                  <a:pt x="6" y="7"/>
                  <a:pt x="2" y="7"/>
                  <a:pt x="0" y="4"/>
                </a:cubicBezTo>
                <a:cubicBezTo>
                  <a:pt x="4" y="5"/>
                  <a:pt x="8" y="2"/>
                  <a:pt x="1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80" name="Freeform 1880"/>
          <p:cNvSpPr>
            <a:spLocks/>
          </p:cNvSpPr>
          <p:nvPr userDrawn="1"/>
        </p:nvSpPr>
        <p:spPr bwMode="auto">
          <a:xfrm>
            <a:off x="395288" y="660400"/>
            <a:ext cx="14288" cy="7938"/>
          </a:xfrm>
          <a:custGeom>
            <a:avLst/>
            <a:gdLst>
              <a:gd name="T0" fmla="*/ 10 w 20"/>
              <a:gd name="T1" fmla="*/ 1 h 12"/>
              <a:gd name="T2" fmla="*/ 10 w 20"/>
              <a:gd name="T3" fmla="*/ 1 h 12"/>
              <a:gd name="T4" fmla="*/ 16 w 20"/>
              <a:gd name="T5" fmla="*/ 9 h 12"/>
              <a:gd name="T6" fmla="*/ 4 w 20"/>
              <a:gd name="T7" fmla="*/ 6 h 12"/>
              <a:gd name="T8" fmla="*/ 1 w 20"/>
              <a:gd name="T9" fmla="*/ 4 h 12"/>
              <a:gd name="T10" fmla="*/ 1 w 20"/>
              <a:gd name="T11" fmla="*/ 3 h 12"/>
              <a:gd name="T12" fmla="*/ 3 w 20"/>
              <a:gd name="T13" fmla="*/ 3 h 12"/>
              <a:gd name="T14" fmla="*/ 4 w 20"/>
              <a:gd name="T15" fmla="*/ 5 h 12"/>
              <a:gd name="T16" fmla="*/ 6 w 20"/>
              <a:gd name="T17" fmla="*/ 4 h 12"/>
              <a:gd name="T18" fmla="*/ 7 w 20"/>
              <a:gd name="T19" fmla="*/ 6 h 12"/>
              <a:gd name="T20" fmla="*/ 8 w 20"/>
              <a:gd name="T21" fmla="*/ 3 h 12"/>
              <a:gd name="T22" fmla="*/ 10 w 20"/>
              <a:gd name="T23" fmla="*/ 1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" h="12">
                <a:moveTo>
                  <a:pt x="10" y="1"/>
                </a:moveTo>
                <a:lnTo>
                  <a:pt x="10" y="1"/>
                </a:lnTo>
                <a:cubicBezTo>
                  <a:pt x="15" y="0"/>
                  <a:pt x="20" y="4"/>
                  <a:pt x="16" y="9"/>
                </a:cubicBezTo>
                <a:cubicBezTo>
                  <a:pt x="13" y="12"/>
                  <a:pt x="6" y="8"/>
                  <a:pt x="4" y="6"/>
                </a:cubicBezTo>
                <a:lnTo>
                  <a:pt x="1" y="4"/>
                </a:lnTo>
                <a:cubicBezTo>
                  <a:pt x="1" y="4"/>
                  <a:pt x="0" y="3"/>
                  <a:pt x="1" y="3"/>
                </a:cubicBezTo>
                <a:lnTo>
                  <a:pt x="3" y="3"/>
                </a:lnTo>
                <a:cubicBezTo>
                  <a:pt x="3" y="4"/>
                  <a:pt x="3" y="4"/>
                  <a:pt x="4" y="5"/>
                </a:cubicBezTo>
                <a:cubicBezTo>
                  <a:pt x="4" y="4"/>
                  <a:pt x="5" y="3"/>
                  <a:pt x="6" y="4"/>
                </a:cubicBezTo>
                <a:cubicBezTo>
                  <a:pt x="6" y="5"/>
                  <a:pt x="6" y="6"/>
                  <a:pt x="7" y="6"/>
                </a:cubicBezTo>
                <a:cubicBezTo>
                  <a:pt x="7" y="6"/>
                  <a:pt x="7" y="4"/>
                  <a:pt x="8" y="3"/>
                </a:cubicBezTo>
                <a:cubicBezTo>
                  <a:pt x="9" y="3"/>
                  <a:pt x="10" y="2"/>
                  <a:pt x="1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81" name="Freeform 1881"/>
          <p:cNvSpPr>
            <a:spLocks/>
          </p:cNvSpPr>
          <p:nvPr userDrawn="1"/>
        </p:nvSpPr>
        <p:spPr bwMode="auto">
          <a:xfrm>
            <a:off x="401638" y="652463"/>
            <a:ext cx="3175" cy="3175"/>
          </a:xfrm>
          <a:custGeom>
            <a:avLst/>
            <a:gdLst>
              <a:gd name="T0" fmla="*/ 3 w 3"/>
              <a:gd name="T1" fmla="*/ 0 h 4"/>
              <a:gd name="T2" fmla="*/ 3 w 3"/>
              <a:gd name="T3" fmla="*/ 0 h 4"/>
              <a:gd name="T4" fmla="*/ 1 w 3"/>
              <a:gd name="T5" fmla="*/ 4 h 4"/>
              <a:gd name="T6" fmla="*/ 0 w 3"/>
              <a:gd name="T7" fmla="*/ 2 h 4"/>
              <a:gd name="T8" fmla="*/ 3 w 3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3" y="0"/>
                </a:moveTo>
                <a:lnTo>
                  <a:pt x="3" y="0"/>
                </a:lnTo>
                <a:cubicBezTo>
                  <a:pt x="3" y="1"/>
                  <a:pt x="3" y="3"/>
                  <a:pt x="1" y="4"/>
                </a:cubicBezTo>
                <a:cubicBezTo>
                  <a:pt x="1" y="3"/>
                  <a:pt x="1" y="3"/>
                  <a:pt x="0" y="2"/>
                </a:cubicBezTo>
                <a:cubicBezTo>
                  <a:pt x="1" y="2"/>
                  <a:pt x="2" y="0"/>
                  <a:pt x="3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82" name="Freeform 1882"/>
          <p:cNvSpPr>
            <a:spLocks/>
          </p:cNvSpPr>
          <p:nvPr userDrawn="1"/>
        </p:nvSpPr>
        <p:spPr bwMode="auto">
          <a:xfrm>
            <a:off x="384176" y="650875"/>
            <a:ext cx="17463" cy="9525"/>
          </a:xfrm>
          <a:custGeom>
            <a:avLst/>
            <a:gdLst>
              <a:gd name="T0" fmla="*/ 1 w 25"/>
              <a:gd name="T1" fmla="*/ 0 h 14"/>
              <a:gd name="T2" fmla="*/ 1 w 25"/>
              <a:gd name="T3" fmla="*/ 0 h 14"/>
              <a:gd name="T4" fmla="*/ 5 w 25"/>
              <a:gd name="T5" fmla="*/ 1 h 14"/>
              <a:gd name="T6" fmla="*/ 5 w 25"/>
              <a:gd name="T7" fmla="*/ 5 h 14"/>
              <a:gd name="T8" fmla="*/ 8 w 25"/>
              <a:gd name="T9" fmla="*/ 3 h 14"/>
              <a:gd name="T10" fmla="*/ 8 w 25"/>
              <a:gd name="T11" fmla="*/ 7 h 14"/>
              <a:gd name="T12" fmla="*/ 11 w 25"/>
              <a:gd name="T13" fmla="*/ 6 h 14"/>
              <a:gd name="T14" fmla="*/ 11 w 25"/>
              <a:gd name="T15" fmla="*/ 8 h 14"/>
              <a:gd name="T16" fmla="*/ 14 w 25"/>
              <a:gd name="T17" fmla="*/ 7 h 14"/>
              <a:gd name="T18" fmla="*/ 22 w 25"/>
              <a:gd name="T19" fmla="*/ 5 h 14"/>
              <a:gd name="T20" fmla="*/ 25 w 25"/>
              <a:gd name="T21" fmla="*/ 10 h 14"/>
              <a:gd name="T22" fmla="*/ 17 w 25"/>
              <a:gd name="T23" fmla="*/ 12 h 14"/>
              <a:gd name="T24" fmla="*/ 3 w 25"/>
              <a:gd name="T25" fmla="*/ 7 h 14"/>
              <a:gd name="T26" fmla="*/ 1 w 25"/>
              <a:gd name="T27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" h="14">
                <a:moveTo>
                  <a:pt x="1" y="0"/>
                </a:moveTo>
                <a:lnTo>
                  <a:pt x="1" y="0"/>
                </a:lnTo>
                <a:cubicBezTo>
                  <a:pt x="4" y="0"/>
                  <a:pt x="5" y="1"/>
                  <a:pt x="5" y="1"/>
                </a:cubicBezTo>
                <a:cubicBezTo>
                  <a:pt x="5" y="1"/>
                  <a:pt x="4" y="4"/>
                  <a:pt x="5" y="5"/>
                </a:cubicBezTo>
                <a:cubicBezTo>
                  <a:pt x="5" y="3"/>
                  <a:pt x="7" y="2"/>
                  <a:pt x="8" y="3"/>
                </a:cubicBezTo>
                <a:cubicBezTo>
                  <a:pt x="7" y="4"/>
                  <a:pt x="7" y="6"/>
                  <a:pt x="8" y="7"/>
                </a:cubicBezTo>
                <a:cubicBezTo>
                  <a:pt x="8" y="5"/>
                  <a:pt x="10" y="4"/>
                  <a:pt x="11" y="6"/>
                </a:cubicBezTo>
                <a:cubicBezTo>
                  <a:pt x="11" y="6"/>
                  <a:pt x="10" y="7"/>
                  <a:pt x="11" y="8"/>
                </a:cubicBezTo>
                <a:cubicBezTo>
                  <a:pt x="12" y="6"/>
                  <a:pt x="13" y="6"/>
                  <a:pt x="14" y="7"/>
                </a:cubicBezTo>
                <a:cubicBezTo>
                  <a:pt x="14" y="7"/>
                  <a:pt x="17" y="8"/>
                  <a:pt x="22" y="5"/>
                </a:cubicBezTo>
                <a:cubicBezTo>
                  <a:pt x="24" y="6"/>
                  <a:pt x="25" y="8"/>
                  <a:pt x="25" y="10"/>
                </a:cubicBezTo>
                <a:cubicBezTo>
                  <a:pt x="24" y="14"/>
                  <a:pt x="20" y="14"/>
                  <a:pt x="17" y="12"/>
                </a:cubicBezTo>
                <a:cubicBezTo>
                  <a:pt x="11" y="8"/>
                  <a:pt x="5" y="10"/>
                  <a:pt x="3" y="7"/>
                </a:cubicBezTo>
                <a:cubicBezTo>
                  <a:pt x="1" y="6"/>
                  <a:pt x="0" y="3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83" name="Freeform 1883"/>
          <p:cNvSpPr>
            <a:spLocks/>
          </p:cNvSpPr>
          <p:nvPr userDrawn="1"/>
        </p:nvSpPr>
        <p:spPr bwMode="auto">
          <a:xfrm>
            <a:off x="398463" y="642938"/>
            <a:ext cx="3175" cy="3175"/>
          </a:xfrm>
          <a:custGeom>
            <a:avLst/>
            <a:gdLst>
              <a:gd name="T0" fmla="*/ 2 w 4"/>
              <a:gd name="T1" fmla="*/ 0 h 4"/>
              <a:gd name="T2" fmla="*/ 2 w 4"/>
              <a:gd name="T3" fmla="*/ 0 h 4"/>
              <a:gd name="T4" fmla="*/ 4 w 4"/>
              <a:gd name="T5" fmla="*/ 4 h 4"/>
              <a:gd name="T6" fmla="*/ 0 w 4"/>
              <a:gd name="T7" fmla="*/ 0 h 4"/>
              <a:gd name="T8" fmla="*/ 2 w 4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2" y="1"/>
                  <a:pt x="3" y="2"/>
                  <a:pt x="4" y="4"/>
                </a:cubicBezTo>
                <a:cubicBezTo>
                  <a:pt x="2" y="3"/>
                  <a:pt x="0" y="2"/>
                  <a:pt x="0" y="0"/>
                </a:cubicBezTo>
                <a:lnTo>
                  <a:pt x="2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84" name="Freeform 1884"/>
          <p:cNvSpPr>
            <a:spLocks/>
          </p:cNvSpPr>
          <p:nvPr userDrawn="1"/>
        </p:nvSpPr>
        <p:spPr bwMode="auto">
          <a:xfrm>
            <a:off x="400051" y="641350"/>
            <a:ext cx="12700" cy="30163"/>
          </a:xfrm>
          <a:custGeom>
            <a:avLst/>
            <a:gdLst>
              <a:gd name="T0" fmla="*/ 4 w 19"/>
              <a:gd name="T1" fmla="*/ 0 h 42"/>
              <a:gd name="T2" fmla="*/ 4 w 19"/>
              <a:gd name="T3" fmla="*/ 0 h 42"/>
              <a:gd name="T4" fmla="*/ 18 w 19"/>
              <a:gd name="T5" fmla="*/ 33 h 42"/>
              <a:gd name="T6" fmla="*/ 12 w 19"/>
              <a:gd name="T7" fmla="*/ 40 h 42"/>
              <a:gd name="T8" fmla="*/ 4 w 19"/>
              <a:gd name="T9" fmla="*/ 38 h 42"/>
              <a:gd name="T10" fmla="*/ 13 w 19"/>
              <a:gd name="T11" fmla="*/ 28 h 42"/>
              <a:gd name="T12" fmla="*/ 11 w 19"/>
              <a:gd name="T13" fmla="*/ 18 h 42"/>
              <a:gd name="T14" fmla="*/ 9 w 19"/>
              <a:gd name="T15" fmla="*/ 24 h 42"/>
              <a:gd name="T16" fmla="*/ 4 w 19"/>
              <a:gd name="T17" fmla="*/ 23 h 42"/>
              <a:gd name="T18" fmla="*/ 5 w 19"/>
              <a:gd name="T19" fmla="*/ 21 h 42"/>
              <a:gd name="T20" fmla="*/ 6 w 19"/>
              <a:gd name="T21" fmla="*/ 10 h 42"/>
              <a:gd name="T22" fmla="*/ 2 w 19"/>
              <a:gd name="T23" fmla="*/ 15 h 42"/>
              <a:gd name="T24" fmla="*/ 0 w 19"/>
              <a:gd name="T25" fmla="*/ 15 h 42"/>
              <a:gd name="T26" fmla="*/ 0 w 19"/>
              <a:gd name="T27" fmla="*/ 6 h 42"/>
              <a:gd name="T28" fmla="*/ 6 w 19"/>
              <a:gd name="T29" fmla="*/ 8 h 42"/>
              <a:gd name="T30" fmla="*/ 4 w 19"/>
              <a:gd name="T31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9" h="42">
                <a:moveTo>
                  <a:pt x="4" y="0"/>
                </a:moveTo>
                <a:lnTo>
                  <a:pt x="4" y="0"/>
                </a:lnTo>
                <a:cubicBezTo>
                  <a:pt x="9" y="4"/>
                  <a:pt x="19" y="26"/>
                  <a:pt x="18" y="33"/>
                </a:cubicBezTo>
                <a:cubicBezTo>
                  <a:pt x="17" y="36"/>
                  <a:pt x="15" y="39"/>
                  <a:pt x="12" y="40"/>
                </a:cubicBezTo>
                <a:cubicBezTo>
                  <a:pt x="8" y="42"/>
                  <a:pt x="4" y="40"/>
                  <a:pt x="4" y="38"/>
                </a:cubicBezTo>
                <a:cubicBezTo>
                  <a:pt x="11" y="39"/>
                  <a:pt x="15" y="33"/>
                  <a:pt x="13" y="28"/>
                </a:cubicBezTo>
                <a:cubicBezTo>
                  <a:pt x="14" y="24"/>
                  <a:pt x="14" y="22"/>
                  <a:pt x="11" y="18"/>
                </a:cubicBezTo>
                <a:cubicBezTo>
                  <a:pt x="11" y="21"/>
                  <a:pt x="10" y="23"/>
                  <a:pt x="9" y="24"/>
                </a:cubicBezTo>
                <a:cubicBezTo>
                  <a:pt x="8" y="23"/>
                  <a:pt x="6" y="23"/>
                  <a:pt x="4" y="23"/>
                </a:cubicBezTo>
                <a:cubicBezTo>
                  <a:pt x="5" y="23"/>
                  <a:pt x="5" y="21"/>
                  <a:pt x="5" y="21"/>
                </a:cubicBezTo>
                <a:cubicBezTo>
                  <a:pt x="8" y="19"/>
                  <a:pt x="8" y="14"/>
                  <a:pt x="6" y="10"/>
                </a:cubicBezTo>
                <a:cubicBezTo>
                  <a:pt x="5" y="13"/>
                  <a:pt x="4" y="14"/>
                  <a:pt x="2" y="15"/>
                </a:cubicBezTo>
                <a:lnTo>
                  <a:pt x="0" y="15"/>
                </a:lnTo>
                <a:cubicBezTo>
                  <a:pt x="2" y="12"/>
                  <a:pt x="1" y="10"/>
                  <a:pt x="0" y="6"/>
                </a:cubicBezTo>
                <a:cubicBezTo>
                  <a:pt x="2" y="8"/>
                  <a:pt x="4" y="9"/>
                  <a:pt x="6" y="8"/>
                </a:cubicBezTo>
                <a:cubicBezTo>
                  <a:pt x="4" y="6"/>
                  <a:pt x="3" y="2"/>
                  <a:pt x="4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85" name="Freeform 1885"/>
          <p:cNvSpPr>
            <a:spLocks/>
          </p:cNvSpPr>
          <p:nvPr userDrawn="1"/>
        </p:nvSpPr>
        <p:spPr bwMode="auto">
          <a:xfrm>
            <a:off x="377826" y="638175"/>
            <a:ext cx="20638" cy="15875"/>
          </a:xfrm>
          <a:custGeom>
            <a:avLst/>
            <a:gdLst>
              <a:gd name="T0" fmla="*/ 9 w 31"/>
              <a:gd name="T1" fmla="*/ 0 h 22"/>
              <a:gd name="T2" fmla="*/ 9 w 31"/>
              <a:gd name="T3" fmla="*/ 0 h 22"/>
              <a:gd name="T4" fmla="*/ 7 w 31"/>
              <a:gd name="T5" fmla="*/ 10 h 22"/>
              <a:gd name="T6" fmla="*/ 7 w 31"/>
              <a:gd name="T7" fmla="*/ 10 h 22"/>
              <a:gd name="T8" fmla="*/ 7 w 31"/>
              <a:gd name="T9" fmla="*/ 11 h 22"/>
              <a:gd name="T10" fmla="*/ 8 w 31"/>
              <a:gd name="T11" fmla="*/ 11 h 22"/>
              <a:gd name="T12" fmla="*/ 9 w 31"/>
              <a:gd name="T13" fmla="*/ 8 h 22"/>
              <a:gd name="T14" fmla="*/ 11 w 31"/>
              <a:gd name="T15" fmla="*/ 10 h 22"/>
              <a:gd name="T16" fmla="*/ 11 w 31"/>
              <a:gd name="T17" fmla="*/ 11 h 22"/>
              <a:gd name="T18" fmla="*/ 10 w 31"/>
              <a:gd name="T19" fmla="*/ 12 h 22"/>
              <a:gd name="T20" fmla="*/ 11 w 31"/>
              <a:gd name="T21" fmla="*/ 12 h 22"/>
              <a:gd name="T22" fmla="*/ 13 w 31"/>
              <a:gd name="T23" fmla="*/ 10 h 22"/>
              <a:gd name="T24" fmla="*/ 15 w 31"/>
              <a:gd name="T25" fmla="*/ 13 h 22"/>
              <a:gd name="T26" fmla="*/ 15 w 31"/>
              <a:gd name="T27" fmla="*/ 13 h 22"/>
              <a:gd name="T28" fmla="*/ 16 w 31"/>
              <a:gd name="T29" fmla="*/ 13 h 22"/>
              <a:gd name="T30" fmla="*/ 16 w 31"/>
              <a:gd name="T31" fmla="*/ 12 h 22"/>
              <a:gd name="T32" fmla="*/ 16 w 31"/>
              <a:gd name="T33" fmla="*/ 11 h 22"/>
              <a:gd name="T34" fmla="*/ 20 w 31"/>
              <a:gd name="T35" fmla="*/ 14 h 22"/>
              <a:gd name="T36" fmla="*/ 26 w 31"/>
              <a:gd name="T37" fmla="*/ 11 h 22"/>
              <a:gd name="T38" fmla="*/ 30 w 31"/>
              <a:gd name="T39" fmla="*/ 14 h 22"/>
              <a:gd name="T40" fmla="*/ 26 w 31"/>
              <a:gd name="T41" fmla="*/ 21 h 22"/>
              <a:gd name="T42" fmla="*/ 14 w 31"/>
              <a:gd name="T43" fmla="*/ 15 h 22"/>
              <a:gd name="T44" fmla="*/ 7 w 31"/>
              <a:gd name="T45" fmla="*/ 13 h 22"/>
              <a:gd name="T46" fmla="*/ 9 w 31"/>
              <a:gd name="T47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1" h="22">
                <a:moveTo>
                  <a:pt x="9" y="0"/>
                </a:moveTo>
                <a:lnTo>
                  <a:pt x="9" y="0"/>
                </a:lnTo>
                <a:cubicBezTo>
                  <a:pt x="14" y="4"/>
                  <a:pt x="8" y="6"/>
                  <a:pt x="7" y="10"/>
                </a:cubicBezTo>
                <a:lnTo>
                  <a:pt x="7" y="10"/>
                </a:lnTo>
                <a:lnTo>
                  <a:pt x="7" y="11"/>
                </a:lnTo>
                <a:lnTo>
                  <a:pt x="8" y="11"/>
                </a:lnTo>
                <a:cubicBezTo>
                  <a:pt x="8" y="9"/>
                  <a:pt x="9" y="8"/>
                  <a:pt x="9" y="8"/>
                </a:cubicBezTo>
                <a:cubicBezTo>
                  <a:pt x="9" y="7"/>
                  <a:pt x="11" y="10"/>
                  <a:pt x="11" y="10"/>
                </a:cubicBezTo>
                <a:cubicBezTo>
                  <a:pt x="11" y="10"/>
                  <a:pt x="11" y="10"/>
                  <a:pt x="11" y="11"/>
                </a:cubicBezTo>
                <a:cubicBezTo>
                  <a:pt x="10" y="11"/>
                  <a:pt x="10" y="11"/>
                  <a:pt x="10" y="12"/>
                </a:cubicBezTo>
                <a:lnTo>
                  <a:pt x="11" y="12"/>
                </a:lnTo>
                <a:cubicBezTo>
                  <a:pt x="11" y="11"/>
                  <a:pt x="12" y="11"/>
                  <a:pt x="13" y="10"/>
                </a:cubicBezTo>
                <a:cubicBezTo>
                  <a:pt x="14" y="10"/>
                  <a:pt x="14" y="12"/>
                  <a:pt x="15" y="13"/>
                </a:cubicBezTo>
                <a:lnTo>
                  <a:pt x="15" y="13"/>
                </a:lnTo>
                <a:lnTo>
                  <a:pt x="16" y="13"/>
                </a:lnTo>
                <a:cubicBezTo>
                  <a:pt x="16" y="13"/>
                  <a:pt x="16" y="12"/>
                  <a:pt x="16" y="12"/>
                </a:cubicBezTo>
                <a:lnTo>
                  <a:pt x="16" y="11"/>
                </a:lnTo>
                <a:cubicBezTo>
                  <a:pt x="18" y="11"/>
                  <a:pt x="19" y="13"/>
                  <a:pt x="20" y="14"/>
                </a:cubicBezTo>
                <a:cubicBezTo>
                  <a:pt x="22" y="14"/>
                  <a:pt x="23" y="10"/>
                  <a:pt x="26" y="11"/>
                </a:cubicBezTo>
                <a:cubicBezTo>
                  <a:pt x="26" y="11"/>
                  <a:pt x="29" y="12"/>
                  <a:pt x="30" y="14"/>
                </a:cubicBezTo>
                <a:cubicBezTo>
                  <a:pt x="31" y="19"/>
                  <a:pt x="29" y="20"/>
                  <a:pt x="26" y="21"/>
                </a:cubicBezTo>
                <a:cubicBezTo>
                  <a:pt x="21" y="22"/>
                  <a:pt x="18" y="17"/>
                  <a:pt x="14" y="15"/>
                </a:cubicBezTo>
                <a:cubicBezTo>
                  <a:pt x="12" y="14"/>
                  <a:pt x="9" y="14"/>
                  <a:pt x="7" y="13"/>
                </a:cubicBezTo>
                <a:cubicBezTo>
                  <a:pt x="0" y="10"/>
                  <a:pt x="7" y="3"/>
                  <a:pt x="9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86" name="Freeform 1886"/>
          <p:cNvSpPr>
            <a:spLocks/>
          </p:cNvSpPr>
          <p:nvPr userDrawn="1"/>
        </p:nvSpPr>
        <p:spPr bwMode="auto">
          <a:xfrm>
            <a:off x="396876" y="625475"/>
            <a:ext cx="3175" cy="4763"/>
          </a:xfrm>
          <a:custGeom>
            <a:avLst/>
            <a:gdLst>
              <a:gd name="T0" fmla="*/ 5 w 5"/>
              <a:gd name="T1" fmla="*/ 1 h 5"/>
              <a:gd name="T2" fmla="*/ 5 w 5"/>
              <a:gd name="T3" fmla="*/ 1 h 5"/>
              <a:gd name="T4" fmla="*/ 2 w 5"/>
              <a:gd name="T5" fmla="*/ 5 h 5"/>
              <a:gd name="T6" fmla="*/ 0 w 5"/>
              <a:gd name="T7" fmla="*/ 2 h 5"/>
              <a:gd name="T8" fmla="*/ 5 w 5"/>
              <a:gd name="T9" fmla="*/ 1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5">
                <a:moveTo>
                  <a:pt x="5" y="1"/>
                </a:moveTo>
                <a:lnTo>
                  <a:pt x="5" y="1"/>
                </a:lnTo>
                <a:cubicBezTo>
                  <a:pt x="4" y="3"/>
                  <a:pt x="3" y="4"/>
                  <a:pt x="2" y="5"/>
                </a:cubicBezTo>
                <a:cubicBezTo>
                  <a:pt x="2" y="5"/>
                  <a:pt x="1" y="3"/>
                  <a:pt x="0" y="2"/>
                </a:cubicBezTo>
                <a:cubicBezTo>
                  <a:pt x="2" y="0"/>
                  <a:pt x="3" y="0"/>
                  <a:pt x="5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87" name="Freeform 1887"/>
          <p:cNvSpPr>
            <a:spLocks/>
          </p:cNvSpPr>
          <p:nvPr userDrawn="1"/>
        </p:nvSpPr>
        <p:spPr bwMode="auto">
          <a:xfrm>
            <a:off x="384176" y="623888"/>
            <a:ext cx="11113" cy="22225"/>
          </a:xfrm>
          <a:custGeom>
            <a:avLst/>
            <a:gdLst>
              <a:gd name="T0" fmla="*/ 10 w 16"/>
              <a:gd name="T1" fmla="*/ 0 h 31"/>
              <a:gd name="T2" fmla="*/ 10 w 16"/>
              <a:gd name="T3" fmla="*/ 0 h 31"/>
              <a:gd name="T4" fmla="*/ 16 w 16"/>
              <a:gd name="T5" fmla="*/ 11 h 31"/>
              <a:gd name="T6" fmla="*/ 12 w 16"/>
              <a:gd name="T7" fmla="*/ 15 h 31"/>
              <a:gd name="T8" fmla="*/ 15 w 16"/>
              <a:gd name="T9" fmla="*/ 28 h 31"/>
              <a:gd name="T10" fmla="*/ 9 w 16"/>
              <a:gd name="T11" fmla="*/ 30 h 31"/>
              <a:gd name="T12" fmla="*/ 0 w 16"/>
              <a:gd name="T13" fmla="*/ 5 h 31"/>
              <a:gd name="T14" fmla="*/ 10 w 16"/>
              <a:gd name="T15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" h="31">
                <a:moveTo>
                  <a:pt x="10" y="0"/>
                </a:moveTo>
                <a:lnTo>
                  <a:pt x="10" y="0"/>
                </a:lnTo>
                <a:cubicBezTo>
                  <a:pt x="13" y="4"/>
                  <a:pt x="14" y="8"/>
                  <a:pt x="16" y="11"/>
                </a:cubicBezTo>
                <a:cubicBezTo>
                  <a:pt x="16" y="11"/>
                  <a:pt x="13" y="14"/>
                  <a:pt x="12" y="15"/>
                </a:cubicBezTo>
                <a:cubicBezTo>
                  <a:pt x="10" y="20"/>
                  <a:pt x="12" y="25"/>
                  <a:pt x="15" y="28"/>
                </a:cubicBezTo>
                <a:cubicBezTo>
                  <a:pt x="15" y="28"/>
                  <a:pt x="11" y="31"/>
                  <a:pt x="9" y="30"/>
                </a:cubicBezTo>
                <a:cubicBezTo>
                  <a:pt x="6" y="29"/>
                  <a:pt x="0" y="9"/>
                  <a:pt x="0" y="5"/>
                </a:cubicBezTo>
                <a:cubicBezTo>
                  <a:pt x="4" y="4"/>
                  <a:pt x="7" y="3"/>
                  <a:pt x="1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88" name="Freeform 1888"/>
          <p:cNvSpPr>
            <a:spLocks/>
          </p:cNvSpPr>
          <p:nvPr userDrawn="1"/>
        </p:nvSpPr>
        <p:spPr bwMode="auto">
          <a:xfrm>
            <a:off x="393701" y="619125"/>
            <a:ext cx="85725" cy="38100"/>
          </a:xfrm>
          <a:custGeom>
            <a:avLst/>
            <a:gdLst>
              <a:gd name="T0" fmla="*/ 110 w 119"/>
              <a:gd name="T1" fmla="*/ 6 h 52"/>
              <a:gd name="T2" fmla="*/ 110 w 119"/>
              <a:gd name="T3" fmla="*/ 6 h 52"/>
              <a:gd name="T4" fmla="*/ 112 w 119"/>
              <a:gd name="T5" fmla="*/ 13 h 52"/>
              <a:gd name="T6" fmla="*/ 117 w 119"/>
              <a:gd name="T7" fmla="*/ 20 h 52"/>
              <a:gd name="T8" fmla="*/ 113 w 119"/>
              <a:gd name="T9" fmla="*/ 26 h 52"/>
              <a:gd name="T10" fmla="*/ 89 w 119"/>
              <a:gd name="T11" fmla="*/ 25 h 52"/>
              <a:gd name="T12" fmla="*/ 83 w 119"/>
              <a:gd name="T13" fmla="*/ 25 h 52"/>
              <a:gd name="T14" fmla="*/ 81 w 119"/>
              <a:gd name="T15" fmla="*/ 21 h 52"/>
              <a:gd name="T16" fmla="*/ 77 w 119"/>
              <a:gd name="T17" fmla="*/ 27 h 52"/>
              <a:gd name="T18" fmla="*/ 75 w 119"/>
              <a:gd name="T19" fmla="*/ 22 h 52"/>
              <a:gd name="T20" fmla="*/ 71 w 119"/>
              <a:gd name="T21" fmla="*/ 28 h 52"/>
              <a:gd name="T22" fmla="*/ 70 w 119"/>
              <a:gd name="T23" fmla="*/ 23 h 52"/>
              <a:gd name="T24" fmla="*/ 66 w 119"/>
              <a:gd name="T25" fmla="*/ 30 h 52"/>
              <a:gd name="T26" fmla="*/ 64 w 119"/>
              <a:gd name="T27" fmla="*/ 25 h 52"/>
              <a:gd name="T28" fmla="*/ 60 w 119"/>
              <a:gd name="T29" fmla="*/ 32 h 52"/>
              <a:gd name="T30" fmla="*/ 58 w 119"/>
              <a:gd name="T31" fmla="*/ 27 h 52"/>
              <a:gd name="T32" fmla="*/ 55 w 119"/>
              <a:gd name="T33" fmla="*/ 34 h 52"/>
              <a:gd name="T34" fmla="*/ 53 w 119"/>
              <a:gd name="T35" fmla="*/ 30 h 52"/>
              <a:gd name="T36" fmla="*/ 49 w 119"/>
              <a:gd name="T37" fmla="*/ 37 h 52"/>
              <a:gd name="T38" fmla="*/ 48 w 119"/>
              <a:gd name="T39" fmla="*/ 32 h 52"/>
              <a:gd name="T40" fmla="*/ 43 w 119"/>
              <a:gd name="T41" fmla="*/ 42 h 52"/>
              <a:gd name="T42" fmla="*/ 26 w 119"/>
              <a:gd name="T43" fmla="*/ 52 h 52"/>
              <a:gd name="T44" fmla="*/ 21 w 119"/>
              <a:gd name="T45" fmla="*/ 39 h 52"/>
              <a:gd name="T46" fmla="*/ 31 w 119"/>
              <a:gd name="T47" fmla="*/ 39 h 52"/>
              <a:gd name="T48" fmla="*/ 39 w 119"/>
              <a:gd name="T49" fmla="*/ 35 h 52"/>
              <a:gd name="T50" fmla="*/ 31 w 119"/>
              <a:gd name="T51" fmla="*/ 37 h 52"/>
              <a:gd name="T52" fmla="*/ 15 w 119"/>
              <a:gd name="T53" fmla="*/ 29 h 52"/>
              <a:gd name="T54" fmla="*/ 16 w 119"/>
              <a:gd name="T55" fmla="*/ 28 h 52"/>
              <a:gd name="T56" fmla="*/ 27 w 119"/>
              <a:gd name="T57" fmla="*/ 31 h 52"/>
              <a:gd name="T58" fmla="*/ 16 w 119"/>
              <a:gd name="T59" fmla="*/ 23 h 52"/>
              <a:gd name="T60" fmla="*/ 15 w 119"/>
              <a:gd name="T61" fmla="*/ 17 h 52"/>
              <a:gd name="T62" fmla="*/ 15 w 119"/>
              <a:gd name="T63" fmla="*/ 22 h 52"/>
              <a:gd name="T64" fmla="*/ 10 w 119"/>
              <a:gd name="T65" fmla="*/ 18 h 52"/>
              <a:gd name="T66" fmla="*/ 10 w 119"/>
              <a:gd name="T67" fmla="*/ 20 h 52"/>
              <a:gd name="T68" fmla="*/ 7 w 119"/>
              <a:gd name="T69" fmla="*/ 20 h 52"/>
              <a:gd name="T70" fmla="*/ 11 w 119"/>
              <a:gd name="T71" fmla="*/ 23 h 52"/>
              <a:gd name="T72" fmla="*/ 2 w 119"/>
              <a:gd name="T73" fmla="*/ 29 h 52"/>
              <a:gd name="T74" fmla="*/ 2 w 119"/>
              <a:gd name="T75" fmla="*/ 20 h 52"/>
              <a:gd name="T76" fmla="*/ 11 w 119"/>
              <a:gd name="T77" fmla="*/ 11 h 52"/>
              <a:gd name="T78" fmla="*/ 19 w 119"/>
              <a:gd name="T79" fmla="*/ 13 h 52"/>
              <a:gd name="T80" fmla="*/ 36 w 119"/>
              <a:gd name="T81" fmla="*/ 27 h 52"/>
              <a:gd name="T82" fmla="*/ 63 w 119"/>
              <a:gd name="T83" fmla="*/ 21 h 52"/>
              <a:gd name="T84" fmla="*/ 69 w 119"/>
              <a:gd name="T85" fmla="*/ 22 h 52"/>
              <a:gd name="T86" fmla="*/ 69 w 119"/>
              <a:gd name="T87" fmla="*/ 19 h 52"/>
              <a:gd name="T88" fmla="*/ 73 w 119"/>
              <a:gd name="T89" fmla="*/ 19 h 52"/>
              <a:gd name="T90" fmla="*/ 74 w 119"/>
              <a:gd name="T91" fmla="*/ 17 h 52"/>
              <a:gd name="T92" fmla="*/ 78 w 119"/>
              <a:gd name="T93" fmla="*/ 17 h 52"/>
              <a:gd name="T94" fmla="*/ 79 w 119"/>
              <a:gd name="T95" fmla="*/ 14 h 52"/>
              <a:gd name="T96" fmla="*/ 82 w 119"/>
              <a:gd name="T97" fmla="*/ 12 h 52"/>
              <a:gd name="T98" fmla="*/ 95 w 119"/>
              <a:gd name="T99" fmla="*/ 0 h 52"/>
              <a:gd name="T100" fmla="*/ 100 w 119"/>
              <a:gd name="T101" fmla="*/ 11 h 52"/>
              <a:gd name="T102" fmla="*/ 105 w 119"/>
              <a:gd name="T103" fmla="*/ 3 h 52"/>
              <a:gd name="T104" fmla="*/ 110 w 119"/>
              <a:gd name="T105" fmla="*/ 6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19" h="52">
                <a:moveTo>
                  <a:pt x="110" y="6"/>
                </a:moveTo>
                <a:lnTo>
                  <a:pt x="110" y="6"/>
                </a:lnTo>
                <a:cubicBezTo>
                  <a:pt x="111" y="8"/>
                  <a:pt x="112" y="11"/>
                  <a:pt x="112" y="13"/>
                </a:cubicBezTo>
                <a:cubicBezTo>
                  <a:pt x="113" y="15"/>
                  <a:pt x="116" y="19"/>
                  <a:pt x="117" y="20"/>
                </a:cubicBezTo>
                <a:cubicBezTo>
                  <a:pt x="119" y="23"/>
                  <a:pt x="117" y="26"/>
                  <a:pt x="113" y="26"/>
                </a:cubicBezTo>
                <a:cubicBezTo>
                  <a:pt x="101" y="26"/>
                  <a:pt x="97" y="25"/>
                  <a:pt x="89" y="25"/>
                </a:cubicBezTo>
                <a:cubicBezTo>
                  <a:pt x="87" y="26"/>
                  <a:pt x="83" y="25"/>
                  <a:pt x="83" y="25"/>
                </a:cubicBezTo>
                <a:cubicBezTo>
                  <a:pt x="83" y="24"/>
                  <a:pt x="83" y="22"/>
                  <a:pt x="81" y="21"/>
                </a:cubicBezTo>
                <a:cubicBezTo>
                  <a:pt x="82" y="24"/>
                  <a:pt x="80" y="27"/>
                  <a:pt x="77" y="27"/>
                </a:cubicBezTo>
                <a:cubicBezTo>
                  <a:pt x="77" y="27"/>
                  <a:pt x="78" y="24"/>
                  <a:pt x="75" y="22"/>
                </a:cubicBezTo>
                <a:cubicBezTo>
                  <a:pt x="76" y="25"/>
                  <a:pt x="74" y="28"/>
                  <a:pt x="71" y="28"/>
                </a:cubicBezTo>
                <a:cubicBezTo>
                  <a:pt x="72" y="26"/>
                  <a:pt x="71" y="24"/>
                  <a:pt x="70" y="23"/>
                </a:cubicBezTo>
                <a:cubicBezTo>
                  <a:pt x="70" y="27"/>
                  <a:pt x="69" y="29"/>
                  <a:pt x="66" y="30"/>
                </a:cubicBezTo>
                <a:cubicBezTo>
                  <a:pt x="66" y="28"/>
                  <a:pt x="65" y="26"/>
                  <a:pt x="64" y="25"/>
                </a:cubicBezTo>
                <a:cubicBezTo>
                  <a:pt x="65" y="28"/>
                  <a:pt x="63" y="32"/>
                  <a:pt x="60" y="32"/>
                </a:cubicBezTo>
                <a:cubicBezTo>
                  <a:pt x="60" y="31"/>
                  <a:pt x="60" y="29"/>
                  <a:pt x="58" y="27"/>
                </a:cubicBezTo>
                <a:cubicBezTo>
                  <a:pt x="59" y="33"/>
                  <a:pt x="57" y="34"/>
                  <a:pt x="55" y="34"/>
                </a:cubicBezTo>
                <a:cubicBezTo>
                  <a:pt x="55" y="32"/>
                  <a:pt x="54" y="31"/>
                  <a:pt x="53" y="30"/>
                </a:cubicBezTo>
                <a:cubicBezTo>
                  <a:pt x="54" y="33"/>
                  <a:pt x="53" y="37"/>
                  <a:pt x="49" y="37"/>
                </a:cubicBezTo>
                <a:cubicBezTo>
                  <a:pt x="49" y="37"/>
                  <a:pt x="50" y="34"/>
                  <a:pt x="48" y="32"/>
                </a:cubicBezTo>
                <a:cubicBezTo>
                  <a:pt x="48" y="36"/>
                  <a:pt x="46" y="39"/>
                  <a:pt x="43" y="42"/>
                </a:cubicBezTo>
                <a:cubicBezTo>
                  <a:pt x="37" y="46"/>
                  <a:pt x="32" y="49"/>
                  <a:pt x="26" y="52"/>
                </a:cubicBezTo>
                <a:cubicBezTo>
                  <a:pt x="24" y="48"/>
                  <a:pt x="23" y="43"/>
                  <a:pt x="21" y="39"/>
                </a:cubicBezTo>
                <a:cubicBezTo>
                  <a:pt x="25" y="39"/>
                  <a:pt x="28" y="40"/>
                  <a:pt x="31" y="39"/>
                </a:cubicBezTo>
                <a:cubicBezTo>
                  <a:pt x="34" y="39"/>
                  <a:pt x="39" y="37"/>
                  <a:pt x="39" y="35"/>
                </a:cubicBezTo>
                <a:cubicBezTo>
                  <a:pt x="36" y="37"/>
                  <a:pt x="32" y="37"/>
                  <a:pt x="31" y="37"/>
                </a:cubicBezTo>
                <a:cubicBezTo>
                  <a:pt x="23" y="37"/>
                  <a:pt x="18" y="35"/>
                  <a:pt x="15" y="29"/>
                </a:cubicBezTo>
                <a:cubicBezTo>
                  <a:pt x="15" y="29"/>
                  <a:pt x="15" y="28"/>
                  <a:pt x="16" y="28"/>
                </a:cubicBezTo>
                <a:cubicBezTo>
                  <a:pt x="18" y="31"/>
                  <a:pt x="23" y="33"/>
                  <a:pt x="27" y="31"/>
                </a:cubicBezTo>
                <a:cubicBezTo>
                  <a:pt x="23" y="31"/>
                  <a:pt x="16" y="28"/>
                  <a:pt x="16" y="23"/>
                </a:cubicBezTo>
                <a:cubicBezTo>
                  <a:pt x="17" y="21"/>
                  <a:pt x="18" y="18"/>
                  <a:pt x="15" y="17"/>
                </a:cubicBezTo>
                <a:cubicBezTo>
                  <a:pt x="16" y="19"/>
                  <a:pt x="16" y="19"/>
                  <a:pt x="15" y="22"/>
                </a:cubicBezTo>
                <a:cubicBezTo>
                  <a:pt x="13" y="20"/>
                  <a:pt x="12" y="18"/>
                  <a:pt x="10" y="18"/>
                </a:cubicBezTo>
                <a:cubicBezTo>
                  <a:pt x="10" y="19"/>
                  <a:pt x="10" y="19"/>
                  <a:pt x="10" y="20"/>
                </a:cubicBezTo>
                <a:cubicBezTo>
                  <a:pt x="9" y="20"/>
                  <a:pt x="8" y="20"/>
                  <a:pt x="7" y="20"/>
                </a:cubicBezTo>
                <a:cubicBezTo>
                  <a:pt x="7" y="21"/>
                  <a:pt x="11" y="21"/>
                  <a:pt x="11" y="23"/>
                </a:cubicBezTo>
                <a:cubicBezTo>
                  <a:pt x="14" y="30"/>
                  <a:pt x="6" y="33"/>
                  <a:pt x="2" y="29"/>
                </a:cubicBezTo>
                <a:cubicBezTo>
                  <a:pt x="0" y="26"/>
                  <a:pt x="0" y="22"/>
                  <a:pt x="2" y="20"/>
                </a:cubicBezTo>
                <a:cubicBezTo>
                  <a:pt x="7" y="16"/>
                  <a:pt x="8" y="14"/>
                  <a:pt x="11" y="11"/>
                </a:cubicBezTo>
                <a:cubicBezTo>
                  <a:pt x="14" y="7"/>
                  <a:pt x="18" y="10"/>
                  <a:pt x="19" y="13"/>
                </a:cubicBezTo>
                <a:cubicBezTo>
                  <a:pt x="23" y="22"/>
                  <a:pt x="29" y="26"/>
                  <a:pt x="36" y="27"/>
                </a:cubicBezTo>
                <a:cubicBezTo>
                  <a:pt x="44" y="29"/>
                  <a:pt x="53" y="25"/>
                  <a:pt x="63" y="21"/>
                </a:cubicBezTo>
                <a:cubicBezTo>
                  <a:pt x="67" y="20"/>
                  <a:pt x="68" y="19"/>
                  <a:pt x="69" y="22"/>
                </a:cubicBezTo>
                <a:cubicBezTo>
                  <a:pt x="70" y="20"/>
                  <a:pt x="69" y="19"/>
                  <a:pt x="69" y="19"/>
                </a:cubicBezTo>
                <a:cubicBezTo>
                  <a:pt x="70" y="17"/>
                  <a:pt x="73" y="17"/>
                  <a:pt x="73" y="19"/>
                </a:cubicBezTo>
                <a:cubicBezTo>
                  <a:pt x="74" y="18"/>
                  <a:pt x="74" y="17"/>
                  <a:pt x="74" y="17"/>
                </a:cubicBezTo>
                <a:cubicBezTo>
                  <a:pt x="76" y="14"/>
                  <a:pt x="78" y="16"/>
                  <a:pt x="78" y="17"/>
                </a:cubicBezTo>
                <a:cubicBezTo>
                  <a:pt x="80" y="16"/>
                  <a:pt x="79" y="14"/>
                  <a:pt x="79" y="14"/>
                </a:cubicBezTo>
                <a:cubicBezTo>
                  <a:pt x="80" y="13"/>
                  <a:pt x="81" y="13"/>
                  <a:pt x="82" y="12"/>
                </a:cubicBezTo>
                <a:cubicBezTo>
                  <a:pt x="88" y="12"/>
                  <a:pt x="93" y="8"/>
                  <a:pt x="95" y="0"/>
                </a:cubicBezTo>
                <a:cubicBezTo>
                  <a:pt x="98" y="4"/>
                  <a:pt x="99" y="5"/>
                  <a:pt x="100" y="11"/>
                </a:cubicBezTo>
                <a:cubicBezTo>
                  <a:pt x="103" y="9"/>
                  <a:pt x="104" y="7"/>
                  <a:pt x="105" y="3"/>
                </a:cubicBezTo>
                <a:cubicBezTo>
                  <a:pt x="106" y="4"/>
                  <a:pt x="108" y="5"/>
                  <a:pt x="110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89" name="Freeform 1889"/>
          <p:cNvSpPr>
            <a:spLocks/>
          </p:cNvSpPr>
          <p:nvPr userDrawn="1"/>
        </p:nvSpPr>
        <p:spPr bwMode="auto">
          <a:xfrm>
            <a:off x="379413" y="615950"/>
            <a:ext cx="12700" cy="7938"/>
          </a:xfrm>
          <a:custGeom>
            <a:avLst/>
            <a:gdLst>
              <a:gd name="T0" fmla="*/ 0 w 17"/>
              <a:gd name="T1" fmla="*/ 6 h 11"/>
              <a:gd name="T2" fmla="*/ 0 w 17"/>
              <a:gd name="T3" fmla="*/ 6 h 11"/>
              <a:gd name="T4" fmla="*/ 9 w 17"/>
              <a:gd name="T5" fmla="*/ 6 h 11"/>
              <a:gd name="T6" fmla="*/ 15 w 17"/>
              <a:gd name="T7" fmla="*/ 0 h 11"/>
              <a:gd name="T8" fmla="*/ 10 w 17"/>
              <a:gd name="T9" fmla="*/ 9 h 11"/>
              <a:gd name="T10" fmla="*/ 0 w 17"/>
              <a:gd name="T11" fmla="*/ 6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" h="11">
                <a:moveTo>
                  <a:pt x="0" y="6"/>
                </a:moveTo>
                <a:lnTo>
                  <a:pt x="0" y="6"/>
                </a:lnTo>
                <a:cubicBezTo>
                  <a:pt x="1" y="7"/>
                  <a:pt x="6" y="8"/>
                  <a:pt x="9" y="6"/>
                </a:cubicBezTo>
                <a:cubicBezTo>
                  <a:pt x="13" y="5"/>
                  <a:pt x="15" y="2"/>
                  <a:pt x="15" y="0"/>
                </a:cubicBezTo>
                <a:cubicBezTo>
                  <a:pt x="17" y="3"/>
                  <a:pt x="14" y="7"/>
                  <a:pt x="10" y="9"/>
                </a:cubicBezTo>
                <a:cubicBezTo>
                  <a:pt x="7" y="11"/>
                  <a:pt x="1" y="11"/>
                  <a:pt x="0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90" name="Freeform 1890"/>
          <p:cNvSpPr>
            <a:spLocks/>
          </p:cNvSpPr>
          <p:nvPr userDrawn="1"/>
        </p:nvSpPr>
        <p:spPr bwMode="auto">
          <a:xfrm>
            <a:off x="377826" y="604838"/>
            <a:ext cx="11113" cy="15875"/>
          </a:xfrm>
          <a:custGeom>
            <a:avLst/>
            <a:gdLst>
              <a:gd name="T0" fmla="*/ 8 w 17"/>
              <a:gd name="T1" fmla="*/ 0 h 21"/>
              <a:gd name="T2" fmla="*/ 8 w 17"/>
              <a:gd name="T3" fmla="*/ 0 h 21"/>
              <a:gd name="T4" fmla="*/ 14 w 17"/>
              <a:gd name="T5" fmla="*/ 8 h 21"/>
              <a:gd name="T6" fmla="*/ 12 w 17"/>
              <a:gd name="T7" fmla="*/ 19 h 21"/>
              <a:gd name="T8" fmla="*/ 1 w 17"/>
              <a:gd name="T9" fmla="*/ 14 h 21"/>
              <a:gd name="T10" fmla="*/ 0 w 17"/>
              <a:gd name="T11" fmla="*/ 3 h 21"/>
              <a:gd name="T12" fmla="*/ 6 w 17"/>
              <a:gd name="T13" fmla="*/ 7 h 21"/>
              <a:gd name="T14" fmla="*/ 8 w 17"/>
              <a:gd name="T1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" h="21">
                <a:moveTo>
                  <a:pt x="8" y="0"/>
                </a:moveTo>
                <a:lnTo>
                  <a:pt x="8" y="0"/>
                </a:lnTo>
                <a:cubicBezTo>
                  <a:pt x="9" y="4"/>
                  <a:pt x="12" y="5"/>
                  <a:pt x="14" y="8"/>
                </a:cubicBezTo>
                <a:cubicBezTo>
                  <a:pt x="17" y="12"/>
                  <a:pt x="16" y="17"/>
                  <a:pt x="12" y="19"/>
                </a:cubicBezTo>
                <a:cubicBezTo>
                  <a:pt x="8" y="21"/>
                  <a:pt x="3" y="19"/>
                  <a:pt x="1" y="14"/>
                </a:cubicBezTo>
                <a:cubicBezTo>
                  <a:pt x="0" y="11"/>
                  <a:pt x="3" y="8"/>
                  <a:pt x="0" y="3"/>
                </a:cubicBezTo>
                <a:cubicBezTo>
                  <a:pt x="2" y="6"/>
                  <a:pt x="5" y="7"/>
                  <a:pt x="6" y="7"/>
                </a:cubicBezTo>
                <a:cubicBezTo>
                  <a:pt x="7" y="6"/>
                  <a:pt x="8" y="2"/>
                  <a:pt x="8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91" name="Freeform 1891"/>
          <p:cNvSpPr>
            <a:spLocks/>
          </p:cNvSpPr>
          <p:nvPr userDrawn="1"/>
        </p:nvSpPr>
        <p:spPr bwMode="auto">
          <a:xfrm>
            <a:off x="377826" y="604838"/>
            <a:ext cx="3175" cy="3175"/>
          </a:xfrm>
          <a:custGeom>
            <a:avLst/>
            <a:gdLst>
              <a:gd name="T0" fmla="*/ 4 w 4"/>
              <a:gd name="T1" fmla="*/ 0 h 3"/>
              <a:gd name="T2" fmla="*/ 4 w 4"/>
              <a:gd name="T3" fmla="*/ 0 h 3"/>
              <a:gd name="T4" fmla="*/ 4 w 4"/>
              <a:gd name="T5" fmla="*/ 3 h 3"/>
              <a:gd name="T6" fmla="*/ 0 w 4"/>
              <a:gd name="T7" fmla="*/ 1 h 3"/>
              <a:gd name="T8" fmla="*/ 4 w 4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">
                <a:moveTo>
                  <a:pt x="4" y="0"/>
                </a:moveTo>
                <a:lnTo>
                  <a:pt x="4" y="0"/>
                </a:lnTo>
                <a:cubicBezTo>
                  <a:pt x="4" y="1"/>
                  <a:pt x="4" y="2"/>
                  <a:pt x="4" y="3"/>
                </a:cubicBezTo>
                <a:cubicBezTo>
                  <a:pt x="2" y="3"/>
                  <a:pt x="1" y="2"/>
                  <a:pt x="0" y="1"/>
                </a:cubicBezTo>
                <a:cubicBezTo>
                  <a:pt x="2" y="1"/>
                  <a:pt x="3" y="0"/>
                  <a:pt x="4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92" name="Freeform 1892"/>
          <p:cNvSpPr>
            <a:spLocks/>
          </p:cNvSpPr>
          <p:nvPr userDrawn="1"/>
        </p:nvSpPr>
        <p:spPr bwMode="auto">
          <a:xfrm>
            <a:off x="347663" y="534988"/>
            <a:ext cx="31750" cy="66675"/>
          </a:xfrm>
          <a:custGeom>
            <a:avLst/>
            <a:gdLst>
              <a:gd name="T0" fmla="*/ 0 w 46"/>
              <a:gd name="T1" fmla="*/ 1 h 93"/>
              <a:gd name="T2" fmla="*/ 0 w 46"/>
              <a:gd name="T3" fmla="*/ 1 h 93"/>
              <a:gd name="T4" fmla="*/ 3 w 46"/>
              <a:gd name="T5" fmla="*/ 0 h 93"/>
              <a:gd name="T6" fmla="*/ 45 w 46"/>
              <a:gd name="T7" fmla="*/ 87 h 93"/>
              <a:gd name="T8" fmla="*/ 43 w 46"/>
              <a:gd name="T9" fmla="*/ 92 h 93"/>
              <a:gd name="T10" fmla="*/ 37 w 46"/>
              <a:gd name="T11" fmla="*/ 90 h 93"/>
              <a:gd name="T12" fmla="*/ 0 w 46"/>
              <a:gd name="T13" fmla="*/ 1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" h="93">
                <a:moveTo>
                  <a:pt x="0" y="1"/>
                </a:moveTo>
                <a:lnTo>
                  <a:pt x="0" y="1"/>
                </a:lnTo>
                <a:lnTo>
                  <a:pt x="3" y="0"/>
                </a:lnTo>
                <a:lnTo>
                  <a:pt x="45" y="87"/>
                </a:lnTo>
                <a:cubicBezTo>
                  <a:pt x="46" y="89"/>
                  <a:pt x="45" y="91"/>
                  <a:pt x="43" y="92"/>
                </a:cubicBezTo>
                <a:cubicBezTo>
                  <a:pt x="41" y="93"/>
                  <a:pt x="38" y="92"/>
                  <a:pt x="37" y="90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93" name="Freeform 1893"/>
          <p:cNvSpPr>
            <a:spLocks/>
          </p:cNvSpPr>
          <p:nvPr userDrawn="1"/>
        </p:nvSpPr>
        <p:spPr bwMode="auto">
          <a:xfrm>
            <a:off x="411163" y="679450"/>
            <a:ext cx="4763" cy="1588"/>
          </a:xfrm>
          <a:custGeom>
            <a:avLst/>
            <a:gdLst>
              <a:gd name="T0" fmla="*/ 5 w 5"/>
              <a:gd name="T1" fmla="*/ 0 h 3"/>
              <a:gd name="T2" fmla="*/ 5 w 5"/>
              <a:gd name="T3" fmla="*/ 0 h 3"/>
              <a:gd name="T4" fmla="*/ 4 w 5"/>
              <a:gd name="T5" fmla="*/ 3 h 3"/>
              <a:gd name="T6" fmla="*/ 0 w 5"/>
              <a:gd name="T7" fmla="*/ 2 h 3"/>
              <a:gd name="T8" fmla="*/ 5 w 5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3">
                <a:moveTo>
                  <a:pt x="5" y="0"/>
                </a:moveTo>
                <a:lnTo>
                  <a:pt x="5" y="0"/>
                </a:lnTo>
                <a:cubicBezTo>
                  <a:pt x="5" y="1"/>
                  <a:pt x="4" y="2"/>
                  <a:pt x="4" y="3"/>
                </a:cubicBezTo>
                <a:cubicBezTo>
                  <a:pt x="3" y="3"/>
                  <a:pt x="1" y="3"/>
                  <a:pt x="0" y="2"/>
                </a:cubicBezTo>
                <a:cubicBezTo>
                  <a:pt x="2" y="2"/>
                  <a:pt x="4" y="1"/>
                  <a:pt x="5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94" name="Freeform 1894"/>
          <p:cNvSpPr>
            <a:spLocks/>
          </p:cNvSpPr>
          <p:nvPr userDrawn="1"/>
        </p:nvSpPr>
        <p:spPr bwMode="auto">
          <a:xfrm>
            <a:off x="373063" y="598488"/>
            <a:ext cx="9525" cy="6350"/>
          </a:xfrm>
          <a:custGeom>
            <a:avLst/>
            <a:gdLst>
              <a:gd name="T0" fmla="*/ 0 w 13"/>
              <a:gd name="T1" fmla="*/ 5 h 9"/>
              <a:gd name="T2" fmla="*/ 0 w 13"/>
              <a:gd name="T3" fmla="*/ 5 h 9"/>
              <a:gd name="T4" fmla="*/ 7 w 13"/>
              <a:gd name="T5" fmla="*/ 6 h 9"/>
              <a:gd name="T6" fmla="*/ 11 w 13"/>
              <a:gd name="T7" fmla="*/ 0 h 9"/>
              <a:gd name="T8" fmla="*/ 8 w 13"/>
              <a:gd name="T9" fmla="*/ 8 h 9"/>
              <a:gd name="T10" fmla="*/ 0 w 13"/>
              <a:gd name="T11" fmla="*/ 5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" h="9">
                <a:moveTo>
                  <a:pt x="0" y="5"/>
                </a:moveTo>
                <a:lnTo>
                  <a:pt x="0" y="5"/>
                </a:lnTo>
                <a:cubicBezTo>
                  <a:pt x="1" y="7"/>
                  <a:pt x="4" y="7"/>
                  <a:pt x="7" y="6"/>
                </a:cubicBezTo>
                <a:cubicBezTo>
                  <a:pt x="10" y="4"/>
                  <a:pt x="11" y="2"/>
                  <a:pt x="11" y="0"/>
                </a:cubicBezTo>
                <a:cubicBezTo>
                  <a:pt x="13" y="3"/>
                  <a:pt x="11" y="7"/>
                  <a:pt x="8" y="8"/>
                </a:cubicBezTo>
                <a:cubicBezTo>
                  <a:pt x="5" y="9"/>
                  <a:pt x="0" y="9"/>
                  <a:pt x="0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95" name="Freeform 1895"/>
          <p:cNvSpPr>
            <a:spLocks/>
          </p:cNvSpPr>
          <p:nvPr userDrawn="1"/>
        </p:nvSpPr>
        <p:spPr bwMode="auto">
          <a:xfrm>
            <a:off x="406401" y="657225"/>
            <a:ext cx="3175" cy="3175"/>
          </a:xfrm>
          <a:custGeom>
            <a:avLst/>
            <a:gdLst>
              <a:gd name="T0" fmla="*/ 2 w 3"/>
              <a:gd name="T1" fmla="*/ 0 h 4"/>
              <a:gd name="T2" fmla="*/ 2 w 3"/>
              <a:gd name="T3" fmla="*/ 0 h 4"/>
              <a:gd name="T4" fmla="*/ 2 w 3"/>
              <a:gd name="T5" fmla="*/ 4 h 4"/>
              <a:gd name="T6" fmla="*/ 0 w 3"/>
              <a:gd name="T7" fmla="*/ 3 h 4"/>
              <a:gd name="T8" fmla="*/ 2 w 3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2" y="0"/>
                </a:moveTo>
                <a:lnTo>
                  <a:pt x="2" y="0"/>
                </a:lnTo>
                <a:cubicBezTo>
                  <a:pt x="2" y="1"/>
                  <a:pt x="3" y="3"/>
                  <a:pt x="2" y="4"/>
                </a:cubicBezTo>
                <a:cubicBezTo>
                  <a:pt x="2" y="4"/>
                  <a:pt x="1" y="3"/>
                  <a:pt x="0" y="3"/>
                </a:cubicBezTo>
                <a:cubicBezTo>
                  <a:pt x="1" y="2"/>
                  <a:pt x="2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96" name="Freeform 1896"/>
          <p:cNvSpPr>
            <a:spLocks/>
          </p:cNvSpPr>
          <p:nvPr userDrawn="1"/>
        </p:nvSpPr>
        <p:spPr bwMode="auto">
          <a:xfrm>
            <a:off x="392113" y="660400"/>
            <a:ext cx="3175" cy="1588"/>
          </a:xfrm>
          <a:custGeom>
            <a:avLst/>
            <a:gdLst>
              <a:gd name="T0" fmla="*/ 0 w 5"/>
              <a:gd name="T1" fmla="*/ 0 h 4"/>
              <a:gd name="T2" fmla="*/ 0 w 5"/>
              <a:gd name="T3" fmla="*/ 0 h 4"/>
              <a:gd name="T4" fmla="*/ 4 w 5"/>
              <a:gd name="T5" fmla="*/ 2 h 4"/>
              <a:gd name="T6" fmla="*/ 5 w 5"/>
              <a:gd name="T7" fmla="*/ 4 h 4"/>
              <a:gd name="T8" fmla="*/ 0 w 5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4">
                <a:moveTo>
                  <a:pt x="0" y="0"/>
                </a:moveTo>
                <a:lnTo>
                  <a:pt x="0" y="0"/>
                </a:lnTo>
                <a:cubicBezTo>
                  <a:pt x="2" y="0"/>
                  <a:pt x="4" y="2"/>
                  <a:pt x="4" y="2"/>
                </a:cubicBezTo>
                <a:cubicBezTo>
                  <a:pt x="4" y="3"/>
                  <a:pt x="5" y="4"/>
                  <a:pt x="5" y="4"/>
                </a:cubicBezTo>
                <a:cubicBezTo>
                  <a:pt x="4" y="4"/>
                  <a:pt x="0" y="2"/>
                  <a:pt x="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97" name="Freeform 1897"/>
          <p:cNvSpPr>
            <a:spLocks/>
          </p:cNvSpPr>
          <p:nvPr userDrawn="1"/>
        </p:nvSpPr>
        <p:spPr bwMode="auto">
          <a:xfrm>
            <a:off x="403226" y="666750"/>
            <a:ext cx="12700" cy="9525"/>
          </a:xfrm>
          <a:custGeom>
            <a:avLst/>
            <a:gdLst>
              <a:gd name="T0" fmla="*/ 0 w 19"/>
              <a:gd name="T1" fmla="*/ 7 h 12"/>
              <a:gd name="T2" fmla="*/ 0 w 19"/>
              <a:gd name="T3" fmla="*/ 7 h 12"/>
              <a:gd name="T4" fmla="*/ 10 w 19"/>
              <a:gd name="T5" fmla="*/ 7 h 12"/>
              <a:gd name="T6" fmla="*/ 16 w 19"/>
              <a:gd name="T7" fmla="*/ 0 h 12"/>
              <a:gd name="T8" fmla="*/ 12 w 19"/>
              <a:gd name="T9" fmla="*/ 10 h 12"/>
              <a:gd name="T10" fmla="*/ 0 w 19"/>
              <a:gd name="T11" fmla="*/ 7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" h="12">
                <a:moveTo>
                  <a:pt x="0" y="7"/>
                </a:moveTo>
                <a:lnTo>
                  <a:pt x="0" y="7"/>
                </a:lnTo>
                <a:cubicBezTo>
                  <a:pt x="1" y="8"/>
                  <a:pt x="6" y="9"/>
                  <a:pt x="10" y="7"/>
                </a:cubicBezTo>
                <a:cubicBezTo>
                  <a:pt x="15" y="5"/>
                  <a:pt x="16" y="2"/>
                  <a:pt x="16" y="0"/>
                </a:cubicBezTo>
                <a:cubicBezTo>
                  <a:pt x="19" y="4"/>
                  <a:pt x="16" y="8"/>
                  <a:pt x="12" y="10"/>
                </a:cubicBezTo>
                <a:cubicBezTo>
                  <a:pt x="8" y="12"/>
                  <a:pt x="1" y="12"/>
                  <a:pt x="0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98" name="Freeform 1898"/>
          <p:cNvSpPr>
            <a:spLocks/>
          </p:cNvSpPr>
          <p:nvPr userDrawn="1"/>
        </p:nvSpPr>
        <p:spPr bwMode="auto">
          <a:xfrm>
            <a:off x="461963" y="633413"/>
            <a:ext cx="12700" cy="4763"/>
          </a:xfrm>
          <a:custGeom>
            <a:avLst/>
            <a:gdLst>
              <a:gd name="T0" fmla="*/ 16 w 18"/>
              <a:gd name="T1" fmla="*/ 0 h 6"/>
              <a:gd name="T2" fmla="*/ 16 w 18"/>
              <a:gd name="T3" fmla="*/ 0 h 6"/>
              <a:gd name="T4" fmla="*/ 17 w 18"/>
              <a:gd name="T5" fmla="*/ 4 h 6"/>
              <a:gd name="T6" fmla="*/ 0 w 18"/>
              <a:gd name="T7" fmla="*/ 4 h 6"/>
              <a:gd name="T8" fmla="*/ 16 w 18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6">
                <a:moveTo>
                  <a:pt x="16" y="0"/>
                </a:moveTo>
                <a:lnTo>
                  <a:pt x="16" y="0"/>
                </a:lnTo>
                <a:cubicBezTo>
                  <a:pt x="18" y="1"/>
                  <a:pt x="18" y="3"/>
                  <a:pt x="17" y="4"/>
                </a:cubicBezTo>
                <a:cubicBezTo>
                  <a:pt x="15" y="6"/>
                  <a:pt x="9" y="4"/>
                  <a:pt x="0" y="4"/>
                </a:cubicBezTo>
                <a:cubicBezTo>
                  <a:pt x="6" y="2"/>
                  <a:pt x="16" y="6"/>
                  <a:pt x="16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99" name="Freeform 1899"/>
          <p:cNvSpPr>
            <a:spLocks/>
          </p:cNvSpPr>
          <p:nvPr userDrawn="1"/>
        </p:nvSpPr>
        <p:spPr bwMode="auto">
          <a:xfrm>
            <a:off x="458788" y="633413"/>
            <a:ext cx="0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2 h 2"/>
              <a:gd name="T6" fmla="*/ 0 w 1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cubicBezTo>
                  <a:pt x="1" y="0"/>
                  <a:pt x="1" y="2"/>
                  <a:pt x="0" y="2"/>
                </a:cubicBezTo>
                <a:cubicBezTo>
                  <a:pt x="0" y="2"/>
                  <a:pt x="0" y="0"/>
                  <a:pt x="0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00" name="Freeform 1900"/>
          <p:cNvSpPr>
            <a:spLocks/>
          </p:cNvSpPr>
          <p:nvPr userDrawn="1"/>
        </p:nvSpPr>
        <p:spPr bwMode="auto">
          <a:xfrm>
            <a:off x="455613" y="633413"/>
            <a:ext cx="1588" cy="3175"/>
          </a:xfrm>
          <a:custGeom>
            <a:avLst/>
            <a:gdLst>
              <a:gd name="T0" fmla="*/ 0 w 2"/>
              <a:gd name="T1" fmla="*/ 0 h 4"/>
              <a:gd name="T2" fmla="*/ 0 w 2"/>
              <a:gd name="T3" fmla="*/ 0 h 4"/>
              <a:gd name="T4" fmla="*/ 0 w 2"/>
              <a:gd name="T5" fmla="*/ 4 h 4"/>
              <a:gd name="T6" fmla="*/ 0 w 2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" h="4">
                <a:moveTo>
                  <a:pt x="0" y="0"/>
                </a:moveTo>
                <a:lnTo>
                  <a:pt x="0" y="0"/>
                </a:lnTo>
                <a:cubicBezTo>
                  <a:pt x="2" y="1"/>
                  <a:pt x="2" y="3"/>
                  <a:pt x="0" y="4"/>
                </a:cubicBezTo>
                <a:cubicBezTo>
                  <a:pt x="1" y="3"/>
                  <a:pt x="0" y="0"/>
                  <a:pt x="0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01" name="Freeform 1901"/>
          <p:cNvSpPr>
            <a:spLocks/>
          </p:cNvSpPr>
          <p:nvPr userDrawn="1"/>
        </p:nvSpPr>
        <p:spPr bwMode="auto">
          <a:xfrm>
            <a:off x="468313" y="630238"/>
            <a:ext cx="4763" cy="4763"/>
          </a:xfrm>
          <a:custGeom>
            <a:avLst/>
            <a:gdLst>
              <a:gd name="T0" fmla="*/ 3 w 7"/>
              <a:gd name="T1" fmla="*/ 0 h 7"/>
              <a:gd name="T2" fmla="*/ 3 w 7"/>
              <a:gd name="T3" fmla="*/ 0 h 7"/>
              <a:gd name="T4" fmla="*/ 0 w 7"/>
              <a:gd name="T5" fmla="*/ 5 h 7"/>
              <a:gd name="T6" fmla="*/ 3 w 7"/>
              <a:gd name="T7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" h="7">
                <a:moveTo>
                  <a:pt x="3" y="0"/>
                </a:moveTo>
                <a:lnTo>
                  <a:pt x="3" y="0"/>
                </a:lnTo>
                <a:cubicBezTo>
                  <a:pt x="7" y="4"/>
                  <a:pt x="4" y="7"/>
                  <a:pt x="0" y="5"/>
                </a:cubicBezTo>
                <a:cubicBezTo>
                  <a:pt x="4" y="4"/>
                  <a:pt x="4" y="2"/>
                  <a:pt x="3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02" name="Freeform 1902"/>
          <p:cNvSpPr>
            <a:spLocks/>
          </p:cNvSpPr>
          <p:nvPr userDrawn="1"/>
        </p:nvSpPr>
        <p:spPr bwMode="auto">
          <a:xfrm>
            <a:off x="384176" y="614363"/>
            <a:ext cx="3175" cy="3175"/>
          </a:xfrm>
          <a:custGeom>
            <a:avLst/>
            <a:gdLst>
              <a:gd name="T0" fmla="*/ 3 w 4"/>
              <a:gd name="T1" fmla="*/ 0 h 6"/>
              <a:gd name="T2" fmla="*/ 3 w 4"/>
              <a:gd name="T3" fmla="*/ 0 h 6"/>
              <a:gd name="T4" fmla="*/ 3 w 4"/>
              <a:gd name="T5" fmla="*/ 4 h 6"/>
              <a:gd name="T6" fmla="*/ 0 w 4"/>
              <a:gd name="T7" fmla="*/ 6 h 6"/>
              <a:gd name="T8" fmla="*/ 3 w 4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6">
                <a:moveTo>
                  <a:pt x="3" y="0"/>
                </a:moveTo>
                <a:lnTo>
                  <a:pt x="3" y="0"/>
                </a:lnTo>
                <a:cubicBezTo>
                  <a:pt x="4" y="1"/>
                  <a:pt x="4" y="3"/>
                  <a:pt x="3" y="4"/>
                </a:cubicBezTo>
                <a:cubicBezTo>
                  <a:pt x="3" y="5"/>
                  <a:pt x="1" y="6"/>
                  <a:pt x="0" y="6"/>
                </a:cubicBezTo>
                <a:cubicBezTo>
                  <a:pt x="1" y="5"/>
                  <a:pt x="3" y="3"/>
                  <a:pt x="3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03" name="Freeform 1903"/>
          <p:cNvSpPr>
            <a:spLocks/>
          </p:cNvSpPr>
          <p:nvPr userDrawn="1"/>
        </p:nvSpPr>
        <p:spPr bwMode="auto">
          <a:xfrm>
            <a:off x="409576" y="671513"/>
            <a:ext cx="3175" cy="3175"/>
          </a:xfrm>
          <a:custGeom>
            <a:avLst/>
            <a:gdLst>
              <a:gd name="T0" fmla="*/ 5 w 5"/>
              <a:gd name="T1" fmla="*/ 0 h 4"/>
              <a:gd name="T2" fmla="*/ 5 w 5"/>
              <a:gd name="T3" fmla="*/ 0 h 4"/>
              <a:gd name="T4" fmla="*/ 0 w 5"/>
              <a:gd name="T5" fmla="*/ 3 h 4"/>
              <a:gd name="T6" fmla="*/ 5 w 5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4">
                <a:moveTo>
                  <a:pt x="5" y="0"/>
                </a:moveTo>
                <a:lnTo>
                  <a:pt x="5" y="0"/>
                </a:lnTo>
                <a:cubicBezTo>
                  <a:pt x="5" y="2"/>
                  <a:pt x="2" y="4"/>
                  <a:pt x="0" y="3"/>
                </a:cubicBezTo>
                <a:cubicBezTo>
                  <a:pt x="2" y="2"/>
                  <a:pt x="4" y="1"/>
                  <a:pt x="5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04" name="Freeform 1904"/>
          <p:cNvSpPr>
            <a:spLocks/>
          </p:cNvSpPr>
          <p:nvPr userDrawn="1"/>
        </p:nvSpPr>
        <p:spPr bwMode="auto">
          <a:xfrm>
            <a:off x="342901" y="528638"/>
            <a:ext cx="7938" cy="4763"/>
          </a:xfrm>
          <a:custGeom>
            <a:avLst/>
            <a:gdLst>
              <a:gd name="T0" fmla="*/ 1 w 9"/>
              <a:gd name="T1" fmla="*/ 5 h 7"/>
              <a:gd name="T2" fmla="*/ 1 w 9"/>
              <a:gd name="T3" fmla="*/ 5 h 7"/>
              <a:gd name="T4" fmla="*/ 1 w 9"/>
              <a:gd name="T5" fmla="*/ 3 h 7"/>
              <a:gd name="T6" fmla="*/ 7 w 9"/>
              <a:gd name="T7" fmla="*/ 0 h 7"/>
              <a:gd name="T8" fmla="*/ 8 w 9"/>
              <a:gd name="T9" fmla="*/ 2 h 7"/>
              <a:gd name="T10" fmla="*/ 6 w 9"/>
              <a:gd name="T11" fmla="*/ 6 h 7"/>
              <a:gd name="T12" fmla="*/ 1 w 9"/>
              <a:gd name="T13" fmla="*/ 5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" h="7">
                <a:moveTo>
                  <a:pt x="1" y="5"/>
                </a:moveTo>
                <a:lnTo>
                  <a:pt x="1" y="5"/>
                </a:lnTo>
                <a:cubicBezTo>
                  <a:pt x="0" y="5"/>
                  <a:pt x="0" y="4"/>
                  <a:pt x="1" y="3"/>
                </a:cubicBezTo>
                <a:cubicBezTo>
                  <a:pt x="3" y="3"/>
                  <a:pt x="5" y="2"/>
                  <a:pt x="7" y="0"/>
                </a:cubicBezTo>
                <a:cubicBezTo>
                  <a:pt x="7" y="0"/>
                  <a:pt x="8" y="1"/>
                  <a:pt x="8" y="2"/>
                </a:cubicBezTo>
                <a:cubicBezTo>
                  <a:pt x="9" y="3"/>
                  <a:pt x="8" y="5"/>
                  <a:pt x="6" y="6"/>
                </a:cubicBezTo>
                <a:cubicBezTo>
                  <a:pt x="4" y="7"/>
                  <a:pt x="1" y="7"/>
                  <a:pt x="1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05" name="Freeform 1905"/>
          <p:cNvSpPr>
            <a:spLocks/>
          </p:cNvSpPr>
          <p:nvPr userDrawn="1"/>
        </p:nvSpPr>
        <p:spPr bwMode="auto">
          <a:xfrm>
            <a:off x="341313" y="492125"/>
            <a:ext cx="7938" cy="22225"/>
          </a:xfrm>
          <a:custGeom>
            <a:avLst/>
            <a:gdLst>
              <a:gd name="T0" fmla="*/ 6 w 12"/>
              <a:gd name="T1" fmla="*/ 0 h 29"/>
              <a:gd name="T2" fmla="*/ 6 w 12"/>
              <a:gd name="T3" fmla="*/ 0 h 29"/>
              <a:gd name="T4" fmla="*/ 8 w 12"/>
              <a:gd name="T5" fmla="*/ 3 h 29"/>
              <a:gd name="T6" fmla="*/ 5 w 12"/>
              <a:gd name="T7" fmla="*/ 9 h 29"/>
              <a:gd name="T8" fmla="*/ 9 w 12"/>
              <a:gd name="T9" fmla="*/ 4 h 29"/>
              <a:gd name="T10" fmla="*/ 10 w 12"/>
              <a:gd name="T11" fmla="*/ 6 h 29"/>
              <a:gd name="T12" fmla="*/ 6 w 12"/>
              <a:gd name="T13" fmla="*/ 12 h 29"/>
              <a:gd name="T14" fmla="*/ 11 w 12"/>
              <a:gd name="T15" fmla="*/ 7 h 29"/>
              <a:gd name="T16" fmla="*/ 12 w 12"/>
              <a:gd name="T17" fmla="*/ 9 h 29"/>
              <a:gd name="T18" fmla="*/ 12 w 12"/>
              <a:gd name="T19" fmla="*/ 10 h 29"/>
              <a:gd name="T20" fmla="*/ 7 w 12"/>
              <a:gd name="T21" fmla="*/ 14 h 29"/>
              <a:gd name="T22" fmla="*/ 12 w 12"/>
              <a:gd name="T23" fmla="*/ 12 h 29"/>
              <a:gd name="T24" fmla="*/ 12 w 12"/>
              <a:gd name="T25" fmla="*/ 15 h 29"/>
              <a:gd name="T26" fmla="*/ 7 w 12"/>
              <a:gd name="T27" fmla="*/ 17 h 29"/>
              <a:gd name="T28" fmla="*/ 12 w 12"/>
              <a:gd name="T29" fmla="*/ 16 h 29"/>
              <a:gd name="T30" fmla="*/ 11 w 12"/>
              <a:gd name="T31" fmla="*/ 18 h 29"/>
              <a:gd name="T32" fmla="*/ 6 w 12"/>
              <a:gd name="T33" fmla="*/ 19 h 29"/>
              <a:gd name="T34" fmla="*/ 10 w 12"/>
              <a:gd name="T35" fmla="*/ 20 h 29"/>
              <a:gd name="T36" fmla="*/ 10 w 12"/>
              <a:gd name="T37" fmla="*/ 21 h 29"/>
              <a:gd name="T38" fmla="*/ 4 w 12"/>
              <a:gd name="T39" fmla="*/ 21 h 29"/>
              <a:gd name="T40" fmla="*/ 9 w 12"/>
              <a:gd name="T41" fmla="*/ 23 h 29"/>
              <a:gd name="T42" fmla="*/ 7 w 12"/>
              <a:gd name="T43" fmla="*/ 24 h 29"/>
              <a:gd name="T44" fmla="*/ 2 w 12"/>
              <a:gd name="T45" fmla="*/ 29 h 29"/>
              <a:gd name="T46" fmla="*/ 0 w 12"/>
              <a:gd name="T47" fmla="*/ 28 h 29"/>
              <a:gd name="T48" fmla="*/ 2 w 12"/>
              <a:gd name="T49" fmla="*/ 24 h 29"/>
              <a:gd name="T50" fmla="*/ 0 w 12"/>
              <a:gd name="T51" fmla="*/ 19 h 29"/>
              <a:gd name="T52" fmla="*/ 0 w 12"/>
              <a:gd name="T53" fmla="*/ 19 h 29"/>
              <a:gd name="T54" fmla="*/ 3 w 12"/>
              <a:gd name="T55" fmla="*/ 19 h 29"/>
              <a:gd name="T56" fmla="*/ 2 w 12"/>
              <a:gd name="T57" fmla="*/ 10 h 29"/>
              <a:gd name="T58" fmla="*/ 6 w 12"/>
              <a:gd name="T5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2" h="29">
                <a:moveTo>
                  <a:pt x="6" y="0"/>
                </a:moveTo>
                <a:lnTo>
                  <a:pt x="6" y="0"/>
                </a:lnTo>
                <a:cubicBezTo>
                  <a:pt x="6" y="0"/>
                  <a:pt x="6" y="1"/>
                  <a:pt x="8" y="3"/>
                </a:cubicBezTo>
                <a:lnTo>
                  <a:pt x="5" y="9"/>
                </a:lnTo>
                <a:lnTo>
                  <a:pt x="9" y="4"/>
                </a:lnTo>
                <a:cubicBezTo>
                  <a:pt x="9" y="4"/>
                  <a:pt x="9" y="5"/>
                  <a:pt x="10" y="6"/>
                </a:cubicBezTo>
                <a:lnTo>
                  <a:pt x="6" y="12"/>
                </a:lnTo>
                <a:lnTo>
                  <a:pt x="11" y="7"/>
                </a:lnTo>
                <a:cubicBezTo>
                  <a:pt x="11" y="8"/>
                  <a:pt x="11" y="9"/>
                  <a:pt x="12" y="9"/>
                </a:cubicBezTo>
                <a:cubicBezTo>
                  <a:pt x="12" y="9"/>
                  <a:pt x="12" y="10"/>
                  <a:pt x="12" y="10"/>
                </a:cubicBezTo>
                <a:lnTo>
                  <a:pt x="7" y="14"/>
                </a:lnTo>
                <a:lnTo>
                  <a:pt x="12" y="12"/>
                </a:lnTo>
                <a:cubicBezTo>
                  <a:pt x="12" y="13"/>
                  <a:pt x="12" y="14"/>
                  <a:pt x="12" y="15"/>
                </a:cubicBezTo>
                <a:lnTo>
                  <a:pt x="7" y="17"/>
                </a:lnTo>
                <a:lnTo>
                  <a:pt x="12" y="16"/>
                </a:lnTo>
                <a:cubicBezTo>
                  <a:pt x="11" y="17"/>
                  <a:pt x="11" y="18"/>
                  <a:pt x="11" y="18"/>
                </a:cubicBezTo>
                <a:lnTo>
                  <a:pt x="6" y="19"/>
                </a:lnTo>
                <a:lnTo>
                  <a:pt x="10" y="20"/>
                </a:lnTo>
                <a:cubicBezTo>
                  <a:pt x="10" y="20"/>
                  <a:pt x="10" y="21"/>
                  <a:pt x="10" y="21"/>
                </a:cubicBezTo>
                <a:lnTo>
                  <a:pt x="4" y="21"/>
                </a:lnTo>
                <a:lnTo>
                  <a:pt x="9" y="23"/>
                </a:lnTo>
                <a:cubicBezTo>
                  <a:pt x="8" y="23"/>
                  <a:pt x="8" y="24"/>
                  <a:pt x="7" y="24"/>
                </a:cubicBezTo>
                <a:cubicBezTo>
                  <a:pt x="5" y="25"/>
                  <a:pt x="3" y="26"/>
                  <a:pt x="2" y="29"/>
                </a:cubicBezTo>
                <a:cubicBezTo>
                  <a:pt x="2" y="29"/>
                  <a:pt x="1" y="28"/>
                  <a:pt x="0" y="28"/>
                </a:cubicBezTo>
                <a:cubicBezTo>
                  <a:pt x="1" y="27"/>
                  <a:pt x="2" y="26"/>
                  <a:pt x="2" y="24"/>
                </a:cubicBezTo>
                <a:cubicBezTo>
                  <a:pt x="2" y="22"/>
                  <a:pt x="1" y="20"/>
                  <a:pt x="0" y="19"/>
                </a:cubicBezTo>
                <a:lnTo>
                  <a:pt x="0" y="19"/>
                </a:lnTo>
                <a:cubicBezTo>
                  <a:pt x="1" y="19"/>
                  <a:pt x="2" y="19"/>
                  <a:pt x="3" y="19"/>
                </a:cubicBezTo>
                <a:cubicBezTo>
                  <a:pt x="7" y="16"/>
                  <a:pt x="4" y="12"/>
                  <a:pt x="2" y="10"/>
                </a:cubicBezTo>
                <a:lnTo>
                  <a:pt x="6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06" name="Freeform 1906"/>
          <p:cNvSpPr>
            <a:spLocks/>
          </p:cNvSpPr>
          <p:nvPr userDrawn="1"/>
        </p:nvSpPr>
        <p:spPr bwMode="auto">
          <a:xfrm>
            <a:off x="327026" y="490538"/>
            <a:ext cx="4763" cy="6350"/>
          </a:xfrm>
          <a:custGeom>
            <a:avLst/>
            <a:gdLst>
              <a:gd name="T0" fmla="*/ 5 w 8"/>
              <a:gd name="T1" fmla="*/ 8 h 8"/>
              <a:gd name="T2" fmla="*/ 5 w 8"/>
              <a:gd name="T3" fmla="*/ 8 h 8"/>
              <a:gd name="T4" fmla="*/ 4 w 8"/>
              <a:gd name="T5" fmla="*/ 2 h 8"/>
              <a:gd name="T6" fmla="*/ 8 w 8"/>
              <a:gd name="T7" fmla="*/ 6 h 8"/>
              <a:gd name="T8" fmla="*/ 5 w 8"/>
              <a:gd name="T9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8">
                <a:moveTo>
                  <a:pt x="5" y="8"/>
                </a:moveTo>
                <a:lnTo>
                  <a:pt x="5" y="8"/>
                </a:lnTo>
                <a:cubicBezTo>
                  <a:pt x="0" y="4"/>
                  <a:pt x="4" y="3"/>
                  <a:pt x="4" y="2"/>
                </a:cubicBezTo>
                <a:cubicBezTo>
                  <a:pt x="5" y="2"/>
                  <a:pt x="8" y="0"/>
                  <a:pt x="8" y="6"/>
                </a:cubicBezTo>
                <a:lnTo>
                  <a:pt x="5" y="8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07" name="Freeform 1907"/>
          <p:cNvSpPr>
            <a:spLocks/>
          </p:cNvSpPr>
          <p:nvPr userDrawn="1"/>
        </p:nvSpPr>
        <p:spPr bwMode="auto">
          <a:xfrm>
            <a:off x="319088" y="504825"/>
            <a:ext cx="17463" cy="12700"/>
          </a:xfrm>
          <a:custGeom>
            <a:avLst/>
            <a:gdLst>
              <a:gd name="T0" fmla="*/ 0 w 24"/>
              <a:gd name="T1" fmla="*/ 0 h 18"/>
              <a:gd name="T2" fmla="*/ 0 w 24"/>
              <a:gd name="T3" fmla="*/ 0 h 18"/>
              <a:gd name="T4" fmla="*/ 9 w 24"/>
              <a:gd name="T5" fmla="*/ 4 h 18"/>
              <a:gd name="T6" fmla="*/ 15 w 24"/>
              <a:gd name="T7" fmla="*/ 11 h 18"/>
              <a:gd name="T8" fmla="*/ 17 w 24"/>
              <a:gd name="T9" fmla="*/ 8 h 18"/>
              <a:gd name="T10" fmla="*/ 17 w 24"/>
              <a:gd name="T11" fmla="*/ 9 h 18"/>
              <a:gd name="T12" fmla="*/ 20 w 24"/>
              <a:gd name="T13" fmla="*/ 13 h 18"/>
              <a:gd name="T14" fmla="*/ 24 w 24"/>
              <a:gd name="T15" fmla="*/ 15 h 18"/>
              <a:gd name="T16" fmla="*/ 23 w 24"/>
              <a:gd name="T17" fmla="*/ 17 h 18"/>
              <a:gd name="T18" fmla="*/ 17 w 24"/>
              <a:gd name="T19" fmla="*/ 18 h 18"/>
              <a:gd name="T20" fmla="*/ 14 w 24"/>
              <a:gd name="T21" fmla="*/ 18 h 18"/>
              <a:gd name="T22" fmla="*/ 16 w 24"/>
              <a:gd name="T23" fmla="*/ 13 h 18"/>
              <a:gd name="T24" fmla="*/ 13 w 24"/>
              <a:gd name="T25" fmla="*/ 17 h 18"/>
              <a:gd name="T26" fmla="*/ 11 w 24"/>
              <a:gd name="T27" fmla="*/ 17 h 18"/>
              <a:gd name="T28" fmla="*/ 13 w 24"/>
              <a:gd name="T29" fmla="*/ 13 h 18"/>
              <a:gd name="T30" fmla="*/ 10 w 24"/>
              <a:gd name="T31" fmla="*/ 16 h 18"/>
              <a:gd name="T32" fmla="*/ 8 w 24"/>
              <a:gd name="T33" fmla="*/ 15 h 18"/>
              <a:gd name="T34" fmla="*/ 11 w 24"/>
              <a:gd name="T35" fmla="*/ 12 h 18"/>
              <a:gd name="T36" fmla="*/ 6 w 24"/>
              <a:gd name="T37" fmla="*/ 15 h 18"/>
              <a:gd name="T38" fmla="*/ 4 w 24"/>
              <a:gd name="T39" fmla="*/ 13 h 18"/>
              <a:gd name="T40" fmla="*/ 9 w 24"/>
              <a:gd name="T41" fmla="*/ 11 h 18"/>
              <a:gd name="T42" fmla="*/ 3 w 24"/>
              <a:gd name="T43" fmla="*/ 11 h 18"/>
              <a:gd name="T44" fmla="*/ 2 w 24"/>
              <a:gd name="T45" fmla="*/ 11 h 18"/>
              <a:gd name="T46" fmla="*/ 2 w 24"/>
              <a:gd name="T47" fmla="*/ 9 h 18"/>
              <a:gd name="T48" fmla="*/ 8 w 24"/>
              <a:gd name="T49" fmla="*/ 9 h 18"/>
              <a:gd name="T50" fmla="*/ 1 w 24"/>
              <a:gd name="T51" fmla="*/ 7 h 18"/>
              <a:gd name="T52" fmla="*/ 0 w 24"/>
              <a:gd name="T53" fmla="*/ 5 h 18"/>
              <a:gd name="T54" fmla="*/ 7 w 24"/>
              <a:gd name="T55" fmla="*/ 6 h 18"/>
              <a:gd name="T56" fmla="*/ 0 w 24"/>
              <a:gd name="T57" fmla="*/ 3 h 18"/>
              <a:gd name="T58" fmla="*/ 0 w 24"/>
              <a:gd name="T59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4" h="18">
                <a:moveTo>
                  <a:pt x="0" y="0"/>
                </a:moveTo>
                <a:lnTo>
                  <a:pt x="0" y="0"/>
                </a:lnTo>
                <a:lnTo>
                  <a:pt x="9" y="4"/>
                </a:lnTo>
                <a:cubicBezTo>
                  <a:pt x="9" y="7"/>
                  <a:pt x="11" y="11"/>
                  <a:pt x="15" y="11"/>
                </a:cubicBezTo>
                <a:cubicBezTo>
                  <a:pt x="16" y="10"/>
                  <a:pt x="17" y="9"/>
                  <a:pt x="17" y="8"/>
                </a:cubicBezTo>
                <a:lnTo>
                  <a:pt x="17" y="9"/>
                </a:lnTo>
                <a:cubicBezTo>
                  <a:pt x="18" y="10"/>
                  <a:pt x="18" y="12"/>
                  <a:pt x="20" y="13"/>
                </a:cubicBezTo>
                <a:cubicBezTo>
                  <a:pt x="21" y="14"/>
                  <a:pt x="23" y="15"/>
                  <a:pt x="24" y="15"/>
                </a:cubicBezTo>
                <a:cubicBezTo>
                  <a:pt x="24" y="15"/>
                  <a:pt x="23" y="16"/>
                  <a:pt x="23" y="17"/>
                </a:cubicBezTo>
                <a:cubicBezTo>
                  <a:pt x="21" y="15"/>
                  <a:pt x="19" y="16"/>
                  <a:pt x="17" y="18"/>
                </a:cubicBezTo>
                <a:cubicBezTo>
                  <a:pt x="16" y="18"/>
                  <a:pt x="15" y="18"/>
                  <a:pt x="14" y="18"/>
                </a:cubicBezTo>
                <a:lnTo>
                  <a:pt x="16" y="13"/>
                </a:lnTo>
                <a:lnTo>
                  <a:pt x="13" y="17"/>
                </a:lnTo>
                <a:cubicBezTo>
                  <a:pt x="12" y="17"/>
                  <a:pt x="12" y="17"/>
                  <a:pt x="11" y="17"/>
                </a:cubicBezTo>
                <a:lnTo>
                  <a:pt x="13" y="13"/>
                </a:lnTo>
                <a:lnTo>
                  <a:pt x="10" y="16"/>
                </a:lnTo>
                <a:cubicBezTo>
                  <a:pt x="9" y="16"/>
                  <a:pt x="8" y="16"/>
                  <a:pt x="8" y="15"/>
                </a:cubicBezTo>
                <a:lnTo>
                  <a:pt x="11" y="12"/>
                </a:lnTo>
                <a:lnTo>
                  <a:pt x="6" y="15"/>
                </a:lnTo>
                <a:cubicBezTo>
                  <a:pt x="6" y="14"/>
                  <a:pt x="5" y="13"/>
                  <a:pt x="4" y="13"/>
                </a:cubicBezTo>
                <a:lnTo>
                  <a:pt x="9" y="11"/>
                </a:lnTo>
                <a:lnTo>
                  <a:pt x="3" y="11"/>
                </a:lnTo>
                <a:cubicBezTo>
                  <a:pt x="3" y="11"/>
                  <a:pt x="3" y="11"/>
                  <a:pt x="2" y="11"/>
                </a:cubicBezTo>
                <a:cubicBezTo>
                  <a:pt x="2" y="10"/>
                  <a:pt x="2" y="9"/>
                  <a:pt x="2" y="9"/>
                </a:cubicBezTo>
                <a:lnTo>
                  <a:pt x="8" y="9"/>
                </a:lnTo>
                <a:lnTo>
                  <a:pt x="1" y="7"/>
                </a:lnTo>
                <a:cubicBezTo>
                  <a:pt x="1" y="6"/>
                  <a:pt x="1" y="5"/>
                  <a:pt x="0" y="5"/>
                </a:cubicBezTo>
                <a:lnTo>
                  <a:pt x="7" y="6"/>
                </a:lnTo>
                <a:lnTo>
                  <a:pt x="0" y="3"/>
                </a:lnTo>
                <a:cubicBezTo>
                  <a:pt x="0" y="1"/>
                  <a:pt x="0" y="0"/>
                  <a:pt x="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08" name="Freeform 1908"/>
          <p:cNvSpPr>
            <a:spLocks/>
          </p:cNvSpPr>
          <p:nvPr userDrawn="1"/>
        </p:nvSpPr>
        <p:spPr bwMode="auto">
          <a:xfrm>
            <a:off x="327026" y="517525"/>
            <a:ext cx="7938" cy="4763"/>
          </a:xfrm>
          <a:custGeom>
            <a:avLst/>
            <a:gdLst>
              <a:gd name="T0" fmla="*/ 1 w 10"/>
              <a:gd name="T1" fmla="*/ 0 h 7"/>
              <a:gd name="T2" fmla="*/ 1 w 10"/>
              <a:gd name="T3" fmla="*/ 0 h 7"/>
              <a:gd name="T4" fmla="*/ 10 w 10"/>
              <a:gd name="T5" fmla="*/ 6 h 7"/>
              <a:gd name="T6" fmla="*/ 10 w 10"/>
              <a:gd name="T7" fmla="*/ 7 h 7"/>
              <a:gd name="T8" fmla="*/ 0 w 10"/>
              <a:gd name="T9" fmla="*/ 1 h 7"/>
              <a:gd name="T10" fmla="*/ 1 w 10"/>
              <a:gd name="T11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" h="7">
                <a:moveTo>
                  <a:pt x="1" y="0"/>
                </a:moveTo>
                <a:lnTo>
                  <a:pt x="1" y="0"/>
                </a:lnTo>
                <a:lnTo>
                  <a:pt x="10" y="6"/>
                </a:lnTo>
                <a:lnTo>
                  <a:pt x="10" y="7"/>
                </a:lnTo>
                <a:lnTo>
                  <a:pt x="0" y="1"/>
                </a:lnTo>
                <a:lnTo>
                  <a:pt x="1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09" name="Freeform 1909"/>
          <p:cNvSpPr>
            <a:spLocks/>
          </p:cNvSpPr>
          <p:nvPr userDrawn="1"/>
        </p:nvSpPr>
        <p:spPr bwMode="auto">
          <a:xfrm>
            <a:off x="344488" y="512763"/>
            <a:ext cx="4763" cy="3175"/>
          </a:xfrm>
          <a:custGeom>
            <a:avLst/>
            <a:gdLst>
              <a:gd name="T0" fmla="*/ 1 w 5"/>
              <a:gd name="T1" fmla="*/ 3 h 5"/>
              <a:gd name="T2" fmla="*/ 1 w 5"/>
              <a:gd name="T3" fmla="*/ 3 h 5"/>
              <a:gd name="T4" fmla="*/ 2 w 5"/>
              <a:gd name="T5" fmla="*/ 0 h 5"/>
              <a:gd name="T6" fmla="*/ 4 w 5"/>
              <a:gd name="T7" fmla="*/ 1 h 5"/>
              <a:gd name="T8" fmla="*/ 3 w 5"/>
              <a:gd name="T9" fmla="*/ 4 h 5"/>
              <a:gd name="T10" fmla="*/ 1 w 5"/>
              <a:gd name="T11" fmla="*/ 3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5">
                <a:moveTo>
                  <a:pt x="1" y="3"/>
                </a:moveTo>
                <a:lnTo>
                  <a:pt x="1" y="3"/>
                </a:lnTo>
                <a:cubicBezTo>
                  <a:pt x="0" y="2"/>
                  <a:pt x="1" y="1"/>
                  <a:pt x="2" y="0"/>
                </a:cubicBezTo>
                <a:cubicBezTo>
                  <a:pt x="3" y="0"/>
                  <a:pt x="4" y="0"/>
                  <a:pt x="4" y="1"/>
                </a:cubicBezTo>
                <a:cubicBezTo>
                  <a:pt x="5" y="3"/>
                  <a:pt x="4" y="4"/>
                  <a:pt x="3" y="4"/>
                </a:cubicBezTo>
                <a:cubicBezTo>
                  <a:pt x="2" y="5"/>
                  <a:pt x="1" y="4"/>
                  <a:pt x="1" y="3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10" name="Freeform 1910"/>
          <p:cNvSpPr>
            <a:spLocks/>
          </p:cNvSpPr>
          <p:nvPr userDrawn="1"/>
        </p:nvSpPr>
        <p:spPr bwMode="auto">
          <a:xfrm>
            <a:off x="334963" y="514350"/>
            <a:ext cx="12700" cy="7938"/>
          </a:xfrm>
          <a:custGeom>
            <a:avLst/>
            <a:gdLst>
              <a:gd name="T0" fmla="*/ 9 w 19"/>
              <a:gd name="T1" fmla="*/ 0 h 13"/>
              <a:gd name="T2" fmla="*/ 9 w 19"/>
              <a:gd name="T3" fmla="*/ 0 h 13"/>
              <a:gd name="T4" fmla="*/ 11 w 19"/>
              <a:gd name="T5" fmla="*/ 1 h 13"/>
              <a:gd name="T6" fmla="*/ 19 w 19"/>
              <a:gd name="T7" fmla="*/ 4 h 13"/>
              <a:gd name="T8" fmla="*/ 15 w 19"/>
              <a:gd name="T9" fmla="*/ 7 h 13"/>
              <a:gd name="T10" fmla="*/ 8 w 19"/>
              <a:gd name="T11" fmla="*/ 4 h 13"/>
              <a:gd name="T12" fmla="*/ 5 w 19"/>
              <a:gd name="T13" fmla="*/ 11 h 13"/>
              <a:gd name="T14" fmla="*/ 0 w 19"/>
              <a:gd name="T15" fmla="*/ 12 h 13"/>
              <a:gd name="T16" fmla="*/ 3 w 19"/>
              <a:gd name="T17" fmla="*/ 5 h 13"/>
              <a:gd name="T18" fmla="*/ 4 w 19"/>
              <a:gd name="T19" fmla="*/ 2 h 13"/>
              <a:gd name="T20" fmla="*/ 5 w 19"/>
              <a:gd name="T21" fmla="*/ 2 h 13"/>
              <a:gd name="T22" fmla="*/ 6 w 19"/>
              <a:gd name="T23" fmla="*/ 2 h 13"/>
              <a:gd name="T24" fmla="*/ 7 w 19"/>
              <a:gd name="T25" fmla="*/ 3 h 13"/>
              <a:gd name="T26" fmla="*/ 7 w 19"/>
              <a:gd name="T27" fmla="*/ 2 h 13"/>
              <a:gd name="T28" fmla="*/ 8 w 19"/>
              <a:gd name="T29" fmla="*/ 0 h 13"/>
              <a:gd name="T30" fmla="*/ 9 w 19"/>
              <a:gd name="T31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9" h="13">
                <a:moveTo>
                  <a:pt x="9" y="0"/>
                </a:moveTo>
                <a:lnTo>
                  <a:pt x="9" y="0"/>
                </a:lnTo>
                <a:lnTo>
                  <a:pt x="11" y="1"/>
                </a:lnTo>
                <a:cubicBezTo>
                  <a:pt x="11" y="1"/>
                  <a:pt x="14" y="6"/>
                  <a:pt x="19" y="4"/>
                </a:cubicBezTo>
                <a:cubicBezTo>
                  <a:pt x="19" y="5"/>
                  <a:pt x="17" y="7"/>
                  <a:pt x="15" y="7"/>
                </a:cubicBezTo>
                <a:cubicBezTo>
                  <a:pt x="11" y="7"/>
                  <a:pt x="8" y="4"/>
                  <a:pt x="8" y="4"/>
                </a:cubicBezTo>
                <a:cubicBezTo>
                  <a:pt x="8" y="4"/>
                  <a:pt x="8" y="8"/>
                  <a:pt x="5" y="11"/>
                </a:cubicBezTo>
                <a:cubicBezTo>
                  <a:pt x="4" y="13"/>
                  <a:pt x="1" y="13"/>
                  <a:pt x="0" y="12"/>
                </a:cubicBezTo>
                <a:cubicBezTo>
                  <a:pt x="5" y="10"/>
                  <a:pt x="3" y="5"/>
                  <a:pt x="3" y="5"/>
                </a:cubicBezTo>
                <a:lnTo>
                  <a:pt x="4" y="2"/>
                </a:lnTo>
                <a:cubicBezTo>
                  <a:pt x="4" y="2"/>
                  <a:pt x="4" y="2"/>
                  <a:pt x="5" y="2"/>
                </a:cubicBezTo>
                <a:cubicBezTo>
                  <a:pt x="5" y="2"/>
                  <a:pt x="6" y="2"/>
                  <a:pt x="6" y="2"/>
                </a:cubicBezTo>
                <a:lnTo>
                  <a:pt x="7" y="3"/>
                </a:lnTo>
                <a:lnTo>
                  <a:pt x="7" y="2"/>
                </a:lnTo>
                <a:cubicBezTo>
                  <a:pt x="7" y="1"/>
                  <a:pt x="8" y="1"/>
                  <a:pt x="8" y="0"/>
                </a:cubicBezTo>
                <a:cubicBezTo>
                  <a:pt x="8" y="0"/>
                  <a:pt x="8" y="0"/>
                  <a:pt x="9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11" name="Freeform 1911"/>
          <p:cNvSpPr>
            <a:spLocks/>
          </p:cNvSpPr>
          <p:nvPr userDrawn="1"/>
        </p:nvSpPr>
        <p:spPr bwMode="auto">
          <a:xfrm>
            <a:off x="325438" y="496888"/>
            <a:ext cx="15875" cy="9525"/>
          </a:xfrm>
          <a:custGeom>
            <a:avLst/>
            <a:gdLst>
              <a:gd name="T0" fmla="*/ 9 w 21"/>
              <a:gd name="T1" fmla="*/ 13 h 13"/>
              <a:gd name="T2" fmla="*/ 9 w 21"/>
              <a:gd name="T3" fmla="*/ 13 h 13"/>
              <a:gd name="T4" fmla="*/ 9 w 21"/>
              <a:gd name="T5" fmla="*/ 10 h 13"/>
              <a:gd name="T6" fmla="*/ 4 w 21"/>
              <a:gd name="T7" fmla="*/ 9 h 13"/>
              <a:gd name="T8" fmla="*/ 0 w 21"/>
              <a:gd name="T9" fmla="*/ 11 h 13"/>
              <a:gd name="T10" fmla="*/ 2 w 21"/>
              <a:gd name="T11" fmla="*/ 8 h 13"/>
              <a:gd name="T12" fmla="*/ 2 w 21"/>
              <a:gd name="T13" fmla="*/ 7 h 13"/>
              <a:gd name="T14" fmla="*/ 7 w 21"/>
              <a:gd name="T15" fmla="*/ 5 h 13"/>
              <a:gd name="T16" fmla="*/ 6 w 21"/>
              <a:gd name="T17" fmla="*/ 6 h 13"/>
              <a:gd name="T18" fmla="*/ 11 w 21"/>
              <a:gd name="T19" fmla="*/ 8 h 13"/>
              <a:gd name="T20" fmla="*/ 14 w 21"/>
              <a:gd name="T21" fmla="*/ 3 h 13"/>
              <a:gd name="T22" fmla="*/ 12 w 21"/>
              <a:gd name="T23" fmla="*/ 2 h 13"/>
              <a:gd name="T24" fmla="*/ 16 w 21"/>
              <a:gd name="T25" fmla="*/ 0 h 13"/>
              <a:gd name="T26" fmla="*/ 18 w 21"/>
              <a:gd name="T27" fmla="*/ 1 h 13"/>
              <a:gd name="T28" fmla="*/ 21 w 21"/>
              <a:gd name="T29" fmla="*/ 2 h 13"/>
              <a:gd name="T30" fmla="*/ 17 w 21"/>
              <a:gd name="T31" fmla="*/ 3 h 13"/>
              <a:gd name="T32" fmla="*/ 15 w 21"/>
              <a:gd name="T33" fmla="*/ 8 h 13"/>
              <a:gd name="T34" fmla="*/ 16 w 21"/>
              <a:gd name="T35" fmla="*/ 10 h 13"/>
              <a:gd name="T36" fmla="*/ 9 w 21"/>
              <a:gd name="T37" fmla="*/ 1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1" h="13">
                <a:moveTo>
                  <a:pt x="9" y="13"/>
                </a:moveTo>
                <a:lnTo>
                  <a:pt x="9" y="13"/>
                </a:lnTo>
                <a:lnTo>
                  <a:pt x="9" y="10"/>
                </a:lnTo>
                <a:cubicBezTo>
                  <a:pt x="7" y="9"/>
                  <a:pt x="5" y="9"/>
                  <a:pt x="4" y="9"/>
                </a:cubicBezTo>
                <a:cubicBezTo>
                  <a:pt x="3" y="11"/>
                  <a:pt x="2" y="10"/>
                  <a:pt x="0" y="11"/>
                </a:cubicBezTo>
                <a:cubicBezTo>
                  <a:pt x="0" y="10"/>
                  <a:pt x="0" y="9"/>
                  <a:pt x="2" y="8"/>
                </a:cubicBezTo>
                <a:cubicBezTo>
                  <a:pt x="1" y="8"/>
                  <a:pt x="2" y="7"/>
                  <a:pt x="2" y="7"/>
                </a:cubicBezTo>
                <a:lnTo>
                  <a:pt x="7" y="5"/>
                </a:lnTo>
                <a:cubicBezTo>
                  <a:pt x="6" y="5"/>
                  <a:pt x="6" y="6"/>
                  <a:pt x="6" y="6"/>
                </a:cubicBezTo>
                <a:cubicBezTo>
                  <a:pt x="9" y="6"/>
                  <a:pt x="11" y="8"/>
                  <a:pt x="11" y="8"/>
                </a:cubicBezTo>
                <a:cubicBezTo>
                  <a:pt x="11" y="8"/>
                  <a:pt x="11" y="5"/>
                  <a:pt x="14" y="3"/>
                </a:cubicBezTo>
                <a:cubicBezTo>
                  <a:pt x="13" y="2"/>
                  <a:pt x="13" y="2"/>
                  <a:pt x="12" y="2"/>
                </a:cubicBezTo>
                <a:lnTo>
                  <a:pt x="16" y="0"/>
                </a:lnTo>
                <a:cubicBezTo>
                  <a:pt x="17" y="0"/>
                  <a:pt x="18" y="0"/>
                  <a:pt x="18" y="1"/>
                </a:cubicBezTo>
                <a:cubicBezTo>
                  <a:pt x="19" y="1"/>
                  <a:pt x="20" y="1"/>
                  <a:pt x="21" y="2"/>
                </a:cubicBezTo>
                <a:cubicBezTo>
                  <a:pt x="19" y="2"/>
                  <a:pt x="19" y="4"/>
                  <a:pt x="17" y="3"/>
                </a:cubicBezTo>
                <a:cubicBezTo>
                  <a:pt x="16" y="4"/>
                  <a:pt x="14" y="6"/>
                  <a:pt x="15" y="8"/>
                </a:cubicBezTo>
                <a:lnTo>
                  <a:pt x="16" y="10"/>
                </a:lnTo>
                <a:lnTo>
                  <a:pt x="9" y="13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12" name="Freeform 1912"/>
          <p:cNvSpPr>
            <a:spLocks/>
          </p:cNvSpPr>
          <p:nvPr userDrawn="1"/>
        </p:nvSpPr>
        <p:spPr bwMode="auto">
          <a:xfrm>
            <a:off x="331788" y="504825"/>
            <a:ext cx="9525" cy="9525"/>
          </a:xfrm>
          <a:custGeom>
            <a:avLst/>
            <a:gdLst>
              <a:gd name="T0" fmla="*/ 10 w 14"/>
              <a:gd name="T1" fmla="*/ 0 h 15"/>
              <a:gd name="T2" fmla="*/ 10 w 14"/>
              <a:gd name="T3" fmla="*/ 0 h 15"/>
              <a:gd name="T4" fmla="*/ 14 w 14"/>
              <a:gd name="T5" fmla="*/ 8 h 15"/>
              <a:gd name="T6" fmla="*/ 11 w 14"/>
              <a:gd name="T7" fmla="*/ 14 h 15"/>
              <a:gd name="T8" fmla="*/ 3 w 14"/>
              <a:gd name="T9" fmla="*/ 13 h 15"/>
              <a:gd name="T10" fmla="*/ 0 w 14"/>
              <a:gd name="T11" fmla="*/ 4 h 15"/>
              <a:gd name="T12" fmla="*/ 10 w 14"/>
              <a:gd name="T1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" h="15">
                <a:moveTo>
                  <a:pt x="10" y="0"/>
                </a:moveTo>
                <a:lnTo>
                  <a:pt x="10" y="0"/>
                </a:lnTo>
                <a:cubicBezTo>
                  <a:pt x="11" y="2"/>
                  <a:pt x="14" y="5"/>
                  <a:pt x="14" y="8"/>
                </a:cubicBezTo>
                <a:cubicBezTo>
                  <a:pt x="14" y="12"/>
                  <a:pt x="12" y="12"/>
                  <a:pt x="11" y="14"/>
                </a:cubicBezTo>
                <a:cubicBezTo>
                  <a:pt x="8" y="13"/>
                  <a:pt x="7" y="15"/>
                  <a:pt x="3" y="13"/>
                </a:cubicBezTo>
                <a:cubicBezTo>
                  <a:pt x="1" y="11"/>
                  <a:pt x="1" y="7"/>
                  <a:pt x="0" y="4"/>
                </a:cubicBezTo>
                <a:lnTo>
                  <a:pt x="1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13" name="Freeform 1913"/>
          <p:cNvSpPr>
            <a:spLocks/>
          </p:cNvSpPr>
          <p:nvPr userDrawn="1"/>
        </p:nvSpPr>
        <p:spPr bwMode="auto">
          <a:xfrm>
            <a:off x="325438" y="496888"/>
            <a:ext cx="4763" cy="4763"/>
          </a:xfrm>
          <a:custGeom>
            <a:avLst/>
            <a:gdLst>
              <a:gd name="T0" fmla="*/ 5 w 6"/>
              <a:gd name="T1" fmla="*/ 5 h 6"/>
              <a:gd name="T2" fmla="*/ 5 w 6"/>
              <a:gd name="T3" fmla="*/ 5 h 6"/>
              <a:gd name="T4" fmla="*/ 3 w 6"/>
              <a:gd name="T5" fmla="*/ 6 h 6"/>
              <a:gd name="T6" fmla="*/ 2 w 6"/>
              <a:gd name="T7" fmla="*/ 1 h 6"/>
              <a:gd name="T8" fmla="*/ 5 w 6"/>
              <a:gd name="T9" fmla="*/ 5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6">
                <a:moveTo>
                  <a:pt x="5" y="5"/>
                </a:moveTo>
                <a:lnTo>
                  <a:pt x="5" y="5"/>
                </a:lnTo>
                <a:lnTo>
                  <a:pt x="3" y="6"/>
                </a:lnTo>
                <a:cubicBezTo>
                  <a:pt x="0" y="3"/>
                  <a:pt x="2" y="2"/>
                  <a:pt x="2" y="1"/>
                </a:cubicBezTo>
                <a:cubicBezTo>
                  <a:pt x="3" y="2"/>
                  <a:pt x="6" y="0"/>
                  <a:pt x="5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14" name="Freeform 1914"/>
          <p:cNvSpPr>
            <a:spLocks/>
          </p:cNvSpPr>
          <p:nvPr userDrawn="1"/>
        </p:nvSpPr>
        <p:spPr bwMode="auto">
          <a:xfrm>
            <a:off x="333376" y="493713"/>
            <a:ext cx="3175" cy="4763"/>
          </a:xfrm>
          <a:custGeom>
            <a:avLst/>
            <a:gdLst>
              <a:gd name="T0" fmla="*/ 3 w 6"/>
              <a:gd name="T1" fmla="*/ 6 h 6"/>
              <a:gd name="T2" fmla="*/ 3 w 6"/>
              <a:gd name="T3" fmla="*/ 6 h 6"/>
              <a:gd name="T4" fmla="*/ 3 w 6"/>
              <a:gd name="T5" fmla="*/ 1 h 6"/>
              <a:gd name="T6" fmla="*/ 6 w 6"/>
              <a:gd name="T7" fmla="*/ 5 h 6"/>
              <a:gd name="T8" fmla="*/ 3 w 6"/>
              <a:gd name="T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6">
                <a:moveTo>
                  <a:pt x="3" y="6"/>
                </a:moveTo>
                <a:lnTo>
                  <a:pt x="3" y="6"/>
                </a:lnTo>
                <a:cubicBezTo>
                  <a:pt x="0" y="3"/>
                  <a:pt x="3" y="2"/>
                  <a:pt x="3" y="1"/>
                </a:cubicBezTo>
                <a:cubicBezTo>
                  <a:pt x="4" y="2"/>
                  <a:pt x="6" y="0"/>
                  <a:pt x="6" y="5"/>
                </a:cubicBezTo>
                <a:lnTo>
                  <a:pt x="3" y="6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15" name="Freeform 1915"/>
          <p:cNvSpPr>
            <a:spLocks noEditPoints="1"/>
          </p:cNvSpPr>
          <p:nvPr userDrawn="1"/>
        </p:nvSpPr>
        <p:spPr bwMode="auto">
          <a:xfrm>
            <a:off x="484188" y="476250"/>
            <a:ext cx="82550" cy="87313"/>
          </a:xfrm>
          <a:custGeom>
            <a:avLst/>
            <a:gdLst>
              <a:gd name="T0" fmla="*/ 81 w 116"/>
              <a:gd name="T1" fmla="*/ 68 h 121"/>
              <a:gd name="T2" fmla="*/ 79 w 116"/>
              <a:gd name="T3" fmla="*/ 61 h 121"/>
              <a:gd name="T4" fmla="*/ 82 w 116"/>
              <a:gd name="T5" fmla="*/ 25 h 121"/>
              <a:gd name="T6" fmla="*/ 71 w 116"/>
              <a:gd name="T7" fmla="*/ 67 h 121"/>
              <a:gd name="T8" fmla="*/ 64 w 116"/>
              <a:gd name="T9" fmla="*/ 29 h 121"/>
              <a:gd name="T10" fmla="*/ 90 w 116"/>
              <a:gd name="T11" fmla="*/ 27 h 121"/>
              <a:gd name="T12" fmla="*/ 89 w 116"/>
              <a:gd name="T13" fmla="*/ 67 h 121"/>
              <a:gd name="T14" fmla="*/ 97 w 116"/>
              <a:gd name="T15" fmla="*/ 60 h 121"/>
              <a:gd name="T16" fmla="*/ 102 w 116"/>
              <a:gd name="T17" fmla="*/ 46 h 121"/>
              <a:gd name="T18" fmla="*/ 65 w 116"/>
              <a:gd name="T19" fmla="*/ 93 h 121"/>
              <a:gd name="T20" fmla="*/ 64 w 116"/>
              <a:gd name="T21" fmla="*/ 89 h 121"/>
              <a:gd name="T22" fmla="*/ 69 w 116"/>
              <a:gd name="T23" fmla="*/ 75 h 121"/>
              <a:gd name="T24" fmla="*/ 53 w 116"/>
              <a:gd name="T25" fmla="*/ 99 h 121"/>
              <a:gd name="T26" fmla="*/ 63 w 116"/>
              <a:gd name="T27" fmla="*/ 99 h 121"/>
              <a:gd name="T28" fmla="*/ 53 w 116"/>
              <a:gd name="T29" fmla="*/ 99 h 121"/>
              <a:gd name="T30" fmla="*/ 52 w 116"/>
              <a:gd name="T31" fmla="*/ 72 h 121"/>
              <a:gd name="T32" fmla="*/ 51 w 116"/>
              <a:gd name="T33" fmla="*/ 93 h 121"/>
              <a:gd name="T34" fmla="*/ 52 w 116"/>
              <a:gd name="T35" fmla="*/ 72 h 121"/>
              <a:gd name="T36" fmla="*/ 34 w 116"/>
              <a:gd name="T37" fmla="*/ 68 h 121"/>
              <a:gd name="T38" fmla="*/ 18 w 116"/>
              <a:gd name="T39" fmla="*/ 34 h 121"/>
              <a:gd name="T40" fmla="*/ 22 w 116"/>
              <a:gd name="T41" fmla="*/ 64 h 121"/>
              <a:gd name="T42" fmla="*/ 28 w 116"/>
              <a:gd name="T43" fmla="*/ 58 h 121"/>
              <a:gd name="T44" fmla="*/ 34 w 116"/>
              <a:gd name="T45" fmla="*/ 25 h 121"/>
              <a:gd name="T46" fmla="*/ 52 w 116"/>
              <a:gd name="T47" fmla="*/ 64 h 121"/>
              <a:gd name="T48" fmla="*/ 36 w 116"/>
              <a:gd name="T49" fmla="*/ 34 h 121"/>
              <a:gd name="T50" fmla="*/ 27 w 116"/>
              <a:gd name="T51" fmla="*/ 27 h 121"/>
              <a:gd name="T52" fmla="*/ 38 w 116"/>
              <a:gd name="T53" fmla="*/ 68 h 121"/>
              <a:gd name="T54" fmla="*/ 24 w 116"/>
              <a:gd name="T55" fmla="*/ 18 h 121"/>
              <a:gd name="T56" fmla="*/ 25 w 116"/>
              <a:gd name="T57" fmla="*/ 18 h 121"/>
              <a:gd name="T58" fmla="*/ 24 w 116"/>
              <a:gd name="T59" fmla="*/ 18 h 121"/>
              <a:gd name="T60" fmla="*/ 48 w 116"/>
              <a:gd name="T61" fmla="*/ 96 h 121"/>
              <a:gd name="T62" fmla="*/ 48 w 116"/>
              <a:gd name="T63" fmla="*/ 96 h 121"/>
              <a:gd name="T64" fmla="*/ 68 w 116"/>
              <a:gd name="T65" fmla="*/ 96 h 121"/>
              <a:gd name="T66" fmla="*/ 68 w 116"/>
              <a:gd name="T67" fmla="*/ 96 h 121"/>
              <a:gd name="T68" fmla="*/ 91 w 116"/>
              <a:gd name="T69" fmla="*/ 18 h 121"/>
              <a:gd name="T70" fmla="*/ 91 w 116"/>
              <a:gd name="T71" fmla="*/ 18 h 121"/>
              <a:gd name="T72" fmla="*/ 113 w 116"/>
              <a:gd name="T73" fmla="*/ 103 h 121"/>
              <a:gd name="T74" fmla="*/ 104 w 116"/>
              <a:gd name="T75" fmla="*/ 90 h 121"/>
              <a:gd name="T76" fmla="*/ 113 w 116"/>
              <a:gd name="T77" fmla="*/ 46 h 121"/>
              <a:gd name="T78" fmla="*/ 106 w 116"/>
              <a:gd name="T79" fmla="*/ 3 h 121"/>
              <a:gd name="T80" fmla="*/ 92 w 116"/>
              <a:gd name="T81" fmla="*/ 1 h 121"/>
              <a:gd name="T82" fmla="*/ 64 w 116"/>
              <a:gd name="T83" fmla="*/ 21 h 121"/>
              <a:gd name="T84" fmla="*/ 52 w 116"/>
              <a:gd name="T85" fmla="*/ 1 h 121"/>
              <a:gd name="T86" fmla="*/ 30 w 116"/>
              <a:gd name="T87" fmla="*/ 17 h 121"/>
              <a:gd name="T88" fmla="*/ 10 w 116"/>
              <a:gd name="T89" fmla="*/ 1 h 121"/>
              <a:gd name="T90" fmla="*/ 17 w 116"/>
              <a:gd name="T91" fmla="*/ 22 h 121"/>
              <a:gd name="T92" fmla="*/ 17 w 116"/>
              <a:gd name="T93" fmla="*/ 72 h 121"/>
              <a:gd name="T94" fmla="*/ 2 w 116"/>
              <a:gd name="T95" fmla="*/ 103 h 121"/>
              <a:gd name="T96" fmla="*/ 21 w 116"/>
              <a:gd name="T97" fmla="*/ 105 h 121"/>
              <a:gd name="T98" fmla="*/ 30 w 116"/>
              <a:gd name="T99" fmla="*/ 76 h 121"/>
              <a:gd name="T100" fmla="*/ 58 w 116"/>
              <a:gd name="T101" fmla="*/ 121 h 121"/>
              <a:gd name="T102" fmla="*/ 85 w 116"/>
              <a:gd name="T103" fmla="*/ 76 h 121"/>
              <a:gd name="T104" fmla="*/ 95 w 116"/>
              <a:gd name="T105" fmla="*/ 105 h 121"/>
              <a:gd name="T106" fmla="*/ 113 w 116"/>
              <a:gd name="T107" fmla="*/ 103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6" h="121">
                <a:moveTo>
                  <a:pt x="81" y="68"/>
                </a:moveTo>
                <a:lnTo>
                  <a:pt x="81" y="68"/>
                </a:lnTo>
                <a:cubicBezTo>
                  <a:pt x="80" y="68"/>
                  <a:pt x="79" y="68"/>
                  <a:pt x="78" y="68"/>
                </a:cubicBezTo>
                <a:cubicBezTo>
                  <a:pt x="78" y="66"/>
                  <a:pt x="79" y="63"/>
                  <a:pt x="79" y="61"/>
                </a:cubicBezTo>
                <a:cubicBezTo>
                  <a:pt x="81" y="49"/>
                  <a:pt x="85" y="35"/>
                  <a:pt x="88" y="27"/>
                </a:cubicBezTo>
                <a:lnTo>
                  <a:pt x="82" y="25"/>
                </a:lnTo>
                <a:cubicBezTo>
                  <a:pt x="81" y="28"/>
                  <a:pt x="80" y="31"/>
                  <a:pt x="79" y="34"/>
                </a:cubicBezTo>
                <a:cubicBezTo>
                  <a:pt x="76" y="45"/>
                  <a:pt x="73" y="56"/>
                  <a:pt x="71" y="67"/>
                </a:cubicBezTo>
                <a:cubicBezTo>
                  <a:pt x="66" y="66"/>
                  <a:pt x="64" y="64"/>
                  <a:pt x="64" y="64"/>
                </a:cubicBezTo>
                <a:lnTo>
                  <a:pt x="64" y="29"/>
                </a:lnTo>
                <a:cubicBezTo>
                  <a:pt x="64" y="29"/>
                  <a:pt x="68" y="25"/>
                  <a:pt x="81" y="25"/>
                </a:cubicBezTo>
                <a:cubicBezTo>
                  <a:pt x="84" y="25"/>
                  <a:pt x="87" y="26"/>
                  <a:pt x="90" y="27"/>
                </a:cubicBezTo>
                <a:cubicBezTo>
                  <a:pt x="89" y="34"/>
                  <a:pt x="88" y="45"/>
                  <a:pt x="88" y="58"/>
                </a:cubicBezTo>
                <a:cubicBezTo>
                  <a:pt x="88" y="61"/>
                  <a:pt x="88" y="64"/>
                  <a:pt x="89" y="67"/>
                </a:cubicBezTo>
                <a:lnTo>
                  <a:pt x="93" y="64"/>
                </a:lnTo>
                <a:lnTo>
                  <a:pt x="97" y="60"/>
                </a:lnTo>
                <a:cubicBezTo>
                  <a:pt x="97" y="53"/>
                  <a:pt x="97" y="44"/>
                  <a:pt x="97" y="34"/>
                </a:cubicBezTo>
                <a:cubicBezTo>
                  <a:pt x="100" y="37"/>
                  <a:pt x="102" y="42"/>
                  <a:pt x="102" y="46"/>
                </a:cubicBezTo>
                <a:cubicBezTo>
                  <a:pt x="102" y="57"/>
                  <a:pt x="94" y="68"/>
                  <a:pt x="81" y="68"/>
                </a:cubicBezTo>
                <a:close/>
                <a:moveTo>
                  <a:pt x="65" y="93"/>
                </a:moveTo>
                <a:lnTo>
                  <a:pt x="65" y="93"/>
                </a:lnTo>
                <a:cubicBezTo>
                  <a:pt x="64" y="91"/>
                  <a:pt x="64" y="90"/>
                  <a:pt x="64" y="89"/>
                </a:cubicBezTo>
                <a:lnTo>
                  <a:pt x="64" y="72"/>
                </a:lnTo>
                <a:cubicBezTo>
                  <a:pt x="64" y="72"/>
                  <a:pt x="65" y="74"/>
                  <a:pt x="69" y="75"/>
                </a:cubicBezTo>
                <a:cubicBezTo>
                  <a:pt x="68" y="81"/>
                  <a:pt x="66" y="87"/>
                  <a:pt x="65" y="93"/>
                </a:cubicBezTo>
                <a:close/>
                <a:moveTo>
                  <a:pt x="53" y="99"/>
                </a:moveTo>
                <a:lnTo>
                  <a:pt x="53" y="99"/>
                </a:lnTo>
                <a:lnTo>
                  <a:pt x="63" y="99"/>
                </a:lnTo>
                <a:cubicBezTo>
                  <a:pt x="61" y="104"/>
                  <a:pt x="60" y="107"/>
                  <a:pt x="58" y="109"/>
                </a:cubicBezTo>
                <a:cubicBezTo>
                  <a:pt x="56" y="107"/>
                  <a:pt x="54" y="104"/>
                  <a:pt x="53" y="99"/>
                </a:cubicBezTo>
                <a:close/>
                <a:moveTo>
                  <a:pt x="52" y="72"/>
                </a:moveTo>
                <a:lnTo>
                  <a:pt x="52" y="72"/>
                </a:lnTo>
                <a:lnTo>
                  <a:pt x="52" y="89"/>
                </a:lnTo>
                <a:cubicBezTo>
                  <a:pt x="52" y="90"/>
                  <a:pt x="51" y="91"/>
                  <a:pt x="51" y="93"/>
                </a:cubicBezTo>
                <a:cubicBezTo>
                  <a:pt x="49" y="87"/>
                  <a:pt x="48" y="81"/>
                  <a:pt x="46" y="75"/>
                </a:cubicBezTo>
                <a:cubicBezTo>
                  <a:pt x="50" y="74"/>
                  <a:pt x="52" y="72"/>
                  <a:pt x="52" y="72"/>
                </a:cubicBezTo>
                <a:close/>
                <a:moveTo>
                  <a:pt x="34" y="68"/>
                </a:moveTo>
                <a:lnTo>
                  <a:pt x="34" y="68"/>
                </a:lnTo>
                <a:cubicBezTo>
                  <a:pt x="21" y="68"/>
                  <a:pt x="13" y="57"/>
                  <a:pt x="13" y="46"/>
                </a:cubicBezTo>
                <a:cubicBezTo>
                  <a:pt x="13" y="42"/>
                  <a:pt x="15" y="37"/>
                  <a:pt x="18" y="34"/>
                </a:cubicBezTo>
                <a:cubicBezTo>
                  <a:pt x="19" y="44"/>
                  <a:pt x="19" y="53"/>
                  <a:pt x="18" y="60"/>
                </a:cubicBezTo>
                <a:lnTo>
                  <a:pt x="22" y="64"/>
                </a:lnTo>
                <a:lnTo>
                  <a:pt x="27" y="67"/>
                </a:lnTo>
                <a:cubicBezTo>
                  <a:pt x="27" y="64"/>
                  <a:pt x="28" y="61"/>
                  <a:pt x="28" y="58"/>
                </a:cubicBezTo>
                <a:cubicBezTo>
                  <a:pt x="28" y="45"/>
                  <a:pt x="27" y="34"/>
                  <a:pt x="26" y="27"/>
                </a:cubicBezTo>
                <a:cubicBezTo>
                  <a:pt x="28" y="26"/>
                  <a:pt x="31" y="25"/>
                  <a:pt x="34" y="25"/>
                </a:cubicBezTo>
                <a:cubicBezTo>
                  <a:pt x="48" y="25"/>
                  <a:pt x="52" y="29"/>
                  <a:pt x="52" y="29"/>
                </a:cubicBezTo>
                <a:lnTo>
                  <a:pt x="52" y="64"/>
                </a:lnTo>
                <a:cubicBezTo>
                  <a:pt x="52" y="64"/>
                  <a:pt x="50" y="66"/>
                  <a:pt x="44" y="67"/>
                </a:cubicBezTo>
                <a:cubicBezTo>
                  <a:pt x="42" y="56"/>
                  <a:pt x="40" y="45"/>
                  <a:pt x="36" y="34"/>
                </a:cubicBezTo>
                <a:cubicBezTo>
                  <a:pt x="35" y="31"/>
                  <a:pt x="34" y="28"/>
                  <a:pt x="33" y="25"/>
                </a:cubicBezTo>
                <a:lnTo>
                  <a:pt x="27" y="27"/>
                </a:lnTo>
                <a:cubicBezTo>
                  <a:pt x="30" y="35"/>
                  <a:pt x="35" y="49"/>
                  <a:pt x="36" y="61"/>
                </a:cubicBezTo>
                <a:cubicBezTo>
                  <a:pt x="37" y="63"/>
                  <a:pt x="37" y="66"/>
                  <a:pt x="38" y="68"/>
                </a:cubicBezTo>
                <a:cubicBezTo>
                  <a:pt x="37" y="68"/>
                  <a:pt x="36" y="68"/>
                  <a:pt x="34" y="68"/>
                </a:cubicBezTo>
                <a:close/>
                <a:moveTo>
                  <a:pt x="24" y="18"/>
                </a:moveTo>
                <a:lnTo>
                  <a:pt x="24" y="18"/>
                </a:lnTo>
                <a:cubicBezTo>
                  <a:pt x="24" y="18"/>
                  <a:pt x="24" y="18"/>
                  <a:pt x="25" y="18"/>
                </a:cubicBezTo>
                <a:cubicBezTo>
                  <a:pt x="25" y="18"/>
                  <a:pt x="25" y="18"/>
                  <a:pt x="25" y="18"/>
                </a:cubicBezTo>
                <a:cubicBezTo>
                  <a:pt x="24" y="18"/>
                  <a:pt x="24" y="18"/>
                  <a:pt x="24" y="18"/>
                </a:cubicBezTo>
                <a:close/>
                <a:moveTo>
                  <a:pt x="48" y="96"/>
                </a:moveTo>
                <a:lnTo>
                  <a:pt x="48" y="96"/>
                </a:lnTo>
                <a:cubicBezTo>
                  <a:pt x="48" y="96"/>
                  <a:pt x="48" y="96"/>
                  <a:pt x="48" y="96"/>
                </a:cubicBezTo>
                <a:cubicBezTo>
                  <a:pt x="48" y="96"/>
                  <a:pt x="48" y="96"/>
                  <a:pt x="48" y="96"/>
                </a:cubicBezTo>
                <a:close/>
                <a:moveTo>
                  <a:pt x="68" y="96"/>
                </a:moveTo>
                <a:lnTo>
                  <a:pt x="68" y="96"/>
                </a:lnTo>
                <a:cubicBezTo>
                  <a:pt x="68" y="96"/>
                  <a:pt x="68" y="96"/>
                  <a:pt x="68" y="96"/>
                </a:cubicBezTo>
                <a:cubicBezTo>
                  <a:pt x="68" y="96"/>
                  <a:pt x="68" y="96"/>
                  <a:pt x="68" y="96"/>
                </a:cubicBezTo>
                <a:close/>
                <a:moveTo>
                  <a:pt x="91" y="18"/>
                </a:moveTo>
                <a:lnTo>
                  <a:pt x="91" y="18"/>
                </a:ln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close/>
                <a:moveTo>
                  <a:pt x="113" y="103"/>
                </a:moveTo>
                <a:lnTo>
                  <a:pt x="113" y="103"/>
                </a:lnTo>
                <a:cubicBezTo>
                  <a:pt x="111" y="102"/>
                  <a:pt x="106" y="98"/>
                  <a:pt x="104" y="90"/>
                </a:cubicBezTo>
                <a:cubicBezTo>
                  <a:pt x="103" y="86"/>
                  <a:pt x="101" y="81"/>
                  <a:pt x="99" y="72"/>
                </a:cubicBezTo>
                <a:cubicBezTo>
                  <a:pt x="108" y="66"/>
                  <a:pt x="113" y="56"/>
                  <a:pt x="113" y="46"/>
                </a:cubicBezTo>
                <a:cubicBezTo>
                  <a:pt x="113" y="37"/>
                  <a:pt x="107" y="27"/>
                  <a:pt x="98" y="22"/>
                </a:cubicBezTo>
                <a:cubicBezTo>
                  <a:pt x="100" y="11"/>
                  <a:pt x="102" y="7"/>
                  <a:pt x="106" y="3"/>
                </a:cubicBezTo>
                <a:cubicBezTo>
                  <a:pt x="109" y="0"/>
                  <a:pt x="107" y="1"/>
                  <a:pt x="105" y="1"/>
                </a:cubicBezTo>
                <a:lnTo>
                  <a:pt x="92" y="1"/>
                </a:lnTo>
                <a:cubicBezTo>
                  <a:pt x="92" y="1"/>
                  <a:pt x="89" y="8"/>
                  <a:pt x="85" y="17"/>
                </a:cubicBezTo>
                <a:cubicBezTo>
                  <a:pt x="68" y="17"/>
                  <a:pt x="64" y="21"/>
                  <a:pt x="64" y="21"/>
                </a:cubicBezTo>
                <a:lnTo>
                  <a:pt x="64" y="1"/>
                </a:lnTo>
                <a:lnTo>
                  <a:pt x="52" y="1"/>
                </a:lnTo>
                <a:lnTo>
                  <a:pt x="52" y="21"/>
                </a:lnTo>
                <a:cubicBezTo>
                  <a:pt x="52" y="21"/>
                  <a:pt x="48" y="17"/>
                  <a:pt x="30" y="17"/>
                </a:cubicBezTo>
                <a:cubicBezTo>
                  <a:pt x="27" y="8"/>
                  <a:pt x="23" y="1"/>
                  <a:pt x="23" y="1"/>
                </a:cubicBezTo>
                <a:lnTo>
                  <a:pt x="10" y="1"/>
                </a:lnTo>
                <a:cubicBezTo>
                  <a:pt x="8" y="1"/>
                  <a:pt x="7" y="0"/>
                  <a:pt x="10" y="3"/>
                </a:cubicBezTo>
                <a:cubicBezTo>
                  <a:pt x="14" y="7"/>
                  <a:pt x="16" y="11"/>
                  <a:pt x="17" y="22"/>
                </a:cubicBezTo>
                <a:cubicBezTo>
                  <a:pt x="9" y="27"/>
                  <a:pt x="2" y="37"/>
                  <a:pt x="2" y="46"/>
                </a:cubicBezTo>
                <a:cubicBezTo>
                  <a:pt x="2" y="56"/>
                  <a:pt x="8" y="66"/>
                  <a:pt x="17" y="72"/>
                </a:cubicBezTo>
                <a:cubicBezTo>
                  <a:pt x="15" y="81"/>
                  <a:pt x="13" y="86"/>
                  <a:pt x="12" y="90"/>
                </a:cubicBezTo>
                <a:cubicBezTo>
                  <a:pt x="9" y="98"/>
                  <a:pt x="5" y="102"/>
                  <a:pt x="2" y="103"/>
                </a:cubicBezTo>
                <a:cubicBezTo>
                  <a:pt x="0" y="104"/>
                  <a:pt x="0" y="105"/>
                  <a:pt x="2" y="105"/>
                </a:cubicBezTo>
                <a:lnTo>
                  <a:pt x="21" y="105"/>
                </a:lnTo>
                <a:cubicBezTo>
                  <a:pt x="21" y="105"/>
                  <a:pt x="24" y="90"/>
                  <a:pt x="26" y="76"/>
                </a:cubicBezTo>
                <a:cubicBezTo>
                  <a:pt x="27" y="76"/>
                  <a:pt x="29" y="76"/>
                  <a:pt x="30" y="76"/>
                </a:cubicBezTo>
                <a:cubicBezTo>
                  <a:pt x="34" y="76"/>
                  <a:pt x="37" y="76"/>
                  <a:pt x="40" y="76"/>
                </a:cubicBezTo>
                <a:cubicBezTo>
                  <a:pt x="44" y="94"/>
                  <a:pt x="51" y="115"/>
                  <a:pt x="58" y="121"/>
                </a:cubicBezTo>
                <a:cubicBezTo>
                  <a:pt x="64" y="115"/>
                  <a:pt x="71" y="94"/>
                  <a:pt x="76" y="76"/>
                </a:cubicBezTo>
                <a:cubicBezTo>
                  <a:pt x="78" y="76"/>
                  <a:pt x="81" y="76"/>
                  <a:pt x="85" y="76"/>
                </a:cubicBezTo>
                <a:cubicBezTo>
                  <a:pt x="87" y="76"/>
                  <a:pt x="88" y="76"/>
                  <a:pt x="90" y="76"/>
                </a:cubicBezTo>
                <a:cubicBezTo>
                  <a:pt x="91" y="90"/>
                  <a:pt x="95" y="105"/>
                  <a:pt x="95" y="105"/>
                </a:cubicBezTo>
                <a:lnTo>
                  <a:pt x="114" y="105"/>
                </a:lnTo>
                <a:cubicBezTo>
                  <a:pt x="116" y="105"/>
                  <a:pt x="115" y="104"/>
                  <a:pt x="113" y="103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16" name="Freeform 1916"/>
          <p:cNvSpPr>
            <a:spLocks noEditPoints="1"/>
          </p:cNvSpPr>
          <p:nvPr userDrawn="1"/>
        </p:nvSpPr>
        <p:spPr bwMode="auto">
          <a:xfrm>
            <a:off x="484188" y="476250"/>
            <a:ext cx="82550" cy="87313"/>
          </a:xfrm>
          <a:custGeom>
            <a:avLst/>
            <a:gdLst>
              <a:gd name="T0" fmla="*/ 81 w 116"/>
              <a:gd name="T1" fmla="*/ 68 h 121"/>
              <a:gd name="T2" fmla="*/ 79 w 116"/>
              <a:gd name="T3" fmla="*/ 61 h 121"/>
              <a:gd name="T4" fmla="*/ 82 w 116"/>
              <a:gd name="T5" fmla="*/ 25 h 121"/>
              <a:gd name="T6" fmla="*/ 71 w 116"/>
              <a:gd name="T7" fmla="*/ 67 h 121"/>
              <a:gd name="T8" fmla="*/ 64 w 116"/>
              <a:gd name="T9" fmla="*/ 29 h 121"/>
              <a:gd name="T10" fmla="*/ 90 w 116"/>
              <a:gd name="T11" fmla="*/ 27 h 121"/>
              <a:gd name="T12" fmla="*/ 89 w 116"/>
              <a:gd name="T13" fmla="*/ 67 h 121"/>
              <a:gd name="T14" fmla="*/ 97 w 116"/>
              <a:gd name="T15" fmla="*/ 60 h 121"/>
              <a:gd name="T16" fmla="*/ 102 w 116"/>
              <a:gd name="T17" fmla="*/ 46 h 121"/>
              <a:gd name="T18" fmla="*/ 81 w 116"/>
              <a:gd name="T19" fmla="*/ 68 h 121"/>
              <a:gd name="T20" fmla="*/ 65 w 116"/>
              <a:gd name="T21" fmla="*/ 93 h 121"/>
              <a:gd name="T22" fmla="*/ 64 w 116"/>
              <a:gd name="T23" fmla="*/ 72 h 121"/>
              <a:gd name="T24" fmla="*/ 65 w 116"/>
              <a:gd name="T25" fmla="*/ 93 h 121"/>
              <a:gd name="T26" fmla="*/ 53 w 116"/>
              <a:gd name="T27" fmla="*/ 99 h 121"/>
              <a:gd name="T28" fmla="*/ 63 w 116"/>
              <a:gd name="T29" fmla="*/ 99 h 121"/>
              <a:gd name="T30" fmla="*/ 53 w 116"/>
              <a:gd name="T31" fmla="*/ 99 h 121"/>
              <a:gd name="T32" fmla="*/ 52 w 116"/>
              <a:gd name="T33" fmla="*/ 72 h 121"/>
              <a:gd name="T34" fmla="*/ 52 w 116"/>
              <a:gd name="T35" fmla="*/ 89 h 121"/>
              <a:gd name="T36" fmla="*/ 46 w 116"/>
              <a:gd name="T37" fmla="*/ 75 h 121"/>
              <a:gd name="T38" fmla="*/ 52 w 116"/>
              <a:gd name="T39" fmla="*/ 72 h 121"/>
              <a:gd name="T40" fmla="*/ 34 w 116"/>
              <a:gd name="T41" fmla="*/ 68 h 121"/>
              <a:gd name="T42" fmla="*/ 18 w 116"/>
              <a:gd name="T43" fmla="*/ 34 h 121"/>
              <a:gd name="T44" fmla="*/ 22 w 116"/>
              <a:gd name="T45" fmla="*/ 64 h 121"/>
              <a:gd name="T46" fmla="*/ 28 w 116"/>
              <a:gd name="T47" fmla="*/ 58 h 121"/>
              <a:gd name="T48" fmla="*/ 34 w 116"/>
              <a:gd name="T49" fmla="*/ 25 h 121"/>
              <a:gd name="T50" fmla="*/ 52 w 116"/>
              <a:gd name="T51" fmla="*/ 64 h 121"/>
              <a:gd name="T52" fmla="*/ 36 w 116"/>
              <a:gd name="T53" fmla="*/ 34 h 121"/>
              <a:gd name="T54" fmla="*/ 27 w 116"/>
              <a:gd name="T55" fmla="*/ 27 h 121"/>
              <a:gd name="T56" fmla="*/ 38 w 116"/>
              <a:gd name="T57" fmla="*/ 68 h 121"/>
              <a:gd name="T58" fmla="*/ 34 w 116"/>
              <a:gd name="T59" fmla="*/ 68 h 121"/>
              <a:gd name="T60" fmla="*/ 24 w 116"/>
              <a:gd name="T61" fmla="*/ 18 h 121"/>
              <a:gd name="T62" fmla="*/ 25 w 116"/>
              <a:gd name="T63" fmla="*/ 18 h 121"/>
              <a:gd name="T64" fmla="*/ 24 w 116"/>
              <a:gd name="T65" fmla="*/ 18 h 121"/>
              <a:gd name="T66" fmla="*/ 48 w 116"/>
              <a:gd name="T67" fmla="*/ 96 h 121"/>
              <a:gd name="T68" fmla="*/ 48 w 116"/>
              <a:gd name="T69" fmla="*/ 96 h 121"/>
              <a:gd name="T70" fmla="*/ 68 w 116"/>
              <a:gd name="T71" fmla="*/ 96 h 121"/>
              <a:gd name="T72" fmla="*/ 68 w 116"/>
              <a:gd name="T73" fmla="*/ 96 h 121"/>
              <a:gd name="T74" fmla="*/ 68 w 116"/>
              <a:gd name="T75" fmla="*/ 96 h 121"/>
              <a:gd name="T76" fmla="*/ 91 w 116"/>
              <a:gd name="T77" fmla="*/ 18 h 121"/>
              <a:gd name="T78" fmla="*/ 91 w 116"/>
              <a:gd name="T79" fmla="*/ 18 h 121"/>
              <a:gd name="T80" fmla="*/ 91 w 116"/>
              <a:gd name="T81" fmla="*/ 18 h 121"/>
              <a:gd name="T82" fmla="*/ 113 w 116"/>
              <a:gd name="T83" fmla="*/ 103 h 121"/>
              <a:gd name="T84" fmla="*/ 99 w 116"/>
              <a:gd name="T85" fmla="*/ 72 h 121"/>
              <a:gd name="T86" fmla="*/ 98 w 116"/>
              <a:gd name="T87" fmla="*/ 22 h 121"/>
              <a:gd name="T88" fmla="*/ 105 w 116"/>
              <a:gd name="T89" fmla="*/ 1 h 121"/>
              <a:gd name="T90" fmla="*/ 85 w 116"/>
              <a:gd name="T91" fmla="*/ 17 h 121"/>
              <a:gd name="T92" fmla="*/ 64 w 116"/>
              <a:gd name="T93" fmla="*/ 1 h 121"/>
              <a:gd name="T94" fmla="*/ 52 w 116"/>
              <a:gd name="T95" fmla="*/ 21 h 121"/>
              <a:gd name="T96" fmla="*/ 23 w 116"/>
              <a:gd name="T97" fmla="*/ 1 h 121"/>
              <a:gd name="T98" fmla="*/ 10 w 116"/>
              <a:gd name="T99" fmla="*/ 3 h 121"/>
              <a:gd name="T100" fmla="*/ 2 w 116"/>
              <a:gd name="T101" fmla="*/ 46 h 121"/>
              <a:gd name="T102" fmla="*/ 12 w 116"/>
              <a:gd name="T103" fmla="*/ 90 h 121"/>
              <a:gd name="T104" fmla="*/ 2 w 116"/>
              <a:gd name="T105" fmla="*/ 105 h 121"/>
              <a:gd name="T106" fmla="*/ 26 w 116"/>
              <a:gd name="T107" fmla="*/ 76 h 121"/>
              <a:gd name="T108" fmla="*/ 40 w 116"/>
              <a:gd name="T109" fmla="*/ 76 h 121"/>
              <a:gd name="T110" fmla="*/ 76 w 116"/>
              <a:gd name="T111" fmla="*/ 76 h 121"/>
              <a:gd name="T112" fmla="*/ 90 w 116"/>
              <a:gd name="T113" fmla="*/ 76 h 121"/>
              <a:gd name="T114" fmla="*/ 114 w 116"/>
              <a:gd name="T115" fmla="*/ 105 h 121"/>
              <a:gd name="T116" fmla="*/ 113 w 116"/>
              <a:gd name="T117" fmla="*/ 103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16" h="121">
                <a:moveTo>
                  <a:pt x="81" y="68"/>
                </a:moveTo>
                <a:lnTo>
                  <a:pt x="81" y="68"/>
                </a:lnTo>
                <a:cubicBezTo>
                  <a:pt x="80" y="68"/>
                  <a:pt x="79" y="68"/>
                  <a:pt x="78" y="68"/>
                </a:cubicBezTo>
                <a:cubicBezTo>
                  <a:pt x="78" y="66"/>
                  <a:pt x="79" y="63"/>
                  <a:pt x="79" y="61"/>
                </a:cubicBezTo>
                <a:cubicBezTo>
                  <a:pt x="81" y="49"/>
                  <a:pt x="85" y="35"/>
                  <a:pt x="88" y="27"/>
                </a:cubicBezTo>
                <a:lnTo>
                  <a:pt x="82" y="25"/>
                </a:lnTo>
                <a:cubicBezTo>
                  <a:pt x="81" y="28"/>
                  <a:pt x="80" y="31"/>
                  <a:pt x="79" y="34"/>
                </a:cubicBezTo>
                <a:cubicBezTo>
                  <a:pt x="76" y="45"/>
                  <a:pt x="73" y="56"/>
                  <a:pt x="71" y="67"/>
                </a:cubicBezTo>
                <a:cubicBezTo>
                  <a:pt x="66" y="66"/>
                  <a:pt x="64" y="64"/>
                  <a:pt x="64" y="64"/>
                </a:cubicBezTo>
                <a:lnTo>
                  <a:pt x="64" y="29"/>
                </a:lnTo>
                <a:cubicBezTo>
                  <a:pt x="64" y="29"/>
                  <a:pt x="68" y="25"/>
                  <a:pt x="81" y="25"/>
                </a:cubicBezTo>
                <a:cubicBezTo>
                  <a:pt x="84" y="25"/>
                  <a:pt x="87" y="26"/>
                  <a:pt x="90" y="27"/>
                </a:cubicBezTo>
                <a:cubicBezTo>
                  <a:pt x="89" y="34"/>
                  <a:pt x="88" y="45"/>
                  <a:pt x="88" y="58"/>
                </a:cubicBezTo>
                <a:cubicBezTo>
                  <a:pt x="88" y="61"/>
                  <a:pt x="88" y="64"/>
                  <a:pt x="89" y="67"/>
                </a:cubicBezTo>
                <a:lnTo>
                  <a:pt x="93" y="64"/>
                </a:lnTo>
                <a:lnTo>
                  <a:pt x="97" y="60"/>
                </a:lnTo>
                <a:cubicBezTo>
                  <a:pt x="97" y="53"/>
                  <a:pt x="97" y="44"/>
                  <a:pt x="97" y="34"/>
                </a:cubicBezTo>
                <a:cubicBezTo>
                  <a:pt x="100" y="37"/>
                  <a:pt x="102" y="42"/>
                  <a:pt x="102" y="46"/>
                </a:cubicBezTo>
                <a:cubicBezTo>
                  <a:pt x="102" y="57"/>
                  <a:pt x="94" y="68"/>
                  <a:pt x="81" y="68"/>
                </a:cubicBezTo>
                <a:lnTo>
                  <a:pt x="81" y="68"/>
                </a:lnTo>
                <a:close/>
                <a:moveTo>
                  <a:pt x="65" y="93"/>
                </a:moveTo>
                <a:lnTo>
                  <a:pt x="65" y="93"/>
                </a:lnTo>
                <a:cubicBezTo>
                  <a:pt x="64" y="91"/>
                  <a:pt x="64" y="90"/>
                  <a:pt x="64" y="89"/>
                </a:cubicBezTo>
                <a:lnTo>
                  <a:pt x="64" y="72"/>
                </a:lnTo>
                <a:cubicBezTo>
                  <a:pt x="64" y="72"/>
                  <a:pt x="65" y="74"/>
                  <a:pt x="69" y="75"/>
                </a:cubicBezTo>
                <a:cubicBezTo>
                  <a:pt x="68" y="81"/>
                  <a:pt x="66" y="87"/>
                  <a:pt x="65" y="93"/>
                </a:cubicBezTo>
                <a:lnTo>
                  <a:pt x="65" y="93"/>
                </a:lnTo>
                <a:close/>
                <a:moveTo>
                  <a:pt x="53" y="99"/>
                </a:moveTo>
                <a:lnTo>
                  <a:pt x="53" y="99"/>
                </a:lnTo>
                <a:lnTo>
                  <a:pt x="63" y="99"/>
                </a:lnTo>
                <a:cubicBezTo>
                  <a:pt x="61" y="104"/>
                  <a:pt x="60" y="107"/>
                  <a:pt x="58" y="109"/>
                </a:cubicBezTo>
                <a:cubicBezTo>
                  <a:pt x="56" y="107"/>
                  <a:pt x="54" y="104"/>
                  <a:pt x="53" y="99"/>
                </a:cubicBezTo>
                <a:lnTo>
                  <a:pt x="53" y="99"/>
                </a:lnTo>
                <a:close/>
                <a:moveTo>
                  <a:pt x="52" y="72"/>
                </a:moveTo>
                <a:lnTo>
                  <a:pt x="52" y="72"/>
                </a:lnTo>
                <a:lnTo>
                  <a:pt x="52" y="89"/>
                </a:lnTo>
                <a:cubicBezTo>
                  <a:pt x="52" y="90"/>
                  <a:pt x="51" y="91"/>
                  <a:pt x="51" y="93"/>
                </a:cubicBezTo>
                <a:cubicBezTo>
                  <a:pt x="49" y="87"/>
                  <a:pt x="48" y="81"/>
                  <a:pt x="46" y="75"/>
                </a:cubicBezTo>
                <a:cubicBezTo>
                  <a:pt x="50" y="74"/>
                  <a:pt x="52" y="72"/>
                  <a:pt x="52" y="72"/>
                </a:cubicBezTo>
                <a:lnTo>
                  <a:pt x="52" y="72"/>
                </a:lnTo>
                <a:close/>
                <a:moveTo>
                  <a:pt x="34" y="68"/>
                </a:moveTo>
                <a:lnTo>
                  <a:pt x="34" y="68"/>
                </a:lnTo>
                <a:cubicBezTo>
                  <a:pt x="21" y="68"/>
                  <a:pt x="13" y="57"/>
                  <a:pt x="13" y="46"/>
                </a:cubicBezTo>
                <a:cubicBezTo>
                  <a:pt x="13" y="42"/>
                  <a:pt x="15" y="37"/>
                  <a:pt x="18" y="34"/>
                </a:cubicBezTo>
                <a:cubicBezTo>
                  <a:pt x="19" y="44"/>
                  <a:pt x="19" y="53"/>
                  <a:pt x="18" y="60"/>
                </a:cubicBezTo>
                <a:lnTo>
                  <a:pt x="22" y="64"/>
                </a:lnTo>
                <a:lnTo>
                  <a:pt x="27" y="67"/>
                </a:lnTo>
                <a:cubicBezTo>
                  <a:pt x="27" y="64"/>
                  <a:pt x="28" y="61"/>
                  <a:pt x="28" y="58"/>
                </a:cubicBezTo>
                <a:cubicBezTo>
                  <a:pt x="28" y="45"/>
                  <a:pt x="27" y="34"/>
                  <a:pt x="26" y="27"/>
                </a:cubicBezTo>
                <a:cubicBezTo>
                  <a:pt x="28" y="26"/>
                  <a:pt x="31" y="25"/>
                  <a:pt x="34" y="25"/>
                </a:cubicBezTo>
                <a:cubicBezTo>
                  <a:pt x="48" y="25"/>
                  <a:pt x="52" y="29"/>
                  <a:pt x="52" y="29"/>
                </a:cubicBezTo>
                <a:lnTo>
                  <a:pt x="52" y="64"/>
                </a:lnTo>
                <a:cubicBezTo>
                  <a:pt x="52" y="64"/>
                  <a:pt x="50" y="66"/>
                  <a:pt x="44" y="67"/>
                </a:cubicBezTo>
                <a:cubicBezTo>
                  <a:pt x="42" y="56"/>
                  <a:pt x="40" y="45"/>
                  <a:pt x="36" y="34"/>
                </a:cubicBezTo>
                <a:cubicBezTo>
                  <a:pt x="35" y="31"/>
                  <a:pt x="34" y="28"/>
                  <a:pt x="33" y="25"/>
                </a:cubicBezTo>
                <a:lnTo>
                  <a:pt x="27" y="27"/>
                </a:lnTo>
                <a:cubicBezTo>
                  <a:pt x="30" y="35"/>
                  <a:pt x="35" y="49"/>
                  <a:pt x="36" y="61"/>
                </a:cubicBezTo>
                <a:cubicBezTo>
                  <a:pt x="37" y="63"/>
                  <a:pt x="37" y="66"/>
                  <a:pt x="38" y="68"/>
                </a:cubicBezTo>
                <a:cubicBezTo>
                  <a:pt x="37" y="68"/>
                  <a:pt x="36" y="68"/>
                  <a:pt x="34" y="68"/>
                </a:cubicBezTo>
                <a:lnTo>
                  <a:pt x="34" y="68"/>
                </a:lnTo>
                <a:close/>
                <a:moveTo>
                  <a:pt x="24" y="18"/>
                </a:moveTo>
                <a:lnTo>
                  <a:pt x="24" y="18"/>
                </a:lnTo>
                <a:cubicBezTo>
                  <a:pt x="24" y="18"/>
                  <a:pt x="24" y="18"/>
                  <a:pt x="25" y="18"/>
                </a:cubicBezTo>
                <a:cubicBezTo>
                  <a:pt x="25" y="18"/>
                  <a:pt x="25" y="18"/>
                  <a:pt x="25" y="18"/>
                </a:cubicBezTo>
                <a:cubicBezTo>
                  <a:pt x="24" y="18"/>
                  <a:pt x="24" y="18"/>
                  <a:pt x="24" y="18"/>
                </a:cubicBezTo>
                <a:lnTo>
                  <a:pt x="24" y="18"/>
                </a:lnTo>
                <a:close/>
                <a:moveTo>
                  <a:pt x="48" y="96"/>
                </a:moveTo>
                <a:lnTo>
                  <a:pt x="48" y="96"/>
                </a:lnTo>
                <a:cubicBezTo>
                  <a:pt x="48" y="96"/>
                  <a:pt x="48" y="96"/>
                  <a:pt x="48" y="96"/>
                </a:cubicBezTo>
                <a:cubicBezTo>
                  <a:pt x="48" y="96"/>
                  <a:pt x="48" y="96"/>
                  <a:pt x="48" y="96"/>
                </a:cubicBezTo>
                <a:lnTo>
                  <a:pt x="48" y="96"/>
                </a:lnTo>
                <a:close/>
                <a:moveTo>
                  <a:pt x="68" y="96"/>
                </a:moveTo>
                <a:lnTo>
                  <a:pt x="68" y="96"/>
                </a:lnTo>
                <a:cubicBezTo>
                  <a:pt x="68" y="96"/>
                  <a:pt x="68" y="96"/>
                  <a:pt x="68" y="96"/>
                </a:cubicBezTo>
                <a:cubicBezTo>
                  <a:pt x="68" y="96"/>
                  <a:pt x="68" y="96"/>
                  <a:pt x="68" y="96"/>
                </a:cubicBezTo>
                <a:lnTo>
                  <a:pt x="68" y="96"/>
                </a:lnTo>
                <a:close/>
                <a:moveTo>
                  <a:pt x="91" y="18"/>
                </a:moveTo>
                <a:lnTo>
                  <a:pt x="91" y="18"/>
                </a:ln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lnTo>
                  <a:pt x="91" y="18"/>
                </a:lnTo>
                <a:close/>
                <a:moveTo>
                  <a:pt x="113" y="103"/>
                </a:moveTo>
                <a:lnTo>
                  <a:pt x="113" y="103"/>
                </a:lnTo>
                <a:cubicBezTo>
                  <a:pt x="111" y="102"/>
                  <a:pt x="106" y="98"/>
                  <a:pt x="104" y="90"/>
                </a:cubicBezTo>
                <a:cubicBezTo>
                  <a:pt x="103" y="86"/>
                  <a:pt x="101" y="81"/>
                  <a:pt x="99" y="72"/>
                </a:cubicBezTo>
                <a:cubicBezTo>
                  <a:pt x="108" y="66"/>
                  <a:pt x="113" y="56"/>
                  <a:pt x="113" y="46"/>
                </a:cubicBezTo>
                <a:cubicBezTo>
                  <a:pt x="113" y="37"/>
                  <a:pt x="107" y="27"/>
                  <a:pt x="98" y="22"/>
                </a:cubicBezTo>
                <a:cubicBezTo>
                  <a:pt x="100" y="11"/>
                  <a:pt x="102" y="7"/>
                  <a:pt x="106" y="3"/>
                </a:cubicBezTo>
                <a:cubicBezTo>
                  <a:pt x="109" y="0"/>
                  <a:pt x="107" y="1"/>
                  <a:pt x="105" y="1"/>
                </a:cubicBezTo>
                <a:lnTo>
                  <a:pt x="92" y="1"/>
                </a:lnTo>
                <a:cubicBezTo>
                  <a:pt x="92" y="1"/>
                  <a:pt x="89" y="8"/>
                  <a:pt x="85" y="17"/>
                </a:cubicBezTo>
                <a:cubicBezTo>
                  <a:pt x="68" y="17"/>
                  <a:pt x="64" y="21"/>
                  <a:pt x="64" y="21"/>
                </a:cubicBezTo>
                <a:lnTo>
                  <a:pt x="64" y="1"/>
                </a:lnTo>
                <a:lnTo>
                  <a:pt x="52" y="1"/>
                </a:lnTo>
                <a:lnTo>
                  <a:pt x="52" y="21"/>
                </a:lnTo>
                <a:cubicBezTo>
                  <a:pt x="52" y="21"/>
                  <a:pt x="48" y="17"/>
                  <a:pt x="30" y="17"/>
                </a:cubicBezTo>
                <a:cubicBezTo>
                  <a:pt x="27" y="8"/>
                  <a:pt x="23" y="1"/>
                  <a:pt x="23" y="1"/>
                </a:cubicBezTo>
                <a:lnTo>
                  <a:pt x="10" y="1"/>
                </a:lnTo>
                <a:cubicBezTo>
                  <a:pt x="8" y="1"/>
                  <a:pt x="7" y="0"/>
                  <a:pt x="10" y="3"/>
                </a:cubicBezTo>
                <a:cubicBezTo>
                  <a:pt x="14" y="7"/>
                  <a:pt x="16" y="11"/>
                  <a:pt x="17" y="22"/>
                </a:cubicBezTo>
                <a:cubicBezTo>
                  <a:pt x="9" y="27"/>
                  <a:pt x="2" y="37"/>
                  <a:pt x="2" y="46"/>
                </a:cubicBezTo>
                <a:cubicBezTo>
                  <a:pt x="2" y="56"/>
                  <a:pt x="8" y="66"/>
                  <a:pt x="17" y="72"/>
                </a:cubicBezTo>
                <a:cubicBezTo>
                  <a:pt x="15" y="81"/>
                  <a:pt x="13" y="86"/>
                  <a:pt x="12" y="90"/>
                </a:cubicBezTo>
                <a:cubicBezTo>
                  <a:pt x="9" y="98"/>
                  <a:pt x="5" y="102"/>
                  <a:pt x="2" y="103"/>
                </a:cubicBezTo>
                <a:cubicBezTo>
                  <a:pt x="0" y="104"/>
                  <a:pt x="0" y="105"/>
                  <a:pt x="2" y="105"/>
                </a:cubicBezTo>
                <a:lnTo>
                  <a:pt x="21" y="105"/>
                </a:lnTo>
                <a:cubicBezTo>
                  <a:pt x="21" y="105"/>
                  <a:pt x="24" y="90"/>
                  <a:pt x="26" y="76"/>
                </a:cubicBezTo>
                <a:cubicBezTo>
                  <a:pt x="27" y="76"/>
                  <a:pt x="29" y="76"/>
                  <a:pt x="30" y="76"/>
                </a:cubicBezTo>
                <a:cubicBezTo>
                  <a:pt x="34" y="76"/>
                  <a:pt x="37" y="76"/>
                  <a:pt x="40" y="76"/>
                </a:cubicBezTo>
                <a:cubicBezTo>
                  <a:pt x="44" y="94"/>
                  <a:pt x="51" y="115"/>
                  <a:pt x="58" y="121"/>
                </a:cubicBezTo>
                <a:cubicBezTo>
                  <a:pt x="64" y="115"/>
                  <a:pt x="71" y="94"/>
                  <a:pt x="76" y="76"/>
                </a:cubicBezTo>
                <a:cubicBezTo>
                  <a:pt x="78" y="76"/>
                  <a:pt x="81" y="76"/>
                  <a:pt x="85" y="76"/>
                </a:cubicBezTo>
                <a:cubicBezTo>
                  <a:pt x="87" y="76"/>
                  <a:pt x="88" y="76"/>
                  <a:pt x="90" y="76"/>
                </a:cubicBezTo>
                <a:cubicBezTo>
                  <a:pt x="91" y="90"/>
                  <a:pt x="95" y="105"/>
                  <a:pt x="95" y="105"/>
                </a:cubicBezTo>
                <a:lnTo>
                  <a:pt x="114" y="105"/>
                </a:lnTo>
                <a:cubicBezTo>
                  <a:pt x="116" y="105"/>
                  <a:pt x="115" y="104"/>
                  <a:pt x="113" y="103"/>
                </a:cubicBezTo>
                <a:lnTo>
                  <a:pt x="113" y="103"/>
                </a:lnTo>
                <a:close/>
              </a:path>
            </a:pathLst>
          </a:custGeom>
          <a:noFill/>
          <a:ln w="0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17" name="Freeform 1917"/>
          <p:cNvSpPr>
            <a:spLocks noEditPoints="1"/>
          </p:cNvSpPr>
          <p:nvPr userDrawn="1"/>
        </p:nvSpPr>
        <p:spPr bwMode="auto">
          <a:xfrm>
            <a:off x="485776" y="477838"/>
            <a:ext cx="79375" cy="69850"/>
          </a:xfrm>
          <a:custGeom>
            <a:avLst/>
            <a:gdLst>
              <a:gd name="T0" fmla="*/ 62 w 111"/>
              <a:gd name="T1" fmla="*/ 63 h 98"/>
              <a:gd name="T2" fmla="*/ 62 w 111"/>
              <a:gd name="T3" fmla="*/ 63 h 98"/>
              <a:gd name="T4" fmla="*/ 79 w 111"/>
              <a:gd name="T5" fmla="*/ 67 h 98"/>
              <a:gd name="T6" fmla="*/ 100 w 111"/>
              <a:gd name="T7" fmla="*/ 45 h 98"/>
              <a:gd name="T8" fmla="*/ 79 w 111"/>
              <a:gd name="T9" fmla="*/ 24 h 98"/>
              <a:gd name="T10" fmla="*/ 62 w 111"/>
              <a:gd name="T11" fmla="*/ 28 h 98"/>
              <a:gd name="T12" fmla="*/ 62 w 111"/>
              <a:gd name="T13" fmla="*/ 63 h 98"/>
              <a:gd name="T14" fmla="*/ 50 w 111"/>
              <a:gd name="T15" fmla="*/ 28 h 98"/>
              <a:gd name="T16" fmla="*/ 50 w 111"/>
              <a:gd name="T17" fmla="*/ 28 h 98"/>
              <a:gd name="T18" fmla="*/ 32 w 111"/>
              <a:gd name="T19" fmla="*/ 24 h 98"/>
              <a:gd name="T20" fmla="*/ 11 w 111"/>
              <a:gd name="T21" fmla="*/ 45 h 98"/>
              <a:gd name="T22" fmla="*/ 32 w 111"/>
              <a:gd name="T23" fmla="*/ 67 h 98"/>
              <a:gd name="T24" fmla="*/ 50 w 111"/>
              <a:gd name="T25" fmla="*/ 63 h 98"/>
              <a:gd name="T26" fmla="*/ 50 w 111"/>
              <a:gd name="T27" fmla="*/ 28 h 98"/>
              <a:gd name="T28" fmla="*/ 47 w 111"/>
              <a:gd name="T29" fmla="*/ 98 h 98"/>
              <a:gd name="T30" fmla="*/ 47 w 111"/>
              <a:gd name="T31" fmla="*/ 98 h 98"/>
              <a:gd name="T32" fmla="*/ 47 w 111"/>
              <a:gd name="T33" fmla="*/ 94 h 98"/>
              <a:gd name="T34" fmla="*/ 50 w 111"/>
              <a:gd name="T35" fmla="*/ 88 h 98"/>
              <a:gd name="T36" fmla="*/ 50 w 111"/>
              <a:gd name="T37" fmla="*/ 71 h 98"/>
              <a:gd name="T38" fmla="*/ 28 w 111"/>
              <a:gd name="T39" fmla="*/ 75 h 98"/>
              <a:gd name="T40" fmla="*/ 0 w 111"/>
              <a:gd name="T41" fmla="*/ 45 h 98"/>
              <a:gd name="T42" fmla="*/ 28 w 111"/>
              <a:gd name="T43" fmla="*/ 16 h 98"/>
              <a:gd name="T44" fmla="*/ 50 w 111"/>
              <a:gd name="T45" fmla="*/ 20 h 98"/>
              <a:gd name="T46" fmla="*/ 50 w 111"/>
              <a:gd name="T47" fmla="*/ 0 h 98"/>
              <a:gd name="T48" fmla="*/ 62 w 111"/>
              <a:gd name="T49" fmla="*/ 0 h 98"/>
              <a:gd name="T50" fmla="*/ 62 w 111"/>
              <a:gd name="T51" fmla="*/ 20 h 98"/>
              <a:gd name="T52" fmla="*/ 83 w 111"/>
              <a:gd name="T53" fmla="*/ 16 h 98"/>
              <a:gd name="T54" fmla="*/ 111 w 111"/>
              <a:gd name="T55" fmla="*/ 45 h 98"/>
              <a:gd name="T56" fmla="*/ 83 w 111"/>
              <a:gd name="T57" fmla="*/ 75 h 98"/>
              <a:gd name="T58" fmla="*/ 62 w 111"/>
              <a:gd name="T59" fmla="*/ 71 h 98"/>
              <a:gd name="T60" fmla="*/ 62 w 111"/>
              <a:gd name="T61" fmla="*/ 88 h 98"/>
              <a:gd name="T62" fmla="*/ 65 w 111"/>
              <a:gd name="T63" fmla="*/ 94 h 98"/>
              <a:gd name="T64" fmla="*/ 64 w 111"/>
              <a:gd name="T65" fmla="*/ 98 h 98"/>
              <a:gd name="T66" fmla="*/ 47 w 111"/>
              <a:gd name="T67" fmla="*/ 9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1" h="98">
                <a:moveTo>
                  <a:pt x="62" y="63"/>
                </a:moveTo>
                <a:lnTo>
                  <a:pt x="62" y="63"/>
                </a:lnTo>
                <a:cubicBezTo>
                  <a:pt x="62" y="63"/>
                  <a:pt x="67" y="67"/>
                  <a:pt x="79" y="67"/>
                </a:cubicBezTo>
                <a:cubicBezTo>
                  <a:pt x="92" y="67"/>
                  <a:pt x="100" y="56"/>
                  <a:pt x="100" y="45"/>
                </a:cubicBezTo>
                <a:cubicBezTo>
                  <a:pt x="100" y="36"/>
                  <a:pt x="91" y="24"/>
                  <a:pt x="79" y="24"/>
                </a:cubicBezTo>
                <a:cubicBezTo>
                  <a:pt x="66" y="24"/>
                  <a:pt x="62" y="28"/>
                  <a:pt x="62" y="28"/>
                </a:cubicBezTo>
                <a:lnTo>
                  <a:pt x="62" y="63"/>
                </a:lnTo>
                <a:close/>
                <a:moveTo>
                  <a:pt x="50" y="28"/>
                </a:moveTo>
                <a:lnTo>
                  <a:pt x="50" y="28"/>
                </a:lnTo>
                <a:cubicBezTo>
                  <a:pt x="50" y="28"/>
                  <a:pt x="46" y="24"/>
                  <a:pt x="32" y="24"/>
                </a:cubicBezTo>
                <a:cubicBezTo>
                  <a:pt x="20" y="24"/>
                  <a:pt x="11" y="36"/>
                  <a:pt x="11" y="45"/>
                </a:cubicBezTo>
                <a:cubicBezTo>
                  <a:pt x="11" y="56"/>
                  <a:pt x="19" y="67"/>
                  <a:pt x="32" y="67"/>
                </a:cubicBezTo>
                <a:cubicBezTo>
                  <a:pt x="45" y="67"/>
                  <a:pt x="50" y="63"/>
                  <a:pt x="50" y="63"/>
                </a:cubicBezTo>
                <a:lnTo>
                  <a:pt x="50" y="28"/>
                </a:lnTo>
                <a:close/>
                <a:moveTo>
                  <a:pt x="47" y="98"/>
                </a:moveTo>
                <a:lnTo>
                  <a:pt x="47" y="98"/>
                </a:lnTo>
                <a:cubicBezTo>
                  <a:pt x="43" y="98"/>
                  <a:pt x="46" y="95"/>
                  <a:pt x="47" y="94"/>
                </a:cubicBezTo>
                <a:cubicBezTo>
                  <a:pt x="48" y="92"/>
                  <a:pt x="50" y="90"/>
                  <a:pt x="50" y="88"/>
                </a:cubicBezTo>
                <a:lnTo>
                  <a:pt x="50" y="71"/>
                </a:lnTo>
                <a:cubicBezTo>
                  <a:pt x="50" y="71"/>
                  <a:pt x="45" y="75"/>
                  <a:pt x="28" y="75"/>
                </a:cubicBezTo>
                <a:cubicBezTo>
                  <a:pt x="12" y="75"/>
                  <a:pt x="0" y="59"/>
                  <a:pt x="0" y="45"/>
                </a:cubicBezTo>
                <a:cubicBezTo>
                  <a:pt x="0" y="32"/>
                  <a:pt x="14" y="16"/>
                  <a:pt x="28" y="16"/>
                </a:cubicBezTo>
                <a:cubicBezTo>
                  <a:pt x="46" y="16"/>
                  <a:pt x="50" y="20"/>
                  <a:pt x="50" y="20"/>
                </a:cubicBezTo>
                <a:lnTo>
                  <a:pt x="50" y="0"/>
                </a:lnTo>
                <a:lnTo>
                  <a:pt x="62" y="0"/>
                </a:lnTo>
                <a:lnTo>
                  <a:pt x="62" y="20"/>
                </a:lnTo>
                <a:cubicBezTo>
                  <a:pt x="62" y="20"/>
                  <a:pt x="66" y="16"/>
                  <a:pt x="83" y="16"/>
                </a:cubicBezTo>
                <a:cubicBezTo>
                  <a:pt x="97" y="16"/>
                  <a:pt x="111" y="32"/>
                  <a:pt x="111" y="45"/>
                </a:cubicBezTo>
                <a:cubicBezTo>
                  <a:pt x="111" y="59"/>
                  <a:pt x="100" y="75"/>
                  <a:pt x="83" y="75"/>
                </a:cubicBezTo>
                <a:cubicBezTo>
                  <a:pt x="66" y="75"/>
                  <a:pt x="62" y="71"/>
                  <a:pt x="62" y="71"/>
                </a:cubicBezTo>
                <a:lnTo>
                  <a:pt x="62" y="88"/>
                </a:lnTo>
                <a:cubicBezTo>
                  <a:pt x="62" y="90"/>
                  <a:pt x="63" y="92"/>
                  <a:pt x="65" y="94"/>
                </a:cubicBezTo>
                <a:cubicBezTo>
                  <a:pt x="66" y="95"/>
                  <a:pt x="68" y="98"/>
                  <a:pt x="64" y="98"/>
                </a:cubicBezTo>
                <a:lnTo>
                  <a:pt x="47" y="98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18" name="Freeform 1918"/>
          <p:cNvSpPr>
            <a:spLocks noEditPoints="1"/>
          </p:cNvSpPr>
          <p:nvPr userDrawn="1"/>
        </p:nvSpPr>
        <p:spPr bwMode="auto">
          <a:xfrm>
            <a:off x="485776" y="477838"/>
            <a:ext cx="79375" cy="69850"/>
          </a:xfrm>
          <a:custGeom>
            <a:avLst/>
            <a:gdLst>
              <a:gd name="T0" fmla="*/ 62 w 111"/>
              <a:gd name="T1" fmla="*/ 63 h 98"/>
              <a:gd name="T2" fmla="*/ 62 w 111"/>
              <a:gd name="T3" fmla="*/ 63 h 98"/>
              <a:gd name="T4" fmla="*/ 79 w 111"/>
              <a:gd name="T5" fmla="*/ 67 h 98"/>
              <a:gd name="T6" fmla="*/ 100 w 111"/>
              <a:gd name="T7" fmla="*/ 45 h 98"/>
              <a:gd name="T8" fmla="*/ 79 w 111"/>
              <a:gd name="T9" fmla="*/ 24 h 98"/>
              <a:gd name="T10" fmla="*/ 62 w 111"/>
              <a:gd name="T11" fmla="*/ 28 h 98"/>
              <a:gd name="T12" fmla="*/ 62 w 111"/>
              <a:gd name="T13" fmla="*/ 63 h 98"/>
              <a:gd name="T14" fmla="*/ 62 w 111"/>
              <a:gd name="T15" fmla="*/ 63 h 98"/>
              <a:gd name="T16" fmla="*/ 50 w 111"/>
              <a:gd name="T17" fmla="*/ 28 h 98"/>
              <a:gd name="T18" fmla="*/ 50 w 111"/>
              <a:gd name="T19" fmla="*/ 28 h 98"/>
              <a:gd name="T20" fmla="*/ 32 w 111"/>
              <a:gd name="T21" fmla="*/ 24 h 98"/>
              <a:gd name="T22" fmla="*/ 11 w 111"/>
              <a:gd name="T23" fmla="*/ 45 h 98"/>
              <a:gd name="T24" fmla="*/ 32 w 111"/>
              <a:gd name="T25" fmla="*/ 67 h 98"/>
              <a:gd name="T26" fmla="*/ 50 w 111"/>
              <a:gd name="T27" fmla="*/ 63 h 98"/>
              <a:gd name="T28" fmla="*/ 50 w 111"/>
              <a:gd name="T29" fmla="*/ 28 h 98"/>
              <a:gd name="T30" fmla="*/ 50 w 111"/>
              <a:gd name="T31" fmla="*/ 28 h 98"/>
              <a:gd name="T32" fmla="*/ 47 w 111"/>
              <a:gd name="T33" fmla="*/ 98 h 98"/>
              <a:gd name="T34" fmla="*/ 47 w 111"/>
              <a:gd name="T35" fmla="*/ 98 h 98"/>
              <a:gd name="T36" fmla="*/ 47 w 111"/>
              <a:gd name="T37" fmla="*/ 94 h 98"/>
              <a:gd name="T38" fmla="*/ 50 w 111"/>
              <a:gd name="T39" fmla="*/ 88 h 98"/>
              <a:gd name="T40" fmla="*/ 50 w 111"/>
              <a:gd name="T41" fmla="*/ 71 h 98"/>
              <a:gd name="T42" fmla="*/ 28 w 111"/>
              <a:gd name="T43" fmla="*/ 75 h 98"/>
              <a:gd name="T44" fmla="*/ 0 w 111"/>
              <a:gd name="T45" fmla="*/ 45 h 98"/>
              <a:gd name="T46" fmla="*/ 28 w 111"/>
              <a:gd name="T47" fmla="*/ 16 h 98"/>
              <a:gd name="T48" fmla="*/ 50 w 111"/>
              <a:gd name="T49" fmla="*/ 20 h 98"/>
              <a:gd name="T50" fmla="*/ 50 w 111"/>
              <a:gd name="T51" fmla="*/ 0 h 98"/>
              <a:gd name="T52" fmla="*/ 62 w 111"/>
              <a:gd name="T53" fmla="*/ 0 h 98"/>
              <a:gd name="T54" fmla="*/ 62 w 111"/>
              <a:gd name="T55" fmla="*/ 20 h 98"/>
              <a:gd name="T56" fmla="*/ 83 w 111"/>
              <a:gd name="T57" fmla="*/ 16 h 98"/>
              <a:gd name="T58" fmla="*/ 111 w 111"/>
              <a:gd name="T59" fmla="*/ 45 h 98"/>
              <a:gd name="T60" fmla="*/ 83 w 111"/>
              <a:gd name="T61" fmla="*/ 75 h 98"/>
              <a:gd name="T62" fmla="*/ 62 w 111"/>
              <a:gd name="T63" fmla="*/ 71 h 98"/>
              <a:gd name="T64" fmla="*/ 62 w 111"/>
              <a:gd name="T65" fmla="*/ 88 h 98"/>
              <a:gd name="T66" fmla="*/ 65 w 111"/>
              <a:gd name="T67" fmla="*/ 94 h 98"/>
              <a:gd name="T68" fmla="*/ 64 w 111"/>
              <a:gd name="T69" fmla="*/ 98 h 98"/>
              <a:gd name="T70" fmla="*/ 47 w 111"/>
              <a:gd name="T71" fmla="*/ 98 h 98"/>
              <a:gd name="T72" fmla="*/ 47 w 111"/>
              <a:gd name="T73" fmla="*/ 9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1" h="98">
                <a:moveTo>
                  <a:pt x="62" y="63"/>
                </a:moveTo>
                <a:lnTo>
                  <a:pt x="62" y="63"/>
                </a:lnTo>
                <a:cubicBezTo>
                  <a:pt x="62" y="63"/>
                  <a:pt x="67" y="67"/>
                  <a:pt x="79" y="67"/>
                </a:cubicBezTo>
                <a:cubicBezTo>
                  <a:pt x="92" y="67"/>
                  <a:pt x="100" y="56"/>
                  <a:pt x="100" y="45"/>
                </a:cubicBezTo>
                <a:cubicBezTo>
                  <a:pt x="100" y="36"/>
                  <a:pt x="91" y="24"/>
                  <a:pt x="79" y="24"/>
                </a:cubicBezTo>
                <a:cubicBezTo>
                  <a:pt x="66" y="24"/>
                  <a:pt x="62" y="28"/>
                  <a:pt x="62" y="28"/>
                </a:cubicBezTo>
                <a:lnTo>
                  <a:pt x="62" y="63"/>
                </a:lnTo>
                <a:lnTo>
                  <a:pt x="62" y="63"/>
                </a:lnTo>
                <a:close/>
                <a:moveTo>
                  <a:pt x="50" y="28"/>
                </a:moveTo>
                <a:lnTo>
                  <a:pt x="50" y="28"/>
                </a:lnTo>
                <a:cubicBezTo>
                  <a:pt x="50" y="28"/>
                  <a:pt x="46" y="24"/>
                  <a:pt x="32" y="24"/>
                </a:cubicBezTo>
                <a:cubicBezTo>
                  <a:pt x="20" y="24"/>
                  <a:pt x="11" y="36"/>
                  <a:pt x="11" y="45"/>
                </a:cubicBezTo>
                <a:cubicBezTo>
                  <a:pt x="11" y="56"/>
                  <a:pt x="19" y="67"/>
                  <a:pt x="32" y="67"/>
                </a:cubicBezTo>
                <a:cubicBezTo>
                  <a:pt x="45" y="67"/>
                  <a:pt x="50" y="63"/>
                  <a:pt x="50" y="63"/>
                </a:cubicBezTo>
                <a:lnTo>
                  <a:pt x="50" y="28"/>
                </a:lnTo>
                <a:lnTo>
                  <a:pt x="50" y="28"/>
                </a:lnTo>
                <a:close/>
                <a:moveTo>
                  <a:pt x="47" y="98"/>
                </a:moveTo>
                <a:lnTo>
                  <a:pt x="47" y="98"/>
                </a:lnTo>
                <a:cubicBezTo>
                  <a:pt x="43" y="98"/>
                  <a:pt x="46" y="95"/>
                  <a:pt x="47" y="94"/>
                </a:cubicBezTo>
                <a:cubicBezTo>
                  <a:pt x="48" y="92"/>
                  <a:pt x="50" y="90"/>
                  <a:pt x="50" y="88"/>
                </a:cubicBezTo>
                <a:lnTo>
                  <a:pt x="50" y="71"/>
                </a:lnTo>
                <a:cubicBezTo>
                  <a:pt x="50" y="71"/>
                  <a:pt x="45" y="75"/>
                  <a:pt x="28" y="75"/>
                </a:cubicBezTo>
                <a:cubicBezTo>
                  <a:pt x="12" y="75"/>
                  <a:pt x="0" y="59"/>
                  <a:pt x="0" y="45"/>
                </a:cubicBezTo>
                <a:cubicBezTo>
                  <a:pt x="0" y="32"/>
                  <a:pt x="14" y="16"/>
                  <a:pt x="28" y="16"/>
                </a:cubicBezTo>
                <a:cubicBezTo>
                  <a:pt x="46" y="16"/>
                  <a:pt x="50" y="20"/>
                  <a:pt x="50" y="20"/>
                </a:cubicBezTo>
                <a:lnTo>
                  <a:pt x="50" y="0"/>
                </a:lnTo>
                <a:lnTo>
                  <a:pt x="62" y="0"/>
                </a:lnTo>
                <a:lnTo>
                  <a:pt x="62" y="20"/>
                </a:lnTo>
                <a:cubicBezTo>
                  <a:pt x="62" y="20"/>
                  <a:pt x="66" y="16"/>
                  <a:pt x="83" y="16"/>
                </a:cubicBezTo>
                <a:cubicBezTo>
                  <a:pt x="97" y="16"/>
                  <a:pt x="111" y="32"/>
                  <a:pt x="111" y="45"/>
                </a:cubicBezTo>
                <a:cubicBezTo>
                  <a:pt x="111" y="59"/>
                  <a:pt x="100" y="75"/>
                  <a:pt x="83" y="75"/>
                </a:cubicBezTo>
                <a:cubicBezTo>
                  <a:pt x="66" y="75"/>
                  <a:pt x="62" y="71"/>
                  <a:pt x="62" y="71"/>
                </a:cubicBezTo>
                <a:lnTo>
                  <a:pt x="62" y="88"/>
                </a:lnTo>
                <a:cubicBezTo>
                  <a:pt x="62" y="90"/>
                  <a:pt x="63" y="92"/>
                  <a:pt x="65" y="94"/>
                </a:cubicBezTo>
                <a:cubicBezTo>
                  <a:pt x="66" y="95"/>
                  <a:pt x="68" y="98"/>
                  <a:pt x="64" y="98"/>
                </a:cubicBezTo>
                <a:lnTo>
                  <a:pt x="47" y="98"/>
                </a:lnTo>
                <a:lnTo>
                  <a:pt x="47" y="98"/>
                </a:lnTo>
                <a:close/>
              </a:path>
            </a:pathLst>
          </a:custGeom>
          <a:noFill/>
          <a:ln w="1588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19" name="Freeform 1919"/>
          <p:cNvSpPr>
            <a:spLocks/>
          </p:cNvSpPr>
          <p:nvPr userDrawn="1"/>
        </p:nvSpPr>
        <p:spPr bwMode="auto">
          <a:xfrm>
            <a:off x="857251" y="284163"/>
            <a:ext cx="101600" cy="115888"/>
          </a:xfrm>
          <a:custGeom>
            <a:avLst/>
            <a:gdLst>
              <a:gd name="T0" fmla="*/ 123 w 142"/>
              <a:gd name="T1" fmla="*/ 53 h 161"/>
              <a:gd name="T2" fmla="*/ 123 w 142"/>
              <a:gd name="T3" fmla="*/ 53 h 161"/>
              <a:gd name="T4" fmla="*/ 125 w 142"/>
              <a:gd name="T5" fmla="*/ 29 h 161"/>
              <a:gd name="T6" fmla="*/ 124 w 142"/>
              <a:gd name="T7" fmla="*/ 29 h 161"/>
              <a:gd name="T8" fmla="*/ 116 w 142"/>
              <a:gd name="T9" fmla="*/ 51 h 161"/>
              <a:gd name="T10" fmla="*/ 74 w 142"/>
              <a:gd name="T11" fmla="*/ 123 h 161"/>
              <a:gd name="T12" fmla="*/ 68 w 142"/>
              <a:gd name="T13" fmla="*/ 123 h 161"/>
              <a:gd name="T14" fmla="*/ 24 w 142"/>
              <a:gd name="T15" fmla="*/ 51 h 161"/>
              <a:gd name="T16" fmla="*/ 16 w 142"/>
              <a:gd name="T17" fmla="*/ 29 h 161"/>
              <a:gd name="T18" fmla="*/ 14 w 142"/>
              <a:gd name="T19" fmla="*/ 29 h 161"/>
              <a:gd name="T20" fmla="*/ 18 w 142"/>
              <a:gd name="T21" fmla="*/ 53 h 161"/>
              <a:gd name="T22" fmla="*/ 18 w 142"/>
              <a:gd name="T23" fmla="*/ 161 h 161"/>
              <a:gd name="T24" fmla="*/ 0 w 142"/>
              <a:gd name="T25" fmla="*/ 161 h 161"/>
              <a:gd name="T26" fmla="*/ 0 w 142"/>
              <a:gd name="T27" fmla="*/ 0 h 161"/>
              <a:gd name="T28" fmla="*/ 14 w 142"/>
              <a:gd name="T29" fmla="*/ 0 h 161"/>
              <a:gd name="T30" fmla="*/ 64 w 142"/>
              <a:gd name="T31" fmla="*/ 82 h 161"/>
              <a:gd name="T32" fmla="*/ 72 w 142"/>
              <a:gd name="T33" fmla="*/ 100 h 161"/>
              <a:gd name="T34" fmla="*/ 72 w 142"/>
              <a:gd name="T35" fmla="*/ 100 h 161"/>
              <a:gd name="T36" fmla="*/ 79 w 142"/>
              <a:gd name="T37" fmla="*/ 82 h 161"/>
              <a:gd name="T38" fmla="*/ 127 w 142"/>
              <a:gd name="T39" fmla="*/ 0 h 161"/>
              <a:gd name="T40" fmla="*/ 142 w 142"/>
              <a:gd name="T41" fmla="*/ 0 h 161"/>
              <a:gd name="T42" fmla="*/ 142 w 142"/>
              <a:gd name="T43" fmla="*/ 161 h 161"/>
              <a:gd name="T44" fmla="*/ 123 w 142"/>
              <a:gd name="T45" fmla="*/ 161 h 161"/>
              <a:gd name="T46" fmla="*/ 123 w 142"/>
              <a:gd name="T47" fmla="*/ 53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42" h="161">
                <a:moveTo>
                  <a:pt x="123" y="53"/>
                </a:moveTo>
                <a:lnTo>
                  <a:pt x="123" y="53"/>
                </a:lnTo>
                <a:lnTo>
                  <a:pt x="125" y="29"/>
                </a:lnTo>
                <a:lnTo>
                  <a:pt x="124" y="29"/>
                </a:lnTo>
                <a:lnTo>
                  <a:pt x="116" y="51"/>
                </a:lnTo>
                <a:lnTo>
                  <a:pt x="74" y="123"/>
                </a:lnTo>
                <a:lnTo>
                  <a:pt x="68" y="123"/>
                </a:lnTo>
                <a:lnTo>
                  <a:pt x="24" y="51"/>
                </a:lnTo>
                <a:lnTo>
                  <a:pt x="16" y="29"/>
                </a:lnTo>
                <a:lnTo>
                  <a:pt x="14" y="29"/>
                </a:lnTo>
                <a:lnTo>
                  <a:pt x="18" y="53"/>
                </a:lnTo>
                <a:lnTo>
                  <a:pt x="18" y="161"/>
                </a:lnTo>
                <a:lnTo>
                  <a:pt x="0" y="161"/>
                </a:lnTo>
                <a:lnTo>
                  <a:pt x="0" y="0"/>
                </a:lnTo>
                <a:lnTo>
                  <a:pt x="14" y="0"/>
                </a:lnTo>
                <a:lnTo>
                  <a:pt x="64" y="82"/>
                </a:lnTo>
                <a:lnTo>
                  <a:pt x="72" y="100"/>
                </a:lnTo>
                <a:lnTo>
                  <a:pt x="72" y="100"/>
                </a:lnTo>
                <a:lnTo>
                  <a:pt x="79" y="82"/>
                </a:lnTo>
                <a:lnTo>
                  <a:pt x="127" y="0"/>
                </a:lnTo>
                <a:lnTo>
                  <a:pt x="142" y="0"/>
                </a:lnTo>
                <a:lnTo>
                  <a:pt x="142" y="161"/>
                </a:lnTo>
                <a:lnTo>
                  <a:pt x="123" y="161"/>
                </a:lnTo>
                <a:lnTo>
                  <a:pt x="123" y="53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20" name="Freeform 1920"/>
          <p:cNvSpPr>
            <a:spLocks/>
          </p:cNvSpPr>
          <p:nvPr userDrawn="1"/>
        </p:nvSpPr>
        <p:spPr bwMode="auto">
          <a:xfrm>
            <a:off x="987426" y="284163"/>
            <a:ext cx="84138" cy="115888"/>
          </a:xfrm>
          <a:custGeom>
            <a:avLst/>
            <a:gdLst>
              <a:gd name="T0" fmla="*/ 99 w 118"/>
              <a:gd name="T1" fmla="*/ 52 h 161"/>
              <a:gd name="T2" fmla="*/ 99 w 118"/>
              <a:gd name="T3" fmla="*/ 52 h 161"/>
              <a:gd name="T4" fmla="*/ 100 w 118"/>
              <a:gd name="T5" fmla="*/ 34 h 161"/>
              <a:gd name="T6" fmla="*/ 99 w 118"/>
              <a:gd name="T7" fmla="*/ 34 h 161"/>
              <a:gd name="T8" fmla="*/ 89 w 118"/>
              <a:gd name="T9" fmla="*/ 53 h 161"/>
              <a:gd name="T10" fmla="*/ 12 w 118"/>
              <a:gd name="T11" fmla="*/ 161 h 161"/>
              <a:gd name="T12" fmla="*/ 0 w 118"/>
              <a:gd name="T13" fmla="*/ 161 h 161"/>
              <a:gd name="T14" fmla="*/ 0 w 118"/>
              <a:gd name="T15" fmla="*/ 0 h 161"/>
              <a:gd name="T16" fmla="*/ 19 w 118"/>
              <a:gd name="T17" fmla="*/ 0 h 161"/>
              <a:gd name="T18" fmla="*/ 19 w 118"/>
              <a:gd name="T19" fmla="*/ 110 h 161"/>
              <a:gd name="T20" fmla="*/ 18 w 118"/>
              <a:gd name="T21" fmla="*/ 128 h 161"/>
              <a:gd name="T22" fmla="*/ 19 w 118"/>
              <a:gd name="T23" fmla="*/ 128 h 161"/>
              <a:gd name="T24" fmla="*/ 29 w 118"/>
              <a:gd name="T25" fmla="*/ 110 h 161"/>
              <a:gd name="T26" fmla="*/ 106 w 118"/>
              <a:gd name="T27" fmla="*/ 0 h 161"/>
              <a:gd name="T28" fmla="*/ 118 w 118"/>
              <a:gd name="T29" fmla="*/ 0 h 161"/>
              <a:gd name="T30" fmla="*/ 118 w 118"/>
              <a:gd name="T31" fmla="*/ 161 h 161"/>
              <a:gd name="T32" fmla="*/ 99 w 118"/>
              <a:gd name="T33" fmla="*/ 161 h 161"/>
              <a:gd name="T34" fmla="*/ 99 w 118"/>
              <a:gd name="T35" fmla="*/ 52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8" h="161">
                <a:moveTo>
                  <a:pt x="99" y="52"/>
                </a:moveTo>
                <a:lnTo>
                  <a:pt x="99" y="52"/>
                </a:lnTo>
                <a:lnTo>
                  <a:pt x="100" y="34"/>
                </a:lnTo>
                <a:lnTo>
                  <a:pt x="99" y="34"/>
                </a:lnTo>
                <a:lnTo>
                  <a:pt x="89" y="53"/>
                </a:lnTo>
                <a:lnTo>
                  <a:pt x="12" y="161"/>
                </a:lnTo>
                <a:lnTo>
                  <a:pt x="0" y="161"/>
                </a:lnTo>
                <a:lnTo>
                  <a:pt x="0" y="0"/>
                </a:lnTo>
                <a:lnTo>
                  <a:pt x="19" y="0"/>
                </a:lnTo>
                <a:lnTo>
                  <a:pt x="19" y="110"/>
                </a:lnTo>
                <a:lnTo>
                  <a:pt x="18" y="128"/>
                </a:lnTo>
                <a:lnTo>
                  <a:pt x="19" y="128"/>
                </a:lnTo>
                <a:lnTo>
                  <a:pt x="29" y="110"/>
                </a:lnTo>
                <a:lnTo>
                  <a:pt x="106" y="0"/>
                </a:lnTo>
                <a:lnTo>
                  <a:pt x="118" y="0"/>
                </a:lnTo>
                <a:lnTo>
                  <a:pt x="118" y="161"/>
                </a:lnTo>
                <a:lnTo>
                  <a:pt x="99" y="161"/>
                </a:lnTo>
                <a:lnTo>
                  <a:pt x="99" y="5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21" name="Freeform 1921"/>
          <p:cNvSpPr>
            <a:spLocks/>
          </p:cNvSpPr>
          <p:nvPr userDrawn="1"/>
        </p:nvSpPr>
        <p:spPr bwMode="auto">
          <a:xfrm>
            <a:off x="1100138" y="284163"/>
            <a:ext cx="80963" cy="115888"/>
          </a:xfrm>
          <a:custGeom>
            <a:avLst/>
            <a:gdLst>
              <a:gd name="T0" fmla="*/ 96 w 115"/>
              <a:gd name="T1" fmla="*/ 87 h 161"/>
              <a:gd name="T2" fmla="*/ 96 w 115"/>
              <a:gd name="T3" fmla="*/ 87 h 161"/>
              <a:gd name="T4" fmla="*/ 19 w 115"/>
              <a:gd name="T5" fmla="*/ 87 h 161"/>
              <a:gd name="T6" fmla="*/ 19 w 115"/>
              <a:gd name="T7" fmla="*/ 161 h 161"/>
              <a:gd name="T8" fmla="*/ 0 w 115"/>
              <a:gd name="T9" fmla="*/ 161 h 161"/>
              <a:gd name="T10" fmla="*/ 0 w 115"/>
              <a:gd name="T11" fmla="*/ 0 h 161"/>
              <a:gd name="T12" fmla="*/ 19 w 115"/>
              <a:gd name="T13" fmla="*/ 0 h 161"/>
              <a:gd name="T14" fmla="*/ 19 w 115"/>
              <a:gd name="T15" fmla="*/ 70 h 161"/>
              <a:gd name="T16" fmla="*/ 96 w 115"/>
              <a:gd name="T17" fmla="*/ 70 h 161"/>
              <a:gd name="T18" fmla="*/ 96 w 115"/>
              <a:gd name="T19" fmla="*/ 0 h 161"/>
              <a:gd name="T20" fmla="*/ 115 w 115"/>
              <a:gd name="T21" fmla="*/ 0 h 161"/>
              <a:gd name="T22" fmla="*/ 115 w 115"/>
              <a:gd name="T23" fmla="*/ 161 h 161"/>
              <a:gd name="T24" fmla="*/ 96 w 115"/>
              <a:gd name="T25" fmla="*/ 161 h 161"/>
              <a:gd name="T26" fmla="*/ 96 w 115"/>
              <a:gd name="T27" fmla="*/ 8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5" h="161">
                <a:moveTo>
                  <a:pt x="96" y="87"/>
                </a:moveTo>
                <a:lnTo>
                  <a:pt x="96" y="87"/>
                </a:lnTo>
                <a:lnTo>
                  <a:pt x="19" y="87"/>
                </a:lnTo>
                <a:lnTo>
                  <a:pt x="19" y="161"/>
                </a:lnTo>
                <a:lnTo>
                  <a:pt x="0" y="161"/>
                </a:lnTo>
                <a:lnTo>
                  <a:pt x="0" y="0"/>
                </a:lnTo>
                <a:lnTo>
                  <a:pt x="19" y="0"/>
                </a:lnTo>
                <a:lnTo>
                  <a:pt x="19" y="70"/>
                </a:lnTo>
                <a:lnTo>
                  <a:pt x="96" y="70"/>
                </a:lnTo>
                <a:lnTo>
                  <a:pt x="96" y="0"/>
                </a:lnTo>
                <a:lnTo>
                  <a:pt x="115" y="0"/>
                </a:lnTo>
                <a:lnTo>
                  <a:pt x="115" y="161"/>
                </a:lnTo>
                <a:lnTo>
                  <a:pt x="96" y="161"/>
                </a:lnTo>
                <a:lnTo>
                  <a:pt x="96" y="8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22" name="Freeform 1922"/>
          <p:cNvSpPr>
            <a:spLocks/>
          </p:cNvSpPr>
          <p:nvPr userDrawn="1"/>
        </p:nvSpPr>
        <p:spPr bwMode="auto">
          <a:xfrm>
            <a:off x="1209676" y="284163"/>
            <a:ext cx="82550" cy="115888"/>
          </a:xfrm>
          <a:custGeom>
            <a:avLst/>
            <a:gdLst>
              <a:gd name="T0" fmla="*/ 98 w 117"/>
              <a:gd name="T1" fmla="*/ 52 h 161"/>
              <a:gd name="T2" fmla="*/ 98 w 117"/>
              <a:gd name="T3" fmla="*/ 52 h 161"/>
              <a:gd name="T4" fmla="*/ 100 w 117"/>
              <a:gd name="T5" fmla="*/ 34 h 161"/>
              <a:gd name="T6" fmla="*/ 99 w 117"/>
              <a:gd name="T7" fmla="*/ 34 h 161"/>
              <a:gd name="T8" fmla="*/ 89 w 117"/>
              <a:gd name="T9" fmla="*/ 53 h 161"/>
              <a:gd name="T10" fmla="*/ 11 w 117"/>
              <a:gd name="T11" fmla="*/ 161 h 161"/>
              <a:gd name="T12" fmla="*/ 0 w 117"/>
              <a:gd name="T13" fmla="*/ 161 h 161"/>
              <a:gd name="T14" fmla="*/ 0 w 117"/>
              <a:gd name="T15" fmla="*/ 0 h 161"/>
              <a:gd name="T16" fmla="*/ 19 w 117"/>
              <a:gd name="T17" fmla="*/ 0 h 161"/>
              <a:gd name="T18" fmla="*/ 19 w 117"/>
              <a:gd name="T19" fmla="*/ 110 h 161"/>
              <a:gd name="T20" fmla="*/ 18 w 117"/>
              <a:gd name="T21" fmla="*/ 128 h 161"/>
              <a:gd name="T22" fmla="*/ 18 w 117"/>
              <a:gd name="T23" fmla="*/ 128 h 161"/>
              <a:gd name="T24" fmla="*/ 29 w 117"/>
              <a:gd name="T25" fmla="*/ 110 h 161"/>
              <a:gd name="T26" fmla="*/ 106 w 117"/>
              <a:gd name="T27" fmla="*/ 0 h 161"/>
              <a:gd name="T28" fmla="*/ 117 w 117"/>
              <a:gd name="T29" fmla="*/ 0 h 161"/>
              <a:gd name="T30" fmla="*/ 117 w 117"/>
              <a:gd name="T31" fmla="*/ 161 h 161"/>
              <a:gd name="T32" fmla="*/ 98 w 117"/>
              <a:gd name="T33" fmla="*/ 161 h 161"/>
              <a:gd name="T34" fmla="*/ 98 w 117"/>
              <a:gd name="T35" fmla="*/ 52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7" h="161">
                <a:moveTo>
                  <a:pt x="98" y="52"/>
                </a:moveTo>
                <a:lnTo>
                  <a:pt x="98" y="52"/>
                </a:lnTo>
                <a:lnTo>
                  <a:pt x="100" y="34"/>
                </a:lnTo>
                <a:lnTo>
                  <a:pt x="99" y="34"/>
                </a:lnTo>
                <a:lnTo>
                  <a:pt x="89" y="53"/>
                </a:lnTo>
                <a:lnTo>
                  <a:pt x="11" y="161"/>
                </a:lnTo>
                <a:lnTo>
                  <a:pt x="0" y="161"/>
                </a:lnTo>
                <a:lnTo>
                  <a:pt x="0" y="0"/>
                </a:lnTo>
                <a:lnTo>
                  <a:pt x="19" y="0"/>
                </a:lnTo>
                <a:lnTo>
                  <a:pt x="19" y="110"/>
                </a:lnTo>
                <a:lnTo>
                  <a:pt x="18" y="128"/>
                </a:lnTo>
                <a:lnTo>
                  <a:pt x="18" y="128"/>
                </a:lnTo>
                <a:lnTo>
                  <a:pt x="29" y="110"/>
                </a:lnTo>
                <a:lnTo>
                  <a:pt x="106" y="0"/>
                </a:lnTo>
                <a:lnTo>
                  <a:pt x="117" y="0"/>
                </a:lnTo>
                <a:lnTo>
                  <a:pt x="117" y="161"/>
                </a:lnTo>
                <a:lnTo>
                  <a:pt x="98" y="161"/>
                </a:lnTo>
                <a:lnTo>
                  <a:pt x="98" y="5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23" name="Freeform 1923"/>
          <p:cNvSpPr>
            <a:spLocks/>
          </p:cNvSpPr>
          <p:nvPr userDrawn="1"/>
        </p:nvSpPr>
        <p:spPr bwMode="auto">
          <a:xfrm>
            <a:off x="1317626" y="282575"/>
            <a:ext cx="76200" cy="120650"/>
          </a:xfrm>
          <a:custGeom>
            <a:avLst/>
            <a:gdLst>
              <a:gd name="T0" fmla="*/ 109 w 109"/>
              <a:gd name="T1" fmla="*/ 157 h 167"/>
              <a:gd name="T2" fmla="*/ 109 w 109"/>
              <a:gd name="T3" fmla="*/ 157 h 167"/>
              <a:gd name="T4" fmla="*/ 92 w 109"/>
              <a:gd name="T5" fmla="*/ 165 h 167"/>
              <a:gd name="T6" fmla="*/ 69 w 109"/>
              <a:gd name="T7" fmla="*/ 167 h 167"/>
              <a:gd name="T8" fmla="*/ 42 w 109"/>
              <a:gd name="T9" fmla="*/ 162 h 167"/>
              <a:gd name="T10" fmla="*/ 20 w 109"/>
              <a:gd name="T11" fmla="*/ 147 h 167"/>
              <a:gd name="T12" fmla="*/ 5 w 109"/>
              <a:gd name="T13" fmla="*/ 121 h 167"/>
              <a:gd name="T14" fmla="*/ 0 w 109"/>
              <a:gd name="T15" fmla="*/ 84 h 167"/>
              <a:gd name="T16" fmla="*/ 6 w 109"/>
              <a:gd name="T17" fmla="*/ 45 h 167"/>
              <a:gd name="T18" fmla="*/ 22 w 109"/>
              <a:gd name="T19" fmla="*/ 20 h 167"/>
              <a:gd name="T20" fmla="*/ 44 w 109"/>
              <a:gd name="T21" fmla="*/ 5 h 167"/>
              <a:gd name="T22" fmla="*/ 70 w 109"/>
              <a:gd name="T23" fmla="*/ 0 h 167"/>
              <a:gd name="T24" fmla="*/ 92 w 109"/>
              <a:gd name="T25" fmla="*/ 2 h 167"/>
              <a:gd name="T26" fmla="*/ 107 w 109"/>
              <a:gd name="T27" fmla="*/ 6 h 167"/>
              <a:gd name="T28" fmla="*/ 102 w 109"/>
              <a:gd name="T29" fmla="*/ 23 h 167"/>
              <a:gd name="T30" fmla="*/ 71 w 109"/>
              <a:gd name="T31" fmla="*/ 17 h 167"/>
              <a:gd name="T32" fmla="*/ 52 w 109"/>
              <a:gd name="T33" fmla="*/ 21 h 167"/>
              <a:gd name="T34" fmla="*/ 36 w 109"/>
              <a:gd name="T35" fmla="*/ 32 h 167"/>
              <a:gd name="T36" fmla="*/ 24 w 109"/>
              <a:gd name="T37" fmla="*/ 53 h 167"/>
              <a:gd name="T38" fmla="*/ 20 w 109"/>
              <a:gd name="T39" fmla="*/ 84 h 167"/>
              <a:gd name="T40" fmla="*/ 24 w 109"/>
              <a:gd name="T41" fmla="*/ 112 h 167"/>
              <a:gd name="T42" fmla="*/ 36 w 109"/>
              <a:gd name="T43" fmla="*/ 133 h 167"/>
              <a:gd name="T44" fmla="*/ 53 w 109"/>
              <a:gd name="T45" fmla="*/ 145 h 167"/>
              <a:gd name="T46" fmla="*/ 74 w 109"/>
              <a:gd name="T47" fmla="*/ 150 h 167"/>
              <a:gd name="T48" fmla="*/ 92 w 109"/>
              <a:gd name="T49" fmla="*/ 148 h 167"/>
              <a:gd name="T50" fmla="*/ 105 w 109"/>
              <a:gd name="T51" fmla="*/ 142 h 167"/>
              <a:gd name="T52" fmla="*/ 109 w 109"/>
              <a:gd name="T53" fmla="*/ 15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9" h="167">
                <a:moveTo>
                  <a:pt x="109" y="157"/>
                </a:moveTo>
                <a:lnTo>
                  <a:pt x="109" y="157"/>
                </a:lnTo>
                <a:cubicBezTo>
                  <a:pt x="105" y="161"/>
                  <a:pt x="99" y="163"/>
                  <a:pt x="92" y="165"/>
                </a:cubicBezTo>
                <a:cubicBezTo>
                  <a:pt x="85" y="166"/>
                  <a:pt x="77" y="167"/>
                  <a:pt x="69" y="167"/>
                </a:cubicBezTo>
                <a:cubicBezTo>
                  <a:pt x="60" y="167"/>
                  <a:pt x="51" y="165"/>
                  <a:pt x="42" y="162"/>
                </a:cubicBezTo>
                <a:cubicBezTo>
                  <a:pt x="34" y="158"/>
                  <a:pt x="27" y="153"/>
                  <a:pt x="20" y="147"/>
                </a:cubicBezTo>
                <a:cubicBezTo>
                  <a:pt x="14" y="140"/>
                  <a:pt x="9" y="131"/>
                  <a:pt x="5" y="121"/>
                </a:cubicBezTo>
                <a:cubicBezTo>
                  <a:pt x="2" y="110"/>
                  <a:pt x="0" y="98"/>
                  <a:pt x="0" y="84"/>
                </a:cubicBezTo>
                <a:cubicBezTo>
                  <a:pt x="0" y="69"/>
                  <a:pt x="2" y="56"/>
                  <a:pt x="6" y="45"/>
                </a:cubicBezTo>
                <a:cubicBezTo>
                  <a:pt x="10" y="35"/>
                  <a:pt x="15" y="26"/>
                  <a:pt x="22" y="20"/>
                </a:cubicBezTo>
                <a:cubicBezTo>
                  <a:pt x="29" y="13"/>
                  <a:pt x="36" y="8"/>
                  <a:pt x="44" y="5"/>
                </a:cubicBezTo>
                <a:cubicBezTo>
                  <a:pt x="53" y="2"/>
                  <a:pt x="61" y="0"/>
                  <a:pt x="70" y="0"/>
                </a:cubicBezTo>
                <a:cubicBezTo>
                  <a:pt x="79" y="0"/>
                  <a:pt x="86" y="1"/>
                  <a:pt x="92" y="2"/>
                </a:cubicBezTo>
                <a:cubicBezTo>
                  <a:pt x="98" y="3"/>
                  <a:pt x="103" y="4"/>
                  <a:pt x="107" y="6"/>
                </a:cubicBezTo>
                <a:lnTo>
                  <a:pt x="102" y="23"/>
                </a:lnTo>
                <a:cubicBezTo>
                  <a:pt x="95" y="19"/>
                  <a:pt x="85" y="17"/>
                  <a:pt x="71" y="17"/>
                </a:cubicBezTo>
                <a:cubicBezTo>
                  <a:pt x="65" y="17"/>
                  <a:pt x="59" y="19"/>
                  <a:pt x="52" y="21"/>
                </a:cubicBezTo>
                <a:cubicBezTo>
                  <a:pt x="46" y="23"/>
                  <a:pt x="41" y="27"/>
                  <a:pt x="36" y="32"/>
                </a:cubicBezTo>
                <a:cubicBezTo>
                  <a:pt x="31" y="37"/>
                  <a:pt x="27" y="44"/>
                  <a:pt x="24" y="53"/>
                </a:cubicBezTo>
                <a:cubicBezTo>
                  <a:pt x="22" y="61"/>
                  <a:pt x="20" y="71"/>
                  <a:pt x="20" y="84"/>
                </a:cubicBezTo>
                <a:cubicBezTo>
                  <a:pt x="20" y="95"/>
                  <a:pt x="21" y="104"/>
                  <a:pt x="24" y="112"/>
                </a:cubicBezTo>
                <a:cubicBezTo>
                  <a:pt x="27" y="121"/>
                  <a:pt x="31" y="128"/>
                  <a:pt x="36" y="133"/>
                </a:cubicBezTo>
                <a:cubicBezTo>
                  <a:pt x="40" y="139"/>
                  <a:pt x="46" y="143"/>
                  <a:pt x="53" y="145"/>
                </a:cubicBezTo>
                <a:cubicBezTo>
                  <a:pt x="59" y="148"/>
                  <a:pt x="66" y="150"/>
                  <a:pt x="74" y="150"/>
                </a:cubicBezTo>
                <a:cubicBezTo>
                  <a:pt x="81" y="150"/>
                  <a:pt x="87" y="149"/>
                  <a:pt x="92" y="148"/>
                </a:cubicBezTo>
                <a:cubicBezTo>
                  <a:pt x="97" y="146"/>
                  <a:pt x="101" y="144"/>
                  <a:pt x="105" y="142"/>
                </a:cubicBezTo>
                <a:lnTo>
                  <a:pt x="109" y="1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24" name="Freeform 1924"/>
          <p:cNvSpPr>
            <a:spLocks/>
          </p:cNvSpPr>
          <p:nvPr userDrawn="1"/>
        </p:nvSpPr>
        <p:spPr bwMode="auto">
          <a:xfrm>
            <a:off x="1403351" y="284163"/>
            <a:ext cx="84138" cy="115888"/>
          </a:xfrm>
          <a:custGeom>
            <a:avLst/>
            <a:gdLst>
              <a:gd name="T0" fmla="*/ 119 w 119"/>
              <a:gd name="T1" fmla="*/ 17 h 161"/>
              <a:gd name="T2" fmla="*/ 119 w 119"/>
              <a:gd name="T3" fmla="*/ 17 h 161"/>
              <a:gd name="T4" fmla="*/ 69 w 119"/>
              <a:gd name="T5" fmla="*/ 17 h 161"/>
              <a:gd name="T6" fmla="*/ 69 w 119"/>
              <a:gd name="T7" fmla="*/ 161 h 161"/>
              <a:gd name="T8" fmla="*/ 50 w 119"/>
              <a:gd name="T9" fmla="*/ 161 h 161"/>
              <a:gd name="T10" fmla="*/ 50 w 119"/>
              <a:gd name="T11" fmla="*/ 17 h 161"/>
              <a:gd name="T12" fmla="*/ 0 w 119"/>
              <a:gd name="T13" fmla="*/ 17 h 161"/>
              <a:gd name="T14" fmla="*/ 0 w 119"/>
              <a:gd name="T15" fmla="*/ 0 h 161"/>
              <a:gd name="T16" fmla="*/ 119 w 119"/>
              <a:gd name="T17" fmla="*/ 0 h 161"/>
              <a:gd name="T18" fmla="*/ 119 w 119"/>
              <a:gd name="T19" fmla="*/ 1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9" h="161">
                <a:moveTo>
                  <a:pt x="119" y="17"/>
                </a:moveTo>
                <a:lnTo>
                  <a:pt x="119" y="17"/>
                </a:lnTo>
                <a:lnTo>
                  <a:pt x="69" y="17"/>
                </a:lnTo>
                <a:lnTo>
                  <a:pt x="69" y="161"/>
                </a:lnTo>
                <a:lnTo>
                  <a:pt x="50" y="161"/>
                </a:lnTo>
                <a:lnTo>
                  <a:pt x="50" y="17"/>
                </a:lnTo>
                <a:lnTo>
                  <a:pt x="0" y="17"/>
                </a:lnTo>
                <a:lnTo>
                  <a:pt x="0" y="0"/>
                </a:lnTo>
                <a:lnTo>
                  <a:pt x="119" y="0"/>
                </a:lnTo>
                <a:lnTo>
                  <a:pt x="119" y="1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25" name="Freeform 1925"/>
          <p:cNvSpPr>
            <a:spLocks/>
          </p:cNvSpPr>
          <p:nvPr userDrawn="1"/>
        </p:nvSpPr>
        <p:spPr bwMode="auto">
          <a:xfrm>
            <a:off x="1504951" y="284163"/>
            <a:ext cx="63500" cy="115888"/>
          </a:xfrm>
          <a:custGeom>
            <a:avLst/>
            <a:gdLst>
              <a:gd name="T0" fmla="*/ 0 w 89"/>
              <a:gd name="T1" fmla="*/ 0 h 161"/>
              <a:gd name="T2" fmla="*/ 0 w 89"/>
              <a:gd name="T3" fmla="*/ 0 h 161"/>
              <a:gd name="T4" fmla="*/ 88 w 89"/>
              <a:gd name="T5" fmla="*/ 0 h 161"/>
              <a:gd name="T6" fmla="*/ 88 w 89"/>
              <a:gd name="T7" fmla="*/ 17 h 161"/>
              <a:gd name="T8" fmla="*/ 20 w 89"/>
              <a:gd name="T9" fmla="*/ 17 h 161"/>
              <a:gd name="T10" fmla="*/ 20 w 89"/>
              <a:gd name="T11" fmla="*/ 70 h 161"/>
              <a:gd name="T12" fmla="*/ 82 w 89"/>
              <a:gd name="T13" fmla="*/ 70 h 161"/>
              <a:gd name="T14" fmla="*/ 82 w 89"/>
              <a:gd name="T15" fmla="*/ 87 h 161"/>
              <a:gd name="T16" fmla="*/ 20 w 89"/>
              <a:gd name="T17" fmla="*/ 87 h 161"/>
              <a:gd name="T18" fmla="*/ 20 w 89"/>
              <a:gd name="T19" fmla="*/ 144 h 161"/>
              <a:gd name="T20" fmla="*/ 89 w 89"/>
              <a:gd name="T21" fmla="*/ 144 h 161"/>
              <a:gd name="T22" fmla="*/ 89 w 89"/>
              <a:gd name="T23" fmla="*/ 161 h 161"/>
              <a:gd name="T24" fmla="*/ 0 w 89"/>
              <a:gd name="T25" fmla="*/ 161 h 161"/>
              <a:gd name="T26" fmla="*/ 0 w 89"/>
              <a:gd name="T27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9" h="161">
                <a:moveTo>
                  <a:pt x="0" y="0"/>
                </a:moveTo>
                <a:lnTo>
                  <a:pt x="0" y="0"/>
                </a:lnTo>
                <a:lnTo>
                  <a:pt x="88" y="0"/>
                </a:lnTo>
                <a:lnTo>
                  <a:pt x="88" y="17"/>
                </a:lnTo>
                <a:lnTo>
                  <a:pt x="20" y="17"/>
                </a:lnTo>
                <a:lnTo>
                  <a:pt x="20" y="70"/>
                </a:lnTo>
                <a:lnTo>
                  <a:pt x="82" y="70"/>
                </a:lnTo>
                <a:lnTo>
                  <a:pt x="82" y="87"/>
                </a:lnTo>
                <a:lnTo>
                  <a:pt x="20" y="87"/>
                </a:lnTo>
                <a:lnTo>
                  <a:pt x="20" y="144"/>
                </a:lnTo>
                <a:lnTo>
                  <a:pt x="89" y="144"/>
                </a:lnTo>
                <a:lnTo>
                  <a:pt x="89" y="161"/>
                </a:lnTo>
                <a:lnTo>
                  <a:pt x="0" y="161"/>
                </a:lnTo>
                <a:lnTo>
                  <a:pt x="0" y="0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26" name="Freeform 1926"/>
          <p:cNvSpPr>
            <a:spLocks noEditPoints="1"/>
          </p:cNvSpPr>
          <p:nvPr userDrawn="1"/>
        </p:nvSpPr>
        <p:spPr bwMode="auto">
          <a:xfrm>
            <a:off x="1593851" y="282575"/>
            <a:ext cx="71438" cy="117475"/>
          </a:xfrm>
          <a:custGeom>
            <a:avLst/>
            <a:gdLst>
              <a:gd name="T0" fmla="*/ 39 w 100"/>
              <a:gd name="T1" fmla="*/ 17 h 163"/>
              <a:gd name="T2" fmla="*/ 39 w 100"/>
              <a:gd name="T3" fmla="*/ 17 h 163"/>
              <a:gd name="T4" fmla="*/ 27 w 100"/>
              <a:gd name="T5" fmla="*/ 17 h 163"/>
              <a:gd name="T6" fmla="*/ 19 w 100"/>
              <a:gd name="T7" fmla="*/ 18 h 163"/>
              <a:gd name="T8" fmla="*/ 19 w 100"/>
              <a:gd name="T9" fmla="*/ 85 h 163"/>
              <a:gd name="T10" fmla="*/ 22 w 100"/>
              <a:gd name="T11" fmla="*/ 85 h 163"/>
              <a:gd name="T12" fmla="*/ 28 w 100"/>
              <a:gd name="T13" fmla="*/ 86 h 163"/>
              <a:gd name="T14" fmla="*/ 33 w 100"/>
              <a:gd name="T15" fmla="*/ 86 h 163"/>
              <a:gd name="T16" fmla="*/ 37 w 100"/>
              <a:gd name="T17" fmla="*/ 86 h 163"/>
              <a:gd name="T18" fmla="*/ 52 w 100"/>
              <a:gd name="T19" fmla="*/ 84 h 163"/>
              <a:gd name="T20" fmla="*/ 66 w 100"/>
              <a:gd name="T21" fmla="*/ 79 h 163"/>
              <a:gd name="T22" fmla="*/ 76 w 100"/>
              <a:gd name="T23" fmla="*/ 68 h 163"/>
              <a:gd name="T24" fmla="*/ 80 w 100"/>
              <a:gd name="T25" fmla="*/ 50 h 163"/>
              <a:gd name="T26" fmla="*/ 76 w 100"/>
              <a:gd name="T27" fmla="*/ 34 h 163"/>
              <a:gd name="T28" fmla="*/ 67 w 100"/>
              <a:gd name="T29" fmla="*/ 24 h 163"/>
              <a:gd name="T30" fmla="*/ 54 w 100"/>
              <a:gd name="T31" fmla="*/ 19 h 163"/>
              <a:gd name="T32" fmla="*/ 39 w 100"/>
              <a:gd name="T33" fmla="*/ 17 h 163"/>
              <a:gd name="T34" fmla="*/ 0 w 100"/>
              <a:gd name="T35" fmla="*/ 4 h 163"/>
              <a:gd name="T36" fmla="*/ 0 w 100"/>
              <a:gd name="T37" fmla="*/ 4 h 163"/>
              <a:gd name="T38" fmla="*/ 18 w 100"/>
              <a:gd name="T39" fmla="*/ 1 h 163"/>
              <a:gd name="T40" fmla="*/ 38 w 100"/>
              <a:gd name="T41" fmla="*/ 0 h 163"/>
              <a:gd name="T42" fmla="*/ 60 w 100"/>
              <a:gd name="T43" fmla="*/ 2 h 163"/>
              <a:gd name="T44" fmla="*/ 80 w 100"/>
              <a:gd name="T45" fmla="*/ 10 h 163"/>
              <a:gd name="T46" fmla="*/ 94 w 100"/>
              <a:gd name="T47" fmla="*/ 25 h 163"/>
              <a:gd name="T48" fmla="*/ 100 w 100"/>
              <a:gd name="T49" fmla="*/ 50 h 163"/>
              <a:gd name="T50" fmla="*/ 95 w 100"/>
              <a:gd name="T51" fmla="*/ 74 h 163"/>
              <a:gd name="T52" fmla="*/ 81 w 100"/>
              <a:gd name="T53" fmla="*/ 91 h 163"/>
              <a:gd name="T54" fmla="*/ 61 w 100"/>
              <a:gd name="T55" fmla="*/ 100 h 163"/>
              <a:gd name="T56" fmla="*/ 37 w 100"/>
              <a:gd name="T57" fmla="*/ 103 h 163"/>
              <a:gd name="T58" fmla="*/ 34 w 100"/>
              <a:gd name="T59" fmla="*/ 103 h 163"/>
              <a:gd name="T60" fmla="*/ 28 w 100"/>
              <a:gd name="T61" fmla="*/ 103 h 163"/>
              <a:gd name="T62" fmla="*/ 23 w 100"/>
              <a:gd name="T63" fmla="*/ 102 h 163"/>
              <a:gd name="T64" fmla="*/ 19 w 100"/>
              <a:gd name="T65" fmla="*/ 102 h 163"/>
              <a:gd name="T66" fmla="*/ 19 w 100"/>
              <a:gd name="T67" fmla="*/ 163 h 163"/>
              <a:gd name="T68" fmla="*/ 0 w 100"/>
              <a:gd name="T69" fmla="*/ 163 h 163"/>
              <a:gd name="T70" fmla="*/ 0 w 100"/>
              <a:gd name="T71" fmla="*/ 4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0" h="163">
                <a:moveTo>
                  <a:pt x="39" y="17"/>
                </a:moveTo>
                <a:lnTo>
                  <a:pt x="39" y="17"/>
                </a:lnTo>
                <a:cubicBezTo>
                  <a:pt x="35" y="17"/>
                  <a:pt x="31" y="17"/>
                  <a:pt x="27" y="17"/>
                </a:cubicBezTo>
                <a:cubicBezTo>
                  <a:pt x="24" y="17"/>
                  <a:pt x="21" y="18"/>
                  <a:pt x="19" y="18"/>
                </a:cubicBezTo>
                <a:lnTo>
                  <a:pt x="19" y="85"/>
                </a:lnTo>
                <a:cubicBezTo>
                  <a:pt x="19" y="85"/>
                  <a:pt x="21" y="85"/>
                  <a:pt x="22" y="85"/>
                </a:cubicBezTo>
                <a:cubicBezTo>
                  <a:pt x="24" y="85"/>
                  <a:pt x="26" y="86"/>
                  <a:pt x="28" y="86"/>
                </a:cubicBezTo>
                <a:cubicBezTo>
                  <a:pt x="29" y="86"/>
                  <a:pt x="31" y="86"/>
                  <a:pt x="33" y="86"/>
                </a:cubicBezTo>
                <a:lnTo>
                  <a:pt x="37" y="86"/>
                </a:lnTo>
                <a:cubicBezTo>
                  <a:pt x="42" y="86"/>
                  <a:pt x="47" y="85"/>
                  <a:pt x="52" y="84"/>
                </a:cubicBezTo>
                <a:cubicBezTo>
                  <a:pt x="57" y="83"/>
                  <a:pt x="62" y="81"/>
                  <a:pt x="66" y="79"/>
                </a:cubicBezTo>
                <a:cubicBezTo>
                  <a:pt x="70" y="76"/>
                  <a:pt x="73" y="73"/>
                  <a:pt x="76" y="68"/>
                </a:cubicBezTo>
                <a:cubicBezTo>
                  <a:pt x="78" y="63"/>
                  <a:pt x="80" y="57"/>
                  <a:pt x="80" y="50"/>
                </a:cubicBezTo>
                <a:cubicBezTo>
                  <a:pt x="80" y="43"/>
                  <a:pt x="78" y="38"/>
                  <a:pt x="76" y="34"/>
                </a:cubicBezTo>
                <a:cubicBezTo>
                  <a:pt x="74" y="30"/>
                  <a:pt x="71" y="26"/>
                  <a:pt x="67" y="24"/>
                </a:cubicBezTo>
                <a:cubicBezTo>
                  <a:pt x="63" y="21"/>
                  <a:pt x="58" y="20"/>
                  <a:pt x="54" y="19"/>
                </a:cubicBezTo>
                <a:cubicBezTo>
                  <a:pt x="49" y="17"/>
                  <a:pt x="44" y="17"/>
                  <a:pt x="39" y="17"/>
                </a:cubicBezTo>
                <a:close/>
                <a:moveTo>
                  <a:pt x="0" y="4"/>
                </a:moveTo>
                <a:lnTo>
                  <a:pt x="0" y="4"/>
                </a:lnTo>
                <a:cubicBezTo>
                  <a:pt x="5" y="2"/>
                  <a:pt x="12" y="2"/>
                  <a:pt x="18" y="1"/>
                </a:cubicBezTo>
                <a:cubicBezTo>
                  <a:pt x="25" y="1"/>
                  <a:pt x="32" y="0"/>
                  <a:pt x="38" y="0"/>
                </a:cubicBezTo>
                <a:cubicBezTo>
                  <a:pt x="45" y="0"/>
                  <a:pt x="53" y="1"/>
                  <a:pt x="60" y="2"/>
                </a:cubicBezTo>
                <a:cubicBezTo>
                  <a:pt x="67" y="4"/>
                  <a:pt x="74" y="6"/>
                  <a:pt x="80" y="10"/>
                </a:cubicBezTo>
                <a:cubicBezTo>
                  <a:pt x="86" y="14"/>
                  <a:pt x="91" y="19"/>
                  <a:pt x="94" y="25"/>
                </a:cubicBezTo>
                <a:cubicBezTo>
                  <a:pt x="98" y="32"/>
                  <a:pt x="100" y="40"/>
                  <a:pt x="100" y="50"/>
                </a:cubicBezTo>
                <a:cubicBezTo>
                  <a:pt x="100" y="60"/>
                  <a:pt x="98" y="68"/>
                  <a:pt x="95" y="74"/>
                </a:cubicBezTo>
                <a:cubicBezTo>
                  <a:pt x="91" y="81"/>
                  <a:pt x="86" y="87"/>
                  <a:pt x="81" y="91"/>
                </a:cubicBezTo>
                <a:cubicBezTo>
                  <a:pt x="75" y="95"/>
                  <a:pt x="68" y="98"/>
                  <a:pt x="61" y="100"/>
                </a:cubicBezTo>
                <a:cubicBezTo>
                  <a:pt x="53" y="102"/>
                  <a:pt x="45" y="103"/>
                  <a:pt x="37" y="103"/>
                </a:cubicBezTo>
                <a:lnTo>
                  <a:pt x="34" y="103"/>
                </a:lnTo>
                <a:cubicBezTo>
                  <a:pt x="32" y="103"/>
                  <a:pt x="30" y="103"/>
                  <a:pt x="28" y="103"/>
                </a:cubicBezTo>
                <a:cubicBezTo>
                  <a:pt x="26" y="103"/>
                  <a:pt x="24" y="102"/>
                  <a:pt x="23" y="102"/>
                </a:cubicBezTo>
                <a:cubicBezTo>
                  <a:pt x="21" y="102"/>
                  <a:pt x="19" y="102"/>
                  <a:pt x="19" y="102"/>
                </a:cubicBezTo>
                <a:lnTo>
                  <a:pt x="19" y="163"/>
                </a:lnTo>
                <a:lnTo>
                  <a:pt x="0" y="163"/>
                </a:lnTo>
                <a:lnTo>
                  <a:pt x="0" y="4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27" name="Freeform 1927"/>
          <p:cNvSpPr>
            <a:spLocks/>
          </p:cNvSpPr>
          <p:nvPr userDrawn="1"/>
        </p:nvSpPr>
        <p:spPr bwMode="auto">
          <a:xfrm>
            <a:off x="1677988" y="282575"/>
            <a:ext cx="77788" cy="120650"/>
          </a:xfrm>
          <a:custGeom>
            <a:avLst/>
            <a:gdLst>
              <a:gd name="T0" fmla="*/ 110 w 110"/>
              <a:gd name="T1" fmla="*/ 157 h 167"/>
              <a:gd name="T2" fmla="*/ 110 w 110"/>
              <a:gd name="T3" fmla="*/ 157 h 167"/>
              <a:gd name="T4" fmla="*/ 92 w 110"/>
              <a:gd name="T5" fmla="*/ 165 h 167"/>
              <a:gd name="T6" fmla="*/ 70 w 110"/>
              <a:gd name="T7" fmla="*/ 167 h 167"/>
              <a:gd name="T8" fmla="*/ 43 w 110"/>
              <a:gd name="T9" fmla="*/ 162 h 167"/>
              <a:gd name="T10" fmla="*/ 21 w 110"/>
              <a:gd name="T11" fmla="*/ 147 h 167"/>
              <a:gd name="T12" fmla="*/ 6 w 110"/>
              <a:gd name="T13" fmla="*/ 121 h 167"/>
              <a:gd name="T14" fmla="*/ 0 w 110"/>
              <a:gd name="T15" fmla="*/ 84 h 167"/>
              <a:gd name="T16" fmla="*/ 7 w 110"/>
              <a:gd name="T17" fmla="*/ 45 h 167"/>
              <a:gd name="T18" fmla="*/ 23 w 110"/>
              <a:gd name="T19" fmla="*/ 20 h 167"/>
              <a:gd name="T20" fmla="*/ 45 w 110"/>
              <a:gd name="T21" fmla="*/ 5 h 167"/>
              <a:gd name="T22" fmla="*/ 70 w 110"/>
              <a:gd name="T23" fmla="*/ 0 h 167"/>
              <a:gd name="T24" fmla="*/ 93 w 110"/>
              <a:gd name="T25" fmla="*/ 2 h 167"/>
              <a:gd name="T26" fmla="*/ 108 w 110"/>
              <a:gd name="T27" fmla="*/ 6 h 167"/>
              <a:gd name="T28" fmla="*/ 103 w 110"/>
              <a:gd name="T29" fmla="*/ 23 h 167"/>
              <a:gd name="T30" fmla="*/ 72 w 110"/>
              <a:gd name="T31" fmla="*/ 17 h 167"/>
              <a:gd name="T32" fmla="*/ 53 w 110"/>
              <a:gd name="T33" fmla="*/ 21 h 167"/>
              <a:gd name="T34" fmla="*/ 37 w 110"/>
              <a:gd name="T35" fmla="*/ 32 h 167"/>
              <a:gd name="T36" fmla="*/ 25 w 110"/>
              <a:gd name="T37" fmla="*/ 53 h 167"/>
              <a:gd name="T38" fmla="*/ 21 w 110"/>
              <a:gd name="T39" fmla="*/ 84 h 167"/>
              <a:gd name="T40" fmla="*/ 25 w 110"/>
              <a:gd name="T41" fmla="*/ 112 h 167"/>
              <a:gd name="T42" fmla="*/ 36 w 110"/>
              <a:gd name="T43" fmla="*/ 133 h 167"/>
              <a:gd name="T44" fmla="*/ 53 w 110"/>
              <a:gd name="T45" fmla="*/ 145 h 167"/>
              <a:gd name="T46" fmla="*/ 74 w 110"/>
              <a:gd name="T47" fmla="*/ 150 h 167"/>
              <a:gd name="T48" fmla="*/ 92 w 110"/>
              <a:gd name="T49" fmla="*/ 148 h 167"/>
              <a:gd name="T50" fmla="*/ 105 w 110"/>
              <a:gd name="T51" fmla="*/ 142 h 167"/>
              <a:gd name="T52" fmla="*/ 110 w 110"/>
              <a:gd name="T53" fmla="*/ 15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10" h="167">
                <a:moveTo>
                  <a:pt x="110" y="157"/>
                </a:moveTo>
                <a:lnTo>
                  <a:pt x="110" y="157"/>
                </a:lnTo>
                <a:cubicBezTo>
                  <a:pt x="105" y="161"/>
                  <a:pt x="100" y="163"/>
                  <a:pt x="92" y="165"/>
                </a:cubicBezTo>
                <a:cubicBezTo>
                  <a:pt x="85" y="166"/>
                  <a:pt x="78" y="167"/>
                  <a:pt x="70" y="167"/>
                </a:cubicBezTo>
                <a:cubicBezTo>
                  <a:pt x="60" y="167"/>
                  <a:pt x="51" y="165"/>
                  <a:pt x="43" y="162"/>
                </a:cubicBezTo>
                <a:cubicBezTo>
                  <a:pt x="35" y="158"/>
                  <a:pt x="27" y="153"/>
                  <a:pt x="21" y="147"/>
                </a:cubicBezTo>
                <a:cubicBezTo>
                  <a:pt x="15" y="140"/>
                  <a:pt x="10" y="131"/>
                  <a:pt x="6" y="121"/>
                </a:cubicBezTo>
                <a:cubicBezTo>
                  <a:pt x="2" y="110"/>
                  <a:pt x="0" y="98"/>
                  <a:pt x="0" y="84"/>
                </a:cubicBezTo>
                <a:cubicBezTo>
                  <a:pt x="0" y="69"/>
                  <a:pt x="2" y="56"/>
                  <a:pt x="7" y="45"/>
                </a:cubicBezTo>
                <a:cubicBezTo>
                  <a:pt x="11" y="35"/>
                  <a:pt x="16" y="26"/>
                  <a:pt x="23" y="20"/>
                </a:cubicBezTo>
                <a:cubicBezTo>
                  <a:pt x="29" y="13"/>
                  <a:pt x="37" y="8"/>
                  <a:pt x="45" y="5"/>
                </a:cubicBezTo>
                <a:cubicBezTo>
                  <a:pt x="53" y="2"/>
                  <a:pt x="62" y="0"/>
                  <a:pt x="70" y="0"/>
                </a:cubicBezTo>
                <a:cubicBezTo>
                  <a:pt x="79" y="0"/>
                  <a:pt x="87" y="1"/>
                  <a:pt x="93" y="2"/>
                </a:cubicBezTo>
                <a:cubicBezTo>
                  <a:pt x="99" y="3"/>
                  <a:pt x="104" y="4"/>
                  <a:pt x="108" y="6"/>
                </a:cubicBezTo>
                <a:lnTo>
                  <a:pt x="103" y="23"/>
                </a:lnTo>
                <a:cubicBezTo>
                  <a:pt x="96" y="19"/>
                  <a:pt x="85" y="17"/>
                  <a:pt x="72" y="17"/>
                </a:cubicBezTo>
                <a:cubicBezTo>
                  <a:pt x="65" y="17"/>
                  <a:pt x="59" y="19"/>
                  <a:pt x="53" y="21"/>
                </a:cubicBezTo>
                <a:cubicBezTo>
                  <a:pt x="47" y="23"/>
                  <a:pt x="41" y="27"/>
                  <a:pt x="37" y="32"/>
                </a:cubicBezTo>
                <a:cubicBezTo>
                  <a:pt x="32" y="37"/>
                  <a:pt x="28" y="44"/>
                  <a:pt x="25" y="53"/>
                </a:cubicBezTo>
                <a:cubicBezTo>
                  <a:pt x="22" y="61"/>
                  <a:pt x="21" y="71"/>
                  <a:pt x="21" y="84"/>
                </a:cubicBezTo>
                <a:cubicBezTo>
                  <a:pt x="21" y="95"/>
                  <a:pt x="22" y="104"/>
                  <a:pt x="25" y="112"/>
                </a:cubicBezTo>
                <a:cubicBezTo>
                  <a:pt x="28" y="121"/>
                  <a:pt x="31" y="128"/>
                  <a:pt x="36" y="133"/>
                </a:cubicBezTo>
                <a:cubicBezTo>
                  <a:pt x="41" y="139"/>
                  <a:pt x="47" y="143"/>
                  <a:pt x="53" y="145"/>
                </a:cubicBezTo>
                <a:cubicBezTo>
                  <a:pt x="60" y="148"/>
                  <a:pt x="67" y="150"/>
                  <a:pt x="74" y="150"/>
                </a:cubicBezTo>
                <a:cubicBezTo>
                  <a:pt x="81" y="150"/>
                  <a:pt x="87" y="149"/>
                  <a:pt x="92" y="148"/>
                </a:cubicBezTo>
                <a:cubicBezTo>
                  <a:pt x="97" y="146"/>
                  <a:pt x="102" y="144"/>
                  <a:pt x="105" y="142"/>
                </a:cubicBezTo>
                <a:lnTo>
                  <a:pt x="110" y="1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28" name="Freeform 1928"/>
          <p:cNvSpPr>
            <a:spLocks/>
          </p:cNvSpPr>
          <p:nvPr userDrawn="1"/>
        </p:nvSpPr>
        <p:spPr bwMode="auto">
          <a:xfrm>
            <a:off x="1763713" y="284163"/>
            <a:ext cx="84138" cy="115888"/>
          </a:xfrm>
          <a:custGeom>
            <a:avLst/>
            <a:gdLst>
              <a:gd name="T0" fmla="*/ 119 w 119"/>
              <a:gd name="T1" fmla="*/ 17 h 161"/>
              <a:gd name="T2" fmla="*/ 119 w 119"/>
              <a:gd name="T3" fmla="*/ 17 h 161"/>
              <a:gd name="T4" fmla="*/ 69 w 119"/>
              <a:gd name="T5" fmla="*/ 17 h 161"/>
              <a:gd name="T6" fmla="*/ 69 w 119"/>
              <a:gd name="T7" fmla="*/ 161 h 161"/>
              <a:gd name="T8" fmla="*/ 50 w 119"/>
              <a:gd name="T9" fmla="*/ 161 h 161"/>
              <a:gd name="T10" fmla="*/ 50 w 119"/>
              <a:gd name="T11" fmla="*/ 17 h 161"/>
              <a:gd name="T12" fmla="*/ 0 w 119"/>
              <a:gd name="T13" fmla="*/ 17 h 161"/>
              <a:gd name="T14" fmla="*/ 0 w 119"/>
              <a:gd name="T15" fmla="*/ 0 h 161"/>
              <a:gd name="T16" fmla="*/ 119 w 119"/>
              <a:gd name="T17" fmla="*/ 0 h 161"/>
              <a:gd name="T18" fmla="*/ 119 w 119"/>
              <a:gd name="T19" fmla="*/ 1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9" h="161">
                <a:moveTo>
                  <a:pt x="119" y="17"/>
                </a:moveTo>
                <a:lnTo>
                  <a:pt x="119" y="17"/>
                </a:lnTo>
                <a:lnTo>
                  <a:pt x="69" y="17"/>
                </a:lnTo>
                <a:lnTo>
                  <a:pt x="69" y="161"/>
                </a:lnTo>
                <a:lnTo>
                  <a:pt x="50" y="161"/>
                </a:lnTo>
                <a:lnTo>
                  <a:pt x="50" y="17"/>
                </a:lnTo>
                <a:lnTo>
                  <a:pt x="0" y="17"/>
                </a:lnTo>
                <a:lnTo>
                  <a:pt x="0" y="0"/>
                </a:lnTo>
                <a:lnTo>
                  <a:pt x="119" y="0"/>
                </a:lnTo>
                <a:lnTo>
                  <a:pt x="119" y="1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29" name="Freeform 1929"/>
          <p:cNvSpPr>
            <a:spLocks noEditPoints="1"/>
          </p:cNvSpPr>
          <p:nvPr userDrawn="1"/>
        </p:nvSpPr>
        <p:spPr bwMode="auto">
          <a:xfrm>
            <a:off x="1865313" y="282575"/>
            <a:ext cx="73025" cy="119063"/>
          </a:xfrm>
          <a:custGeom>
            <a:avLst/>
            <a:gdLst>
              <a:gd name="T0" fmla="*/ 44 w 102"/>
              <a:gd name="T1" fmla="*/ 148 h 165"/>
              <a:gd name="T2" fmla="*/ 44 w 102"/>
              <a:gd name="T3" fmla="*/ 148 h 165"/>
              <a:gd name="T4" fmla="*/ 58 w 102"/>
              <a:gd name="T5" fmla="*/ 146 h 165"/>
              <a:gd name="T6" fmla="*/ 70 w 102"/>
              <a:gd name="T7" fmla="*/ 141 h 165"/>
              <a:gd name="T8" fmla="*/ 78 w 102"/>
              <a:gd name="T9" fmla="*/ 132 h 165"/>
              <a:gd name="T10" fmla="*/ 82 w 102"/>
              <a:gd name="T11" fmla="*/ 119 h 165"/>
              <a:gd name="T12" fmla="*/ 78 w 102"/>
              <a:gd name="T13" fmla="*/ 103 h 165"/>
              <a:gd name="T14" fmla="*/ 68 w 102"/>
              <a:gd name="T15" fmla="*/ 94 h 165"/>
              <a:gd name="T16" fmla="*/ 54 w 102"/>
              <a:gd name="T17" fmla="*/ 90 h 165"/>
              <a:gd name="T18" fmla="*/ 39 w 102"/>
              <a:gd name="T19" fmla="*/ 89 h 165"/>
              <a:gd name="T20" fmla="*/ 19 w 102"/>
              <a:gd name="T21" fmla="*/ 89 h 165"/>
              <a:gd name="T22" fmla="*/ 19 w 102"/>
              <a:gd name="T23" fmla="*/ 147 h 165"/>
              <a:gd name="T24" fmla="*/ 24 w 102"/>
              <a:gd name="T25" fmla="*/ 147 h 165"/>
              <a:gd name="T26" fmla="*/ 30 w 102"/>
              <a:gd name="T27" fmla="*/ 148 h 165"/>
              <a:gd name="T28" fmla="*/ 37 w 102"/>
              <a:gd name="T29" fmla="*/ 148 h 165"/>
              <a:gd name="T30" fmla="*/ 44 w 102"/>
              <a:gd name="T31" fmla="*/ 148 h 165"/>
              <a:gd name="T32" fmla="*/ 31 w 102"/>
              <a:gd name="T33" fmla="*/ 73 h 165"/>
              <a:gd name="T34" fmla="*/ 31 w 102"/>
              <a:gd name="T35" fmla="*/ 73 h 165"/>
              <a:gd name="T36" fmla="*/ 40 w 102"/>
              <a:gd name="T37" fmla="*/ 73 h 165"/>
              <a:gd name="T38" fmla="*/ 50 w 102"/>
              <a:gd name="T39" fmla="*/ 72 h 165"/>
              <a:gd name="T40" fmla="*/ 60 w 102"/>
              <a:gd name="T41" fmla="*/ 67 h 165"/>
              <a:gd name="T42" fmla="*/ 69 w 102"/>
              <a:gd name="T43" fmla="*/ 61 h 165"/>
              <a:gd name="T44" fmla="*/ 75 w 102"/>
              <a:gd name="T45" fmla="*/ 53 h 165"/>
              <a:gd name="T46" fmla="*/ 77 w 102"/>
              <a:gd name="T47" fmla="*/ 43 h 165"/>
              <a:gd name="T48" fmla="*/ 74 w 102"/>
              <a:gd name="T49" fmla="*/ 30 h 165"/>
              <a:gd name="T50" fmla="*/ 66 w 102"/>
              <a:gd name="T51" fmla="*/ 22 h 165"/>
              <a:gd name="T52" fmla="*/ 55 w 102"/>
              <a:gd name="T53" fmla="*/ 18 h 165"/>
              <a:gd name="T54" fmla="*/ 42 w 102"/>
              <a:gd name="T55" fmla="*/ 17 h 165"/>
              <a:gd name="T56" fmla="*/ 29 w 102"/>
              <a:gd name="T57" fmla="*/ 17 h 165"/>
              <a:gd name="T58" fmla="*/ 19 w 102"/>
              <a:gd name="T59" fmla="*/ 18 h 165"/>
              <a:gd name="T60" fmla="*/ 19 w 102"/>
              <a:gd name="T61" fmla="*/ 73 h 165"/>
              <a:gd name="T62" fmla="*/ 31 w 102"/>
              <a:gd name="T63" fmla="*/ 73 h 165"/>
              <a:gd name="T64" fmla="*/ 97 w 102"/>
              <a:gd name="T65" fmla="*/ 39 h 165"/>
              <a:gd name="T66" fmla="*/ 97 w 102"/>
              <a:gd name="T67" fmla="*/ 39 h 165"/>
              <a:gd name="T68" fmla="*/ 95 w 102"/>
              <a:gd name="T69" fmla="*/ 51 h 165"/>
              <a:gd name="T70" fmla="*/ 90 w 102"/>
              <a:gd name="T71" fmla="*/ 62 h 165"/>
              <a:gd name="T72" fmla="*/ 80 w 102"/>
              <a:gd name="T73" fmla="*/ 71 h 165"/>
              <a:gd name="T74" fmla="*/ 67 w 102"/>
              <a:gd name="T75" fmla="*/ 77 h 165"/>
              <a:gd name="T76" fmla="*/ 67 w 102"/>
              <a:gd name="T77" fmla="*/ 78 h 165"/>
              <a:gd name="T78" fmla="*/ 80 w 102"/>
              <a:gd name="T79" fmla="*/ 82 h 165"/>
              <a:gd name="T80" fmla="*/ 91 w 102"/>
              <a:gd name="T81" fmla="*/ 89 h 165"/>
              <a:gd name="T82" fmla="*/ 99 w 102"/>
              <a:gd name="T83" fmla="*/ 101 h 165"/>
              <a:gd name="T84" fmla="*/ 102 w 102"/>
              <a:gd name="T85" fmla="*/ 117 h 165"/>
              <a:gd name="T86" fmla="*/ 97 w 102"/>
              <a:gd name="T87" fmla="*/ 139 h 165"/>
              <a:gd name="T88" fmla="*/ 83 w 102"/>
              <a:gd name="T89" fmla="*/ 153 h 165"/>
              <a:gd name="T90" fmla="*/ 64 w 102"/>
              <a:gd name="T91" fmla="*/ 162 h 165"/>
              <a:gd name="T92" fmla="*/ 42 w 102"/>
              <a:gd name="T93" fmla="*/ 165 h 165"/>
              <a:gd name="T94" fmla="*/ 33 w 102"/>
              <a:gd name="T95" fmla="*/ 165 h 165"/>
              <a:gd name="T96" fmla="*/ 22 w 102"/>
              <a:gd name="T97" fmla="*/ 164 h 165"/>
              <a:gd name="T98" fmla="*/ 10 w 102"/>
              <a:gd name="T99" fmla="*/ 163 h 165"/>
              <a:gd name="T100" fmla="*/ 0 w 102"/>
              <a:gd name="T101" fmla="*/ 162 h 165"/>
              <a:gd name="T102" fmla="*/ 0 w 102"/>
              <a:gd name="T103" fmla="*/ 4 h 165"/>
              <a:gd name="T104" fmla="*/ 20 w 102"/>
              <a:gd name="T105" fmla="*/ 1 h 165"/>
              <a:gd name="T106" fmla="*/ 44 w 102"/>
              <a:gd name="T107" fmla="*/ 0 h 165"/>
              <a:gd name="T108" fmla="*/ 63 w 102"/>
              <a:gd name="T109" fmla="*/ 2 h 165"/>
              <a:gd name="T110" fmla="*/ 79 w 102"/>
              <a:gd name="T111" fmla="*/ 8 h 165"/>
              <a:gd name="T112" fmla="*/ 92 w 102"/>
              <a:gd name="T113" fmla="*/ 19 h 165"/>
              <a:gd name="T114" fmla="*/ 97 w 102"/>
              <a:gd name="T115" fmla="*/ 39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2" h="165">
                <a:moveTo>
                  <a:pt x="44" y="148"/>
                </a:moveTo>
                <a:lnTo>
                  <a:pt x="44" y="148"/>
                </a:lnTo>
                <a:cubicBezTo>
                  <a:pt x="49" y="148"/>
                  <a:pt x="53" y="148"/>
                  <a:pt x="58" y="146"/>
                </a:cubicBezTo>
                <a:cubicBezTo>
                  <a:pt x="62" y="145"/>
                  <a:pt x="67" y="143"/>
                  <a:pt x="70" y="141"/>
                </a:cubicBezTo>
                <a:cubicBezTo>
                  <a:pt x="74" y="138"/>
                  <a:pt x="76" y="135"/>
                  <a:pt x="78" y="132"/>
                </a:cubicBezTo>
                <a:cubicBezTo>
                  <a:pt x="80" y="128"/>
                  <a:pt x="82" y="124"/>
                  <a:pt x="82" y="119"/>
                </a:cubicBezTo>
                <a:cubicBezTo>
                  <a:pt x="82" y="112"/>
                  <a:pt x="80" y="107"/>
                  <a:pt x="78" y="103"/>
                </a:cubicBezTo>
                <a:cubicBezTo>
                  <a:pt x="75" y="100"/>
                  <a:pt x="72" y="97"/>
                  <a:pt x="68" y="94"/>
                </a:cubicBezTo>
                <a:cubicBezTo>
                  <a:pt x="64" y="92"/>
                  <a:pt x="59" y="91"/>
                  <a:pt x="54" y="90"/>
                </a:cubicBezTo>
                <a:cubicBezTo>
                  <a:pt x="49" y="89"/>
                  <a:pt x="44" y="89"/>
                  <a:pt x="39" y="89"/>
                </a:cubicBezTo>
                <a:lnTo>
                  <a:pt x="19" y="89"/>
                </a:lnTo>
                <a:lnTo>
                  <a:pt x="19" y="147"/>
                </a:lnTo>
                <a:cubicBezTo>
                  <a:pt x="20" y="147"/>
                  <a:pt x="22" y="147"/>
                  <a:pt x="24" y="147"/>
                </a:cubicBezTo>
                <a:cubicBezTo>
                  <a:pt x="26" y="147"/>
                  <a:pt x="28" y="148"/>
                  <a:pt x="30" y="148"/>
                </a:cubicBezTo>
                <a:cubicBezTo>
                  <a:pt x="32" y="148"/>
                  <a:pt x="35" y="148"/>
                  <a:pt x="37" y="148"/>
                </a:cubicBezTo>
                <a:cubicBezTo>
                  <a:pt x="40" y="148"/>
                  <a:pt x="42" y="148"/>
                  <a:pt x="44" y="148"/>
                </a:cubicBezTo>
                <a:close/>
                <a:moveTo>
                  <a:pt x="31" y="73"/>
                </a:moveTo>
                <a:lnTo>
                  <a:pt x="31" y="73"/>
                </a:lnTo>
                <a:cubicBezTo>
                  <a:pt x="34" y="73"/>
                  <a:pt x="37" y="73"/>
                  <a:pt x="40" y="73"/>
                </a:cubicBezTo>
                <a:cubicBezTo>
                  <a:pt x="44" y="72"/>
                  <a:pt x="47" y="72"/>
                  <a:pt x="50" y="72"/>
                </a:cubicBezTo>
                <a:cubicBezTo>
                  <a:pt x="53" y="71"/>
                  <a:pt x="57" y="69"/>
                  <a:pt x="60" y="67"/>
                </a:cubicBezTo>
                <a:cubicBezTo>
                  <a:pt x="63" y="66"/>
                  <a:pt x="66" y="64"/>
                  <a:pt x="69" y="61"/>
                </a:cubicBezTo>
                <a:cubicBezTo>
                  <a:pt x="71" y="59"/>
                  <a:pt x="73" y="56"/>
                  <a:pt x="75" y="53"/>
                </a:cubicBezTo>
                <a:cubicBezTo>
                  <a:pt x="76" y="50"/>
                  <a:pt x="77" y="46"/>
                  <a:pt x="77" y="43"/>
                </a:cubicBezTo>
                <a:cubicBezTo>
                  <a:pt x="77" y="38"/>
                  <a:pt x="76" y="34"/>
                  <a:pt x="74" y="30"/>
                </a:cubicBezTo>
                <a:cubicBezTo>
                  <a:pt x="72" y="27"/>
                  <a:pt x="69" y="24"/>
                  <a:pt x="66" y="22"/>
                </a:cubicBezTo>
                <a:cubicBezTo>
                  <a:pt x="63" y="20"/>
                  <a:pt x="59" y="19"/>
                  <a:pt x="55" y="18"/>
                </a:cubicBezTo>
                <a:cubicBezTo>
                  <a:pt x="51" y="17"/>
                  <a:pt x="47" y="17"/>
                  <a:pt x="42" y="17"/>
                </a:cubicBezTo>
                <a:cubicBezTo>
                  <a:pt x="37" y="17"/>
                  <a:pt x="33" y="17"/>
                  <a:pt x="29" y="17"/>
                </a:cubicBezTo>
                <a:cubicBezTo>
                  <a:pt x="24" y="17"/>
                  <a:pt x="21" y="18"/>
                  <a:pt x="19" y="18"/>
                </a:cubicBezTo>
                <a:lnTo>
                  <a:pt x="19" y="73"/>
                </a:lnTo>
                <a:lnTo>
                  <a:pt x="31" y="73"/>
                </a:lnTo>
                <a:close/>
                <a:moveTo>
                  <a:pt x="97" y="39"/>
                </a:moveTo>
                <a:lnTo>
                  <a:pt x="97" y="39"/>
                </a:lnTo>
                <a:cubicBezTo>
                  <a:pt x="97" y="43"/>
                  <a:pt x="96" y="47"/>
                  <a:pt x="95" y="51"/>
                </a:cubicBezTo>
                <a:cubicBezTo>
                  <a:pt x="94" y="55"/>
                  <a:pt x="92" y="58"/>
                  <a:pt x="90" y="62"/>
                </a:cubicBezTo>
                <a:cubicBezTo>
                  <a:pt x="87" y="65"/>
                  <a:pt x="84" y="68"/>
                  <a:pt x="80" y="71"/>
                </a:cubicBezTo>
                <a:cubicBezTo>
                  <a:pt x="76" y="73"/>
                  <a:pt x="72" y="75"/>
                  <a:pt x="67" y="77"/>
                </a:cubicBezTo>
                <a:lnTo>
                  <a:pt x="67" y="78"/>
                </a:lnTo>
                <a:cubicBezTo>
                  <a:pt x="71" y="78"/>
                  <a:pt x="76" y="80"/>
                  <a:pt x="80" y="82"/>
                </a:cubicBezTo>
                <a:cubicBezTo>
                  <a:pt x="84" y="83"/>
                  <a:pt x="88" y="86"/>
                  <a:pt x="91" y="89"/>
                </a:cubicBezTo>
                <a:cubicBezTo>
                  <a:pt x="94" y="92"/>
                  <a:pt x="97" y="96"/>
                  <a:pt x="99" y="101"/>
                </a:cubicBezTo>
                <a:cubicBezTo>
                  <a:pt x="101" y="105"/>
                  <a:pt x="102" y="111"/>
                  <a:pt x="102" y="117"/>
                </a:cubicBezTo>
                <a:cubicBezTo>
                  <a:pt x="102" y="125"/>
                  <a:pt x="100" y="133"/>
                  <a:pt x="97" y="139"/>
                </a:cubicBezTo>
                <a:cubicBezTo>
                  <a:pt x="93" y="145"/>
                  <a:pt x="89" y="150"/>
                  <a:pt x="83" y="153"/>
                </a:cubicBezTo>
                <a:cubicBezTo>
                  <a:pt x="77" y="157"/>
                  <a:pt x="71" y="160"/>
                  <a:pt x="64" y="162"/>
                </a:cubicBezTo>
                <a:cubicBezTo>
                  <a:pt x="57" y="164"/>
                  <a:pt x="49" y="165"/>
                  <a:pt x="42" y="165"/>
                </a:cubicBezTo>
                <a:lnTo>
                  <a:pt x="33" y="165"/>
                </a:lnTo>
                <a:cubicBezTo>
                  <a:pt x="29" y="165"/>
                  <a:pt x="25" y="165"/>
                  <a:pt x="22" y="164"/>
                </a:cubicBezTo>
                <a:cubicBezTo>
                  <a:pt x="18" y="164"/>
                  <a:pt x="14" y="164"/>
                  <a:pt x="10" y="163"/>
                </a:cubicBezTo>
                <a:cubicBezTo>
                  <a:pt x="6" y="163"/>
                  <a:pt x="3" y="162"/>
                  <a:pt x="0" y="162"/>
                </a:cubicBezTo>
                <a:lnTo>
                  <a:pt x="0" y="4"/>
                </a:lnTo>
                <a:cubicBezTo>
                  <a:pt x="6" y="3"/>
                  <a:pt x="12" y="2"/>
                  <a:pt x="20" y="1"/>
                </a:cubicBezTo>
                <a:cubicBezTo>
                  <a:pt x="27" y="1"/>
                  <a:pt x="35" y="0"/>
                  <a:pt x="44" y="0"/>
                </a:cubicBezTo>
                <a:cubicBezTo>
                  <a:pt x="50" y="0"/>
                  <a:pt x="56" y="1"/>
                  <a:pt x="63" y="2"/>
                </a:cubicBezTo>
                <a:cubicBezTo>
                  <a:pt x="69" y="3"/>
                  <a:pt x="74" y="5"/>
                  <a:pt x="79" y="8"/>
                </a:cubicBezTo>
                <a:cubicBezTo>
                  <a:pt x="84" y="10"/>
                  <a:pt x="89" y="14"/>
                  <a:pt x="92" y="19"/>
                </a:cubicBezTo>
                <a:cubicBezTo>
                  <a:pt x="95" y="24"/>
                  <a:pt x="97" y="31"/>
                  <a:pt x="97" y="39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30" name="Freeform 1930"/>
          <p:cNvSpPr>
            <a:spLocks noEditPoints="1"/>
          </p:cNvSpPr>
          <p:nvPr userDrawn="1"/>
        </p:nvSpPr>
        <p:spPr bwMode="auto">
          <a:xfrm>
            <a:off x="1957388" y="282575"/>
            <a:ext cx="93663" cy="120650"/>
          </a:xfrm>
          <a:custGeom>
            <a:avLst/>
            <a:gdLst>
              <a:gd name="T0" fmla="*/ 20 w 131"/>
              <a:gd name="T1" fmla="*/ 84 h 167"/>
              <a:gd name="T2" fmla="*/ 20 w 131"/>
              <a:gd name="T3" fmla="*/ 84 h 167"/>
              <a:gd name="T4" fmla="*/ 22 w 131"/>
              <a:gd name="T5" fmla="*/ 109 h 167"/>
              <a:gd name="T6" fmla="*/ 31 w 131"/>
              <a:gd name="T7" fmla="*/ 130 h 167"/>
              <a:gd name="T8" fmla="*/ 45 w 131"/>
              <a:gd name="T9" fmla="*/ 144 h 167"/>
              <a:gd name="T10" fmla="*/ 65 w 131"/>
              <a:gd name="T11" fmla="*/ 150 h 167"/>
              <a:gd name="T12" fmla="*/ 98 w 131"/>
              <a:gd name="T13" fmla="*/ 133 h 167"/>
              <a:gd name="T14" fmla="*/ 111 w 131"/>
              <a:gd name="T15" fmla="*/ 84 h 167"/>
              <a:gd name="T16" fmla="*/ 108 w 131"/>
              <a:gd name="T17" fmla="*/ 58 h 167"/>
              <a:gd name="T18" fmla="*/ 100 w 131"/>
              <a:gd name="T19" fmla="*/ 37 h 167"/>
              <a:gd name="T20" fmla="*/ 85 w 131"/>
              <a:gd name="T21" fmla="*/ 23 h 167"/>
              <a:gd name="T22" fmla="*/ 65 w 131"/>
              <a:gd name="T23" fmla="*/ 17 h 167"/>
              <a:gd name="T24" fmla="*/ 32 w 131"/>
              <a:gd name="T25" fmla="*/ 34 h 167"/>
              <a:gd name="T26" fmla="*/ 20 w 131"/>
              <a:gd name="T27" fmla="*/ 84 h 167"/>
              <a:gd name="T28" fmla="*/ 0 w 131"/>
              <a:gd name="T29" fmla="*/ 84 h 167"/>
              <a:gd name="T30" fmla="*/ 0 w 131"/>
              <a:gd name="T31" fmla="*/ 84 h 167"/>
              <a:gd name="T32" fmla="*/ 17 w 131"/>
              <a:gd name="T33" fmla="*/ 22 h 167"/>
              <a:gd name="T34" fmla="*/ 65 w 131"/>
              <a:gd name="T35" fmla="*/ 0 h 167"/>
              <a:gd name="T36" fmla="*/ 94 w 131"/>
              <a:gd name="T37" fmla="*/ 6 h 167"/>
              <a:gd name="T38" fmla="*/ 115 w 131"/>
              <a:gd name="T39" fmla="*/ 23 h 167"/>
              <a:gd name="T40" fmla="*/ 127 w 131"/>
              <a:gd name="T41" fmla="*/ 49 h 167"/>
              <a:gd name="T42" fmla="*/ 131 w 131"/>
              <a:gd name="T43" fmla="*/ 84 h 167"/>
              <a:gd name="T44" fmla="*/ 114 w 131"/>
              <a:gd name="T45" fmla="*/ 145 h 167"/>
              <a:gd name="T46" fmla="*/ 65 w 131"/>
              <a:gd name="T47" fmla="*/ 167 h 167"/>
              <a:gd name="T48" fmla="*/ 36 w 131"/>
              <a:gd name="T49" fmla="*/ 161 h 167"/>
              <a:gd name="T50" fmla="*/ 16 w 131"/>
              <a:gd name="T51" fmla="*/ 144 h 167"/>
              <a:gd name="T52" fmla="*/ 3 w 131"/>
              <a:gd name="T53" fmla="*/ 118 h 167"/>
              <a:gd name="T54" fmla="*/ 0 w 131"/>
              <a:gd name="T55" fmla="*/ 84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1" h="167">
                <a:moveTo>
                  <a:pt x="20" y="84"/>
                </a:moveTo>
                <a:lnTo>
                  <a:pt x="20" y="84"/>
                </a:lnTo>
                <a:cubicBezTo>
                  <a:pt x="20" y="92"/>
                  <a:pt x="21" y="101"/>
                  <a:pt x="22" y="109"/>
                </a:cubicBezTo>
                <a:cubicBezTo>
                  <a:pt x="24" y="117"/>
                  <a:pt x="27" y="124"/>
                  <a:pt x="31" y="130"/>
                </a:cubicBezTo>
                <a:cubicBezTo>
                  <a:pt x="34" y="136"/>
                  <a:pt x="39" y="141"/>
                  <a:pt x="45" y="144"/>
                </a:cubicBezTo>
                <a:cubicBezTo>
                  <a:pt x="50" y="148"/>
                  <a:pt x="57" y="150"/>
                  <a:pt x="65" y="150"/>
                </a:cubicBezTo>
                <a:cubicBezTo>
                  <a:pt x="79" y="150"/>
                  <a:pt x="90" y="144"/>
                  <a:pt x="98" y="133"/>
                </a:cubicBezTo>
                <a:cubicBezTo>
                  <a:pt x="107" y="123"/>
                  <a:pt x="111" y="106"/>
                  <a:pt x="111" y="84"/>
                </a:cubicBezTo>
                <a:cubicBezTo>
                  <a:pt x="111" y="75"/>
                  <a:pt x="110" y="66"/>
                  <a:pt x="108" y="58"/>
                </a:cubicBezTo>
                <a:cubicBezTo>
                  <a:pt x="106" y="50"/>
                  <a:pt x="103" y="43"/>
                  <a:pt x="100" y="37"/>
                </a:cubicBezTo>
                <a:cubicBezTo>
                  <a:pt x="96" y="31"/>
                  <a:pt x="91" y="26"/>
                  <a:pt x="85" y="23"/>
                </a:cubicBezTo>
                <a:cubicBezTo>
                  <a:pt x="80" y="19"/>
                  <a:pt x="73" y="17"/>
                  <a:pt x="65" y="17"/>
                </a:cubicBezTo>
                <a:cubicBezTo>
                  <a:pt x="51" y="17"/>
                  <a:pt x="40" y="23"/>
                  <a:pt x="32" y="34"/>
                </a:cubicBezTo>
                <a:cubicBezTo>
                  <a:pt x="24" y="44"/>
                  <a:pt x="20" y="61"/>
                  <a:pt x="20" y="84"/>
                </a:cubicBezTo>
                <a:close/>
                <a:moveTo>
                  <a:pt x="0" y="84"/>
                </a:moveTo>
                <a:lnTo>
                  <a:pt x="0" y="84"/>
                </a:lnTo>
                <a:cubicBezTo>
                  <a:pt x="0" y="57"/>
                  <a:pt x="5" y="36"/>
                  <a:pt x="17" y="22"/>
                </a:cubicBezTo>
                <a:cubicBezTo>
                  <a:pt x="28" y="8"/>
                  <a:pt x="44" y="0"/>
                  <a:pt x="65" y="0"/>
                </a:cubicBezTo>
                <a:cubicBezTo>
                  <a:pt x="76" y="0"/>
                  <a:pt x="86" y="2"/>
                  <a:pt x="94" y="6"/>
                </a:cubicBezTo>
                <a:cubicBezTo>
                  <a:pt x="103" y="10"/>
                  <a:pt x="109" y="16"/>
                  <a:pt x="115" y="23"/>
                </a:cubicBezTo>
                <a:cubicBezTo>
                  <a:pt x="120" y="31"/>
                  <a:pt x="124" y="39"/>
                  <a:pt x="127" y="49"/>
                </a:cubicBezTo>
                <a:cubicBezTo>
                  <a:pt x="130" y="60"/>
                  <a:pt x="131" y="71"/>
                  <a:pt x="131" y="84"/>
                </a:cubicBezTo>
                <a:cubicBezTo>
                  <a:pt x="131" y="110"/>
                  <a:pt x="125" y="131"/>
                  <a:pt x="114" y="145"/>
                </a:cubicBezTo>
                <a:cubicBezTo>
                  <a:pt x="102" y="159"/>
                  <a:pt x="86" y="167"/>
                  <a:pt x="65" y="167"/>
                </a:cubicBezTo>
                <a:cubicBezTo>
                  <a:pt x="54" y="167"/>
                  <a:pt x="44" y="165"/>
                  <a:pt x="36" y="161"/>
                </a:cubicBezTo>
                <a:cubicBezTo>
                  <a:pt x="28" y="157"/>
                  <a:pt x="21" y="151"/>
                  <a:pt x="16" y="144"/>
                </a:cubicBezTo>
                <a:cubicBezTo>
                  <a:pt x="10" y="137"/>
                  <a:pt x="6" y="128"/>
                  <a:pt x="3" y="118"/>
                </a:cubicBezTo>
                <a:cubicBezTo>
                  <a:pt x="1" y="107"/>
                  <a:pt x="0" y="96"/>
                  <a:pt x="0" y="84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31" name="Freeform 1931"/>
          <p:cNvSpPr>
            <a:spLocks noEditPoints="1"/>
          </p:cNvSpPr>
          <p:nvPr userDrawn="1"/>
        </p:nvSpPr>
        <p:spPr bwMode="auto">
          <a:xfrm>
            <a:off x="850901" y="434975"/>
            <a:ext cx="114300" cy="122238"/>
          </a:xfrm>
          <a:custGeom>
            <a:avLst/>
            <a:gdLst>
              <a:gd name="T0" fmla="*/ 106 w 160"/>
              <a:gd name="T1" fmla="*/ 35 h 170"/>
              <a:gd name="T2" fmla="*/ 89 w 160"/>
              <a:gd name="T3" fmla="*/ 37 h 170"/>
              <a:gd name="T4" fmla="*/ 95 w 160"/>
              <a:gd name="T5" fmla="*/ 132 h 170"/>
              <a:gd name="T6" fmla="*/ 117 w 160"/>
              <a:gd name="T7" fmla="*/ 129 h 170"/>
              <a:gd name="T8" fmla="*/ 137 w 160"/>
              <a:gd name="T9" fmla="*/ 105 h 170"/>
              <a:gd name="T10" fmla="*/ 138 w 160"/>
              <a:gd name="T11" fmla="*/ 63 h 170"/>
              <a:gd name="T12" fmla="*/ 120 w 160"/>
              <a:gd name="T13" fmla="*/ 38 h 170"/>
              <a:gd name="T14" fmla="*/ 55 w 160"/>
              <a:gd name="T15" fmla="*/ 132 h 170"/>
              <a:gd name="T16" fmla="*/ 58 w 160"/>
              <a:gd name="T17" fmla="*/ 132 h 170"/>
              <a:gd name="T18" fmla="*/ 67 w 160"/>
              <a:gd name="T19" fmla="*/ 132 h 170"/>
              <a:gd name="T20" fmla="*/ 70 w 160"/>
              <a:gd name="T21" fmla="*/ 36 h 170"/>
              <a:gd name="T22" fmla="*/ 56 w 160"/>
              <a:gd name="T23" fmla="*/ 35 h 170"/>
              <a:gd name="T24" fmla="*/ 30 w 160"/>
              <a:gd name="T25" fmla="*/ 47 h 170"/>
              <a:gd name="T26" fmla="*/ 19 w 160"/>
              <a:gd name="T27" fmla="*/ 85 h 170"/>
              <a:gd name="T28" fmla="*/ 29 w 160"/>
              <a:gd name="T29" fmla="*/ 120 h 170"/>
              <a:gd name="T30" fmla="*/ 55 w 160"/>
              <a:gd name="T31" fmla="*/ 132 h 170"/>
              <a:gd name="T32" fmla="*/ 70 w 160"/>
              <a:gd name="T33" fmla="*/ 147 h 170"/>
              <a:gd name="T34" fmla="*/ 51 w 160"/>
              <a:gd name="T35" fmla="*/ 148 h 170"/>
              <a:gd name="T36" fmla="*/ 15 w 160"/>
              <a:gd name="T37" fmla="*/ 133 h 170"/>
              <a:gd name="T38" fmla="*/ 0 w 160"/>
              <a:gd name="T39" fmla="*/ 85 h 170"/>
              <a:gd name="T40" fmla="*/ 15 w 160"/>
              <a:gd name="T41" fmla="*/ 36 h 170"/>
              <a:gd name="T42" fmla="*/ 56 w 160"/>
              <a:gd name="T43" fmla="*/ 19 h 170"/>
              <a:gd name="T44" fmla="*/ 70 w 160"/>
              <a:gd name="T45" fmla="*/ 20 h 170"/>
              <a:gd name="T46" fmla="*/ 89 w 160"/>
              <a:gd name="T47" fmla="*/ 0 h 170"/>
              <a:gd name="T48" fmla="*/ 99 w 160"/>
              <a:gd name="T49" fmla="*/ 19 h 170"/>
              <a:gd name="T50" fmla="*/ 129 w 160"/>
              <a:gd name="T51" fmla="*/ 23 h 170"/>
              <a:gd name="T52" fmla="*/ 156 w 160"/>
              <a:gd name="T53" fmla="*/ 55 h 170"/>
              <a:gd name="T54" fmla="*/ 156 w 160"/>
              <a:gd name="T55" fmla="*/ 111 h 170"/>
              <a:gd name="T56" fmla="*/ 126 w 160"/>
              <a:gd name="T57" fmla="*/ 144 h 170"/>
              <a:gd name="T58" fmla="*/ 97 w 160"/>
              <a:gd name="T59" fmla="*/ 148 h 170"/>
              <a:gd name="T60" fmla="*/ 89 w 160"/>
              <a:gd name="T61" fmla="*/ 170 h 170"/>
              <a:gd name="T62" fmla="*/ 70 w 160"/>
              <a:gd name="T63" fmla="*/ 147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0" h="170">
                <a:moveTo>
                  <a:pt x="106" y="35"/>
                </a:moveTo>
                <a:lnTo>
                  <a:pt x="106" y="35"/>
                </a:lnTo>
                <a:cubicBezTo>
                  <a:pt x="103" y="35"/>
                  <a:pt x="101" y="35"/>
                  <a:pt x="97" y="35"/>
                </a:cubicBezTo>
                <a:cubicBezTo>
                  <a:pt x="94" y="35"/>
                  <a:pt x="91" y="36"/>
                  <a:pt x="89" y="37"/>
                </a:cubicBezTo>
                <a:lnTo>
                  <a:pt x="89" y="132"/>
                </a:lnTo>
                <a:cubicBezTo>
                  <a:pt x="91" y="132"/>
                  <a:pt x="93" y="132"/>
                  <a:pt x="95" y="132"/>
                </a:cubicBezTo>
                <a:cubicBezTo>
                  <a:pt x="98" y="132"/>
                  <a:pt x="100" y="132"/>
                  <a:pt x="103" y="132"/>
                </a:cubicBezTo>
                <a:cubicBezTo>
                  <a:pt x="108" y="132"/>
                  <a:pt x="113" y="131"/>
                  <a:pt x="117" y="129"/>
                </a:cubicBezTo>
                <a:cubicBezTo>
                  <a:pt x="122" y="127"/>
                  <a:pt x="126" y="124"/>
                  <a:pt x="129" y="120"/>
                </a:cubicBezTo>
                <a:cubicBezTo>
                  <a:pt x="133" y="116"/>
                  <a:pt x="135" y="111"/>
                  <a:pt x="137" y="105"/>
                </a:cubicBezTo>
                <a:cubicBezTo>
                  <a:pt x="139" y="98"/>
                  <a:pt x="140" y="91"/>
                  <a:pt x="140" y="83"/>
                </a:cubicBezTo>
                <a:cubicBezTo>
                  <a:pt x="140" y="76"/>
                  <a:pt x="139" y="69"/>
                  <a:pt x="138" y="63"/>
                </a:cubicBezTo>
                <a:cubicBezTo>
                  <a:pt x="136" y="57"/>
                  <a:pt x="134" y="52"/>
                  <a:pt x="131" y="48"/>
                </a:cubicBezTo>
                <a:cubicBezTo>
                  <a:pt x="128" y="44"/>
                  <a:pt x="124" y="40"/>
                  <a:pt x="120" y="38"/>
                </a:cubicBezTo>
                <a:cubicBezTo>
                  <a:pt x="116" y="36"/>
                  <a:pt x="111" y="35"/>
                  <a:pt x="106" y="35"/>
                </a:cubicBezTo>
                <a:close/>
                <a:moveTo>
                  <a:pt x="55" y="132"/>
                </a:moveTo>
                <a:lnTo>
                  <a:pt x="55" y="132"/>
                </a:lnTo>
                <a:lnTo>
                  <a:pt x="58" y="132"/>
                </a:lnTo>
                <a:cubicBezTo>
                  <a:pt x="59" y="132"/>
                  <a:pt x="61" y="132"/>
                  <a:pt x="62" y="132"/>
                </a:cubicBezTo>
                <a:cubicBezTo>
                  <a:pt x="64" y="132"/>
                  <a:pt x="65" y="132"/>
                  <a:pt x="67" y="132"/>
                </a:cubicBezTo>
                <a:cubicBezTo>
                  <a:pt x="68" y="132"/>
                  <a:pt x="69" y="131"/>
                  <a:pt x="70" y="131"/>
                </a:cubicBezTo>
                <a:lnTo>
                  <a:pt x="70" y="36"/>
                </a:lnTo>
                <a:cubicBezTo>
                  <a:pt x="69" y="36"/>
                  <a:pt x="66" y="35"/>
                  <a:pt x="64" y="35"/>
                </a:cubicBezTo>
                <a:cubicBezTo>
                  <a:pt x="61" y="35"/>
                  <a:pt x="59" y="35"/>
                  <a:pt x="56" y="35"/>
                </a:cubicBezTo>
                <a:cubicBezTo>
                  <a:pt x="51" y="35"/>
                  <a:pt x="46" y="36"/>
                  <a:pt x="42" y="38"/>
                </a:cubicBezTo>
                <a:cubicBezTo>
                  <a:pt x="37" y="40"/>
                  <a:pt x="33" y="43"/>
                  <a:pt x="30" y="47"/>
                </a:cubicBezTo>
                <a:cubicBezTo>
                  <a:pt x="27" y="52"/>
                  <a:pt x="24" y="57"/>
                  <a:pt x="22" y="63"/>
                </a:cubicBezTo>
                <a:cubicBezTo>
                  <a:pt x="20" y="69"/>
                  <a:pt x="19" y="77"/>
                  <a:pt x="19" y="85"/>
                </a:cubicBezTo>
                <a:cubicBezTo>
                  <a:pt x="19" y="92"/>
                  <a:pt x="20" y="99"/>
                  <a:pt x="22" y="105"/>
                </a:cubicBezTo>
                <a:cubicBezTo>
                  <a:pt x="24" y="111"/>
                  <a:pt x="26" y="116"/>
                  <a:pt x="29" y="120"/>
                </a:cubicBezTo>
                <a:cubicBezTo>
                  <a:pt x="32" y="124"/>
                  <a:pt x="36" y="127"/>
                  <a:pt x="40" y="129"/>
                </a:cubicBezTo>
                <a:cubicBezTo>
                  <a:pt x="45" y="131"/>
                  <a:pt x="50" y="132"/>
                  <a:pt x="55" y="132"/>
                </a:cubicBezTo>
                <a:close/>
                <a:moveTo>
                  <a:pt x="70" y="147"/>
                </a:moveTo>
                <a:lnTo>
                  <a:pt x="70" y="147"/>
                </a:lnTo>
                <a:cubicBezTo>
                  <a:pt x="68" y="148"/>
                  <a:pt x="65" y="148"/>
                  <a:pt x="61" y="148"/>
                </a:cubicBezTo>
                <a:cubicBezTo>
                  <a:pt x="58" y="148"/>
                  <a:pt x="54" y="148"/>
                  <a:pt x="51" y="148"/>
                </a:cubicBezTo>
                <a:cubicBezTo>
                  <a:pt x="44" y="148"/>
                  <a:pt x="37" y="147"/>
                  <a:pt x="31" y="145"/>
                </a:cubicBezTo>
                <a:cubicBezTo>
                  <a:pt x="25" y="142"/>
                  <a:pt x="19" y="139"/>
                  <a:pt x="15" y="133"/>
                </a:cubicBezTo>
                <a:cubicBezTo>
                  <a:pt x="10" y="128"/>
                  <a:pt x="6" y="122"/>
                  <a:pt x="4" y="114"/>
                </a:cubicBezTo>
                <a:cubicBezTo>
                  <a:pt x="1" y="105"/>
                  <a:pt x="0" y="96"/>
                  <a:pt x="0" y="85"/>
                </a:cubicBezTo>
                <a:cubicBezTo>
                  <a:pt x="0" y="75"/>
                  <a:pt x="1" y="65"/>
                  <a:pt x="4" y="57"/>
                </a:cubicBezTo>
                <a:cubicBezTo>
                  <a:pt x="6" y="49"/>
                  <a:pt x="10" y="42"/>
                  <a:pt x="15" y="36"/>
                </a:cubicBezTo>
                <a:cubicBezTo>
                  <a:pt x="20" y="31"/>
                  <a:pt x="26" y="26"/>
                  <a:pt x="33" y="23"/>
                </a:cubicBezTo>
                <a:cubicBezTo>
                  <a:pt x="40" y="20"/>
                  <a:pt x="47" y="19"/>
                  <a:pt x="56" y="19"/>
                </a:cubicBezTo>
                <a:cubicBezTo>
                  <a:pt x="58" y="19"/>
                  <a:pt x="60" y="19"/>
                  <a:pt x="63" y="19"/>
                </a:cubicBezTo>
                <a:cubicBezTo>
                  <a:pt x="66" y="19"/>
                  <a:pt x="69" y="19"/>
                  <a:pt x="70" y="20"/>
                </a:cubicBezTo>
                <a:lnTo>
                  <a:pt x="70" y="0"/>
                </a:lnTo>
                <a:lnTo>
                  <a:pt x="89" y="0"/>
                </a:lnTo>
                <a:lnTo>
                  <a:pt x="89" y="20"/>
                </a:lnTo>
                <a:cubicBezTo>
                  <a:pt x="92" y="20"/>
                  <a:pt x="95" y="19"/>
                  <a:pt x="99" y="19"/>
                </a:cubicBezTo>
                <a:cubicBezTo>
                  <a:pt x="103" y="19"/>
                  <a:pt x="106" y="19"/>
                  <a:pt x="108" y="19"/>
                </a:cubicBezTo>
                <a:cubicBezTo>
                  <a:pt x="116" y="19"/>
                  <a:pt x="123" y="20"/>
                  <a:pt x="129" y="23"/>
                </a:cubicBezTo>
                <a:cubicBezTo>
                  <a:pt x="135" y="26"/>
                  <a:pt x="141" y="30"/>
                  <a:pt x="145" y="35"/>
                </a:cubicBezTo>
                <a:cubicBezTo>
                  <a:pt x="150" y="40"/>
                  <a:pt x="153" y="47"/>
                  <a:pt x="156" y="55"/>
                </a:cubicBezTo>
                <a:cubicBezTo>
                  <a:pt x="159" y="63"/>
                  <a:pt x="160" y="72"/>
                  <a:pt x="160" y="83"/>
                </a:cubicBezTo>
                <a:cubicBezTo>
                  <a:pt x="160" y="94"/>
                  <a:pt x="158" y="103"/>
                  <a:pt x="156" y="111"/>
                </a:cubicBezTo>
                <a:cubicBezTo>
                  <a:pt x="153" y="120"/>
                  <a:pt x="149" y="126"/>
                  <a:pt x="143" y="132"/>
                </a:cubicBezTo>
                <a:cubicBezTo>
                  <a:pt x="138" y="137"/>
                  <a:pt x="133" y="142"/>
                  <a:pt x="126" y="144"/>
                </a:cubicBezTo>
                <a:cubicBezTo>
                  <a:pt x="119" y="147"/>
                  <a:pt x="112" y="148"/>
                  <a:pt x="104" y="148"/>
                </a:cubicBezTo>
                <a:cubicBezTo>
                  <a:pt x="103" y="148"/>
                  <a:pt x="100" y="148"/>
                  <a:pt x="97" y="148"/>
                </a:cubicBezTo>
                <a:cubicBezTo>
                  <a:pt x="93" y="148"/>
                  <a:pt x="91" y="147"/>
                  <a:pt x="89" y="147"/>
                </a:cubicBezTo>
                <a:lnTo>
                  <a:pt x="89" y="170"/>
                </a:lnTo>
                <a:lnTo>
                  <a:pt x="70" y="170"/>
                </a:lnTo>
                <a:lnTo>
                  <a:pt x="70" y="14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32" name="Freeform 1932"/>
          <p:cNvSpPr>
            <a:spLocks/>
          </p:cNvSpPr>
          <p:nvPr userDrawn="1"/>
        </p:nvSpPr>
        <p:spPr bwMode="auto">
          <a:xfrm>
            <a:off x="985838" y="438150"/>
            <a:ext cx="82550" cy="115888"/>
          </a:xfrm>
          <a:custGeom>
            <a:avLst/>
            <a:gdLst>
              <a:gd name="T0" fmla="*/ 98 w 117"/>
              <a:gd name="T1" fmla="*/ 51 h 160"/>
              <a:gd name="T2" fmla="*/ 98 w 117"/>
              <a:gd name="T3" fmla="*/ 51 h 160"/>
              <a:gd name="T4" fmla="*/ 99 w 117"/>
              <a:gd name="T5" fmla="*/ 33 h 160"/>
              <a:gd name="T6" fmla="*/ 98 w 117"/>
              <a:gd name="T7" fmla="*/ 33 h 160"/>
              <a:gd name="T8" fmla="*/ 89 w 117"/>
              <a:gd name="T9" fmla="*/ 52 h 160"/>
              <a:gd name="T10" fmla="*/ 11 w 117"/>
              <a:gd name="T11" fmla="*/ 160 h 160"/>
              <a:gd name="T12" fmla="*/ 0 w 117"/>
              <a:gd name="T13" fmla="*/ 160 h 160"/>
              <a:gd name="T14" fmla="*/ 0 w 117"/>
              <a:gd name="T15" fmla="*/ 0 h 160"/>
              <a:gd name="T16" fmla="*/ 19 w 117"/>
              <a:gd name="T17" fmla="*/ 0 h 160"/>
              <a:gd name="T18" fmla="*/ 19 w 117"/>
              <a:gd name="T19" fmla="*/ 110 h 160"/>
              <a:gd name="T20" fmla="*/ 17 w 117"/>
              <a:gd name="T21" fmla="*/ 128 h 160"/>
              <a:gd name="T22" fmla="*/ 18 w 117"/>
              <a:gd name="T23" fmla="*/ 128 h 160"/>
              <a:gd name="T24" fmla="*/ 28 w 117"/>
              <a:gd name="T25" fmla="*/ 109 h 160"/>
              <a:gd name="T26" fmla="*/ 106 w 117"/>
              <a:gd name="T27" fmla="*/ 0 h 160"/>
              <a:gd name="T28" fmla="*/ 117 w 117"/>
              <a:gd name="T29" fmla="*/ 0 h 160"/>
              <a:gd name="T30" fmla="*/ 117 w 117"/>
              <a:gd name="T31" fmla="*/ 160 h 160"/>
              <a:gd name="T32" fmla="*/ 98 w 117"/>
              <a:gd name="T33" fmla="*/ 160 h 160"/>
              <a:gd name="T34" fmla="*/ 98 w 117"/>
              <a:gd name="T35" fmla="*/ 51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7" h="160">
                <a:moveTo>
                  <a:pt x="98" y="51"/>
                </a:moveTo>
                <a:lnTo>
                  <a:pt x="98" y="51"/>
                </a:lnTo>
                <a:lnTo>
                  <a:pt x="99" y="33"/>
                </a:lnTo>
                <a:lnTo>
                  <a:pt x="98" y="33"/>
                </a:lnTo>
                <a:lnTo>
                  <a:pt x="89" y="52"/>
                </a:lnTo>
                <a:lnTo>
                  <a:pt x="11" y="160"/>
                </a:lnTo>
                <a:lnTo>
                  <a:pt x="0" y="160"/>
                </a:lnTo>
                <a:lnTo>
                  <a:pt x="0" y="0"/>
                </a:lnTo>
                <a:lnTo>
                  <a:pt x="19" y="0"/>
                </a:lnTo>
                <a:lnTo>
                  <a:pt x="19" y="110"/>
                </a:lnTo>
                <a:lnTo>
                  <a:pt x="17" y="128"/>
                </a:lnTo>
                <a:lnTo>
                  <a:pt x="18" y="128"/>
                </a:lnTo>
                <a:lnTo>
                  <a:pt x="28" y="109"/>
                </a:lnTo>
                <a:lnTo>
                  <a:pt x="106" y="0"/>
                </a:lnTo>
                <a:lnTo>
                  <a:pt x="117" y="0"/>
                </a:lnTo>
                <a:lnTo>
                  <a:pt x="117" y="160"/>
                </a:lnTo>
                <a:lnTo>
                  <a:pt x="98" y="160"/>
                </a:lnTo>
                <a:lnTo>
                  <a:pt x="98" y="51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33" name="Freeform 1933"/>
          <p:cNvSpPr>
            <a:spLocks/>
          </p:cNvSpPr>
          <p:nvPr userDrawn="1"/>
        </p:nvSpPr>
        <p:spPr bwMode="auto">
          <a:xfrm>
            <a:off x="1096963" y="438150"/>
            <a:ext cx="82550" cy="115888"/>
          </a:xfrm>
          <a:custGeom>
            <a:avLst/>
            <a:gdLst>
              <a:gd name="T0" fmla="*/ 96 w 115"/>
              <a:gd name="T1" fmla="*/ 87 h 160"/>
              <a:gd name="T2" fmla="*/ 96 w 115"/>
              <a:gd name="T3" fmla="*/ 87 h 160"/>
              <a:gd name="T4" fmla="*/ 19 w 115"/>
              <a:gd name="T5" fmla="*/ 87 h 160"/>
              <a:gd name="T6" fmla="*/ 19 w 115"/>
              <a:gd name="T7" fmla="*/ 160 h 160"/>
              <a:gd name="T8" fmla="*/ 0 w 115"/>
              <a:gd name="T9" fmla="*/ 160 h 160"/>
              <a:gd name="T10" fmla="*/ 0 w 115"/>
              <a:gd name="T11" fmla="*/ 0 h 160"/>
              <a:gd name="T12" fmla="*/ 19 w 115"/>
              <a:gd name="T13" fmla="*/ 0 h 160"/>
              <a:gd name="T14" fmla="*/ 19 w 115"/>
              <a:gd name="T15" fmla="*/ 70 h 160"/>
              <a:gd name="T16" fmla="*/ 96 w 115"/>
              <a:gd name="T17" fmla="*/ 70 h 160"/>
              <a:gd name="T18" fmla="*/ 96 w 115"/>
              <a:gd name="T19" fmla="*/ 0 h 160"/>
              <a:gd name="T20" fmla="*/ 115 w 115"/>
              <a:gd name="T21" fmla="*/ 0 h 160"/>
              <a:gd name="T22" fmla="*/ 115 w 115"/>
              <a:gd name="T23" fmla="*/ 160 h 160"/>
              <a:gd name="T24" fmla="*/ 96 w 115"/>
              <a:gd name="T25" fmla="*/ 160 h 160"/>
              <a:gd name="T26" fmla="*/ 96 w 115"/>
              <a:gd name="T27" fmla="*/ 87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5" h="160">
                <a:moveTo>
                  <a:pt x="96" y="87"/>
                </a:moveTo>
                <a:lnTo>
                  <a:pt x="96" y="87"/>
                </a:lnTo>
                <a:lnTo>
                  <a:pt x="19" y="87"/>
                </a:lnTo>
                <a:lnTo>
                  <a:pt x="19" y="160"/>
                </a:lnTo>
                <a:lnTo>
                  <a:pt x="0" y="160"/>
                </a:lnTo>
                <a:lnTo>
                  <a:pt x="0" y="0"/>
                </a:lnTo>
                <a:lnTo>
                  <a:pt x="19" y="0"/>
                </a:lnTo>
                <a:lnTo>
                  <a:pt x="19" y="70"/>
                </a:lnTo>
                <a:lnTo>
                  <a:pt x="96" y="70"/>
                </a:lnTo>
                <a:lnTo>
                  <a:pt x="96" y="0"/>
                </a:lnTo>
                <a:lnTo>
                  <a:pt x="115" y="0"/>
                </a:lnTo>
                <a:lnTo>
                  <a:pt x="115" y="160"/>
                </a:lnTo>
                <a:lnTo>
                  <a:pt x="96" y="160"/>
                </a:lnTo>
                <a:lnTo>
                  <a:pt x="96" y="8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34" name="Freeform 1934"/>
          <p:cNvSpPr>
            <a:spLocks noEditPoints="1"/>
          </p:cNvSpPr>
          <p:nvPr userDrawn="1"/>
        </p:nvSpPr>
        <p:spPr bwMode="auto">
          <a:xfrm>
            <a:off x="1195388" y="436563"/>
            <a:ext cx="92075" cy="117475"/>
          </a:xfrm>
          <a:custGeom>
            <a:avLst/>
            <a:gdLst>
              <a:gd name="T0" fmla="*/ 41 w 130"/>
              <a:gd name="T1" fmla="*/ 102 h 163"/>
              <a:gd name="T2" fmla="*/ 41 w 130"/>
              <a:gd name="T3" fmla="*/ 102 h 163"/>
              <a:gd name="T4" fmla="*/ 88 w 130"/>
              <a:gd name="T5" fmla="*/ 102 h 163"/>
              <a:gd name="T6" fmla="*/ 70 w 130"/>
              <a:gd name="T7" fmla="*/ 53 h 163"/>
              <a:gd name="T8" fmla="*/ 65 w 130"/>
              <a:gd name="T9" fmla="*/ 29 h 163"/>
              <a:gd name="T10" fmla="*/ 64 w 130"/>
              <a:gd name="T11" fmla="*/ 29 h 163"/>
              <a:gd name="T12" fmla="*/ 59 w 130"/>
              <a:gd name="T13" fmla="*/ 54 h 163"/>
              <a:gd name="T14" fmla="*/ 41 w 130"/>
              <a:gd name="T15" fmla="*/ 102 h 163"/>
              <a:gd name="T16" fmla="*/ 94 w 130"/>
              <a:gd name="T17" fmla="*/ 119 h 163"/>
              <a:gd name="T18" fmla="*/ 94 w 130"/>
              <a:gd name="T19" fmla="*/ 119 h 163"/>
              <a:gd name="T20" fmla="*/ 35 w 130"/>
              <a:gd name="T21" fmla="*/ 119 h 163"/>
              <a:gd name="T22" fmla="*/ 19 w 130"/>
              <a:gd name="T23" fmla="*/ 163 h 163"/>
              <a:gd name="T24" fmla="*/ 0 w 130"/>
              <a:gd name="T25" fmla="*/ 163 h 163"/>
              <a:gd name="T26" fmla="*/ 61 w 130"/>
              <a:gd name="T27" fmla="*/ 0 h 163"/>
              <a:gd name="T28" fmla="*/ 69 w 130"/>
              <a:gd name="T29" fmla="*/ 0 h 163"/>
              <a:gd name="T30" fmla="*/ 130 w 130"/>
              <a:gd name="T31" fmla="*/ 163 h 163"/>
              <a:gd name="T32" fmla="*/ 110 w 130"/>
              <a:gd name="T33" fmla="*/ 163 h 163"/>
              <a:gd name="T34" fmla="*/ 94 w 130"/>
              <a:gd name="T35" fmla="*/ 119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30" h="163">
                <a:moveTo>
                  <a:pt x="41" y="102"/>
                </a:moveTo>
                <a:lnTo>
                  <a:pt x="41" y="102"/>
                </a:lnTo>
                <a:lnTo>
                  <a:pt x="88" y="102"/>
                </a:lnTo>
                <a:lnTo>
                  <a:pt x="70" y="53"/>
                </a:lnTo>
                <a:lnTo>
                  <a:pt x="65" y="29"/>
                </a:lnTo>
                <a:lnTo>
                  <a:pt x="64" y="29"/>
                </a:lnTo>
                <a:lnTo>
                  <a:pt x="59" y="54"/>
                </a:lnTo>
                <a:lnTo>
                  <a:pt x="41" y="102"/>
                </a:lnTo>
                <a:close/>
                <a:moveTo>
                  <a:pt x="94" y="119"/>
                </a:moveTo>
                <a:lnTo>
                  <a:pt x="94" y="119"/>
                </a:lnTo>
                <a:lnTo>
                  <a:pt x="35" y="119"/>
                </a:lnTo>
                <a:lnTo>
                  <a:pt x="19" y="163"/>
                </a:lnTo>
                <a:lnTo>
                  <a:pt x="0" y="163"/>
                </a:lnTo>
                <a:lnTo>
                  <a:pt x="61" y="0"/>
                </a:lnTo>
                <a:lnTo>
                  <a:pt x="69" y="0"/>
                </a:lnTo>
                <a:lnTo>
                  <a:pt x="130" y="163"/>
                </a:lnTo>
                <a:lnTo>
                  <a:pt x="110" y="163"/>
                </a:lnTo>
                <a:lnTo>
                  <a:pt x="94" y="119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35" name="Freeform 1935"/>
          <p:cNvSpPr>
            <a:spLocks/>
          </p:cNvSpPr>
          <p:nvPr userDrawn="1"/>
        </p:nvSpPr>
        <p:spPr bwMode="auto">
          <a:xfrm>
            <a:off x="1304926" y="438150"/>
            <a:ext cx="80963" cy="115888"/>
          </a:xfrm>
          <a:custGeom>
            <a:avLst/>
            <a:gdLst>
              <a:gd name="T0" fmla="*/ 96 w 115"/>
              <a:gd name="T1" fmla="*/ 87 h 160"/>
              <a:gd name="T2" fmla="*/ 96 w 115"/>
              <a:gd name="T3" fmla="*/ 87 h 160"/>
              <a:gd name="T4" fmla="*/ 19 w 115"/>
              <a:gd name="T5" fmla="*/ 87 h 160"/>
              <a:gd name="T6" fmla="*/ 19 w 115"/>
              <a:gd name="T7" fmla="*/ 160 h 160"/>
              <a:gd name="T8" fmla="*/ 0 w 115"/>
              <a:gd name="T9" fmla="*/ 160 h 160"/>
              <a:gd name="T10" fmla="*/ 0 w 115"/>
              <a:gd name="T11" fmla="*/ 0 h 160"/>
              <a:gd name="T12" fmla="*/ 19 w 115"/>
              <a:gd name="T13" fmla="*/ 0 h 160"/>
              <a:gd name="T14" fmla="*/ 19 w 115"/>
              <a:gd name="T15" fmla="*/ 70 h 160"/>
              <a:gd name="T16" fmla="*/ 96 w 115"/>
              <a:gd name="T17" fmla="*/ 70 h 160"/>
              <a:gd name="T18" fmla="*/ 96 w 115"/>
              <a:gd name="T19" fmla="*/ 0 h 160"/>
              <a:gd name="T20" fmla="*/ 115 w 115"/>
              <a:gd name="T21" fmla="*/ 0 h 160"/>
              <a:gd name="T22" fmla="*/ 115 w 115"/>
              <a:gd name="T23" fmla="*/ 160 h 160"/>
              <a:gd name="T24" fmla="*/ 96 w 115"/>
              <a:gd name="T25" fmla="*/ 160 h 160"/>
              <a:gd name="T26" fmla="*/ 96 w 115"/>
              <a:gd name="T27" fmla="*/ 87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5" h="160">
                <a:moveTo>
                  <a:pt x="96" y="87"/>
                </a:moveTo>
                <a:lnTo>
                  <a:pt x="96" y="87"/>
                </a:lnTo>
                <a:lnTo>
                  <a:pt x="19" y="87"/>
                </a:lnTo>
                <a:lnTo>
                  <a:pt x="19" y="160"/>
                </a:lnTo>
                <a:lnTo>
                  <a:pt x="0" y="160"/>
                </a:lnTo>
                <a:lnTo>
                  <a:pt x="0" y="0"/>
                </a:lnTo>
                <a:lnTo>
                  <a:pt x="19" y="0"/>
                </a:lnTo>
                <a:lnTo>
                  <a:pt x="19" y="70"/>
                </a:lnTo>
                <a:lnTo>
                  <a:pt x="96" y="70"/>
                </a:lnTo>
                <a:lnTo>
                  <a:pt x="96" y="0"/>
                </a:lnTo>
                <a:lnTo>
                  <a:pt x="115" y="0"/>
                </a:lnTo>
                <a:lnTo>
                  <a:pt x="115" y="160"/>
                </a:lnTo>
                <a:lnTo>
                  <a:pt x="96" y="160"/>
                </a:lnTo>
                <a:lnTo>
                  <a:pt x="96" y="8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36" name="Freeform 1936"/>
          <p:cNvSpPr>
            <a:spLocks/>
          </p:cNvSpPr>
          <p:nvPr userDrawn="1"/>
        </p:nvSpPr>
        <p:spPr bwMode="auto">
          <a:xfrm>
            <a:off x="1409701" y="436563"/>
            <a:ext cx="77788" cy="119063"/>
          </a:xfrm>
          <a:custGeom>
            <a:avLst/>
            <a:gdLst>
              <a:gd name="T0" fmla="*/ 109 w 109"/>
              <a:gd name="T1" fmla="*/ 157 h 166"/>
              <a:gd name="T2" fmla="*/ 109 w 109"/>
              <a:gd name="T3" fmla="*/ 157 h 166"/>
              <a:gd name="T4" fmla="*/ 92 w 109"/>
              <a:gd name="T5" fmla="*/ 164 h 166"/>
              <a:gd name="T6" fmla="*/ 69 w 109"/>
              <a:gd name="T7" fmla="*/ 166 h 166"/>
              <a:gd name="T8" fmla="*/ 42 w 109"/>
              <a:gd name="T9" fmla="*/ 161 h 166"/>
              <a:gd name="T10" fmla="*/ 20 w 109"/>
              <a:gd name="T11" fmla="*/ 146 h 166"/>
              <a:gd name="T12" fmla="*/ 5 w 109"/>
              <a:gd name="T13" fmla="*/ 120 h 166"/>
              <a:gd name="T14" fmla="*/ 0 w 109"/>
              <a:gd name="T15" fmla="*/ 83 h 166"/>
              <a:gd name="T16" fmla="*/ 6 w 109"/>
              <a:gd name="T17" fmla="*/ 45 h 166"/>
              <a:gd name="T18" fmla="*/ 22 w 109"/>
              <a:gd name="T19" fmla="*/ 19 h 166"/>
              <a:gd name="T20" fmla="*/ 44 w 109"/>
              <a:gd name="T21" fmla="*/ 4 h 166"/>
              <a:gd name="T22" fmla="*/ 69 w 109"/>
              <a:gd name="T23" fmla="*/ 0 h 166"/>
              <a:gd name="T24" fmla="*/ 92 w 109"/>
              <a:gd name="T25" fmla="*/ 1 h 166"/>
              <a:gd name="T26" fmla="*/ 107 w 109"/>
              <a:gd name="T27" fmla="*/ 5 h 166"/>
              <a:gd name="T28" fmla="*/ 102 w 109"/>
              <a:gd name="T29" fmla="*/ 22 h 166"/>
              <a:gd name="T30" fmla="*/ 71 w 109"/>
              <a:gd name="T31" fmla="*/ 17 h 166"/>
              <a:gd name="T32" fmla="*/ 52 w 109"/>
              <a:gd name="T33" fmla="*/ 20 h 166"/>
              <a:gd name="T34" fmla="*/ 36 w 109"/>
              <a:gd name="T35" fmla="*/ 32 h 166"/>
              <a:gd name="T36" fmla="*/ 24 w 109"/>
              <a:gd name="T37" fmla="*/ 52 h 166"/>
              <a:gd name="T38" fmla="*/ 20 w 109"/>
              <a:gd name="T39" fmla="*/ 83 h 166"/>
              <a:gd name="T40" fmla="*/ 24 w 109"/>
              <a:gd name="T41" fmla="*/ 112 h 166"/>
              <a:gd name="T42" fmla="*/ 35 w 109"/>
              <a:gd name="T43" fmla="*/ 132 h 166"/>
              <a:gd name="T44" fmla="*/ 52 w 109"/>
              <a:gd name="T45" fmla="*/ 145 h 166"/>
              <a:gd name="T46" fmla="*/ 74 w 109"/>
              <a:gd name="T47" fmla="*/ 149 h 166"/>
              <a:gd name="T48" fmla="*/ 92 w 109"/>
              <a:gd name="T49" fmla="*/ 147 h 166"/>
              <a:gd name="T50" fmla="*/ 105 w 109"/>
              <a:gd name="T51" fmla="*/ 142 h 166"/>
              <a:gd name="T52" fmla="*/ 109 w 109"/>
              <a:gd name="T53" fmla="*/ 157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9" h="166">
                <a:moveTo>
                  <a:pt x="109" y="157"/>
                </a:moveTo>
                <a:lnTo>
                  <a:pt x="109" y="157"/>
                </a:lnTo>
                <a:cubicBezTo>
                  <a:pt x="105" y="160"/>
                  <a:pt x="99" y="163"/>
                  <a:pt x="92" y="164"/>
                </a:cubicBezTo>
                <a:cubicBezTo>
                  <a:pt x="85" y="165"/>
                  <a:pt x="77" y="166"/>
                  <a:pt x="69" y="166"/>
                </a:cubicBezTo>
                <a:cubicBezTo>
                  <a:pt x="60" y="166"/>
                  <a:pt x="51" y="164"/>
                  <a:pt x="42" y="161"/>
                </a:cubicBezTo>
                <a:cubicBezTo>
                  <a:pt x="34" y="158"/>
                  <a:pt x="26" y="153"/>
                  <a:pt x="20" y="146"/>
                </a:cubicBezTo>
                <a:cubicBezTo>
                  <a:pt x="14" y="139"/>
                  <a:pt x="9" y="131"/>
                  <a:pt x="5" y="120"/>
                </a:cubicBezTo>
                <a:cubicBezTo>
                  <a:pt x="2" y="110"/>
                  <a:pt x="0" y="97"/>
                  <a:pt x="0" y="83"/>
                </a:cubicBezTo>
                <a:cubicBezTo>
                  <a:pt x="0" y="68"/>
                  <a:pt x="2" y="55"/>
                  <a:pt x="6" y="45"/>
                </a:cubicBezTo>
                <a:cubicBezTo>
                  <a:pt x="10" y="34"/>
                  <a:pt x="15" y="26"/>
                  <a:pt x="22" y="19"/>
                </a:cubicBezTo>
                <a:cubicBezTo>
                  <a:pt x="28" y="12"/>
                  <a:pt x="36" y="8"/>
                  <a:pt x="44" y="4"/>
                </a:cubicBezTo>
                <a:cubicBezTo>
                  <a:pt x="52" y="1"/>
                  <a:pt x="61" y="0"/>
                  <a:pt x="69" y="0"/>
                </a:cubicBezTo>
                <a:cubicBezTo>
                  <a:pt x="79" y="0"/>
                  <a:pt x="86" y="0"/>
                  <a:pt x="92" y="1"/>
                </a:cubicBezTo>
                <a:cubicBezTo>
                  <a:pt x="98" y="2"/>
                  <a:pt x="103" y="4"/>
                  <a:pt x="107" y="5"/>
                </a:cubicBezTo>
                <a:lnTo>
                  <a:pt x="102" y="22"/>
                </a:lnTo>
                <a:cubicBezTo>
                  <a:pt x="95" y="19"/>
                  <a:pt x="84" y="17"/>
                  <a:pt x="71" y="17"/>
                </a:cubicBezTo>
                <a:cubicBezTo>
                  <a:pt x="65" y="17"/>
                  <a:pt x="58" y="18"/>
                  <a:pt x="52" y="20"/>
                </a:cubicBezTo>
                <a:cubicBezTo>
                  <a:pt x="46" y="23"/>
                  <a:pt x="41" y="26"/>
                  <a:pt x="36" y="32"/>
                </a:cubicBezTo>
                <a:cubicBezTo>
                  <a:pt x="31" y="37"/>
                  <a:pt x="27" y="44"/>
                  <a:pt x="24" y="52"/>
                </a:cubicBezTo>
                <a:cubicBezTo>
                  <a:pt x="21" y="60"/>
                  <a:pt x="20" y="71"/>
                  <a:pt x="20" y="83"/>
                </a:cubicBezTo>
                <a:cubicBezTo>
                  <a:pt x="20" y="94"/>
                  <a:pt x="21" y="104"/>
                  <a:pt x="24" y="112"/>
                </a:cubicBezTo>
                <a:cubicBezTo>
                  <a:pt x="27" y="120"/>
                  <a:pt x="31" y="127"/>
                  <a:pt x="35" y="132"/>
                </a:cubicBezTo>
                <a:cubicBezTo>
                  <a:pt x="40" y="138"/>
                  <a:pt x="46" y="142"/>
                  <a:pt x="52" y="145"/>
                </a:cubicBezTo>
                <a:cubicBezTo>
                  <a:pt x="59" y="148"/>
                  <a:pt x="66" y="149"/>
                  <a:pt x="74" y="149"/>
                </a:cubicBezTo>
                <a:cubicBezTo>
                  <a:pt x="80" y="149"/>
                  <a:pt x="86" y="148"/>
                  <a:pt x="92" y="147"/>
                </a:cubicBezTo>
                <a:cubicBezTo>
                  <a:pt x="97" y="146"/>
                  <a:pt x="101" y="144"/>
                  <a:pt x="105" y="142"/>
                </a:cubicBezTo>
                <a:lnTo>
                  <a:pt x="109" y="1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37" name="Freeform 1937"/>
          <p:cNvSpPr>
            <a:spLocks noEditPoints="1"/>
          </p:cNvSpPr>
          <p:nvPr userDrawn="1"/>
        </p:nvSpPr>
        <p:spPr bwMode="auto">
          <a:xfrm>
            <a:off x="1500188" y="436563"/>
            <a:ext cx="92075" cy="119063"/>
          </a:xfrm>
          <a:custGeom>
            <a:avLst/>
            <a:gdLst>
              <a:gd name="T0" fmla="*/ 20 w 131"/>
              <a:gd name="T1" fmla="*/ 83 h 166"/>
              <a:gd name="T2" fmla="*/ 20 w 131"/>
              <a:gd name="T3" fmla="*/ 83 h 166"/>
              <a:gd name="T4" fmla="*/ 23 w 131"/>
              <a:gd name="T5" fmla="*/ 108 h 166"/>
              <a:gd name="T6" fmla="*/ 31 w 131"/>
              <a:gd name="T7" fmla="*/ 129 h 166"/>
              <a:gd name="T8" fmla="*/ 45 w 131"/>
              <a:gd name="T9" fmla="*/ 144 h 166"/>
              <a:gd name="T10" fmla="*/ 65 w 131"/>
              <a:gd name="T11" fmla="*/ 149 h 166"/>
              <a:gd name="T12" fmla="*/ 99 w 131"/>
              <a:gd name="T13" fmla="*/ 133 h 166"/>
              <a:gd name="T14" fmla="*/ 111 w 131"/>
              <a:gd name="T15" fmla="*/ 83 h 166"/>
              <a:gd name="T16" fmla="*/ 108 w 131"/>
              <a:gd name="T17" fmla="*/ 58 h 166"/>
              <a:gd name="T18" fmla="*/ 100 w 131"/>
              <a:gd name="T19" fmla="*/ 37 h 166"/>
              <a:gd name="T20" fmla="*/ 86 w 131"/>
              <a:gd name="T21" fmla="*/ 22 h 166"/>
              <a:gd name="T22" fmla="*/ 65 w 131"/>
              <a:gd name="T23" fmla="*/ 17 h 166"/>
              <a:gd name="T24" fmla="*/ 32 w 131"/>
              <a:gd name="T25" fmla="*/ 33 h 166"/>
              <a:gd name="T26" fmla="*/ 20 w 131"/>
              <a:gd name="T27" fmla="*/ 83 h 166"/>
              <a:gd name="T28" fmla="*/ 0 w 131"/>
              <a:gd name="T29" fmla="*/ 83 h 166"/>
              <a:gd name="T30" fmla="*/ 0 w 131"/>
              <a:gd name="T31" fmla="*/ 83 h 166"/>
              <a:gd name="T32" fmla="*/ 17 w 131"/>
              <a:gd name="T33" fmla="*/ 21 h 166"/>
              <a:gd name="T34" fmla="*/ 65 w 131"/>
              <a:gd name="T35" fmla="*/ 0 h 166"/>
              <a:gd name="T36" fmla="*/ 95 w 131"/>
              <a:gd name="T37" fmla="*/ 6 h 166"/>
              <a:gd name="T38" fmla="*/ 115 w 131"/>
              <a:gd name="T39" fmla="*/ 23 h 166"/>
              <a:gd name="T40" fmla="*/ 127 w 131"/>
              <a:gd name="T41" fmla="*/ 49 h 166"/>
              <a:gd name="T42" fmla="*/ 131 w 131"/>
              <a:gd name="T43" fmla="*/ 83 h 166"/>
              <a:gd name="T44" fmla="*/ 114 w 131"/>
              <a:gd name="T45" fmla="*/ 145 h 166"/>
              <a:gd name="T46" fmla="*/ 65 w 131"/>
              <a:gd name="T47" fmla="*/ 166 h 166"/>
              <a:gd name="T48" fmla="*/ 36 w 131"/>
              <a:gd name="T49" fmla="*/ 160 h 166"/>
              <a:gd name="T50" fmla="*/ 16 w 131"/>
              <a:gd name="T51" fmla="*/ 143 h 166"/>
              <a:gd name="T52" fmla="*/ 4 w 131"/>
              <a:gd name="T53" fmla="*/ 117 h 166"/>
              <a:gd name="T54" fmla="*/ 0 w 131"/>
              <a:gd name="T55" fmla="*/ 83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1" h="166">
                <a:moveTo>
                  <a:pt x="20" y="83"/>
                </a:moveTo>
                <a:lnTo>
                  <a:pt x="20" y="83"/>
                </a:lnTo>
                <a:cubicBezTo>
                  <a:pt x="20" y="92"/>
                  <a:pt x="21" y="100"/>
                  <a:pt x="23" y="108"/>
                </a:cubicBezTo>
                <a:cubicBezTo>
                  <a:pt x="24" y="116"/>
                  <a:pt x="27" y="123"/>
                  <a:pt x="31" y="129"/>
                </a:cubicBezTo>
                <a:cubicBezTo>
                  <a:pt x="35" y="135"/>
                  <a:pt x="39" y="140"/>
                  <a:pt x="45" y="144"/>
                </a:cubicBezTo>
                <a:cubicBezTo>
                  <a:pt x="51" y="147"/>
                  <a:pt x="57" y="149"/>
                  <a:pt x="65" y="149"/>
                </a:cubicBezTo>
                <a:cubicBezTo>
                  <a:pt x="79" y="149"/>
                  <a:pt x="91" y="144"/>
                  <a:pt x="99" y="133"/>
                </a:cubicBezTo>
                <a:cubicBezTo>
                  <a:pt x="107" y="122"/>
                  <a:pt x="111" y="105"/>
                  <a:pt x="111" y="83"/>
                </a:cubicBezTo>
                <a:cubicBezTo>
                  <a:pt x="111" y="74"/>
                  <a:pt x="110" y="66"/>
                  <a:pt x="108" y="58"/>
                </a:cubicBezTo>
                <a:cubicBezTo>
                  <a:pt x="107" y="50"/>
                  <a:pt x="104" y="43"/>
                  <a:pt x="100" y="37"/>
                </a:cubicBezTo>
                <a:cubicBezTo>
                  <a:pt x="96" y="31"/>
                  <a:pt x="92" y="26"/>
                  <a:pt x="86" y="22"/>
                </a:cubicBezTo>
                <a:cubicBezTo>
                  <a:pt x="80" y="19"/>
                  <a:pt x="73" y="17"/>
                  <a:pt x="65" y="17"/>
                </a:cubicBezTo>
                <a:cubicBezTo>
                  <a:pt x="51" y="17"/>
                  <a:pt x="40" y="22"/>
                  <a:pt x="32" y="33"/>
                </a:cubicBezTo>
                <a:cubicBezTo>
                  <a:pt x="24" y="44"/>
                  <a:pt x="20" y="60"/>
                  <a:pt x="20" y="83"/>
                </a:cubicBezTo>
                <a:close/>
                <a:moveTo>
                  <a:pt x="0" y="83"/>
                </a:moveTo>
                <a:lnTo>
                  <a:pt x="0" y="83"/>
                </a:lnTo>
                <a:cubicBezTo>
                  <a:pt x="0" y="56"/>
                  <a:pt x="6" y="36"/>
                  <a:pt x="17" y="21"/>
                </a:cubicBezTo>
                <a:cubicBezTo>
                  <a:pt x="28" y="7"/>
                  <a:pt x="44" y="0"/>
                  <a:pt x="65" y="0"/>
                </a:cubicBezTo>
                <a:cubicBezTo>
                  <a:pt x="77" y="0"/>
                  <a:pt x="86" y="2"/>
                  <a:pt x="95" y="6"/>
                </a:cubicBezTo>
                <a:cubicBezTo>
                  <a:pt x="103" y="10"/>
                  <a:pt x="110" y="15"/>
                  <a:pt x="115" y="23"/>
                </a:cubicBezTo>
                <a:cubicBezTo>
                  <a:pt x="121" y="30"/>
                  <a:pt x="125" y="39"/>
                  <a:pt x="127" y="49"/>
                </a:cubicBezTo>
                <a:cubicBezTo>
                  <a:pt x="130" y="59"/>
                  <a:pt x="131" y="70"/>
                  <a:pt x="131" y="83"/>
                </a:cubicBezTo>
                <a:cubicBezTo>
                  <a:pt x="131" y="110"/>
                  <a:pt x="125" y="130"/>
                  <a:pt x="114" y="145"/>
                </a:cubicBezTo>
                <a:cubicBezTo>
                  <a:pt x="103" y="159"/>
                  <a:pt x="86" y="166"/>
                  <a:pt x="65" y="166"/>
                </a:cubicBezTo>
                <a:cubicBezTo>
                  <a:pt x="54" y="166"/>
                  <a:pt x="44" y="164"/>
                  <a:pt x="36" y="160"/>
                </a:cubicBezTo>
                <a:cubicBezTo>
                  <a:pt x="28" y="156"/>
                  <a:pt x="21" y="150"/>
                  <a:pt x="16" y="143"/>
                </a:cubicBezTo>
                <a:cubicBezTo>
                  <a:pt x="10" y="136"/>
                  <a:pt x="6" y="127"/>
                  <a:pt x="4" y="117"/>
                </a:cubicBezTo>
                <a:cubicBezTo>
                  <a:pt x="1" y="107"/>
                  <a:pt x="0" y="95"/>
                  <a:pt x="0" y="83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38" name="Freeform 1938"/>
          <p:cNvSpPr>
            <a:spLocks noEditPoints="1"/>
          </p:cNvSpPr>
          <p:nvPr userDrawn="1"/>
        </p:nvSpPr>
        <p:spPr bwMode="auto">
          <a:xfrm>
            <a:off x="1617663" y="436563"/>
            <a:ext cx="71438" cy="119063"/>
          </a:xfrm>
          <a:custGeom>
            <a:avLst/>
            <a:gdLst>
              <a:gd name="T0" fmla="*/ 43 w 101"/>
              <a:gd name="T1" fmla="*/ 148 h 164"/>
              <a:gd name="T2" fmla="*/ 43 w 101"/>
              <a:gd name="T3" fmla="*/ 148 h 164"/>
              <a:gd name="T4" fmla="*/ 57 w 101"/>
              <a:gd name="T5" fmla="*/ 146 h 164"/>
              <a:gd name="T6" fmla="*/ 70 w 101"/>
              <a:gd name="T7" fmla="*/ 140 h 164"/>
              <a:gd name="T8" fmla="*/ 78 w 101"/>
              <a:gd name="T9" fmla="*/ 131 h 164"/>
              <a:gd name="T10" fmla="*/ 81 w 101"/>
              <a:gd name="T11" fmla="*/ 118 h 164"/>
              <a:gd name="T12" fmla="*/ 77 w 101"/>
              <a:gd name="T13" fmla="*/ 103 h 164"/>
              <a:gd name="T14" fmla="*/ 67 w 101"/>
              <a:gd name="T15" fmla="*/ 94 h 164"/>
              <a:gd name="T16" fmla="*/ 54 w 101"/>
              <a:gd name="T17" fmla="*/ 90 h 164"/>
              <a:gd name="T18" fmla="*/ 39 w 101"/>
              <a:gd name="T19" fmla="*/ 88 h 164"/>
              <a:gd name="T20" fmla="*/ 19 w 101"/>
              <a:gd name="T21" fmla="*/ 88 h 164"/>
              <a:gd name="T22" fmla="*/ 19 w 101"/>
              <a:gd name="T23" fmla="*/ 146 h 164"/>
              <a:gd name="T24" fmla="*/ 23 w 101"/>
              <a:gd name="T25" fmla="*/ 147 h 164"/>
              <a:gd name="T26" fmla="*/ 30 w 101"/>
              <a:gd name="T27" fmla="*/ 147 h 164"/>
              <a:gd name="T28" fmla="*/ 37 w 101"/>
              <a:gd name="T29" fmla="*/ 147 h 164"/>
              <a:gd name="T30" fmla="*/ 43 w 101"/>
              <a:gd name="T31" fmla="*/ 148 h 164"/>
              <a:gd name="T32" fmla="*/ 31 w 101"/>
              <a:gd name="T33" fmla="*/ 72 h 164"/>
              <a:gd name="T34" fmla="*/ 31 w 101"/>
              <a:gd name="T35" fmla="*/ 72 h 164"/>
              <a:gd name="T36" fmla="*/ 40 w 101"/>
              <a:gd name="T37" fmla="*/ 72 h 164"/>
              <a:gd name="T38" fmla="*/ 49 w 101"/>
              <a:gd name="T39" fmla="*/ 71 h 164"/>
              <a:gd name="T40" fmla="*/ 60 w 101"/>
              <a:gd name="T41" fmla="*/ 67 h 164"/>
              <a:gd name="T42" fmla="*/ 68 w 101"/>
              <a:gd name="T43" fmla="*/ 61 h 164"/>
              <a:gd name="T44" fmla="*/ 74 w 101"/>
              <a:gd name="T45" fmla="*/ 52 h 164"/>
              <a:gd name="T46" fmla="*/ 76 w 101"/>
              <a:gd name="T47" fmla="*/ 42 h 164"/>
              <a:gd name="T48" fmla="*/ 73 w 101"/>
              <a:gd name="T49" fmla="*/ 30 h 164"/>
              <a:gd name="T50" fmla="*/ 66 w 101"/>
              <a:gd name="T51" fmla="*/ 22 h 164"/>
              <a:gd name="T52" fmla="*/ 55 w 101"/>
              <a:gd name="T53" fmla="*/ 18 h 164"/>
              <a:gd name="T54" fmla="*/ 42 w 101"/>
              <a:gd name="T55" fmla="*/ 16 h 164"/>
              <a:gd name="T56" fmla="*/ 28 w 101"/>
              <a:gd name="T57" fmla="*/ 17 h 164"/>
              <a:gd name="T58" fmla="*/ 19 w 101"/>
              <a:gd name="T59" fmla="*/ 18 h 164"/>
              <a:gd name="T60" fmla="*/ 19 w 101"/>
              <a:gd name="T61" fmla="*/ 72 h 164"/>
              <a:gd name="T62" fmla="*/ 31 w 101"/>
              <a:gd name="T63" fmla="*/ 72 h 164"/>
              <a:gd name="T64" fmla="*/ 96 w 101"/>
              <a:gd name="T65" fmla="*/ 38 h 164"/>
              <a:gd name="T66" fmla="*/ 96 w 101"/>
              <a:gd name="T67" fmla="*/ 38 h 164"/>
              <a:gd name="T68" fmla="*/ 95 w 101"/>
              <a:gd name="T69" fmla="*/ 50 h 164"/>
              <a:gd name="T70" fmla="*/ 89 w 101"/>
              <a:gd name="T71" fmla="*/ 61 h 164"/>
              <a:gd name="T72" fmla="*/ 80 w 101"/>
              <a:gd name="T73" fmla="*/ 70 h 164"/>
              <a:gd name="T74" fmla="*/ 66 w 101"/>
              <a:gd name="T75" fmla="*/ 76 h 164"/>
              <a:gd name="T76" fmla="*/ 66 w 101"/>
              <a:gd name="T77" fmla="*/ 77 h 164"/>
              <a:gd name="T78" fmla="*/ 79 w 101"/>
              <a:gd name="T79" fmla="*/ 81 h 164"/>
              <a:gd name="T80" fmla="*/ 91 w 101"/>
              <a:gd name="T81" fmla="*/ 89 h 164"/>
              <a:gd name="T82" fmla="*/ 98 w 101"/>
              <a:gd name="T83" fmla="*/ 100 h 164"/>
              <a:gd name="T84" fmla="*/ 101 w 101"/>
              <a:gd name="T85" fmla="*/ 117 h 164"/>
              <a:gd name="T86" fmla="*/ 96 w 101"/>
              <a:gd name="T87" fmla="*/ 138 h 164"/>
              <a:gd name="T88" fmla="*/ 83 w 101"/>
              <a:gd name="T89" fmla="*/ 153 h 164"/>
              <a:gd name="T90" fmla="*/ 63 w 101"/>
              <a:gd name="T91" fmla="*/ 161 h 164"/>
              <a:gd name="T92" fmla="*/ 41 w 101"/>
              <a:gd name="T93" fmla="*/ 164 h 164"/>
              <a:gd name="T94" fmla="*/ 32 w 101"/>
              <a:gd name="T95" fmla="*/ 164 h 164"/>
              <a:gd name="T96" fmla="*/ 21 w 101"/>
              <a:gd name="T97" fmla="*/ 164 h 164"/>
              <a:gd name="T98" fmla="*/ 10 w 101"/>
              <a:gd name="T99" fmla="*/ 163 h 164"/>
              <a:gd name="T100" fmla="*/ 0 w 101"/>
              <a:gd name="T101" fmla="*/ 161 h 164"/>
              <a:gd name="T102" fmla="*/ 0 w 101"/>
              <a:gd name="T103" fmla="*/ 3 h 164"/>
              <a:gd name="T104" fmla="*/ 19 w 101"/>
              <a:gd name="T105" fmla="*/ 1 h 164"/>
              <a:gd name="T106" fmla="*/ 44 w 101"/>
              <a:gd name="T107" fmla="*/ 0 h 164"/>
              <a:gd name="T108" fmla="*/ 62 w 101"/>
              <a:gd name="T109" fmla="*/ 1 h 164"/>
              <a:gd name="T110" fmla="*/ 79 w 101"/>
              <a:gd name="T111" fmla="*/ 7 h 164"/>
              <a:gd name="T112" fmla="*/ 92 w 101"/>
              <a:gd name="T113" fmla="*/ 19 h 164"/>
              <a:gd name="T114" fmla="*/ 96 w 101"/>
              <a:gd name="T115" fmla="*/ 38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1" h="164">
                <a:moveTo>
                  <a:pt x="43" y="148"/>
                </a:moveTo>
                <a:lnTo>
                  <a:pt x="43" y="148"/>
                </a:lnTo>
                <a:cubicBezTo>
                  <a:pt x="48" y="148"/>
                  <a:pt x="53" y="147"/>
                  <a:pt x="57" y="146"/>
                </a:cubicBezTo>
                <a:cubicBezTo>
                  <a:pt x="62" y="145"/>
                  <a:pt x="66" y="143"/>
                  <a:pt x="70" y="140"/>
                </a:cubicBezTo>
                <a:cubicBezTo>
                  <a:pt x="73" y="138"/>
                  <a:pt x="76" y="135"/>
                  <a:pt x="78" y="131"/>
                </a:cubicBezTo>
                <a:cubicBezTo>
                  <a:pt x="80" y="127"/>
                  <a:pt x="81" y="123"/>
                  <a:pt x="81" y="118"/>
                </a:cubicBezTo>
                <a:cubicBezTo>
                  <a:pt x="81" y="112"/>
                  <a:pt x="80" y="107"/>
                  <a:pt x="77" y="103"/>
                </a:cubicBezTo>
                <a:cubicBezTo>
                  <a:pt x="75" y="99"/>
                  <a:pt x="72" y="96"/>
                  <a:pt x="67" y="94"/>
                </a:cubicBezTo>
                <a:cubicBezTo>
                  <a:pt x="63" y="92"/>
                  <a:pt x="59" y="90"/>
                  <a:pt x="54" y="90"/>
                </a:cubicBezTo>
                <a:cubicBezTo>
                  <a:pt x="49" y="89"/>
                  <a:pt x="44" y="88"/>
                  <a:pt x="39" y="88"/>
                </a:cubicBezTo>
                <a:lnTo>
                  <a:pt x="19" y="88"/>
                </a:lnTo>
                <a:lnTo>
                  <a:pt x="19" y="146"/>
                </a:lnTo>
                <a:cubicBezTo>
                  <a:pt x="20" y="146"/>
                  <a:pt x="21" y="146"/>
                  <a:pt x="23" y="147"/>
                </a:cubicBezTo>
                <a:cubicBezTo>
                  <a:pt x="25" y="147"/>
                  <a:pt x="27" y="147"/>
                  <a:pt x="30" y="147"/>
                </a:cubicBezTo>
                <a:cubicBezTo>
                  <a:pt x="32" y="147"/>
                  <a:pt x="34" y="147"/>
                  <a:pt x="37" y="147"/>
                </a:cubicBezTo>
                <a:cubicBezTo>
                  <a:pt x="39" y="148"/>
                  <a:pt x="41" y="148"/>
                  <a:pt x="43" y="148"/>
                </a:cubicBezTo>
                <a:close/>
                <a:moveTo>
                  <a:pt x="31" y="72"/>
                </a:moveTo>
                <a:lnTo>
                  <a:pt x="31" y="72"/>
                </a:lnTo>
                <a:cubicBezTo>
                  <a:pt x="33" y="72"/>
                  <a:pt x="36" y="72"/>
                  <a:pt x="40" y="72"/>
                </a:cubicBezTo>
                <a:cubicBezTo>
                  <a:pt x="44" y="72"/>
                  <a:pt x="47" y="72"/>
                  <a:pt x="49" y="71"/>
                </a:cubicBezTo>
                <a:cubicBezTo>
                  <a:pt x="53" y="70"/>
                  <a:pt x="56" y="69"/>
                  <a:pt x="60" y="67"/>
                </a:cubicBezTo>
                <a:cubicBezTo>
                  <a:pt x="63" y="65"/>
                  <a:pt x="66" y="63"/>
                  <a:pt x="68" y="61"/>
                </a:cubicBezTo>
                <a:cubicBezTo>
                  <a:pt x="71" y="58"/>
                  <a:pt x="73" y="56"/>
                  <a:pt x="74" y="52"/>
                </a:cubicBezTo>
                <a:cubicBezTo>
                  <a:pt x="76" y="49"/>
                  <a:pt x="76" y="46"/>
                  <a:pt x="76" y="42"/>
                </a:cubicBezTo>
                <a:cubicBezTo>
                  <a:pt x="76" y="37"/>
                  <a:pt x="75" y="33"/>
                  <a:pt x="73" y="30"/>
                </a:cubicBezTo>
                <a:cubicBezTo>
                  <a:pt x="72" y="26"/>
                  <a:pt x="69" y="24"/>
                  <a:pt x="66" y="22"/>
                </a:cubicBezTo>
                <a:cubicBezTo>
                  <a:pt x="63" y="20"/>
                  <a:pt x="59" y="18"/>
                  <a:pt x="55" y="18"/>
                </a:cubicBezTo>
                <a:cubicBezTo>
                  <a:pt x="51" y="17"/>
                  <a:pt x="46" y="16"/>
                  <a:pt x="42" y="16"/>
                </a:cubicBezTo>
                <a:cubicBezTo>
                  <a:pt x="37" y="16"/>
                  <a:pt x="32" y="16"/>
                  <a:pt x="28" y="17"/>
                </a:cubicBezTo>
                <a:cubicBezTo>
                  <a:pt x="24" y="17"/>
                  <a:pt x="21" y="17"/>
                  <a:pt x="19" y="18"/>
                </a:cubicBezTo>
                <a:lnTo>
                  <a:pt x="19" y="72"/>
                </a:lnTo>
                <a:lnTo>
                  <a:pt x="31" y="72"/>
                </a:lnTo>
                <a:close/>
                <a:moveTo>
                  <a:pt x="96" y="38"/>
                </a:moveTo>
                <a:lnTo>
                  <a:pt x="96" y="38"/>
                </a:lnTo>
                <a:cubicBezTo>
                  <a:pt x="96" y="42"/>
                  <a:pt x="96" y="46"/>
                  <a:pt x="95" y="50"/>
                </a:cubicBezTo>
                <a:cubicBezTo>
                  <a:pt x="93" y="54"/>
                  <a:pt x="92" y="58"/>
                  <a:pt x="89" y="61"/>
                </a:cubicBezTo>
                <a:cubicBezTo>
                  <a:pt x="87" y="65"/>
                  <a:pt x="84" y="68"/>
                  <a:pt x="80" y="70"/>
                </a:cubicBezTo>
                <a:cubicBezTo>
                  <a:pt x="76" y="73"/>
                  <a:pt x="71" y="75"/>
                  <a:pt x="66" y="76"/>
                </a:cubicBezTo>
                <a:lnTo>
                  <a:pt x="66" y="77"/>
                </a:lnTo>
                <a:cubicBezTo>
                  <a:pt x="71" y="78"/>
                  <a:pt x="75" y="79"/>
                  <a:pt x="79" y="81"/>
                </a:cubicBezTo>
                <a:cubicBezTo>
                  <a:pt x="84" y="83"/>
                  <a:pt x="87" y="85"/>
                  <a:pt x="91" y="89"/>
                </a:cubicBezTo>
                <a:cubicBezTo>
                  <a:pt x="94" y="92"/>
                  <a:pt x="96" y="96"/>
                  <a:pt x="98" y="100"/>
                </a:cubicBezTo>
                <a:cubicBezTo>
                  <a:pt x="100" y="105"/>
                  <a:pt x="101" y="110"/>
                  <a:pt x="101" y="117"/>
                </a:cubicBezTo>
                <a:cubicBezTo>
                  <a:pt x="101" y="125"/>
                  <a:pt x="100" y="132"/>
                  <a:pt x="96" y="138"/>
                </a:cubicBezTo>
                <a:cubicBezTo>
                  <a:pt x="93" y="144"/>
                  <a:pt x="88" y="149"/>
                  <a:pt x="83" y="153"/>
                </a:cubicBezTo>
                <a:cubicBezTo>
                  <a:pt x="77" y="157"/>
                  <a:pt x="71" y="160"/>
                  <a:pt x="63" y="161"/>
                </a:cubicBezTo>
                <a:cubicBezTo>
                  <a:pt x="56" y="163"/>
                  <a:pt x="49" y="164"/>
                  <a:pt x="41" y="164"/>
                </a:cubicBezTo>
                <a:lnTo>
                  <a:pt x="32" y="164"/>
                </a:lnTo>
                <a:cubicBezTo>
                  <a:pt x="29" y="164"/>
                  <a:pt x="25" y="164"/>
                  <a:pt x="21" y="164"/>
                </a:cubicBezTo>
                <a:cubicBezTo>
                  <a:pt x="17" y="164"/>
                  <a:pt x="14" y="163"/>
                  <a:pt x="10" y="163"/>
                </a:cubicBezTo>
                <a:cubicBezTo>
                  <a:pt x="6" y="162"/>
                  <a:pt x="3" y="162"/>
                  <a:pt x="0" y="161"/>
                </a:cubicBezTo>
                <a:lnTo>
                  <a:pt x="0" y="3"/>
                </a:lnTo>
                <a:cubicBezTo>
                  <a:pt x="5" y="2"/>
                  <a:pt x="12" y="1"/>
                  <a:pt x="19" y="1"/>
                </a:cubicBezTo>
                <a:cubicBezTo>
                  <a:pt x="27" y="0"/>
                  <a:pt x="35" y="0"/>
                  <a:pt x="44" y="0"/>
                </a:cubicBezTo>
                <a:cubicBezTo>
                  <a:pt x="50" y="0"/>
                  <a:pt x="56" y="0"/>
                  <a:pt x="62" y="1"/>
                </a:cubicBezTo>
                <a:cubicBezTo>
                  <a:pt x="68" y="2"/>
                  <a:pt x="74" y="4"/>
                  <a:pt x="79" y="7"/>
                </a:cubicBezTo>
                <a:cubicBezTo>
                  <a:pt x="84" y="10"/>
                  <a:pt x="88" y="14"/>
                  <a:pt x="92" y="19"/>
                </a:cubicBezTo>
                <a:cubicBezTo>
                  <a:pt x="95" y="24"/>
                  <a:pt x="96" y="30"/>
                  <a:pt x="96" y="38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39" name="Freeform 1939"/>
          <p:cNvSpPr>
            <a:spLocks noEditPoints="1"/>
          </p:cNvSpPr>
          <p:nvPr userDrawn="1"/>
        </p:nvSpPr>
        <p:spPr bwMode="auto">
          <a:xfrm>
            <a:off x="852488" y="623888"/>
            <a:ext cx="44450" cy="74613"/>
          </a:xfrm>
          <a:custGeom>
            <a:avLst/>
            <a:gdLst>
              <a:gd name="T0" fmla="*/ 25 w 63"/>
              <a:gd name="T1" fmla="*/ 10 h 102"/>
              <a:gd name="T2" fmla="*/ 25 w 63"/>
              <a:gd name="T3" fmla="*/ 10 h 102"/>
              <a:gd name="T4" fmla="*/ 18 w 63"/>
              <a:gd name="T5" fmla="*/ 10 h 102"/>
              <a:gd name="T6" fmla="*/ 12 w 63"/>
              <a:gd name="T7" fmla="*/ 11 h 102"/>
              <a:gd name="T8" fmla="*/ 12 w 63"/>
              <a:gd name="T9" fmla="*/ 53 h 102"/>
              <a:gd name="T10" fmla="*/ 15 w 63"/>
              <a:gd name="T11" fmla="*/ 53 h 102"/>
              <a:gd name="T12" fmla="*/ 18 w 63"/>
              <a:gd name="T13" fmla="*/ 53 h 102"/>
              <a:gd name="T14" fmla="*/ 21 w 63"/>
              <a:gd name="T15" fmla="*/ 53 h 102"/>
              <a:gd name="T16" fmla="*/ 24 w 63"/>
              <a:gd name="T17" fmla="*/ 53 h 102"/>
              <a:gd name="T18" fmla="*/ 33 w 63"/>
              <a:gd name="T19" fmla="*/ 52 h 102"/>
              <a:gd name="T20" fmla="*/ 42 w 63"/>
              <a:gd name="T21" fmla="*/ 49 h 102"/>
              <a:gd name="T22" fmla="*/ 48 w 63"/>
              <a:gd name="T23" fmla="*/ 42 h 102"/>
              <a:gd name="T24" fmla="*/ 51 w 63"/>
              <a:gd name="T25" fmla="*/ 31 h 102"/>
              <a:gd name="T26" fmla="*/ 48 w 63"/>
              <a:gd name="T27" fmla="*/ 21 h 102"/>
              <a:gd name="T28" fmla="*/ 43 w 63"/>
              <a:gd name="T29" fmla="*/ 14 h 102"/>
              <a:gd name="T30" fmla="*/ 34 w 63"/>
              <a:gd name="T31" fmla="*/ 11 h 102"/>
              <a:gd name="T32" fmla="*/ 25 w 63"/>
              <a:gd name="T33" fmla="*/ 10 h 102"/>
              <a:gd name="T34" fmla="*/ 0 w 63"/>
              <a:gd name="T35" fmla="*/ 2 h 102"/>
              <a:gd name="T36" fmla="*/ 0 w 63"/>
              <a:gd name="T37" fmla="*/ 2 h 102"/>
              <a:gd name="T38" fmla="*/ 12 w 63"/>
              <a:gd name="T39" fmla="*/ 0 h 102"/>
              <a:gd name="T40" fmla="*/ 25 w 63"/>
              <a:gd name="T41" fmla="*/ 0 h 102"/>
              <a:gd name="T42" fmla="*/ 38 w 63"/>
              <a:gd name="T43" fmla="*/ 1 h 102"/>
              <a:gd name="T44" fmla="*/ 51 w 63"/>
              <a:gd name="T45" fmla="*/ 6 h 102"/>
              <a:gd name="T46" fmla="*/ 60 w 63"/>
              <a:gd name="T47" fmla="*/ 15 h 102"/>
              <a:gd name="T48" fmla="*/ 63 w 63"/>
              <a:gd name="T49" fmla="*/ 31 h 102"/>
              <a:gd name="T50" fmla="*/ 60 w 63"/>
              <a:gd name="T51" fmla="*/ 46 h 102"/>
              <a:gd name="T52" fmla="*/ 51 w 63"/>
              <a:gd name="T53" fmla="*/ 56 h 102"/>
              <a:gd name="T54" fmla="*/ 39 w 63"/>
              <a:gd name="T55" fmla="*/ 62 h 102"/>
              <a:gd name="T56" fmla="*/ 24 w 63"/>
              <a:gd name="T57" fmla="*/ 64 h 102"/>
              <a:gd name="T58" fmla="*/ 22 w 63"/>
              <a:gd name="T59" fmla="*/ 64 h 102"/>
              <a:gd name="T60" fmla="*/ 18 w 63"/>
              <a:gd name="T61" fmla="*/ 64 h 102"/>
              <a:gd name="T62" fmla="*/ 15 w 63"/>
              <a:gd name="T63" fmla="*/ 64 h 102"/>
              <a:gd name="T64" fmla="*/ 12 w 63"/>
              <a:gd name="T65" fmla="*/ 63 h 102"/>
              <a:gd name="T66" fmla="*/ 12 w 63"/>
              <a:gd name="T67" fmla="*/ 102 h 102"/>
              <a:gd name="T68" fmla="*/ 0 w 63"/>
              <a:gd name="T69" fmla="*/ 102 h 102"/>
              <a:gd name="T70" fmla="*/ 0 w 63"/>
              <a:gd name="T71" fmla="*/ 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3" h="102">
                <a:moveTo>
                  <a:pt x="25" y="10"/>
                </a:moveTo>
                <a:lnTo>
                  <a:pt x="25" y="10"/>
                </a:lnTo>
                <a:cubicBezTo>
                  <a:pt x="23" y="10"/>
                  <a:pt x="20" y="10"/>
                  <a:pt x="18" y="10"/>
                </a:cubicBezTo>
                <a:cubicBezTo>
                  <a:pt x="16" y="10"/>
                  <a:pt x="14" y="10"/>
                  <a:pt x="12" y="11"/>
                </a:cubicBezTo>
                <a:lnTo>
                  <a:pt x="12" y="53"/>
                </a:lnTo>
                <a:cubicBezTo>
                  <a:pt x="13" y="53"/>
                  <a:pt x="14" y="53"/>
                  <a:pt x="15" y="53"/>
                </a:cubicBezTo>
                <a:cubicBezTo>
                  <a:pt x="16" y="53"/>
                  <a:pt x="17" y="53"/>
                  <a:pt x="18" y="53"/>
                </a:cubicBezTo>
                <a:cubicBezTo>
                  <a:pt x="19" y="53"/>
                  <a:pt x="20" y="53"/>
                  <a:pt x="21" y="53"/>
                </a:cubicBezTo>
                <a:lnTo>
                  <a:pt x="24" y="53"/>
                </a:lnTo>
                <a:cubicBezTo>
                  <a:pt x="27" y="53"/>
                  <a:pt x="30" y="53"/>
                  <a:pt x="33" y="52"/>
                </a:cubicBezTo>
                <a:cubicBezTo>
                  <a:pt x="37" y="52"/>
                  <a:pt x="39" y="50"/>
                  <a:pt x="42" y="49"/>
                </a:cubicBezTo>
                <a:cubicBezTo>
                  <a:pt x="45" y="47"/>
                  <a:pt x="47" y="45"/>
                  <a:pt x="48" y="42"/>
                </a:cubicBezTo>
                <a:cubicBezTo>
                  <a:pt x="50" y="39"/>
                  <a:pt x="51" y="35"/>
                  <a:pt x="51" y="31"/>
                </a:cubicBezTo>
                <a:cubicBezTo>
                  <a:pt x="51" y="27"/>
                  <a:pt x="50" y="23"/>
                  <a:pt x="48" y="21"/>
                </a:cubicBezTo>
                <a:cubicBezTo>
                  <a:pt x="47" y="18"/>
                  <a:pt x="45" y="16"/>
                  <a:pt x="43" y="14"/>
                </a:cubicBezTo>
                <a:cubicBezTo>
                  <a:pt x="40" y="13"/>
                  <a:pt x="37" y="12"/>
                  <a:pt x="34" y="11"/>
                </a:cubicBezTo>
                <a:cubicBezTo>
                  <a:pt x="31" y="10"/>
                  <a:pt x="28" y="10"/>
                  <a:pt x="25" y="10"/>
                </a:cubicBezTo>
                <a:close/>
                <a:moveTo>
                  <a:pt x="0" y="2"/>
                </a:moveTo>
                <a:lnTo>
                  <a:pt x="0" y="2"/>
                </a:lnTo>
                <a:cubicBezTo>
                  <a:pt x="4" y="1"/>
                  <a:pt x="8" y="0"/>
                  <a:pt x="12" y="0"/>
                </a:cubicBezTo>
                <a:cubicBezTo>
                  <a:pt x="16" y="0"/>
                  <a:pt x="21" y="0"/>
                  <a:pt x="25" y="0"/>
                </a:cubicBezTo>
                <a:cubicBezTo>
                  <a:pt x="29" y="0"/>
                  <a:pt x="34" y="0"/>
                  <a:pt x="38" y="1"/>
                </a:cubicBezTo>
                <a:cubicBezTo>
                  <a:pt x="43" y="2"/>
                  <a:pt x="47" y="3"/>
                  <a:pt x="51" y="6"/>
                </a:cubicBezTo>
                <a:cubicBezTo>
                  <a:pt x="54" y="8"/>
                  <a:pt x="57" y="11"/>
                  <a:pt x="60" y="15"/>
                </a:cubicBezTo>
                <a:cubicBezTo>
                  <a:pt x="62" y="19"/>
                  <a:pt x="63" y="24"/>
                  <a:pt x="63" y="31"/>
                </a:cubicBezTo>
                <a:cubicBezTo>
                  <a:pt x="63" y="37"/>
                  <a:pt x="62" y="42"/>
                  <a:pt x="60" y="46"/>
                </a:cubicBezTo>
                <a:cubicBezTo>
                  <a:pt x="58" y="50"/>
                  <a:pt x="55" y="54"/>
                  <a:pt x="51" y="56"/>
                </a:cubicBezTo>
                <a:cubicBezTo>
                  <a:pt x="48" y="59"/>
                  <a:pt x="43" y="61"/>
                  <a:pt x="39" y="62"/>
                </a:cubicBezTo>
                <a:cubicBezTo>
                  <a:pt x="34" y="63"/>
                  <a:pt x="29" y="64"/>
                  <a:pt x="24" y="64"/>
                </a:cubicBezTo>
                <a:lnTo>
                  <a:pt x="22" y="64"/>
                </a:lnTo>
                <a:cubicBezTo>
                  <a:pt x="21" y="64"/>
                  <a:pt x="20" y="64"/>
                  <a:pt x="18" y="64"/>
                </a:cubicBezTo>
                <a:cubicBezTo>
                  <a:pt x="17" y="64"/>
                  <a:pt x="16" y="64"/>
                  <a:pt x="15" y="64"/>
                </a:cubicBezTo>
                <a:cubicBezTo>
                  <a:pt x="14" y="63"/>
                  <a:pt x="13" y="63"/>
                  <a:pt x="12" y="63"/>
                </a:cubicBezTo>
                <a:lnTo>
                  <a:pt x="12" y="102"/>
                </a:lnTo>
                <a:lnTo>
                  <a:pt x="0" y="102"/>
                </a:lnTo>
                <a:lnTo>
                  <a:pt x="0" y="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40" name="Freeform 1940"/>
          <p:cNvSpPr>
            <a:spLocks noEditPoints="1"/>
          </p:cNvSpPr>
          <p:nvPr userDrawn="1"/>
        </p:nvSpPr>
        <p:spPr bwMode="auto">
          <a:xfrm>
            <a:off x="906463" y="623888"/>
            <a:ext cx="58738" cy="74613"/>
          </a:xfrm>
          <a:custGeom>
            <a:avLst/>
            <a:gdLst>
              <a:gd name="T0" fmla="*/ 12 w 82"/>
              <a:gd name="T1" fmla="*/ 52 h 104"/>
              <a:gd name="T2" fmla="*/ 12 w 82"/>
              <a:gd name="T3" fmla="*/ 52 h 104"/>
              <a:gd name="T4" fmla="*/ 14 w 82"/>
              <a:gd name="T5" fmla="*/ 68 h 104"/>
              <a:gd name="T6" fmla="*/ 19 w 82"/>
              <a:gd name="T7" fmla="*/ 81 h 104"/>
              <a:gd name="T8" fmla="*/ 28 w 82"/>
              <a:gd name="T9" fmla="*/ 90 h 104"/>
              <a:gd name="T10" fmla="*/ 41 w 82"/>
              <a:gd name="T11" fmla="*/ 94 h 104"/>
              <a:gd name="T12" fmla="*/ 62 w 82"/>
              <a:gd name="T13" fmla="*/ 83 h 104"/>
              <a:gd name="T14" fmla="*/ 69 w 82"/>
              <a:gd name="T15" fmla="*/ 52 h 104"/>
              <a:gd name="T16" fmla="*/ 68 w 82"/>
              <a:gd name="T17" fmla="*/ 36 h 104"/>
              <a:gd name="T18" fmla="*/ 62 w 82"/>
              <a:gd name="T19" fmla="*/ 23 h 104"/>
              <a:gd name="T20" fmla="*/ 53 w 82"/>
              <a:gd name="T21" fmla="*/ 14 h 104"/>
              <a:gd name="T22" fmla="*/ 41 w 82"/>
              <a:gd name="T23" fmla="*/ 11 h 104"/>
              <a:gd name="T24" fmla="*/ 20 w 82"/>
              <a:gd name="T25" fmla="*/ 21 h 104"/>
              <a:gd name="T26" fmla="*/ 12 w 82"/>
              <a:gd name="T27" fmla="*/ 52 h 104"/>
              <a:gd name="T28" fmla="*/ 0 w 82"/>
              <a:gd name="T29" fmla="*/ 52 h 104"/>
              <a:gd name="T30" fmla="*/ 0 w 82"/>
              <a:gd name="T31" fmla="*/ 52 h 104"/>
              <a:gd name="T32" fmla="*/ 10 w 82"/>
              <a:gd name="T33" fmla="*/ 13 h 104"/>
              <a:gd name="T34" fmla="*/ 41 w 82"/>
              <a:gd name="T35" fmla="*/ 0 h 104"/>
              <a:gd name="T36" fmla="*/ 59 w 82"/>
              <a:gd name="T37" fmla="*/ 4 h 104"/>
              <a:gd name="T38" fmla="*/ 72 w 82"/>
              <a:gd name="T39" fmla="*/ 14 h 104"/>
              <a:gd name="T40" fmla="*/ 79 w 82"/>
              <a:gd name="T41" fmla="*/ 31 h 104"/>
              <a:gd name="T42" fmla="*/ 82 w 82"/>
              <a:gd name="T43" fmla="*/ 52 h 104"/>
              <a:gd name="T44" fmla="*/ 71 w 82"/>
              <a:gd name="T45" fmla="*/ 91 h 104"/>
              <a:gd name="T46" fmla="*/ 41 w 82"/>
              <a:gd name="T47" fmla="*/ 104 h 104"/>
              <a:gd name="T48" fmla="*/ 22 w 82"/>
              <a:gd name="T49" fmla="*/ 101 h 104"/>
              <a:gd name="T50" fmla="*/ 10 w 82"/>
              <a:gd name="T51" fmla="*/ 90 h 104"/>
              <a:gd name="T52" fmla="*/ 2 w 82"/>
              <a:gd name="T53" fmla="*/ 74 h 104"/>
              <a:gd name="T54" fmla="*/ 0 w 82"/>
              <a:gd name="T55" fmla="*/ 52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2" h="104">
                <a:moveTo>
                  <a:pt x="12" y="52"/>
                </a:moveTo>
                <a:lnTo>
                  <a:pt x="12" y="52"/>
                </a:lnTo>
                <a:cubicBezTo>
                  <a:pt x="12" y="58"/>
                  <a:pt x="13" y="63"/>
                  <a:pt x="14" y="68"/>
                </a:cubicBezTo>
                <a:cubicBezTo>
                  <a:pt x="15" y="73"/>
                  <a:pt x="17" y="77"/>
                  <a:pt x="19" y="81"/>
                </a:cubicBezTo>
                <a:cubicBezTo>
                  <a:pt x="21" y="85"/>
                  <a:pt x="24" y="88"/>
                  <a:pt x="28" y="90"/>
                </a:cubicBezTo>
                <a:cubicBezTo>
                  <a:pt x="31" y="92"/>
                  <a:pt x="36" y="94"/>
                  <a:pt x="41" y="94"/>
                </a:cubicBezTo>
                <a:cubicBezTo>
                  <a:pt x="50" y="94"/>
                  <a:pt x="57" y="90"/>
                  <a:pt x="62" y="83"/>
                </a:cubicBezTo>
                <a:cubicBezTo>
                  <a:pt x="67" y="77"/>
                  <a:pt x="69" y="66"/>
                  <a:pt x="69" y="52"/>
                </a:cubicBezTo>
                <a:cubicBezTo>
                  <a:pt x="69" y="47"/>
                  <a:pt x="69" y="41"/>
                  <a:pt x="68" y="36"/>
                </a:cubicBezTo>
                <a:cubicBezTo>
                  <a:pt x="66" y="31"/>
                  <a:pt x="65" y="27"/>
                  <a:pt x="62" y="23"/>
                </a:cubicBezTo>
                <a:cubicBezTo>
                  <a:pt x="60" y="19"/>
                  <a:pt x="57" y="16"/>
                  <a:pt x="53" y="14"/>
                </a:cubicBezTo>
                <a:cubicBezTo>
                  <a:pt x="50" y="12"/>
                  <a:pt x="46" y="11"/>
                  <a:pt x="41" y="11"/>
                </a:cubicBezTo>
                <a:cubicBezTo>
                  <a:pt x="32" y="11"/>
                  <a:pt x="25" y="14"/>
                  <a:pt x="20" y="21"/>
                </a:cubicBezTo>
                <a:cubicBezTo>
                  <a:pt x="15" y="28"/>
                  <a:pt x="12" y="38"/>
                  <a:pt x="12" y="52"/>
                </a:cubicBezTo>
                <a:close/>
                <a:moveTo>
                  <a:pt x="0" y="52"/>
                </a:moveTo>
                <a:lnTo>
                  <a:pt x="0" y="52"/>
                </a:lnTo>
                <a:cubicBezTo>
                  <a:pt x="0" y="35"/>
                  <a:pt x="3" y="22"/>
                  <a:pt x="10" y="13"/>
                </a:cubicBezTo>
                <a:cubicBezTo>
                  <a:pt x="17" y="4"/>
                  <a:pt x="27" y="0"/>
                  <a:pt x="41" y="0"/>
                </a:cubicBezTo>
                <a:cubicBezTo>
                  <a:pt x="48" y="0"/>
                  <a:pt x="54" y="1"/>
                  <a:pt x="59" y="4"/>
                </a:cubicBezTo>
                <a:cubicBezTo>
                  <a:pt x="64" y="6"/>
                  <a:pt x="68" y="10"/>
                  <a:pt x="72" y="14"/>
                </a:cubicBezTo>
                <a:cubicBezTo>
                  <a:pt x="75" y="19"/>
                  <a:pt x="78" y="24"/>
                  <a:pt x="79" y="31"/>
                </a:cubicBezTo>
                <a:cubicBezTo>
                  <a:pt x="81" y="37"/>
                  <a:pt x="82" y="44"/>
                  <a:pt x="82" y="52"/>
                </a:cubicBezTo>
                <a:cubicBezTo>
                  <a:pt x="82" y="69"/>
                  <a:pt x="78" y="82"/>
                  <a:pt x="71" y="91"/>
                </a:cubicBezTo>
                <a:cubicBezTo>
                  <a:pt x="64" y="100"/>
                  <a:pt x="54" y="104"/>
                  <a:pt x="41" y="104"/>
                </a:cubicBezTo>
                <a:cubicBezTo>
                  <a:pt x="34" y="104"/>
                  <a:pt x="27" y="103"/>
                  <a:pt x="22" y="101"/>
                </a:cubicBezTo>
                <a:cubicBezTo>
                  <a:pt x="17" y="98"/>
                  <a:pt x="13" y="95"/>
                  <a:pt x="10" y="90"/>
                </a:cubicBezTo>
                <a:cubicBezTo>
                  <a:pt x="6" y="85"/>
                  <a:pt x="4" y="80"/>
                  <a:pt x="2" y="74"/>
                </a:cubicBezTo>
                <a:cubicBezTo>
                  <a:pt x="0" y="67"/>
                  <a:pt x="0" y="60"/>
                  <a:pt x="0" y="52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41" name="Freeform 1941"/>
          <p:cNvSpPr>
            <a:spLocks/>
          </p:cNvSpPr>
          <p:nvPr userDrawn="1"/>
        </p:nvSpPr>
        <p:spPr bwMode="auto">
          <a:xfrm>
            <a:off x="977901" y="623888"/>
            <a:ext cx="49213" cy="74613"/>
          </a:xfrm>
          <a:custGeom>
            <a:avLst/>
            <a:gdLst>
              <a:gd name="T0" fmla="*/ 69 w 69"/>
              <a:gd name="T1" fmla="*/ 98 h 104"/>
              <a:gd name="T2" fmla="*/ 69 w 69"/>
              <a:gd name="T3" fmla="*/ 98 h 104"/>
              <a:gd name="T4" fmla="*/ 58 w 69"/>
              <a:gd name="T5" fmla="*/ 103 h 104"/>
              <a:gd name="T6" fmla="*/ 44 w 69"/>
              <a:gd name="T7" fmla="*/ 104 h 104"/>
              <a:gd name="T8" fmla="*/ 27 w 69"/>
              <a:gd name="T9" fmla="*/ 101 h 104"/>
              <a:gd name="T10" fmla="*/ 13 w 69"/>
              <a:gd name="T11" fmla="*/ 92 h 104"/>
              <a:gd name="T12" fmla="*/ 4 w 69"/>
              <a:gd name="T13" fmla="*/ 76 h 104"/>
              <a:gd name="T14" fmla="*/ 0 w 69"/>
              <a:gd name="T15" fmla="*/ 52 h 104"/>
              <a:gd name="T16" fmla="*/ 4 w 69"/>
              <a:gd name="T17" fmla="*/ 28 h 104"/>
              <a:gd name="T18" fmla="*/ 14 w 69"/>
              <a:gd name="T19" fmla="*/ 12 h 104"/>
              <a:gd name="T20" fmla="*/ 28 w 69"/>
              <a:gd name="T21" fmla="*/ 3 h 104"/>
              <a:gd name="T22" fmla="*/ 44 w 69"/>
              <a:gd name="T23" fmla="*/ 0 h 104"/>
              <a:gd name="T24" fmla="*/ 58 w 69"/>
              <a:gd name="T25" fmla="*/ 1 h 104"/>
              <a:gd name="T26" fmla="*/ 67 w 69"/>
              <a:gd name="T27" fmla="*/ 3 h 104"/>
              <a:gd name="T28" fmla="*/ 65 w 69"/>
              <a:gd name="T29" fmla="*/ 14 h 104"/>
              <a:gd name="T30" fmla="*/ 45 w 69"/>
              <a:gd name="T31" fmla="*/ 11 h 104"/>
              <a:gd name="T32" fmla="*/ 33 w 69"/>
              <a:gd name="T33" fmla="*/ 13 h 104"/>
              <a:gd name="T34" fmla="*/ 23 w 69"/>
              <a:gd name="T35" fmla="*/ 20 h 104"/>
              <a:gd name="T36" fmla="*/ 16 w 69"/>
              <a:gd name="T37" fmla="*/ 33 h 104"/>
              <a:gd name="T38" fmla="*/ 13 w 69"/>
              <a:gd name="T39" fmla="*/ 52 h 104"/>
              <a:gd name="T40" fmla="*/ 15 w 69"/>
              <a:gd name="T41" fmla="*/ 70 h 104"/>
              <a:gd name="T42" fmla="*/ 23 w 69"/>
              <a:gd name="T43" fmla="*/ 83 h 104"/>
              <a:gd name="T44" fmla="*/ 33 w 69"/>
              <a:gd name="T45" fmla="*/ 91 h 104"/>
              <a:gd name="T46" fmla="*/ 47 w 69"/>
              <a:gd name="T47" fmla="*/ 94 h 104"/>
              <a:gd name="T48" fmla="*/ 58 w 69"/>
              <a:gd name="T49" fmla="*/ 92 h 104"/>
              <a:gd name="T50" fmla="*/ 66 w 69"/>
              <a:gd name="T51" fmla="*/ 89 h 104"/>
              <a:gd name="T52" fmla="*/ 69 w 69"/>
              <a:gd name="T53" fmla="*/ 9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9" h="104">
                <a:moveTo>
                  <a:pt x="69" y="98"/>
                </a:moveTo>
                <a:lnTo>
                  <a:pt x="69" y="98"/>
                </a:lnTo>
                <a:cubicBezTo>
                  <a:pt x="66" y="101"/>
                  <a:pt x="62" y="102"/>
                  <a:pt x="58" y="103"/>
                </a:cubicBezTo>
                <a:cubicBezTo>
                  <a:pt x="54" y="104"/>
                  <a:pt x="49" y="104"/>
                  <a:pt x="44" y="104"/>
                </a:cubicBezTo>
                <a:cubicBezTo>
                  <a:pt x="38" y="104"/>
                  <a:pt x="32" y="103"/>
                  <a:pt x="27" y="101"/>
                </a:cubicBezTo>
                <a:cubicBezTo>
                  <a:pt x="22" y="99"/>
                  <a:pt x="17" y="96"/>
                  <a:pt x="13" y="92"/>
                </a:cubicBezTo>
                <a:cubicBezTo>
                  <a:pt x="9" y="88"/>
                  <a:pt x="6" y="82"/>
                  <a:pt x="4" y="76"/>
                </a:cubicBezTo>
                <a:cubicBezTo>
                  <a:pt x="1" y="69"/>
                  <a:pt x="0" y="61"/>
                  <a:pt x="0" y="52"/>
                </a:cubicBezTo>
                <a:cubicBezTo>
                  <a:pt x="0" y="43"/>
                  <a:pt x="1" y="35"/>
                  <a:pt x="4" y="28"/>
                </a:cubicBezTo>
                <a:cubicBezTo>
                  <a:pt x="7" y="22"/>
                  <a:pt x="10" y="16"/>
                  <a:pt x="14" y="12"/>
                </a:cubicBezTo>
                <a:cubicBezTo>
                  <a:pt x="18" y="8"/>
                  <a:pt x="23" y="5"/>
                  <a:pt x="28" y="3"/>
                </a:cubicBezTo>
                <a:cubicBezTo>
                  <a:pt x="33" y="1"/>
                  <a:pt x="39" y="0"/>
                  <a:pt x="44" y="0"/>
                </a:cubicBezTo>
                <a:cubicBezTo>
                  <a:pt x="50" y="0"/>
                  <a:pt x="54" y="0"/>
                  <a:pt x="58" y="1"/>
                </a:cubicBezTo>
                <a:cubicBezTo>
                  <a:pt x="62" y="2"/>
                  <a:pt x="65" y="2"/>
                  <a:pt x="67" y="3"/>
                </a:cubicBezTo>
                <a:lnTo>
                  <a:pt x="65" y="14"/>
                </a:lnTo>
                <a:cubicBezTo>
                  <a:pt x="60" y="12"/>
                  <a:pt x="53" y="11"/>
                  <a:pt x="45" y="11"/>
                </a:cubicBezTo>
                <a:cubicBezTo>
                  <a:pt x="41" y="11"/>
                  <a:pt x="37" y="11"/>
                  <a:pt x="33" y="13"/>
                </a:cubicBezTo>
                <a:cubicBezTo>
                  <a:pt x="29" y="14"/>
                  <a:pt x="26" y="17"/>
                  <a:pt x="23" y="20"/>
                </a:cubicBezTo>
                <a:cubicBezTo>
                  <a:pt x="20" y="23"/>
                  <a:pt x="17" y="27"/>
                  <a:pt x="16" y="33"/>
                </a:cubicBezTo>
                <a:cubicBezTo>
                  <a:pt x="14" y="38"/>
                  <a:pt x="13" y="44"/>
                  <a:pt x="13" y="52"/>
                </a:cubicBezTo>
                <a:cubicBezTo>
                  <a:pt x="13" y="59"/>
                  <a:pt x="14" y="65"/>
                  <a:pt x="15" y="70"/>
                </a:cubicBezTo>
                <a:cubicBezTo>
                  <a:pt x="17" y="75"/>
                  <a:pt x="20" y="80"/>
                  <a:pt x="23" y="83"/>
                </a:cubicBezTo>
                <a:cubicBezTo>
                  <a:pt x="26" y="87"/>
                  <a:pt x="29" y="89"/>
                  <a:pt x="33" y="91"/>
                </a:cubicBezTo>
                <a:cubicBezTo>
                  <a:pt x="37" y="93"/>
                  <a:pt x="42" y="94"/>
                  <a:pt x="47" y="94"/>
                </a:cubicBezTo>
                <a:cubicBezTo>
                  <a:pt x="51" y="94"/>
                  <a:pt x="55" y="93"/>
                  <a:pt x="58" y="92"/>
                </a:cubicBezTo>
                <a:cubicBezTo>
                  <a:pt x="61" y="91"/>
                  <a:pt x="64" y="90"/>
                  <a:pt x="66" y="89"/>
                </a:cubicBezTo>
                <a:lnTo>
                  <a:pt x="69" y="98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42" name="Freeform 1942"/>
          <p:cNvSpPr>
            <a:spLocks/>
          </p:cNvSpPr>
          <p:nvPr userDrawn="1"/>
        </p:nvSpPr>
        <p:spPr bwMode="auto">
          <a:xfrm>
            <a:off x="1035051" y="623888"/>
            <a:ext cx="49213" cy="74613"/>
          </a:xfrm>
          <a:custGeom>
            <a:avLst/>
            <a:gdLst>
              <a:gd name="T0" fmla="*/ 69 w 69"/>
              <a:gd name="T1" fmla="*/ 98 h 104"/>
              <a:gd name="T2" fmla="*/ 69 w 69"/>
              <a:gd name="T3" fmla="*/ 98 h 104"/>
              <a:gd name="T4" fmla="*/ 58 w 69"/>
              <a:gd name="T5" fmla="*/ 103 h 104"/>
              <a:gd name="T6" fmla="*/ 44 w 69"/>
              <a:gd name="T7" fmla="*/ 104 h 104"/>
              <a:gd name="T8" fmla="*/ 27 w 69"/>
              <a:gd name="T9" fmla="*/ 101 h 104"/>
              <a:gd name="T10" fmla="*/ 13 w 69"/>
              <a:gd name="T11" fmla="*/ 92 h 104"/>
              <a:gd name="T12" fmla="*/ 3 w 69"/>
              <a:gd name="T13" fmla="*/ 76 h 104"/>
              <a:gd name="T14" fmla="*/ 0 w 69"/>
              <a:gd name="T15" fmla="*/ 52 h 104"/>
              <a:gd name="T16" fmla="*/ 4 w 69"/>
              <a:gd name="T17" fmla="*/ 28 h 104"/>
              <a:gd name="T18" fmla="*/ 14 w 69"/>
              <a:gd name="T19" fmla="*/ 12 h 104"/>
              <a:gd name="T20" fmla="*/ 28 w 69"/>
              <a:gd name="T21" fmla="*/ 3 h 104"/>
              <a:gd name="T22" fmla="*/ 44 w 69"/>
              <a:gd name="T23" fmla="*/ 0 h 104"/>
              <a:gd name="T24" fmla="*/ 58 w 69"/>
              <a:gd name="T25" fmla="*/ 1 h 104"/>
              <a:gd name="T26" fmla="*/ 67 w 69"/>
              <a:gd name="T27" fmla="*/ 3 h 104"/>
              <a:gd name="T28" fmla="*/ 64 w 69"/>
              <a:gd name="T29" fmla="*/ 14 h 104"/>
              <a:gd name="T30" fmla="*/ 45 w 69"/>
              <a:gd name="T31" fmla="*/ 11 h 104"/>
              <a:gd name="T32" fmla="*/ 33 w 69"/>
              <a:gd name="T33" fmla="*/ 13 h 104"/>
              <a:gd name="T34" fmla="*/ 23 w 69"/>
              <a:gd name="T35" fmla="*/ 20 h 104"/>
              <a:gd name="T36" fmla="*/ 15 w 69"/>
              <a:gd name="T37" fmla="*/ 33 h 104"/>
              <a:gd name="T38" fmla="*/ 13 w 69"/>
              <a:gd name="T39" fmla="*/ 52 h 104"/>
              <a:gd name="T40" fmla="*/ 15 w 69"/>
              <a:gd name="T41" fmla="*/ 70 h 104"/>
              <a:gd name="T42" fmla="*/ 22 w 69"/>
              <a:gd name="T43" fmla="*/ 83 h 104"/>
              <a:gd name="T44" fmla="*/ 33 w 69"/>
              <a:gd name="T45" fmla="*/ 91 h 104"/>
              <a:gd name="T46" fmla="*/ 46 w 69"/>
              <a:gd name="T47" fmla="*/ 94 h 104"/>
              <a:gd name="T48" fmla="*/ 58 w 69"/>
              <a:gd name="T49" fmla="*/ 92 h 104"/>
              <a:gd name="T50" fmla="*/ 66 w 69"/>
              <a:gd name="T51" fmla="*/ 89 h 104"/>
              <a:gd name="T52" fmla="*/ 69 w 69"/>
              <a:gd name="T53" fmla="*/ 9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9" h="104">
                <a:moveTo>
                  <a:pt x="69" y="98"/>
                </a:moveTo>
                <a:lnTo>
                  <a:pt x="69" y="98"/>
                </a:lnTo>
                <a:cubicBezTo>
                  <a:pt x="66" y="101"/>
                  <a:pt x="62" y="102"/>
                  <a:pt x="58" y="103"/>
                </a:cubicBezTo>
                <a:cubicBezTo>
                  <a:pt x="53" y="104"/>
                  <a:pt x="49" y="104"/>
                  <a:pt x="44" y="104"/>
                </a:cubicBezTo>
                <a:cubicBezTo>
                  <a:pt x="37" y="104"/>
                  <a:pt x="32" y="103"/>
                  <a:pt x="27" y="101"/>
                </a:cubicBezTo>
                <a:cubicBezTo>
                  <a:pt x="21" y="99"/>
                  <a:pt x="17" y="96"/>
                  <a:pt x="13" y="92"/>
                </a:cubicBezTo>
                <a:cubicBezTo>
                  <a:pt x="9" y="88"/>
                  <a:pt x="6" y="82"/>
                  <a:pt x="3" y="76"/>
                </a:cubicBezTo>
                <a:cubicBezTo>
                  <a:pt x="1" y="69"/>
                  <a:pt x="0" y="61"/>
                  <a:pt x="0" y="52"/>
                </a:cubicBezTo>
                <a:cubicBezTo>
                  <a:pt x="0" y="43"/>
                  <a:pt x="1" y="35"/>
                  <a:pt x="4" y="28"/>
                </a:cubicBezTo>
                <a:cubicBezTo>
                  <a:pt x="6" y="22"/>
                  <a:pt x="10" y="16"/>
                  <a:pt x="14" y="12"/>
                </a:cubicBezTo>
                <a:cubicBezTo>
                  <a:pt x="18" y="8"/>
                  <a:pt x="23" y="5"/>
                  <a:pt x="28" y="3"/>
                </a:cubicBezTo>
                <a:cubicBezTo>
                  <a:pt x="33" y="1"/>
                  <a:pt x="38" y="0"/>
                  <a:pt x="44" y="0"/>
                </a:cubicBezTo>
                <a:cubicBezTo>
                  <a:pt x="49" y="0"/>
                  <a:pt x="54" y="0"/>
                  <a:pt x="58" y="1"/>
                </a:cubicBezTo>
                <a:cubicBezTo>
                  <a:pt x="61" y="2"/>
                  <a:pt x="65" y="2"/>
                  <a:pt x="67" y="3"/>
                </a:cubicBezTo>
                <a:lnTo>
                  <a:pt x="64" y="14"/>
                </a:lnTo>
                <a:cubicBezTo>
                  <a:pt x="60" y="12"/>
                  <a:pt x="53" y="11"/>
                  <a:pt x="45" y="11"/>
                </a:cubicBezTo>
                <a:cubicBezTo>
                  <a:pt x="41" y="11"/>
                  <a:pt x="37" y="11"/>
                  <a:pt x="33" y="13"/>
                </a:cubicBezTo>
                <a:cubicBezTo>
                  <a:pt x="29" y="14"/>
                  <a:pt x="26" y="17"/>
                  <a:pt x="23" y="20"/>
                </a:cubicBezTo>
                <a:cubicBezTo>
                  <a:pt x="20" y="23"/>
                  <a:pt x="17" y="27"/>
                  <a:pt x="15" y="33"/>
                </a:cubicBezTo>
                <a:cubicBezTo>
                  <a:pt x="13" y="38"/>
                  <a:pt x="13" y="44"/>
                  <a:pt x="13" y="52"/>
                </a:cubicBezTo>
                <a:cubicBezTo>
                  <a:pt x="13" y="59"/>
                  <a:pt x="13" y="65"/>
                  <a:pt x="15" y="70"/>
                </a:cubicBezTo>
                <a:cubicBezTo>
                  <a:pt x="17" y="75"/>
                  <a:pt x="19" y="80"/>
                  <a:pt x="22" y="83"/>
                </a:cubicBezTo>
                <a:cubicBezTo>
                  <a:pt x="25" y="87"/>
                  <a:pt x="29" y="89"/>
                  <a:pt x="33" y="91"/>
                </a:cubicBezTo>
                <a:cubicBezTo>
                  <a:pt x="37" y="93"/>
                  <a:pt x="41" y="94"/>
                  <a:pt x="46" y="94"/>
                </a:cubicBezTo>
                <a:cubicBezTo>
                  <a:pt x="51" y="94"/>
                  <a:pt x="54" y="93"/>
                  <a:pt x="58" y="92"/>
                </a:cubicBezTo>
                <a:cubicBezTo>
                  <a:pt x="61" y="91"/>
                  <a:pt x="64" y="90"/>
                  <a:pt x="66" y="89"/>
                </a:cubicBezTo>
                <a:lnTo>
                  <a:pt x="69" y="98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43" name="Freeform 1943"/>
          <p:cNvSpPr>
            <a:spLocks/>
          </p:cNvSpPr>
          <p:nvPr userDrawn="1"/>
        </p:nvSpPr>
        <p:spPr bwMode="auto">
          <a:xfrm>
            <a:off x="1098551" y="625475"/>
            <a:ext cx="52388" cy="73025"/>
          </a:xfrm>
          <a:custGeom>
            <a:avLst/>
            <a:gdLst>
              <a:gd name="T0" fmla="*/ 61 w 73"/>
              <a:gd name="T1" fmla="*/ 32 h 101"/>
              <a:gd name="T2" fmla="*/ 61 w 73"/>
              <a:gd name="T3" fmla="*/ 32 h 101"/>
              <a:gd name="T4" fmla="*/ 62 w 73"/>
              <a:gd name="T5" fmla="*/ 21 h 101"/>
              <a:gd name="T6" fmla="*/ 61 w 73"/>
              <a:gd name="T7" fmla="*/ 21 h 101"/>
              <a:gd name="T8" fmla="*/ 55 w 73"/>
              <a:gd name="T9" fmla="*/ 33 h 101"/>
              <a:gd name="T10" fmla="*/ 7 w 73"/>
              <a:gd name="T11" fmla="*/ 101 h 101"/>
              <a:gd name="T12" fmla="*/ 0 w 73"/>
              <a:gd name="T13" fmla="*/ 101 h 101"/>
              <a:gd name="T14" fmla="*/ 0 w 73"/>
              <a:gd name="T15" fmla="*/ 0 h 101"/>
              <a:gd name="T16" fmla="*/ 11 w 73"/>
              <a:gd name="T17" fmla="*/ 0 h 101"/>
              <a:gd name="T18" fmla="*/ 11 w 73"/>
              <a:gd name="T19" fmla="*/ 69 h 101"/>
              <a:gd name="T20" fmla="*/ 10 w 73"/>
              <a:gd name="T21" fmla="*/ 80 h 101"/>
              <a:gd name="T22" fmla="*/ 11 w 73"/>
              <a:gd name="T23" fmla="*/ 80 h 101"/>
              <a:gd name="T24" fmla="*/ 17 w 73"/>
              <a:gd name="T25" fmla="*/ 68 h 101"/>
              <a:gd name="T26" fmla="*/ 66 w 73"/>
              <a:gd name="T27" fmla="*/ 0 h 101"/>
              <a:gd name="T28" fmla="*/ 73 w 73"/>
              <a:gd name="T29" fmla="*/ 0 h 101"/>
              <a:gd name="T30" fmla="*/ 73 w 73"/>
              <a:gd name="T31" fmla="*/ 101 h 101"/>
              <a:gd name="T32" fmla="*/ 61 w 73"/>
              <a:gd name="T33" fmla="*/ 101 h 101"/>
              <a:gd name="T34" fmla="*/ 61 w 73"/>
              <a:gd name="T35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3" h="101">
                <a:moveTo>
                  <a:pt x="61" y="32"/>
                </a:moveTo>
                <a:lnTo>
                  <a:pt x="61" y="32"/>
                </a:lnTo>
                <a:lnTo>
                  <a:pt x="62" y="21"/>
                </a:lnTo>
                <a:lnTo>
                  <a:pt x="61" y="21"/>
                </a:lnTo>
                <a:lnTo>
                  <a:pt x="55" y="33"/>
                </a:lnTo>
                <a:lnTo>
                  <a:pt x="7" y="101"/>
                </a:lnTo>
                <a:lnTo>
                  <a:pt x="0" y="101"/>
                </a:lnTo>
                <a:lnTo>
                  <a:pt x="0" y="0"/>
                </a:lnTo>
                <a:lnTo>
                  <a:pt x="11" y="0"/>
                </a:lnTo>
                <a:lnTo>
                  <a:pt x="11" y="69"/>
                </a:lnTo>
                <a:lnTo>
                  <a:pt x="10" y="80"/>
                </a:lnTo>
                <a:lnTo>
                  <a:pt x="11" y="80"/>
                </a:lnTo>
                <a:lnTo>
                  <a:pt x="17" y="68"/>
                </a:lnTo>
                <a:lnTo>
                  <a:pt x="66" y="0"/>
                </a:lnTo>
                <a:lnTo>
                  <a:pt x="73" y="0"/>
                </a:lnTo>
                <a:lnTo>
                  <a:pt x="73" y="101"/>
                </a:lnTo>
                <a:lnTo>
                  <a:pt x="61" y="101"/>
                </a:lnTo>
                <a:lnTo>
                  <a:pt x="61" y="3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44" name="Freeform 1944"/>
          <p:cNvSpPr>
            <a:spLocks noEditPoints="1"/>
          </p:cNvSpPr>
          <p:nvPr userDrawn="1"/>
        </p:nvSpPr>
        <p:spPr bwMode="auto">
          <a:xfrm>
            <a:off x="1169988" y="608013"/>
            <a:ext cx="52388" cy="90488"/>
          </a:xfrm>
          <a:custGeom>
            <a:avLst/>
            <a:gdLst>
              <a:gd name="T0" fmla="*/ 25 w 73"/>
              <a:gd name="T1" fmla="*/ 0 h 126"/>
              <a:gd name="T2" fmla="*/ 25 w 73"/>
              <a:gd name="T3" fmla="*/ 0 h 126"/>
              <a:gd name="T4" fmla="*/ 29 w 73"/>
              <a:gd name="T5" fmla="*/ 8 h 126"/>
              <a:gd name="T6" fmla="*/ 38 w 73"/>
              <a:gd name="T7" fmla="*/ 11 h 126"/>
              <a:gd name="T8" fmla="*/ 47 w 73"/>
              <a:gd name="T9" fmla="*/ 8 h 126"/>
              <a:gd name="T10" fmla="*/ 51 w 73"/>
              <a:gd name="T11" fmla="*/ 0 h 126"/>
              <a:gd name="T12" fmla="*/ 61 w 73"/>
              <a:gd name="T13" fmla="*/ 3 h 126"/>
              <a:gd name="T14" fmla="*/ 54 w 73"/>
              <a:gd name="T15" fmla="*/ 15 h 126"/>
              <a:gd name="T16" fmla="*/ 38 w 73"/>
              <a:gd name="T17" fmla="*/ 20 h 126"/>
              <a:gd name="T18" fmla="*/ 21 w 73"/>
              <a:gd name="T19" fmla="*/ 16 h 126"/>
              <a:gd name="T20" fmla="*/ 13 w 73"/>
              <a:gd name="T21" fmla="*/ 3 h 126"/>
              <a:gd name="T22" fmla="*/ 25 w 73"/>
              <a:gd name="T23" fmla="*/ 0 h 126"/>
              <a:gd name="T24" fmla="*/ 61 w 73"/>
              <a:gd name="T25" fmla="*/ 57 h 126"/>
              <a:gd name="T26" fmla="*/ 61 w 73"/>
              <a:gd name="T27" fmla="*/ 57 h 126"/>
              <a:gd name="T28" fmla="*/ 62 w 73"/>
              <a:gd name="T29" fmla="*/ 46 h 126"/>
              <a:gd name="T30" fmla="*/ 62 w 73"/>
              <a:gd name="T31" fmla="*/ 46 h 126"/>
              <a:gd name="T32" fmla="*/ 56 w 73"/>
              <a:gd name="T33" fmla="*/ 58 h 126"/>
              <a:gd name="T34" fmla="*/ 7 w 73"/>
              <a:gd name="T35" fmla="*/ 126 h 126"/>
              <a:gd name="T36" fmla="*/ 0 w 73"/>
              <a:gd name="T37" fmla="*/ 126 h 126"/>
              <a:gd name="T38" fmla="*/ 0 w 73"/>
              <a:gd name="T39" fmla="*/ 25 h 126"/>
              <a:gd name="T40" fmla="*/ 12 w 73"/>
              <a:gd name="T41" fmla="*/ 25 h 126"/>
              <a:gd name="T42" fmla="*/ 12 w 73"/>
              <a:gd name="T43" fmla="*/ 94 h 126"/>
              <a:gd name="T44" fmla="*/ 11 w 73"/>
              <a:gd name="T45" fmla="*/ 105 h 126"/>
              <a:gd name="T46" fmla="*/ 11 w 73"/>
              <a:gd name="T47" fmla="*/ 105 h 126"/>
              <a:gd name="T48" fmla="*/ 18 w 73"/>
              <a:gd name="T49" fmla="*/ 93 h 126"/>
              <a:gd name="T50" fmla="*/ 66 w 73"/>
              <a:gd name="T51" fmla="*/ 25 h 126"/>
              <a:gd name="T52" fmla="*/ 73 w 73"/>
              <a:gd name="T53" fmla="*/ 25 h 126"/>
              <a:gd name="T54" fmla="*/ 73 w 73"/>
              <a:gd name="T55" fmla="*/ 126 h 126"/>
              <a:gd name="T56" fmla="*/ 61 w 73"/>
              <a:gd name="T57" fmla="*/ 126 h 126"/>
              <a:gd name="T58" fmla="*/ 61 w 73"/>
              <a:gd name="T59" fmla="*/ 57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3" h="126">
                <a:moveTo>
                  <a:pt x="25" y="0"/>
                </a:moveTo>
                <a:lnTo>
                  <a:pt x="25" y="0"/>
                </a:lnTo>
                <a:cubicBezTo>
                  <a:pt x="25" y="4"/>
                  <a:pt x="26" y="7"/>
                  <a:pt x="29" y="8"/>
                </a:cubicBezTo>
                <a:cubicBezTo>
                  <a:pt x="31" y="10"/>
                  <a:pt x="34" y="11"/>
                  <a:pt x="38" y="11"/>
                </a:cubicBezTo>
                <a:cubicBezTo>
                  <a:pt x="42" y="11"/>
                  <a:pt x="45" y="10"/>
                  <a:pt x="47" y="8"/>
                </a:cubicBezTo>
                <a:cubicBezTo>
                  <a:pt x="49" y="7"/>
                  <a:pt x="51" y="4"/>
                  <a:pt x="51" y="0"/>
                </a:cubicBezTo>
                <a:lnTo>
                  <a:pt x="61" y="3"/>
                </a:lnTo>
                <a:cubicBezTo>
                  <a:pt x="60" y="8"/>
                  <a:pt x="58" y="12"/>
                  <a:pt x="54" y="15"/>
                </a:cubicBezTo>
                <a:cubicBezTo>
                  <a:pt x="50" y="18"/>
                  <a:pt x="45" y="20"/>
                  <a:pt x="38" y="20"/>
                </a:cubicBezTo>
                <a:cubicBezTo>
                  <a:pt x="31" y="20"/>
                  <a:pt x="25" y="18"/>
                  <a:pt x="21" y="16"/>
                </a:cubicBezTo>
                <a:cubicBezTo>
                  <a:pt x="17" y="13"/>
                  <a:pt x="14" y="9"/>
                  <a:pt x="13" y="3"/>
                </a:cubicBezTo>
                <a:lnTo>
                  <a:pt x="25" y="0"/>
                </a:lnTo>
                <a:close/>
                <a:moveTo>
                  <a:pt x="61" y="57"/>
                </a:moveTo>
                <a:lnTo>
                  <a:pt x="61" y="57"/>
                </a:lnTo>
                <a:lnTo>
                  <a:pt x="62" y="46"/>
                </a:lnTo>
                <a:lnTo>
                  <a:pt x="62" y="46"/>
                </a:lnTo>
                <a:lnTo>
                  <a:pt x="56" y="58"/>
                </a:lnTo>
                <a:lnTo>
                  <a:pt x="7" y="126"/>
                </a:lnTo>
                <a:lnTo>
                  <a:pt x="0" y="126"/>
                </a:lnTo>
                <a:lnTo>
                  <a:pt x="0" y="25"/>
                </a:lnTo>
                <a:lnTo>
                  <a:pt x="12" y="25"/>
                </a:lnTo>
                <a:lnTo>
                  <a:pt x="12" y="94"/>
                </a:lnTo>
                <a:lnTo>
                  <a:pt x="11" y="105"/>
                </a:lnTo>
                <a:lnTo>
                  <a:pt x="11" y="105"/>
                </a:lnTo>
                <a:lnTo>
                  <a:pt x="18" y="93"/>
                </a:lnTo>
                <a:lnTo>
                  <a:pt x="66" y="25"/>
                </a:lnTo>
                <a:lnTo>
                  <a:pt x="73" y="25"/>
                </a:lnTo>
                <a:lnTo>
                  <a:pt x="73" y="126"/>
                </a:lnTo>
                <a:lnTo>
                  <a:pt x="61" y="126"/>
                </a:lnTo>
                <a:lnTo>
                  <a:pt x="61" y="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45" name="Freeform 1945"/>
          <p:cNvSpPr>
            <a:spLocks/>
          </p:cNvSpPr>
          <p:nvPr userDrawn="1"/>
        </p:nvSpPr>
        <p:spPr bwMode="auto">
          <a:xfrm>
            <a:off x="1238251" y="623888"/>
            <a:ext cx="49213" cy="74613"/>
          </a:xfrm>
          <a:custGeom>
            <a:avLst/>
            <a:gdLst>
              <a:gd name="T0" fmla="*/ 69 w 69"/>
              <a:gd name="T1" fmla="*/ 98 h 104"/>
              <a:gd name="T2" fmla="*/ 69 w 69"/>
              <a:gd name="T3" fmla="*/ 98 h 104"/>
              <a:gd name="T4" fmla="*/ 58 w 69"/>
              <a:gd name="T5" fmla="*/ 103 h 104"/>
              <a:gd name="T6" fmla="*/ 44 w 69"/>
              <a:gd name="T7" fmla="*/ 104 h 104"/>
              <a:gd name="T8" fmla="*/ 27 w 69"/>
              <a:gd name="T9" fmla="*/ 101 h 104"/>
              <a:gd name="T10" fmla="*/ 13 w 69"/>
              <a:gd name="T11" fmla="*/ 92 h 104"/>
              <a:gd name="T12" fmla="*/ 3 w 69"/>
              <a:gd name="T13" fmla="*/ 76 h 104"/>
              <a:gd name="T14" fmla="*/ 0 w 69"/>
              <a:gd name="T15" fmla="*/ 52 h 104"/>
              <a:gd name="T16" fmla="*/ 4 w 69"/>
              <a:gd name="T17" fmla="*/ 28 h 104"/>
              <a:gd name="T18" fmla="*/ 14 w 69"/>
              <a:gd name="T19" fmla="*/ 12 h 104"/>
              <a:gd name="T20" fmla="*/ 28 w 69"/>
              <a:gd name="T21" fmla="*/ 3 h 104"/>
              <a:gd name="T22" fmla="*/ 44 w 69"/>
              <a:gd name="T23" fmla="*/ 0 h 104"/>
              <a:gd name="T24" fmla="*/ 58 w 69"/>
              <a:gd name="T25" fmla="*/ 1 h 104"/>
              <a:gd name="T26" fmla="*/ 67 w 69"/>
              <a:gd name="T27" fmla="*/ 3 h 104"/>
              <a:gd name="T28" fmla="*/ 64 w 69"/>
              <a:gd name="T29" fmla="*/ 14 h 104"/>
              <a:gd name="T30" fmla="*/ 45 w 69"/>
              <a:gd name="T31" fmla="*/ 11 h 104"/>
              <a:gd name="T32" fmla="*/ 33 w 69"/>
              <a:gd name="T33" fmla="*/ 13 h 104"/>
              <a:gd name="T34" fmla="*/ 23 w 69"/>
              <a:gd name="T35" fmla="*/ 20 h 104"/>
              <a:gd name="T36" fmla="*/ 15 w 69"/>
              <a:gd name="T37" fmla="*/ 33 h 104"/>
              <a:gd name="T38" fmla="*/ 13 w 69"/>
              <a:gd name="T39" fmla="*/ 52 h 104"/>
              <a:gd name="T40" fmla="*/ 15 w 69"/>
              <a:gd name="T41" fmla="*/ 70 h 104"/>
              <a:gd name="T42" fmla="*/ 22 w 69"/>
              <a:gd name="T43" fmla="*/ 83 h 104"/>
              <a:gd name="T44" fmla="*/ 33 w 69"/>
              <a:gd name="T45" fmla="*/ 91 h 104"/>
              <a:gd name="T46" fmla="*/ 46 w 69"/>
              <a:gd name="T47" fmla="*/ 94 h 104"/>
              <a:gd name="T48" fmla="*/ 58 w 69"/>
              <a:gd name="T49" fmla="*/ 92 h 104"/>
              <a:gd name="T50" fmla="*/ 66 w 69"/>
              <a:gd name="T51" fmla="*/ 89 h 104"/>
              <a:gd name="T52" fmla="*/ 69 w 69"/>
              <a:gd name="T53" fmla="*/ 9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9" h="104">
                <a:moveTo>
                  <a:pt x="69" y="98"/>
                </a:moveTo>
                <a:lnTo>
                  <a:pt x="69" y="98"/>
                </a:lnTo>
                <a:cubicBezTo>
                  <a:pt x="66" y="101"/>
                  <a:pt x="62" y="102"/>
                  <a:pt x="58" y="103"/>
                </a:cubicBezTo>
                <a:cubicBezTo>
                  <a:pt x="53" y="104"/>
                  <a:pt x="49" y="104"/>
                  <a:pt x="44" y="104"/>
                </a:cubicBezTo>
                <a:cubicBezTo>
                  <a:pt x="37" y="104"/>
                  <a:pt x="32" y="103"/>
                  <a:pt x="27" y="101"/>
                </a:cubicBezTo>
                <a:cubicBezTo>
                  <a:pt x="21" y="99"/>
                  <a:pt x="17" y="96"/>
                  <a:pt x="13" y="92"/>
                </a:cubicBezTo>
                <a:cubicBezTo>
                  <a:pt x="9" y="88"/>
                  <a:pt x="6" y="82"/>
                  <a:pt x="3" y="76"/>
                </a:cubicBezTo>
                <a:cubicBezTo>
                  <a:pt x="1" y="69"/>
                  <a:pt x="0" y="61"/>
                  <a:pt x="0" y="52"/>
                </a:cubicBezTo>
                <a:cubicBezTo>
                  <a:pt x="0" y="43"/>
                  <a:pt x="1" y="35"/>
                  <a:pt x="4" y="28"/>
                </a:cubicBezTo>
                <a:cubicBezTo>
                  <a:pt x="6" y="22"/>
                  <a:pt x="10" y="16"/>
                  <a:pt x="14" y="12"/>
                </a:cubicBezTo>
                <a:cubicBezTo>
                  <a:pt x="18" y="8"/>
                  <a:pt x="23" y="5"/>
                  <a:pt x="28" y="3"/>
                </a:cubicBezTo>
                <a:cubicBezTo>
                  <a:pt x="33" y="1"/>
                  <a:pt x="38" y="0"/>
                  <a:pt x="44" y="0"/>
                </a:cubicBezTo>
                <a:cubicBezTo>
                  <a:pt x="49" y="0"/>
                  <a:pt x="54" y="0"/>
                  <a:pt x="58" y="1"/>
                </a:cubicBezTo>
                <a:cubicBezTo>
                  <a:pt x="61" y="2"/>
                  <a:pt x="65" y="2"/>
                  <a:pt x="67" y="3"/>
                </a:cubicBezTo>
                <a:lnTo>
                  <a:pt x="64" y="14"/>
                </a:lnTo>
                <a:cubicBezTo>
                  <a:pt x="60" y="12"/>
                  <a:pt x="53" y="11"/>
                  <a:pt x="45" y="11"/>
                </a:cubicBezTo>
                <a:cubicBezTo>
                  <a:pt x="41" y="11"/>
                  <a:pt x="37" y="11"/>
                  <a:pt x="33" y="13"/>
                </a:cubicBezTo>
                <a:cubicBezTo>
                  <a:pt x="29" y="14"/>
                  <a:pt x="26" y="17"/>
                  <a:pt x="23" y="20"/>
                </a:cubicBezTo>
                <a:cubicBezTo>
                  <a:pt x="20" y="23"/>
                  <a:pt x="17" y="27"/>
                  <a:pt x="15" y="33"/>
                </a:cubicBezTo>
                <a:cubicBezTo>
                  <a:pt x="13" y="38"/>
                  <a:pt x="13" y="44"/>
                  <a:pt x="13" y="52"/>
                </a:cubicBezTo>
                <a:cubicBezTo>
                  <a:pt x="13" y="59"/>
                  <a:pt x="13" y="65"/>
                  <a:pt x="15" y="70"/>
                </a:cubicBezTo>
                <a:cubicBezTo>
                  <a:pt x="17" y="75"/>
                  <a:pt x="19" y="80"/>
                  <a:pt x="22" y="83"/>
                </a:cubicBezTo>
                <a:cubicBezTo>
                  <a:pt x="25" y="87"/>
                  <a:pt x="29" y="89"/>
                  <a:pt x="33" y="91"/>
                </a:cubicBezTo>
                <a:cubicBezTo>
                  <a:pt x="37" y="93"/>
                  <a:pt x="41" y="94"/>
                  <a:pt x="46" y="94"/>
                </a:cubicBezTo>
                <a:cubicBezTo>
                  <a:pt x="51" y="94"/>
                  <a:pt x="54" y="93"/>
                  <a:pt x="58" y="92"/>
                </a:cubicBezTo>
                <a:cubicBezTo>
                  <a:pt x="61" y="91"/>
                  <a:pt x="64" y="90"/>
                  <a:pt x="66" y="89"/>
                </a:cubicBezTo>
                <a:lnTo>
                  <a:pt x="69" y="98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46" name="Freeform 1946"/>
          <p:cNvSpPr>
            <a:spLocks/>
          </p:cNvSpPr>
          <p:nvPr userDrawn="1"/>
        </p:nvSpPr>
        <p:spPr bwMode="auto">
          <a:xfrm>
            <a:off x="1301751" y="625475"/>
            <a:ext cx="49213" cy="73025"/>
          </a:xfrm>
          <a:custGeom>
            <a:avLst/>
            <a:gdLst>
              <a:gd name="T0" fmla="*/ 18 w 70"/>
              <a:gd name="T1" fmla="*/ 54 h 101"/>
              <a:gd name="T2" fmla="*/ 18 w 70"/>
              <a:gd name="T3" fmla="*/ 54 h 101"/>
              <a:gd name="T4" fmla="*/ 11 w 70"/>
              <a:gd name="T5" fmla="*/ 54 h 101"/>
              <a:gd name="T6" fmla="*/ 11 w 70"/>
              <a:gd name="T7" fmla="*/ 101 h 101"/>
              <a:gd name="T8" fmla="*/ 0 w 70"/>
              <a:gd name="T9" fmla="*/ 101 h 101"/>
              <a:gd name="T10" fmla="*/ 0 w 70"/>
              <a:gd name="T11" fmla="*/ 0 h 101"/>
              <a:gd name="T12" fmla="*/ 11 w 70"/>
              <a:gd name="T13" fmla="*/ 0 h 101"/>
              <a:gd name="T14" fmla="*/ 11 w 70"/>
              <a:gd name="T15" fmla="*/ 47 h 101"/>
              <a:gd name="T16" fmla="*/ 18 w 70"/>
              <a:gd name="T17" fmla="*/ 45 h 101"/>
              <a:gd name="T18" fmla="*/ 52 w 70"/>
              <a:gd name="T19" fmla="*/ 0 h 101"/>
              <a:gd name="T20" fmla="*/ 66 w 70"/>
              <a:gd name="T21" fmla="*/ 0 h 101"/>
              <a:gd name="T22" fmla="*/ 32 w 70"/>
              <a:gd name="T23" fmla="*/ 43 h 101"/>
              <a:gd name="T24" fmla="*/ 26 w 70"/>
              <a:gd name="T25" fmla="*/ 48 h 101"/>
              <a:gd name="T26" fmla="*/ 33 w 70"/>
              <a:gd name="T27" fmla="*/ 54 h 101"/>
              <a:gd name="T28" fmla="*/ 70 w 70"/>
              <a:gd name="T29" fmla="*/ 101 h 101"/>
              <a:gd name="T30" fmla="*/ 55 w 70"/>
              <a:gd name="T31" fmla="*/ 101 h 101"/>
              <a:gd name="T32" fmla="*/ 18 w 70"/>
              <a:gd name="T33" fmla="*/ 54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0" h="101">
                <a:moveTo>
                  <a:pt x="18" y="54"/>
                </a:moveTo>
                <a:lnTo>
                  <a:pt x="18" y="54"/>
                </a:lnTo>
                <a:lnTo>
                  <a:pt x="11" y="54"/>
                </a:lnTo>
                <a:lnTo>
                  <a:pt x="11" y="101"/>
                </a:lnTo>
                <a:lnTo>
                  <a:pt x="0" y="101"/>
                </a:lnTo>
                <a:lnTo>
                  <a:pt x="0" y="0"/>
                </a:lnTo>
                <a:lnTo>
                  <a:pt x="11" y="0"/>
                </a:lnTo>
                <a:lnTo>
                  <a:pt x="11" y="47"/>
                </a:lnTo>
                <a:lnTo>
                  <a:pt x="18" y="45"/>
                </a:lnTo>
                <a:lnTo>
                  <a:pt x="52" y="0"/>
                </a:lnTo>
                <a:lnTo>
                  <a:pt x="66" y="0"/>
                </a:lnTo>
                <a:lnTo>
                  <a:pt x="32" y="43"/>
                </a:lnTo>
                <a:lnTo>
                  <a:pt x="26" y="48"/>
                </a:lnTo>
                <a:lnTo>
                  <a:pt x="33" y="54"/>
                </a:lnTo>
                <a:lnTo>
                  <a:pt x="70" y="101"/>
                </a:lnTo>
                <a:lnTo>
                  <a:pt x="55" y="101"/>
                </a:lnTo>
                <a:lnTo>
                  <a:pt x="18" y="54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47" name="Freeform 1947"/>
          <p:cNvSpPr>
            <a:spLocks noEditPoints="1"/>
          </p:cNvSpPr>
          <p:nvPr userDrawn="1"/>
        </p:nvSpPr>
        <p:spPr bwMode="auto">
          <a:xfrm>
            <a:off x="1360488" y="623888"/>
            <a:ext cx="58738" cy="74613"/>
          </a:xfrm>
          <a:custGeom>
            <a:avLst/>
            <a:gdLst>
              <a:gd name="T0" fmla="*/ 12 w 82"/>
              <a:gd name="T1" fmla="*/ 52 h 104"/>
              <a:gd name="T2" fmla="*/ 12 w 82"/>
              <a:gd name="T3" fmla="*/ 52 h 104"/>
              <a:gd name="T4" fmla="*/ 14 w 82"/>
              <a:gd name="T5" fmla="*/ 68 h 104"/>
              <a:gd name="T6" fmla="*/ 19 w 82"/>
              <a:gd name="T7" fmla="*/ 81 h 104"/>
              <a:gd name="T8" fmla="*/ 28 w 82"/>
              <a:gd name="T9" fmla="*/ 90 h 104"/>
              <a:gd name="T10" fmla="*/ 41 w 82"/>
              <a:gd name="T11" fmla="*/ 94 h 104"/>
              <a:gd name="T12" fmla="*/ 62 w 82"/>
              <a:gd name="T13" fmla="*/ 83 h 104"/>
              <a:gd name="T14" fmla="*/ 69 w 82"/>
              <a:gd name="T15" fmla="*/ 52 h 104"/>
              <a:gd name="T16" fmla="*/ 68 w 82"/>
              <a:gd name="T17" fmla="*/ 36 h 104"/>
              <a:gd name="T18" fmla="*/ 62 w 82"/>
              <a:gd name="T19" fmla="*/ 23 h 104"/>
              <a:gd name="T20" fmla="*/ 53 w 82"/>
              <a:gd name="T21" fmla="*/ 14 h 104"/>
              <a:gd name="T22" fmla="*/ 41 w 82"/>
              <a:gd name="T23" fmla="*/ 11 h 104"/>
              <a:gd name="T24" fmla="*/ 20 w 82"/>
              <a:gd name="T25" fmla="*/ 21 h 104"/>
              <a:gd name="T26" fmla="*/ 12 w 82"/>
              <a:gd name="T27" fmla="*/ 52 h 104"/>
              <a:gd name="T28" fmla="*/ 0 w 82"/>
              <a:gd name="T29" fmla="*/ 52 h 104"/>
              <a:gd name="T30" fmla="*/ 0 w 82"/>
              <a:gd name="T31" fmla="*/ 52 h 104"/>
              <a:gd name="T32" fmla="*/ 10 w 82"/>
              <a:gd name="T33" fmla="*/ 13 h 104"/>
              <a:gd name="T34" fmla="*/ 41 w 82"/>
              <a:gd name="T35" fmla="*/ 0 h 104"/>
              <a:gd name="T36" fmla="*/ 59 w 82"/>
              <a:gd name="T37" fmla="*/ 4 h 104"/>
              <a:gd name="T38" fmla="*/ 72 w 82"/>
              <a:gd name="T39" fmla="*/ 14 h 104"/>
              <a:gd name="T40" fmla="*/ 79 w 82"/>
              <a:gd name="T41" fmla="*/ 31 h 104"/>
              <a:gd name="T42" fmla="*/ 82 w 82"/>
              <a:gd name="T43" fmla="*/ 52 h 104"/>
              <a:gd name="T44" fmla="*/ 71 w 82"/>
              <a:gd name="T45" fmla="*/ 91 h 104"/>
              <a:gd name="T46" fmla="*/ 41 w 82"/>
              <a:gd name="T47" fmla="*/ 104 h 104"/>
              <a:gd name="T48" fmla="*/ 22 w 82"/>
              <a:gd name="T49" fmla="*/ 101 h 104"/>
              <a:gd name="T50" fmla="*/ 10 w 82"/>
              <a:gd name="T51" fmla="*/ 90 h 104"/>
              <a:gd name="T52" fmla="*/ 2 w 82"/>
              <a:gd name="T53" fmla="*/ 74 h 104"/>
              <a:gd name="T54" fmla="*/ 0 w 82"/>
              <a:gd name="T55" fmla="*/ 52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2" h="104">
                <a:moveTo>
                  <a:pt x="12" y="52"/>
                </a:moveTo>
                <a:lnTo>
                  <a:pt x="12" y="52"/>
                </a:lnTo>
                <a:cubicBezTo>
                  <a:pt x="12" y="58"/>
                  <a:pt x="13" y="63"/>
                  <a:pt x="14" y="68"/>
                </a:cubicBezTo>
                <a:cubicBezTo>
                  <a:pt x="15" y="73"/>
                  <a:pt x="17" y="77"/>
                  <a:pt x="19" y="81"/>
                </a:cubicBezTo>
                <a:cubicBezTo>
                  <a:pt x="21" y="85"/>
                  <a:pt x="24" y="88"/>
                  <a:pt x="28" y="90"/>
                </a:cubicBezTo>
                <a:cubicBezTo>
                  <a:pt x="31" y="92"/>
                  <a:pt x="36" y="94"/>
                  <a:pt x="41" y="94"/>
                </a:cubicBezTo>
                <a:cubicBezTo>
                  <a:pt x="50" y="94"/>
                  <a:pt x="57" y="90"/>
                  <a:pt x="62" y="83"/>
                </a:cubicBezTo>
                <a:cubicBezTo>
                  <a:pt x="67" y="77"/>
                  <a:pt x="69" y="66"/>
                  <a:pt x="69" y="52"/>
                </a:cubicBezTo>
                <a:cubicBezTo>
                  <a:pt x="69" y="47"/>
                  <a:pt x="69" y="41"/>
                  <a:pt x="68" y="36"/>
                </a:cubicBezTo>
                <a:cubicBezTo>
                  <a:pt x="66" y="31"/>
                  <a:pt x="65" y="27"/>
                  <a:pt x="62" y="23"/>
                </a:cubicBezTo>
                <a:cubicBezTo>
                  <a:pt x="60" y="19"/>
                  <a:pt x="57" y="16"/>
                  <a:pt x="53" y="14"/>
                </a:cubicBezTo>
                <a:cubicBezTo>
                  <a:pt x="50" y="12"/>
                  <a:pt x="46" y="11"/>
                  <a:pt x="41" y="11"/>
                </a:cubicBezTo>
                <a:cubicBezTo>
                  <a:pt x="32" y="11"/>
                  <a:pt x="25" y="14"/>
                  <a:pt x="20" y="21"/>
                </a:cubicBezTo>
                <a:cubicBezTo>
                  <a:pt x="15" y="28"/>
                  <a:pt x="12" y="38"/>
                  <a:pt x="12" y="52"/>
                </a:cubicBezTo>
                <a:close/>
                <a:moveTo>
                  <a:pt x="0" y="52"/>
                </a:moveTo>
                <a:lnTo>
                  <a:pt x="0" y="52"/>
                </a:lnTo>
                <a:cubicBezTo>
                  <a:pt x="0" y="35"/>
                  <a:pt x="3" y="22"/>
                  <a:pt x="10" y="13"/>
                </a:cubicBezTo>
                <a:cubicBezTo>
                  <a:pt x="17" y="4"/>
                  <a:pt x="27" y="0"/>
                  <a:pt x="41" y="0"/>
                </a:cubicBezTo>
                <a:cubicBezTo>
                  <a:pt x="48" y="0"/>
                  <a:pt x="54" y="1"/>
                  <a:pt x="59" y="4"/>
                </a:cubicBezTo>
                <a:cubicBezTo>
                  <a:pt x="64" y="6"/>
                  <a:pt x="68" y="10"/>
                  <a:pt x="72" y="14"/>
                </a:cubicBezTo>
                <a:cubicBezTo>
                  <a:pt x="75" y="19"/>
                  <a:pt x="78" y="24"/>
                  <a:pt x="79" y="31"/>
                </a:cubicBezTo>
                <a:cubicBezTo>
                  <a:pt x="81" y="37"/>
                  <a:pt x="82" y="44"/>
                  <a:pt x="82" y="52"/>
                </a:cubicBezTo>
                <a:cubicBezTo>
                  <a:pt x="82" y="69"/>
                  <a:pt x="78" y="82"/>
                  <a:pt x="71" y="91"/>
                </a:cubicBezTo>
                <a:cubicBezTo>
                  <a:pt x="64" y="100"/>
                  <a:pt x="54" y="104"/>
                  <a:pt x="41" y="104"/>
                </a:cubicBezTo>
                <a:cubicBezTo>
                  <a:pt x="34" y="104"/>
                  <a:pt x="27" y="103"/>
                  <a:pt x="22" y="101"/>
                </a:cubicBezTo>
                <a:cubicBezTo>
                  <a:pt x="17" y="98"/>
                  <a:pt x="13" y="95"/>
                  <a:pt x="10" y="90"/>
                </a:cubicBezTo>
                <a:cubicBezTo>
                  <a:pt x="6" y="85"/>
                  <a:pt x="4" y="80"/>
                  <a:pt x="2" y="74"/>
                </a:cubicBezTo>
                <a:cubicBezTo>
                  <a:pt x="0" y="67"/>
                  <a:pt x="0" y="60"/>
                  <a:pt x="0" y="52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48" name="Freeform 1948"/>
          <p:cNvSpPr>
            <a:spLocks noEditPoints="1"/>
          </p:cNvSpPr>
          <p:nvPr userDrawn="1"/>
        </p:nvSpPr>
        <p:spPr bwMode="auto">
          <a:xfrm>
            <a:off x="1435101" y="608013"/>
            <a:ext cx="52388" cy="90488"/>
          </a:xfrm>
          <a:custGeom>
            <a:avLst/>
            <a:gdLst>
              <a:gd name="T0" fmla="*/ 25 w 74"/>
              <a:gd name="T1" fmla="*/ 0 h 126"/>
              <a:gd name="T2" fmla="*/ 25 w 74"/>
              <a:gd name="T3" fmla="*/ 0 h 126"/>
              <a:gd name="T4" fmla="*/ 29 w 74"/>
              <a:gd name="T5" fmla="*/ 8 h 126"/>
              <a:gd name="T6" fmla="*/ 38 w 74"/>
              <a:gd name="T7" fmla="*/ 11 h 126"/>
              <a:gd name="T8" fmla="*/ 48 w 74"/>
              <a:gd name="T9" fmla="*/ 8 h 126"/>
              <a:gd name="T10" fmla="*/ 52 w 74"/>
              <a:gd name="T11" fmla="*/ 0 h 126"/>
              <a:gd name="T12" fmla="*/ 62 w 74"/>
              <a:gd name="T13" fmla="*/ 3 h 126"/>
              <a:gd name="T14" fmla="*/ 55 w 74"/>
              <a:gd name="T15" fmla="*/ 15 h 126"/>
              <a:gd name="T16" fmla="*/ 38 w 74"/>
              <a:gd name="T17" fmla="*/ 20 h 126"/>
              <a:gd name="T18" fmla="*/ 22 w 74"/>
              <a:gd name="T19" fmla="*/ 16 h 126"/>
              <a:gd name="T20" fmla="*/ 14 w 74"/>
              <a:gd name="T21" fmla="*/ 3 h 126"/>
              <a:gd name="T22" fmla="*/ 25 w 74"/>
              <a:gd name="T23" fmla="*/ 0 h 126"/>
              <a:gd name="T24" fmla="*/ 62 w 74"/>
              <a:gd name="T25" fmla="*/ 57 h 126"/>
              <a:gd name="T26" fmla="*/ 62 w 74"/>
              <a:gd name="T27" fmla="*/ 57 h 126"/>
              <a:gd name="T28" fmla="*/ 63 w 74"/>
              <a:gd name="T29" fmla="*/ 46 h 126"/>
              <a:gd name="T30" fmla="*/ 62 w 74"/>
              <a:gd name="T31" fmla="*/ 46 h 126"/>
              <a:gd name="T32" fmla="*/ 56 w 74"/>
              <a:gd name="T33" fmla="*/ 58 h 126"/>
              <a:gd name="T34" fmla="*/ 7 w 74"/>
              <a:gd name="T35" fmla="*/ 126 h 126"/>
              <a:gd name="T36" fmla="*/ 0 w 74"/>
              <a:gd name="T37" fmla="*/ 126 h 126"/>
              <a:gd name="T38" fmla="*/ 0 w 74"/>
              <a:gd name="T39" fmla="*/ 25 h 126"/>
              <a:gd name="T40" fmla="*/ 12 w 74"/>
              <a:gd name="T41" fmla="*/ 25 h 126"/>
              <a:gd name="T42" fmla="*/ 12 w 74"/>
              <a:gd name="T43" fmla="*/ 94 h 126"/>
              <a:gd name="T44" fmla="*/ 11 w 74"/>
              <a:gd name="T45" fmla="*/ 105 h 126"/>
              <a:gd name="T46" fmla="*/ 12 w 74"/>
              <a:gd name="T47" fmla="*/ 105 h 126"/>
              <a:gd name="T48" fmla="*/ 18 w 74"/>
              <a:gd name="T49" fmla="*/ 93 h 126"/>
              <a:gd name="T50" fmla="*/ 67 w 74"/>
              <a:gd name="T51" fmla="*/ 25 h 126"/>
              <a:gd name="T52" fmla="*/ 74 w 74"/>
              <a:gd name="T53" fmla="*/ 25 h 126"/>
              <a:gd name="T54" fmla="*/ 74 w 74"/>
              <a:gd name="T55" fmla="*/ 126 h 126"/>
              <a:gd name="T56" fmla="*/ 62 w 74"/>
              <a:gd name="T57" fmla="*/ 126 h 126"/>
              <a:gd name="T58" fmla="*/ 62 w 74"/>
              <a:gd name="T59" fmla="*/ 57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4" h="126">
                <a:moveTo>
                  <a:pt x="25" y="0"/>
                </a:moveTo>
                <a:lnTo>
                  <a:pt x="25" y="0"/>
                </a:lnTo>
                <a:cubicBezTo>
                  <a:pt x="26" y="4"/>
                  <a:pt x="27" y="7"/>
                  <a:pt x="29" y="8"/>
                </a:cubicBezTo>
                <a:cubicBezTo>
                  <a:pt x="32" y="10"/>
                  <a:pt x="35" y="11"/>
                  <a:pt x="38" y="11"/>
                </a:cubicBezTo>
                <a:cubicBezTo>
                  <a:pt x="42" y="11"/>
                  <a:pt x="45" y="10"/>
                  <a:pt x="48" y="8"/>
                </a:cubicBezTo>
                <a:cubicBezTo>
                  <a:pt x="50" y="7"/>
                  <a:pt x="51" y="4"/>
                  <a:pt x="52" y="0"/>
                </a:cubicBezTo>
                <a:lnTo>
                  <a:pt x="62" y="3"/>
                </a:lnTo>
                <a:cubicBezTo>
                  <a:pt x="61" y="8"/>
                  <a:pt x="59" y="12"/>
                  <a:pt x="55" y="15"/>
                </a:cubicBezTo>
                <a:cubicBezTo>
                  <a:pt x="51" y="18"/>
                  <a:pt x="46" y="20"/>
                  <a:pt x="38" y="20"/>
                </a:cubicBezTo>
                <a:cubicBezTo>
                  <a:pt x="32" y="20"/>
                  <a:pt x="26" y="18"/>
                  <a:pt x="22" y="16"/>
                </a:cubicBezTo>
                <a:cubicBezTo>
                  <a:pt x="17" y="13"/>
                  <a:pt x="15" y="9"/>
                  <a:pt x="14" y="3"/>
                </a:cubicBezTo>
                <a:lnTo>
                  <a:pt x="25" y="0"/>
                </a:lnTo>
                <a:close/>
                <a:moveTo>
                  <a:pt x="62" y="57"/>
                </a:moveTo>
                <a:lnTo>
                  <a:pt x="62" y="57"/>
                </a:lnTo>
                <a:lnTo>
                  <a:pt x="63" y="46"/>
                </a:lnTo>
                <a:lnTo>
                  <a:pt x="62" y="46"/>
                </a:lnTo>
                <a:lnTo>
                  <a:pt x="56" y="58"/>
                </a:lnTo>
                <a:lnTo>
                  <a:pt x="7" y="126"/>
                </a:lnTo>
                <a:lnTo>
                  <a:pt x="0" y="126"/>
                </a:lnTo>
                <a:lnTo>
                  <a:pt x="0" y="25"/>
                </a:lnTo>
                <a:lnTo>
                  <a:pt x="12" y="25"/>
                </a:lnTo>
                <a:lnTo>
                  <a:pt x="12" y="94"/>
                </a:lnTo>
                <a:lnTo>
                  <a:pt x="11" y="105"/>
                </a:lnTo>
                <a:lnTo>
                  <a:pt x="12" y="105"/>
                </a:lnTo>
                <a:lnTo>
                  <a:pt x="18" y="93"/>
                </a:lnTo>
                <a:lnTo>
                  <a:pt x="67" y="25"/>
                </a:lnTo>
                <a:lnTo>
                  <a:pt x="74" y="25"/>
                </a:lnTo>
                <a:lnTo>
                  <a:pt x="74" y="126"/>
                </a:lnTo>
                <a:lnTo>
                  <a:pt x="62" y="126"/>
                </a:lnTo>
                <a:lnTo>
                  <a:pt x="62" y="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49" name="Freeform 1949"/>
          <p:cNvSpPr>
            <a:spLocks noEditPoints="1"/>
          </p:cNvSpPr>
          <p:nvPr userDrawn="1"/>
        </p:nvSpPr>
        <p:spPr bwMode="auto">
          <a:xfrm>
            <a:off x="1530351" y="623888"/>
            <a:ext cx="71438" cy="76200"/>
          </a:xfrm>
          <a:custGeom>
            <a:avLst/>
            <a:gdLst>
              <a:gd name="T0" fmla="*/ 67 w 101"/>
              <a:gd name="T1" fmla="*/ 22 h 106"/>
              <a:gd name="T2" fmla="*/ 56 w 101"/>
              <a:gd name="T3" fmla="*/ 23 h 106"/>
              <a:gd name="T4" fmla="*/ 60 w 101"/>
              <a:gd name="T5" fmla="*/ 83 h 106"/>
              <a:gd name="T6" fmla="*/ 74 w 101"/>
              <a:gd name="T7" fmla="*/ 81 h 106"/>
              <a:gd name="T8" fmla="*/ 86 w 101"/>
              <a:gd name="T9" fmla="*/ 66 h 106"/>
              <a:gd name="T10" fmla="*/ 87 w 101"/>
              <a:gd name="T11" fmla="*/ 40 h 106"/>
              <a:gd name="T12" fmla="*/ 76 w 101"/>
              <a:gd name="T13" fmla="*/ 24 h 106"/>
              <a:gd name="T14" fmla="*/ 35 w 101"/>
              <a:gd name="T15" fmla="*/ 83 h 106"/>
              <a:gd name="T16" fmla="*/ 37 w 101"/>
              <a:gd name="T17" fmla="*/ 83 h 106"/>
              <a:gd name="T18" fmla="*/ 42 w 101"/>
              <a:gd name="T19" fmla="*/ 83 h 106"/>
              <a:gd name="T20" fmla="*/ 44 w 101"/>
              <a:gd name="T21" fmla="*/ 22 h 106"/>
              <a:gd name="T22" fmla="*/ 36 w 101"/>
              <a:gd name="T23" fmla="*/ 22 h 106"/>
              <a:gd name="T24" fmla="*/ 19 w 101"/>
              <a:gd name="T25" fmla="*/ 30 h 106"/>
              <a:gd name="T26" fmla="*/ 12 w 101"/>
              <a:gd name="T27" fmla="*/ 53 h 106"/>
              <a:gd name="T28" fmla="*/ 18 w 101"/>
              <a:gd name="T29" fmla="*/ 75 h 106"/>
              <a:gd name="T30" fmla="*/ 35 w 101"/>
              <a:gd name="T31" fmla="*/ 83 h 106"/>
              <a:gd name="T32" fmla="*/ 44 w 101"/>
              <a:gd name="T33" fmla="*/ 92 h 106"/>
              <a:gd name="T34" fmla="*/ 33 w 101"/>
              <a:gd name="T35" fmla="*/ 93 h 106"/>
              <a:gd name="T36" fmla="*/ 9 w 101"/>
              <a:gd name="T37" fmla="*/ 84 h 106"/>
              <a:gd name="T38" fmla="*/ 0 w 101"/>
              <a:gd name="T39" fmla="*/ 53 h 106"/>
              <a:gd name="T40" fmla="*/ 10 w 101"/>
              <a:gd name="T41" fmla="*/ 23 h 106"/>
              <a:gd name="T42" fmla="*/ 35 w 101"/>
              <a:gd name="T43" fmla="*/ 12 h 106"/>
              <a:gd name="T44" fmla="*/ 44 w 101"/>
              <a:gd name="T45" fmla="*/ 12 h 106"/>
              <a:gd name="T46" fmla="*/ 56 w 101"/>
              <a:gd name="T47" fmla="*/ 0 h 106"/>
              <a:gd name="T48" fmla="*/ 62 w 101"/>
              <a:gd name="T49" fmla="*/ 12 h 106"/>
              <a:gd name="T50" fmla="*/ 81 w 101"/>
              <a:gd name="T51" fmla="*/ 14 h 106"/>
              <a:gd name="T52" fmla="*/ 98 w 101"/>
              <a:gd name="T53" fmla="*/ 34 h 106"/>
              <a:gd name="T54" fmla="*/ 98 w 101"/>
              <a:gd name="T55" fmla="*/ 70 h 106"/>
              <a:gd name="T56" fmla="*/ 79 w 101"/>
              <a:gd name="T57" fmla="*/ 90 h 106"/>
              <a:gd name="T58" fmla="*/ 61 w 101"/>
              <a:gd name="T59" fmla="*/ 93 h 106"/>
              <a:gd name="T60" fmla="*/ 56 w 101"/>
              <a:gd name="T61" fmla="*/ 106 h 106"/>
              <a:gd name="T62" fmla="*/ 44 w 101"/>
              <a:gd name="T63" fmla="*/ 92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1" h="106">
                <a:moveTo>
                  <a:pt x="67" y="22"/>
                </a:moveTo>
                <a:lnTo>
                  <a:pt x="67" y="22"/>
                </a:lnTo>
                <a:cubicBezTo>
                  <a:pt x="65" y="22"/>
                  <a:pt x="63" y="22"/>
                  <a:pt x="61" y="22"/>
                </a:cubicBezTo>
                <a:cubicBezTo>
                  <a:pt x="59" y="22"/>
                  <a:pt x="58" y="22"/>
                  <a:pt x="56" y="23"/>
                </a:cubicBezTo>
                <a:lnTo>
                  <a:pt x="56" y="83"/>
                </a:lnTo>
                <a:cubicBezTo>
                  <a:pt x="57" y="83"/>
                  <a:pt x="58" y="83"/>
                  <a:pt x="60" y="83"/>
                </a:cubicBezTo>
                <a:cubicBezTo>
                  <a:pt x="62" y="83"/>
                  <a:pt x="63" y="83"/>
                  <a:pt x="65" y="83"/>
                </a:cubicBezTo>
                <a:cubicBezTo>
                  <a:pt x="68" y="83"/>
                  <a:pt x="71" y="82"/>
                  <a:pt x="74" y="81"/>
                </a:cubicBezTo>
                <a:cubicBezTo>
                  <a:pt x="77" y="80"/>
                  <a:pt x="79" y="78"/>
                  <a:pt x="81" y="75"/>
                </a:cubicBezTo>
                <a:cubicBezTo>
                  <a:pt x="83" y="73"/>
                  <a:pt x="85" y="69"/>
                  <a:pt x="86" y="66"/>
                </a:cubicBezTo>
                <a:cubicBezTo>
                  <a:pt x="88" y="62"/>
                  <a:pt x="88" y="57"/>
                  <a:pt x="88" y="52"/>
                </a:cubicBezTo>
                <a:cubicBezTo>
                  <a:pt x="88" y="47"/>
                  <a:pt x="88" y="43"/>
                  <a:pt x="87" y="40"/>
                </a:cubicBezTo>
                <a:cubicBezTo>
                  <a:pt x="86" y="36"/>
                  <a:pt x="84" y="33"/>
                  <a:pt x="82" y="30"/>
                </a:cubicBezTo>
                <a:cubicBezTo>
                  <a:pt x="81" y="27"/>
                  <a:pt x="78" y="25"/>
                  <a:pt x="76" y="24"/>
                </a:cubicBezTo>
                <a:cubicBezTo>
                  <a:pt x="73" y="22"/>
                  <a:pt x="70" y="22"/>
                  <a:pt x="67" y="22"/>
                </a:cubicBezTo>
                <a:close/>
                <a:moveTo>
                  <a:pt x="35" y="83"/>
                </a:moveTo>
                <a:lnTo>
                  <a:pt x="35" y="83"/>
                </a:lnTo>
                <a:lnTo>
                  <a:pt x="37" y="83"/>
                </a:lnTo>
                <a:cubicBezTo>
                  <a:pt x="37" y="83"/>
                  <a:pt x="38" y="83"/>
                  <a:pt x="39" y="83"/>
                </a:cubicBezTo>
                <a:cubicBezTo>
                  <a:pt x="40" y="83"/>
                  <a:pt x="41" y="83"/>
                  <a:pt x="42" y="83"/>
                </a:cubicBezTo>
                <a:cubicBezTo>
                  <a:pt x="43" y="82"/>
                  <a:pt x="44" y="82"/>
                  <a:pt x="44" y="82"/>
                </a:cubicBezTo>
                <a:lnTo>
                  <a:pt x="44" y="22"/>
                </a:lnTo>
                <a:cubicBezTo>
                  <a:pt x="43" y="22"/>
                  <a:pt x="42" y="22"/>
                  <a:pt x="40" y="22"/>
                </a:cubicBezTo>
                <a:cubicBezTo>
                  <a:pt x="39" y="22"/>
                  <a:pt x="37" y="22"/>
                  <a:pt x="36" y="22"/>
                </a:cubicBezTo>
                <a:cubicBezTo>
                  <a:pt x="32" y="22"/>
                  <a:pt x="29" y="22"/>
                  <a:pt x="27" y="24"/>
                </a:cubicBezTo>
                <a:cubicBezTo>
                  <a:pt x="24" y="25"/>
                  <a:pt x="21" y="27"/>
                  <a:pt x="19" y="30"/>
                </a:cubicBezTo>
                <a:cubicBezTo>
                  <a:pt x="17" y="32"/>
                  <a:pt x="15" y="35"/>
                  <a:pt x="14" y="39"/>
                </a:cubicBezTo>
                <a:cubicBezTo>
                  <a:pt x="13" y="43"/>
                  <a:pt x="12" y="48"/>
                  <a:pt x="12" y="53"/>
                </a:cubicBezTo>
                <a:cubicBezTo>
                  <a:pt x="12" y="58"/>
                  <a:pt x="13" y="62"/>
                  <a:pt x="14" y="66"/>
                </a:cubicBezTo>
                <a:cubicBezTo>
                  <a:pt x="15" y="69"/>
                  <a:pt x="17" y="72"/>
                  <a:pt x="18" y="75"/>
                </a:cubicBezTo>
                <a:cubicBezTo>
                  <a:pt x="20" y="78"/>
                  <a:pt x="23" y="80"/>
                  <a:pt x="26" y="81"/>
                </a:cubicBezTo>
                <a:cubicBezTo>
                  <a:pt x="28" y="82"/>
                  <a:pt x="31" y="83"/>
                  <a:pt x="35" y="83"/>
                </a:cubicBezTo>
                <a:close/>
                <a:moveTo>
                  <a:pt x="44" y="92"/>
                </a:moveTo>
                <a:lnTo>
                  <a:pt x="44" y="92"/>
                </a:lnTo>
                <a:cubicBezTo>
                  <a:pt x="43" y="93"/>
                  <a:pt x="41" y="93"/>
                  <a:pt x="39" y="93"/>
                </a:cubicBezTo>
                <a:cubicBezTo>
                  <a:pt x="36" y="93"/>
                  <a:pt x="34" y="93"/>
                  <a:pt x="33" y="93"/>
                </a:cubicBezTo>
                <a:cubicBezTo>
                  <a:pt x="28" y="93"/>
                  <a:pt x="24" y="92"/>
                  <a:pt x="20" y="91"/>
                </a:cubicBezTo>
                <a:cubicBezTo>
                  <a:pt x="16" y="89"/>
                  <a:pt x="12" y="87"/>
                  <a:pt x="9" y="84"/>
                </a:cubicBezTo>
                <a:cubicBezTo>
                  <a:pt x="6" y="80"/>
                  <a:pt x="4" y="76"/>
                  <a:pt x="2" y="71"/>
                </a:cubicBezTo>
                <a:cubicBezTo>
                  <a:pt x="1" y="66"/>
                  <a:pt x="0" y="60"/>
                  <a:pt x="0" y="53"/>
                </a:cubicBezTo>
                <a:cubicBezTo>
                  <a:pt x="0" y="47"/>
                  <a:pt x="1" y="41"/>
                  <a:pt x="2" y="36"/>
                </a:cubicBezTo>
                <a:cubicBezTo>
                  <a:pt x="4" y="30"/>
                  <a:pt x="7" y="26"/>
                  <a:pt x="10" y="23"/>
                </a:cubicBezTo>
                <a:cubicBezTo>
                  <a:pt x="13" y="19"/>
                  <a:pt x="17" y="16"/>
                  <a:pt x="21" y="14"/>
                </a:cubicBezTo>
                <a:cubicBezTo>
                  <a:pt x="25" y="13"/>
                  <a:pt x="30" y="12"/>
                  <a:pt x="35" y="12"/>
                </a:cubicBezTo>
                <a:cubicBezTo>
                  <a:pt x="37" y="12"/>
                  <a:pt x="38" y="12"/>
                  <a:pt x="40" y="12"/>
                </a:cubicBezTo>
                <a:cubicBezTo>
                  <a:pt x="42" y="12"/>
                  <a:pt x="43" y="12"/>
                  <a:pt x="44" y="12"/>
                </a:cubicBezTo>
                <a:lnTo>
                  <a:pt x="44" y="0"/>
                </a:lnTo>
                <a:lnTo>
                  <a:pt x="56" y="0"/>
                </a:lnTo>
                <a:lnTo>
                  <a:pt x="56" y="13"/>
                </a:lnTo>
                <a:cubicBezTo>
                  <a:pt x="58" y="12"/>
                  <a:pt x="60" y="12"/>
                  <a:pt x="62" y="12"/>
                </a:cubicBezTo>
                <a:cubicBezTo>
                  <a:pt x="65" y="12"/>
                  <a:pt x="67" y="12"/>
                  <a:pt x="68" y="12"/>
                </a:cubicBezTo>
                <a:cubicBezTo>
                  <a:pt x="73" y="12"/>
                  <a:pt x="77" y="12"/>
                  <a:pt x="81" y="14"/>
                </a:cubicBezTo>
                <a:cubicBezTo>
                  <a:pt x="85" y="16"/>
                  <a:pt x="88" y="18"/>
                  <a:pt x="91" y="22"/>
                </a:cubicBezTo>
                <a:cubicBezTo>
                  <a:pt x="94" y="25"/>
                  <a:pt x="97" y="29"/>
                  <a:pt x="98" y="34"/>
                </a:cubicBezTo>
                <a:cubicBezTo>
                  <a:pt x="100" y="39"/>
                  <a:pt x="101" y="45"/>
                  <a:pt x="101" y="52"/>
                </a:cubicBezTo>
                <a:cubicBezTo>
                  <a:pt x="101" y="59"/>
                  <a:pt x="100" y="65"/>
                  <a:pt x="98" y="70"/>
                </a:cubicBezTo>
                <a:cubicBezTo>
                  <a:pt x="96" y="75"/>
                  <a:pt x="93" y="79"/>
                  <a:pt x="90" y="83"/>
                </a:cubicBezTo>
                <a:cubicBezTo>
                  <a:pt x="87" y="86"/>
                  <a:pt x="83" y="89"/>
                  <a:pt x="79" y="90"/>
                </a:cubicBezTo>
                <a:cubicBezTo>
                  <a:pt x="75" y="92"/>
                  <a:pt x="70" y="93"/>
                  <a:pt x="66" y="93"/>
                </a:cubicBezTo>
                <a:cubicBezTo>
                  <a:pt x="65" y="93"/>
                  <a:pt x="63" y="93"/>
                  <a:pt x="61" y="93"/>
                </a:cubicBezTo>
                <a:cubicBezTo>
                  <a:pt x="59" y="93"/>
                  <a:pt x="57" y="92"/>
                  <a:pt x="56" y="92"/>
                </a:cubicBezTo>
                <a:lnTo>
                  <a:pt x="56" y="106"/>
                </a:lnTo>
                <a:lnTo>
                  <a:pt x="44" y="106"/>
                </a:lnTo>
                <a:lnTo>
                  <a:pt x="44" y="9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50" name="Freeform 1950"/>
          <p:cNvSpPr>
            <a:spLocks/>
          </p:cNvSpPr>
          <p:nvPr userDrawn="1"/>
        </p:nvSpPr>
        <p:spPr bwMode="auto">
          <a:xfrm>
            <a:off x="1616076" y="625475"/>
            <a:ext cx="39688" cy="73025"/>
          </a:xfrm>
          <a:custGeom>
            <a:avLst/>
            <a:gdLst>
              <a:gd name="T0" fmla="*/ 0 w 55"/>
              <a:gd name="T1" fmla="*/ 0 h 101"/>
              <a:gd name="T2" fmla="*/ 0 w 55"/>
              <a:gd name="T3" fmla="*/ 0 h 101"/>
              <a:gd name="T4" fmla="*/ 55 w 55"/>
              <a:gd name="T5" fmla="*/ 0 h 101"/>
              <a:gd name="T6" fmla="*/ 55 w 55"/>
              <a:gd name="T7" fmla="*/ 10 h 101"/>
              <a:gd name="T8" fmla="*/ 12 w 55"/>
              <a:gd name="T9" fmla="*/ 10 h 101"/>
              <a:gd name="T10" fmla="*/ 12 w 55"/>
              <a:gd name="T11" fmla="*/ 43 h 101"/>
              <a:gd name="T12" fmla="*/ 51 w 55"/>
              <a:gd name="T13" fmla="*/ 43 h 101"/>
              <a:gd name="T14" fmla="*/ 51 w 55"/>
              <a:gd name="T15" fmla="*/ 54 h 101"/>
              <a:gd name="T16" fmla="*/ 12 w 55"/>
              <a:gd name="T17" fmla="*/ 54 h 101"/>
              <a:gd name="T18" fmla="*/ 12 w 55"/>
              <a:gd name="T19" fmla="*/ 90 h 101"/>
              <a:gd name="T20" fmla="*/ 55 w 55"/>
              <a:gd name="T21" fmla="*/ 90 h 101"/>
              <a:gd name="T22" fmla="*/ 55 w 55"/>
              <a:gd name="T23" fmla="*/ 101 h 101"/>
              <a:gd name="T24" fmla="*/ 0 w 55"/>
              <a:gd name="T25" fmla="*/ 101 h 101"/>
              <a:gd name="T26" fmla="*/ 0 w 55"/>
              <a:gd name="T27" fmla="*/ 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" h="101">
                <a:moveTo>
                  <a:pt x="0" y="0"/>
                </a:moveTo>
                <a:lnTo>
                  <a:pt x="0" y="0"/>
                </a:lnTo>
                <a:lnTo>
                  <a:pt x="55" y="0"/>
                </a:lnTo>
                <a:lnTo>
                  <a:pt x="55" y="10"/>
                </a:lnTo>
                <a:lnTo>
                  <a:pt x="12" y="10"/>
                </a:lnTo>
                <a:lnTo>
                  <a:pt x="12" y="43"/>
                </a:lnTo>
                <a:lnTo>
                  <a:pt x="51" y="43"/>
                </a:lnTo>
                <a:lnTo>
                  <a:pt x="51" y="54"/>
                </a:lnTo>
                <a:lnTo>
                  <a:pt x="12" y="54"/>
                </a:lnTo>
                <a:lnTo>
                  <a:pt x="12" y="90"/>
                </a:lnTo>
                <a:lnTo>
                  <a:pt x="55" y="90"/>
                </a:lnTo>
                <a:lnTo>
                  <a:pt x="55" y="101"/>
                </a:lnTo>
                <a:lnTo>
                  <a:pt x="0" y="101"/>
                </a:lnTo>
                <a:lnTo>
                  <a:pt x="0" y="0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51" name="Freeform 1951"/>
          <p:cNvSpPr>
            <a:spLocks noEditPoints="1"/>
          </p:cNvSpPr>
          <p:nvPr userDrawn="1"/>
        </p:nvSpPr>
        <p:spPr bwMode="auto">
          <a:xfrm>
            <a:off x="1665288" y="625475"/>
            <a:ext cx="63500" cy="85725"/>
          </a:xfrm>
          <a:custGeom>
            <a:avLst/>
            <a:gdLst>
              <a:gd name="T0" fmla="*/ 66 w 91"/>
              <a:gd name="T1" fmla="*/ 90 h 119"/>
              <a:gd name="T2" fmla="*/ 66 w 91"/>
              <a:gd name="T3" fmla="*/ 90 h 119"/>
              <a:gd name="T4" fmla="*/ 66 w 91"/>
              <a:gd name="T5" fmla="*/ 10 h 119"/>
              <a:gd name="T6" fmla="*/ 36 w 91"/>
              <a:gd name="T7" fmla="*/ 10 h 119"/>
              <a:gd name="T8" fmla="*/ 34 w 91"/>
              <a:gd name="T9" fmla="*/ 39 h 119"/>
              <a:gd name="T10" fmla="*/ 31 w 91"/>
              <a:gd name="T11" fmla="*/ 61 h 119"/>
              <a:gd name="T12" fmla="*/ 27 w 91"/>
              <a:gd name="T13" fmla="*/ 78 h 119"/>
              <a:gd name="T14" fmla="*/ 23 w 91"/>
              <a:gd name="T15" fmla="*/ 90 h 119"/>
              <a:gd name="T16" fmla="*/ 66 w 91"/>
              <a:gd name="T17" fmla="*/ 90 h 119"/>
              <a:gd name="T18" fmla="*/ 91 w 91"/>
              <a:gd name="T19" fmla="*/ 119 h 119"/>
              <a:gd name="T20" fmla="*/ 91 w 91"/>
              <a:gd name="T21" fmla="*/ 119 h 119"/>
              <a:gd name="T22" fmla="*/ 83 w 91"/>
              <a:gd name="T23" fmla="*/ 119 h 119"/>
              <a:gd name="T24" fmla="*/ 81 w 91"/>
              <a:gd name="T25" fmla="*/ 101 h 119"/>
              <a:gd name="T26" fmla="*/ 10 w 91"/>
              <a:gd name="T27" fmla="*/ 101 h 119"/>
              <a:gd name="T28" fmla="*/ 8 w 91"/>
              <a:gd name="T29" fmla="*/ 119 h 119"/>
              <a:gd name="T30" fmla="*/ 0 w 91"/>
              <a:gd name="T31" fmla="*/ 119 h 119"/>
              <a:gd name="T32" fmla="*/ 0 w 91"/>
              <a:gd name="T33" fmla="*/ 90 h 119"/>
              <a:gd name="T34" fmla="*/ 10 w 91"/>
              <a:gd name="T35" fmla="*/ 90 h 119"/>
              <a:gd name="T36" fmla="*/ 13 w 91"/>
              <a:gd name="T37" fmla="*/ 82 h 119"/>
              <a:gd name="T38" fmla="*/ 18 w 91"/>
              <a:gd name="T39" fmla="*/ 66 h 119"/>
              <a:gd name="T40" fmla="*/ 22 w 91"/>
              <a:gd name="T41" fmla="*/ 39 h 119"/>
              <a:gd name="T42" fmla="*/ 24 w 91"/>
              <a:gd name="T43" fmla="*/ 0 h 119"/>
              <a:gd name="T44" fmla="*/ 78 w 91"/>
              <a:gd name="T45" fmla="*/ 0 h 119"/>
              <a:gd name="T46" fmla="*/ 78 w 91"/>
              <a:gd name="T47" fmla="*/ 90 h 119"/>
              <a:gd name="T48" fmla="*/ 91 w 91"/>
              <a:gd name="T49" fmla="*/ 90 h 119"/>
              <a:gd name="T50" fmla="*/ 91 w 91"/>
              <a:gd name="T51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91" h="119">
                <a:moveTo>
                  <a:pt x="66" y="90"/>
                </a:moveTo>
                <a:lnTo>
                  <a:pt x="66" y="90"/>
                </a:lnTo>
                <a:lnTo>
                  <a:pt x="66" y="10"/>
                </a:lnTo>
                <a:lnTo>
                  <a:pt x="36" y="10"/>
                </a:lnTo>
                <a:cubicBezTo>
                  <a:pt x="35" y="21"/>
                  <a:pt x="35" y="30"/>
                  <a:pt x="34" y="39"/>
                </a:cubicBezTo>
                <a:cubicBezTo>
                  <a:pt x="33" y="47"/>
                  <a:pt x="32" y="55"/>
                  <a:pt x="31" y="61"/>
                </a:cubicBezTo>
                <a:cubicBezTo>
                  <a:pt x="30" y="68"/>
                  <a:pt x="29" y="73"/>
                  <a:pt x="27" y="78"/>
                </a:cubicBezTo>
                <a:cubicBezTo>
                  <a:pt x="26" y="83"/>
                  <a:pt x="24" y="87"/>
                  <a:pt x="23" y="90"/>
                </a:cubicBezTo>
                <a:lnTo>
                  <a:pt x="66" y="90"/>
                </a:lnTo>
                <a:close/>
                <a:moveTo>
                  <a:pt x="91" y="119"/>
                </a:moveTo>
                <a:lnTo>
                  <a:pt x="91" y="119"/>
                </a:lnTo>
                <a:lnTo>
                  <a:pt x="83" y="119"/>
                </a:lnTo>
                <a:lnTo>
                  <a:pt x="81" y="101"/>
                </a:lnTo>
                <a:lnTo>
                  <a:pt x="10" y="101"/>
                </a:lnTo>
                <a:lnTo>
                  <a:pt x="8" y="119"/>
                </a:lnTo>
                <a:lnTo>
                  <a:pt x="0" y="119"/>
                </a:lnTo>
                <a:lnTo>
                  <a:pt x="0" y="90"/>
                </a:lnTo>
                <a:lnTo>
                  <a:pt x="10" y="90"/>
                </a:lnTo>
                <a:cubicBezTo>
                  <a:pt x="11" y="89"/>
                  <a:pt x="12" y="86"/>
                  <a:pt x="13" y="82"/>
                </a:cubicBezTo>
                <a:cubicBezTo>
                  <a:pt x="15" y="79"/>
                  <a:pt x="17" y="73"/>
                  <a:pt x="18" y="66"/>
                </a:cubicBezTo>
                <a:cubicBezTo>
                  <a:pt x="20" y="59"/>
                  <a:pt x="21" y="49"/>
                  <a:pt x="22" y="39"/>
                </a:cubicBezTo>
                <a:cubicBezTo>
                  <a:pt x="24" y="28"/>
                  <a:pt x="24" y="15"/>
                  <a:pt x="24" y="0"/>
                </a:cubicBezTo>
                <a:lnTo>
                  <a:pt x="78" y="0"/>
                </a:lnTo>
                <a:lnTo>
                  <a:pt x="78" y="90"/>
                </a:lnTo>
                <a:lnTo>
                  <a:pt x="91" y="90"/>
                </a:lnTo>
                <a:lnTo>
                  <a:pt x="91" y="119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52" name="Freeform 1952"/>
          <p:cNvSpPr>
            <a:spLocks/>
          </p:cNvSpPr>
          <p:nvPr userDrawn="1"/>
        </p:nvSpPr>
        <p:spPr bwMode="auto">
          <a:xfrm>
            <a:off x="1743076" y="625475"/>
            <a:ext cx="39688" cy="73025"/>
          </a:xfrm>
          <a:custGeom>
            <a:avLst/>
            <a:gdLst>
              <a:gd name="T0" fmla="*/ 0 w 55"/>
              <a:gd name="T1" fmla="*/ 0 h 101"/>
              <a:gd name="T2" fmla="*/ 0 w 55"/>
              <a:gd name="T3" fmla="*/ 0 h 101"/>
              <a:gd name="T4" fmla="*/ 55 w 55"/>
              <a:gd name="T5" fmla="*/ 0 h 101"/>
              <a:gd name="T6" fmla="*/ 55 w 55"/>
              <a:gd name="T7" fmla="*/ 10 h 101"/>
              <a:gd name="T8" fmla="*/ 12 w 55"/>
              <a:gd name="T9" fmla="*/ 10 h 101"/>
              <a:gd name="T10" fmla="*/ 12 w 55"/>
              <a:gd name="T11" fmla="*/ 43 h 101"/>
              <a:gd name="T12" fmla="*/ 51 w 55"/>
              <a:gd name="T13" fmla="*/ 43 h 101"/>
              <a:gd name="T14" fmla="*/ 51 w 55"/>
              <a:gd name="T15" fmla="*/ 54 h 101"/>
              <a:gd name="T16" fmla="*/ 12 w 55"/>
              <a:gd name="T17" fmla="*/ 54 h 101"/>
              <a:gd name="T18" fmla="*/ 12 w 55"/>
              <a:gd name="T19" fmla="*/ 90 h 101"/>
              <a:gd name="T20" fmla="*/ 55 w 55"/>
              <a:gd name="T21" fmla="*/ 90 h 101"/>
              <a:gd name="T22" fmla="*/ 55 w 55"/>
              <a:gd name="T23" fmla="*/ 101 h 101"/>
              <a:gd name="T24" fmla="*/ 0 w 55"/>
              <a:gd name="T25" fmla="*/ 101 h 101"/>
              <a:gd name="T26" fmla="*/ 0 w 55"/>
              <a:gd name="T27" fmla="*/ 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" h="101">
                <a:moveTo>
                  <a:pt x="0" y="0"/>
                </a:moveTo>
                <a:lnTo>
                  <a:pt x="0" y="0"/>
                </a:lnTo>
                <a:lnTo>
                  <a:pt x="55" y="0"/>
                </a:lnTo>
                <a:lnTo>
                  <a:pt x="55" y="10"/>
                </a:lnTo>
                <a:lnTo>
                  <a:pt x="12" y="10"/>
                </a:lnTo>
                <a:lnTo>
                  <a:pt x="12" y="43"/>
                </a:lnTo>
                <a:lnTo>
                  <a:pt x="51" y="43"/>
                </a:lnTo>
                <a:lnTo>
                  <a:pt x="51" y="54"/>
                </a:lnTo>
                <a:lnTo>
                  <a:pt x="12" y="54"/>
                </a:lnTo>
                <a:lnTo>
                  <a:pt x="12" y="90"/>
                </a:lnTo>
                <a:lnTo>
                  <a:pt x="55" y="90"/>
                </a:lnTo>
                <a:lnTo>
                  <a:pt x="55" y="101"/>
                </a:lnTo>
                <a:lnTo>
                  <a:pt x="0" y="101"/>
                </a:lnTo>
                <a:lnTo>
                  <a:pt x="0" y="0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53" name="Freeform 1953"/>
          <p:cNvSpPr>
            <a:spLocks noEditPoints="1"/>
          </p:cNvSpPr>
          <p:nvPr userDrawn="1"/>
        </p:nvSpPr>
        <p:spPr bwMode="auto">
          <a:xfrm>
            <a:off x="1798638" y="623888"/>
            <a:ext cx="46038" cy="74613"/>
          </a:xfrm>
          <a:custGeom>
            <a:avLst/>
            <a:gdLst>
              <a:gd name="T0" fmla="*/ 25 w 63"/>
              <a:gd name="T1" fmla="*/ 10 h 102"/>
              <a:gd name="T2" fmla="*/ 25 w 63"/>
              <a:gd name="T3" fmla="*/ 10 h 102"/>
              <a:gd name="T4" fmla="*/ 18 w 63"/>
              <a:gd name="T5" fmla="*/ 10 h 102"/>
              <a:gd name="T6" fmla="*/ 12 w 63"/>
              <a:gd name="T7" fmla="*/ 11 h 102"/>
              <a:gd name="T8" fmla="*/ 12 w 63"/>
              <a:gd name="T9" fmla="*/ 53 h 102"/>
              <a:gd name="T10" fmla="*/ 14 w 63"/>
              <a:gd name="T11" fmla="*/ 53 h 102"/>
              <a:gd name="T12" fmla="*/ 18 w 63"/>
              <a:gd name="T13" fmla="*/ 53 h 102"/>
              <a:gd name="T14" fmla="*/ 21 w 63"/>
              <a:gd name="T15" fmla="*/ 53 h 102"/>
              <a:gd name="T16" fmla="*/ 23 w 63"/>
              <a:gd name="T17" fmla="*/ 53 h 102"/>
              <a:gd name="T18" fmla="*/ 33 w 63"/>
              <a:gd name="T19" fmla="*/ 52 h 102"/>
              <a:gd name="T20" fmla="*/ 42 w 63"/>
              <a:gd name="T21" fmla="*/ 49 h 102"/>
              <a:gd name="T22" fmla="*/ 48 w 63"/>
              <a:gd name="T23" fmla="*/ 42 h 102"/>
              <a:gd name="T24" fmla="*/ 50 w 63"/>
              <a:gd name="T25" fmla="*/ 31 h 102"/>
              <a:gd name="T26" fmla="*/ 48 w 63"/>
              <a:gd name="T27" fmla="*/ 21 h 102"/>
              <a:gd name="T28" fmla="*/ 42 w 63"/>
              <a:gd name="T29" fmla="*/ 14 h 102"/>
              <a:gd name="T30" fmla="*/ 34 w 63"/>
              <a:gd name="T31" fmla="*/ 11 h 102"/>
              <a:gd name="T32" fmla="*/ 25 w 63"/>
              <a:gd name="T33" fmla="*/ 10 h 102"/>
              <a:gd name="T34" fmla="*/ 0 w 63"/>
              <a:gd name="T35" fmla="*/ 2 h 102"/>
              <a:gd name="T36" fmla="*/ 0 w 63"/>
              <a:gd name="T37" fmla="*/ 2 h 102"/>
              <a:gd name="T38" fmla="*/ 12 w 63"/>
              <a:gd name="T39" fmla="*/ 0 h 102"/>
              <a:gd name="T40" fmla="*/ 25 w 63"/>
              <a:gd name="T41" fmla="*/ 0 h 102"/>
              <a:gd name="T42" fmla="*/ 38 w 63"/>
              <a:gd name="T43" fmla="*/ 1 h 102"/>
              <a:gd name="T44" fmla="*/ 50 w 63"/>
              <a:gd name="T45" fmla="*/ 6 h 102"/>
              <a:gd name="T46" fmla="*/ 60 w 63"/>
              <a:gd name="T47" fmla="*/ 15 h 102"/>
              <a:gd name="T48" fmla="*/ 63 w 63"/>
              <a:gd name="T49" fmla="*/ 31 h 102"/>
              <a:gd name="T50" fmla="*/ 60 w 63"/>
              <a:gd name="T51" fmla="*/ 46 h 102"/>
              <a:gd name="T52" fmla="*/ 51 w 63"/>
              <a:gd name="T53" fmla="*/ 56 h 102"/>
              <a:gd name="T54" fmla="*/ 39 w 63"/>
              <a:gd name="T55" fmla="*/ 62 h 102"/>
              <a:gd name="T56" fmla="*/ 24 w 63"/>
              <a:gd name="T57" fmla="*/ 64 h 102"/>
              <a:gd name="T58" fmla="*/ 22 w 63"/>
              <a:gd name="T59" fmla="*/ 64 h 102"/>
              <a:gd name="T60" fmla="*/ 18 w 63"/>
              <a:gd name="T61" fmla="*/ 64 h 102"/>
              <a:gd name="T62" fmla="*/ 15 w 63"/>
              <a:gd name="T63" fmla="*/ 64 h 102"/>
              <a:gd name="T64" fmla="*/ 12 w 63"/>
              <a:gd name="T65" fmla="*/ 63 h 102"/>
              <a:gd name="T66" fmla="*/ 12 w 63"/>
              <a:gd name="T67" fmla="*/ 102 h 102"/>
              <a:gd name="T68" fmla="*/ 0 w 63"/>
              <a:gd name="T69" fmla="*/ 102 h 102"/>
              <a:gd name="T70" fmla="*/ 0 w 63"/>
              <a:gd name="T71" fmla="*/ 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3" h="102">
                <a:moveTo>
                  <a:pt x="25" y="10"/>
                </a:moveTo>
                <a:lnTo>
                  <a:pt x="25" y="10"/>
                </a:lnTo>
                <a:cubicBezTo>
                  <a:pt x="22" y="10"/>
                  <a:pt x="20" y="10"/>
                  <a:pt x="18" y="10"/>
                </a:cubicBezTo>
                <a:cubicBezTo>
                  <a:pt x="15" y="10"/>
                  <a:pt x="13" y="10"/>
                  <a:pt x="12" y="11"/>
                </a:cubicBezTo>
                <a:lnTo>
                  <a:pt x="12" y="53"/>
                </a:lnTo>
                <a:cubicBezTo>
                  <a:pt x="13" y="53"/>
                  <a:pt x="13" y="53"/>
                  <a:pt x="14" y="53"/>
                </a:cubicBezTo>
                <a:cubicBezTo>
                  <a:pt x="16" y="53"/>
                  <a:pt x="17" y="53"/>
                  <a:pt x="18" y="53"/>
                </a:cubicBezTo>
                <a:cubicBezTo>
                  <a:pt x="19" y="53"/>
                  <a:pt x="20" y="53"/>
                  <a:pt x="21" y="53"/>
                </a:cubicBezTo>
                <a:lnTo>
                  <a:pt x="23" y="53"/>
                </a:lnTo>
                <a:cubicBezTo>
                  <a:pt x="27" y="53"/>
                  <a:pt x="30" y="53"/>
                  <a:pt x="33" y="52"/>
                </a:cubicBezTo>
                <a:cubicBezTo>
                  <a:pt x="36" y="52"/>
                  <a:pt x="39" y="50"/>
                  <a:pt x="42" y="49"/>
                </a:cubicBezTo>
                <a:cubicBezTo>
                  <a:pt x="44" y="47"/>
                  <a:pt x="47" y="45"/>
                  <a:pt x="48" y="42"/>
                </a:cubicBezTo>
                <a:cubicBezTo>
                  <a:pt x="50" y="39"/>
                  <a:pt x="50" y="35"/>
                  <a:pt x="50" y="31"/>
                </a:cubicBezTo>
                <a:cubicBezTo>
                  <a:pt x="50" y="27"/>
                  <a:pt x="50" y="23"/>
                  <a:pt x="48" y="21"/>
                </a:cubicBezTo>
                <a:cubicBezTo>
                  <a:pt x="47" y="18"/>
                  <a:pt x="45" y="16"/>
                  <a:pt x="42" y="14"/>
                </a:cubicBezTo>
                <a:cubicBezTo>
                  <a:pt x="40" y="13"/>
                  <a:pt x="37" y="12"/>
                  <a:pt x="34" y="11"/>
                </a:cubicBezTo>
                <a:cubicBezTo>
                  <a:pt x="31" y="10"/>
                  <a:pt x="28" y="10"/>
                  <a:pt x="25" y="10"/>
                </a:cubicBezTo>
                <a:close/>
                <a:moveTo>
                  <a:pt x="0" y="2"/>
                </a:moveTo>
                <a:lnTo>
                  <a:pt x="0" y="2"/>
                </a:lnTo>
                <a:cubicBezTo>
                  <a:pt x="4" y="1"/>
                  <a:pt x="8" y="0"/>
                  <a:pt x="12" y="0"/>
                </a:cubicBezTo>
                <a:cubicBezTo>
                  <a:pt x="16" y="0"/>
                  <a:pt x="20" y="0"/>
                  <a:pt x="25" y="0"/>
                </a:cubicBezTo>
                <a:cubicBezTo>
                  <a:pt x="29" y="0"/>
                  <a:pt x="33" y="0"/>
                  <a:pt x="38" y="1"/>
                </a:cubicBezTo>
                <a:cubicBezTo>
                  <a:pt x="43" y="2"/>
                  <a:pt x="47" y="3"/>
                  <a:pt x="50" y="6"/>
                </a:cubicBezTo>
                <a:cubicBezTo>
                  <a:pt x="54" y="8"/>
                  <a:pt x="57" y="11"/>
                  <a:pt x="60" y="15"/>
                </a:cubicBezTo>
                <a:cubicBezTo>
                  <a:pt x="62" y="19"/>
                  <a:pt x="63" y="24"/>
                  <a:pt x="63" y="31"/>
                </a:cubicBezTo>
                <a:cubicBezTo>
                  <a:pt x="63" y="37"/>
                  <a:pt x="62" y="42"/>
                  <a:pt x="60" y="46"/>
                </a:cubicBezTo>
                <a:cubicBezTo>
                  <a:pt x="58" y="50"/>
                  <a:pt x="55" y="54"/>
                  <a:pt x="51" y="56"/>
                </a:cubicBezTo>
                <a:cubicBezTo>
                  <a:pt x="47" y="59"/>
                  <a:pt x="43" y="61"/>
                  <a:pt x="39" y="62"/>
                </a:cubicBezTo>
                <a:cubicBezTo>
                  <a:pt x="34" y="63"/>
                  <a:pt x="29" y="64"/>
                  <a:pt x="24" y="64"/>
                </a:cubicBezTo>
                <a:lnTo>
                  <a:pt x="22" y="64"/>
                </a:lnTo>
                <a:cubicBezTo>
                  <a:pt x="20" y="64"/>
                  <a:pt x="19" y="64"/>
                  <a:pt x="18" y="64"/>
                </a:cubicBezTo>
                <a:cubicBezTo>
                  <a:pt x="17" y="64"/>
                  <a:pt x="16" y="64"/>
                  <a:pt x="15" y="64"/>
                </a:cubicBezTo>
                <a:cubicBezTo>
                  <a:pt x="13" y="63"/>
                  <a:pt x="13" y="63"/>
                  <a:pt x="12" y="63"/>
                </a:cubicBezTo>
                <a:lnTo>
                  <a:pt x="12" y="102"/>
                </a:lnTo>
                <a:lnTo>
                  <a:pt x="0" y="102"/>
                </a:lnTo>
                <a:lnTo>
                  <a:pt x="0" y="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54" name="Freeform 1954"/>
          <p:cNvSpPr>
            <a:spLocks noEditPoints="1"/>
          </p:cNvSpPr>
          <p:nvPr userDrawn="1"/>
        </p:nvSpPr>
        <p:spPr bwMode="auto">
          <a:xfrm>
            <a:off x="1844676" y="623888"/>
            <a:ext cx="57150" cy="74613"/>
          </a:xfrm>
          <a:custGeom>
            <a:avLst/>
            <a:gdLst>
              <a:gd name="T0" fmla="*/ 26 w 82"/>
              <a:gd name="T1" fmla="*/ 64 h 103"/>
              <a:gd name="T2" fmla="*/ 26 w 82"/>
              <a:gd name="T3" fmla="*/ 64 h 103"/>
              <a:gd name="T4" fmla="*/ 55 w 82"/>
              <a:gd name="T5" fmla="*/ 64 h 103"/>
              <a:gd name="T6" fmla="*/ 44 w 82"/>
              <a:gd name="T7" fmla="*/ 34 h 103"/>
              <a:gd name="T8" fmla="*/ 40 w 82"/>
              <a:gd name="T9" fmla="*/ 18 h 103"/>
              <a:gd name="T10" fmla="*/ 40 w 82"/>
              <a:gd name="T11" fmla="*/ 18 h 103"/>
              <a:gd name="T12" fmla="*/ 37 w 82"/>
              <a:gd name="T13" fmla="*/ 34 h 103"/>
              <a:gd name="T14" fmla="*/ 26 w 82"/>
              <a:gd name="T15" fmla="*/ 64 h 103"/>
              <a:gd name="T16" fmla="*/ 59 w 82"/>
              <a:gd name="T17" fmla="*/ 75 h 103"/>
              <a:gd name="T18" fmla="*/ 59 w 82"/>
              <a:gd name="T19" fmla="*/ 75 h 103"/>
              <a:gd name="T20" fmla="*/ 22 w 82"/>
              <a:gd name="T21" fmla="*/ 75 h 103"/>
              <a:gd name="T22" fmla="*/ 12 w 82"/>
              <a:gd name="T23" fmla="*/ 103 h 103"/>
              <a:gd name="T24" fmla="*/ 0 w 82"/>
              <a:gd name="T25" fmla="*/ 103 h 103"/>
              <a:gd name="T26" fmla="*/ 38 w 82"/>
              <a:gd name="T27" fmla="*/ 0 h 103"/>
              <a:gd name="T28" fmla="*/ 43 w 82"/>
              <a:gd name="T29" fmla="*/ 0 h 103"/>
              <a:gd name="T30" fmla="*/ 82 w 82"/>
              <a:gd name="T31" fmla="*/ 103 h 103"/>
              <a:gd name="T32" fmla="*/ 69 w 82"/>
              <a:gd name="T33" fmla="*/ 103 h 103"/>
              <a:gd name="T34" fmla="*/ 59 w 82"/>
              <a:gd name="T35" fmla="*/ 75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2" h="103">
                <a:moveTo>
                  <a:pt x="26" y="64"/>
                </a:moveTo>
                <a:lnTo>
                  <a:pt x="26" y="64"/>
                </a:lnTo>
                <a:lnTo>
                  <a:pt x="55" y="64"/>
                </a:lnTo>
                <a:lnTo>
                  <a:pt x="44" y="34"/>
                </a:lnTo>
                <a:lnTo>
                  <a:pt x="40" y="18"/>
                </a:lnTo>
                <a:lnTo>
                  <a:pt x="40" y="18"/>
                </a:lnTo>
                <a:lnTo>
                  <a:pt x="37" y="34"/>
                </a:lnTo>
                <a:lnTo>
                  <a:pt x="26" y="64"/>
                </a:lnTo>
                <a:close/>
                <a:moveTo>
                  <a:pt x="59" y="75"/>
                </a:moveTo>
                <a:lnTo>
                  <a:pt x="59" y="75"/>
                </a:lnTo>
                <a:lnTo>
                  <a:pt x="22" y="75"/>
                </a:lnTo>
                <a:lnTo>
                  <a:pt x="12" y="103"/>
                </a:lnTo>
                <a:lnTo>
                  <a:pt x="0" y="103"/>
                </a:lnTo>
                <a:lnTo>
                  <a:pt x="38" y="0"/>
                </a:lnTo>
                <a:lnTo>
                  <a:pt x="43" y="0"/>
                </a:lnTo>
                <a:lnTo>
                  <a:pt x="82" y="103"/>
                </a:lnTo>
                <a:lnTo>
                  <a:pt x="69" y="103"/>
                </a:lnTo>
                <a:lnTo>
                  <a:pt x="59" y="75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55" name="Freeform 1955"/>
          <p:cNvSpPr>
            <a:spLocks/>
          </p:cNvSpPr>
          <p:nvPr userDrawn="1"/>
        </p:nvSpPr>
        <p:spPr bwMode="auto">
          <a:xfrm>
            <a:off x="1912938" y="625475"/>
            <a:ext cx="58738" cy="85725"/>
          </a:xfrm>
          <a:custGeom>
            <a:avLst/>
            <a:gdLst>
              <a:gd name="T0" fmla="*/ 83 w 83"/>
              <a:gd name="T1" fmla="*/ 119 h 119"/>
              <a:gd name="T2" fmla="*/ 83 w 83"/>
              <a:gd name="T3" fmla="*/ 119 h 119"/>
              <a:gd name="T4" fmla="*/ 75 w 83"/>
              <a:gd name="T5" fmla="*/ 119 h 119"/>
              <a:gd name="T6" fmla="*/ 73 w 83"/>
              <a:gd name="T7" fmla="*/ 101 h 119"/>
              <a:gd name="T8" fmla="*/ 0 w 83"/>
              <a:gd name="T9" fmla="*/ 101 h 119"/>
              <a:gd name="T10" fmla="*/ 0 w 83"/>
              <a:gd name="T11" fmla="*/ 0 h 119"/>
              <a:gd name="T12" fmla="*/ 12 w 83"/>
              <a:gd name="T13" fmla="*/ 0 h 119"/>
              <a:gd name="T14" fmla="*/ 12 w 83"/>
              <a:gd name="T15" fmla="*/ 90 h 119"/>
              <a:gd name="T16" fmla="*/ 58 w 83"/>
              <a:gd name="T17" fmla="*/ 90 h 119"/>
              <a:gd name="T18" fmla="*/ 58 w 83"/>
              <a:gd name="T19" fmla="*/ 0 h 119"/>
              <a:gd name="T20" fmla="*/ 70 w 83"/>
              <a:gd name="T21" fmla="*/ 0 h 119"/>
              <a:gd name="T22" fmla="*/ 70 w 83"/>
              <a:gd name="T23" fmla="*/ 90 h 119"/>
              <a:gd name="T24" fmla="*/ 83 w 83"/>
              <a:gd name="T25" fmla="*/ 90 h 119"/>
              <a:gd name="T26" fmla="*/ 83 w 83"/>
              <a:gd name="T27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3" h="119">
                <a:moveTo>
                  <a:pt x="83" y="119"/>
                </a:moveTo>
                <a:lnTo>
                  <a:pt x="83" y="119"/>
                </a:lnTo>
                <a:lnTo>
                  <a:pt x="75" y="119"/>
                </a:lnTo>
                <a:lnTo>
                  <a:pt x="73" y="101"/>
                </a:lnTo>
                <a:lnTo>
                  <a:pt x="0" y="101"/>
                </a:lnTo>
                <a:lnTo>
                  <a:pt x="0" y="0"/>
                </a:lnTo>
                <a:lnTo>
                  <a:pt x="12" y="0"/>
                </a:lnTo>
                <a:lnTo>
                  <a:pt x="12" y="90"/>
                </a:lnTo>
                <a:lnTo>
                  <a:pt x="58" y="90"/>
                </a:lnTo>
                <a:lnTo>
                  <a:pt x="58" y="0"/>
                </a:lnTo>
                <a:lnTo>
                  <a:pt x="70" y="0"/>
                </a:lnTo>
                <a:lnTo>
                  <a:pt x="70" y="90"/>
                </a:lnTo>
                <a:lnTo>
                  <a:pt x="83" y="90"/>
                </a:lnTo>
                <a:lnTo>
                  <a:pt x="83" y="119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56" name="Freeform 1956"/>
          <p:cNvSpPr>
            <a:spLocks/>
          </p:cNvSpPr>
          <p:nvPr userDrawn="1"/>
        </p:nvSpPr>
        <p:spPr bwMode="auto">
          <a:xfrm>
            <a:off x="1984376" y="625475"/>
            <a:ext cx="52388" cy="73025"/>
          </a:xfrm>
          <a:custGeom>
            <a:avLst/>
            <a:gdLst>
              <a:gd name="T0" fmla="*/ 62 w 74"/>
              <a:gd name="T1" fmla="*/ 32 h 101"/>
              <a:gd name="T2" fmla="*/ 62 w 74"/>
              <a:gd name="T3" fmla="*/ 32 h 101"/>
              <a:gd name="T4" fmla="*/ 63 w 74"/>
              <a:gd name="T5" fmla="*/ 21 h 101"/>
              <a:gd name="T6" fmla="*/ 62 w 74"/>
              <a:gd name="T7" fmla="*/ 21 h 101"/>
              <a:gd name="T8" fmla="*/ 56 w 74"/>
              <a:gd name="T9" fmla="*/ 33 h 101"/>
              <a:gd name="T10" fmla="*/ 7 w 74"/>
              <a:gd name="T11" fmla="*/ 101 h 101"/>
              <a:gd name="T12" fmla="*/ 0 w 74"/>
              <a:gd name="T13" fmla="*/ 101 h 101"/>
              <a:gd name="T14" fmla="*/ 0 w 74"/>
              <a:gd name="T15" fmla="*/ 0 h 101"/>
              <a:gd name="T16" fmla="*/ 12 w 74"/>
              <a:gd name="T17" fmla="*/ 0 h 101"/>
              <a:gd name="T18" fmla="*/ 12 w 74"/>
              <a:gd name="T19" fmla="*/ 69 h 101"/>
              <a:gd name="T20" fmla="*/ 11 w 74"/>
              <a:gd name="T21" fmla="*/ 80 h 101"/>
              <a:gd name="T22" fmla="*/ 12 w 74"/>
              <a:gd name="T23" fmla="*/ 80 h 101"/>
              <a:gd name="T24" fmla="*/ 18 w 74"/>
              <a:gd name="T25" fmla="*/ 68 h 101"/>
              <a:gd name="T26" fmla="*/ 67 w 74"/>
              <a:gd name="T27" fmla="*/ 0 h 101"/>
              <a:gd name="T28" fmla="*/ 74 w 74"/>
              <a:gd name="T29" fmla="*/ 0 h 101"/>
              <a:gd name="T30" fmla="*/ 74 w 74"/>
              <a:gd name="T31" fmla="*/ 101 h 101"/>
              <a:gd name="T32" fmla="*/ 62 w 74"/>
              <a:gd name="T33" fmla="*/ 101 h 101"/>
              <a:gd name="T34" fmla="*/ 62 w 74"/>
              <a:gd name="T35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4" h="101">
                <a:moveTo>
                  <a:pt x="62" y="32"/>
                </a:moveTo>
                <a:lnTo>
                  <a:pt x="62" y="32"/>
                </a:lnTo>
                <a:lnTo>
                  <a:pt x="63" y="21"/>
                </a:lnTo>
                <a:lnTo>
                  <a:pt x="62" y="21"/>
                </a:lnTo>
                <a:lnTo>
                  <a:pt x="56" y="33"/>
                </a:lnTo>
                <a:lnTo>
                  <a:pt x="7" y="101"/>
                </a:lnTo>
                <a:lnTo>
                  <a:pt x="0" y="101"/>
                </a:lnTo>
                <a:lnTo>
                  <a:pt x="0" y="0"/>
                </a:lnTo>
                <a:lnTo>
                  <a:pt x="12" y="0"/>
                </a:lnTo>
                <a:lnTo>
                  <a:pt x="12" y="69"/>
                </a:lnTo>
                <a:lnTo>
                  <a:pt x="11" y="80"/>
                </a:lnTo>
                <a:lnTo>
                  <a:pt x="12" y="80"/>
                </a:lnTo>
                <a:lnTo>
                  <a:pt x="18" y="68"/>
                </a:lnTo>
                <a:lnTo>
                  <a:pt x="67" y="0"/>
                </a:lnTo>
                <a:lnTo>
                  <a:pt x="74" y="0"/>
                </a:lnTo>
                <a:lnTo>
                  <a:pt x="74" y="101"/>
                </a:lnTo>
                <a:lnTo>
                  <a:pt x="62" y="101"/>
                </a:lnTo>
                <a:lnTo>
                  <a:pt x="62" y="3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57" name="Freeform 1957"/>
          <p:cNvSpPr>
            <a:spLocks/>
          </p:cNvSpPr>
          <p:nvPr userDrawn="1"/>
        </p:nvSpPr>
        <p:spPr bwMode="auto">
          <a:xfrm>
            <a:off x="2055813" y="625475"/>
            <a:ext cx="52388" cy="73025"/>
          </a:xfrm>
          <a:custGeom>
            <a:avLst/>
            <a:gdLst>
              <a:gd name="T0" fmla="*/ 61 w 73"/>
              <a:gd name="T1" fmla="*/ 32 h 101"/>
              <a:gd name="T2" fmla="*/ 61 w 73"/>
              <a:gd name="T3" fmla="*/ 32 h 101"/>
              <a:gd name="T4" fmla="*/ 62 w 73"/>
              <a:gd name="T5" fmla="*/ 21 h 101"/>
              <a:gd name="T6" fmla="*/ 62 w 73"/>
              <a:gd name="T7" fmla="*/ 21 h 101"/>
              <a:gd name="T8" fmla="*/ 55 w 73"/>
              <a:gd name="T9" fmla="*/ 33 h 101"/>
              <a:gd name="T10" fmla="*/ 7 w 73"/>
              <a:gd name="T11" fmla="*/ 101 h 101"/>
              <a:gd name="T12" fmla="*/ 0 w 73"/>
              <a:gd name="T13" fmla="*/ 101 h 101"/>
              <a:gd name="T14" fmla="*/ 0 w 73"/>
              <a:gd name="T15" fmla="*/ 0 h 101"/>
              <a:gd name="T16" fmla="*/ 12 w 73"/>
              <a:gd name="T17" fmla="*/ 0 h 101"/>
              <a:gd name="T18" fmla="*/ 12 w 73"/>
              <a:gd name="T19" fmla="*/ 69 h 101"/>
              <a:gd name="T20" fmla="*/ 11 w 73"/>
              <a:gd name="T21" fmla="*/ 80 h 101"/>
              <a:gd name="T22" fmla="*/ 11 w 73"/>
              <a:gd name="T23" fmla="*/ 80 h 101"/>
              <a:gd name="T24" fmla="*/ 18 w 73"/>
              <a:gd name="T25" fmla="*/ 68 h 101"/>
              <a:gd name="T26" fmla="*/ 66 w 73"/>
              <a:gd name="T27" fmla="*/ 0 h 101"/>
              <a:gd name="T28" fmla="*/ 73 w 73"/>
              <a:gd name="T29" fmla="*/ 0 h 101"/>
              <a:gd name="T30" fmla="*/ 73 w 73"/>
              <a:gd name="T31" fmla="*/ 101 h 101"/>
              <a:gd name="T32" fmla="*/ 61 w 73"/>
              <a:gd name="T33" fmla="*/ 101 h 101"/>
              <a:gd name="T34" fmla="*/ 61 w 73"/>
              <a:gd name="T35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3" h="101">
                <a:moveTo>
                  <a:pt x="61" y="32"/>
                </a:moveTo>
                <a:lnTo>
                  <a:pt x="61" y="32"/>
                </a:lnTo>
                <a:lnTo>
                  <a:pt x="62" y="21"/>
                </a:lnTo>
                <a:lnTo>
                  <a:pt x="62" y="21"/>
                </a:lnTo>
                <a:lnTo>
                  <a:pt x="55" y="33"/>
                </a:lnTo>
                <a:lnTo>
                  <a:pt x="7" y="101"/>
                </a:lnTo>
                <a:lnTo>
                  <a:pt x="0" y="101"/>
                </a:lnTo>
                <a:lnTo>
                  <a:pt x="0" y="0"/>
                </a:lnTo>
                <a:lnTo>
                  <a:pt x="12" y="0"/>
                </a:lnTo>
                <a:lnTo>
                  <a:pt x="12" y="69"/>
                </a:lnTo>
                <a:lnTo>
                  <a:pt x="11" y="80"/>
                </a:lnTo>
                <a:lnTo>
                  <a:pt x="11" y="80"/>
                </a:lnTo>
                <a:lnTo>
                  <a:pt x="18" y="68"/>
                </a:lnTo>
                <a:lnTo>
                  <a:pt x="66" y="0"/>
                </a:lnTo>
                <a:lnTo>
                  <a:pt x="73" y="0"/>
                </a:lnTo>
                <a:lnTo>
                  <a:pt x="73" y="101"/>
                </a:lnTo>
                <a:lnTo>
                  <a:pt x="61" y="101"/>
                </a:lnTo>
                <a:lnTo>
                  <a:pt x="61" y="3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416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73578" y="6131859"/>
            <a:ext cx="7996844" cy="1532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573578" y="915745"/>
            <a:ext cx="7996844" cy="1532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>
              <a:solidFill>
                <a:prstClr val="black"/>
              </a:solidFill>
            </a:endParaRPr>
          </a:p>
        </p:txBody>
      </p:sp>
      <p:sp>
        <p:nvSpPr>
          <p:cNvPr id="18" name="bk object 18"/>
          <p:cNvSpPr/>
          <p:nvPr/>
        </p:nvSpPr>
        <p:spPr>
          <a:xfrm>
            <a:off x="8174182" y="6233149"/>
            <a:ext cx="346364" cy="40970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1909" y="207421"/>
            <a:ext cx="7920182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252523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16338" y="1172023"/>
            <a:ext cx="871132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1F90C-E58B-4403-B786-CFC33F0231E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1581" y="6411604"/>
            <a:ext cx="4715741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9" b="0" i="0">
                <a:solidFill>
                  <a:srgbClr val="252523"/>
                </a:solidFill>
                <a:latin typeface="Times New Roman"/>
                <a:cs typeface="Times New Roman"/>
              </a:defRPr>
            </a:lvl1pPr>
          </a:lstStyle>
          <a:p>
            <a:pPr marL="4334666">
              <a:lnSpc>
                <a:spcPts val="1156"/>
              </a:lnSpc>
            </a:pPr>
            <a:fld id="{81D60167-4931-47E6-BA6A-407CBD079E47}" type="slidenum">
              <a:rPr lang="ru-RU" spc="-4" smtClean="0">
                <a:latin typeface="Arial"/>
                <a:cs typeface="Arial"/>
              </a:rPr>
              <a:pPr marL="4334666">
                <a:lnSpc>
                  <a:spcPts val="1156"/>
                </a:lnSpc>
              </a:pPr>
              <a:t>‹#›</a:t>
            </a:fld>
            <a:endParaRPr lang="ru-RU" spc="-4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4210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03433">
        <a:defRPr>
          <a:latin typeface="+mn-lt"/>
          <a:ea typeface="+mn-ea"/>
          <a:cs typeface="+mn-cs"/>
        </a:defRPr>
      </a:lvl2pPr>
      <a:lvl3pPr marL="806867">
        <a:defRPr>
          <a:latin typeface="+mn-lt"/>
          <a:ea typeface="+mn-ea"/>
          <a:cs typeface="+mn-cs"/>
        </a:defRPr>
      </a:lvl3pPr>
      <a:lvl4pPr marL="1210300">
        <a:defRPr>
          <a:latin typeface="+mn-lt"/>
          <a:ea typeface="+mn-ea"/>
          <a:cs typeface="+mn-cs"/>
        </a:defRPr>
      </a:lvl4pPr>
      <a:lvl5pPr marL="1613733">
        <a:defRPr>
          <a:latin typeface="+mn-lt"/>
          <a:ea typeface="+mn-ea"/>
          <a:cs typeface="+mn-cs"/>
        </a:defRPr>
      </a:lvl5pPr>
      <a:lvl6pPr marL="2017166">
        <a:defRPr>
          <a:latin typeface="+mn-lt"/>
          <a:ea typeface="+mn-ea"/>
          <a:cs typeface="+mn-cs"/>
        </a:defRPr>
      </a:lvl6pPr>
      <a:lvl7pPr marL="2420600">
        <a:defRPr>
          <a:latin typeface="+mn-lt"/>
          <a:ea typeface="+mn-ea"/>
          <a:cs typeface="+mn-cs"/>
        </a:defRPr>
      </a:lvl7pPr>
      <a:lvl8pPr marL="2824033">
        <a:defRPr>
          <a:latin typeface="+mn-lt"/>
          <a:ea typeface="+mn-ea"/>
          <a:cs typeface="+mn-cs"/>
        </a:defRPr>
      </a:lvl8pPr>
      <a:lvl9pPr marL="322746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03433">
        <a:defRPr>
          <a:latin typeface="+mn-lt"/>
          <a:ea typeface="+mn-ea"/>
          <a:cs typeface="+mn-cs"/>
        </a:defRPr>
      </a:lvl2pPr>
      <a:lvl3pPr marL="806867">
        <a:defRPr>
          <a:latin typeface="+mn-lt"/>
          <a:ea typeface="+mn-ea"/>
          <a:cs typeface="+mn-cs"/>
        </a:defRPr>
      </a:lvl3pPr>
      <a:lvl4pPr marL="1210300">
        <a:defRPr>
          <a:latin typeface="+mn-lt"/>
          <a:ea typeface="+mn-ea"/>
          <a:cs typeface="+mn-cs"/>
        </a:defRPr>
      </a:lvl4pPr>
      <a:lvl5pPr marL="1613733">
        <a:defRPr>
          <a:latin typeface="+mn-lt"/>
          <a:ea typeface="+mn-ea"/>
          <a:cs typeface="+mn-cs"/>
        </a:defRPr>
      </a:lvl5pPr>
      <a:lvl6pPr marL="2017166">
        <a:defRPr>
          <a:latin typeface="+mn-lt"/>
          <a:ea typeface="+mn-ea"/>
          <a:cs typeface="+mn-cs"/>
        </a:defRPr>
      </a:lvl6pPr>
      <a:lvl7pPr marL="2420600">
        <a:defRPr>
          <a:latin typeface="+mn-lt"/>
          <a:ea typeface="+mn-ea"/>
          <a:cs typeface="+mn-cs"/>
        </a:defRPr>
      </a:lvl7pPr>
      <a:lvl8pPr marL="2824033">
        <a:defRPr>
          <a:latin typeface="+mn-lt"/>
          <a:ea typeface="+mn-ea"/>
          <a:cs typeface="+mn-cs"/>
        </a:defRPr>
      </a:lvl8pPr>
      <a:lvl9pPr marL="3227466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32225" cy="723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1340" y="1422400"/>
            <a:ext cx="8232223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9" name="Shape 8"/>
          <p:cNvSpPr txBox="1">
            <a:spLocks/>
          </p:cNvSpPr>
          <p:nvPr userDrawn="1"/>
        </p:nvSpPr>
        <p:spPr>
          <a:xfrm>
            <a:off x="8332615" y="6320118"/>
            <a:ext cx="360046" cy="149412"/>
          </a:xfrm>
          <a:prstGeom prst="rect">
            <a:avLst/>
          </a:prstGeom>
        </p:spPr>
        <p:txBody>
          <a:bodyPr lIns="0" tIns="0" rIns="0" bIns="0" anchor="t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en-US" sz="831" smtClean="0">
                <a:solidFill>
                  <a:srgbClr val="00338D"/>
                </a:solidFill>
                <a:cs typeface="Arial" panose="020B0604020202020204" pitchFamily="34" charset="0"/>
              </a:rPr>
              <a:pPr algn="r"/>
              <a:t>‹#›</a:t>
            </a:fld>
            <a:endParaRPr lang="en-US" sz="831" dirty="0">
              <a:solidFill>
                <a:srgbClr val="00338D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6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  <p:sldLayoutId id="2147483786" r:id="rId17"/>
    <p:sldLayoutId id="2147483787" r:id="rId18"/>
    <p:sldLayoutId id="2147483788" r:id="rId19"/>
    <p:sldLayoutId id="2147483789" r:id="rId20"/>
    <p:sldLayoutId id="2147483790" r:id="rId21"/>
    <p:sldLayoutId id="2147483791" r:id="rId22"/>
    <p:sldLayoutId id="2147483792" r:id="rId23"/>
    <p:sldLayoutId id="2147483793" r:id="rId24"/>
    <p:sldLayoutId id="2147483794" r:id="rId25"/>
    <p:sldLayoutId id="2147483795" r:id="rId26"/>
    <p:sldLayoutId id="2147483796" r:id="rId27"/>
    <p:sldLayoutId id="2147483797" r:id="rId28"/>
    <p:sldLayoutId id="2147483798" r:id="rId29"/>
    <p:sldLayoutId id="2147483799" r:id="rId30"/>
    <p:sldLayoutId id="2147483800" r:id="rId31"/>
    <p:sldLayoutId id="2147483801" r:id="rId32"/>
    <p:sldLayoutId id="2147483802" r:id="rId33"/>
    <p:sldLayoutId id="2147483803" r:id="rId34"/>
    <p:sldLayoutId id="2147483804" r:id="rId35"/>
    <p:sldLayoutId id="2147483805" r:id="rId36"/>
    <p:sldLayoutId id="2147483806" r:id="rId37"/>
    <p:sldLayoutId id="2147483807" r:id="rId38"/>
    <p:sldLayoutId id="2147483809" r:id="rId39"/>
  </p:sldLayoutIdLst>
  <p:timing>
    <p:tnLst>
      <p:par>
        <p:cTn id="1" dur="indefinite" restart="never" nodeType="tmRoot"/>
      </p:par>
    </p:tnLst>
  </p:timing>
  <p:txStyles>
    <p:titleStyle>
      <a:lvl1pPr algn="l" defTabSz="844083" rtl="0" eaLnBrk="1" latinLnBrk="0" hangingPunct="1">
        <a:lnSpc>
          <a:spcPct val="70000"/>
        </a:lnSpc>
        <a:spcBef>
          <a:spcPct val="0"/>
        </a:spcBef>
        <a:buNone/>
        <a:defRPr sz="4431" kern="1200">
          <a:solidFill>
            <a:schemeClr val="tx2"/>
          </a:solidFill>
          <a:latin typeface="KPMG Cyrillic Extralight" panose="020B0303030202040204" pitchFamily="34" charset="-52"/>
          <a:ea typeface="+mj-ea"/>
          <a:cs typeface="+mj-cs"/>
        </a:defRPr>
      </a:lvl1pPr>
    </p:titleStyle>
    <p:bodyStyle>
      <a:lvl1pPr marL="0" indent="0" algn="l" defTabSz="844083" rtl="0" eaLnBrk="1" latinLnBrk="0" hangingPunct="1">
        <a:lnSpc>
          <a:spcPct val="100000"/>
        </a:lnSpc>
        <a:spcBef>
          <a:spcPts val="0"/>
        </a:spcBef>
        <a:spcAft>
          <a:spcPts val="554"/>
        </a:spcAft>
        <a:buFontTx/>
        <a:buNone/>
        <a:defRPr sz="831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844083" rtl="0" eaLnBrk="1" latinLnBrk="0" hangingPunct="1">
        <a:lnSpc>
          <a:spcPct val="100000"/>
        </a:lnSpc>
        <a:spcBef>
          <a:spcPts val="0"/>
        </a:spcBef>
        <a:spcAft>
          <a:spcPts val="554"/>
        </a:spcAft>
        <a:buFontTx/>
        <a:buNone/>
        <a:defRPr sz="831" kern="1200">
          <a:solidFill>
            <a:schemeClr val="tx2"/>
          </a:solidFill>
          <a:latin typeface="+mn-lt"/>
          <a:ea typeface="+mn-ea"/>
          <a:cs typeface="+mn-cs"/>
        </a:defRPr>
      </a:lvl2pPr>
      <a:lvl3pPr marL="199390" indent="-199390" algn="l" defTabSz="844083" rtl="0" eaLnBrk="1" latinLnBrk="0" hangingPunct="1">
        <a:lnSpc>
          <a:spcPct val="100000"/>
        </a:lnSpc>
        <a:spcBef>
          <a:spcPts val="0"/>
        </a:spcBef>
        <a:spcAft>
          <a:spcPts val="554"/>
        </a:spcAft>
        <a:buClr>
          <a:schemeClr val="tx2"/>
        </a:buClr>
        <a:buFont typeface="Arial" panose="020B0604020202020204" pitchFamily="34" charset="0"/>
        <a:buChar char="—"/>
        <a:defRPr sz="831" kern="1200">
          <a:solidFill>
            <a:schemeClr val="tx2"/>
          </a:solidFill>
          <a:latin typeface="+mn-lt"/>
          <a:ea typeface="+mn-ea"/>
          <a:cs typeface="+mn-cs"/>
        </a:defRPr>
      </a:lvl3pPr>
      <a:lvl4pPr marL="332316" indent="-132926" algn="l" defTabSz="844083" rtl="0" eaLnBrk="1" latinLnBrk="0" hangingPunct="1">
        <a:lnSpc>
          <a:spcPct val="100000"/>
        </a:lnSpc>
        <a:spcBef>
          <a:spcPts val="0"/>
        </a:spcBef>
        <a:spcAft>
          <a:spcPts val="554"/>
        </a:spcAft>
        <a:buClr>
          <a:schemeClr val="tx2"/>
        </a:buClr>
        <a:buFont typeface="Arial" panose="020B0604020202020204" pitchFamily="34" charset="0"/>
        <a:buChar char="-"/>
        <a:defRPr sz="831" kern="1200">
          <a:solidFill>
            <a:schemeClr val="tx2"/>
          </a:solidFill>
          <a:latin typeface="+mn-lt"/>
          <a:ea typeface="+mn-ea"/>
          <a:cs typeface="+mn-cs"/>
        </a:defRPr>
      </a:lvl4pPr>
      <a:lvl5pPr marL="531706" indent="-199390" algn="l" defTabSz="844083" rtl="0" eaLnBrk="1" latinLnBrk="0" hangingPunct="1">
        <a:lnSpc>
          <a:spcPct val="100000"/>
        </a:lnSpc>
        <a:spcBef>
          <a:spcPts val="0"/>
        </a:spcBef>
        <a:spcAft>
          <a:spcPts val="554"/>
        </a:spcAft>
        <a:buClr>
          <a:schemeClr val="tx2"/>
        </a:buClr>
        <a:buFont typeface="Arial" panose="020B0604020202020204" pitchFamily="34" charset="0"/>
        <a:buChar char="—"/>
        <a:defRPr sz="831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013564" indent="-212682" algn="l" defTabSz="844083" rtl="0" eaLnBrk="1" latinLnBrk="0" hangingPunct="1">
        <a:lnSpc>
          <a:spcPct val="100000"/>
        </a:lnSpc>
        <a:spcBef>
          <a:spcPts val="0"/>
        </a:spcBef>
        <a:spcAft>
          <a:spcPts val="554"/>
        </a:spcAft>
        <a:buClr>
          <a:schemeClr val="tx2"/>
        </a:buClr>
        <a:buFont typeface="Arial" panose="020B0604020202020204" pitchFamily="34" charset="0"/>
        <a:buChar char="-"/>
        <a:defRPr sz="831" kern="1200">
          <a:solidFill>
            <a:schemeClr val="tx2"/>
          </a:solidFill>
          <a:latin typeface="+mn-lt"/>
          <a:ea typeface="+mn-ea"/>
          <a:cs typeface="+mn-cs"/>
        </a:defRPr>
      </a:lvl6pPr>
      <a:lvl7pPr marL="1266124" indent="-262530" algn="l" defTabSz="844083" rtl="0" eaLnBrk="1" latinLnBrk="0" hangingPunct="1">
        <a:lnSpc>
          <a:spcPct val="100000"/>
        </a:lnSpc>
        <a:spcBef>
          <a:spcPts val="0"/>
        </a:spcBef>
        <a:spcAft>
          <a:spcPts val="554"/>
        </a:spcAft>
        <a:buClr>
          <a:schemeClr val="tx2"/>
        </a:buClr>
        <a:buFont typeface="Arial" panose="020B0604020202020204" pitchFamily="34" charset="0"/>
        <a:buChar char="—"/>
        <a:defRPr sz="831" kern="1200">
          <a:solidFill>
            <a:schemeClr val="tx2"/>
          </a:solidFill>
          <a:latin typeface="+mn-lt"/>
          <a:ea typeface="+mn-ea"/>
          <a:cs typeface="+mn-cs"/>
        </a:defRPr>
      </a:lvl7pPr>
      <a:lvl8pPr marL="1518684" indent="-211021" algn="l" defTabSz="844083" rtl="0" eaLnBrk="1" latinLnBrk="0" hangingPunct="1">
        <a:lnSpc>
          <a:spcPct val="100000"/>
        </a:lnSpc>
        <a:spcBef>
          <a:spcPts val="0"/>
        </a:spcBef>
        <a:spcAft>
          <a:spcPts val="554"/>
        </a:spcAft>
        <a:buClr>
          <a:schemeClr val="tx2"/>
        </a:buClr>
        <a:buFont typeface="Arial" panose="020B0604020202020204" pitchFamily="34" charset="0"/>
        <a:buChar char="-"/>
        <a:defRPr sz="831" kern="1200">
          <a:solidFill>
            <a:schemeClr val="tx2"/>
          </a:solidFill>
          <a:latin typeface="+mn-lt"/>
          <a:ea typeface="+mn-ea"/>
          <a:cs typeface="+mn-cs"/>
        </a:defRPr>
      </a:lvl8pPr>
      <a:lvl9pPr marL="3587351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3793">
          <p15:clr>
            <a:srgbClr val="F26B43"/>
          </p15:clr>
        </p15:guide>
        <p15:guide id="2" pos="308">
          <p15:clr>
            <a:srgbClr val="F26B43"/>
          </p15:clr>
        </p15:guide>
        <p15:guide id="3" pos="5932">
          <p15:clr>
            <a:srgbClr val="F26B43"/>
          </p15:clr>
        </p15:guide>
        <p15:guide id="4" orient="horz" pos="742">
          <p15:clr>
            <a:srgbClr val="F26B43"/>
          </p15:clr>
        </p15:guide>
        <p15:guide id="5" orient="horz" pos="279">
          <p15:clr>
            <a:srgbClr val="F26B43"/>
          </p15:clr>
        </p15:guide>
        <p15:guide id="6" orient="horz" pos="896">
          <p15:clr>
            <a:srgbClr val="F26B43"/>
          </p15:clr>
        </p15:guide>
        <p15:guide id="7" pos="3061">
          <p15:clr>
            <a:srgbClr val="F26B43"/>
          </p15:clr>
        </p15:guide>
        <p15:guide id="8" pos="3179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32225" cy="723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1340" y="1422400"/>
            <a:ext cx="8232223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9" name="Shape 8"/>
          <p:cNvSpPr txBox="1">
            <a:spLocks/>
          </p:cNvSpPr>
          <p:nvPr userDrawn="1"/>
        </p:nvSpPr>
        <p:spPr>
          <a:xfrm>
            <a:off x="8332615" y="6320118"/>
            <a:ext cx="360046" cy="149412"/>
          </a:xfrm>
          <a:prstGeom prst="rect">
            <a:avLst/>
          </a:prstGeom>
        </p:spPr>
        <p:txBody>
          <a:bodyPr lIns="0" tIns="0" rIns="0" bIns="0" anchor="t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en-US" sz="831" smtClean="0">
                <a:solidFill>
                  <a:srgbClr val="00338D"/>
                </a:solidFill>
                <a:cs typeface="Arial" panose="020B0604020202020204" pitchFamily="34" charset="0"/>
              </a:rPr>
              <a:pPr algn="r"/>
              <a:t>‹#›</a:t>
            </a:fld>
            <a:endParaRPr lang="en-US" sz="831" dirty="0">
              <a:solidFill>
                <a:srgbClr val="00338D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112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  <p:sldLayoutId id="2147483828" r:id="rId18"/>
    <p:sldLayoutId id="2147483829" r:id="rId19"/>
    <p:sldLayoutId id="2147483830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  <p:sldLayoutId id="2147483839" r:id="rId29"/>
    <p:sldLayoutId id="2147483840" r:id="rId30"/>
    <p:sldLayoutId id="2147483841" r:id="rId31"/>
    <p:sldLayoutId id="2147483842" r:id="rId32"/>
    <p:sldLayoutId id="2147483843" r:id="rId33"/>
    <p:sldLayoutId id="2147483844" r:id="rId34"/>
    <p:sldLayoutId id="2147483845" r:id="rId35"/>
    <p:sldLayoutId id="2147483846" r:id="rId36"/>
    <p:sldLayoutId id="2147483847" r:id="rId37"/>
    <p:sldLayoutId id="2147483848" r:id="rId38"/>
    <p:sldLayoutId id="2147483850" r:id="rId39"/>
  </p:sldLayoutIdLst>
  <p:timing>
    <p:tnLst>
      <p:par>
        <p:cTn id="1" dur="indefinite" restart="never" nodeType="tmRoot"/>
      </p:par>
    </p:tnLst>
  </p:timing>
  <p:txStyles>
    <p:titleStyle>
      <a:lvl1pPr algn="l" defTabSz="844083" rtl="0" eaLnBrk="1" latinLnBrk="0" hangingPunct="1">
        <a:lnSpc>
          <a:spcPct val="70000"/>
        </a:lnSpc>
        <a:spcBef>
          <a:spcPct val="0"/>
        </a:spcBef>
        <a:buNone/>
        <a:defRPr sz="4431" kern="1200">
          <a:solidFill>
            <a:schemeClr val="tx2"/>
          </a:solidFill>
          <a:latin typeface="KPMG Cyrillic Extralight" panose="020B0303030202040204" pitchFamily="34" charset="-52"/>
          <a:ea typeface="+mj-ea"/>
          <a:cs typeface="+mj-cs"/>
        </a:defRPr>
      </a:lvl1pPr>
    </p:titleStyle>
    <p:bodyStyle>
      <a:lvl1pPr marL="0" indent="0" algn="l" defTabSz="844083" rtl="0" eaLnBrk="1" latinLnBrk="0" hangingPunct="1">
        <a:lnSpc>
          <a:spcPct val="100000"/>
        </a:lnSpc>
        <a:spcBef>
          <a:spcPts val="0"/>
        </a:spcBef>
        <a:spcAft>
          <a:spcPts val="554"/>
        </a:spcAft>
        <a:buFontTx/>
        <a:buNone/>
        <a:defRPr sz="831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844083" rtl="0" eaLnBrk="1" latinLnBrk="0" hangingPunct="1">
        <a:lnSpc>
          <a:spcPct val="100000"/>
        </a:lnSpc>
        <a:spcBef>
          <a:spcPts val="0"/>
        </a:spcBef>
        <a:spcAft>
          <a:spcPts val="554"/>
        </a:spcAft>
        <a:buFontTx/>
        <a:buNone/>
        <a:defRPr sz="831" kern="1200">
          <a:solidFill>
            <a:schemeClr val="tx2"/>
          </a:solidFill>
          <a:latin typeface="+mn-lt"/>
          <a:ea typeface="+mn-ea"/>
          <a:cs typeface="+mn-cs"/>
        </a:defRPr>
      </a:lvl2pPr>
      <a:lvl3pPr marL="199390" indent="-199390" algn="l" defTabSz="844083" rtl="0" eaLnBrk="1" latinLnBrk="0" hangingPunct="1">
        <a:lnSpc>
          <a:spcPct val="100000"/>
        </a:lnSpc>
        <a:spcBef>
          <a:spcPts val="0"/>
        </a:spcBef>
        <a:spcAft>
          <a:spcPts val="554"/>
        </a:spcAft>
        <a:buClr>
          <a:schemeClr val="tx2"/>
        </a:buClr>
        <a:buFont typeface="Arial" panose="020B0604020202020204" pitchFamily="34" charset="0"/>
        <a:buChar char="—"/>
        <a:defRPr sz="831" kern="1200">
          <a:solidFill>
            <a:schemeClr val="tx2"/>
          </a:solidFill>
          <a:latin typeface="+mn-lt"/>
          <a:ea typeface="+mn-ea"/>
          <a:cs typeface="+mn-cs"/>
        </a:defRPr>
      </a:lvl3pPr>
      <a:lvl4pPr marL="332316" indent="-132926" algn="l" defTabSz="844083" rtl="0" eaLnBrk="1" latinLnBrk="0" hangingPunct="1">
        <a:lnSpc>
          <a:spcPct val="100000"/>
        </a:lnSpc>
        <a:spcBef>
          <a:spcPts val="0"/>
        </a:spcBef>
        <a:spcAft>
          <a:spcPts val="554"/>
        </a:spcAft>
        <a:buClr>
          <a:schemeClr val="tx2"/>
        </a:buClr>
        <a:buFont typeface="Arial" panose="020B0604020202020204" pitchFamily="34" charset="0"/>
        <a:buChar char="-"/>
        <a:defRPr sz="831" kern="1200">
          <a:solidFill>
            <a:schemeClr val="tx2"/>
          </a:solidFill>
          <a:latin typeface="+mn-lt"/>
          <a:ea typeface="+mn-ea"/>
          <a:cs typeface="+mn-cs"/>
        </a:defRPr>
      </a:lvl4pPr>
      <a:lvl5pPr marL="531706" indent="-199390" algn="l" defTabSz="844083" rtl="0" eaLnBrk="1" latinLnBrk="0" hangingPunct="1">
        <a:lnSpc>
          <a:spcPct val="100000"/>
        </a:lnSpc>
        <a:spcBef>
          <a:spcPts val="0"/>
        </a:spcBef>
        <a:spcAft>
          <a:spcPts val="554"/>
        </a:spcAft>
        <a:buClr>
          <a:schemeClr val="tx2"/>
        </a:buClr>
        <a:buFont typeface="Arial" panose="020B0604020202020204" pitchFamily="34" charset="0"/>
        <a:buChar char="—"/>
        <a:defRPr sz="831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013564" indent="-212682" algn="l" defTabSz="844083" rtl="0" eaLnBrk="1" latinLnBrk="0" hangingPunct="1">
        <a:lnSpc>
          <a:spcPct val="100000"/>
        </a:lnSpc>
        <a:spcBef>
          <a:spcPts val="0"/>
        </a:spcBef>
        <a:spcAft>
          <a:spcPts val="554"/>
        </a:spcAft>
        <a:buClr>
          <a:schemeClr val="tx2"/>
        </a:buClr>
        <a:buFont typeface="Arial" panose="020B0604020202020204" pitchFamily="34" charset="0"/>
        <a:buChar char="-"/>
        <a:defRPr sz="831" kern="1200">
          <a:solidFill>
            <a:schemeClr val="tx2"/>
          </a:solidFill>
          <a:latin typeface="+mn-lt"/>
          <a:ea typeface="+mn-ea"/>
          <a:cs typeface="+mn-cs"/>
        </a:defRPr>
      </a:lvl6pPr>
      <a:lvl7pPr marL="1266124" indent="-262530" algn="l" defTabSz="844083" rtl="0" eaLnBrk="1" latinLnBrk="0" hangingPunct="1">
        <a:lnSpc>
          <a:spcPct val="100000"/>
        </a:lnSpc>
        <a:spcBef>
          <a:spcPts val="0"/>
        </a:spcBef>
        <a:spcAft>
          <a:spcPts val="554"/>
        </a:spcAft>
        <a:buClr>
          <a:schemeClr val="tx2"/>
        </a:buClr>
        <a:buFont typeface="Arial" panose="020B0604020202020204" pitchFamily="34" charset="0"/>
        <a:buChar char="—"/>
        <a:defRPr sz="831" kern="1200">
          <a:solidFill>
            <a:schemeClr val="tx2"/>
          </a:solidFill>
          <a:latin typeface="+mn-lt"/>
          <a:ea typeface="+mn-ea"/>
          <a:cs typeface="+mn-cs"/>
        </a:defRPr>
      </a:lvl7pPr>
      <a:lvl8pPr marL="1518684" indent="-211021" algn="l" defTabSz="844083" rtl="0" eaLnBrk="1" latinLnBrk="0" hangingPunct="1">
        <a:lnSpc>
          <a:spcPct val="100000"/>
        </a:lnSpc>
        <a:spcBef>
          <a:spcPts val="0"/>
        </a:spcBef>
        <a:spcAft>
          <a:spcPts val="554"/>
        </a:spcAft>
        <a:buClr>
          <a:schemeClr val="tx2"/>
        </a:buClr>
        <a:buFont typeface="Arial" panose="020B0604020202020204" pitchFamily="34" charset="0"/>
        <a:buChar char="-"/>
        <a:defRPr sz="831" kern="1200">
          <a:solidFill>
            <a:schemeClr val="tx2"/>
          </a:solidFill>
          <a:latin typeface="+mn-lt"/>
          <a:ea typeface="+mn-ea"/>
          <a:cs typeface="+mn-cs"/>
        </a:defRPr>
      </a:lvl8pPr>
      <a:lvl9pPr marL="3587351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3793">
          <p15:clr>
            <a:srgbClr val="F26B43"/>
          </p15:clr>
        </p15:guide>
        <p15:guide id="2" pos="308">
          <p15:clr>
            <a:srgbClr val="F26B43"/>
          </p15:clr>
        </p15:guide>
        <p15:guide id="3" pos="5932">
          <p15:clr>
            <a:srgbClr val="F26B43"/>
          </p15:clr>
        </p15:guide>
        <p15:guide id="4" orient="horz" pos="742">
          <p15:clr>
            <a:srgbClr val="F26B43"/>
          </p15:clr>
        </p15:guide>
        <p15:guide id="5" orient="horz" pos="279">
          <p15:clr>
            <a:srgbClr val="F26B43"/>
          </p15:clr>
        </p15:guide>
        <p15:guide id="6" orient="horz" pos="896">
          <p15:clr>
            <a:srgbClr val="F26B43"/>
          </p15:clr>
        </p15:guide>
        <p15:guide id="7" pos="3061">
          <p15:clr>
            <a:srgbClr val="F26B43"/>
          </p15:clr>
        </p15:guide>
        <p15:guide id="8" pos="3179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1339" y="451575"/>
            <a:ext cx="8232225" cy="723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1340" y="1422400"/>
            <a:ext cx="8232223" cy="460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9" name="Shape 8"/>
          <p:cNvSpPr txBox="1">
            <a:spLocks/>
          </p:cNvSpPr>
          <p:nvPr userDrawn="1"/>
        </p:nvSpPr>
        <p:spPr>
          <a:xfrm>
            <a:off x="8332615" y="6320118"/>
            <a:ext cx="360046" cy="149412"/>
          </a:xfrm>
          <a:prstGeom prst="rect">
            <a:avLst/>
          </a:prstGeom>
        </p:spPr>
        <p:txBody>
          <a:bodyPr lIns="0" tIns="0" rIns="0" bIns="0" anchor="t" anchorCtr="0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061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en-US" sz="831" smtClean="0">
                <a:solidFill>
                  <a:srgbClr val="00338D"/>
                </a:solidFill>
                <a:cs typeface="Arial" panose="020B0604020202020204" pitchFamily="34" charset="0"/>
              </a:rPr>
              <a:pPr algn="r"/>
              <a:t>‹#›</a:t>
            </a:fld>
            <a:endParaRPr lang="en-US" sz="831" dirty="0">
              <a:solidFill>
                <a:srgbClr val="00338D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528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  <p:sldLayoutId id="2147483865" r:id="rId14"/>
    <p:sldLayoutId id="2147483866" r:id="rId15"/>
    <p:sldLayoutId id="2147483867" r:id="rId16"/>
    <p:sldLayoutId id="2147483868" r:id="rId17"/>
    <p:sldLayoutId id="2147483869" r:id="rId18"/>
    <p:sldLayoutId id="2147483870" r:id="rId19"/>
    <p:sldLayoutId id="2147483871" r:id="rId20"/>
    <p:sldLayoutId id="2147483872" r:id="rId21"/>
    <p:sldLayoutId id="2147483873" r:id="rId22"/>
    <p:sldLayoutId id="2147483874" r:id="rId23"/>
    <p:sldLayoutId id="2147483875" r:id="rId24"/>
    <p:sldLayoutId id="2147483876" r:id="rId25"/>
    <p:sldLayoutId id="2147483877" r:id="rId26"/>
    <p:sldLayoutId id="2147483878" r:id="rId27"/>
    <p:sldLayoutId id="2147483879" r:id="rId28"/>
    <p:sldLayoutId id="2147483880" r:id="rId29"/>
    <p:sldLayoutId id="2147483881" r:id="rId30"/>
    <p:sldLayoutId id="2147483882" r:id="rId31"/>
    <p:sldLayoutId id="2147483883" r:id="rId32"/>
    <p:sldLayoutId id="2147483884" r:id="rId33"/>
    <p:sldLayoutId id="2147483885" r:id="rId34"/>
    <p:sldLayoutId id="2147483886" r:id="rId35"/>
    <p:sldLayoutId id="2147483887" r:id="rId36"/>
    <p:sldLayoutId id="2147483888" r:id="rId37"/>
    <p:sldLayoutId id="2147483889" r:id="rId38"/>
    <p:sldLayoutId id="2147483891" r:id="rId39"/>
  </p:sldLayoutIdLst>
  <p:timing>
    <p:tnLst>
      <p:par>
        <p:cTn id="1" dur="indefinite" restart="never" nodeType="tmRoot"/>
      </p:par>
    </p:tnLst>
  </p:timing>
  <p:txStyles>
    <p:titleStyle>
      <a:lvl1pPr algn="l" defTabSz="844083" rtl="0" eaLnBrk="1" latinLnBrk="0" hangingPunct="1">
        <a:lnSpc>
          <a:spcPct val="70000"/>
        </a:lnSpc>
        <a:spcBef>
          <a:spcPct val="0"/>
        </a:spcBef>
        <a:buNone/>
        <a:defRPr sz="4431" kern="1200">
          <a:solidFill>
            <a:schemeClr val="tx2"/>
          </a:solidFill>
          <a:latin typeface="KPMG Cyrillic Extralight" panose="020B0303030202040204" pitchFamily="34" charset="-52"/>
          <a:ea typeface="+mj-ea"/>
          <a:cs typeface="+mj-cs"/>
        </a:defRPr>
      </a:lvl1pPr>
    </p:titleStyle>
    <p:bodyStyle>
      <a:lvl1pPr marL="0" indent="0" algn="l" defTabSz="844083" rtl="0" eaLnBrk="1" latinLnBrk="0" hangingPunct="1">
        <a:lnSpc>
          <a:spcPct val="100000"/>
        </a:lnSpc>
        <a:spcBef>
          <a:spcPts val="0"/>
        </a:spcBef>
        <a:spcAft>
          <a:spcPts val="554"/>
        </a:spcAft>
        <a:buFontTx/>
        <a:buNone/>
        <a:defRPr sz="831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844083" rtl="0" eaLnBrk="1" latinLnBrk="0" hangingPunct="1">
        <a:lnSpc>
          <a:spcPct val="100000"/>
        </a:lnSpc>
        <a:spcBef>
          <a:spcPts val="0"/>
        </a:spcBef>
        <a:spcAft>
          <a:spcPts val="554"/>
        </a:spcAft>
        <a:buFontTx/>
        <a:buNone/>
        <a:defRPr sz="831" kern="1200">
          <a:solidFill>
            <a:schemeClr val="tx2"/>
          </a:solidFill>
          <a:latin typeface="+mn-lt"/>
          <a:ea typeface="+mn-ea"/>
          <a:cs typeface="+mn-cs"/>
        </a:defRPr>
      </a:lvl2pPr>
      <a:lvl3pPr marL="199390" indent="-199390" algn="l" defTabSz="844083" rtl="0" eaLnBrk="1" latinLnBrk="0" hangingPunct="1">
        <a:lnSpc>
          <a:spcPct val="100000"/>
        </a:lnSpc>
        <a:spcBef>
          <a:spcPts val="0"/>
        </a:spcBef>
        <a:spcAft>
          <a:spcPts val="554"/>
        </a:spcAft>
        <a:buClr>
          <a:schemeClr val="tx2"/>
        </a:buClr>
        <a:buFont typeface="Arial" panose="020B0604020202020204" pitchFamily="34" charset="0"/>
        <a:buChar char="—"/>
        <a:defRPr sz="831" kern="1200">
          <a:solidFill>
            <a:schemeClr val="tx2"/>
          </a:solidFill>
          <a:latin typeface="+mn-lt"/>
          <a:ea typeface="+mn-ea"/>
          <a:cs typeface="+mn-cs"/>
        </a:defRPr>
      </a:lvl3pPr>
      <a:lvl4pPr marL="332316" indent="-132926" algn="l" defTabSz="844083" rtl="0" eaLnBrk="1" latinLnBrk="0" hangingPunct="1">
        <a:lnSpc>
          <a:spcPct val="100000"/>
        </a:lnSpc>
        <a:spcBef>
          <a:spcPts val="0"/>
        </a:spcBef>
        <a:spcAft>
          <a:spcPts val="554"/>
        </a:spcAft>
        <a:buClr>
          <a:schemeClr val="tx2"/>
        </a:buClr>
        <a:buFont typeface="Arial" panose="020B0604020202020204" pitchFamily="34" charset="0"/>
        <a:buChar char="-"/>
        <a:defRPr sz="831" kern="1200">
          <a:solidFill>
            <a:schemeClr val="tx2"/>
          </a:solidFill>
          <a:latin typeface="+mn-lt"/>
          <a:ea typeface="+mn-ea"/>
          <a:cs typeface="+mn-cs"/>
        </a:defRPr>
      </a:lvl4pPr>
      <a:lvl5pPr marL="531706" indent="-199390" algn="l" defTabSz="844083" rtl="0" eaLnBrk="1" latinLnBrk="0" hangingPunct="1">
        <a:lnSpc>
          <a:spcPct val="100000"/>
        </a:lnSpc>
        <a:spcBef>
          <a:spcPts val="0"/>
        </a:spcBef>
        <a:spcAft>
          <a:spcPts val="554"/>
        </a:spcAft>
        <a:buClr>
          <a:schemeClr val="tx2"/>
        </a:buClr>
        <a:buFont typeface="Arial" panose="020B0604020202020204" pitchFamily="34" charset="0"/>
        <a:buChar char="—"/>
        <a:defRPr sz="831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013564" indent="-212682" algn="l" defTabSz="844083" rtl="0" eaLnBrk="1" latinLnBrk="0" hangingPunct="1">
        <a:lnSpc>
          <a:spcPct val="100000"/>
        </a:lnSpc>
        <a:spcBef>
          <a:spcPts val="0"/>
        </a:spcBef>
        <a:spcAft>
          <a:spcPts val="554"/>
        </a:spcAft>
        <a:buClr>
          <a:schemeClr val="tx2"/>
        </a:buClr>
        <a:buFont typeface="Arial" panose="020B0604020202020204" pitchFamily="34" charset="0"/>
        <a:buChar char="-"/>
        <a:defRPr sz="831" kern="1200">
          <a:solidFill>
            <a:schemeClr val="tx2"/>
          </a:solidFill>
          <a:latin typeface="+mn-lt"/>
          <a:ea typeface="+mn-ea"/>
          <a:cs typeface="+mn-cs"/>
        </a:defRPr>
      </a:lvl6pPr>
      <a:lvl7pPr marL="1266124" indent="-262530" algn="l" defTabSz="844083" rtl="0" eaLnBrk="1" latinLnBrk="0" hangingPunct="1">
        <a:lnSpc>
          <a:spcPct val="100000"/>
        </a:lnSpc>
        <a:spcBef>
          <a:spcPts val="0"/>
        </a:spcBef>
        <a:spcAft>
          <a:spcPts val="554"/>
        </a:spcAft>
        <a:buClr>
          <a:schemeClr val="tx2"/>
        </a:buClr>
        <a:buFont typeface="Arial" panose="020B0604020202020204" pitchFamily="34" charset="0"/>
        <a:buChar char="—"/>
        <a:defRPr sz="831" kern="1200">
          <a:solidFill>
            <a:schemeClr val="tx2"/>
          </a:solidFill>
          <a:latin typeface="+mn-lt"/>
          <a:ea typeface="+mn-ea"/>
          <a:cs typeface="+mn-cs"/>
        </a:defRPr>
      </a:lvl7pPr>
      <a:lvl8pPr marL="1518684" indent="-211021" algn="l" defTabSz="844083" rtl="0" eaLnBrk="1" latinLnBrk="0" hangingPunct="1">
        <a:lnSpc>
          <a:spcPct val="100000"/>
        </a:lnSpc>
        <a:spcBef>
          <a:spcPts val="0"/>
        </a:spcBef>
        <a:spcAft>
          <a:spcPts val="554"/>
        </a:spcAft>
        <a:buClr>
          <a:schemeClr val="tx2"/>
        </a:buClr>
        <a:buFont typeface="Arial" panose="020B0604020202020204" pitchFamily="34" charset="0"/>
        <a:buChar char="-"/>
        <a:defRPr sz="831" kern="1200">
          <a:solidFill>
            <a:schemeClr val="tx2"/>
          </a:solidFill>
          <a:latin typeface="+mn-lt"/>
          <a:ea typeface="+mn-ea"/>
          <a:cs typeface="+mn-cs"/>
        </a:defRPr>
      </a:lvl8pPr>
      <a:lvl9pPr marL="3587351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3793">
          <p15:clr>
            <a:srgbClr val="F26B43"/>
          </p15:clr>
        </p15:guide>
        <p15:guide id="2" pos="308">
          <p15:clr>
            <a:srgbClr val="F26B43"/>
          </p15:clr>
        </p15:guide>
        <p15:guide id="3" pos="5932">
          <p15:clr>
            <a:srgbClr val="F26B43"/>
          </p15:clr>
        </p15:guide>
        <p15:guide id="4" orient="horz" pos="742">
          <p15:clr>
            <a:srgbClr val="F26B43"/>
          </p15:clr>
        </p15:guide>
        <p15:guide id="5" orient="horz" pos="279">
          <p15:clr>
            <a:srgbClr val="F26B43"/>
          </p15:clr>
        </p15:guide>
        <p15:guide id="6" orient="horz" pos="896">
          <p15:clr>
            <a:srgbClr val="F26B43"/>
          </p15:clr>
        </p15:guide>
        <p15:guide id="7" pos="3061">
          <p15:clr>
            <a:srgbClr val="F26B43"/>
          </p15:clr>
        </p15:guide>
        <p15:guide id="8" pos="317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NUL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jpe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3448"/>
            <a:ext cx="9144000" cy="1545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 descr="MF_emblema [Converted]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02690" y="1423527"/>
            <a:ext cx="2064487" cy="2345272"/>
          </a:xfrm>
          <a:prstGeom prst="rect">
            <a:avLst/>
          </a:prstGeom>
          <a:noFill/>
          <a:ln>
            <a:noFill/>
          </a:ln>
          <a:effectLst>
            <a:outerShdw blurRad="114300" dist="114300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091" y="4199261"/>
            <a:ext cx="82036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ru-RU" sz="2400" b="1" dirty="0">
                <a:solidFill>
                  <a:prstClr val="black"/>
                </a:solidFill>
                <a:cs typeface="Arial" panose="020B0604020202020204" pitchFamily="34" charset="0"/>
              </a:rPr>
              <a:t>Федеральный стандарт бухгалтерского учета для организаций государственного сектора</a:t>
            </a:r>
          </a:p>
          <a:p>
            <a:pPr algn="ctr" defTabSz="457200"/>
            <a:r>
              <a:rPr lang="ru-RU" sz="24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«ЗАПАСЫ»</a:t>
            </a:r>
            <a:endParaRPr lang="ru-RU" sz="2400" b="1" dirty="0">
              <a:solidFill>
                <a:prstClr val="black"/>
              </a:solidFill>
            </a:endParaRPr>
          </a:p>
          <a:p>
            <a:pPr algn="ctr" defTabSz="457200"/>
            <a:r>
              <a:rPr lang="ru-RU" sz="2400" b="1" dirty="0">
                <a:solidFill>
                  <a:srgbClr val="077A3E"/>
                </a:solidFill>
              </a:rPr>
              <a:t> </a:t>
            </a:r>
          </a:p>
        </p:txBody>
      </p:sp>
      <p:sp useBgFill="1">
        <p:nvSpPr>
          <p:cNvPr id="8" name="Прямоугольник 7"/>
          <p:cNvSpPr/>
          <p:nvPr/>
        </p:nvSpPr>
        <p:spPr>
          <a:xfrm>
            <a:off x="143931" y="220206"/>
            <a:ext cx="4491002" cy="10836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 dirty="0">
              <a:solidFill>
                <a:prstClr val="white"/>
              </a:solidFill>
            </a:endParaRPr>
          </a:p>
        </p:txBody>
      </p:sp>
      <p:sp useBgFill="1">
        <p:nvSpPr>
          <p:cNvPr id="9" name="Прямоугольник 8"/>
          <p:cNvSpPr/>
          <p:nvPr/>
        </p:nvSpPr>
        <p:spPr>
          <a:xfrm>
            <a:off x="0" y="5774339"/>
            <a:ext cx="9144000" cy="10836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5772509"/>
            <a:ext cx="9144000" cy="108366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67824" y="6160450"/>
            <a:ext cx="11342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ru-RU" sz="1400" dirty="0" smtClean="0">
                <a:solidFill>
                  <a:prstClr val="black"/>
                </a:solidFill>
              </a:rPr>
              <a:t>2019</a:t>
            </a:r>
            <a:endParaRPr lang="ru-RU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42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08997" y="179386"/>
            <a:ext cx="397933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2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530678" y="976161"/>
            <a:ext cx="7772400" cy="46832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77A3E"/>
                </a:solidFill>
              </a:rPr>
              <a:t>Официальный сайт Министерства финансов Российской Федерации</a:t>
            </a:r>
            <a:endParaRPr lang="en-GB" sz="2800" b="1" dirty="0">
              <a:solidFill>
                <a:srgbClr val="077A3E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2457"/>
            <a:ext cx="9144000" cy="4812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12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0" y="757267"/>
            <a:ext cx="9144000" cy="51221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СГС </a:t>
            </a:r>
            <a:r>
              <a:rPr lang="ru-RU" altLang="ru-RU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«Запасы»</a:t>
            </a:r>
            <a:endParaRPr lang="ru-RU" altLang="ru-RU" sz="4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4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 </a:t>
            </a:r>
            <a:r>
              <a:rPr lang="ru-RU" altLang="ru-RU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Минфина России № </a:t>
            </a:r>
            <a:r>
              <a:rPr lang="ru-RU" altLang="ru-RU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256н </a:t>
            </a:r>
            <a:r>
              <a:rPr lang="ru-RU" altLang="ru-RU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altLang="ru-RU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07.12.2018 г</a:t>
            </a:r>
            <a:r>
              <a:rPr lang="ru-RU" altLang="ru-RU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altLang="ru-RU" sz="4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4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арегистрирован в Минюсте 11.01.2019</a:t>
            </a:r>
          </a:p>
          <a:p>
            <a:r>
              <a:rPr lang="ru-RU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Регистрационный № 53306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Обязательное применение</a:t>
            </a:r>
          </a:p>
          <a:p>
            <a:r>
              <a:rPr lang="ru-RU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 января </a:t>
            </a:r>
            <a:r>
              <a:rPr lang="ru-RU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</a:p>
        </p:txBody>
      </p:sp>
      <p:sp>
        <p:nvSpPr>
          <p:cNvPr id="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08997" y="179386"/>
            <a:ext cx="397933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3</a:t>
            </a:fld>
            <a:endParaRPr lang="en-US" b="1" dirty="0">
              <a:solidFill>
                <a:srgbClr val="C790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2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0" y="757267"/>
            <a:ext cx="9144000" cy="51221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по применению федерального стандарта бухгалтерского учета для организаций государственного сектора «Запасы»</a:t>
            </a:r>
          </a:p>
          <a:p>
            <a:endParaRPr lang="ru-RU" altLang="ru-RU" sz="4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4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Министерства финансов Российской Федерации</a:t>
            </a:r>
          </a:p>
          <a:p>
            <a:r>
              <a:rPr lang="ru-RU" altLang="ru-RU" sz="4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01.08.2019 № 02-07-07/58075 </a:t>
            </a:r>
            <a:endParaRPr lang="ru-RU" altLang="ru-RU" sz="40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08997" y="179386"/>
            <a:ext cx="397933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4</a:t>
            </a:fld>
            <a:endParaRPr lang="en-US" b="1" dirty="0">
              <a:solidFill>
                <a:srgbClr val="C790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07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31945" y="132661"/>
            <a:ext cx="64353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 defTabSz="457200">
              <a:buSzPct val="130000"/>
            </a:pPr>
            <a:r>
              <a:rPr lang="ru-RU" sz="3200" b="1" dirty="0" smtClean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ea typeface="Bookman Old Style" charset="0"/>
                <a:cs typeface="Times New Roman" panose="02020603050405020304" pitchFamily="18" charset="0"/>
              </a:rPr>
              <a:t>Изменения в законодательстве</a:t>
            </a: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96143" y="179386"/>
            <a:ext cx="388350" cy="365125"/>
          </a:xfrm>
        </p:spPr>
        <p:txBody>
          <a:bodyPr/>
          <a:lstStyle/>
          <a:p>
            <a:r>
              <a:rPr lang="ru-RU" b="1" dirty="0">
                <a:solidFill>
                  <a:srgbClr val="C79023"/>
                </a:solidFill>
              </a:rPr>
              <a:t> </a:t>
            </a:r>
            <a:fld id="{D81B3B79-DEF0-4346-A5D2-0443081EFB3D}" type="slidenum">
              <a:rPr lang="ru-RU" b="1" smtClean="0">
                <a:solidFill>
                  <a:srgbClr val="C79023"/>
                </a:solidFill>
              </a:rPr>
              <a:pPr/>
              <a:t>5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12083" y="2253446"/>
            <a:ext cx="2951956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5563" lvl="1" algn="ctr" defTabSz="457200">
              <a:buSzPct val="130000"/>
            </a:pP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Bookman Old Style" charset="0"/>
                <a:cs typeface="Times New Roman" panose="02020603050405020304" pitchFamily="18" charset="0"/>
              </a:rPr>
              <a:t>ФЗ 247-ФЗ</a:t>
            </a:r>
          </a:p>
        </p:txBody>
      </p:sp>
      <p:sp>
        <p:nvSpPr>
          <p:cNvPr id="22" name="Стрелка вправо 21"/>
          <p:cNvSpPr/>
          <p:nvPr/>
        </p:nvSpPr>
        <p:spPr>
          <a:xfrm>
            <a:off x="3231721" y="3925096"/>
            <a:ext cx="2860555" cy="274926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prstClr val="white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08921" y="1272719"/>
            <a:ext cx="2955118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5563" lvl="1" algn="ctr" defTabSz="457200">
              <a:buSzPct val="130000"/>
            </a:pP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Bookman Old Style" charset="0"/>
                <a:cs typeface="Times New Roman" panose="02020603050405020304" pitchFamily="18" charset="0"/>
              </a:rPr>
              <a:t>ФЗ 444-</a:t>
            </a:r>
            <a:r>
              <a:rPr lang="ru-RU" sz="3200" b="1" dirty="0" smtClean="0">
                <a:solidFill>
                  <a:srgbClr val="002060"/>
                </a:solidFill>
                <a:latin typeface="Bookman Old Style" charset="0"/>
                <a:ea typeface="Bookman Old Style" charset="0"/>
                <a:cs typeface="Bookman Old Style" charset="0"/>
              </a:rPr>
              <a:t>ФЗ     </a:t>
            </a:r>
          </a:p>
        </p:txBody>
      </p:sp>
      <p:cxnSp>
        <p:nvCxnSpPr>
          <p:cNvPr id="28" name="Straight Connector 16"/>
          <p:cNvCxnSpPr/>
          <p:nvPr/>
        </p:nvCxnSpPr>
        <p:spPr>
          <a:xfrm>
            <a:off x="8623002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 rot="568702">
            <a:off x="3539142" y="1330449"/>
            <a:ext cx="224571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457200">
              <a:buSzPct val="130000"/>
            </a:pPr>
            <a:r>
              <a:rPr lang="ru-RU" sz="2600" b="1" dirty="0" smtClean="0">
                <a:solidFill>
                  <a:srgbClr val="C00000"/>
                </a:solidFill>
                <a:latin typeface="Bookman Old Style" charset="0"/>
                <a:ea typeface="Bookman Old Style" charset="0"/>
                <a:cs typeface="Bookman Old Style" charset="0"/>
              </a:rPr>
              <a:t>2018 год</a:t>
            </a:r>
          </a:p>
        </p:txBody>
      </p:sp>
      <p:sp>
        <p:nvSpPr>
          <p:cNvPr id="30" name="Прямоугольник 29"/>
          <p:cNvSpPr/>
          <p:nvPr/>
        </p:nvSpPr>
        <p:spPr>
          <a:xfrm rot="21007741">
            <a:off x="3373035" y="2529589"/>
            <a:ext cx="224571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457200">
              <a:buSzPct val="130000"/>
            </a:pPr>
            <a:r>
              <a:rPr lang="ru-RU" sz="2600" b="1" dirty="0" smtClean="0">
                <a:solidFill>
                  <a:srgbClr val="C00000"/>
                </a:solidFill>
                <a:latin typeface="Bookman Old Style" charset="0"/>
                <a:ea typeface="Bookman Old Style" charset="0"/>
                <a:cs typeface="Bookman Old Style" charset="0"/>
              </a:rPr>
              <a:t>2019 год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54252" y="1857494"/>
            <a:ext cx="2468264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457200"/>
            <a:r>
              <a:rPr lang="ru-RU" sz="3200" b="1" dirty="0" smtClean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ФЗ 402-ФЗ</a:t>
            </a:r>
            <a:endParaRPr lang="ru-RU" sz="3200" b="1" dirty="0">
              <a:solidFill>
                <a:srgbClr val="4F81BD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право 3"/>
          <p:cNvSpPr/>
          <p:nvPr/>
        </p:nvSpPr>
        <p:spPr>
          <a:xfrm rot="473507">
            <a:off x="3361345" y="1604729"/>
            <a:ext cx="2705348" cy="559258"/>
          </a:xfrm>
          <a:prstGeom prst="rightArrow">
            <a:avLst>
              <a:gd name="adj1" fmla="val 21134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prstClr val="white"/>
              </a:solidFill>
            </a:endParaRPr>
          </a:p>
        </p:txBody>
      </p:sp>
      <p:sp>
        <p:nvSpPr>
          <p:cNvPr id="31" name="Стрелка вправо 30"/>
          <p:cNvSpPr/>
          <p:nvPr/>
        </p:nvSpPr>
        <p:spPr>
          <a:xfrm rot="21202976">
            <a:off x="3254568" y="2010716"/>
            <a:ext cx="2814861" cy="559258"/>
          </a:xfrm>
          <a:prstGeom prst="rightArrow">
            <a:avLst>
              <a:gd name="adj1" fmla="val 21134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33143" y="3890022"/>
            <a:ext cx="248986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457200"/>
            <a:r>
              <a:rPr lang="ru-RU" sz="3200" b="1" dirty="0" smtClean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БК РФ</a:t>
            </a:r>
            <a:endParaRPr lang="ru-RU" sz="3200" b="1" dirty="0">
              <a:solidFill>
                <a:srgbClr val="4F81BD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98111" y="3857542"/>
            <a:ext cx="2792744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5563" lvl="1" algn="ctr" defTabSz="457200">
              <a:buSzPct val="130000"/>
            </a:pP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Bookman Old Style" charset="0"/>
                <a:cs typeface="Times New Roman" panose="02020603050405020304" pitchFamily="18" charset="0"/>
              </a:rPr>
              <a:t>ФЗ 199-ФЗ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398111" y="5283175"/>
            <a:ext cx="2833611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5563" lvl="1" algn="ctr" defTabSz="457200">
              <a:buSzPct val="130000"/>
            </a:pP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Bookman Old Style" charset="0"/>
                <a:cs typeface="Times New Roman" panose="02020603050405020304" pitchFamily="18" charset="0"/>
              </a:rPr>
              <a:t>ФЗ 113-ФЗ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46573" y="5322467"/>
            <a:ext cx="24630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457200"/>
            <a:r>
              <a:rPr lang="ru-RU" sz="3200" b="1" dirty="0" smtClean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КоАП</a:t>
            </a:r>
            <a:endParaRPr lang="ru-RU" sz="3200" b="1" dirty="0">
              <a:solidFill>
                <a:srgbClr val="4F81BD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трелка вправо 34"/>
          <p:cNvSpPr/>
          <p:nvPr/>
        </p:nvSpPr>
        <p:spPr>
          <a:xfrm>
            <a:off x="3231720" y="5406463"/>
            <a:ext cx="2860555" cy="338198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prstClr val="white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398623" y="4914239"/>
            <a:ext cx="224571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457200">
              <a:buSzPct val="130000"/>
            </a:pPr>
            <a:r>
              <a:rPr lang="ru-RU" sz="2600" b="1" dirty="0" smtClean="0">
                <a:solidFill>
                  <a:srgbClr val="C00000"/>
                </a:solidFill>
                <a:latin typeface="Bookman Old Style" charset="0"/>
                <a:ea typeface="Bookman Old Style" charset="0"/>
                <a:cs typeface="Bookman Old Style" charset="0"/>
              </a:rPr>
              <a:t>2019 год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398623" y="3414952"/>
            <a:ext cx="224571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457200">
              <a:buSzPct val="130000"/>
            </a:pPr>
            <a:r>
              <a:rPr lang="ru-RU" sz="2600" b="1" dirty="0" smtClean="0">
                <a:solidFill>
                  <a:srgbClr val="C00000"/>
                </a:solidFill>
                <a:latin typeface="Bookman Old Style" charset="0"/>
                <a:ea typeface="Bookman Old Style" charset="0"/>
                <a:cs typeface="Bookman Old Style" charset="0"/>
              </a:rPr>
              <a:t>2019 год</a:t>
            </a:r>
          </a:p>
        </p:txBody>
      </p:sp>
    </p:spTree>
    <p:extLst>
      <p:ext uri="{BB962C8B-B14F-4D97-AF65-F5344CB8AC3E}">
        <p14:creationId xmlns:p14="http://schemas.microsoft.com/office/powerpoint/2010/main" val="147060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50B4-811D-9C49-8D4A-B431FFD45952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20900" y="108486"/>
            <a:ext cx="70231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 1 января 2019 года в соответствии с Порядком применения КОСГУ (от 29.11.2017 № 209н) счета аналитического учета счета 0 105 00 000 «Материальные запасы» детализируются в 24-26 разрядах номера счета на соответствующие подстатьи статьи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340 по целевому (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функциональному) назначению материального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запаса</a:t>
            </a:r>
            <a:endParaRPr lang="ru-RU" sz="2000" b="1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5100" y="2316004"/>
            <a:ext cx="85217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341 "Увеличение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 лекарственных препаратов и материалов, применяемых в медицинских целях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342 "Увеличение стоимости продуктов питания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343 "Увеличение стоимости горюче-смазочных материалов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344 "Увеличение стоимости строительных материалов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345 "Увеличение стоимости мягкого инвентаря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346 "Увеличение стоимости прочих оборотных запасов (материалов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)"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347 "Увеличение стоимости материальных запасов для целей капитальных вложений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349 "Увеличение стоимости прочих материальных запасов однократного применения"</a:t>
            </a:r>
          </a:p>
        </p:txBody>
      </p:sp>
    </p:spTree>
    <p:extLst>
      <p:ext uri="{BB962C8B-B14F-4D97-AF65-F5344CB8AC3E}">
        <p14:creationId xmlns:p14="http://schemas.microsoft.com/office/powerpoint/2010/main" val="73528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50B4-811D-9C49-8D4A-B431FFD45952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35762" y="922673"/>
            <a:ext cx="3131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08932" y="171609"/>
            <a:ext cx="4402874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457200"/>
            <a:r>
              <a:rPr lang="ru-RU" sz="3200" dirty="0" smtClean="0">
                <a:solidFill>
                  <a:prstClr val="black"/>
                </a:solidFill>
              </a:rPr>
              <a:t>Бутилированная вода</a:t>
            </a:r>
            <a:endParaRPr lang="ru-RU" sz="3200" dirty="0">
              <a:solidFill>
                <a:prstClr val="black"/>
              </a:solidFill>
            </a:endParaRPr>
          </a:p>
        </p:txBody>
      </p:sp>
      <p:cxnSp>
        <p:nvCxnSpPr>
          <p:cNvPr id="11" name="Прямая со стрелкой 10"/>
          <p:cNvCxnSpPr>
            <a:stCxn id="2" idx="2"/>
          </p:cNvCxnSpPr>
          <p:nvPr/>
        </p:nvCxnSpPr>
        <p:spPr>
          <a:xfrm flipH="1">
            <a:off x="1404730" y="756384"/>
            <a:ext cx="3605639" cy="16554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29432" y="2411875"/>
            <a:ext cx="2086483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just" defTabSz="457200"/>
            <a:r>
              <a:rPr lang="ru-RU" dirty="0" smtClean="0">
                <a:solidFill>
                  <a:prstClr val="black"/>
                </a:solidFill>
              </a:rPr>
              <a:t>По нормативу на питание (меню-раскладка)</a:t>
            </a:r>
            <a:endParaRPr lang="ru-RU" dirty="0">
              <a:solidFill>
                <a:prstClr val="black"/>
              </a:solidFill>
            </a:endParaRPr>
          </a:p>
        </p:txBody>
      </p:sp>
      <p:cxnSp>
        <p:nvCxnSpPr>
          <p:cNvPr id="15" name="Прямая со стрелкой 14"/>
          <p:cNvCxnSpPr>
            <a:stCxn id="2" idx="2"/>
          </p:cNvCxnSpPr>
          <p:nvPr/>
        </p:nvCxnSpPr>
        <p:spPr>
          <a:xfrm flipH="1">
            <a:off x="5000378" y="756384"/>
            <a:ext cx="9991" cy="12520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025835" y="827266"/>
            <a:ext cx="1527365" cy="97516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448960" y="4577217"/>
            <a:ext cx="1976823" cy="1200329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prstDash val="dash"/>
          </a:ln>
        </p:spPr>
        <p:txBody>
          <a:bodyPr wrap="none" rtlCol="0">
            <a:spAutoFit/>
          </a:bodyPr>
          <a:lstStyle/>
          <a:p>
            <a:pPr defTabSz="457200"/>
            <a:r>
              <a:rPr lang="ru-RU" sz="2400" dirty="0" smtClean="0">
                <a:solidFill>
                  <a:prstClr val="black"/>
                </a:solidFill>
              </a:rPr>
              <a:t>0 105 36 349</a:t>
            </a:r>
          </a:p>
          <a:p>
            <a:pPr defTabSz="457200"/>
            <a:endParaRPr lang="ru-RU" sz="2400" dirty="0" smtClean="0">
              <a:solidFill>
                <a:prstClr val="black"/>
              </a:solidFill>
            </a:endParaRPr>
          </a:p>
          <a:p>
            <a:pPr defTabSz="457200"/>
            <a:r>
              <a:rPr lang="ru-RU" sz="2400" dirty="0" smtClean="0">
                <a:solidFill>
                  <a:prstClr val="black"/>
                </a:solidFill>
              </a:rPr>
              <a:t>(</a:t>
            </a:r>
            <a:r>
              <a:rPr lang="ru-RU" sz="2400" dirty="0">
                <a:solidFill>
                  <a:prstClr val="black"/>
                </a:solidFill>
              </a:rPr>
              <a:t>0 401 20 </a:t>
            </a:r>
            <a:r>
              <a:rPr lang="ru-RU" sz="2400" dirty="0" smtClean="0">
                <a:solidFill>
                  <a:prstClr val="black"/>
                </a:solidFill>
              </a:rPr>
              <a:t>223)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94026" y="4577216"/>
            <a:ext cx="1976823" cy="1200329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  <a:prstDash val="dash"/>
          </a:ln>
        </p:spPr>
        <p:txBody>
          <a:bodyPr wrap="none" rtlCol="0">
            <a:spAutoFit/>
          </a:bodyPr>
          <a:lstStyle/>
          <a:p>
            <a:pPr defTabSz="457200"/>
            <a:r>
              <a:rPr lang="ru-RU" sz="2400" dirty="0" smtClean="0">
                <a:solidFill>
                  <a:prstClr val="black"/>
                </a:solidFill>
              </a:rPr>
              <a:t>0 105 36 346</a:t>
            </a:r>
          </a:p>
          <a:p>
            <a:pPr defTabSz="457200"/>
            <a:endParaRPr lang="ru-RU" sz="2400" dirty="0">
              <a:solidFill>
                <a:prstClr val="black"/>
              </a:solidFill>
            </a:endParaRPr>
          </a:p>
          <a:p>
            <a:pPr defTabSz="457200"/>
            <a:r>
              <a:rPr lang="ru-RU" sz="2400" dirty="0" smtClean="0">
                <a:solidFill>
                  <a:prstClr val="black"/>
                </a:solidFill>
              </a:rPr>
              <a:t>(</a:t>
            </a:r>
            <a:r>
              <a:rPr lang="ru-RU" sz="2400" dirty="0">
                <a:solidFill>
                  <a:prstClr val="black"/>
                </a:solidFill>
              </a:rPr>
              <a:t>0 401 20 272</a:t>
            </a:r>
            <a:r>
              <a:rPr lang="ru-RU" sz="2400" dirty="0" smtClean="0">
                <a:solidFill>
                  <a:prstClr val="black"/>
                </a:solidFill>
              </a:rPr>
              <a:t>)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000776" y="1849576"/>
            <a:ext cx="3023954" cy="2031325"/>
          </a:xfrm>
          <a:prstGeom prst="rect">
            <a:avLst/>
          </a:prstGeom>
          <a:solidFill>
            <a:srgbClr val="FFFF99"/>
          </a:solidFill>
          <a:ln w="381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 defTabSz="457200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Отсутствие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 организации системы централизованного питьевого водоснабжения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либо 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заключение о признании воды несоответствующей санитарным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975359" y="1981892"/>
            <a:ext cx="2814158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just" defTabSz="457200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Обеспечения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питьевой водой граждан в период их пребывания в местах общественного пользования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01349" y="4577217"/>
            <a:ext cx="2214566" cy="1200329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prstClr val="black"/>
                </a:solidFill>
              </a:rPr>
              <a:t>0 105 32 342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dirty="0">
              <a:solidFill>
                <a:prstClr val="black"/>
              </a:solidFill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prstClr val="black"/>
                </a:solidFill>
              </a:rPr>
              <a:t>(0 401 20 272)</a:t>
            </a:r>
          </a:p>
        </p:txBody>
      </p:sp>
      <p:cxnSp>
        <p:nvCxnSpPr>
          <p:cNvPr id="33" name="Прямая соединительная линия 32"/>
          <p:cNvCxnSpPr>
            <a:stCxn id="31" idx="1"/>
            <a:endCxn id="31" idx="3"/>
          </p:cNvCxnSpPr>
          <p:nvPr/>
        </p:nvCxnSpPr>
        <p:spPr>
          <a:xfrm>
            <a:off x="101349" y="5177382"/>
            <a:ext cx="2214566" cy="0"/>
          </a:xfrm>
          <a:prstGeom prst="line">
            <a:avLst/>
          </a:prstGeom>
          <a:ln w="38100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>
            <a:stCxn id="19" idx="1"/>
            <a:endCxn id="19" idx="3"/>
          </p:cNvCxnSpPr>
          <p:nvPr/>
        </p:nvCxnSpPr>
        <p:spPr>
          <a:xfrm>
            <a:off x="3394026" y="5177381"/>
            <a:ext cx="1976823" cy="0"/>
          </a:xfrm>
          <a:prstGeom prst="line">
            <a:avLst/>
          </a:prstGeom>
          <a:ln w="38100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>
            <a:stCxn id="18" idx="1"/>
            <a:endCxn id="18" idx="3"/>
          </p:cNvCxnSpPr>
          <p:nvPr/>
        </p:nvCxnSpPr>
        <p:spPr>
          <a:xfrm>
            <a:off x="6448960" y="5177382"/>
            <a:ext cx="1976823" cy="0"/>
          </a:xfrm>
          <a:prstGeom prst="line">
            <a:avLst/>
          </a:prstGeom>
          <a:ln w="38100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>
            <a:stCxn id="13" idx="2"/>
          </p:cNvCxnSpPr>
          <p:nvPr/>
        </p:nvCxnSpPr>
        <p:spPr>
          <a:xfrm flipH="1">
            <a:off x="1272673" y="3335205"/>
            <a:ext cx="1" cy="12420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>
            <a:stCxn id="27" idx="2"/>
            <a:endCxn id="19" idx="0"/>
          </p:cNvCxnSpPr>
          <p:nvPr/>
        </p:nvCxnSpPr>
        <p:spPr>
          <a:xfrm>
            <a:off x="4382438" y="3459220"/>
            <a:ext cx="0" cy="11179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>
            <a:off x="7503765" y="3868498"/>
            <a:ext cx="8988" cy="7087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1411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884368" y="6356350"/>
            <a:ext cx="802432" cy="365125"/>
          </a:xfrm>
        </p:spPr>
        <p:txBody>
          <a:bodyPr/>
          <a:lstStyle/>
          <a:p>
            <a:fld id="{B2D350B4-811D-9C49-8D4A-B431FFD45952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35762" y="922673"/>
            <a:ext cx="3131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53408" y="185058"/>
            <a:ext cx="3299792" cy="584775"/>
          </a:xfrm>
          <a:prstGeom prst="rect">
            <a:avLst/>
          </a:prstGeom>
          <a:solidFill>
            <a:srgbClr val="FFFF99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457200"/>
            <a:r>
              <a:rPr lang="ru-RU" sz="3200" dirty="0" smtClean="0">
                <a:solidFill>
                  <a:prstClr val="black"/>
                </a:solidFill>
              </a:rPr>
              <a:t>молоко</a:t>
            </a:r>
            <a:endParaRPr lang="ru-RU" sz="3200" dirty="0">
              <a:solidFill>
                <a:prstClr val="black"/>
              </a:solidFill>
            </a:endParaRPr>
          </a:p>
        </p:txBody>
      </p:sp>
      <p:cxnSp>
        <p:nvCxnSpPr>
          <p:cNvPr id="11" name="Прямая со стрелкой 10"/>
          <p:cNvCxnSpPr>
            <a:endCxn id="12" idx="0"/>
          </p:cNvCxnSpPr>
          <p:nvPr/>
        </p:nvCxnSpPr>
        <p:spPr>
          <a:xfrm flipH="1">
            <a:off x="2263053" y="833734"/>
            <a:ext cx="2661203" cy="16832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endCxn id="16" idx="0"/>
          </p:cNvCxnSpPr>
          <p:nvPr/>
        </p:nvCxnSpPr>
        <p:spPr>
          <a:xfrm>
            <a:off x="4999008" y="811123"/>
            <a:ext cx="1554192" cy="17394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Пятиугольник 20"/>
          <p:cNvSpPr/>
          <p:nvPr/>
        </p:nvSpPr>
        <p:spPr>
          <a:xfrm>
            <a:off x="719092" y="4454940"/>
            <a:ext cx="3246783" cy="1261140"/>
          </a:xfrm>
          <a:prstGeom prst="homePlate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0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105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36 346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(0 401 20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214)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50215" algn="just" defTabSz="45720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69722" y="2516996"/>
            <a:ext cx="3186661" cy="120032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для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бесплатной выдачи работникам, занятым на работах с вредными условиями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труда*</a:t>
            </a:r>
            <a:endParaRPr lang="ru-RU" sz="2000" b="1" i="1" dirty="0">
              <a:solidFill>
                <a:prstClr val="black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534252" y="2550541"/>
            <a:ext cx="2037896" cy="92333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Продукты питания, в том числе молоко </a:t>
            </a:r>
            <a:endParaRPr lang="ru-RU" sz="2000" b="1" i="1" dirty="0">
              <a:solidFill>
                <a:prstClr val="black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 flipH="1">
            <a:off x="4999008" y="4440432"/>
            <a:ext cx="3730172" cy="1340955"/>
          </a:xfrm>
          <a:prstGeom prst="homePlate">
            <a:avLst/>
          </a:prstGeom>
          <a:ln w="38100" cap="rnd"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82058" tIns="41029" rIns="82058" bIns="41029" anchor="ctr" anchorCtr="0">
            <a:noAutofit/>
          </a:bodyPr>
          <a:lstStyle/>
          <a:p>
            <a:pPr indent="450215" algn="just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0 105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32 342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50215" algn="just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indent="450215" algn="just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(0 401 20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272)</a:t>
            </a:r>
            <a:endParaRPr lang="ru-RU" sz="2400" dirty="0">
              <a:solidFill>
                <a:prstClr val="black"/>
              </a:solidFill>
            </a:endParaRPr>
          </a:p>
        </p:txBody>
      </p:sp>
      <p:cxnSp>
        <p:nvCxnSpPr>
          <p:cNvPr id="8" name="Прямая со стрелкой 7"/>
          <p:cNvCxnSpPr>
            <a:stCxn id="12" idx="2"/>
          </p:cNvCxnSpPr>
          <p:nvPr/>
        </p:nvCxnSpPr>
        <p:spPr>
          <a:xfrm>
            <a:off x="2263053" y="3717325"/>
            <a:ext cx="0" cy="7231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16" idx="2"/>
          </p:cNvCxnSpPr>
          <p:nvPr/>
        </p:nvCxnSpPr>
        <p:spPr>
          <a:xfrm>
            <a:off x="6553200" y="3473871"/>
            <a:ext cx="0" cy="9810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>
            <a:stCxn id="21" idx="1"/>
            <a:endCxn id="21" idx="3"/>
          </p:cNvCxnSpPr>
          <p:nvPr/>
        </p:nvCxnSpPr>
        <p:spPr>
          <a:xfrm>
            <a:off x="719092" y="5085510"/>
            <a:ext cx="3246783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stCxn id="28" idx="3"/>
            <a:endCxn id="28" idx="1"/>
          </p:cNvCxnSpPr>
          <p:nvPr/>
        </p:nvCxnSpPr>
        <p:spPr>
          <a:xfrm>
            <a:off x="4999008" y="5110910"/>
            <a:ext cx="3730172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0" y="5929332"/>
            <a:ext cx="73803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214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«Прочие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несоциальные выплаты персоналу в натуральной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форме»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*не относящихся к заработной плате компенсаций (возмещений) их расходов, обусловленных условиями трудовых отношений, статусом работников </a:t>
            </a:r>
          </a:p>
        </p:txBody>
      </p:sp>
    </p:spTree>
    <p:extLst>
      <p:ext uri="{BB962C8B-B14F-4D97-AF65-F5344CB8AC3E}">
        <p14:creationId xmlns:p14="http://schemas.microsoft.com/office/powerpoint/2010/main" val="2356988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50B4-811D-9C49-8D4A-B431FFD45952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35762" y="922673"/>
            <a:ext cx="3131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42483" y="186728"/>
            <a:ext cx="5648577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457200"/>
            <a:r>
              <a:rPr lang="ru-RU" sz="3200" dirty="0" smtClean="0">
                <a:solidFill>
                  <a:prstClr val="black"/>
                </a:solidFill>
              </a:rPr>
              <a:t>твердое топливо </a:t>
            </a:r>
            <a:r>
              <a:rPr lang="ru-RU" sz="3200" dirty="0">
                <a:solidFill>
                  <a:prstClr val="black"/>
                </a:solidFill>
              </a:rPr>
              <a:t>(</a:t>
            </a:r>
            <a:r>
              <a:rPr lang="ru-RU" sz="3200" dirty="0" smtClean="0">
                <a:solidFill>
                  <a:prstClr val="black"/>
                </a:solidFill>
              </a:rPr>
              <a:t>уголь, дрова) </a:t>
            </a:r>
            <a:r>
              <a:rPr lang="ru-RU" sz="3200" dirty="0">
                <a:solidFill>
                  <a:prstClr val="black"/>
                </a:solidFill>
              </a:rPr>
              <a:t>для печного </a:t>
            </a:r>
            <a:r>
              <a:rPr lang="ru-RU" sz="3200" dirty="0" smtClean="0">
                <a:solidFill>
                  <a:prstClr val="black"/>
                </a:solidFill>
              </a:rPr>
              <a:t>отопления </a:t>
            </a:r>
            <a:endParaRPr lang="ru-RU" sz="3200" dirty="0">
              <a:solidFill>
                <a:prstClr val="black"/>
              </a:solidFill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2052897" y="1358752"/>
            <a:ext cx="2530559" cy="10861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4583456" y="1322783"/>
            <a:ext cx="2124821" cy="11644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Пятиугольник 20"/>
          <p:cNvSpPr/>
          <p:nvPr/>
        </p:nvSpPr>
        <p:spPr>
          <a:xfrm>
            <a:off x="719092" y="4454940"/>
            <a:ext cx="3246783" cy="1261140"/>
          </a:xfrm>
          <a:prstGeom prst="homePlate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0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105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33 343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(0 401 20 272)</a:t>
            </a:r>
          </a:p>
          <a:p>
            <a:pPr indent="450215" algn="just" defTabSz="45720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69722" y="2516996"/>
            <a:ext cx="3186661" cy="126188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приобретенного по договорам на поставку (приобретение) для использования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на нужды учреждения </a:t>
            </a:r>
            <a:endParaRPr lang="ru-RU" sz="2000" b="1" i="1" dirty="0">
              <a:solidFill>
                <a:prstClr val="black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999008" y="2550541"/>
            <a:ext cx="3893199" cy="153888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приобретенного по договорам на оказание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коммунальных услуг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включающих в себя услуги предоставления твердого топлива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при наличии печного отопления</a:t>
            </a:r>
            <a:endParaRPr lang="ru-RU" sz="2000" b="1" i="1" dirty="0">
              <a:solidFill>
                <a:prstClr val="black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 flipH="1">
            <a:off x="4999008" y="4440432"/>
            <a:ext cx="3730172" cy="1340955"/>
          </a:xfrm>
          <a:prstGeom prst="homePlate">
            <a:avLst/>
          </a:prstGeom>
          <a:ln w="38100" cap="rnd"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82058" tIns="41029" rIns="82058" bIns="41029" anchor="ctr" anchorCtr="0">
            <a:noAutofit/>
          </a:bodyPr>
          <a:lstStyle/>
          <a:p>
            <a:pPr indent="450215" algn="just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0 105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33 343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50215" algn="just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indent="450215" algn="just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(0 401 20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223)</a:t>
            </a:r>
            <a:endParaRPr lang="ru-RU" sz="2400" dirty="0">
              <a:solidFill>
                <a:prstClr val="black"/>
              </a:solidFill>
            </a:endParaRPr>
          </a:p>
        </p:txBody>
      </p:sp>
      <p:cxnSp>
        <p:nvCxnSpPr>
          <p:cNvPr id="5" name="Прямая соединительная линия 4"/>
          <p:cNvCxnSpPr>
            <a:stCxn id="21" idx="1"/>
            <a:endCxn id="21" idx="3"/>
          </p:cNvCxnSpPr>
          <p:nvPr/>
        </p:nvCxnSpPr>
        <p:spPr>
          <a:xfrm>
            <a:off x="719092" y="5085510"/>
            <a:ext cx="3246783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>
            <a:stCxn id="28" idx="3"/>
            <a:endCxn id="28" idx="1"/>
          </p:cNvCxnSpPr>
          <p:nvPr/>
        </p:nvCxnSpPr>
        <p:spPr>
          <a:xfrm>
            <a:off x="4999008" y="5110910"/>
            <a:ext cx="3730172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7680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28384" y="6356350"/>
            <a:ext cx="658416" cy="365125"/>
          </a:xfrm>
        </p:spPr>
        <p:txBody>
          <a:bodyPr/>
          <a:lstStyle/>
          <a:p>
            <a:fld id="{B2D350B4-811D-9C49-8D4A-B431FFD45952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9999" y="162379"/>
            <a:ext cx="887778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                           Группа МЗ «Медикаменты и перевязочные средства», в </a:t>
            </a:r>
            <a:r>
              <a:rPr lang="ru-RU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т.ч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медицинские аптечки и санитарные сумки, перевязочные средства (вата, марля, бинты), шприцы, иглы, катетеры, канюль для переливания, стерильные перчатки и прочие медицинские расходные материалы, антисептики, дезинфицирующие материалы, системы тест-полосок, 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применяемые в медицинских целях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5866018" y="3873241"/>
            <a:ext cx="3246783" cy="1261140"/>
          </a:xfrm>
          <a:prstGeom prst="homePlate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0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105 36 346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(0 401 20 272)</a:t>
            </a:r>
          </a:p>
          <a:p>
            <a:pPr indent="450215" algn="just" defTabSz="45720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flipH="1">
            <a:off x="1909086" y="3836951"/>
            <a:ext cx="3730172" cy="1420770"/>
          </a:xfrm>
          <a:prstGeom prst="homePlate">
            <a:avLst/>
          </a:prstGeom>
          <a:ln w="38100" cap="rnd"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82058" tIns="41029" rIns="82058" bIns="41029" anchor="ctr" anchorCtr="0">
            <a:noAutofit/>
          </a:bodyPr>
          <a:lstStyle/>
          <a:p>
            <a:pPr indent="450215" algn="just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0 105 31 341</a:t>
            </a:r>
          </a:p>
          <a:p>
            <a:pPr indent="450215" algn="just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indent="450215" algn="just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(0 401 20 272)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53561" y="1920761"/>
            <a:ext cx="37782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Не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предназначенных для применения в медицинских 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целях</a:t>
            </a:r>
            <a:endParaRPr lang="ru-RU" sz="2000" b="1" i="1" dirty="0">
              <a:solidFill>
                <a:prstClr val="black"/>
              </a:solidFill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7135368" y="2731941"/>
            <a:ext cx="316952" cy="108234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Стрелка вниз 12"/>
          <p:cNvSpPr/>
          <p:nvPr/>
        </p:nvSpPr>
        <p:spPr>
          <a:xfrm rot="18577594">
            <a:off x="3064909" y="1572859"/>
            <a:ext cx="318746" cy="2551231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15" name="Прямая соединительная линия 14"/>
          <p:cNvCxnSpPr>
            <a:stCxn id="10" idx="3"/>
            <a:endCxn id="10" idx="1"/>
          </p:cNvCxnSpPr>
          <p:nvPr/>
        </p:nvCxnSpPr>
        <p:spPr>
          <a:xfrm>
            <a:off x="1909086" y="4547336"/>
            <a:ext cx="3730172" cy="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8" idx="1"/>
            <a:endCxn id="8" idx="3"/>
          </p:cNvCxnSpPr>
          <p:nvPr/>
        </p:nvCxnSpPr>
        <p:spPr>
          <a:xfrm>
            <a:off x="5866018" y="4503811"/>
            <a:ext cx="3246783" cy="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Стрелка вниз 13"/>
          <p:cNvSpPr/>
          <p:nvPr/>
        </p:nvSpPr>
        <p:spPr>
          <a:xfrm rot="1696994">
            <a:off x="1329451" y="1993533"/>
            <a:ext cx="363346" cy="3248686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Пятиугольник 15"/>
          <p:cNvSpPr/>
          <p:nvPr/>
        </p:nvSpPr>
        <p:spPr>
          <a:xfrm>
            <a:off x="72868" y="5295218"/>
            <a:ext cx="3246783" cy="1261140"/>
          </a:xfrm>
          <a:prstGeom prst="homePlate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0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105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31 341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(0 401 20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263)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50215" algn="just" defTabSz="45720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RU" dirty="0">
              <a:solidFill>
                <a:prstClr val="black"/>
              </a:solidFill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72868" y="5954162"/>
            <a:ext cx="3246783" cy="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 rot="17923413">
            <a:off x="-632381" y="3252875"/>
            <a:ext cx="35448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обеспечение лекарственными средствами различных категорий граждан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24282" y="610186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263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«Пособия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 социальной помощи населению в натуральной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форме»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53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00392" y="6356350"/>
            <a:ext cx="720080" cy="365125"/>
          </a:xfrm>
        </p:spPr>
        <p:txBody>
          <a:bodyPr/>
          <a:lstStyle/>
          <a:p>
            <a:fld id="{B2D350B4-811D-9C49-8D4A-B431FFD45952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35762" y="922673"/>
            <a:ext cx="3131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42483" y="186728"/>
            <a:ext cx="6668995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457200"/>
            <a:r>
              <a:rPr lang="ru-RU" sz="3200" dirty="0" smtClean="0">
                <a:solidFill>
                  <a:prstClr val="black"/>
                </a:solidFill>
              </a:rPr>
              <a:t>Строительные материалы 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приобретенные (изготовленные) </a:t>
            </a:r>
            <a:endParaRPr lang="ru-RU" sz="3200" dirty="0">
              <a:solidFill>
                <a:prstClr val="black"/>
              </a:solidFill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1420258" y="1322783"/>
            <a:ext cx="3722497" cy="6418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211257" y="1322783"/>
            <a:ext cx="3058100" cy="6741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180563" y="1944362"/>
            <a:ext cx="2583730" cy="397031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в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целях строительных работ, не связанных с капитальными вложениями (например,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текущий ремонт здания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</a:p>
          <a:p>
            <a:pPr algn="just" defTabSz="457200"/>
            <a:endParaRPr lang="ru-RU" sz="2000" b="1" i="1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just" defTabSz="457200"/>
            <a:endParaRPr lang="ru-RU" sz="2000" b="1" i="1" dirty="0" smtClean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just" defTabSz="457200"/>
            <a:endParaRPr lang="ru-RU" sz="2000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 defTabSz="457200"/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 defTabSz="457200"/>
            <a:endParaRPr lang="ru-RU" sz="2000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 defTabSz="457200"/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0 </a:t>
            </a: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105 34 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344</a:t>
            </a:r>
            <a:endParaRPr lang="ru-RU" sz="2800" b="1" i="1" dirty="0">
              <a:solidFill>
                <a:prstClr val="black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318176" y="1944362"/>
            <a:ext cx="2539098" cy="390876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приобретенные (изготовленные) для ремонта движимого имущества – объектов нефинансовых активов (например,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ремонт мебели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</a:p>
          <a:p>
            <a:pPr algn="just" defTabSz="457200"/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 defTabSz="457200"/>
            <a:endParaRPr lang="ru-RU" sz="2000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 defTabSz="457200"/>
            <a:endParaRPr lang="ru-RU" sz="2000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 defTabSz="457200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0 105 36 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346</a:t>
            </a:r>
            <a:endParaRPr lang="ru-RU" sz="2800" b="1" i="1" dirty="0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251095" y="1913584"/>
            <a:ext cx="2737809" cy="390876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для целей капитальных вложений (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 рамках капитального ремонта с реконструкцией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endParaRPr lang="ru-RU" sz="2000" b="1" i="1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just" defTabSz="457200"/>
            <a:endParaRPr lang="ru-RU" sz="2000" b="1" i="1" dirty="0" smtClean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just" defTabSz="457200"/>
            <a:endParaRPr lang="ru-RU" sz="2000" b="1" i="1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just" defTabSz="457200"/>
            <a:endParaRPr lang="ru-RU" sz="2000" b="1" i="1" dirty="0" smtClean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just" defTabSz="457200"/>
            <a:endParaRPr lang="ru-RU" sz="2000" b="1" i="1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just" defTabSz="457200"/>
            <a:endParaRPr lang="ru-RU" sz="2000" b="1" i="1" dirty="0" smtClean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just" defTabSz="457200"/>
            <a:endParaRPr lang="ru-RU" sz="2000" b="1" i="1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just" defTabSz="457200"/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0 105 34 347</a:t>
            </a:r>
            <a:endParaRPr lang="ru-RU" sz="2800" b="1" i="1" dirty="0">
              <a:solidFill>
                <a:prstClr val="black"/>
              </a:solidFill>
            </a:endParaRPr>
          </a:p>
        </p:txBody>
      </p:sp>
      <p:cxnSp>
        <p:nvCxnSpPr>
          <p:cNvPr id="10" name="Прямая со стрелкой 9"/>
          <p:cNvCxnSpPr>
            <a:endCxn id="16" idx="0"/>
          </p:cNvCxnSpPr>
          <p:nvPr/>
        </p:nvCxnSpPr>
        <p:spPr>
          <a:xfrm flipH="1">
            <a:off x="4587725" y="1322783"/>
            <a:ext cx="623532" cy="62157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200" smtClean="0">
                <a:solidFill>
                  <a:prstClr val="black"/>
                </a:solidFill>
              </a:rPr>
              <a:t>347 "Увеличение стоимости материальных запасов для целей капитальных вложений</a:t>
            </a:r>
            <a:endParaRPr lang="ru-RU" altLang="ru-RU" smtClean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9444" y="6287089"/>
            <a:ext cx="50096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347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«Увеличение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 материальных запасов для целей капитальных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вложений»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696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50B4-811D-9C49-8D4A-B431FFD45952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33799" y="935365"/>
            <a:ext cx="3131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68486" y="222599"/>
            <a:ext cx="3299792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457200"/>
            <a:r>
              <a:rPr lang="ru-RU" sz="3200" dirty="0" smtClean="0">
                <a:solidFill>
                  <a:prstClr val="black"/>
                </a:solidFill>
              </a:rPr>
              <a:t>Подарки, БСО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21" name="Пятиугольник 20"/>
          <p:cNvSpPr/>
          <p:nvPr/>
        </p:nvSpPr>
        <p:spPr>
          <a:xfrm>
            <a:off x="548606" y="1934269"/>
            <a:ext cx="3246783" cy="870160"/>
          </a:xfrm>
          <a:prstGeom prst="homePlate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0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105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36 349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(0 401 20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272)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50215" algn="just" defTabSz="45720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 flipH="1">
            <a:off x="4976505" y="1868329"/>
            <a:ext cx="3882257" cy="900388"/>
          </a:xfrm>
          <a:prstGeom prst="homePlate">
            <a:avLst/>
          </a:prstGeom>
          <a:ln w="38100" cap="rnd"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82058" tIns="41029" rIns="82058" bIns="41029" anchor="ctr" anchorCtr="0">
            <a:noAutofit/>
          </a:bodyPr>
          <a:lstStyle/>
          <a:p>
            <a:pPr indent="450215" algn="just" defTabSz="457200"/>
            <a:endParaRPr lang="ru-RU" sz="2400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50215" algn="just" defTabSz="45720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З/счет 07</a:t>
            </a:r>
          </a:p>
          <a:p>
            <a:pPr indent="450215" algn="just" defTabSz="45720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З/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сч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03 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50215" algn="just" defTabSz="457200"/>
            <a:endParaRPr lang="ru-RU" sz="2400" dirty="0">
              <a:solidFill>
                <a:prstClr val="black"/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3329081" y="824492"/>
            <a:ext cx="1030510" cy="10188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4359591" y="807374"/>
            <a:ext cx="1073800" cy="103593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Стрелка вправо 6"/>
          <p:cNvSpPr/>
          <p:nvPr/>
        </p:nvSpPr>
        <p:spPr>
          <a:xfrm>
            <a:off x="3962630" y="2117656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prstClr val="white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939799" y="4181434"/>
            <a:ext cx="807341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Приобретение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(изготовление) венков,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цветов, памятных знаков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, а также оплата услуг по их изготовлению в целях возложения к памятникам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относятся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на финансовый результат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текущего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42" name="Пятиугольник 41"/>
          <p:cNvSpPr/>
          <p:nvPr/>
        </p:nvSpPr>
        <p:spPr>
          <a:xfrm>
            <a:off x="495892" y="5352919"/>
            <a:ext cx="3246783" cy="825343"/>
          </a:xfrm>
          <a:prstGeom prst="homePlate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0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105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00 000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0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401 20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226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50215" algn="just" defTabSz="45720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RU" dirty="0">
              <a:solidFill>
                <a:prstClr val="black"/>
              </a:solidFill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1294819" y="5515681"/>
            <a:ext cx="1505196" cy="23414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flipV="1">
            <a:off x="1071624" y="5518042"/>
            <a:ext cx="1728391" cy="23414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 flipH="1">
            <a:off x="4976505" y="5287925"/>
            <a:ext cx="3829879" cy="886770"/>
          </a:xfrm>
          <a:prstGeom prst="homePlate">
            <a:avLst/>
          </a:prstGeom>
          <a:ln w="38100" cap="rnd">
            <a:solidFill>
              <a:srgbClr val="FF0000"/>
            </a:solidFill>
            <a:prstDash val="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82058" tIns="41029" rIns="82058" bIns="41029" anchor="ctr" anchorCtr="0">
            <a:noAutofit/>
          </a:bodyPr>
          <a:lstStyle/>
          <a:p>
            <a:pPr indent="450215" algn="just" defTabSz="457200"/>
            <a:endParaRPr lang="ru-RU" sz="2400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50215" algn="just" defTabSz="45720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З/счет 07</a:t>
            </a:r>
          </a:p>
          <a:p>
            <a:pPr indent="450215" algn="just" defTabSz="457200"/>
            <a:endParaRPr lang="ru-RU" sz="2400" dirty="0">
              <a:solidFill>
                <a:prstClr val="black"/>
              </a:solidFill>
            </a:endParaRPr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>
            <a:off x="5738505" y="5540303"/>
            <a:ext cx="1152939" cy="45057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V="1">
            <a:off x="5662148" y="5558815"/>
            <a:ext cx="1245704" cy="45057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Умножение 51"/>
          <p:cNvSpPr/>
          <p:nvPr/>
        </p:nvSpPr>
        <p:spPr>
          <a:xfrm>
            <a:off x="3555887" y="530839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prstClr val="white"/>
              </a:solidFill>
            </a:endParaRPr>
          </a:p>
        </p:txBody>
      </p:sp>
      <p:pic>
        <p:nvPicPr>
          <p:cNvPr id="54" name="Рисунок 5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172" y="4005457"/>
            <a:ext cx="525442" cy="966883"/>
          </a:xfrm>
          <a:prstGeom prst="rect">
            <a:avLst/>
          </a:prstGeom>
        </p:spPr>
      </p:pic>
      <p:sp>
        <p:nvSpPr>
          <p:cNvPr id="60" name="Прямоугольник 59"/>
          <p:cNvSpPr/>
          <p:nvPr/>
        </p:nvSpPr>
        <p:spPr>
          <a:xfrm>
            <a:off x="705096" y="2931479"/>
            <a:ext cx="81238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 defTabSz="457200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Аналогично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!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 Приобретение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медалей в целях награждения (дарения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)                              0 105 36 349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cxnSp>
        <p:nvCxnSpPr>
          <p:cNvPr id="62" name="Прямая со стрелкой 61"/>
          <p:cNvCxnSpPr/>
          <p:nvPr/>
        </p:nvCxnSpPr>
        <p:spPr>
          <a:xfrm>
            <a:off x="2119283" y="3578877"/>
            <a:ext cx="1209798" cy="1384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6553200" y="188977"/>
            <a:ext cx="2460010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Минфина России</a:t>
            </a:r>
          </a:p>
          <a:p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26.04.2019 № 02-07-07/31230</a:t>
            </a:r>
          </a:p>
        </p:txBody>
      </p:sp>
    </p:spTree>
    <p:extLst>
      <p:ext uri="{BB962C8B-B14F-4D97-AF65-F5344CB8AC3E}">
        <p14:creationId xmlns:p14="http://schemas.microsoft.com/office/powerpoint/2010/main" val="1236933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50B4-811D-9C49-8D4A-B431FFD45952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35440" y="459386"/>
            <a:ext cx="4076369" cy="523220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sz="2800" b="1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СГС «Запасы»</a:t>
            </a:r>
            <a:endParaRPr lang="ru-RU" sz="2800" b="1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8295" y="3184515"/>
            <a:ext cx="4220817" cy="1569660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бухгалтерскому учету активов,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классифицируемых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материальные запасы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незавершенное производство </a:t>
            </a:r>
            <a:endParaRPr lang="ru-RU" sz="2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29809" y="3195470"/>
            <a:ext cx="4028661" cy="3046988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информации:</a:t>
            </a: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материальных запасах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незавершенном производстве</a:t>
            </a: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результатах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операций с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ними,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раскрываемой в бухгалтерской (финансовой)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отчетности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157683" y="1493052"/>
            <a:ext cx="3854126" cy="568425"/>
          </a:xfrm>
          <a:prstGeom prst="rect">
            <a:avLst/>
          </a:prstGeom>
          <a:solidFill>
            <a:srgbClr val="E9FDFB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215" algn="ctr" defTabSz="457200">
              <a:lnSpc>
                <a:spcPts val="1800"/>
              </a:lnSpc>
            </a:pP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Устанавливает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единые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требования к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</a:p>
        </p:txBody>
      </p:sp>
      <p:cxnSp>
        <p:nvCxnSpPr>
          <p:cNvPr id="18" name="Прямая со стрелкой 17"/>
          <p:cNvCxnSpPr/>
          <p:nvPr/>
        </p:nvCxnSpPr>
        <p:spPr>
          <a:xfrm flipH="1">
            <a:off x="2001078" y="2112626"/>
            <a:ext cx="2610679" cy="9861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4663933" y="2112626"/>
            <a:ext cx="2240450" cy="9861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4728374" y="921051"/>
            <a:ext cx="0" cy="4741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-72887" y="5860541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457200"/>
            <a:r>
              <a:rPr lang="ru-RU" sz="1400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65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319177" y="1233315"/>
            <a:ext cx="8540151" cy="531884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200" b="1" dirty="0">
              <a:solidFill>
                <a:srgbClr val="C79023"/>
              </a:solidFill>
            </a:endParaRPr>
          </a:p>
        </p:txBody>
      </p:sp>
      <p:sp>
        <p:nvSpPr>
          <p:cNvPr id="10" name="Номер слайда 14"/>
          <p:cNvSpPr txBox="1">
            <a:spLocks/>
          </p:cNvSpPr>
          <p:nvPr/>
        </p:nvSpPr>
        <p:spPr>
          <a:xfrm>
            <a:off x="8508997" y="179386"/>
            <a:ext cx="3979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14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19300" y="136037"/>
            <a:ext cx="6492489" cy="646331"/>
          </a:xfrm>
          <a:prstGeom prst="rect">
            <a:avLst/>
          </a:prstGeom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СГС «Запасы</a:t>
            </a:r>
            <a:r>
              <a:rPr lang="ru-RU" sz="3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3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применяется </a:t>
            </a:r>
            <a:endParaRPr lang="ru-RU" sz="3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9" name="Схема 18"/>
          <p:cNvGraphicFramePr/>
          <p:nvPr>
            <p:extLst/>
          </p:nvPr>
        </p:nvGraphicFramePr>
        <p:xfrm>
          <a:off x="242138" y="1422622"/>
          <a:ext cx="8694228" cy="5300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478916" y="5927343"/>
            <a:ext cx="2375729" cy="40011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457200"/>
            <a:r>
              <a:rPr lang="ru-RU" sz="2000" b="1" dirty="0" smtClean="0">
                <a:solidFill>
                  <a:prstClr val="black"/>
                </a:solidFill>
              </a:rPr>
              <a:t>имущества казны</a:t>
            </a:r>
            <a:endParaRPr lang="ru-RU" sz="2000" b="1" dirty="0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51807" y="1062363"/>
            <a:ext cx="51271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целей бухгалтерского учета:</a:t>
            </a:r>
          </a:p>
        </p:txBody>
      </p:sp>
    </p:spTree>
    <p:extLst>
      <p:ext uri="{BB962C8B-B14F-4D97-AF65-F5344CB8AC3E}">
        <p14:creationId xmlns:p14="http://schemas.microsoft.com/office/powerpoint/2010/main" val="399053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:a16="http://schemas.microsoft.com/office/drawing/2014/main" xmlns="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941983" y="337951"/>
            <a:ext cx="4704521" cy="6375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 запасов</a:t>
            </a:r>
            <a:endParaRPr lang="ru-RU" sz="3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A016F90E-4B39-4700-AA07-06B738DE2E9C}"/>
              </a:ext>
            </a:extLst>
          </p:cNvPr>
          <p:cNvSpPr txBox="1">
            <a:spLocks/>
          </p:cNvSpPr>
          <p:nvPr/>
        </p:nvSpPr>
        <p:spPr>
          <a:xfrm>
            <a:off x="426667" y="1261457"/>
            <a:ext cx="8352386" cy="242402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 учета принимает запасы к бухгалтерскому учету в результате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приобретения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(создания) указанных активов в целях их использования в процессе своей деятельности;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получения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материальных запасов, закрепленных за ними собственниками (учредителями), от иных организаций;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создания 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(изготовления)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материальных ценностей (изделий) для отчуждения, выполнения работ, оказания услуг</a:t>
            </a: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15</a:t>
            </a:fld>
            <a:endParaRPr lang="en-US" b="1" dirty="0">
              <a:solidFill>
                <a:srgbClr val="C790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29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314210" y="60096"/>
            <a:ext cx="6197579" cy="11972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принятия запасов к учету</a:t>
            </a:r>
            <a:endParaRPr lang="ru-RU" sz="3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A016F90E-4B39-4700-AA07-06B738DE2E9C}"/>
              </a:ext>
            </a:extLst>
          </p:cNvPr>
          <p:cNvSpPr txBox="1">
            <a:spLocks/>
          </p:cNvSpPr>
          <p:nvPr/>
        </p:nvSpPr>
        <p:spPr>
          <a:xfrm>
            <a:off x="1720296" y="3253988"/>
            <a:ext cx="8617503" cy="483595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buFont typeface="Wingdings" panose="05000000000000000000" pitchFamily="2" charset="2"/>
              <a:buChar char="ü"/>
            </a:pP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Номер слайда 14"/>
          <p:cNvSpPr txBox="1">
            <a:spLocks/>
          </p:cNvSpPr>
          <p:nvPr/>
        </p:nvSpPr>
        <p:spPr>
          <a:xfrm>
            <a:off x="8508997" y="179386"/>
            <a:ext cx="5142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16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36100" y="1543891"/>
            <a:ext cx="84300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defTabSz="4572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принятии запасов к учету субъект учета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выбирает единицу их бухгалтерского учета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формирования учетной политики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2484" y="4342958"/>
            <a:ext cx="838362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/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осуществлении ремонтных работ учреждение может учитывать песок по тоннам, кирпич – по штукам, а керамическую плитку, обои, краску – </a:t>
            </a:r>
            <a:r>
              <a:rPr lang="ru-RU" sz="28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партиям, </a:t>
            </a:r>
            <a:r>
              <a:rPr lang="ru-RU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они могут отличаться по оттенку или рисунку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82483" y="3253986"/>
            <a:ext cx="83836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defTabSz="4572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единицы учета зависит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характера запасов</a:t>
            </a:r>
            <a:r>
              <a:rPr lang="ru-RU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порядка</a:t>
            </a:r>
            <a:r>
              <a:rPr lang="ru-RU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их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приобретения</a:t>
            </a:r>
            <a:r>
              <a:rPr lang="ru-RU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(или)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</a:t>
            </a:r>
            <a:endParaRPr lang="ru-RU" sz="24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95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811686" y="122908"/>
            <a:ext cx="5219700" cy="63757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Единицы учета запасов</a:t>
            </a:r>
            <a:endParaRPr lang="ru-RU" sz="3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142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17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933976"/>
            <a:ext cx="877326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Единицей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учета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запасов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</a:t>
            </a: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номенклатурная (реестровая) 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единица или партия, </a:t>
            </a: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однородная (реестровая) группа запасов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положений, установленных субъектом учета </a:t>
            </a: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формирования учетной политики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07504" y="3199800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Выбранная единица бухгалтерского учета должна обеспечить формирование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полной</a:t>
            </a:r>
            <a:r>
              <a:rPr lang="ru-RU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достоверной информации о запасах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том числе для представления внешним пользователям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07504" y="4653136"/>
            <a:ext cx="8660279" cy="1446550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indent="450215" algn="just" defTabSz="457200"/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 учета обеспечивает надлежащий контроль за сохранностью и движением запасов посредством аналитического учета при ведении бухгалтерского учета запасов по партиям, однородным группам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запасов</a:t>
            </a:r>
            <a:endParaRPr lang="ru-RU" sz="2200" dirty="0">
              <a:solidFill>
                <a:prstClr val="black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90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811686" y="122908"/>
            <a:ext cx="5219700" cy="63757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Единицы учета запасов</a:t>
            </a:r>
            <a:endParaRPr lang="ru-RU" sz="3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142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18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306905"/>
            <a:ext cx="40810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Номенклатурная единица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необходимости ведения раздельного аналитического учета однородных материальных запасов, выпущенных разными производителями, имеющих разные артикулы, торговые марки, размеры,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сорт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427984" y="1509226"/>
            <a:ext cx="0" cy="2710072"/>
          </a:xfrm>
          <a:prstGeom prst="line">
            <a:avLst/>
          </a:prstGeom>
          <a:ln>
            <a:prstDash val="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4639212" y="1340768"/>
            <a:ext cx="417686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лекарственные </a:t>
            </a:r>
            <a:r>
              <a:rPr lang="ru-RU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для медицинского применения, подлежащие предметно-количественному </a:t>
            </a:r>
            <a:r>
              <a:rPr lang="ru-RU" sz="2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учету</a:t>
            </a:r>
            <a:r>
              <a:rPr lang="ru-RU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(препараты</a:t>
            </a:r>
            <a:r>
              <a:rPr lang="ru-RU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содержащие сильнодействующие и ядовитые </a:t>
            </a:r>
            <a:r>
              <a:rPr lang="ru-RU" sz="2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вещества)</a:t>
            </a:r>
            <a:endParaRPr lang="ru-RU" sz="24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83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811686" y="122908"/>
            <a:ext cx="5219700" cy="6375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/>
          <a:effectLst>
            <a:innerShdw blurRad="114300">
              <a:prstClr val="black"/>
            </a:inn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Единицы учета запасов</a:t>
            </a:r>
            <a:endParaRPr lang="ru-RU" sz="3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142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19</a:t>
            </a:fld>
            <a:endParaRPr lang="en-US" b="1" dirty="0">
              <a:solidFill>
                <a:srgbClr val="C79023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825415" y="1875180"/>
            <a:ext cx="0" cy="2710072"/>
          </a:xfrm>
          <a:prstGeom prst="line">
            <a:avLst/>
          </a:prstGeom>
          <a:ln>
            <a:prstDash val="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467544" y="1225689"/>
            <a:ext cx="386401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Партия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однородные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товары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поступившие от одного поставщика по одному документу или по нескольким документам,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одновременно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товары, поступившие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одного поставщика одним видом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транспорта</a:t>
            </a:r>
          </a:p>
          <a:p>
            <a:pPr defTabSz="457200"/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457200"/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Партия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--  количество товара, отгруженное за одну поставку</a:t>
            </a:r>
          </a:p>
          <a:p>
            <a:pPr defTabSz="457200"/>
            <a:endParaRPr lang="ru-RU" sz="2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457200"/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84321" y="1124744"/>
            <a:ext cx="4059679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Партию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единицы учета следует применять при массовых продажах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товаров</a:t>
            </a:r>
          </a:p>
          <a:p>
            <a:pPr defTabSz="457200"/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45720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продуктов питания, медикаментов</a:t>
            </a:r>
          </a:p>
          <a:p>
            <a:pPr defTabSz="457200"/>
            <a:r>
              <a:rPr lang="ru-RU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единица учета позволяет отслеживать срок годности запасов, избежать убытков.</a:t>
            </a:r>
          </a:p>
          <a:p>
            <a:pPr defTabSz="457200"/>
            <a:r>
              <a:rPr lang="ru-RU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применяется к уникальным товарам, к примеру, к автомобилям</a:t>
            </a:r>
          </a:p>
        </p:txBody>
      </p:sp>
    </p:spTree>
    <p:extLst>
      <p:ext uri="{BB962C8B-B14F-4D97-AF65-F5344CB8AC3E}">
        <p14:creationId xmlns:p14="http://schemas.microsoft.com/office/powerpoint/2010/main" val="1445097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811686" y="122908"/>
            <a:ext cx="5219700" cy="63757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Единицы учета запасов</a:t>
            </a:r>
            <a:endParaRPr lang="ru-RU" sz="3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142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20</a:t>
            </a:fld>
            <a:endParaRPr lang="en-US" b="1" dirty="0">
              <a:solidFill>
                <a:srgbClr val="C79023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355976" y="1388439"/>
            <a:ext cx="0" cy="2710072"/>
          </a:xfrm>
          <a:prstGeom prst="line">
            <a:avLst/>
          </a:prstGeom>
          <a:ln>
            <a:prstDash val="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251520" y="973760"/>
            <a:ext cx="338437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Однородная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материальных запасов позволяет оптимизировать учетные процедуры, уменьшить затраты, связанные с ведением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учета</a:t>
            </a: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914193" y="980728"/>
            <a:ext cx="385192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/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 </a:t>
            </a:r>
            <a:r>
              <a:rPr lang="ru-RU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приобрело бумагу для офисной техники разных торговых марок. Количество листов в пачках совпадает, формат – А4. Возможен учет по пачкам в качестве единицы измерения по однородным группам </a:t>
            </a: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«Бумага для офисной техники формата А4</a:t>
            </a:r>
            <a:r>
              <a:rPr lang="ru-RU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39464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319177" y="1233315"/>
            <a:ext cx="8540151" cy="531884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200" b="1" dirty="0">
              <a:solidFill>
                <a:srgbClr val="C79023"/>
              </a:solidFill>
            </a:endParaRPr>
          </a:p>
        </p:txBody>
      </p:sp>
      <p:sp>
        <p:nvSpPr>
          <p:cNvPr id="10" name="Номер слайда 14"/>
          <p:cNvSpPr txBox="1">
            <a:spLocks/>
          </p:cNvSpPr>
          <p:nvPr/>
        </p:nvSpPr>
        <p:spPr>
          <a:xfrm>
            <a:off x="8508997" y="179386"/>
            <a:ext cx="3979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21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00226" y="504424"/>
            <a:ext cx="6659102" cy="584775"/>
          </a:xfrm>
          <a:prstGeom prst="rect">
            <a:avLst/>
          </a:prstGeom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3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Материальные запасы 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0666" y="1414237"/>
            <a:ext cx="882626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материальные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ценности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являющиеся активами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приобретенные (созданные)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потребления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(использования) в процессе деятельности субъекта учета, в том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изготовления иных нефинансовых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</a:t>
            </a:r>
          </a:p>
          <a:p>
            <a:pPr marL="342900" indent="-342900" algn="just" defTabSz="4572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</a:t>
            </a:r>
          </a:p>
          <a:p>
            <a:pPr marL="342900" indent="-342900" algn="just" defTabSz="4572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готовая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продукция </a:t>
            </a:r>
          </a:p>
          <a:p>
            <a:pPr marL="342900" indent="-342900" algn="just" defTabSz="457200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биологическая продукция</a:t>
            </a:r>
          </a:p>
          <a:p>
            <a:pPr marL="342900" indent="-342900" algn="just" defTabSz="4572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товары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иные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материальные ценности, приобретенные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продажи</a:t>
            </a:r>
            <a:endParaRPr lang="ru-RU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defTabSz="4572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материальные ценности приобретенные (созданные)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реализации полномочий по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обеспечению отдельных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категорий граждан (организаций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algn="just" defTabSz="45720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</a:t>
            </a:r>
            <a:r>
              <a:rPr lang="ru-RU" sz="2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техническими </a:t>
            </a:r>
            <a:r>
              <a:rPr lang="ru-RU" sz="2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средствами </a:t>
            </a:r>
            <a:r>
              <a:rPr lang="ru-RU" sz="2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реабилитации</a:t>
            </a:r>
          </a:p>
          <a:p>
            <a:pPr algn="just" defTabSz="457200"/>
            <a:r>
              <a:rPr lang="ru-RU" sz="2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лекарственными средствами</a:t>
            </a:r>
          </a:p>
          <a:p>
            <a:pPr algn="just" defTabSz="457200"/>
            <a:r>
              <a:rPr lang="ru-RU" sz="2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лекарственными препаратами</a:t>
            </a:r>
          </a:p>
          <a:p>
            <a:pPr algn="just" defTabSz="457200"/>
            <a:r>
              <a:rPr lang="ru-RU" sz="2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медицинскими изделиями</a:t>
            </a:r>
          </a:p>
          <a:p>
            <a:pPr algn="just" defTabSz="457200"/>
            <a:r>
              <a:rPr lang="ru-RU" sz="2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иными </a:t>
            </a:r>
            <a:r>
              <a:rPr lang="ru-RU" sz="2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материальными </a:t>
            </a:r>
            <a:r>
              <a:rPr lang="ru-RU" sz="2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ценностями</a:t>
            </a:r>
            <a:endParaRPr lang="ru-RU" sz="22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33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319177" y="1233315"/>
            <a:ext cx="8540151" cy="531884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200" b="1" dirty="0">
              <a:solidFill>
                <a:srgbClr val="C79023"/>
              </a:solidFill>
            </a:endParaRPr>
          </a:p>
        </p:txBody>
      </p:sp>
      <p:sp>
        <p:nvSpPr>
          <p:cNvPr id="10" name="Номер слайда 14"/>
          <p:cNvSpPr txBox="1">
            <a:spLocks/>
          </p:cNvSpPr>
          <p:nvPr/>
        </p:nvSpPr>
        <p:spPr>
          <a:xfrm>
            <a:off x="8508997" y="179386"/>
            <a:ext cx="3979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22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00226" y="504424"/>
            <a:ext cx="6169074" cy="584775"/>
          </a:xfrm>
          <a:prstGeom prst="rect">
            <a:avLst/>
          </a:prstGeom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3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Незавершенное </a:t>
            </a:r>
            <a:r>
              <a:rPr lang="ru-RU" sz="3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7068" y="1566651"/>
            <a:ext cx="842225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/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 понесенных субъектом учета затрат на изготовление готовой продукции, выполнение работ, оказание услуг, 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приходящихся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 algn="just" defTabSz="45720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прошедшую всех стадий технологического процесса 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продукцию </a:t>
            </a:r>
          </a:p>
          <a:p>
            <a:pPr marL="457200" indent="-457200" algn="just" defTabSz="457200">
              <a:buFont typeface="Arial" panose="020B0604020202020204" pitchFamily="34" charset="0"/>
              <a:buChar char="•"/>
            </a:pP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неукомплектованные,</a:t>
            </a:r>
          </a:p>
          <a:p>
            <a:pPr algn="just" defTabSz="457200"/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прошедшие 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испытания,</a:t>
            </a:r>
          </a:p>
          <a:p>
            <a:pPr algn="just" defTabSz="457200"/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техническую приемку</a:t>
            </a:r>
          </a:p>
          <a:p>
            <a:pPr marL="457200" indent="-457200" algn="just" defTabSz="45720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объем не завершенных выполнением работ (этапов работ), услуг</a:t>
            </a:r>
          </a:p>
        </p:txBody>
      </p:sp>
    </p:spTree>
    <p:extLst>
      <p:ext uri="{BB962C8B-B14F-4D97-AF65-F5344CB8AC3E}">
        <p14:creationId xmlns:p14="http://schemas.microsoft.com/office/powerpoint/2010/main" val="258011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635225" y="208290"/>
            <a:ext cx="4920892" cy="637572"/>
          </a:xfrm>
          <a:prstGeom prst="rect">
            <a:avLst/>
          </a:prstGeom>
          <a:ln w="38100"/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altLang="ru-RU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руппы запасов</a:t>
            </a:r>
            <a:endParaRPr lang="ru-RU" sz="36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3979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23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24100" y="1017174"/>
            <a:ext cx="2336799" cy="584775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457200"/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Запасы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7889" y="2057707"/>
            <a:ext cx="2326290" cy="830997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457200"/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Материальные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апасы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20727" y="1117348"/>
            <a:ext cx="2840980" cy="23698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457200"/>
            <a:r>
              <a:rPr lang="ru-RU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(вид) запасов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совокупность запасов, информация о которых раскрывается в бухгалтерской (финансовой) отчетности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обобщенными показателями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5716" y="2095358"/>
            <a:ext cx="2386689" cy="830997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457200"/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Незавершенное производство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 стрелкой 3"/>
          <p:cNvCxnSpPr>
            <a:stCxn id="2" idx="2"/>
            <a:endCxn id="8" idx="0"/>
          </p:cNvCxnSpPr>
          <p:nvPr/>
        </p:nvCxnSpPr>
        <p:spPr>
          <a:xfrm flipH="1">
            <a:off x="2021034" y="1601949"/>
            <a:ext cx="1471466" cy="4557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2" idx="2"/>
            <a:endCxn id="10" idx="0"/>
          </p:cNvCxnSpPr>
          <p:nvPr/>
        </p:nvCxnSpPr>
        <p:spPr>
          <a:xfrm>
            <a:off x="3492500" y="1601949"/>
            <a:ext cx="1126561" cy="49340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150475" y="3114380"/>
            <a:ext cx="4560213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457200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«Медикаменты и перевязочные средства»,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 питания»,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«Горюче-смазочные материалы»,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Строительные материалы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«Мягкий инвентарь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07138" y="4809593"/>
            <a:ext cx="4560212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457200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готовая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продукция, биологическая продукция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207137" y="5718071"/>
            <a:ext cx="4560211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457200"/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товары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212395" y="6257217"/>
            <a:ext cx="456021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457200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материальные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запасы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Соединительная линия уступом 31"/>
          <p:cNvCxnSpPr>
            <a:stCxn id="8" idx="1"/>
            <a:endCxn id="24" idx="1"/>
          </p:cNvCxnSpPr>
          <p:nvPr/>
        </p:nvCxnSpPr>
        <p:spPr>
          <a:xfrm rot="10800000" flipH="1" flipV="1">
            <a:off x="857889" y="2473206"/>
            <a:ext cx="292586" cy="1426004"/>
          </a:xfrm>
          <a:prstGeom prst="bentConnector3">
            <a:avLst>
              <a:gd name="adj1" fmla="val -78131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Соединительная линия уступом 38"/>
          <p:cNvCxnSpPr>
            <a:stCxn id="8" idx="1"/>
            <a:endCxn id="34" idx="1"/>
          </p:cNvCxnSpPr>
          <p:nvPr/>
        </p:nvCxnSpPr>
        <p:spPr>
          <a:xfrm rot="10800000" flipH="1" flipV="1">
            <a:off x="857888" y="2473206"/>
            <a:ext cx="349249" cy="2751886"/>
          </a:xfrm>
          <a:prstGeom prst="bentConnector3">
            <a:avLst>
              <a:gd name="adj1" fmla="val -65455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Соединительная линия уступом 41"/>
          <p:cNvCxnSpPr>
            <a:stCxn id="8" idx="1"/>
            <a:endCxn id="37" idx="1"/>
          </p:cNvCxnSpPr>
          <p:nvPr/>
        </p:nvCxnSpPr>
        <p:spPr>
          <a:xfrm rot="10800000" flipH="1" flipV="1">
            <a:off x="857889" y="2473206"/>
            <a:ext cx="349248" cy="3475698"/>
          </a:xfrm>
          <a:prstGeom prst="bentConnector3">
            <a:avLst>
              <a:gd name="adj1" fmla="val -65455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5952227" y="1842653"/>
            <a:ext cx="0" cy="4609903"/>
          </a:xfrm>
          <a:prstGeom prst="line">
            <a:avLst/>
          </a:prstGeom>
          <a:ln>
            <a:prstDash val="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>
            <a:off x="6175506" y="3586906"/>
            <a:ext cx="2731423" cy="28931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материальных запасов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совокупность материальных запасов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сходными характеристиками,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которых раскрывается в бухгалтерской (финансовой) отчетности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одним показателем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622852" y="5948904"/>
            <a:ext cx="13252" cy="5311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endCxn id="38" idx="1"/>
          </p:cNvCxnSpPr>
          <p:nvPr/>
        </p:nvCxnSpPr>
        <p:spPr>
          <a:xfrm>
            <a:off x="636104" y="6452556"/>
            <a:ext cx="576291" cy="3549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224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460969" y="1218582"/>
            <a:ext cx="8540151" cy="531884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200" b="1" dirty="0">
              <a:solidFill>
                <a:srgbClr val="C79023"/>
              </a:solidFill>
            </a:endParaRPr>
          </a:p>
        </p:txBody>
      </p:sp>
      <p:sp>
        <p:nvSpPr>
          <p:cNvPr id="10" name="Номер слайда 14"/>
          <p:cNvSpPr txBox="1">
            <a:spLocks/>
          </p:cNvSpPr>
          <p:nvPr/>
        </p:nvSpPr>
        <p:spPr>
          <a:xfrm>
            <a:off x="8508997" y="179386"/>
            <a:ext cx="3979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24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38737" y="319211"/>
            <a:ext cx="6073051" cy="461665"/>
          </a:xfrm>
          <a:prstGeom prst="rect">
            <a:avLst/>
          </a:prstGeom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группы материальных запасов 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28962" y="4713153"/>
            <a:ext cx="6840863" cy="163121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1450" indent="-171450" algn="just" defTabSz="457200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материальные ценности, созданные (произведенные) субъектом учета и предназначенные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отчуждения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прошедшие все стадии технологического процесса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укомплектованные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изделия, прошедшие испытания и техническую приемку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99179" y="1288292"/>
            <a:ext cx="141667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 defTabSz="457200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9179" y="4686649"/>
            <a:ext cx="1459261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Готовая продукция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028962" y="968528"/>
            <a:ext cx="6892599" cy="378565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 defTabSz="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материальные ценности, используемые в текущей деятельности субъекта учета в течение периода, не превышающего 12 месяцев, независимо от их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стоимости</a:t>
            </a:r>
          </a:p>
          <a:p>
            <a:pPr indent="342900" algn="just" defTabSz="457200">
              <a:spcBef>
                <a:spcPts val="1200"/>
              </a:spcBef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 также материальные ценности, приобретенные (созданные) в целях реализации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полномочий по обеспечению отдельных категорий граждан (организаций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):</a:t>
            </a:r>
          </a:p>
          <a:p>
            <a:pPr indent="342900" algn="just" defTabSz="457200">
              <a:spcBef>
                <a:spcPts val="1200"/>
              </a:spcBef>
            </a:pP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техническими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средствами 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реабилитации,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лекарственными средствами, лекарственными препаратами, медицинскими изделиями, иными материальными 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ценностями</a:t>
            </a:r>
            <a:endParaRPr lang="ru-RU" sz="2000" b="1" i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98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14"/>
          <p:cNvSpPr txBox="1">
            <a:spLocks/>
          </p:cNvSpPr>
          <p:nvPr/>
        </p:nvSpPr>
        <p:spPr>
          <a:xfrm>
            <a:off x="8508997" y="179386"/>
            <a:ext cx="3979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25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96438" y="153477"/>
            <a:ext cx="6073051" cy="461665"/>
          </a:xfrm>
          <a:prstGeom prst="rect">
            <a:avLst/>
          </a:prstGeom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группы материальных запасов 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31783" y="859479"/>
            <a:ext cx="7119452" cy="34163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42900" algn="just" defTabSz="457200">
              <a:spcBef>
                <a:spcPts val="1200"/>
              </a:spcBef>
            </a:pP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сельскохозяйственная и иная продукция как результат деятельности по </a:t>
            </a:r>
            <a:r>
              <a:rPr lang="ru-RU" sz="2400" b="1" i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биотрансформации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полученная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(собранная) от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биологических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активов, предназначенная для  отчуждения и являющаяся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продуктами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биотрансформации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объектов основных средств, непроизведенных активов, биоресурсов,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 находящихся на балансе субъекта учета, относящихся к животному и растительному миру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17314" y="5843482"/>
            <a:ext cx="7001270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МЗ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соответствии с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НПА -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прочие материальные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запасы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0357" y="1988840"/>
            <a:ext cx="1459260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Биологическая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продукция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9655" y="4763822"/>
            <a:ext cx="1379962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0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Товары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9655" y="5726650"/>
            <a:ext cx="1486141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Иные материальные запасы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58223" y="4548379"/>
            <a:ext cx="7119452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материальные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ценности, приобретенные для продажи </a:t>
            </a:r>
          </a:p>
        </p:txBody>
      </p:sp>
    </p:spTree>
    <p:extLst>
      <p:ext uri="{BB962C8B-B14F-4D97-AF65-F5344CB8AC3E}">
        <p14:creationId xmlns:p14="http://schemas.microsoft.com/office/powerpoint/2010/main" val="387463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47255" y="133904"/>
            <a:ext cx="6255659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рамках формирования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учетной политики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устанавливаются</a:t>
            </a:r>
            <a:endParaRPr lang="ru-RU" sz="2400" dirty="0">
              <a:solidFill>
                <a:prstClr val="black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759927422"/>
              </p:ext>
            </p:extLst>
          </p:nvPr>
        </p:nvGraphicFramePr>
        <p:xfrm>
          <a:off x="34010" y="973539"/>
          <a:ext cx="9109990" cy="5432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398491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50B4-811D-9C49-8D4A-B431FFD45952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 dirty="0">
              <a:solidFill>
                <a:prstClr val="black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364589870"/>
              </p:ext>
            </p:extLst>
          </p:nvPr>
        </p:nvGraphicFramePr>
        <p:xfrm>
          <a:off x="251520" y="764704"/>
          <a:ext cx="8892480" cy="6078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15266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14"/>
          <p:cNvSpPr txBox="1">
            <a:spLocks/>
          </p:cNvSpPr>
          <p:nvPr/>
        </p:nvSpPr>
        <p:spPr>
          <a:xfrm>
            <a:off x="8508997" y="179386"/>
            <a:ext cx="46405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28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632409" y="179386"/>
            <a:ext cx="5481447" cy="1077218"/>
          </a:xfrm>
          <a:prstGeom prst="rect">
            <a:avLst/>
          </a:prstGeom>
          <a:solidFill>
            <a:srgbClr val="FFFFCC"/>
          </a:solidFill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sz="32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Признание </a:t>
            </a:r>
            <a:r>
              <a:rPr lang="ru-RU" sz="3200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запасов в </a:t>
            </a:r>
            <a:r>
              <a:rPr lang="ru-RU" sz="32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бухгалтерском </a:t>
            </a:r>
            <a:r>
              <a:rPr lang="ru-RU" sz="3200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учете</a:t>
            </a:r>
            <a:endParaRPr lang="ru-RU" sz="3200" dirty="0">
              <a:solidFill>
                <a:prstClr val="black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795" y="4513753"/>
            <a:ext cx="679455" cy="115570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60346" y="1621969"/>
            <a:ext cx="85127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Активы, относящиеся к запасам, принимаются к бухгалтерскому учету </a:t>
            </a:r>
            <a:r>
              <a:rPr lang="ru-RU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первоначальной </a:t>
            </a:r>
            <a:r>
              <a:rPr lang="ru-RU" sz="32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стоимости </a:t>
            </a: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(пункт 13 СГС «Запасы»)</a:t>
            </a:r>
            <a:endParaRPr lang="ru-RU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14481" y="3429000"/>
            <a:ext cx="642173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 defTabSz="457200">
              <a:spcBef>
                <a:spcPts val="1200"/>
              </a:spcBef>
            </a:pPr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ПС запасов</a:t>
            </a: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в которой они приняты к бухгалтерскому учету, не подлежит изменению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кроме случаев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установленных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Стандартом «Запасы»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другими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НПА,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регулирующими ведение бухгалтерского учета и составление бухгалтерской (финансовой)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отчетности</a:t>
            </a: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18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14"/>
          <p:cNvSpPr txBox="1">
            <a:spLocks/>
          </p:cNvSpPr>
          <p:nvPr/>
        </p:nvSpPr>
        <p:spPr>
          <a:xfrm>
            <a:off x="8508997" y="179386"/>
            <a:ext cx="46405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29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632409" y="179386"/>
            <a:ext cx="5481447" cy="1077218"/>
          </a:xfrm>
          <a:prstGeom prst="rect">
            <a:avLst/>
          </a:prstGeom>
          <a:solidFill>
            <a:srgbClr val="FFFFCC"/>
          </a:solidFill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sz="32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Признание </a:t>
            </a:r>
            <a:r>
              <a:rPr lang="ru-RU" sz="3200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запасов в </a:t>
            </a:r>
            <a:r>
              <a:rPr lang="ru-RU" sz="32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бухгалтерском </a:t>
            </a:r>
            <a:r>
              <a:rPr lang="ru-RU" sz="3200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учете</a:t>
            </a:r>
            <a:endParaRPr lang="ru-RU" sz="3200" dirty="0">
              <a:solidFill>
                <a:prstClr val="black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795" y="4513753"/>
            <a:ext cx="679455" cy="115570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58503" y="4221088"/>
            <a:ext cx="72837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 defTabSz="457200">
              <a:spcBef>
                <a:spcPts val="1200"/>
              </a:spcBef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Принятие к бухгалтерскому учету материальных запасов, используемых в деятельности субъекта учета в течение периода,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превышающего 12 месяцев, осуществляется с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определением срока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их полезного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использования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постоянно действующей комиссией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поступлению и выбытию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активов субъекта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учета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1256604"/>
            <a:ext cx="785296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 defTabSz="457200">
              <a:spcBef>
                <a:spcPts val="1200"/>
              </a:spcBef>
            </a:pP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Затраты, понесенные при хранении, обслуживании или последующем перемещении запасов, отражаются субъектом учета </a:t>
            </a:r>
            <a:r>
              <a:rPr lang="ru-RU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составе расходов текущего </a:t>
            </a:r>
            <a:r>
              <a:rPr lang="ru-RU" sz="32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периода</a:t>
            </a:r>
            <a:endParaRPr lang="ru-RU" sz="3200" b="1" i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59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50B4-811D-9C49-8D4A-B431FFD45952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 dirty="0">
              <a:solidFill>
                <a:prstClr val="black"/>
              </a:solidFill>
            </a:endParaRPr>
          </a:p>
        </p:txBody>
      </p:sp>
      <p:graphicFrame>
        <p:nvGraphicFramePr>
          <p:cNvPr id="8" name="Схема 7"/>
          <p:cNvGraphicFramePr/>
          <p:nvPr>
            <p:extLst/>
          </p:nvPr>
        </p:nvGraphicFramePr>
        <p:xfrm>
          <a:off x="611560" y="172622"/>
          <a:ext cx="8229600" cy="620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709526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50B4-811D-9C49-8D4A-B431FFD45952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 dirty="0">
              <a:solidFill>
                <a:prstClr val="black"/>
              </a:solidFill>
            </a:endParaRPr>
          </a:p>
        </p:txBody>
      </p:sp>
      <p:graphicFrame>
        <p:nvGraphicFramePr>
          <p:cNvPr id="8" name="Схема 7"/>
          <p:cNvGraphicFramePr/>
          <p:nvPr>
            <p:extLst/>
          </p:nvPr>
        </p:nvGraphicFramePr>
        <p:xfrm>
          <a:off x="457200" y="284231"/>
          <a:ext cx="8229600" cy="620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869320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14"/>
          <p:cNvSpPr txBox="1">
            <a:spLocks/>
          </p:cNvSpPr>
          <p:nvPr/>
        </p:nvSpPr>
        <p:spPr>
          <a:xfrm>
            <a:off x="8368046" y="6264980"/>
            <a:ext cx="73453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32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24752" y="1052736"/>
            <a:ext cx="8010559" cy="50167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endParaRPr lang="ru-RU" sz="3200" b="1" kern="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3200" b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ОБМЕННЫЕ </a:t>
            </a:r>
            <a:r>
              <a:rPr lang="ru-RU" sz="32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ОПЕРАЦИИ </a:t>
            </a:r>
            <a:r>
              <a:rPr lang="ru-RU" sz="32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 условии получения (передачи) активов, сопоставимых по денежной величине (стоимости), </a:t>
            </a:r>
            <a:r>
              <a:rPr lang="ru-RU" sz="3200" b="1" i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преимущественно в форме денежных средств (их эквивалентов) </a:t>
            </a:r>
            <a:r>
              <a:rPr lang="ru-RU" sz="32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(или) иных материальных ценностей, работ, услуг, прав на пользование </a:t>
            </a:r>
            <a:r>
              <a:rPr lang="ru-RU" sz="3200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имуществом</a:t>
            </a:r>
          </a:p>
          <a:p>
            <a:pPr algn="just">
              <a:defRPr/>
            </a:pPr>
            <a:endParaRPr lang="ru-RU" sz="3200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ru-RU" sz="3200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57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50B4-811D-9C49-8D4A-B431FFD45952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 dirty="0">
              <a:solidFill>
                <a:prstClr val="black"/>
              </a:solidFill>
            </a:endParaRPr>
          </a:p>
        </p:txBody>
      </p:sp>
      <p:graphicFrame>
        <p:nvGraphicFramePr>
          <p:cNvPr id="8" name="Схема 7"/>
          <p:cNvGraphicFramePr/>
          <p:nvPr>
            <p:extLst/>
          </p:nvPr>
        </p:nvGraphicFramePr>
        <p:xfrm>
          <a:off x="457200" y="284231"/>
          <a:ext cx="8229600" cy="620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713959" y="1196752"/>
            <a:ext cx="371608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C0504D">
                    <a:lumMod val="40000"/>
                    <a:lumOff val="6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ОБМЕННЫЕ</a:t>
            </a:r>
          </a:p>
          <a:p>
            <a:r>
              <a:rPr lang="ru-RU" sz="4400" b="1" dirty="0" smtClean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C0504D">
                    <a:lumMod val="40000"/>
                    <a:lumOff val="6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ОПЕРАЦИИ</a:t>
            </a:r>
            <a:endParaRPr lang="ru-RU" sz="4400" b="1" dirty="0">
              <a:ln w="22225">
                <a:solidFill>
                  <a:srgbClr val="C0504D"/>
                </a:solidFill>
                <a:prstDash val="solid"/>
              </a:ln>
              <a:solidFill>
                <a:srgbClr val="C0504D">
                  <a:lumMod val="40000"/>
                  <a:lumOff val="6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6188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5391" y="79832"/>
            <a:ext cx="6573079" cy="1381551"/>
          </a:xfrm>
          <a:solidFill>
            <a:srgbClr val="E6EDF6"/>
          </a:solidFill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ПС запасов, приобретенных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путем 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обменной операции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 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исключением денежных средств (их эквивалентов)</a:t>
            </a:r>
            <a:b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8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50B4-811D-9C49-8D4A-B431FFD45952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8691" y="1688528"/>
            <a:ext cx="2611013" cy="830997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справедливой стоимости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32925" y="1598037"/>
            <a:ext cx="5638798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если операция осуществляется на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коммерческих условиях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обмен на иные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активы </a:t>
            </a:r>
            <a:endParaRPr lang="ru-RU" sz="240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5439" y="3001507"/>
            <a:ext cx="2597761" cy="1569660"/>
          </a:xfrm>
          <a:prstGeom prst="rect">
            <a:avLst/>
          </a:prstGeom>
          <a:solidFill>
            <a:srgbClr val="CCFFF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остаточная стоимость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переданных взамен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активов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5439" y="5053150"/>
            <a:ext cx="2597761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условная оценка, равная: 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один объект - один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рубль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326299" y="2873167"/>
            <a:ext cx="5632171" cy="1938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если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обменная операция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осуществляется не на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коммерческих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условиях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или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справедливую стоимость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полученных (переданных)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активов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невозможно надежно оценить</a:t>
            </a:r>
            <a:endParaRPr lang="ru-RU" sz="2400" b="1" i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14" name="Прямая со стрелкой 13"/>
          <p:cNvCxnSpPr>
            <a:stCxn id="3" idx="3"/>
          </p:cNvCxnSpPr>
          <p:nvPr/>
        </p:nvCxnSpPr>
        <p:spPr>
          <a:xfrm>
            <a:off x="2769704" y="2104027"/>
            <a:ext cx="56322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7" idx="3"/>
          </p:cNvCxnSpPr>
          <p:nvPr/>
        </p:nvCxnSpPr>
        <p:spPr>
          <a:xfrm flipV="1">
            <a:off x="2743200" y="3774508"/>
            <a:ext cx="576473" cy="118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3332925" y="4937074"/>
            <a:ext cx="5638798" cy="19389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если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данные об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ост.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стоимости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передаваемых взамен активов по каким-либо причинам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недоступны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либо на дату передачи остаточная стоимость передаваемых взамен активов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нулевая</a:t>
            </a:r>
            <a:endParaRPr lang="ru-RU" sz="2400" b="1" i="1" dirty="0">
              <a:solidFill>
                <a:prstClr val="black"/>
              </a:solidFill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2763079" y="5837980"/>
            <a:ext cx="56322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81386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50B4-811D-9C49-8D4A-B431FFD45952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sz="half" idx="2"/>
          </p:nvPr>
        </p:nvSpPr>
        <p:spPr>
          <a:xfrm>
            <a:off x="198783" y="1457739"/>
            <a:ext cx="8527774" cy="5989983"/>
          </a:xfrm>
        </p:spPr>
        <p:txBody>
          <a:bodyPr/>
          <a:lstStyle/>
          <a:p>
            <a:pPr marL="0" indent="0" algn="just">
              <a:buNone/>
            </a:pPr>
            <a:r>
              <a:rPr lang="ru-RU" sz="32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Обменная </a:t>
            </a:r>
            <a:r>
              <a:rPr lang="ru-RU" sz="32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операция на коммерческих </a:t>
            </a:r>
            <a:r>
              <a:rPr lang="ru-RU" sz="32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условиях 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результате которой денежные потоки или полезный потенциал обмениваемых активов существенно различаются и это приводит к изменению денежных потоков или полезного потенциала в той области деятельности субъекта учета, для которой приобретается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</a:t>
            </a:r>
          </a:p>
        </p:txBody>
      </p:sp>
    </p:spTree>
    <p:extLst>
      <p:ext uri="{BB962C8B-B14F-4D97-AF65-F5344CB8AC3E}">
        <p14:creationId xmlns:p14="http://schemas.microsoft.com/office/powerpoint/2010/main" val="6007574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14"/>
          <p:cNvSpPr txBox="1">
            <a:spLocks/>
          </p:cNvSpPr>
          <p:nvPr/>
        </p:nvSpPr>
        <p:spPr>
          <a:xfrm>
            <a:off x="8508997" y="179386"/>
            <a:ext cx="3979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36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04049" y="173242"/>
            <a:ext cx="6307740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запасов, приобретенных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результате обменной операции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форме денежных средств (их эквивалентов)</a:t>
            </a: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9270" y="2056686"/>
            <a:ext cx="8918713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определяется </a:t>
            </a: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сумме фактически произведенных 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вложений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которые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включают:</a:t>
            </a:r>
          </a:p>
          <a:p>
            <a:pPr indent="342900" algn="just" defTabSz="45720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цену приобретения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иные расходы, предусмотренные договором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(таможенные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пошлины, невозмещаемые суммы НДС (иного налога), за вычетом полученных скидок (вычетов, премий, льгот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 defTabSz="457200">
              <a:spcBef>
                <a:spcPts val="1200"/>
              </a:spcBef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б)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расходы, непосредственно связанные с приобретением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МЗ (информационные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консультационные услуги,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суммы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вознаграждений за оказание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посреднических, расходы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заготовку и доставку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МЗ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 места их получения (использования), включая страхование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доставки), иные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платежи, непосредственно связанные с приобретением материальных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запасов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34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14"/>
          <p:cNvSpPr txBox="1">
            <a:spLocks/>
          </p:cNvSpPr>
          <p:nvPr/>
        </p:nvSpPr>
        <p:spPr>
          <a:xfrm>
            <a:off x="8508997" y="179386"/>
            <a:ext cx="3979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37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0495" y="901204"/>
            <a:ext cx="8746435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 defTabSz="457200">
              <a:spcBef>
                <a:spcPts val="1200"/>
              </a:spcBef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Расходы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осуществленные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приобретении нескольких объектов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МЗ,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целях определения первоначальной стоимости каждого объекта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МЗ распределяются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пропорционально цене каждого объекта материального запаса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общей цене приобретения указанных материальных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запасов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 defTabSz="457200">
              <a:spcBef>
                <a:spcPts val="1200"/>
              </a:spcBef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Субъекты учета, осуществляющие в соответствии с решением о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централизации закупочной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деятельности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функции и полномочия по закупке материальных запасов для нужд других организаций государственного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сектора,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расходы по доставке до центральных (производственных) складов (баз) и (или) грузополучателей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согласно установленной ими учетной политике не включаются в фактически произведенные вложения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(первоначальную стоимость) приобретаемых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МЗ,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отражаются в составе расходов, относимых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финансовый результат текущего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периода</a:t>
            </a:r>
            <a:endParaRPr lang="ru-RU" sz="280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44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14"/>
          <p:cNvSpPr txBox="1">
            <a:spLocks/>
          </p:cNvSpPr>
          <p:nvPr/>
        </p:nvSpPr>
        <p:spPr>
          <a:xfrm>
            <a:off x="8508997" y="179386"/>
            <a:ext cx="3979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38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25513" y="265642"/>
            <a:ext cx="5913631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Приобретение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материальных запасов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условии  отсрочки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платежа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0972" y="1488006"/>
            <a:ext cx="8336718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 defTabSz="457200">
              <a:spcBef>
                <a:spcPts val="1200"/>
              </a:spcBef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Если государственным контрактом (договором) на поставку (приобретение) материальных запасов предусмотрена отсрочка платежа на период,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превышающий 12 месяцев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</a:p>
          <a:p>
            <a:pPr indent="342900" algn="just" defTabSz="457200">
              <a:spcBef>
                <a:spcPts val="1200"/>
              </a:spcBef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 разница между стоимостью при оплате без отсрочки платежа и стоимостью при оплате с учетом отсрочки платежа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признается в качестве расходов на уплату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процентов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(040120234 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Процентные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расходы по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обязательствам»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 indent="342900" algn="just" defTabSz="457200">
              <a:spcBef>
                <a:spcPts val="1200"/>
              </a:spcBef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(исключение, когда такие проценты включаются в ПС запасов в соответствии с требованиями, предусмотренными другими НПА регулирующими ведение бухгалтерского учета и составление бухгалтерской (финансовой) отчетности)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6238" y="1628800"/>
            <a:ext cx="43473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ru-RU" sz="6000" b="1" dirty="0" smtClean="0">
                <a:solidFill>
                  <a:srgbClr val="FF0000"/>
                </a:solidFill>
              </a:rPr>
              <a:t>!</a:t>
            </a:r>
            <a:endParaRPr lang="ru-RU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12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14"/>
          <p:cNvSpPr txBox="1">
            <a:spLocks/>
          </p:cNvSpPr>
          <p:nvPr/>
        </p:nvSpPr>
        <p:spPr>
          <a:xfrm>
            <a:off x="8508997" y="179386"/>
            <a:ext cx="3979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39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67339" y="179386"/>
            <a:ext cx="6441658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sz="32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sz="3200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ПС </a:t>
            </a:r>
            <a:r>
              <a:rPr lang="ru-RU" sz="32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запасов, стоимость которых при </a:t>
            </a:r>
            <a:r>
              <a:rPr lang="ru-RU" sz="3200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их приобретении выражена в иностранной валюте</a:t>
            </a:r>
            <a:endParaRPr lang="ru-RU" sz="32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9167" y="5407599"/>
            <a:ext cx="845782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 defTabSz="457200">
              <a:spcBef>
                <a:spcPts val="1200"/>
              </a:spcBef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После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принятия к бухгалтерскому учету запасов любые курсовые (счетные) разницы, связанные с оплатой принятых и неисполненных денежных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обязательств 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дату признания 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запасов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относятся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финансовый результат текущего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периода</a:t>
            </a:r>
            <a:endParaRPr lang="ru-RU" sz="2400" b="1" i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6999" y="1831152"/>
            <a:ext cx="897999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 defTabSz="457200">
              <a:spcBef>
                <a:spcPts val="1200"/>
              </a:spcBef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производится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рублевом эквиваленте,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исчисленном: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дату принятия запасов к бухгалтерскому учету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(осуществления фактически произведенных вложений в приобретаемые запасы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433" y="3004622"/>
            <a:ext cx="872212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перечислении предварительных платежей (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авансов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исчисление рублевого эквивалента осуществляется: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defTabSz="457200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расходов, включаемых в фактически произведенные вложения –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дату перечисления таких авансов;</a:t>
            </a:r>
          </a:p>
          <a:p>
            <a:pPr marL="285750" indent="-285750" algn="just" defTabSz="457200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принятых и не исполненных денежных обязательств –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дату принятия к бухгалтерскому учету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запасов</a:t>
            </a:r>
            <a:endParaRPr lang="ru-RU" sz="2400" b="1" i="1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433" y="5506171"/>
            <a:ext cx="43473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ru-RU" sz="6000" b="1" dirty="0" smtClean="0">
                <a:solidFill>
                  <a:srgbClr val="FF0000"/>
                </a:solidFill>
              </a:rPr>
              <a:t>!</a:t>
            </a:r>
            <a:endParaRPr lang="ru-RU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24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14"/>
          <p:cNvSpPr txBox="1">
            <a:spLocks/>
          </p:cNvSpPr>
          <p:nvPr/>
        </p:nvSpPr>
        <p:spPr>
          <a:xfrm>
            <a:off x="8508997" y="179386"/>
            <a:ext cx="3979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40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24070" y="3815524"/>
            <a:ext cx="769951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 defTabSz="457200">
              <a:spcBef>
                <a:spcPts val="1200"/>
              </a:spcBef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Учет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формирование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фактической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себестоимости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продукции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осуществляется субъектом учета в соответствии с установленным им в рамках формирования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учетной политики порядком определения себестоимости соответствующих видов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продукции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99861" y="179386"/>
            <a:ext cx="6309136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Первоначальная стоимость материальных запасов при изготовлении их собственными силами 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3979" y="2017643"/>
            <a:ext cx="757969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 defTabSz="457200">
              <a:spcBef>
                <a:spcPts val="1200"/>
              </a:spcBef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определяется в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сумме фактически произведенных вложений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формируемых в объеме затрат, связанных с изготовлением данных активов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фактическая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себестоимость продукции</a:t>
            </a:r>
            <a:r>
              <a:rPr lang="ru-RU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u-RU" b="1" i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30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14"/>
          <p:cNvSpPr txBox="1">
            <a:spLocks/>
          </p:cNvSpPr>
          <p:nvPr/>
        </p:nvSpPr>
        <p:spPr>
          <a:xfrm>
            <a:off x="8508997" y="179386"/>
            <a:ext cx="3979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41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18119" y="1358807"/>
            <a:ext cx="816333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defTabSz="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сверхнормативные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потери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сырья, трудовых и других ресурсов, учитываемые в составе расходов субъекта учета;</a:t>
            </a:r>
          </a:p>
          <a:p>
            <a:pPr marL="342900" indent="-342900" algn="just" defTabSz="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затраты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хранение запасов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кроме тех, которые необходимы в процессе производства перед следующей стадией производства;</a:t>
            </a:r>
          </a:p>
          <a:p>
            <a:pPr marL="342900" indent="-342900" algn="just" defTabSz="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общехозяйственные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иные аналогичные расходы, кроме случаев, когда они непосредственно связаны с приобретением (изготовлением) материальных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запасов;</a:t>
            </a:r>
          </a:p>
          <a:p>
            <a:pPr marL="342900" indent="-342900" algn="just" defTabSz="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расходы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продажу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материальных запасов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02584" y="151722"/>
            <a:ext cx="5511273" cy="954107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затраты на производство не 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включаются:</a:t>
            </a:r>
            <a:endParaRPr lang="ru-RU" sz="2800" b="1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54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14"/>
          <p:cNvSpPr txBox="1">
            <a:spLocks/>
          </p:cNvSpPr>
          <p:nvPr/>
        </p:nvSpPr>
        <p:spPr>
          <a:xfrm>
            <a:off x="8508997" y="179386"/>
            <a:ext cx="3979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42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06992" y="916348"/>
            <a:ext cx="810097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 defTabSz="457200">
              <a:spcBef>
                <a:spcPts val="12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Если субъект учета производит материальные запасы как </a:t>
            </a: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продажи</a:t>
            </a:r>
          </a:p>
          <a:p>
            <a:pPr indent="342900" algn="just" defTabSz="457200">
              <a:spcBef>
                <a:spcPts val="1200"/>
              </a:spcBef>
            </a:pP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так и для использования в ходе выполнения им государственных (муниципальных) полномочий (функций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), осуществления деятельности по выполнению работ, оказанию услуг либо для управленческих нужд субъекта учета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</a:p>
          <a:p>
            <a:pPr indent="342900" algn="just" defTabSz="457200">
              <a:spcBef>
                <a:spcPts val="1200"/>
              </a:spcBef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ПС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такого материального запаса, признаваемого в составе материалов, </a:t>
            </a:r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соответствует затратам на его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производство</a:t>
            </a:r>
            <a:endParaRPr lang="ru-RU" sz="320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04591" y="307459"/>
            <a:ext cx="39198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ru-RU" sz="2800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СГС </a:t>
            </a:r>
            <a:r>
              <a:rPr lang="ru-RU" sz="28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«Запасы</a:t>
            </a:r>
            <a:r>
              <a:rPr lang="ru-RU" sz="2800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r>
              <a:rPr lang="ru-RU" sz="28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пункт </a:t>
            </a:r>
            <a:r>
              <a:rPr lang="ru-RU" sz="28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21 </a:t>
            </a:r>
          </a:p>
        </p:txBody>
      </p:sp>
    </p:spTree>
    <p:extLst>
      <p:ext uri="{BB962C8B-B14F-4D97-AF65-F5344CB8AC3E}">
        <p14:creationId xmlns:p14="http://schemas.microsoft.com/office/powerpoint/2010/main" val="181316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50B4-811D-9C49-8D4A-B431FFD45952}" type="slidenum">
              <a:rPr lang="en-US" smtClean="0">
                <a:solidFill>
                  <a:prstClr val="black"/>
                </a:solidFill>
              </a:rPr>
              <a:pPr/>
              <a:t>43</a:t>
            </a:fld>
            <a:endParaRPr lang="en-US" dirty="0">
              <a:solidFill>
                <a:prstClr val="black"/>
              </a:solidFill>
            </a:endParaRPr>
          </a:p>
        </p:txBody>
      </p:sp>
      <p:graphicFrame>
        <p:nvGraphicFramePr>
          <p:cNvPr id="8" name="Схема 7"/>
          <p:cNvGraphicFramePr/>
          <p:nvPr>
            <p:extLst/>
          </p:nvPr>
        </p:nvGraphicFramePr>
        <p:xfrm>
          <a:off x="457200" y="1232452"/>
          <a:ext cx="8229600" cy="46117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160353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14"/>
          <p:cNvSpPr txBox="1">
            <a:spLocks/>
          </p:cNvSpPr>
          <p:nvPr/>
        </p:nvSpPr>
        <p:spPr>
          <a:xfrm>
            <a:off x="8508997" y="179386"/>
            <a:ext cx="3979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44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1" y="890220"/>
            <a:ext cx="8426422" cy="5016758"/>
          </a:xfrm>
          <a:prstGeom prst="rect">
            <a:avLst/>
          </a:prstGeom>
          <a:solidFill>
            <a:srgbClr val="FFFFCC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1206" marR="4483" algn="just" defTabSz="806867">
              <a:buClr>
                <a:srgbClr val="096234"/>
              </a:buClr>
              <a:tabLst>
                <a:tab pos="212923" algn="l"/>
              </a:tabLst>
              <a:defRPr/>
            </a:pPr>
            <a:r>
              <a:rPr lang="ru-RU" sz="3200" b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НЕОБМЕННЫЕ ОПЕРАЦИИ </a:t>
            </a:r>
            <a:r>
              <a:rPr lang="ru-RU" sz="3200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получение </a:t>
            </a:r>
            <a:r>
              <a:rPr lang="ru-RU" sz="32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(передача) активов </a:t>
            </a:r>
            <a:r>
              <a:rPr lang="ru-RU" sz="32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lang="ru-RU" sz="3200" b="1" i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непосредственного предоставления (получения) в обмен активов, сопоставимых по денежной величине </a:t>
            </a:r>
            <a:r>
              <a:rPr lang="ru-RU" sz="32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(денежным эквивалентам):  </a:t>
            </a:r>
          </a:p>
          <a:p>
            <a:pPr marL="313781" marR="4483" indent="-302575" algn="just" defTabSz="806867">
              <a:buClr>
                <a:srgbClr val="096234"/>
              </a:buClr>
              <a:buFont typeface="Wingdings" panose="05000000000000000000" pitchFamily="2" charset="2"/>
              <a:buChar char="Ø"/>
              <a:tabLst>
                <a:tab pos="212923" algn="l"/>
              </a:tabLst>
              <a:defRPr/>
            </a:pPr>
            <a:r>
              <a:rPr lang="ru-RU" sz="32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передаче (получению) активов безвозмездно </a:t>
            </a:r>
            <a:r>
              <a:rPr lang="ru-RU" sz="3200" b="1" i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(без взимания платы) </a:t>
            </a:r>
          </a:p>
          <a:p>
            <a:pPr marL="313781" marR="4483" indent="-302575" algn="just" defTabSz="806867">
              <a:buClr>
                <a:srgbClr val="096234"/>
              </a:buClr>
              <a:buFont typeface="Wingdings" panose="05000000000000000000" pitchFamily="2" charset="2"/>
              <a:buChar char="Ø"/>
              <a:tabLst>
                <a:tab pos="212923" algn="l"/>
              </a:tabLst>
              <a:defRPr/>
            </a:pPr>
            <a:r>
              <a:rPr lang="ru-RU" sz="3200" b="1" i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незначимым ценам </a:t>
            </a:r>
            <a:r>
              <a:rPr lang="ru-RU" sz="32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отношению к рыночной цене обменной операции с подобными активами     </a:t>
            </a:r>
            <a:endParaRPr lang="ru-RU" sz="3200" b="1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30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14"/>
          <p:cNvSpPr txBox="1">
            <a:spLocks/>
          </p:cNvSpPr>
          <p:nvPr/>
        </p:nvSpPr>
        <p:spPr>
          <a:xfrm>
            <a:off x="8508997" y="179386"/>
            <a:ext cx="3979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45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9389" y="1350135"/>
            <a:ext cx="3306417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42900" algn="just" defTabSz="457200">
              <a:spcBef>
                <a:spcPts val="1200"/>
              </a:spcBef>
            </a:pP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справедливой стоимости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60104" y="44673"/>
            <a:ext cx="6891131" cy="1077218"/>
          </a:xfrm>
          <a:prstGeom prst="rect">
            <a:avLst/>
          </a:prstGeom>
          <a:solidFill>
            <a:srgbClr val="CCFFF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ПС  МЗ, 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приобретаемых в результате </a:t>
            </a:r>
            <a:r>
              <a:rPr lang="ru-RU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необменной операции</a:t>
            </a:r>
            <a:endParaRPr lang="ru-RU" sz="3200" b="1" i="1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58240" y="1403782"/>
            <a:ext cx="5339343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дату приобретения, определяемая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методом рыночных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цен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9388" y="2498157"/>
            <a:ext cx="3306417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42900" algn="just" defTabSz="457200">
              <a:spcBef>
                <a:spcPts val="1200"/>
              </a:spcBef>
            </a:pP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по стоимости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предоставленной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передающей стороной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658240" y="2446399"/>
            <a:ext cx="5339343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если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материальные запасы, полученные в результате необменной операции,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 могут быть оценены по справедливой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стоимости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9389" y="4328981"/>
            <a:ext cx="2153481" cy="1938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условной оценке,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равной один объект - один рубль</a:t>
            </a:r>
            <a:endParaRPr lang="ru-RU" sz="2400" b="1" i="1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62470" y="4227679"/>
            <a:ext cx="6188765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если данные о стоимости передаваемых в результате необменной операции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МЗ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каким-либо причинам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 предоставляются передающей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стороной, либо определение справедливой стоимости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МЗ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дату получения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 представляется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возможным</a:t>
            </a:r>
            <a:endParaRPr lang="ru-RU" dirty="0">
              <a:solidFill>
                <a:prstClr val="black"/>
              </a:solidFill>
            </a:endParaRPr>
          </a:p>
        </p:txBody>
      </p:sp>
      <p:cxnSp>
        <p:nvCxnSpPr>
          <p:cNvPr id="12" name="Прямая со стрелкой 11"/>
          <p:cNvCxnSpPr>
            <a:endCxn id="7" idx="1"/>
          </p:cNvCxnSpPr>
          <p:nvPr/>
        </p:nvCxnSpPr>
        <p:spPr>
          <a:xfrm>
            <a:off x="3405805" y="1819281"/>
            <a:ext cx="25243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endCxn id="5" idx="1"/>
          </p:cNvCxnSpPr>
          <p:nvPr/>
        </p:nvCxnSpPr>
        <p:spPr>
          <a:xfrm>
            <a:off x="3405806" y="3231229"/>
            <a:ext cx="25243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8" idx="3"/>
          </p:cNvCxnSpPr>
          <p:nvPr/>
        </p:nvCxnSpPr>
        <p:spPr>
          <a:xfrm>
            <a:off x="2252870" y="5298477"/>
            <a:ext cx="6096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841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14"/>
          <p:cNvSpPr txBox="1">
            <a:spLocks/>
          </p:cNvSpPr>
          <p:nvPr/>
        </p:nvSpPr>
        <p:spPr>
          <a:xfrm>
            <a:off x="8508997" y="179386"/>
            <a:ext cx="3979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46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2431" y="1098009"/>
            <a:ext cx="4183795" cy="4401205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defTabSz="457200"/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Справедливая стоимость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цена, по которой может быть осуществлен переход права собственности на актив между независимыми сторонами сделки, осведомленными о предмете сделки и желающими ее совершить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818935" y="1164269"/>
            <a:ext cx="4087995" cy="44012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defTabSz="457200"/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определения справедливой стоимости используют </a:t>
            </a: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рыночные цены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данные о недавних сделках с </a:t>
            </a: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аналогичными или схожими активами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совершенные без отсрочки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платежа</a:t>
            </a:r>
          </a:p>
          <a:p>
            <a:pPr defTabSz="457200"/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64710" y="1375866"/>
            <a:ext cx="45719" cy="4123348"/>
          </a:xfrm>
          <a:prstGeom prst="rect">
            <a:avLst/>
          </a:prstGeom>
          <a:noFill/>
          <a:ln w="28575">
            <a:solidFill>
              <a:schemeClr val="tx1"/>
            </a:solidFill>
            <a:prstDash val="lgDashDot"/>
          </a:ln>
        </p:spPr>
        <p:txBody>
          <a:bodyPr wrap="square" rtlCol="0">
            <a:spAutoFit/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56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Метод рыночных цен</a:t>
            </a:r>
            <a:endParaRPr lang="ru-RU" dirty="0"/>
          </a:p>
        </p:txBody>
      </p:sp>
      <p:graphicFrame>
        <p:nvGraphicFramePr>
          <p:cNvPr id="7" name="Схема 6"/>
          <p:cNvGraphicFramePr/>
          <p:nvPr>
            <p:extLst/>
          </p:nvPr>
        </p:nvGraphicFramePr>
        <p:xfrm>
          <a:off x="344446" y="1172023"/>
          <a:ext cx="8455106" cy="4089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Стрелка влево 12"/>
          <p:cNvSpPr/>
          <p:nvPr/>
        </p:nvSpPr>
        <p:spPr>
          <a:xfrm>
            <a:off x="5749610" y="3003007"/>
            <a:ext cx="403412" cy="42761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06867"/>
            <a:endParaRPr lang="ru-RU" sz="1588">
              <a:solidFill>
                <a:prstClr val="white"/>
              </a:solidFill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3294530" y="3003007"/>
            <a:ext cx="537882" cy="427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06867"/>
            <a:endParaRPr lang="ru-RU" sz="1588">
              <a:solidFill>
                <a:prstClr val="white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4334666">
              <a:lnSpc>
                <a:spcPts val="1156"/>
              </a:lnSpc>
            </a:pPr>
            <a:fld id="{81D60167-4931-47E6-BA6A-407CBD079E47}" type="slidenum">
              <a:rPr lang="ru-RU" spc="-4" smtClean="0">
                <a:latin typeface="Arial"/>
                <a:cs typeface="Arial"/>
              </a:rPr>
              <a:pPr marL="4334666">
                <a:lnSpc>
                  <a:spcPts val="1156"/>
                </a:lnSpc>
              </a:pPr>
              <a:t>47</a:t>
            </a:fld>
            <a:endParaRPr lang="ru-RU" spc="-4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410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48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4006" y="1060509"/>
            <a:ext cx="8175989" cy="156966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Комиссия по поступлению и выбытию активов субъекта учета должна документально подтвердить данные о рыночных ценах посредством их изучения в открытом доступе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35800" y="3005441"/>
            <a:ext cx="8529904" cy="341632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Изучению подлежат:</a:t>
            </a:r>
          </a:p>
          <a:p>
            <a:pPr marL="285750" indent="-285750" algn="just" defTabSz="4572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ценах на аналогичные материальные ценности, полученные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письменной форме от организаций-изготовителей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 defTabSz="4572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уровне цен, имеющиеся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органов государственной статистики, в средствах массовой информации и специальной литературе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 defTabSz="457200">
              <a:buFont typeface="Wingdings" panose="05000000000000000000" pitchFamily="2" charset="2"/>
              <a:buChar char="ü"/>
            </a:pP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экспертные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заключения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стоимости отдельных (аналогичных) объектов запасов</a:t>
            </a:r>
          </a:p>
        </p:txBody>
      </p:sp>
    </p:spTree>
    <p:extLst>
      <p:ext uri="{BB962C8B-B14F-4D97-AF65-F5344CB8AC3E}">
        <p14:creationId xmlns:p14="http://schemas.microsoft.com/office/powerpoint/2010/main" val="331923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490066"/>
          </a:xfrm>
          <a:ln w="38100">
            <a:solidFill>
              <a:schemeClr val="accent2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ПРИНЦИП ОСМОТРИТЕЛЬНОСТИ</a:t>
            </a:r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297541" y="980728"/>
          <a:ext cx="8661648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Овал 4"/>
          <p:cNvSpPr/>
          <p:nvPr/>
        </p:nvSpPr>
        <p:spPr>
          <a:xfrm>
            <a:off x="6557721" y="3254406"/>
            <a:ext cx="2401467" cy="1141276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занижая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804249" y="5085184"/>
            <a:ext cx="2339752" cy="1152128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завышая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 углом вверх 6"/>
          <p:cNvSpPr/>
          <p:nvPr/>
        </p:nvSpPr>
        <p:spPr>
          <a:xfrm rot="5400000">
            <a:off x="4225095" y="4841000"/>
            <a:ext cx="591091" cy="1481458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ln>
            <a:solidFill>
              <a:srgbClr val="0070C0"/>
            </a:solidFill>
          </a:ln>
        </p:spPr>
        <p:style>
          <a:lnRef idx="2">
            <a:scrgbClr r="0" g="0" b="0"/>
          </a:lnRef>
          <a:fillRef idx="1">
            <a:schemeClr val="accent5">
              <a:tint val="50000"/>
              <a:hueOff val="-3591615"/>
              <a:satOff val="15458"/>
              <a:lumOff val="4179"/>
              <a:alphaOff val="0"/>
            </a:schemeClr>
          </a:fillRef>
          <a:effectRef idx="0">
            <a:schemeClr val="accent5">
              <a:tint val="50000"/>
              <a:hueOff val="-3591615"/>
              <a:satOff val="15458"/>
              <a:lumOff val="4179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191784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14"/>
          <p:cNvSpPr txBox="1">
            <a:spLocks/>
          </p:cNvSpPr>
          <p:nvPr/>
        </p:nvSpPr>
        <p:spPr>
          <a:xfrm>
            <a:off x="8508997" y="179386"/>
            <a:ext cx="3979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50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1372" y="1003975"/>
            <a:ext cx="81765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 defTabSz="457200">
              <a:spcBef>
                <a:spcPts val="1200"/>
              </a:spcBef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800" b="1" i="1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44416" y="5372055"/>
            <a:ext cx="6362513" cy="1077218"/>
          </a:xfrm>
          <a:prstGeom prst="rect">
            <a:avLst/>
          </a:prstGeom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42900" algn="ctr" defTabSz="457200">
              <a:spcBef>
                <a:spcPts val="1200"/>
              </a:spcBef>
            </a:pP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стоимости, отраженной в передаточных документах</a:t>
            </a:r>
          </a:p>
        </p:txBody>
      </p:sp>
      <p:sp>
        <p:nvSpPr>
          <p:cNvPr id="4" name="Выноска со стрелкой вниз 3"/>
          <p:cNvSpPr/>
          <p:nvPr/>
        </p:nvSpPr>
        <p:spPr>
          <a:xfrm>
            <a:off x="2345635" y="97050"/>
            <a:ext cx="6166153" cy="3346890"/>
          </a:xfrm>
          <a:prstGeom prst="downArrowCallout">
            <a:avLst>
              <a:gd name="adj1" fmla="val 11723"/>
              <a:gd name="adj2" fmla="val 25000"/>
              <a:gd name="adj3" fmla="val 25000"/>
              <a:gd name="adj4" fmla="val 64977"/>
            </a:avLst>
          </a:prstGeom>
          <a:solidFill>
            <a:srgbClr val="FFFF99"/>
          </a:solidFill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endParaRPr lang="ru-RU" sz="2800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defTabSz="457200"/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Материальные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запасы, </a:t>
            </a: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полученные субъектом учета от собственника (учредителя) или от иной организации государственного сектора</a:t>
            </a:r>
          </a:p>
          <a:p>
            <a:pPr algn="ctr" defTabSz="457200"/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74644" y="3443940"/>
            <a:ext cx="8032286" cy="1200329"/>
          </a:xfrm>
          <a:prstGeom prst="rect">
            <a:avLst/>
          </a:prstGeom>
          <a:solidFill>
            <a:srgbClr val="E6EDF6"/>
          </a:solidFill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подлежат признанию в бухгалтерском учете в оценке,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определенной передающей стороной (собственником (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учредителем)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5070902" y="4644269"/>
            <a:ext cx="715617" cy="727786"/>
          </a:xfrm>
          <a:prstGeom prst="downArrow">
            <a:avLst/>
          </a:prstGeom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prstClr val="white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644" y="4996071"/>
            <a:ext cx="1258956" cy="145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83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14"/>
          <p:cNvSpPr txBox="1">
            <a:spLocks/>
          </p:cNvSpPr>
          <p:nvPr/>
        </p:nvSpPr>
        <p:spPr>
          <a:xfrm>
            <a:off x="8508997" y="179386"/>
            <a:ext cx="3979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51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66122" y="84801"/>
            <a:ext cx="6245667" cy="1815882"/>
          </a:xfrm>
          <a:prstGeom prst="rect">
            <a:avLst/>
          </a:prstGeom>
          <a:solidFill>
            <a:srgbClr val="CCFFFF"/>
          </a:solidFill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ПС материалов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остающихся у учреждения в результате разборки, ликвидации (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утилизации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основных средств или иного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имущества 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1318" y="2118953"/>
            <a:ext cx="2545682" cy="2800767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определяется на дату принятия к бухгалтерскому учету </a:t>
            </a:r>
            <a:r>
              <a:rPr lang="ru-RU" sz="22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справедливой стоимости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(методом рыночных цен)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969588" y="2028697"/>
            <a:ext cx="6055142" cy="3570208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Расходы субъекта учета, связанные с демонтажем (разборкой), ликвидацией (утилизацией) имущества, в результате которых принимаются материалы, а также расходы по их транспортировке, сортировке, иные аналогичные расходы по приведению в состояние, пригодное для использования, </a:t>
            </a:r>
            <a:r>
              <a:rPr lang="ru-RU" sz="22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относятся субъектом учета на расходы текущего периода и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 учитываются при определении первоначальной стоимости материалов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4062" y="5852868"/>
            <a:ext cx="5164299" cy="523220"/>
          </a:xfrm>
          <a:prstGeom prst="rect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Дт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0 105 36 346  </a:t>
            </a:r>
            <a:r>
              <a:rPr lang="ru-RU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0 401 10 199</a:t>
            </a:r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05245" y="454133"/>
            <a:ext cx="53147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ru-RU" sz="8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8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7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14"/>
          <p:cNvSpPr txBox="1">
            <a:spLocks/>
          </p:cNvSpPr>
          <p:nvPr/>
        </p:nvSpPr>
        <p:spPr>
          <a:xfrm>
            <a:off x="8508997" y="179386"/>
            <a:ext cx="3979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52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01743" y="179386"/>
            <a:ext cx="5812114" cy="1384995"/>
          </a:xfrm>
          <a:prstGeom prst="rect">
            <a:avLst/>
          </a:prstGeom>
          <a:solidFill>
            <a:srgbClr val="CCFFFF"/>
          </a:solidFill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Первоначальная стоимость готовой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продукции и 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биологической продукции 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2291" y="3099081"/>
            <a:ext cx="3400259" cy="30469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ctr" defTabSz="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ПС ГП как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нормативно-плановая стоимость (цена)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целей распоряжения (реализации)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готовой продукцией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36744" y="3066923"/>
            <a:ext cx="4449395" cy="332398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ctr" defTabSz="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ПС БП как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нормативно-плановая стоимость (цена)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целей распоряжения (реализации) биологической продукцией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если иное не предусмотрено другими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НПА,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регулирующими ведение бухгалтерского учета и составление бухгалтерской (финансовой)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отчетности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44801" y="2677871"/>
            <a:ext cx="45719" cy="4123348"/>
          </a:xfrm>
          <a:prstGeom prst="rect">
            <a:avLst/>
          </a:prstGeom>
          <a:solidFill>
            <a:srgbClr val="FFFF99"/>
          </a:solidFill>
          <a:ln w="38100">
            <a:solidFill>
              <a:schemeClr val="tx1"/>
            </a:solidFill>
            <a:prstDash val="lgDashDot"/>
          </a:ln>
        </p:spPr>
        <p:txBody>
          <a:bodyPr wrap="square" rtlCol="0">
            <a:spAutoFit/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99855" y="2065335"/>
            <a:ext cx="71311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(на дату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принятия к учету </a:t>
            </a:r>
            <a:r>
              <a:rPr lang="ru-RU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 формирования фактической себестоимости продукции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52421" y="1629791"/>
            <a:ext cx="60260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Определяется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дату выпуска продукции 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36485" y="1368181"/>
            <a:ext cx="55976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ru-RU" sz="8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8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83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4412" y="119208"/>
            <a:ext cx="6062388" cy="1143000"/>
          </a:xfr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окончании отчетного периода определяется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фактическая себестоимость готовой продукции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50B4-811D-9C49-8D4A-B431FFD45952}" type="slidenum">
              <a:rPr lang="en-US" smtClean="0">
                <a:solidFill>
                  <a:prstClr val="black"/>
                </a:solidFill>
              </a:rPr>
              <a:pPr/>
              <a:t>53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6883" y="1367718"/>
            <a:ext cx="4377827" cy="14465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457200"/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Готовая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продукция, принятая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 учету по </a:t>
            </a:r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нормативно-плановой стоимости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цене) для целей распоряжения (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реализации)</a:t>
            </a:r>
            <a:endParaRPr lang="ru-RU" sz="2200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50166" y="1448272"/>
            <a:ext cx="375036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отражается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учете </a:t>
            </a:r>
            <a:r>
              <a:rPr lang="ru-RU" sz="2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конец отчетного периода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фактической себестоимости </a:t>
            </a:r>
            <a:r>
              <a:rPr lang="ru-R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</a:t>
            </a:r>
            <a:endParaRPr lang="ru-RU" sz="2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758488" y="4319273"/>
            <a:ext cx="4242043" cy="707886"/>
          </a:xfrm>
          <a:prstGeom prst="rect">
            <a:avLst/>
          </a:prstGeom>
          <a:solidFill>
            <a:srgbClr val="CCFF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(уменьшение) остатка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 ГП 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76883" y="5129482"/>
            <a:ext cx="3659013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dirty="0" smtClean="0">
                <a:solidFill>
                  <a:prstClr val="black"/>
                </a:solidFill>
              </a:rPr>
              <a:t> Реализованной продукции, продукции, списанной вследствие естественной убыли, брака, порчи, недостачи, по иным основаниям выбытия ГП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76883" y="2965297"/>
            <a:ext cx="8719931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отклонения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pPr algn="ctr" defTabSz="45720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фактической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себестоимости от нормативно-плановой стоимости (цены) для целей распоряжения (реализации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 в части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76883" y="4497336"/>
            <a:ext cx="346253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dirty="0" smtClean="0">
                <a:solidFill>
                  <a:prstClr val="black"/>
                </a:solidFill>
              </a:rPr>
              <a:t> Нереализованной ГП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206637" y="5340687"/>
            <a:ext cx="3764692" cy="1015663"/>
          </a:xfrm>
          <a:prstGeom prst="rect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увеличение (уменьшение) финансового результата текущего отчетного периода</a:t>
            </a:r>
          </a:p>
        </p:txBody>
      </p:sp>
      <p:sp>
        <p:nvSpPr>
          <p:cNvPr id="21" name="Стрелка вправо 20"/>
          <p:cNvSpPr/>
          <p:nvPr/>
        </p:nvSpPr>
        <p:spPr>
          <a:xfrm rot="20295816">
            <a:off x="4269285" y="1830184"/>
            <a:ext cx="978408" cy="34942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prstClr val="black"/>
              </a:solidFill>
            </a:endParaRPr>
          </a:p>
        </p:txBody>
      </p:sp>
      <p:sp>
        <p:nvSpPr>
          <p:cNvPr id="22" name="Стрелка вправо 21"/>
          <p:cNvSpPr/>
          <p:nvPr/>
        </p:nvSpPr>
        <p:spPr>
          <a:xfrm>
            <a:off x="3762599" y="4497336"/>
            <a:ext cx="995889" cy="369332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prstClr val="black"/>
              </a:solidFill>
            </a:endParaRPr>
          </a:p>
        </p:txBody>
      </p:sp>
      <p:sp>
        <p:nvSpPr>
          <p:cNvPr id="23" name="Стрелка вправо 22"/>
          <p:cNvSpPr/>
          <p:nvPr/>
        </p:nvSpPr>
        <p:spPr>
          <a:xfrm>
            <a:off x="3935896" y="5590077"/>
            <a:ext cx="1233471" cy="389973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6149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366779" y="2818270"/>
            <a:ext cx="8540151" cy="531884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200" b="1" dirty="0">
              <a:solidFill>
                <a:srgbClr val="C79023"/>
              </a:solidFill>
            </a:endParaRPr>
          </a:p>
        </p:txBody>
      </p:sp>
      <p:sp>
        <p:nvSpPr>
          <p:cNvPr id="10" name="Номер слайда 14"/>
          <p:cNvSpPr txBox="1">
            <a:spLocks/>
          </p:cNvSpPr>
          <p:nvPr/>
        </p:nvSpPr>
        <p:spPr>
          <a:xfrm>
            <a:off x="8508997" y="179386"/>
            <a:ext cx="3979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54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00226" y="504424"/>
            <a:ext cx="6169074" cy="584775"/>
          </a:xfrm>
          <a:prstGeom prst="rect">
            <a:avLst/>
          </a:prstGeom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3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Незавершенное </a:t>
            </a:r>
            <a:r>
              <a:rPr lang="ru-RU" sz="3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00226" y="1791520"/>
            <a:ext cx="6311563" cy="181588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Незавершенное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отражается в бухгалтерском учете по 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фактической себестоимости прямых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затрат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7125" y="4634152"/>
            <a:ext cx="8839458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Сумма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общехозяйственных расходов учреждения не включается в фактическую стоимость незавершенного производства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666" y="3845941"/>
            <a:ext cx="679455" cy="115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27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953621" y="101521"/>
            <a:ext cx="5302483" cy="1252810"/>
          </a:xfrm>
          <a:prstGeom prst="rect">
            <a:avLst/>
          </a:prstGeom>
          <a:solidFill>
            <a:srgbClr val="CCFFF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 </a:t>
            </a:r>
            <a:r>
              <a:rPr lang="ru-RU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незавершенного </a:t>
            </a:r>
            <a:r>
              <a:rPr lang="ru-RU" sz="3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</a:t>
            </a:r>
          </a:p>
          <a:p>
            <a:r>
              <a:rPr lang="ru-RU" sz="3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55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4452" y="1508219"/>
            <a:ext cx="8175991" cy="1446550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соответствует </a:t>
            </a:r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доле фактически понесенных затрат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изготовление готовой продукции, выполнение работ, оказание услуг, приходящихся на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b="1" dirty="0">
              <a:solidFill>
                <a:srgbClr val="C790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6911" y="3403657"/>
            <a:ext cx="3217651" cy="1785104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продукцию, не прошедшую всех стадий технологического процесса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66123" y="5481149"/>
            <a:ext cx="4598504" cy="1107996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неукомплектованные, не прошедшие испытания и технической приемки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526149" y="3521896"/>
            <a:ext cx="3217653" cy="1107996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незавершенных работ (этапов работ), услуг</a:t>
            </a:r>
          </a:p>
        </p:txBody>
      </p:sp>
      <p:cxnSp>
        <p:nvCxnSpPr>
          <p:cNvPr id="4" name="Прямая со стрелкой 3"/>
          <p:cNvCxnSpPr>
            <a:stCxn id="5" idx="2"/>
            <a:endCxn id="2" idx="3"/>
          </p:cNvCxnSpPr>
          <p:nvPr/>
        </p:nvCxnSpPr>
        <p:spPr>
          <a:xfrm flipH="1">
            <a:off x="3454562" y="2954769"/>
            <a:ext cx="1107886" cy="13414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5" idx="2"/>
            <a:endCxn id="7" idx="0"/>
          </p:cNvCxnSpPr>
          <p:nvPr/>
        </p:nvCxnSpPr>
        <p:spPr>
          <a:xfrm>
            <a:off x="4562448" y="2954769"/>
            <a:ext cx="2927" cy="25263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5" idx="2"/>
            <a:endCxn id="8" idx="1"/>
          </p:cNvCxnSpPr>
          <p:nvPr/>
        </p:nvCxnSpPr>
        <p:spPr>
          <a:xfrm>
            <a:off x="4562448" y="2954769"/>
            <a:ext cx="963701" cy="11211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853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392318" y="88518"/>
            <a:ext cx="5916796" cy="1195112"/>
          </a:xfrm>
          <a:prstGeom prst="rect">
            <a:avLst/>
          </a:prstGeom>
          <a:solidFill>
            <a:srgbClr val="CCFFF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незавершенного производства</a:t>
            </a: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56</a:t>
            </a:fld>
            <a:endParaRPr lang="en-US" b="1" dirty="0">
              <a:solidFill>
                <a:srgbClr val="C79023"/>
              </a:solidFill>
            </a:endParaRPr>
          </a:p>
        </p:txBody>
      </p:sp>
      <p:graphicFrame>
        <p:nvGraphicFramePr>
          <p:cNvPr id="24" name="Схема 23"/>
          <p:cNvGraphicFramePr/>
          <p:nvPr>
            <p:extLst/>
          </p:nvPr>
        </p:nvGraphicFramePr>
        <p:xfrm>
          <a:off x="479227" y="1669774"/>
          <a:ext cx="8175990" cy="4610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333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14"/>
          <p:cNvSpPr txBox="1">
            <a:spLocks/>
          </p:cNvSpPr>
          <p:nvPr/>
        </p:nvSpPr>
        <p:spPr>
          <a:xfrm>
            <a:off x="8508997" y="179386"/>
            <a:ext cx="3979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57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78765" y="121814"/>
            <a:ext cx="6130232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Последующая оценка 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запасов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10321" y="1053534"/>
            <a:ext cx="3572566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defTabSz="457200">
              <a:buFont typeface="+mj-lt"/>
              <a:buAutoNum type="arabicPeriod"/>
            </a:pP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переоценке -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путем пересчета их балансовой стоимости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состоянию на начало текущего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года 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34929" y="1062794"/>
            <a:ext cx="4572000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indent="342900" algn="just" defTabSz="457200"/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случаях, установленных законодательством Российской Федерации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82129" y="2467587"/>
            <a:ext cx="804553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 defTabSz="45720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 такой переоценки по состоянию на первое число текущего года не включаются в данные бухгалтерской (финансовой) отчетности предыдущего отчетного года и принимаются при формировании данных бухгалтерской (финансовой) отчетности на начало отчетного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года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73" y="2592534"/>
            <a:ext cx="689112" cy="996712"/>
          </a:xfrm>
          <a:prstGeom prst="rect">
            <a:avLst/>
          </a:prstGeom>
        </p:spPr>
      </p:pic>
      <p:cxnSp>
        <p:nvCxnSpPr>
          <p:cNvPr id="11" name="Прямая со стрелкой 10"/>
          <p:cNvCxnSpPr>
            <a:stCxn id="4" idx="3"/>
          </p:cNvCxnSpPr>
          <p:nvPr/>
        </p:nvCxnSpPr>
        <p:spPr>
          <a:xfrm>
            <a:off x="3882887" y="1715254"/>
            <a:ext cx="45204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4" idx="3"/>
            <a:endCxn id="6" idx="0"/>
          </p:cNvCxnSpPr>
          <p:nvPr/>
        </p:nvCxnSpPr>
        <p:spPr>
          <a:xfrm>
            <a:off x="3882887" y="1715254"/>
            <a:ext cx="1122012" cy="75233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10320" y="4300049"/>
            <a:ext cx="8596609" cy="1200329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457200"/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определении первоначальной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стоимости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в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целях отчуждения </a:t>
            </a: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0321" y="5667936"/>
            <a:ext cx="8596608" cy="1138773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457200"/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каждую отчетную дату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для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готовой продукции и незавершенного производства </a:t>
            </a: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17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14"/>
          <p:cNvSpPr txBox="1">
            <a:spLocks/>
          </p:cNvSpPr>
          <p:nvPr/>
        </p:nvSpPr>
        <p:spPr>
          <a:xfrm>
            <a:off x="8508997" y="179386"/>
            <a:ext cx="3979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58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48136" y="1260008"/>
            <a:ext cx="4757534" cy="1938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42900" algn="just" defTabSz="457200">
              <a:spcBef>
                <a:spcPts val="1200"/>
              </a:spcBef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Запасы,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предназначенные для отчуждения не в пользу организаций государственного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сектора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(за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исключением готовой продукции и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товаров)</a:t>
            </a:r>
            <a:endParaRPr lang="ru-RU" sz="2400" b="1" i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78765" y="121814"/>
            <a:ext cx="6130232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Последующая оценка 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запасов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657600" y="3941570"/>
            <a:ext cx="5136929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справедливой стоимости, определяемой методом рыночных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цен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основании документально подтвержденных данных об оценке </a:t>
            </a:r>
            <a:endParaRPr lang="ru-RU" sz="2400" dirty="0">
              <a:solidFill>
                <a:prstClr val="black"/>
              </a:solidFill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5605670" y="2229504"/>
            <a:ext cx="1961321" cy="17120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148266" y="5741228"/>
            <a:ext cx="8881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 defTabSz="457200">
              <a:spcBef>
                <a:spcPts val="1200"/>
              </a:spcBef>
            </a:pP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Результаты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изменений первоначальной (балансовой) стоимости (переоценки) группы запасов подлежат отражению в бухгалтерском учете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обособленно</a:t>
            </a:r>
            <a:endParaRPr lang="ru-RU" sz="240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4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59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71234" y="80309"/>
            <a:ext cx="6493564" cy="1569660"/>
          </a:xfrm>
          <a:prstGeom prst="rect">
            <a:avLst/>
          </a:prstGeom>
          <a:solidFill>
            <a:srgbClr val="FFFFCC"/>
          </a:solidFill>
          <a:ln w="38100"/>
          <a:effectLst>
            <a:innerShdw blurRad="114300">
              <a:prstClr val="black"/>
            </a:inn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Последующая оценка МЗ,  предназначенных для реализации или распространения безвозмездно или за плату по незначительным ценам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888" y="1058330"/>
            <a:ext cx="795130" cy="145773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575892" y="1787199"/>
            <a:ext cx="73218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Периодически (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реже, чем на каждую отчетную дату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37733" y="2618196"/>
            <a:ext cx="4359966" cy="41549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балансовую стоимость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материальных запасов,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предназначены для реализации или распространения безвозмездно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взимания платы) или за плату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незначимым ценам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400" dirty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отношению к рыночной цене обменной операции с подобными активами</a:t>
            </a:r>
            <a:endParaRPr lang="ru-RU" sz="2400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75905" y="2710208"/>
            <a:ext cx="3209265" cy="30469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нормативно-плановой стоимостью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целей распоряжения (реализации),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установленной на соответствующий отчетный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10" name="Двойная стрелка влево/вправо 9"/>
          <p:cNvSpPr/>
          <p:nvPr/>
        </p:nvSpPr>
        <p:spPr>
          <a:xfrm>
            <a:off x="4628726" y="4118402"/>
            <a:ext cx="1216152" cy="484632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52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425148" y="86033"/>
            <a:ext cx="6353905" cy="9078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 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снижение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 запасов</a:t>
            </a:r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60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11" name="Объект 2"/>
          <p:cNvSpPr>
            <a:spLocks noGrp="1"/>
          </p:cNvSpPr>
          <p:nvPr>
            <p:ph sz="half" idx="2"/>
          </p:nvPr>
        </p:nvSpPr>
        <p:spPr>
          <a:xfrm>
            <a:off x="5049078" y="1328369"/>
            <a:ext cx="3729975" cy="200054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just">
              <a:buNone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 МЗ в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бухгалтерском балансе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конец отчетного периода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отражаются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вычетом величины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снижения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5165" y="1328368"/>
            <a:ext cx="4061792" cy="20005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отчетном периоде НПС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целей распоряжения (реализации) или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цена продажи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снизилась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5618" y="4185184"/>
            <a:ext cx="7368208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МЗ, которые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предназначены для реализации или распространения безвозмездно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за плату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незначимым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ценам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отношению к рыночной цене обменной операции с подобными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активами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2517913" y="3328917"/>
            <a:ext cx="484632" cy="83226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Стрелка вправо 7"/>
          <p:cNvSpPr/>
          <p:nvPr/>
        </p:nvSpPr>
        <p:spPr>
          <a:xfrm rot="16200000">
            <a:off x="6255616" y="3502734"/>
            <a:ext cx="832266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56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557669" y="86033"/>
            <a:ext cx="5844209" cy="5623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снижение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 запасов  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61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7565" y="5594971"/>
            <a:ext cx="4214192" cy="1200329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42900" algn="ctr" defTabSz="457200">
              <a:spcBef>
                <a:spcPts val="1200"/>
              </a:spcBef>
            </a:pP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относится на финансовый результат текущего отчетного года</a:t>
            </a:r>
            <a:endParaRPr lang="ru-RU" sz="2400" b="1" i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83671" y="1162814"/>
            <a:ext cx="244400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 </a:t>
            </a:r>
            <a:endParaRPr lang="ru-RU" sz="2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5260746" y="656369"/>
            <a:ext cx="484632" cy="453559"/>
          </a:xfrm>
          <a:prstGeom prst="downArrow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7499" y="1923307"/>
            <a:ext cx="4734324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нормативно-плановой стоимостью для целей распоряжения (реализации) (или ценой продажи) 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66920" y="1942879"/>
            <a:ext cx="2621759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балансовой стоимостью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МЗ 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67617" y="6031949"/>
            <a:ext cx="3943855" cy="830997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разрезе единиц бухгалтерского учета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МЗ </a:t>
            </a:r>
            <a:endParaRPr lang="ru-RU" sz="2400" dirty="0">
              <a:solidFill>
                <a:prstClr val="black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800" y="4414253"/>
            <a:ext cx="795130" cy="1128279"/>
          </a:xfrm>
          <a:prstGeom prst="rect">
            <a:avLst/>
          </a:prstGeom>
        </p:spPr>
      </p:pic>
      <p:sp>
        <p:nvSpPr>
          <p:cNvPr id="10" name="Стрелка вправо 9"/>
          <p:cNvSpPr/>
          <p:nvPr/>
        </p:nvSpPr>
        <p:spPr>
          <a:xfrm rot="8424785">
            <a:off x="4810512" y="1620852"/>
            <a:ext cx="766892" cy="459725"/>
          </a:xfrm>
          <a:prstGeom prst="rightArrow">
            <a:avLst/>
          </a:prstGeom>
          <a:solidFill>
            <a:schemeClr val="bg1"/>
          </a:solidFill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Стрелка вправо 14"/>
          <p:cNvSpPr/>
          <p:nvPr/>
        </p:nvSpPr>
        <p:spPr>
          <a:xfrm rot="2627928">
            <a:off x="5531675" y="1624851"/>
            <a:ext cx="726997" cy="459725"/>
          </a:xfrm>
          <a:prstGeom prst="rightArrow">
            <a:avLst/>
          </a:prstGeom>
          <a:solidFill>
            <a:schemeClr val="bg1"/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44935" y="4054178"/>
            <a:ext cx="2956029" cy="830997"/>
          </a:xfrm>
          <a:prstGeom prst="rect">
            <a:avLst/>
          </a:prstGeom>
          <a:solidFill>
            <a:srgbClr val="CCFFFF"/>
          </a:solidFill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Резерв под снижение стоимости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2400" dirty="0" smtClean="0">
                <a:solidFill>
                  <a:prstClr val="black"/>
                </a:solidFill>
              </a:rPr>
              <a:t>оздается</a:t>
            </a:r>
            <a:endParaRPr lang="ru-RU" sz="24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Прямоугольник 15"/>
              <p:cNvSpPr/>
              <p:nvPr/>
            </p:nvSpPr>
            <p:spPr>
              <a:xfrm>
                <a:off x="5022359" y="4278017"/>
                <a:ext cx="4017202" cy="1631216"/>
              </a:xfrm>
              <a:prstGeom prst="rect">
                <a:avLst/>
              </a:prstGeom>
              <a:solidFill>
                <a:srgbClr val="FFFF99"/>
              </a:solidFill>
              <a:ln w="3810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just" defTabSz="457200"/>
                <a:r>
                  <a:rPr lang="ru-RU" sz="2000" b="1" dirty="0" smtClean="0">
                    <a:solidFill>
                      <a:prstClr val="black"/>
                    </a:solidFill>
                  </a:rPr>
                  <a:t>Только</a:t>
                </a:r>
                <a:r>
                  <a:rPr lang="ru-RU" sz="2000" dirty="0" smtClean="0">
                    <a:solidFill>
                      <a:prstClr val="black"/>
                    </a:solidFill>
                  </a:rPr>
                  <a:t> при </a:t>
                </a:r>
                <a:r>
                  <a:rPr lang="ru-RU" sz="2000" dirty="0">
                    <a:solidFill>
                      <a:prstClr val="black"/>
                    </a:solidFill>
                  </a:rPr>
                  <a:t>условии, </a:t>
                </a:r>
                <a:r>
                  <a:rPr lang="ru-RU" sz="2000" dirty="0" smtClean="0">
                    <a:solidFill>
                      <a:prstClr val="black"/>
                    </a:solidFill>
                  </a:rPr>
                  <a:t>что НПС (цена) МЗ для целей распоряжения (реализации) в течение отчетного периода  </a:t>
                </a:r>
                <a:r>
                  <a:rPr lang="ru-RU" sz="2000" b="1" dirty="0" smtClean="0">
                    <a:solidFill>
                      <a:prstClr val="black"/>
                    </a:solidFill>
                  </a:rPr>
                  <a:t>снизилас</a:t>
                </a:r>
                <a:r>
                  <a:rPr lang="ru-RU" sz="2000" dirty="0" smtClean="0">
                    <a:solidFill>
                      <a:prstClr val="black"/>
                    </a:solidFill>
                  </a:rPr>
                  <a:t>ь  и </a:t>
                </a:r>
                <a:r>
                  <a:rPr lang="ru-RU" sz="2000" b="1" dirty="0" smtClean="0">
                    <a:solidFill>
                      <a:srgbClr val="FF0000"/>
                    </a:solidFill>
                  </a:rPr>
                  <a:t>  </a:t>
                </a:r>
                <a:r>
                  <a:rPr lang="ru-RU" sz="2000" b="1" dirty="0">
                    <a:solidFill>
                      <a:srgbClr val="FF0000"/>
                    </a:solidFill>
                  </a:rPr>
                  <a:t>БС</a:t>
                </a:r>
                <a14:m>
                  <m:oMath xmlns:m="http://schemas.openxmlformats.org/officeDocument/2006/math">
                    <m:r>
                      <a:rPr lang="ru-RU" sz="20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⋗НПС </m:t>
                    </m:r>
                  </m:oMath>
                </a14:m>
                <a:endParaRPr lang="ru-RU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Прямоугольник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2359" y="4278017"/>
                <a:ext cx="4017202" cy="1631216"/>
              </a:xfrm>
              <a:prstGeom prst="rect">
                <a:avLst/>
              </a:prstGeom>
              <a:blipFill rotWithShape="0">
                <a:blip r:embed="rId4"/>
                <a:stretch>
                  <a:fillRect l="-1203" t="-1099" r="-1053" b="-4762"/>
                </a:stretch>
              </a:blipFill>
              <a:ln w="38100"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Прямая со стрелкой 19"/>
          <p:cNvCxnSpPr>
            <a:stCxn id="14" idx="3"/>
            <a:endCxn id="16" idx="1"/>
          </p:cNvCxnSpPr>
          <p:nvPr/>
        </p:nvCxnSpPr>
        <p:spPr>
          <a:xfrm>
            <a:off x="3900964" y="4469677"/>
            <a:ext cx="1121395" cy="6239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3851931" y="4469677"/>
            <a:ext cx="1199292" cy="18597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14" idx="2"/>
          </p:cNvCxnSpPr>
          <p:nvPr/>
        </p:nvCxnSpPr>
        <p:spPr>
          <a:xfrm flipH="1">
            <a:off x="2410418" y="4885175"/>
            <a:ext cx="12532" cy="7097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039530" y="3156581"/>
            <a:ext cx="4000031" cy="1015663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457200"/>
            <a:r>
              <a:rPr lang="ru-RU" sz="2000" b="1" dirty="0" smtClean="0">
                <a:solidFill>
                  <a:prstClr val="black"/>
                </a:solidFill>
              </a:rPr>
              <a:t>Только</a:t>
            </a:r>
            <a:r>
              <a:rPr lang="ru-RU" sz="2000" dirty="0" smtClean="0">
                <a:solidFill>
                  <a:prstClr val="black"/>
                </a:solidFill>
              </a:rPr>
              <a:t> по счетам </a:t>
            </a:r>
            <a:r>
              <a:rPr lang="ru-RU" sz="2000" b="1" i="1" dirty="0" smtClean="0">
                <a:solidFill>
                  <a:prstClr val="black"/>
                </a:solidFill>
              </a:rPr>
              <a:t>«Товары» и «Готовая продукция, биологическая продукция»</a:t>
            </a:r>
            <a:endParaRPr lang="ru-RU" sz="2000" b="1" i="1" dirty="0">
              <a:solidFill>
                <a:prstClr val="black"/>
              </a:solidFill>
            </a:endParaRPr>
          </a:p>
        </p:txBody>
      </p:sp>
      <p:cxnSp>
        <p:nvCxnSpPr>
          <p:cNvPr id="27" name="Прямая со стрелкой 26"/>
          <p:cNvCxnSpPr>
            <a:stCxn id="14" idx="3"/>
            <a:endCxn id="23" idx="1"/>
          </p:cNvCxnSpPr>
          <p:nvPr/>
        </p:nvCxnSpPr>
        <p:spPr>
          <a:xfrm flipV="1">
            <a:off x="3900964" y="3664413"/>
            <a:ext cx="1138566" cy="80526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507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14"/>
          <p:cNvSpPr txBox="1">
            <a:spLocks/>
          </p:cNvSpPr>
          <p:nvPr/>
        </p:nvSpPr>
        <p:spPr>
          <a:xfrm>
            <a:off x="8508997" y="179386"/>
            <a:ext cx="3979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62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5288" y="4616621"/>
            <a:ext cx="868164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 defTabSz="457200">
              <a:spcBef>
                <a:spcPts val="1200"/>
              </a:spcBef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Уменьшение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Резерва под снижение стоимости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относится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финансовый результат в уменьшение расходов текущего отчетного периода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но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 более суммы Резерва под снижение стоимости, отраженного на начало отчетного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периода</a:t>
            </a:r>
            <a:endParaRPr lang="ru-RU" sz="2400" b="1" i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81313" y="145948"/>
            <a:ext cx="5441052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Резерв под снижение стоимости подлежит уменьшению в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случае: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5288" y="1707181"/>
            <a:ext cx="402866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 defTabSz="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выбытия материальных запасов, по которым был образован резерв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52730" y="1602149"/>
            <a:ext cx="4572000" cy="30469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увеличения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последующих отчетных периодах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НПС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(цены) для целей распоряжения (реализации) (цены продажи) материальных запасов,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 снижение стоимости которых был создан резерв</a:t>
            </a:r>
            <a:endParaRPr lang="ru-RU" sz="2400" b="1" i="1" dirty="0">
              <a:solidFill>
                <a:prstClr val="black"/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2782957" y="985989"/>
            <a:ext cx="4036167" cy="6252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6890396" y="976945"/>
            <a:ext cx="279030" cy="6252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889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14"/>
          <p:cNvSpPr txBox="1">
            <a:spLocks/>
          </p:cNvSpPr>
          <p:nvPr/>
        </p:nvSpPr>
        <p:spPr>
          <a:xfrm>
            <a:off x="8508997" y="179386"/>
            <a:ext cx="3979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63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1219749"/>
            <a:ext cx="8964488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 defTabSz="457200"/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МЗ исходя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из новых условий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их использования субъектом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учета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(в случае изменения целевого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назначения)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могут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реклассифицироваться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иную группу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материальных запасов (запасов)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или в иную категорию объектов бухгалтерского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учета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Выбытие МЗ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из одной группы активов и отражение их в другой группе активов при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реклассификации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должно быть отражено в бухгалтерском учете 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одновременно</a:t>
            </a:r>
            <a:endParaRPr lang="ru-RU" sz="2000" b="1" i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 defTabSz="457200">
              <a:spcBef>
                <a:spcPts val="1200"/>
              </a:spcBef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Перевод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МЗ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иную группу либо в иную категорию объектов бухгалтерского учета в связи с их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реклассификацией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 приводит к изменению их стоимости, как в бухгалтерском учете, так и для целей оценки и раскрытия информации в бухгалтерской (финансовой) 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отчетности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 defTabSz="457200">
              <a:spcBef>
                <a:spcPts val="1200"/>
              </a:spcBef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Перевод готовой продукции в состав материалов (основных средств) в целях ее использования для нужд учреждения осуществляется по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фактической себестоимости продукции, признаваемой первоначальной стоимостью материала (основного средства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u-RU" sz="2000" b="1" i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39752" y="179386"/>
            <a:ext cx="6025228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sz="28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Реклассификация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материальных запасов (пункт 27 СГС «Запасы»)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6216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674507" y="60097"/>
            <a:ext cx="5837282" cy="12121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Прекращение признания 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запасов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качестве активов 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64</a:t>
            </a:fld>
            <a:endParaRPr lang="en-US" b="1" dirty="0">
              <a:solidFill>
                <a:srgbClr val="C79023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/>
          </p:nvPr>
        </p:nvGraphicFramePr>
        <p:xfrm>
          <a:off x="19067" y="1452817"/>
          <a:ext cx="8862518" cy="50937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5816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242409" y="29788"/>
            <a:ext cx="6269380" cy="6981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списания запасов</a:t>
            </a:r>
            <a:endParaRPr lang="ru-RU" sz="3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65</a:t>
            </a:fld>
            <a:endParaRPr lang="en-US" b="1" dirty="0">
              <a:solidFill>
                <a:srgbClr val="C79023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/>
          </p:nvPr>
        </p:nvGraphicFramePr>
        <p:xfrm>
          <a:off x="106018" y="993912"/>
          <a:ext cx="9037982" cy="5738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929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14"/>
          <p:cNvSpPr txBox="1">
            <a:spLocks/>
          </p:cNvSpPr>
          <p:nvPr/>
        </p:nvSpPr>
        <p:spPr>
          <a:xfrm>
            <a:off x="8508997" y="179386"/>
            <a:ext cx="3979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66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6320" y="2064727"/>
            <a:ext cx="868164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 defTabSz="457200"/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Применение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одного из указанных способов определения стоимости запасов при выбытии по группе (виду) запасов осуществляется в течение отчетного периода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непрерывно и не подлежит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изменению</a:t>
            </a:r>
            <a:endParaRPr lang="ru-RU" sz="240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 defTabSz="457200">
              <a:spcBef>
                <a:spcPts val="1200"/>
              </a:spcBef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Средняя стоимость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запасов производится по каждой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группе (виду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запасов: общая стоимость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группы (вида)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запасов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/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их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количество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 defTabSz="457200">
              <a:spcBef>
                <a:spcPts val="1200"/>
              </a:spcBef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выбытии запасов, используемых в особом порядке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запасов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которые не могут обычным образом заменять друг друга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их стоимость может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оцениваться по стоимости каждой единицы таких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запасов)</a:t>
            </a:r>
            <a:endParaRPr lang="ru-RU" sz="2400" b="1" i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defTabSz="45720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57670" y="199509"/>
            <a:ext cx="5830956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Методы оценки запасов при выбытии</a:t>
            </a:r>
            <a:endParaRPr lang="ru-RU" sz="2400" b="1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7191" y="967859"/>
            <a:ext cx="460235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defTabSz="457200"/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стоимости каждой единицы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67200" y="1516293"/>
            <a:ext cx="4639729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42900" algn="just" defTabSz="457200"/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либо по средней стоимости</a:t>
            </a:r>
          </a:p>
        </p:txBody>
      </p:sp>
    </p:spTree>
    <p:extLst>
      <p:ext uri="{BB962C8B-B14F-4D97-AF65-F5344CB8AC3E}">
        <p14:creationId xmlns:p14="http://schemas.microsoft.com/office/powerpoint/2010/main" val="49411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14"/>
          <p:cNvSpPr txBox="1">
            <a:spLocks/>
          </p:cNvSpPr>
          <p:nvPr/>
        </p:nvSpPr>
        <p:spPr>
          <a:xfrm>
            <a:off x="8508997" y="179386"/>
            <a:ext cx="3979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67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2036" y="5289780"/>
            <a:ext cx="88657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/>
            <a:r>
              <a:rPr lang="ru-RU" sz="2000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Сумма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возмещения причиненного ущерба, подлежащая взысканию с виновного лица, отражается в составе финансового результата (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доходы от операций с активами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по справедливой стоимости, определяемой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методом рыночных 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цен (</a:t>
            </a:r>
            <a:r>
              <a:rPr lang="ru-RU" sz="2000" b="1" i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Дт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0 209 74 56х  </a:t>
            </a:r>
            <a:r>
              <a:rPr lang="ru-RU" sz="2000" b="1" i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Кт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0 401 10 172)</a:t>
            </a:r>
            <a:endParaRPr lang="ru-RU" sz="2000" b="1" i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0143" y="833665"/>
            <a:ext cx="5737296" cy="246221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пределах естественной </a:t>
            </a:r>
            <a:r>
              <a:rPr lang="ru-RU" sz="2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убыли </a:t>
            </a: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2000" b="1" i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Дт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040120272  </a:t>
            </a:r>
            <a:r>
              <a:rPr lang="ru-RU" sz="2000" b="1" i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Кт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0105хх44х)</a:t>
            </a: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результате потерь </a:t>
            </a:r>
            <a:r>
              <a:rPr lang="ru-RU" sz="2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стихийных бедствиях и иных чрезвычайных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ситуациях производится с отнесением на чрезвычайные расходы по операциям с активами 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2000" b="1" i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Дт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040120273  </a:t>
            </a:r>
            <a:r>
              <a:rPr lang="ru-RU" sz="2000" b="1" i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Кт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0105хх44х)</a:t>
            </a:r>
            <a:endParaRPr lang="ru-RU" sz="2000" b="1" i="1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56763" y="86495"/>
            <a:ext cx="3907863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Выбытие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запасов 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66405" y="840867"/>
            <a:ext cx="2341558" cy="163121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составе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финансового результата текущего отчетного периода</a:t>
            </a:r>
            <a:endParaRPr lang="ru-RU" sz="2000" b="1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0143" y="3443121"/>
            <a:ext cx="5737296" cy="184665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результате хищений,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недостач, гибели или уничтожения, в том числе помимо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воли владельца, производится в момент уничтожения или обнаружения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недос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тачи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20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Дт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040110172  </a:t>
            </a:r>
            <a:r>
              <a:rPr lang="ru-RU" sz="2000" b="1" i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Кт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0105хх44х) </a:t>
            </a:r>
            <a:endParaRPr lang="ru-RU" sz="2000" b="1" i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66405" y="2985057"/>
            <a:ext cx="2684829" cy="1938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000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финансовый результат текущего отчетного периода </a:t>
            </a:r>
            <a:r>
              <a:rPr lang="ru-RU" sz="20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(в уменьшение доходов от операций с </a:t>
            </a:r>
            <a:r>
              <a:rPr lang="ru-RU" sz="2000" b="1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активами)</a:t>
            </a:r>
            <a:endParaRPr lang="ru-RU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6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14"/>
          <p:cNvSpPr txBox="1">
            <a:spLocks/>
          </p:cNvSpPr>
          <p:nvPr/>
        </p:nvSpPr>
        <p:spPr>
          <a:xfrm>
            <a:off x="8508997" y="179386"/>
            <a:ext cx="3979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68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504604"/>
            <a:ext cx="89069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603293" y="423863"/>
            <a:ext cx="5510564" cy="1200329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Переходные положения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Стандарта «Запасы»</a:t>
            </a:r>
            <a:endParaRPr lang="ru-RU" sz="2400" b="1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 defTabSz="457200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его первом применении</a:t>
            </a:r>
            <a:endParaRPr lang="ru-RU" sz="2400" b="1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5398" y="5458360"/>
            <a:ext cx="80530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необходимости производится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реклассификация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(или) переоценка запасов, учтенных до первого применения 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5398" y="1773322"/>
            <a:ext cx="837613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Объекты бухгалтерского учета, подлежащие отражению согласно Стандарту в бухгалтерском учете на соответствующих балансовых счетах,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ранее не признававшиеся таковыми в составе запасов и (или) отражавшиеся на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забалансовом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учете, п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ризнаются субъектом учета в составе запасов (отражаются в бухгалтерском учете на соответствующих балансовых счетах) по их первоначальной стоимости,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если они соответствуют критериям признания актива 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63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14"/>
          <p:cNvSpPr txBox="1">
            <a:spLocks/>
          </p:cNvSpPr>
          <p:nvPr/>
        </p:nvSpPr>
        <p:spPr>
          <a:xfrm>
            <a:off x="8508997" y="179386"/>
            <a:ext cx="39793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69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504604"/>
            <a:ext cx="89069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2253" y="902337"/>
            <a:ext cx="864153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defTabSz="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 признания запасов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ранее не отраженных в бухгалтерском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учете</a:t>
            </a:r>
          </a:p>
          <a:p>
            <a:pPr marL="342900" indent="-342900" algn="just" defTabSz="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пересмотра балансовой стоимости запасов </a:t>
            </a:r>
            <a:endParaRPr lang="ru-RU" sz="2000" b="1" i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39853" y="5286453"/>
            <a:ext cx="7793932" cy="123110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42900" algn="just" defTabSz="457200">
              <a:spcBef>
                <a:spcPts val="1200"/>
              </a:spcBef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Сравнительная информация по запасам (их поступлениям, выбытиям) за годы, предшествующие первому применению Стандарта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6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 </a:t>
            </a:r>
            <a:r>
              <a:rPr lang="ru-RU" sz="26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пересчитывается</a:t>
            </a:r>
            <a:endParaRPr lang="ru-RU" sz="260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850" y="4287122"/>
            <a:ext cx="835239" cy="175166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12645" y="3757901"/>
            <a:ext cx="7807536" cy="12618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42900" algn="just" defTabSz="457200">
              <a:spcBef>
                <a:spcPts val="1200"/>
              </a:spcBef>
            </a:pPr>
            <a:r>
              <a:rPr lang="ru-RU" sz="26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 корректировки раскрываются в пояснениях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 бухгалтерской (финансовой) отчетности обособленно от иной информации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62777" y="151663"/>
            <a:ext cx="59462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 defTabSz="457200">
              <a:spcBef>
                <a:spcPts val="1200"/>
              </a:spcBef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Финансовый результат,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формируется при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первом применении Стандарта: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92253" y="2407063"/>
            <a:ext cx="86146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>
              <a:spcBef>
                <a:spcPts val="1200"/>
              </a:spcBef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отражается субъектом учета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качестве корректировки показателя финансового результата прошлых отчетных периодов на начало отчетного периода</a:t>
            </a:r>
          </a:p>
        </p:txBody>
      </p:sp>
    </p:spTree>
    <p:extLst>
      <p:ext uri="{BB962C8B-B14F-4D97-AF65-F5344CB8AC3E}">
        <p14:creationId xmlns:p14="http://schemas.microsoft.com/office/powerpoint/2010/main" val="81375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093844" y="81836"/>
            <a:ext cx="6599582" cy="925329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Раскрытие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 в бухгалтерской финансовой)отчетности</a:t>
            </a:r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70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9026" y="1404963"/>
            <a:ext cx="8890083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defTabSz="457200">
              <a:buFont typeface="Wingdings" panose="05000000000000000000" pitchFamily="2" charset="2"/>
              <a:buChar char="q"/>
            </a:pPr>
            <a:r>
              <a:rPr lang="ru-RU" sz="2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учетная </a:t>
            </a:r>
            <a:r>
              <a:rPr lang="ru-RU" sz="2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политика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принятая для оценки запасов, включая применяемые методы расчета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себестоимости;</a:t>
            </a:r>
          </a:p>
          <a:p>
            <a:pPr marL="285750" indent="-285750" algn="just" defTabSz="457200">
              <a:buFont typeface="Wingdings" panose="05000000000000000000" pitchFamily="2" charset="2"/>
              <a:buChar char="q"/>
            </a:pPr>
            <a:r>
              <a:rPr lang="ru-RU" sz="2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</a:t>
            </a:r>
            <a:r>
              <a:rPr lang="ru-RU" sz="2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балансовая стоимость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запасов в разрезе групп запасов, с разделением на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учитываемые:</a:t>
            </a:r>
          </a:p>
          <a:p>
            <a:pPr marL="342900" indent="-342900" algn="just" defTabSz="457200">
              <a:buFontTx/>
              <a:buChar char="-"/>
            </a:pPr>
            <a:r>
              <a:rPr lang="ru-RU" sz="2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первоначальной </a:t>
            </a:r>
            <a:r>
              <a:rPr lang="ru-RU" sz="2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</a:t>
            </a:r>
          </a:p>
          <a:p>
            <a:pPr marL="342900" indent="-342900" algn="just" defTabSz="457200">
              <a:buFontTx/>
              <a:buChar char="-"/>
            </a:pPr>
            <a:r>
              <a:rPr lang="ru-RU" sz="2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нормативно-плановой стоимости (цене) для целей распоряжения (реализации</a:t>
            </a:r>
            <a:r>
              <a:rPr lang="ru-RU" sz="2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 algn="just" defTabSz="457200">
              <a:buFontTx/>
              <a:buChar char="-"/>
            </a:pPr>
            <a:r>
              <a:rPr lang="ru-RU" sz="2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справедливой </a:t>
            </a:r>
            <a:r>
              <a:rPr lang="ru-RU" sz="2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</a:t>
            </a:r>
          </a:p>
          <a:p>
            <a:pPr marL="285750" indent="-285750" algn="just" defTabSz="457200">
              <a:buFont typeface="Wingdings" panose="05000000000000000000" pitchFamily="2" charset="2"/>
              <a:buChar char="q"/>
            </a:pP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запасов, 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признанных в качестве </a:t>
            </a:r>
            <a:r>
              <a:rPr lang="ru-RU" sz="2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отчетном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периоде;</a:t>
            </a:r>
          </a:p>
          <a:p>
            <a:pPr marL="285750" indent="-285750" algn="just" defTabSz="457200">
              <a:buFont typeface="Wingdings" panose="05000000000000000000" pitchFamily="2" charset="2"/>
              <a:buChar char="q"/>
            </a:pP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 </a:t>
            </a:r>
            <a:r>
              <a:rPr lang="ru-RU" sz="2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начисления резерва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снижение стоимости материальных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запасов;</a:t>
            </a:r>
          </a:p>
          <a:p>
            <a:pPr marL="285750" indent="-285750" algn="just" defTabSz="457200">
              <a:buFont typeface="Wingdings" panose="05000000000000000000" pitchFamily="2" charset="2"/>
              <a:buChar char="q"/>
            </a:pP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 </a:t>
            </a:r>
            <a:r>
              <a:rPr lang="ru-RU" sz="2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уменьшения резерва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снижение стоимости материальных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запасов;</a:t>
            </a:r>
          </a:p>
          <a:p>
            <a:pPr marL="285750" indent="-285750" algn="just" defTabSz="457200">
              <a:buFont typeface="Wingdings" panose="05000000000000000000" pitchFamily="2" charset="2"/>
              <a:buChar char="q"/>
            </a:pP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балансовая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запасов, заложенных в качестве </a:t>
            </a:r>
            <a:r>
              <a:rPr lang="ru-RU" sz="2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исполнения </a:t>
            </a:r>
            <a:r>
              <a:rPr lang="ru-RU" sz="2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</a:t>
            </a:r>
            <a:endParaRPr lang="ru-RU" sz="2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40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3448"/>
            <a:ext cx="9144000" cy="1545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 descr="MF_emblema [Converted]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02690" y="1423527"/>
            <a:ext cx="2064487" cy="2345272"/>
          </a:xfrm>
          <a:prstGeom prst="rect">
            <a:avLst/>
          </a:prstGeom>
          <a:noFill/>
          <a:ln>
            <a:noFill/>
          </a:ln>
          <a:effectLst>
            <a:outerShdw blurRad="114300" dist="114300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091" y="4199261"/>
            <a:ext cx="82036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ru-RU" sz="2400" b="1" dirty="0">
                <a:solidFill>
                  <a:prstClr val="black"/>
                </a:solidFill>
                <a:cs typeface="Arial" panose="020B0604020202020204" pitchFamily="34" charset="0"/>
              </a:rPr>
              <a:t>Федеральный стандарт бухгалтерского учета для организаций государственного сектора</a:t>
            </a:r>
          </a:p>
          <a:p>
            <a:pPr algn="ctr" defTabSz="457200"/>
            <a:r>
              <a:rPr lang="ru-RU" sz="24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«РЕЗЕРВЫ. РАСКРЫТИЕ ИНФОРМАЦИИ ОБ УСЛОВНЫХ ОБЯЗАТЕЛЬСТВАХ И УСЛОВНЫХ АКТИВАХ»</a:t>
            </a:r>
            <a:endParaRPr lang="ru-RU" sz="2400" b="1" dirty="0">
              <a:solidFill>
                <a:prstClr val="black"/>
              </a:solidFill>
            </a:endParaRPr>
          </a:p>
          <a:p>
            <a:pPr algn="ctr" defTabSz="457200"/>
            <a:r>
              <a:rPr lang="ru-RU" sz="2400" b="1" dirty="0">
                <a:solidFill>
                  <a:srgbClr val="077A3E"/>
                </a:solidFill>
              </a:rPr>
              <a:t> </a:t>
            </a:r>
          </a:p>
        </p:txBody>
      </p:sp>
      <p:sp useBgFill="1">
        <p:nvSpPr>
          <p:cNvPr id="8" name="Прямоугольник 7"/>
          <p:cNvSpPr/>
          <p:nvPr/>
        </p:nvSpPr>
        <p:spPr>
          <a:xfrm>
            <a:off x="143931" y="220206"/>
            <a:ext cx="4491002" cy="10836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 dirty="0">
              <a:solidFill>
                <a:prstClr val="white"/>
              </a:solidFill>
            </a:endParaRPr>
          </a:p>
        </p:txBody>
      </p:sp>
      <p:sp useBgFill="1">
        <p:nvSpPr>
          <p:cNvPr id="9" name="Прямоугольник 8"/>
          <p:cNvSpPr/>
          <p:nvPr/>
        </p:nvSpPr>
        <p:spPr>
          <a:xfrm>
            <a:off x="0" y="5774339"/>
            <a:ext cx="9144000" cy="10836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5772509"/>
            <a:ext cx="9144000" cy="108366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67824" y="6160450"/>
            <a:ext cx="11342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ru-RU" sz="1400" dirty="0" smtClean="0">
                <a:solidFill>
                  <a:prstClr val="black"/>
                </a:solidFill>
              </a:rPr>
              <a:t>Апрель 2019</a:t>
            </a:r>
            <a:endParaRPr lang="ru-RU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2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0" y="1162708"/>
            <a:ext cx="9144000" cy="51221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СГС «Резервы. Раскрытие информации об условных обязательствах и условных активах»</a:t>
            </a:r>
          </a:p>
          <a:p>
            <a:endParaRPr lang="ru-RU" altLang="ru-RU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 </a:t>
            </a:r>
            <a:r>
              <a:rPr lang="ru-RU" alt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Минфина России № </a:t>
            </a:r>
            <a:r>
              <a:rPr lang="ru-RU" alt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124н </a:t>
            </a:r>
            <a:r>
              <a:rPr lang="ru-RU" alt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alt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30.05.2018 г</a:t>
            </a:r>
            <a:r>
              <a:rPr lang="ru-RU" alt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altLang="ru-RU" sz="3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3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арегистрирован в Минюсте 29.06.2018 г.</a:t>
            </a:r>
          </a:p>
          <a:p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Регистрационный № 51491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Обязательное применение</a:t>
            </a:r>
          </a:p>
          <a:p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 января 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</a:p>
        </p:txBody>
      </p:sp>
      <p:sp>
        <p:nvSpPr>
          <p:cNvPr id="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08997" y="179386"/>
            <a:ext cx="397933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72</a:t>
            </a:fld>
            <a:endParaRPr lang="en-US" b="1" dirty="0">
              <a:solidFill>
                <a:srgbClr val="C790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99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08997" y="179386"/>
            <a:ext cx="397933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73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530678" y="976161"/>
            <a:ext cx="7772400" cy="46832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77A3E"/>
                </a:solidFill>
              </a:rPr>
              <a:t>Официальный сайт Министерства финансов Российской Федерации</a:t>
            </a:r>
            <a:endParaRPr lang="en-GB" sz="2800" b="1" dirty="0">
              <a:solidFill>
                <a:srgbClr val="077A3E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2457"/>
            <a:ext cx="9144000" cy="4812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85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50B4-811D-9C49-8D4A-B431FFD45952}" type="slidenum">
              <a:rPr lang="en-US" smtClean="0">
                <a:solidFill>
                  <a:prstClr val="black"/>
                </a:solidFill>
              </a:rPr>
              <a:pPr/>
              <a:t>74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0236" y="1091070"/>
            <a:ext cx="4373480" cy="1446550"/>
          </a:xfrm>
          <a:prstGeom prst="rect">
            <a:avLst/>
          </a:prstGeom>
          <a:ln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defTabSz="457200">
              <a:buFont typeface="Wingdings" panose="05000000000000000000" pitchFamily="2" charset="2"/>
              <a:buChar char="q"/>
            </a:pPr>
            <a:r>
              <a:rPr lang="ru-RU" sz="2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ПБС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, а также, организациями, осуществляющими полномочия ПБС по ведению бюджетного учета учреждений (ЦБ)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0236" y="3243600"/>
            <a:ext cx="4373480" cy="3477875"/>
          </a:xfrm>
          <a:prstGeom prst="rect">
            <a:avLst/>
          </a:prstGeom>
          <a:ln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defTabSz="457200">
              <a:buFont typeface="Wingdings" panose="05000000000000000000" pitchFamily="2" charset="2"/>
              <a:buChar char="q"/>
            </a:pPr>
            <a:r>
              <a:rPr lang="ru-RU" sz="2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Г(М)БУ, Г(М)АУ</a:t>
            </a:r>
            <a:r>
              <a:rPr lang="ru-RU" sz="2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,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а также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организациями, осуществляющими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согласно договору (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соглашению) полномочия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по ведению бухгалтерского учета государственных (муниципальных) бюджетных или автономных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учреждений (ЦБ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ru-RU" sz="2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ru-RU" sz="2200" dirty="0">
              <a:solidFill>
                <a:prstClr val="black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76976" y="245206"/>
            <a:ext cx="6999480" cy="46166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defTabSz="457200"/>
            <a:r>
              <a:rPr lang="ru-RU" sz="2400" b="1" dirty="0" smtClean="0">
                <a:solidFill>
                  <a:prstClr val="black"/>
                </a:solidFill>
              </a:rPr>
              <a:t>СГС «РЕЗЕРВЫ» применяется с 1 января 2020 года :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27637" y="1004584"/>
            <a:ext cx="4023857" cy="40011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 defTabSz="4572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при ведении бюджетного учета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927637" y="1732834"/>
            <a:ext cx="4023858" cy="163121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 defTabSz="4572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при  раскрытии информации о резервах, об условных обязательствах и условных активах при составлении бюджетной отчетности </a:t>
            </a:r>
          </a:p>
        </p:txBody>
      </p:sp>
      <p:cxnSp>
        <p:nvCxnSpPr>
          <p:cNvPr id="7" name="Прямая со стрелкой 6"/>
          <p:cNvCxnSpPr>
            <a:stCxn id="19" idx="3"/>
            <a:endCxn id="3" idx="1"/>
          </p:cNvCxnSpPr>
          <p:nvPr/>
        </p:nvCxnSpPr>
        <p:spPr>
          <a:xfrm flipV="1">
            <a:off x="4463716" y="1204639"/>
            <a:ext cx="463921" cy="6097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19" idx="3"/>
            <a:endCxn id="4" idx="1"/>
          </p:cNvCxnSpPr>
          <p:nvPr/>
        </p:nvCxnSpPr>
        <p:spPr>
          <a:xfrm>
            <a:off x="4463716" y="1814345"/>
            <a:ext cx="463921" cy="73409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4927636" y="4033170"/>
            <a:ext cx="4105615" cy="70788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 defTabSz="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при ведении бухгалтерского учета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927637" y="4848778"/>
            <a:ext cx="4177822" cy="193899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при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раскрытии информации о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резервах, об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условных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обязательствах и условных активах при составлении бухгалтерской (финансовой) отчетности </a:t>
            </a:r>
            <a:endParaRPr lang="ru-RU" sz="2000" dirty="0">
              <a:solidFill>
                <a:prstClr val="black"/>
              </a:solidFill>
            </a:endParaRPr>
          </a:p>
        </p:txBody>
      </p:sp>
      <p:cxnSp>
        <p:nvCxnSpPr>
          <p:cNvPr id="13" name="Прямая со стрелкой 12"/>
          <p:cNvCxnSpPr>
            <a:stCxn id="20" idx="3"/>
            <a:endCxn id="10" idx="1"/>
          </p:cNvCxnSpPr>
          <p:nvPr/>
        </p:nvCxnSpPr>
        <p:spPr>
          <a:xfrm flipV="1">
            <a:off x="4463716" y="4387113"/>
            <a:ext cx="463920" cy="5954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20" idx="3"/>
            <a:endCxn id="11" idx="1"/>
          </p:cNvCxnSpPr>
          <p:nvPr/>
        </p:nvCxnSpPr>
        <p:spPr>
          <a:xfrm>
            <a:off x="4463716" y="4982538"/>
            <a:ext cx="463921" cy="8357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55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50B4-811D-9C49-8D4A-B431FFD45952}" type="slidenum">
              <a:rPr lang="en-US" smtClean="0">
                <a:solidFill>
                  <a:prstClr val="black"/>
                </a:solidFill>
              </a:rPr>
              <a:pPr/>
              <a:t>75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35873" y="509448"/>
            <a:ext cx="4076369" cy="461665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400" b="1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СГС «РЕЗЕРВЫ»</a:t>
            </a:r>
            <a:endParaRPr lang="ru-RU" sz="2400" b="1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7045" y="1473245"/>
            <a:ext cx="4354639" cy="564001"/>
          </a:xfrm>
          <a:prstGeom prst="rect">
            <a:avLst/>
          </a:prstGeom>
          <a:solidFill>
            <a:srgbClr val="FFFFCC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215" algn="just" defTabSz="457200">
              <a:lnSpc>
                <a:spcPts val="1800"/>
              </a:lnSpc>
            </a:pPr>
            <a:r>
              <a:rPr lang="ru-RU" sz="2000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Разработан </a:t>
            </a:r>
            <a:r>
              <a:rPr lang="ru-RU" sz="2000" b="1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целях</a:t>
            </a:r>
            <a:r>
              <a:rPr lang="ru-RU" sz="2000" b="1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обеспечения единства системы </a:t>
            </a:r>
            <a:r>
              <a:rPr lang="ru-RU" sz="2000" b="1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требований к</a:t>
            </a:r>
            <a:r>
              <a:rPr lang="ru-RU" sz="2000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:   </a:t>
            </a:r>
            <a:endParaRPr lang="ru-RU" sz="2000" b="1" dirty="0">
              <a:solidFill>
                <a:prstClr val="black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38205" y="5434675"/>
            <a:ext cx="3492974" cy="1015663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Инструкциями №№157н,162н,174н, 183н, 191н, 33н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169036" y="4493615"/>
            <a:ext cx="1592712" cy="707886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Другими ФСГС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121432" y="1347428"/>
            <a:ext cx="3854126" cy="2400657"/>
          </a:xfrm>
          <a:prstGeom prst="rect">
            <a:avLst/>
          </a:prstGeom>
          <a:solidFill>
            <a:srgbClr val="E9FDFB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215" algn="just" defTabSz="457200">
              <a:lnSpc>
                <a:spcPts val="1800"/>
              </a:lnSpc>
            </a:pP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Устанавливает порядок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</a:p>
          <a:p>
            <a:pPr indent="450215" algn="just" defTabSz="457200">
              <a:lnSpc>
                <a:spcPts val="1800"/>
              </a:lnSpc>
            </a:pP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признания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(принятия к бухгалтерскому учету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</a:p>
          <a:p>
            <a:pPr indent="450215" algn="just" defTabSz="457200">
              <a:lnSpc>
                <a:spcPts val="1800"/>
              </a:lnSpc>
            </a:pP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оценки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резервов</a:t>
            </a:r>
          </a:p>
          <a:p>
            <a:pPr indent="450215" algn="just" defTabSz="457200">
              <a:lnSpc>
                <a:spcPts val="1800"/>
              </a:lnSpc>
            </a:pP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раскрыти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я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информации о резервах, об условных обязательствах и условных активах в бухгалтерской (финансовой) отчетности, если иное не установлено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9504" y="4840699"/>
            <a:ext cx="1725798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бухгалтерского 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учета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9504" y="3833272"/>
            <a:ext cx="170615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бюджетного учета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7078" y="3847284"/>
            <a:ext cx="2216811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информации об объектах бухгалтерского учета, бухгалтерской (финансовой) </a:t>
            </a:r>
            <a:r>
              <a:rPr lang="ru-RU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отчетности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85010" y="2727510"/>
            <a:ext cx="141667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к ведению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517078" y="2781151"/>
            <a:ext cx="188895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формированию</a:t>
            </a:r>
            <a:endParaRPr lang="ru-RU" dirty="0">
              <a:solidFill>
                <a:prstClr val="black"/>
              </a:solidFill>
            </a:endParaRPr>
          </a:p>
        </p:txBody>
      </p:sp>
      <p:cxnSp>
        <p:nvCxnSpPr>
          <p:cNvPr id="18" name="Прямая со стрелкой 17"/>
          <p:cNvCxnSpPr>
            <a:stCxn id="14" idx="2"/>
          </p:cNvCxnSpPr>
          <p:nvPr/>
        </p:nvCxnSpPr>
        <p:spPr>
          <a:xfrm flipH="1">
            <a:off x="6051885" y="3748085"/>
            <a:ext cx="996610" cy="7455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14" idx="2"/>
          </p:cNvCxnSpPr>
          <p:nvPr/>
        </p:nvCxnSpPr>
        <p:spPr>
          <a:xfrm>
            <a:off x="7048495" y="3748085"/>
            <a:ext cx="435147" cy="168659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7" idx="2"/>
            <a:endCxn id="15" idx="0"/>
          </p:cNvCxnSpPr>
          <p:nvPr/>
        </p:nvCxnSpPr>
        <p:spPr>
          <a:xfrm flipH="1">
            <a:off x="1093346" y="2037246"/>
            <a:ext cx="1181019" cy="69026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7" idx="2"/>
            <a:endCxn id="16" idx="0"/>
          </p:cNvCxnSpPr>
          <p:nvPr/>
        </p:nvCxnSpPr>
        <p:spPr>
          <a:xfrm>
            <a:off x="2274365" y="2037246"/>
            <a:ext cx="1187192" cy="74390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16" idx="2"/>
            <a:endCxn id="4" idx="0"/>
          </p:cNvCxnSpPr>
          <p:nvPr/>
        </p:nvCxnSpPr>
        <p:spPr>
          <a:xfrm>
            <a:off x="3461557" y="3150483"/>
            <a:ext cx="163927" cy="6968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stCxn id="15" idx="1"/>
          </p:cNvCxnSpPr>
          <p:nvPr/>
        </p:nvCxnSpPr>
        <p:spPr>
          <a:xfrm flipH="1">
            <a:off x="97045" y="2912176"/>
            <a:ext cx="287965" cy="4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97045" y="2935705"/>
            <a:ext cx="0" cy="226579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endCxn id="3" idx="1"/>
          </p:cNvCxnSpPr>
          <p:nvPr/>
        </p:nvCxnSpPr>
        <p:spPr>
          <a:xfrm>
            <a:off x="97045" y="4156438"/>
            <a:ext cx="27245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>
            <a:endCxn id="2" idx="1"/>
          </p:cNvCxnSpPr>
          <p:nvPr/>
        </p:nvCxnSpPr>
        <p:spPr>
          <a:xfrm>
            <a:off x="97045" y="5163865"/>
            <a:ext cx="27245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6" idx="2"/>
            <a:endCxn id="7" idx="0"/>
          </p:cNvCxnSpPr>
          <p:nvPr/>
        </p:nvCxnSpPr>
        <p:spPr>
          <a:xfrm flipH="1">
            <a:off x="2274365" y="971113"/>
            <a:ext cx="3399693" cy="5021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>
            <a:stCxn id="6" idx="2"/>
          </p:cNvCxnSpPr>
          <p:nvPr/>
        </p:nvCxnSpPr>
        <p:spPr>
          <a:xfrm>
            <a:off x="5674058" y="971113"/>
            <a:ext cx="1725363" cy="3763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685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50B4-811D-9C49-8D4A-B431FFD45952}" type="slidenum">
              <a:rPr lang="en-US" smtClean="0">
                <a:solidFill>
                  <a:prstClr val="black"/>
                </a:solidFill>
              </a:rPr>
              <a:pPr/>
              <a:t>76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2926" y="1473428"/>
            <a:ext cx="1913374" cy="7931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215" defTabSz="457200">
              <a:lnSpc>
                <a:spcPts val="1800"/>
              </a:lnSpc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Публичных нормативных обязательств</a:t>
            </a:r>
            <a:endParaRPr lang="ru-RU" sz="2000" dirty="0">
              <a:solidFill>
                <a:srgbClr val="FF0000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7567" y="2814388"/>
            <a:ext cx="2623861" cy="124649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215" algn="just" defTabSz="457200">
              <a:lnSpc>
                <a:spcPts val="1800"/>
              </a:lnSpc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Обязательств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по выплатам физическим лицам в связи с исполнением трудовых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функций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2708" y="5370842"/>
            <a:ext cx="8801100" cy="110799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215" algn="just" defTabSz="457200"/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Затрат,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которые планируются к осуществлению исходя из допущения непрерывности деятельности субъекта учета (</a:t>
            </a:r>
            <a:r>
              <a:rPr lang="ru-RU" sz="22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затраты для продолжения деятельности субъекта учета в обозримом будущем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  <a:endParaRPr lang="ru-RU" sz="2200" dirty="0">
              <a:solidFill>
                <a:prstClr val="black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95746" y="4249861"/>
            <a:ext cx="2157966" cy="101566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215" algn="ctr" defTabSz="457200">
              <a:lnSpc>
                <a:spcPts val="1800"/>
              </a:lnSpc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Обязательств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, возникающих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по незавершенным договорам</a:t>
            </a:r>
            <a:endParaRPr lang="ru-RU" sz="2000" b="1" dirty="0">
              <a:solidFill>
                <a:prstClr val="black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39096" y="101632"/>
            <a:ext cx="6616700" cy="9541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alt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СГС </a:t>
            </a:r>
            <a:r>
              <a:rPr lang="ru-RU" alt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«РЕЗЕРВЫ»</a:t>
            </a:r>
          </a:p>
          <a:p>
            <a:pPr algn="ctr" defTabSz="457200"/>
            <a:r>
              <a:rPr lang="ru-RU" alt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применяется </a:t>
            </a:r>
            <a:r>
              <a:rPr lang="ru-RU" alt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исполнении: </a:t>
            </a:r>
            <a:endParaRPr lang="ru-RU" alt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566633" y="2694862"/>
            <a:ext cx="5299364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за исключением обязательств по выплатам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, в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т.ч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. ПНО 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осуществляемым в результате реструктуризации деятельности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3012115" y="1728537"/>
            <a:ext cx="554518" cy="2190737"/>
          </a:xfrm>
          <a:prstGeom prst="rightBrac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00357" y="4403750"/>
            <a:ext cx="4143451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за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исключением обременительных договоров</a:t>
            </a:r>
            <a:endParaRPr lang="ru-RU" dirty="0">
              <a:solidFill>
                <a:prstClr val="black"/>
              </a:solidFill>
            </a:endParaRPr>
          </a:p>
        </p:txBody>
      </p:sp>
      <p:cxnSp>
        <p:nvCxnSpPr>
          <p:cNvPr id="8" name="Прямая со стрелкой 7"/>
          <p:cNvCxnSpPr>
            <a:stCxn id="14" idx="3"/>
            <a:endCxn id="6" idx="1"/>
          </p:cNvCxnSpPr>
          <p:nvPr/>
        </p:nvCxnSpPr>
        <p:spPr>
          <a:xfrm>
            <a:off x="2353712" y="4757693"/>
            <a:ext cx="244664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Выноска 2 2"/>
          <p:cNvSpPr/>
          <p:nvPr/>
        </p:nvSpPr>
        <p:spPr>
          <a:xfrm>
            <a:off x="3610998" y="1212797"/>
            <a:ext cx="5377175" cy="946186"/>
          </a:xfrm>
          <a:prstGeom prst="borderCallout2">
            <a:avLst>
              <a:gd name="adj1" fmla="val -1887"/>
              <a:gd name="adj2" fmla="val -1294"/>
              <a:gd name="adj3" fmla="val 18750"/>
              <a:gd name="adj4" fmla="val -16667"/>
              <a:gd name="adj5" fmla="val 31753"/>
              <a:gd name="adj6" fmla="val -2719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indent="450215" algn="just" defTabSz="457200">
              <a:lnSpc>
                <a:spcPts val="1800"/>
              </a:lnSpc>
            </a:pPr>
            <a:r>
              <a:rPr lang="ru-RU" sz="1400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Например, публичным нормативным обязательством является осуществление ежемесячной денежной выплаты ветеранам. Оно установлено Федеральным законом от 12.01.1995 № 5-ФЗ «О ветеранах».</a:t>
            </a:r>
            <a:endParaRPr lang="ru-RU" sz="1100" b="1" dirty="0">
              <a:solidFill>
                <a:prstClr val="black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77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50B4-811D-9C49-8D4A-B431FFD45952}" type="slidenum">
              <a:rPr lang="en-US" smtClean="0">
                <a:solidFill>
                  <a:prstClr val="black"/>
                </a:solidFill>
              </a:rPr>
              <a:pPr/>
              <a:t>77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7800" y="1710132"/>
            <a:ext cx="8376653" cy="830997"/>
          </a:xfrm>
          <a:prstGeom prst="rect">
            <a:avLst/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Резерва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под снижение стоимости материальных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запасов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(Стандарт «Запасы»)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54179" y="372390"/>
            <a:ext cx="6616700" cy="9541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alt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СГС «РЕЗЕРВЫ» </a:t>
            </a:r>
          </a:p>
          <a:p>
            <a:pPr algn="ctr" defTabSz="457200"/>
            <a:r>
              <a:rPr lang="ru-RU" alt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регулирует </a:t>
            </a:r>
            <a:r>
              <a:rPr lang="ru-RU" alt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формирование:</a:t>
            </a:r>
            <a:endParaRPr lang="ru-RU" alt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7800" y="2961294"/>
            <a:ext cx="8376654" cy="461665"/>
          </a:xfrm>
          <a:prstGeom prst="rect">
            <a:avLst/>
          </a:prstGeom>
          <a:ln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Резерва по сомнительным долгам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(Стандарт «Доходы»)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7801" y="3869986"/>
            <a:ext cx="8376653" cy="1200329"/>
          </a:xfrm>
          <a:prstGeom prst="rect">
            <a:avLst/>
          </a:prstGeom>
          <a:ln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Иных резервов,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ведение которых регулируются НПА, регулирующими ведение бухгалтерского учета и составление бухгалтерской (финансовой)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отчетности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4" name="Выноска 2 3"/>
          <p:cNvSpPr/>
          <p:nvPr/>
        </p:nvSpPr>
        <p:spPr>
          <a:xfrm>
            <a:off x="3721100" y="5257800"/>
            <a:ext cx="5092700" cy="1098550"/>
          </a:xfrm>
          <a:prstGeom prst="borderCallout2">
            <a:avLst>
              <a:gd name="adj1" fmla="val 57545"/>
              <a:gd name="adj2" fmla="val -530"/>
              <a:gd name="adj3" fmla="val 58883"/>
              <a:gd name="adj4" fmla="val -20424"/>
              <a:gd name="adj5" fmla="val -10575"/>
              <a:gd name="adj6" fmla="val -2441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ru-RU" sz="2000" i="1" dirty="0" smtClean="0">
                <a:solidFill>
                  <a:prstClr val="black"/>
                </a:solidFill>
              </a:rPr>
              <a:t>Например, по пенсионным обязательствам, выплаты за отработанный отпуск –СГС «Выплаты персоналу»</a:t>
            </a:r>
            <a:endParaRPr lang="ru-RU" sz="2000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73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484004" y="907668"/>
            <a:ext cx="8175991" cy="6375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</a:t>
            </a:r>
            <a:r>
              <a:rPr lang="ru-RU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формируемых резервов</a:t>
            </a: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78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0409" y="1839913"/>
            <a:ext cx="711183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457200">
              <a:buFont typeface="Wingdings" panose="05000000000000000000" pitchFamily="2" charset="2"/>
              <a:buChar char="Ø"/>
              <a:defRPr/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 по претензиям,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искам</a:t>
            </a:r>
          </a:p>
          <a:p>
            <a:pPr marL="342900" indent="-342900" defTabSz="457200">
              <a:buFont typeface="Wingdings" panose="05000000000000000000" pitchFamily="2" charset="2"/>
              <a:buChar char="Ø"/>
              <a:defRPr/>
            </a:pP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defTabSz="457200">
              <a:buFont typeface="Wingdings" panose="05000000000000000000" pitchFamily="2" charset="2"/>
              <a:buChar char="Ø"/>
              <a:defRPr/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 по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реструктуризации</a:t>
            </a:r>
          </a:p>
          <a:p>
            <a:pPr marL="342900" indent="-342900" defTabSz="457200">
              <a:buFont typeface="Wingdings" panose="05000000000000000000" pitchFamily="2" charset="2"/>
              <a:buChar char="Ø"/>
              <a:defRPr/>
            </a:pP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defTabSz="457200">
              <a:buFont typeface="Wingdings" panose="05000000000000000000" pitchFamily="2" charset="2"/>
              <a:buChar char="Ø"/>
              <a:defRPr/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гарантийному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ремонту</a:t>
            </a:r>
          </a:p>
          <a:p>
            <a:pPr marL="342900" indent="-342900" defTabSz="457200">
              <a:buFont typeface="Wingdings" panose="05000000000000000000" pitchFamily="2" charset="2"/>
              <a:buChar char="Ø"/>
              <a:defRPr/>
            </a:pPr>
            <a:endParaRPr lang="ru-RU" sz="2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defTabSz="457200">
              <a:buFont typeface="Wingdings" panose="05000000000000000000" pitchFamily="2" charset="2"/>
              <a:buChar char="Ø"/>
              <a:defRPr/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убыточным договорным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обязательствам</a:t>
            </a:r>
          </a:p>
          <a:p>
            <a:pPr marL="342900" indent="-342900" defTabSz="457200">
              <a:buFont typeface="Wingdings" panose="05000000000000000000" pitchFamily="2" charset="2"/>
              <a:buChar char="Ø"/>
              <a:defRPr/>
            </a:pP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defTabSz="457200">
              <a:buFont typeface="Wingdings" panose="05000000000000000000" pitchFamily="2" charset="2"/>
              <a:buChar char="Ø"/>
              <a:defRPr/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 на демонтаж и вывод основных средств из эксплуатации</a:t>
            </a:r>
          </a:p>
          <a:p>
            <a:pPr marL="342900" indent="-342900" defTabSz="457200">
              <a:buFont typeface="Wingdings" panose="05000000000000000000" pitchFamily="2" charset="2"/>
              <a:buChar char="Ø"/>
              <a:defRPr/>
            </a:pP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defTabSz="457200">
              <a:buFont typeface="Wingdings" panose="05000000000000000000" pitchFamily="2" charset="2"/>
              <a:buChar char="Ø"/>
              <a:defRPr/>
            </a:pP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defTabSz="457200">
              <a:buFont typeface="Wingdings" panose="05000000000000000000" pitchFamily="2" charset="2"/>
              <a:buChar char="Ø"/>
            </a:pP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01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79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7" y="1382114"/>
            <a:ext cx="8725581" cy="5163593"/>
          </a:xfrm>
          <a:prstGeom prst="rect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текущая (существующая) 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задолженность субъекта учета,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возникшая в результате прошлых событий, погашение которой </a:t>
            </a:r>
            <a:r>
              <a:rPr lang="ru-RU" sz="28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приведет </a:t>
            </a:r>
            <a:r>
              <a:rPr lang="ru-RU" sz="28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 </a:t>
            </a:r>
            <a:r>
              <a:rPr lang="ru-RU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уменьшению ресурсов, содержащих экономические </a:t>
            </a:r>
            <a:r>
              <a:rPr lang="ru-RU" sz="28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выгоды</a:t>
            </a:r>
          </a:p>
          <a:p>
            <a:pPr algn="just">
              <a:lnSpc>
                <a:spcPct val="107000"/>
              </a:lnSpc>
            </a:pP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При этом пр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ошлое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событие, которое ведет к возникновению текущего 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обязательства, является  </a:t>
            </a:r>
            <a:r>
              <a:rPr lang="ru-RU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обязывающим </a:t>
            </a:r>
            <a:r>
              <a:rPr lang="ru-RU" sz="28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событием</a:t>
            </a:r>
          </a:p>
          <a:p>
            <a:pPr algn="just">
              <a:lnSpc>
                <a:spcPct val="107000"/>
              </a:lnSpc>
            </a:pP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 чтобы оно выполнялось,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погашение 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такого обязательства должно </a:t>
            </a:r>
            <a:r>
              <a:rPr lang="ru-RU" sz="28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осуществляться в соответствии </a:t>
            </a:r>
            <a:r>
              <a:rPr lang="ru-RU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</a:t>
            </a:r>
            <a:r>
              <a:rPr lang="ru-RU" sz="28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законодательством (принудительно)</a:t>
            </a:r>
            <a:endParaRPr lang="ru-RU" sz="2800" b="1" i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3" name="Выноска со стрелкой вниз 12"/>
          <p:cNvSpPr/>
          <p:nvPr/>
        </p:nvSpPr>
        <p:spPr>
          <a:xfrm>
            <a:off x="3212432" y="119455"/>
            <a:ext cx="3159768" cy="1262659"/>
          </a:xfrm>
          <a:prstGeom prst="downArrowCallout">
            <a:avLst/>
          </a:prstGeom>
          <a:solidFill>
            <a:srgbClr val="FFFFCC"/>
          </a:solidFill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ru-RU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Обязательство</a:t>
            </a:r>
            <a:endParaRPr lang="ru-RU" sz="32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36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80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4400" y="1382114"/>
            <a:ext cx="7585522" cy="2554545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обязанность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осуществлению расходов в целях </a:t>
            </a:r>
            <a:r>
              <a:rPr lang="ru-RU" sz="2400" b="1" dirty="0">
                <a:solidFill>
                  <a:srgbClr val="1F497D">
                    <a:lumMod val="60000"/>
                    <a:lumOff val="4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обусловленного законодательством Российской Федерации </a:t>
            </a:r>
            <a:r>
              <a:rPr lang="ru-RU" sz="24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</a:t>
            </a:r>
            <a:r>
              <a:rPr lang="ru-RU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 defTabSz="457200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физического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юридического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лица,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иного публично-правового образования, субъекта международного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права</a:t>
            </a:r>
          </a:p>
          <a:p>
            <a:pPr algn="just" defTabSz="457200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к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субъекту учета и (или) публично-правовому образованию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14400" y="4162416"/>
            <a:ext cx="3065312" cy="1138773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ненаступившим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сроком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исполнения (предъявления)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46078" y="4162416"/>
            <a:ext cx="4572000" cy="2185214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defTabSz="45720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имеющая на момент признания в бухгалтерском учете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расчетно-документальную обоснованную оценку с неопределенным временем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(предъявления) требования</a:t>
            </a:r>
          </a:p>
        </p:txBody>
      </p:sp>
      <p:sp>
        <p:nvSpPr>
          <p:cNvPr id="10" name="Выгнутая вправо стрелка 9"/>
          <p:cNvSpPr/>
          <p:nvPr/>
        </p:nvSpPr>
        <p:spPr>
          <a:xfrm>
            <a:off x="8266990" y="2368113"/>
            <a:ext cx="460088" cy="1842139"/>
          </a:xfrm>
          <a:prstGeom prst="curved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Выгнутая влево стрелка 10"/>
          <p:cNvSpPr/>
          <p:nvPr/>
        </p:nvSpPr>
        <p:spPr>
          <a:xfrm>
            <a:off x="87244" y="2187849"/>
            <a:ext cx="550004" cy="2103470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Выноска со стрелкой вниз 12"/>
          <p:cNvSpPr/>
          <p:nvPr/>
        </p:nvSpPr>
        <p:spPr>
          <a:xfrm>
            <a:off x="3212432" y="119455"/>
            <a:ext cx="2634915" cy="1262659"/>
          </a:xfrm>
          <a:prstGeom prst="downArrowCallout">
            <a:avLst/>
          </a:prstGeom>
          <a:solidFill>
            <a:srgbClr val="FFFFCC"/>
          </a:solidFill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ru-RU" sz="3200" b="1" dirty="0" smtClean="0">
                <a:solidFill>
                  <a:prstClr val="black"/>
                </a:solidFill>
              </a:rPr>
              <a:t>РЕЗЕРВ</a:t>
            </a:r>
            <a:endParaRPr lang="ru-RU" sz="3200" b="1" dirty="0">
              <a:solidFill>
                <a:prstClr val="black"/>
              </a:solidFill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4230806" y="3316670"/>
            <a:ext cx="123499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505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1331" y="184373"/>
            <a:ext cx="8363272" cy="56207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Отложенные обязательства - 0 502 99 ХХХ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438435" y="620688"/>
          <a:ext cx="8291264" cy="4608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331205" y="2204864"/>
            <a:ext cx="720080" cy="720080"/>
          </a:xfrm>
          <a:prstGeom prst="rect">
            <a:avLst/>
          </a:prstGeom>
          <a:solidFill>
            <a:srgbClr val="CCFFFF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</a:rPr>
              <a:t>И (или)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6144" y="4509120"/>
            <a:ext cx="8606336" cy="1156396"/>
          </a:xfrm>
          <a:prstGeom prst="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prstClr val="black"/>
                </a:solidFill>
              </a:rPr>
              <a:t>при условии создания в учете учреждения по данным обязательствам  резерва предстоящих расходов </a:t>
            </a:r>
            <a:r>
              <a:rPr lang="ru-RU" sz="2400" dirty="0" smtClean="0">
                <a:solidFill>
                  <a:prstClr val="black"/>
                </a:solidFill>
              </a:rPr>
              <a:t> </a:t>
            </a:r>
          </a:p>
          <a:p>
            <a:pPr algn="ctr"/>
            <a:r>
              <a:rPr lang="ru-RU" sz="2800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0 401 60 ХХХ</a:t>
            </a:r>
            <a:endParaRPr lang="ru-RU" sz="2800" dirty="0">
              <a:solidFill>
                <a:srgbClr val="1F497D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893183" y="5924636"/>
            <a:ext cx="2117887" cy="523220"/>
          </a:xfrm>
          <a:prstGeom prst="rect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8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0 502 99 ХХХ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364088" y="5915860"/>
            <a:ext cx="2310248" cy="523220"/>
          </a:xfrm>
          <a:prstGeom prst="rect">
            <a:avLst/>
          </a:prstGeom>
          <a:ln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0 401 60 ХХХ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15" name="Двойная стрелка влево/вправо 14"/>
          <p:cNvSpPr/>
          <p:nvPr/>
        </p:nvSpPr>
        <p:spPr>
          <a:xfrm>
            <a:off x="4056692" y="6021288"/>
            <a:ext cx="1216152" cy="288032"/>
          </a:xfrm>
          <a:prstGeom prst="leftRightArrow">
            <a:avLst/>
          </a:prstGeom>
          <a:solidFill>
            <a:srgbClr val="FFFF00"/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3824" y="5915860"/>
            <a:ext cx="716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9BBB59">
                    <a:lumMod val="75000"/>
                  </a:srgbClr>
                </a:solidFill>
              </a:rPr>
              <a:t>КС</a:t>
            </a:r>
            <a:endParaRPr lang="ru-RU" sz="3600" b="1" dirty="0">
              <a:solidFill>
                <a:srgbClr val="9BBB59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239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887159" y="18783"/>
            <a:ext cx="4379915" cy="6375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6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82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4300" y="1045562"/>
            <a:ext cx="8934809" cy="1200329"/>
          </a:xfrm>
          <a:prstGeom prst="rect">
            <a:avLst/>
          </a:prstGeom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признается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сумме, представляющей собой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расчетно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документарно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обоснованную оценку обязательства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отчетную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дату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3354" y="2746942"/>
            <a:ext cx="8934809" cy="3416320"/>
          </a:xfrm>
          <a:prstGeom prst="rect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Резервы подлежат обязательному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дисконтированию,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если  предполагаемый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обязательства, по которому сформирован резерв, превышает 12 месяцев после годовой отчетной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даты</a:t>
            </a:r>
          </a:p>
          <a:p>
            <a:pPr algn="just" defTabSz="45720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резерва определяется с учетом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дисконтирования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его величины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ставки дисконтирования используется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ключевая ставка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ЦБ России,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действующая на отчетную дату, на которую составляется годовая бухгалтерская (финансовая)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отчетность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3079665" y="90505"/>
            <a:ext cx="4307724" cy="914400"/>
          </a:xfrm>
          <a:prstGeom prst="downArrowCallout">
            <a:avLst/>
          </a:prstGeom>
          <a:solidFill>
            <a:srgbClr val="FFFFCC"/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ru-RU" sz="32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sz="32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резерва</a:t>
            </a:r>
          </a:p>
          <a:p>
            <a:pPr algn="ctr" defTabSz="457200"/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95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887159" y="18783"/>
            <a:ext cx="4379915" cy="6375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6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83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9191" y="1916832"/>
            <a:ext cx="8934809" cy="4462760"/>
          </a:xfrm>
          <a:prstGeom prst="rect">
            <a:avLst/>
          </a:prstGeom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457200" indent="-457200" algn="just" defTabSz="457200">
              <a:buFont typeface="Wingdings" panose="05000000000000000000" pitchFamily="2" charset="2"/>
              <a:buChar char="ü"/>
            </a:pP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Обязывающее 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событие произошло 1 января 2019 </a:t>
            </a: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</a:p>
          <a:p>
            <a:pPr marL="285750" indent="-285750" algn="just" defTabSz="457200">
              <a:buFont typeface="Wingdings" panose="05000000000000000000" pitchFamily="2" charset="2"/>
              <a:buChar char="ü"/>
            </a:pP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этого события субъект учета через </a:t>
            </a: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должен израсходовать 2,5 млн руб. на исполнение этого </a:t>
            </a: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</a:t>
            </a:r>
          </a:p>
          <a:p>
            <a:pPr marL="285750" indent="-285750" algn="just" defTabSz="457200">
              <a:buFont typeface="Wingdings" panose="05000000000000000000" pitchFamily="2" charset="2"/>
              <a:buChar char="ü"/>
            </a:pP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Ставка дисконтирования равна 7,75</a:t>
            </a: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  <a:p>
            <a:pPr marL="285750" indent="-285750" algn="just" defTabSz="457200">
              <a:buFont typeface="Wingdings" panose="05000000000000000000" pitchFamily="2" charset="2"/>
              <a:buChar char="ü"/>
            </a:pP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Первоначальная оценка </a:t>
            </a: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резерва:</a:t>
            </a:r>
          </a:p>
          <a:p>
            <a:pPr algn="just" defTabSz="457200"/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 </a:t>
            </a: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000,00 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(1 + </a:t>
            </a: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0,0775)³= 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998 401,28</a:t>
            </a:r>
            <a:endParaRPr lang="ru-RU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2887159" y="90504"/>
            <a:ext cx="4500230" cy="1826328"/>
          </a:xfrm>
          <a:prstGeom prst="downArrowCallout">
            <a:avLst/>
          </a:prstGeom>
          <a:solidFill>
            <a:srgbClr val="FFFFCC"/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ru-RU" sz="32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sz="32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резерва</a:t>
            </a:r>
          </a:p>
          <a:p>
            <a:pPr algn="ctr" defTabSz="457200"/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92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887159" y="63285"/>
            <a:ext cx="4379915" cy="6375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6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84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9950" y="1700808"/>
            <a:ext cx="8342497" cy="4985980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42900" algn="just" defTabSz="457200">
              <a:spcBef>
                <a:spcPts val="1200"/>
              </a:spcBef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суммы налогов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подлежащие уплате в связи с исполнением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обязательства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 defTabSz="457200">
              <a:spcBef>
                <a:spcPts val="1200"/>
              </a:spcBef>
              <a:buFontTx/>
              <a:buChar char="-"/>
            </a:pP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суммы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ожидаемых встречных требований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или суммы требований к другим лицам в возмещение расходов, планируемых при исполнении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обязательства</a:t>
            </a:r>
          </a:p>
          <a:p>
            <a:pPr algn="just" defTabSz="457200">
              <a:spcBef>
                <a:spcPts val="1200"/>
              </a:spcBef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случае если при исполнении обязательства, по которому сформированы резервы, планируется поступление экономических выгод по встречным требованиям или требованиям к другим лицам, такие требования признаются в бухгалтерском учете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качестве самостоятельных активов</a:t>
            </a:r>
          </a:p>
          <a:p>
            <a:pPr indent="342900" algn="just" defTabSz="457200">
              <a:spcBef>
                <a:spcPts val="1200"/>
              </a:spcBef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поступления, ожидаемые от выбытия активов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связанных с исполнением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обязательства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3079665" y="164185"/>
            <a:ext cx="5429332" cy="1853907"/>
          </a:xfrm>
          <a:prstGeom prst="downArrowCallout">
            <a:avLst/>
          </a:prstGeom>
          <a:solidFill>
            <a:srgbClr val="FFFFCC"/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оценке величины резерва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 принимаются в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расчет:</a:t>
            </a:r>
            <a:endParaRPr lang="ru-RU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60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180458" y="179386"/>
            <a:ext cx="6868652" cy="45818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85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4" name="Выноска со стрелкой вниз 3"/>
          <p:cNvSpPr/>
          <p:nvPr/>
        </p:nvSpPr>
        <p:spPr>
          <a:xfrm>
            <a:off x="2705710" y="110975"/>
            <a:ext cx="5801891" cy="1192315"/>
          </a:xfrm>
          <a:prstGeom prst="downArrowCallout">
            <a:avLst/>
          </a:prstGeom>
          <a:solidFill>
            <a:srgbClr val="E9FDFB"/>
          </a:solidFill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endParaRPr lang="ru-RU" sz="2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57200"/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Первоначальное признание -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резервов</a:t>
            </a:r>
          </a:p>
          <a:p>
            <a:pPr algn="ctr" defTabSz="457200"/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8284" y="1340738"/>
            <a:ext cx="8609816" cy="769441"/>
          </a:xfrm>
          <a:prstGeom prst="rect">
            <a:avLst/>
          </a:prstGeom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>
              <a:spcBef>
                <a:spcPts val="1200"/>
              </a:spcBef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субъекта учета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имеется обязанность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возникшая в результате произошедших фактов хозяйственной жизни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25662" y="2563288"/>
            <a:ext cx="5563938" cy="769441"/>
          </a:xfrm>
          <a:prstGeom prst="rect">
            <a:avLst/>
          </a:prstGeom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исполнения обязанности потребуется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выбытие активов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4326" y="3581485"/>
            <a:ext cx="5565273" cy="1015663"/>
          </a:xfrm>
          <a:prstGeom prst="rect">
            <a:avLst/>
          </a:prstGeom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Размер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обязанности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может быть обоснованно оценен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подтвержден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расчетно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или документально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8024" y="4863732"/>
            <a:ext cx="5531576" cy="1015663"/>
          </a:xfrm>
          <a:prstGeom prst="rect">
            <a:avLst/>
          </a:prstGeom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Момент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предъявления требования об исполнении обязательства и его размер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 зависят от действий субъекта учета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2750" y="6202144"/>
            <a:ext cx="5565273" cy="400110"/>
          </a:xfrm>
          <a:prstGeom prst="rect">
            <a:avLst/>
          </a:prstGeom>
          <a:solidFill>
            <a:srgbClr val="92D050"/>
          </a:solidFill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457200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Признается резерв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71621" y="3298857"/>
            <a:ext cx="2443729" cy="1323439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457200"/>
            <a:endParaRPr lang="ru-RU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457200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 объекта учета</a:t>
            </a:r>
          </a:p>
          <a:p>
            <a:pPr defTabSz="457200"/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457200"/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50305" y="5506595"/>
            <a:ext cx="2851510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457200"/>
            <a:r>
              <a:rPr lang="ru-RU" sz="2000" b="1" dirty="0" smtClean="0">
                <a:solidFill>
                  <a:prstClr val="black"/>
                </a:solidFill>
              </a:rPr>
              <a:t>Раскрытие информации в Пояснительной записке </a:t>
            </a:r>
            <a:endParaRPr lang="ru-RU" sz="2000" b="1" dirty="0">
              <a:solidFill>
                <a:prstClr val="black"/>
              </a:solidFill>
            </a:endParaRPr>
          </a:p>
        </p:txBody>
      </p:sp>
      <p:cxnSp>
        <p:nvCxnSpPr>
          <p:cNvPr id="12" name="Прямая со стрелкой 11"/>
          <p:cNvCxnSpPr>
            <a:endCxn id="7" idx="0"/>
          </p:cNvCxnSpPr>
          <p:nvPr/>
        </p:nvCxnSpPr>
        <p:spPr>
          <a:xfrm flipH="1">
            <a:off x="2907631" y="2110179"/>
            <a:ext cx="2667669" cy="45310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496978" y="2109994"/>
            <a:ext cx="2667669" cy="11621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7" idx="3"/>
            <a:endCxn id="3" idx="1"/>
          </p:cNvCxnSpPr>
          <p:nvPr/>
        </p:nvCxnSpPr>
        <p:spPr>
          <a:xfrm>
            <a:off x="5689600" y="2948009"/>
            <a:ext cx="882021" cy="10125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8" idx="3"/>
            <a:endCxn id="3" idx="1"/>
          </p:cNvCxnSpPr>
          <p:nvPr/>
        </p:nvCxnSpPr>
        <p:spPr>
          <a:xfrm flipV="1">
            <a:off x="5689599" y="3960577"/>
            <a:ext cx="882022" cy="1287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9" idx="3"/>
            <a:endCxn id="3" idx="1"/>
          </p:cNvCxnSpPr>
          <p:nvPr/>
        </p:nvCxnSpPr>
        <p:spPr>
          <a:xfrm flipV="1">
            <a:off x="5689600" y="3960577"/>
            <a:ext cx="882021" cy="141098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7" idx="2"/>
            <a:endCxn id="8" idx="0"/>
          </p:cNvCxnSpPr>
          <p:nvPr/>
        </p:nvCxnSpPr>
        <p:spPr>
          <a:xfrm flipH="1">
            <a:off x="2906963" y="3332729"/>
            <a:ext cx="668" cy="2487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8" idx="2"/>
            <a:endCxn id="9" idx="0"/>
          </p:cNvCxnSpPr>
          <p:nvPr/>
        </p:nvCxnSpPr>
        <p:spPr>
          <a:xfrm>
            <a:off x="2906963" y="4597148"/>
            <a:ext cx="16849" cy="2665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>
            <a:off x="2898536" y="5903974"/>
            <a:ext cx="8426" cy="2949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3" idx="2"/>
          </p:cNvCxnSpPr>
          <p:nvPr/>
        </p:nvCxnSpPr>
        <p:spPr>
          <a:xfrm>
            <a:off x="7793486" y="4622296"/>
            <a:ext cx="0" cy="8842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 flipH="1">
            <a:off x="4773820" y="2224063"/>
            <a:ext cx="767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137400" y="2563288"/>
            <a:ext cx="6238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 flipH="1">
            <a:off x="3053249" y="3254238"/>
            <a:ext cx="767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 flipH="1">
            <a:off x="3060918" y="4530385"/>
            <a:ext cx="767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 flipH="1">
            <a:off x="3060918" y="5888987"/>
            <a:ext cx="7600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927311" y="2868088"/>
            <a:ext cx="6238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701042" y="3693574"/>
            <a:ext cx="6238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005466" y="4809448"/>
            <a:ext cx="6238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79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093495" y="149911"/>
            <a:ext cx="6797842" cy="6375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86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7597" y="5581611"/>
            <a:ext cx="3246203" cy="830997"/>
          </a:xfrm>
          <a:prstGeom prst="rect">
            <a:avLst/>
          </a:prstGeom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Дт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0 401 20 29Х </a:t>
            </a:r>
          </a:p>
          <a:p>
            <a:pPr algn="just" defTabSz="457200"/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0 401 60 29Х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2570860" y="164823"/>
            <a:ext cx="5558590" cy="1766995"/>
          </a:xfrm>
          <a:prstGeom prst="downArrowCallout">
            <a:avLst/>
          </a:prstGeom>
          <a:solidFill>
            <a:schemeClr val="accent2">
              <a:lumMod val="20000"/>
              <a:lumOff val="80000"/>
            </a:schemeClr>
          </a:solidFill>
          <a:ln w="3810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ru-RU" sz="3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Резерв по претензиям, искам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71045" y="2688512"/>
            <a:ext cx="3644900" cy="26776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 defTabSz="457200">
              <a:buFont typeface="Arial" panose="020B0604020202020204" pitchFamily="34" charset="0"/>
              <a:buChar char="•"/>
            </a:pP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претензионных требований и исков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результатам фактов хозяйственной жизни, в том числе </a:t>
            </a:r>
          </a:p>
          <a:p>
            <a:pPr algn="just" defTabSz="45720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рамках досудебного (внесудебного) рассмотрения претензий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20901" y="1984553"/>
            <a:ext cx="4302909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 defTabSz="457200"/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обязанность, возникающая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210405" y="2688512"/>
            <a:ext cx="4838703" cy="390876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 defTabSz="457200">
              <a:buFont typeface="Arial" panose="020B0604020202020204" pitchFamily="34" charset="0"/>
              <a:buChar char="•"/>
            </a:pP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претензий (исков) к ППО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возмещении вреда,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причиненного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физическому лицу или юридическому лицу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результате незаконных действий (бездействия) государственных органов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или должностных лиц этих органов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 том числе </a:t>
            </a:r>
          </a:p>
          <a:p>
            <a:pPr algn="just" defTabSz="45720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результате 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издания актов органов государственной власти, не соответствующих закону или иному правовому акту</a:t>
            </a:r>
          </a:p>
        </p:txBody>
      </p:sp>
    </p:spTree>
    <p:extLst>
      <p:ext uri="{BB962C8B-B14F-4D97-AF65-F5344CB8AC3E}">
        <p14:creationId xmlns:p14="http://schemas.microsoft.com/office/powerpoint/2010/main" val="163482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87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2809" y="1656369"/>
            <a:ext cx="84963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/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 по претензиям, искам, </a:t>
            </a: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предъявленным к публично-правовому 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образованию и </a:t>
            </a: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удовлетворяемым за счет соответствующей казны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признается в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бухгалтерском учете :</a:t>
            </a:r>
            <a:endParaRPr lang="ru-RU" sz="2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 defTabSz="45720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претензионного </a:t>
            </a: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(досудебного) урегулирования предъявленных 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</a:t>
            </a:r>
          </a:p>
          <a:p>
            <a:pPr marL="457200" indent="-457200" algn="just" defTabSz="45720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(или) при наличии оснований </a:t>
            </a: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обжалования судебного 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акта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 defTabSz="457200"/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Субсидиарная ответственность: 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обязательство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признается по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судебному акту (исполнительному документу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(пункт 12 СГС «Резервы»)</a:t>
            </a: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2997200" y="273271"/>
            <a:ext cx="5384800" cy="1383098"/>
          </a:xfrm>
          <a:prstGeom prst="downArrowCallout">
            <a:avLst/>
          </a:prstGeom>
          <a:solidFill>
            <a:srgbClr val="CCFFCC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endParaRPr lang="ru-RU" sz="2400" b="1" dirty="0" smtClean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57200"/>
            <a:r>
              <a:rPr lang="ru-RU" sz="28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 </a:t>
            </a:r>
            <a:r>
              <a:rPr lang="ru-RU" sz="28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претензиям, искам</a:t>
            </a:r>
          </a:p>
          <a:p>
            <a:pPr algn="ctr" defTabSz="457200"/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7544" y="4797152"/>
            <a:ext cx="4467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ru-RU" sz="6600" b="1" dirty="0" smtClean="0">
                <a:solidFill>
                  <a:srgbClr val="FF0000"/>
                </a:solidFill>
              </a:rPr>
              <a:t>!</a:t>
            </a:r>
            <a:endParaRPr lang="ru-RU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59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333006" y="1326913"/>
            <a:ext cx="8175991" cy="6375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6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88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59080" y="4507027"/>
            <a:ext cx="7187813" cy="1631216"/>
          </a:xfrm>
          <a:prstGeom prst="rect">
            <a:avLst/>
          </a:prstGeom>
          <a:ln w="38100">
            <a:solidFill>
              <a:srgbClr val="7030A0"/>
            </a:solidFill>
            <a:prstDash val="dash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 defTabSz="457200">
              <a:buFont typeface="Arial" panose="020B0604020202020204" pitchFamily="34" charset="0"/>
              <a:buChar char="•"/>
            </a:pP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полной сумме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претензионных требований и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исков</a:t>
            </a:r>
          </a:p>
          <a:p>
            <a:pPr algn="just" defTabSz="457200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формирования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учетной политики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 учета вправе установить особенности признания суммы резерва по претензиям, искам, например,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экспертного мнения собственной юридической 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службы</a:t>
            </a:r>
            <a:endParaRPr lang="ru-RU" sz="20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27851" y="1078655"/>
            <a:ext cx="7187813" cy="2400657"/>
          </a:xfrm>
          <a:prstGeom prst="rect">
            <a:avLst/>
          </a:prstGeom>
          <a:ln w="38100">
            <a:prstDash val="dash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предъявленных претензий, исков:</a:t>
            </a:r>
          </a:p>
          <a:p>
            <a:pPr marL="342900" indent="-342900" algn="just" defTabSz="457200">
              <a:buFont typeface="Arial" panose="020B0604020202020204" pitchFamily="34" charset="0"/>
              <a:buChar char="•"/>
            </a:pP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дату получения претензионного 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</a:t>
            </a:r>
            <a:r>
              <a:rPr lang="ru-RU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оспоримым претензионным требованиям, по которым субъектом учета предполагается досудебное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урегулирование</a:t>
            </a:r>
          </a:p>
          <a:p>
            <a:pPr marL="342900" indent="-342900" algn="just" defTabSz="457200">
              <a:buFont typeface="Arial" panose="020B0604020202020204" pitchFamily="34" charset="0"/>
              <a:buChar char="•"/>
            </a:pP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дату уведомления субъекта учета о принятии иска к судебному производству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оспоримым исковым требованиям, по которым субъектом учета не предполагается досудебное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урегулирование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5511" y="1326913"/>
            <a:ext cx="1616148" cy="461665"/>
          </a:xfrm>
          <a:prstGeom prst="rect">
            <a:avLst/>
          </a:prstGeom>
          <a:solidFill>
            <a:srgbClr val="FFFF00"/>
          </a:solidFill>
          <a:ln w="38100"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5511" y="4541577"/>
            <a:ext cx="1156727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defTabSz="457200"/>
            <a:r>
              <a:rPr lang="ru-RU" sz="2400" dirty="0" smtClean="0">
                <a:solidFill>
                  <a:prstClr val="black"/>
                </a:solidFill>
              </a:rPr>
              <a:t>Оценка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2997200" y="34925"/>
            <a:ext cx="5384800" cy="914400"/>
          </a:xfrm>
          <a:prstGeom prst="downArrowCallout">
            <a:avLst/>
          </a:prstGeom>
          <a:solidFill>
            <a:srgbClr val="CCFFCC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endParaRPr lang="ru-RU" sz="2400" b="1" dirty="0" smtClean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57200"/>
            <a:r>
              <a:rPr lang="ru-RU" sz="28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 </a:t>
            </a:r>
            <a:r>
              <a:rPr lang="ru-RU" sz="28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претензиям, искам</a:t>
            </a:r>
          </a:p>
          <a:p>
            <a:pPr algn="ctr" defTabSz="457200"/>
            <a:endParaRPr lang="ru-R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63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093495" y="149911"/>
            <a:ext cx="6797842" cy="6375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89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53383" y="69229"/>
            <a:ext cx="6955614" cy="255454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 defTabSz="457200">
              <a:buFont typeface="Arial" panose="020B0604020202020204" pitchFamily="34" charset="0"/>
              <a:buChar char="•"/>
            </a:pP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Примером принятия решения о формировании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резерва 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 претензиям и искам </a:t>
            </a:r>
            <a:r>
              <a:rPr lang="ru-RU" sz="20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может 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быть ситуация, когда по состоянию на отчетную дату учреждение является стороной судебного разбирательства.</a:t>
            </a:r>
            <a:r>
              <a:rPr lang="ru-RU" sz="1600" i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На основе экспертного заключения учреждение оценивает, что с высокой степенью вероятности судебное решение будет принято не в его </a:t>
            </a:r>
            <a:r>
              <a:rPr lang="ru-RU" sz="20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пользу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штрафные санкции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 нарушение условий 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контракта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 поставке 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товаров</a:t>
            </a:r>
            <a:r>
              <a:rPr lang="ru-RU" sz="20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/>
          </p:nvPr>
        </p:nvGraphicFramePr>
        <p:xfrm>
          <a:off x="273931" y="3140967"/>
          <a:ext cx="8586538" cy="3657600"/>
        </p:xfrm>
        <a:graphic>
          <a:graphicData uri="http://schemas.openxmlformats.org/drawingml/2006/table">
            <a:tbl>
              <a:tblPr firstRow="1" firstCol="1" bandRow="1"/>
              <a:tblGrid>
                <a:gridCol w="1385892"/>
                <a:gridCol w="1262036"/>
                <a:gridCol w="4819858"/>
                <a:gridCol w="1118752"/>
              </a:tblGrid>
              <a:tr h="243839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Номер счета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Содержание операции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Документ-основание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по дебету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по кредиту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1 401 </a:t>
                      </a: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 </a:t>
                      </a:r>
                      <a:r>
                        <a:rPr lang="ru-RU" sz="16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293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 </a:t>
                      </a: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401 </a:t>
                      </a:r>
                      <a:r>
                        <a:rPr lang="ru-RU" sz="16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60 293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Формирование резерва по претензиям, искам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Расчет, справка (ф. 0504833)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1 501 93 </a:t>
                      </a:r>
                      <a:r>
                        <a:rPr lang="ru-RU" sz="16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293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1 502 99 </a:t>
                      </a:r>
                      <a:r>
                        <a:rPr lang="ru-RU" sz="16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293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Принятие отложенного обязательства на сумму созданного резерва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 </a:t>
                      </a: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401 </a:t>
                      </a:r>
                      <a:r>
                        <a:rPr lang="ru-RU" sz="16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60 293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 </a:t>
                      </a: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302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93</a:t>
                      </a:r>
                      <a:r>
                        <a:rPr lang="ru-RU" sz="16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73х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Начисление расходов по оплате обязательств, в том числе признанных в судебном порядке, </a:t>
                      </a:r>
                      <a:r>
                        <a:rPr lang="ru-RU" sz="16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за счет резерва</a:t>
                      </a:r>
                      <a:endParaRPr lang="ru-RU" sz="1600" b="1" i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Решение суда, акт</a:t>
                      </a:r>
                      <a:endParaRPr lang="ru-RU" sz="16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1 501 13 </a:t>
                      </a:r>
                      <a:r>
                        <a:rPr lang="ru-RU" sz="16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293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1 502 11 </a:t>
                      </a:r>
                      <a:r>
                        <a:rPr lang="ru-RU" sz="16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293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Начисление сумм принятых обязательств за счет созданного ранее резерва для оплаты обязательств, оспариваемых в судебном порядке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1 502 99 293</a:t>
                      </a:r>
                      <a:endParaRPr lang="ru-RU" sz="1600" b="1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1 501 93 293</a:t>
                      </a:r>
                      <a:endParaRPr lang="ru-RU" sz="1600" b="1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Одновременное уменьшение ранее отраженных отложенных </a:t>
                      </a:r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обязательств 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Справка (ф. 0504833)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6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093495" y="188187"/>
            <a:ext cx="6797842" cy="6375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90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6254" y="1881569"/>
            <a:ext cx="8650704" cy="2308324"/>
          </a:xfrm>
          <a:prstGeom prst="rect">
            <a:avLst/>
          </a:prstGeom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обязанность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возникающая в силу законодательства Российской Федерации при принятии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решения:</a:t>
            </a:r>
          </a:p>
          <a:p>
            <a:pPr marL="342900" indent="-342900" algn="just" defTabSz="4572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реструктуризации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деятельности субъекта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учета </a:t>
            </a:r>
          </a:p>
          <a:p>
            <a:pPr marL="342900" indent="-342900" algn="just" defTabSz="4572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реорганизации либо ликвидации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(упразднении) субъекта учета </a:t>
            </a:r>
            <a:endParaRPr lang="ru-RU" sz="2400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defTabSz="4572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Дт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0 401 20 2ХХ   </a:t>
            </a:r>
            <a:r>
              <a:rPr lang="ru-RU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0 401 60 2ХХ)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2394284" y="142349"/>
            <a:ext cx="5558590" cy="1766995"/>
          </a:xfrm>
          <a:prstGeom prst="downArrowCallout">
            <a:avLst/>
          </a:prstGeom>
          <a:solidFill>
            <a:schemeClr val="accent2">
              <a:lumMod val="20000"/>
              <a:lumOff val="80000"/>
            </a:schemeClr>
          </a:solidFill>
          <a:ln w="3810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defRPr/>
            </a:pPr>
            <a:r>
              <a:rPr lang="ru-RU" sz="3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Резерв по реструктуризации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65782" y="4645845"/>
            <a:ext cx="8650704" cy="1938992"/>
          </a:xfrm>
          <a:prstGeom prst="rect">
            <a:avLst/>
          </a:prstGeom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Реструктуризация деятельности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предполагаемое изменение деятельности субъекта учета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включающее изменение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структуры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(состава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объема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(или)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способов ведения деятельности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численности кадрового состава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приводящие к существенному увеличению обязательств субъекта учета</a:t>
            </a:r>
          </a:p>
        </p:txBody>
      </p:sp>
    </p:spTree>
    <p:extLst>
      <p:ext uri="{BB962C8B-B14F-4D97-AF65-F5344CB8AC3E}">
        <p14:creationId xmlns:p14="http://schemas.microsoft.com/office/powerpoint/2010/main" val="90621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5253" y="1365092"/>
            <a:ext cx="6220326" cy="1371600"/>
          </a:xfrm>
        </p:spPr>
        <p:txBody>
          <a:bodyPr/>
          <a:lstStyle/>
          <a:p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1.  Если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у субъекта учета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есть план (программа) реструктуризации деятельности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50B4-811D-9C49-8D4A-B431FFD45952}" type="slidenum">
              <a:rPr lang="en-US" smtClean="0">
                <a:solidFill>
                  <a:prstClr val="black"/>
                </a:solidFill>
              </a:rPr>
              <a:pPr/>
              <a:t>91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04800" y="3049780"/>
            <a:ext cx="848360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/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2.  Субъект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учета своими действиями и (или) заявлениями создал у лиц, права которых затрагиваются предстоящей реструктуризацией деятельности, обоснованные 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ожидания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что план (программа) реструктуризации деятельности будет реализован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 обозримом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будущем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Выноска со стрелкой вниз 2"/>
          <p:cNvSpPr/>
          <p:nvPr/>
        </p:nvSpPr>
        <p:spPr>
          <a:xfrm>
            <a:off x="2580105" y="236870"/>
            <a:ext cx="6380079" cy="1530342"/>
          </a:xfrm>
          <a:prstGeom prst="downArrowCallou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Резервы по реструктуризации деятельности возникают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32747" y="0"/>
            <a:ext cx="3152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22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350B4-811D-9C49-8D4A-B431FFD45952}" type="slidenum">
              <a:rPr lang="en-US" smtClean="0">
                <a:solidFill>
                  <a:prstClr val="black"/>
                </a:solidFill>
              </a:rPr>
              <a:pPr/>
              <a:t>92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15971" y="387458"/>
            <a:ext cx="6070829" cy="52322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defTabSz="457200"/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План реструктуризации деятельности 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9673" y="2157903"/>
            <a:ext cx="2564063" cy="20313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время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начала исполнения плана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(программы) и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сроки проведения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реструктуризации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деятельности</a:t>
            </a: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65114" y="2157903"/>
            <a:ext cx="2954421" cy="20313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вид деятельности и структурное подразделение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,  подлежащие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реструктуризации, и его местонахождение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90913" y="2157903"/>
            <a:ext cx="2605507" cy="19389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defTabSz="45720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основные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мероприятия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по реструктуризации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деятельности</a:t>
            </a:r>
          </a:p>
          <a:p>
            <a:pPr marL="285750" indent="-285750" defTabSz="45720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defTabSz="45720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defTabSz="45720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50215" defTabSz="457200">
              <a:lnSpc>
                <a:spcPts val="1800"/>
              </a:lnSpc>
            </a:pPr>
            <a:endParaRPr lang="ru-RU" sz="1400" b="1" dirty="0">
              <a:solidFill>
                <a:prstClr val="black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7236" y="4602024"/>
            <a:ext cx="3189706" cy="17543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примерную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численность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персонала (сотрудников), их должности, с указанием функциональных обязанностей, которым будет выдана компенсация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36024" y="4626102"/>
            <a:ext cx="1915361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размер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обязательств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951618" y="4625924"/>
            <a:ext cx="2855497" cy="17081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 defTabSz="45720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сроки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доведения информации до лиц, права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которых затрагиваются в ходе предстоящей реструктуризации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деятельности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12" name="Объект 1"/>
          <p:cNvSpPr>
            <a:spLocks noGrp="1"/>
          </p:cNvSpPr>
          <p:nvPr>
            <p:ph sz="half" idx="1"/>
          </p:nvPr>
        </p:nvSpPr>
        <p:spPr>
          <a:xfrm>
            <a:off x="327525" y="1271335"/>
            <a:ext cx="8229600" cy="409755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детальный, утвержденный документ, определяющий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62502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93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216569" y="766361"/>
            <a:ext cx="8832540" cy="5467334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руководство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субъекта учета утвердило план (программу) предстоящей реструктуризации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деятельности, который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предусматривает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реализации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предстоящей реструктуризации деятельности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её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деятельности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подлежащей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реструктуризации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отражены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проведение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реструктуризации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указаны структурные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подразделения,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сотрудников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которым будет выплачена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компенсации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разрывом трудовых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отношений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существующем плане (программе) предстоящей реструктуризации деятельности сотрудникам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было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объявлено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Обязательство по выплатам, осуществляемым в результате реструктуризации деятельности,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будет признано как резерв по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реструктуризации</a:t>
            </a:r>
            <a:r>
              <a:rPr lang="ru-RU" sz="2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(не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соблюдены упомянутые выше критерии признания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резервов). 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образом, необходимо объявить сотрудникам о существующем плане и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согласовать его с их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профсоюзом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авая фигурная скобка 2"/>
          <p:cNvSpPr/>
          <p:nvPr/>
        </p:nvSpPr>
        <p:spPr>
          <a:xfrm>
            <a:off x="7442197" y="1562100"/>
            <a:ext cx="952500" cy="27813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46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712516" y="1339468"/>
            <a:ext cx="5967278" cy="6375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6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94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53891" y="82846"/>
            <a:ext cx="4847478" cy="461665"/>
          </a:xfrm>
          <a:prstGeom prst="rect">
            <a:avLst/>
          </a:prstGeom>
          <a:solidFill>
            <a:srgbClr val="FFFF00"/>
          </a:solidFill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 по реструктуризации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0322" y="1515091"/>
            <a:ext cx="8574487" cy="830997"/>
          </a:xfrm>
          <a:prstGeom prst="rect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42900" algn="just" defTabSz="457200">
              <a:spcBef>
                <a:spcPts val="1200"/>
              </a:spcBef>
            </a:pP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дату начала реализации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субъектом учета мероприятий по реструктуризации деятельности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50322" y="934995"/>
            <a:ext cx="1616148" cy="461665"/>
          </a:xfrm>
          <a:prstGeom prst="rect">
            <a:avLst/>
          </a:prstGeom>
          <a:ln cmpd="dbl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95438" y="721089"/>
            <a:ext cx="59867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342900" algn="just" defTabSz="457200">
              <a:spcBef>
                <a:spcPts val="1200"/>
              </a:spcBef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более раннюю дату из следующих дат: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26518" y="4654128"/>
            <a:ext cx="732460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 defTabSz="457200">
              <a:spcBef>
                <a:spcPts val="1200"/>
              </a:spcBef>
            </a:pP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сумме обязательств, возникающих вследствие реализации мероприятий по реструктуризации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деятельности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без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учета обязательств, связанных с текущей деятельностью субъекта учета, в том числе обязательств по переподготовке и (или) перемещению персонала, не подлежащего сокращению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0322" y="5346625"/>
            <a:ext cx="1156727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defTabSz="457200"/>
            <a:r>
              <a:rPr lang="ru-RU" sz="2400" dirty="0" smtClean="0">
                <a:solidFill>
                  <a:prstClr val="black"/>
                </a:solidFill>
              </a:rPr>
              <a:t>Оценка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50323" y="2715136"/>
            <a:ext cx="8574486" cy="1938992"/>
          </a:xfrm>
          <a:prstGeom prst="rect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на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дату доведения субъектом учета основных положений мероприятий по реструктуризации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деятельности, предусматривающих их реализацию в обозримом будущем, до сведения лиц, права которых затрагиваются предстоящей реструктуризацией деятельности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Двойная стрелка вверх/вниз 2"/>
          <p:cNvSpPr/>
          <p:nvPr/>
        </p:nvSpPr>
        <p:spPr>
          <a:xfrm>
            <a:off x="4644008" y="2318770"/>
            <a:ext cx="273476" cy="453227"/>
          </a:xfrm>
          <a:prstGeom prst="up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82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503803" y="1339468"/>
            <a:ext cx="8175991" cy="6375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6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95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72993" y="1185824"/>
            <a:ext cx="4032907" cy="1846659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оплата консультационных услуг, непосредственно связанных с реструктуризацией, затраты, связанные с прекращением действия договора (неустойка за расторжение договора аренды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3803" y="1233790"/>
            <a:ext cx="4432299" cy="1077218"/>
          </a:xfrm>
          <a:prstGeom prst="rect">
            <a:avLst/>
          </a:prstGeom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непосредственно связанные с реструктуризацией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24201" y="204148"/>
            <a:ext cx="4847478" cy="830997"/>
          </a:xfrm>
          <a:prstGeom prst="rect">
            <a:avLst/>
          </a:prstGeom>
          <a:solidFill>
            <a:srgbClr val="FFFF00"/>
          </a:solidFill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расчет резерва по реструктуризации включаются 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06683" y="3052565"/>
            <a:ext cx="5249011" cy="830997"/>
          </a:xfrm>
          <a:prstGeom prst="rect">
            <a:avLst/>
          </a:prstGeom>
          <a:solidFill>
            <a:srgbClr val="CCFFFF"/>
          </a:solidFill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могут быть включены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расчет резерва по реструктуризации: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83900" y="4147171"/>
            <a:ext cx="1864000" cy="646331"/>
          </a:xfrm>
          <a:prstGeom prst="rect">
            <a:avLst/>
          </a:prstGeom>
          <a:ln w="38100">
            <a:prstDash val="dash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 в новые системы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339693" y="4142527"/>
            <a:ext cx="3499506" cy="923330"/>
          </a:xfrm>
          <a:prstGeom prst="rect">
            <a:avLst/>
          </a:prstGeom>
          <a:ln w="38100">
            <a:prstDash val="dash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 сотрудников, которые будут продолжать работать в обычном порядке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591798" y="5306243"/>
            <a:ext cx="2259378" cy="646331"/>
          </a:xfrm>
          <a:prstGeom prst="rect">
            <a:avLst/>
          </a:prstGeom>
          <a:ln w="38100">
            <a:solidFill>
              <a:srgbClr val="7030A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административные расходы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941583" y="5266700"/>
            <a:ext cx="1883798" cy="646331"/>
          </a:xfrm>
          <a:prstGeom prst="rect">
            <a:avLst/>
          </a:prstGeom>
          <a:ln w="38100">
            <a:solidFill>
              <a:srgbClr val="7030A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маркетинг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120900" y="6125829"/>
            <a:ext cx="4099948" cy="646331"/>
          </a:xfrm>
          <a:prstGeom prst="rect">
            <a:avLst/>
          </a:prstGeom>
          <a:ln w="38100">
            <a:solidFill>
              <a:srgbClr val="7030A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по изменению наименования субъекта учета и т.п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17" name="Прямая со стрелкой 16"/>
          <p:cNvCxnSpPr>
            <a:stCxn id="4" idx="2"/>
          </p:cNvCxnSpPr>
          <p:nvPr/>
        </p:nvCxnSpPr>
        <p:spPr>
          <a:xfrm flipH="1">
            <a:off x="2946400" y="1035145"/>
            <a:ext cx="2601540" cy="21459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3" idx="3"/>
          </p:cNvCxnSpPr>
          <p:nvPr/>
        </p:nvCxnSpPr>
        <p:spPr>
          <a:xfrm>
            <a:off x="4936102" y="1772399"/>
            <a:ext cx="258198" cy="3778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7" idx="2"/>
            <a:endCxn id="10" idx="3"/>
          </p:cNvCxnSpPr>
          <p:nvPr/>
        </p:nvCxnSpPr>
        <p:spPr>
          <a:xfrm flipH="1">
            <a:off x="2247900" y="3883562"/>
            <a:ext cx="1483289" cy="58677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7" idx="2"/>
            <a:endCxn id="11" idx="1"/>
          </p:cNvCxnSpPr>
          <p:nvPr/>
        </p:nvCxnSpPr>
        <p:spPr>
          <a:xfrm>
            <a:off x="3731189" y="3883562"/>
            <a:ext cx="1608504" cy="7206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7" idx="2"/>
            <a:endCxn id="14" idx="0"/>
          </p:cNvCxnSpPr>
          <p:nvPr/>
        </p:nvCxnSpPr>
        <p:spPr>
          <a:xfrm flipH="1">
            <a:off x="1883482" y="3883562"/>
            <a:ext cx="1847707" cy="1383138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7" idx="2"/>
          </p:cNvCxnSpPr>
          <p:nvPr/>
        </p:nvCxnSpPr>
        <p:spPr>
          <a:xfrm>
            <a:off x="3731189" y="3883562"/>
            <a:ext cx="1463111" cy="13831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7" idx="2"/>
          </p:cNvCxnSpPr>
          <p:nvPr/>
        </p:nvCxnSpPr>
        <p:spPr>
          <a:xfrm flipH="1">
            <a:off x="3266097" y="3883562"/>
            <a:ext cx="465092" cy="2242267"/>
          </a:xfrm>
          <a:prstGeom prst="straightConnector1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402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093495" y="188187"/>
            <a:ext cx="6797842" cy="6375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96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2151" y="2204864"/>
            <a:ext cx="8589186" cy="3539430"/>
          </a:xfrm>
          <a:prstGeom prst="rect">
            <a:avLst/>
          </a:prstGeom>
          <a:ln w="38100">
            <a:solidFill>
              <a:schemeClr val="bg1"/>
            </a:solidFill>
            <a:prstDash val="dash"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Обязанность</a:t>
            </a: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осуществлению гарантийного ремонта и (или) текущему обслуживанию, которая будет осуществляться субъектом учета по требованию заказчиков (покупателей), в случаях, </a:t>
            </a:r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предусмотренных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договором</a:t>
            </a:r>
          </a:p>
          <a:p>
            <a:pPr marL="457200" indent="-457200" algn="just" defTabSz="457200">
              <a:buFontTx/>
              <a:buChar char="-"/>
            </a:pPr>
            <a:endParaRPr lang="ru-RU" sz="3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57200"/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Дт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0 401 20 2хх   </a:t>
            </a:r>
            <a:r>
              <a:rPr lang="ru-RU" sz="28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0 401 60 2хх) </a:t>
            </a:r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2267744" y="692696"/>
            <a:ext cx="5558590" cy="1296144"/>
          </a:xfrm>
          <a:prstGeom prst="downArrowCallout">
            <a:avLst/>
          </a:prstGeom>
          <a:solidFill>
            <a:srgbClr val="CCFFCC"/>
          </a:solidFill>
          <a:ln w="3810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 по гарантийному ремонту </a:t>
            </a:r>
            <a:endParaRPr lang="ru-RU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18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093495" y="188187"/>
            <a:ext cx="6797842" cy="6375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97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9111" y="1107323"/>
            <a:ext cx="8537329" cy="5624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Например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согласно условиям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договора продажи производитель принимает на себя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обязательство исправить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производственные дефекты, проявившиеся в течение трех лет со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дня продажи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путем ремонта или замены. Исходя из прошлого опыта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большой долей вероятности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что по продажам будут иметься какие-то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претензии</a:t>
            </a:r>
          </a:p>
          <a:p>
            <a:pPr algn="just">
              <a:lnSpc>
                <a:spcPct val="107000"/>
              </a:lnSpc>
            </a:pP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Обязывающим событием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является продажа товара с гарантией, которая ведет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возникновению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юридического обязательства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</a:pP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Выбытие ресурсов вероятно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гарантий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целом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Следовательно,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необходимо создать резерв на затраты для исправления изделий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гарантии (соблюдая принцип осмотрительности)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ru-RU" sz="2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2394284" y="49773"/>
            <a:ext cx="5558590" cy="914400"/>
          </a:xfrm>
          <a:prstGeom prst="downArrowCallout">
            <a:avLst/>
          </a:prstGeom>
          <a:solidFill>
            <a:srgbClr val="CCFFCC"/>
          </a:solidFill>
          <a:ln w="3810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 по гарантийному ремонту </a:t>
            </a:r>
            <a:endParaRPr lang="ru-RU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26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146705" y="491565"/>
            <a:ext cx="6797842" cy="6375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98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2410928" y="353150"/>
            <a:ext cx="5558590" cy="1419665"/>
          </a:xfrm>
          <a:prstGeom prst="downArrowCallout">
            <a:avLst/>
          </a:prstGeom>
          <a:solidFill>
            <a:srgbClr val="CCFFCC"/>
          </a:solidFill>
          <a:ln w="3810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 по гарантийному ремонту 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2109" y="4005064"/>
            <a:ext cx="8202153" cy="2463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этом случае для получения наилучшей оценки резерва часто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применяются статистические методы:</a:t>
            </a:r>
          </a:p>
          <a:p>
            <a:pPr marL="342900" indent="-3429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сумма резерва оценивается путем взвешивания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всех возможных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результатов по их соответствующим вероятностям. Такой метод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оценки называется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методом ожидаемой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стоимости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2109" y="1812304"/>
            <a:ext cx="8662438" cy="2068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случае, когда имеется 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целый ряд сходных обязательств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(например, гарантии качества проданных товаров), вероятность возникновения потребности оттока ресурсов для исполнения этих обязанностей определяется путем рассмотрения всего класса обязательств в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совокупности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46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123728" y="225725"/>
            <a:ext cx="6797842" cy="6375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99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" y="736595"/>
            <a:ext cx="904910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 defTabSz="457200"/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субъект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учета производит, продает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оборудование и на реализованную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продукцию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предоставляет гарантию сроком на 12 месяцев.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За 2016 год сумма выручки от реализации составила 1,5 млн руб., за 2017 год – 2 млн руб., за 2018 год – 1,8 млн руб. Сумма фактических расходов на осуществление гарантийного ремонта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составила соответственно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40 тыс. руб.,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75 тыс. руб.,     60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тыс. руб.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Предполагается, что за 2019 год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выручка от реализации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составит           1,1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млн руб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  <a:p>
            <a:pPr indent="450215" algn="just" defTabSz="45720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Доля фактических расходов на осуществление гарантийного ремонта в объеме выручки от реализации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составляет:</a:t>
            </a:r>
          </a:p>
          <a:p>
            <a:pPr indent="450215" algn="ctr" defTabSz="457200"/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                     </a:t>
            </a:r>
            <a:r>
              <a:rPr lang="ru-RU" sz="2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∑ ФР/∑Выручки</a:t>
            </a:r>
          </a:p>
          <a:p>
            <a:pPr indent="450215" algn="just" defTabSz="457200"/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(40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+ 75 + 60) / (1 500 + 2 000 + 1 800) * 100 = 3,3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%.</a:t>
            </a:r>
          </a:p>
          <a:p>
            <a:pPr indent="450215" algn="just" defTabSz="457200"/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Следовательно,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резерв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по гарантийному ремонту можно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установить в сумме 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36 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300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руб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  <a:p>
            <a:pPr indent="450215" algn="just" defTabSz="457200"/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Резерв по гарантийному ремонту целесообразно создавать, чтобы «гарантийные» расходы не оказывали существенного влияния на себестоимость продукции и </a:t>
            </a:r>
            <a:r>
              <a:rPr lang="ru-RU" sz="22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распределялись равномерно в течение </a:t>
            </a:r>
            <a:r>
              <a:rPr lang="ru-RU" sz="22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года</a:t>
            </a:r>
            <a:endParaRPr lang="ru-RU" sz="22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2394284" y="49773"/>
            <a:ext cx="5558590" cy="914400"/>
          </a:xfrm>
          <a:prstGeom prst="downArrowCallout">
            <a:avLst/>
          </a:prstGeom>
          <a:solidFill>
            <a:srgbClr val="CCFFCC"/>
          </a:solidFill>
          <a:ln w="3810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 по гарантийному ремонту </a:t>
            </a:r>
            <a:endParaRPr lang="ru-RU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8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503803" y="1339468"/>
            <a:ext cx="8175991" cy="6375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6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100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2199" y="1196752"/>
            <a:ext cx="880396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/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году субъект учет начал реализацию товаров с гарантийным сроком. Единица товара стоит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25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 руб., ожидаемые расходы на гарантийный ремонт данной единицы товара равны 1 200 руб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defTabSz="457200"/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2018 года было реализовано 345 единиц товара. Размер созданного резерва исходя из ожидаемых затрат на гарантийный ремонт составил 345 * 1 200 = 414 000 руб., выручка от реализации – 25 500 * 345 =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8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797 500 руб., фактические затраты на гарантийный ремонт – 56 000 руб.</a:t>
            </a:r>
          </a:p>
          <a:p>
            <a:pPr algn="just" defTabSz="457200"/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резерва должен быть скорректирован: 414 000 * 56 000 / 8 797 500 * 100 = 263 529,41 руб.</a:t>
            </a:r>
          </a:p>
        </p:txBody>
      </p:sp>
      <p:sp>
        <p:nvSpPr>
          <p:cNvPr id="14" name="Выноска со стрелкой вниз 13"/>
          <p:cNvSpPr/>
          <p:nvPr/>
        </p:nvSpPr>
        <p:spPr>
          <a:xfrm>
            <a:off x="2413088" y="251443"/>
            <a:ext cx="5558590" cy="914400"/>
          </a:xfrm>
          <a:prstGeom prst="downArrowCallout">
            <a:avLst/>
          </a:prstGeom>
          <a:solidFill>
            <a:srgbClr val="CCFFCC"/>
          </a:solidFill>
          <a:ln w="3810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 по гарантийному ремонту </a:t>
            </a:r>
            <a:endParaRPr lang="ru-RU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1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503803" y="1339468"/>
            <a:ext cx="8175991" cy="6375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6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101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51915" y="3091120"/>
            <a:ext cx="7280569" cy="1200329"/>
          </a:xfrm>
          <a:prstGeom prst="rect">
            <a:avLst/>
          </a:prstGeom>
          <a:ln>
            <a:solidFill>
              <a:srgbClr val="7030A0"/>
            </a:solidFill>
            <a:prstDash val="dash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расчета резерва устанавливается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субъектом учета самостоятельно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формирования его учетной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</a:t>
            </a:r>
            <a:endParaRPr lang="ru-RU" sz="2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60017" y="1422052"/>
            <a:ext cx="7187813" cy="830997"/>
          </a:xfrm>
          <a:prstGeom prst="rect">
            <a:avLst/>
          </a:prstGeom>
          <a:ln w="38100">
            <a:prstDash val="dash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момент передачи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работ, услуг, товаров заказчику (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покупателю)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5767" y="1766094"/>
            <a:ext cx="1616148" cy="461665"/>
          </a:xfrm>
          <a:prstGeom prst="rect">
            <a:avLst/>
          </a:prstGeom>
          <a:solidFill>
            <a:srgbClr val="FFFF00"/>
          </a:solidFill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8164" y="3093427"/>
            <a:ext cx="1156727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defTabSz="457200"/>
            <a:r>
              <a:rPr lang="ru-RU" sz="2400" dirty="0" smtClean="0">
                <a:solidFill>
                  <a:prstClr val="black"/>
                </a:solidFill>
              </a:rPr>
              <a:t>Оценка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2997200" y="34925"/>
            <a:ext cx="5384800" cy="914400"/>
          </a:xfrm>
          <a:prstGeom prst="downArrow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ru-RU" sz="24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 </a:t>
            </a:r>
            <a:r>
              <a:rPr lang="ru-RU" sz="24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гарантийному ремонту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32676" y="5085184"/>
            <a:ext cx="8299808" cy="830997"/>
          </a:xfrm>
          <a:prstGeom prst="rect">
            <a:avLst/>
          </a:prstGeom>
          <a:ln w="38100">
            <a:prstDash val="dash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Резерв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создается один –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общий для всех видов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товаров, работ, услуг, по которым имеются гарантийные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      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3875" y="4808185"/>
            <a:ext cx="3240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ru-RU" sz="6600" b="1" dirty="0" smtClean="0">
                <a:solidFill>
                  <a:srgbClr val="FF0000"/>
                </a:solidFill>
              </a:rPr>
              <a:t>!</a:t>
            </a:r>
            <a:endParaRPr lang="ru-RU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42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093495" y="188187"/>
            <a:ext cx="6797842" cy="6375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102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000170"/>
            <a:ext cx="8762988" cy="3693319"/>
          </a:xfrm>
          <a:prstGeom prst="rect">
            <a:avLst/>
          </a:prstGeom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обязанность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осуществлению расходов на исполнение обязательств по договору,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цена которого была самостоятельно установлена субъектом учета исходя из условий безубыточности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самостоятельного покрытия расходов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(из условий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компенсации затрат на исполнение договора исключительно за счет доходов от исполнения такого договора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исполнения договора </a:t>
            </a:r>
            <a:r>
              <a:rPr lang="ru-RU" sz="2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независящим от субъекта учета причинам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</a:t>
            </a:r>
            <a:r>
              <a:rPr lang="ru-RU" sz="2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превысили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экономические выгоды, планируемые к получению от исполнения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договора, то есть договор стал убыточным – создается  резерв 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Дт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0 401 20 2ХХ 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0 401 60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ХХ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2538023" y="67382"/>
            <a:ext cx="5787943" cy="1007497"/>
          </a:xfrm>
          <a:prstGeom prst="downArrowCallout">
            <a:avLst/>
          </a:prstGeom>
          <a:solidFill>
            <a:schemeClr val="accent1">
              <a:lumMod val="20000"/>
              <a:lumOff val="80000"/>
            </a:schemeClr>
          </a:solidFill>
          <a:ln w="3810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defRPr/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 по убыточным договорам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79455" y="4693554"/>
            <a:ext cx="82665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договорам, исполнение которых субъект учета вправе 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прекратить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одностороннем порядке без санкций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превышающих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полученные экономические выгоды от исполнения договора, резерв по убыточным договорным обязательствам не формируется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22528"/>
            <a:ext cx="679455" cy="120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24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340319" y="1519656"/>
            <a:ext cx="8175991" cy="6375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6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103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61296" y="1341620"/>
            <a:ext cx="7187813" cy="1631216"/>
          </a:xfrm>
          <a:prstGeom prst="rect">
            <a:avLst/>
          </a:prstGeom>
          <a:ln w="38100">
            <a:prstDash val="dash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 defTabSz="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дату подтверждения финансово-экономическим обоснованием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составленным субъектом учета, убыточности дальнейшего исполнения договора, условия исполнения которого изменились по независящим от субъекта учета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причинам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6790" y="1864779"/>
            <a:ext cx="1616148" cy="461665"/>
          </a:xfrm>
          <a:prstGeom prst="rect">
            <a:avLst/>
          </a:prstGeom>
          <a:solidFill>
            <a:srgbClr val="FFFF00"/>
          </a:solidFill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3667" y="3753401"/>
            <a:ext cx="1156727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defTabSz="457200"/>
            <a:r>
              <a:rPr lang="ru-RU" sz="2400" dirty="0" smtClean="0">
                <a:solidFill>
                  <a:prstClr val="black"/>
                </a:solidFill>
              </a:rPr>
              <a:t>Оценка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2311400" y="134870"/>
            <a:ext cx="6200389" cy="1142332"/>
          </a:xfrm>
          <a:prstGeom prst="downArrowCallou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ru-RU" sz="28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 </a:t>
            </a:r>
            <a:r>
              <a:rPr lang="ru-RU" sz="28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8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убыточным договорным обязательствам</a:t>
            </a:r>
            <a:endParaRPr lang="ru-RU" sz="28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61297" y="3539112"/>
            <a:ext cx="7187812" cy="1323439"/>
          </a:xfrm>
          <a:prstGeom prst="rect">
            <a:avLst/>
          </a:prstGeom>
          <a:ln w="38100">
            <a:solidFill>
              <a:srgbClr val="7030A0"/>
            </a:solidFill>
            <a:prstDash val="dash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 defTabSz="457200">
              <a:buFont typeface="Arial" panose="020B0604020202020204" pitchFamily="34" charset="0"/>
              <a:buChar char="•"/>
            </a:pPr>
            <a:r>
              <a:rPr lang="ru-RU" sz="2000" b="1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 размере ожидаемого превышения затрат </a:t>
            </a: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на исполнение договора </a:t>
            </a:r>
            <a:r>
              <a:rPr lang="ru-RU" sz="2000" b="1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над экономическими выгодами </a:t>
            </a: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от его исполнения, подтвержденного финансово-экономическим обоснованием исполнения договора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13667" y="5210862"/>
            <a:ext cx="8756262" cy="1631216"/>
          </a:xfrm>
          <a:prstGeom prst="rect">
            <a:avLst/>
          </a:prstGeom>
          <a:ln w="12700">
            <a:prstDash val="lgDash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42900" algn="just" defTabSz="457200">
              <a:spcBef>
                <a:spcPts val="1200"/>
              </a:spcBef>
            </a:pPr>
            <a:r>
              <a:rPr lang="ru-RU" sz="2000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Превышение </a:t>
            </a:r>
            <a:r>
              <a:rPr lang="ru-RU" sz="20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расходов на исполнение обязательств по договору, цена которого была самостоятельно установлена субъектом учета исходя из условий безубыточности и самостоятельного покрытия расходов, над экономическими выгодами, планируемыми к получению от исполнения такого </a:t>
            </a:r>
            <a:r>
              <a:rPr lang="ru-RU" sz="2000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договора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104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764704"/>
            <a:ext cx="876298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 defTabSz="457200"/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Например</a:t>
            </a:r>
            <a:r>
              <a:rPr lang="ru-RU" sz="28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незанятая или частично занятая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арендованная недвижимость</a:t>
            </a:r>
          </a:p>
          <a:p>
            <a:pPr indent="450215" algn="just" defTabSz="457200"/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Субъект учета 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перестает </a:t>
            </a: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использовать 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арендованную недвижимость в своей деятельности (по независящим от субъекта учета причинам затраты </a:t>
            </a: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превысили 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ожидаемые экономические </a:t>
            </a: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выгоды, планируемые к получению 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доходы от использования арендуемой недвижимости - </a:t>
            </a: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становятся меньше арендных платежей по 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договору)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либо субаренда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невозможна или невыгодна (осуществляется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низкой арендной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ставке). В этом случае,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создается </a:t>
            </a: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резерв по неизбежным арендным 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платежам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резерв </a:t>
            </a:r>
            <a:r>
              <a:rPr lang="ru-RU" sz="2800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убыточным договорным </a:t>
            </a:r>
            <a:r>
              <a:rPr lang="ru-RU" sz="28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обязательствам)</a:t>
            </a:r>
          </a:p>
          <a:p>
            <a:pPr indent="450215" algn="just" defTabSz="457200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i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50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093495" y="188187"/>
            <a:ext cx="6797842" cy="6375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105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8349" y="2132856"/>
            <a:ext cx="8762988" cy="4524315"/>
          </a:xfrm>
          <a:prstGeom prst="rect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prstDash val="dash"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Обязанность</a:t>
            </a:r>
          </a:p>
          <a:p>
            <a:pPr marL="457200" indent="-457200" algn="just" defTabSz="457200">
              <a:buFontTx/>
              <a:buChar char="-"/>
            </a:pP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демонтажу и выводу объектов основных средств из </a:t>
            </a: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эксплуатации</a:t>
            </a:r>
          </a:p>
          <a:p>
            <a:pPr marL="457200" indent="-457200" algn="just" defTabSz="457200">
              <a:buFontTx/>
              <a:buChar char="-"/>
            </a:pP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восстановлению 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участка, на котором объект </a:t>
            </a: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расположен</a:t>
            </a:r>
          </a:p>
          <a:p>
            <a:pPr algn="just" defTabSz="457200"/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возникающая по договору купли-продажи, пользования, иному договору (соглашению</a:t>
            </a:r>
            <a:r>
              <a:rPr lang="ru-RU" sz="32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устанавливающему условия использования объекта имущества </a:t>
            </a: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2521951" y="179386"/>
            <a:ext cx="5558590" cy="2169494"/>
          </a:xfrm>
          <a:prstGeom prst="downArrowCallout">
            <a:avLst/>
          </a:prstGeom>
          <a:solidFill>
            <a:schemeClr val="accent3">
              <a:lumMod val="40000"/>
              <a:lumOff val="60000"/>
            </a:schemeClr>
          </a:solidFill>
          <a:ln w="3810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defRPr/>
            </a:pP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Резерв 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демонтаж и вывод основных средств из </a:t>
            </a: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эксплуатации</a:t>
            </a:r>
            <a:endParaRPr lang="ru-RU" sz="32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54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503803" y="1339468"/>
            <a:ext cx="8175991" cy="6375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6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106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85799" y="1237488"/>
            <a:ext cx="7187813" cy="2123658"/>
          </a:xfrm>
          <a:prstGeom prst="rect">
            <a:avLst/>
          </a:prstGeom>
          <a:ln w="38100">
            <a:prstDash val="dash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42900" algn="just" defTabSz="457200">
              <a:spcBef>
                <a:spcPts val="1200"/>
              </a:spcBef>
            </a:pPr>
            <a:r>
              <a:rPr lang="ru-RU" sz="2200" b="1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на дату признания в бухгалтерском учете </a:t>
            </a:r>
            <a:r>
              <a:rPr lang="ru-RU" sz="2200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объекта ОС при приобретении (изготовлении) (условия </a:t>
            </a:r>
            <a:r>
              <a:rPr lang="ru-RU" sz="22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эксплуатации </a:t>
            </a:r>
            <a:r>
              <a:rPr lang="ru-RU" sz="2200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предусматривают </a:t>
            </a:r>
            <a:r>
              <a:rPr lang="ru-RU" sz="22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осуществление </a:t>
            </a:r>
            <a:r>
              <a:rPr lang="ru-RU" sz="2200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расходов </a:t>
            </a:r>
            <a:r>
              <a:rPr lang="ru-RU" sz="22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при выводе объекта </a:t>
            </a:r>
            <a:r>
              <a:rPr lang="ru-RU" sz="2200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ОС </a:t>
            </a:r>
            <a:r>
              <a:rPr lang="ru-RU" sz="22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из эксплуатации, а также по восстановлению участка, на котором объект </a:t>
            </a:r>
            <a:r>
              <a:rPr lang="ru-RU" sz="2200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расположен (</a:t>
            </a:r>
            <a:r>
              <a:rPr lang="ru-RU" sz="2200" dirty="0" smtClean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либо в силу Закона)</a:t>
            </a:r>
            <a:endParaRPr lang="ru-RU" sz="22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985249"/>
            <a:ext cx="1616148" cy="461665"/>
          </a:xfrm>
          <a:prstGeom prst="rect">
            <a:avLst/>
          </a:prstGeom>
          <a:solidFill>
            <a:srgbClr val="FFFF00"/>
          </a:solidFill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Признание</a:t>
            </a:r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2311400" y="134870"/>
            <a:ext cx="6200389" cy="1142332"/>
          </a:xfrm>
          <a:prstGeom prst="downArrowCallout">
            <a:avLst/>
          </a:prstGeom>
          <a:solidFill>
            <a:srgbClr val="FFFFCC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ru-RU" sz="24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 на демонтаж и вывод основных средств из эксплуатации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785799" y="3463126"/>
            <a:ext cx="7187812" cy="1446550"/>
          </a:xfrm>
          <a:prstGeom prst="rect">
            <a:avLst/>
          </a:prstGeom>
          <a:ln w="38100">
            <a:solidFill>
              <a:srgbClr val="7030A0"/>
            </a:solidFill>
            <a:prstDash val="dash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000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200" b="1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2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дату признания объекта </a:t>
            </a:r>
            <a:r>
              <a:rPr lang="ru-RU" sz="2200" b="1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ОС, </a:t>
            </a:r>
            <a:r>
              <a:rPr lang="ru-RU" sz="22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полученного от другой организации </a:t>
            </a:r>
            <a:r>
              <a:rPr lang="ru-RU" sz="2200" b="1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ГС</a:t>
            </a:r>
            <a:r>
              <a:rPr lang="ru-RU" sz="2200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 которому существует обязанность по демонтажу и (или) выводу объекта из </a:t>
            </a:r>
            <a:r>
              <a:rPr lang="ru-RU" sz="2200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эксплуатации</a:t>
            </a:r>
            <a:r>
              <a:rPr lang="ru-RU" sz="22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(либо </a:t>
            </a:r>
            <a:r>
              <a:rPr lang="ru-RU" sz="22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 силу Закона)</a:t>
            </a:r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97620" y="5003435"/>
            <a:ext cx="8175991" cy="1938992"/>
          </a:xfrm>
          <a:prstGeom prst="rect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Одновременно с резервом на демонтаж и вывод основных средств из эксплуатации субъектом учета признаются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в составе объектов учета нефинансовых активов будущие расходы на демонтаж и вывод основных средств из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эксплуатации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724" y="4869160"/>
            <a:ext cx="3240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ru-RU" sz="6600" b="1" dirty="0" smtClean="0">
                <a:solidFill>
                  <a:srgbClr val="FF0000"/>
                </a:solidFill>
              </a:rPr>
              <a:t>!</a:t>
            </a:r>
            <a:endParaRPr lang="ru-RU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32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107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528" y="967954"/>
            <a:ext cx="1180901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457200"/>
            <a:r>
              <a:rPr lang="ru-RU" sz="2400" dirty="0" smtClean="0">
                <a:solidFill>
                  <a:prstClr val="black"/>
                </a:solidFill>
              </a:rPr>
              <a:t>Оценка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156" y="1582037"/>
            <a:ext cx="8915954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400" b="1" i="1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i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сумме планируемых обязательств по демонтажу</a:t>
            </a:r>
            <a:r>
              <a:rPr lang="ru-RU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расчетно</a:t>
            </a:r>
            <a:r>
              <a:rPr lang="ru-RU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(документально) подтвержденных субъектом учета на момент </a:t>
            </a:r>
            <a:r>
              <a:rPr lang="ru-RU" sz="2400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принятия ОС </a:t>
            </a:r>
            <a:r>
              <a:rPr lang="ru-RU" sz="24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к учету, и (или) в сумме обязательств по восстановлению участка, на котором расположен принимаемый к учету объект ОС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3155" y="3595032"/>
            <a:ext cx="8915954" cy="30469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>
              <a:spcBef>
                <a:spcPts val="1200"/>
              </a:spcBef>
            </a:pP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сумме резерва на демонтаж и вывод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из эксплуатации, отраженной в передаточных документах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признании объекта основных средств, полученного субъектом учета от собственника (учредителя), иной организации государственного сектора, по которому существует обязанность по демонтажу и (или) выводу объекта из эксплуатации, предусмотренная договором купли-продажи, пользования, иным договором (соглашением), устанавливающим условия использования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объекта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Выноска со стрелкой вниз 6"/>
          <p:cNvSpPr/>
          <p:nvPr/>
        </p:nvSpPr>
        <p:spPr>
          <a:xfrm>
            <a:off x="2311400" y="134870"/>
            <a:ext cx="6200389" cy="1373164"/>
          </a:xfrm>
          <a:prstGeom prst="downArrowCallout">
            <a:avLst/>
          </a:prstGeom>
          <a:solidFill>
            <a:srgbClr val="FFFFCC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ru-RU" sz="24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 на демонтаж и вывод основных средств из эксплуатации</a:t>
            </a:r>
          </a:p>
        </p:txBody>
      </p:sp>
    </p:spTree>
    <p:extLst>
      <p:ext uri="{BB962C8B-B14F-4D97-AF65-F5344CB8AC3E}">
        <p14:creationId xmlns:p14="http://schemas.microsoft.com/office/powerpoint/2010/main" val="303140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108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Выноска со стрелкой вниз 1"/>
          <p:cNvSpPr/>
          <p:nvPr/>
        </p:nvSpPr>
        <p:spPr>
          <a:xfrm>
            <a:off x="2352854" y="86920"/>
            <a:ext cx="6162288" cy="725068"/>
          </a:xfrm>
          <a:prstGeom prst="downArrow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Последующая 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резервов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5173" y="950488"/>
            <a:ext cx="4115361" cy="16312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Стоимостная оценка резервов подлежит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ежегодному пересмотру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и, при необходимости,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корректировке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текущей обоснованной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8055" y="5031423"/>
            <a:ext cx="8990885" cy="16312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42900" algn="just" defTabSz="457200">
              <a:spcBef>
                <a:spcPts val="1200"/>
              </a:spcBef>
            </a:pP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Будущие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расходы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демонтаж и вывод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 из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эксплуатации относятся на расходы (на уменьшение финансового результата) текущего периода равномерно в течение срока полезного использования основного средства, в отношении которого признан резерв на демонтаж и вывод основных средств из эксплуатации.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95173" y="4002355"/>
            <a:ext cx="3514827" cy="677108"/>
          </a:xfrm>
          <a:prstGeom prst="rect">
            <a:avLst/>
          </a:prstGeom>
          <a:solidFill>
            <a:srgbClr val="CCFFCC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 defTabSz="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финансовый результат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текущего периода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152095" y="2985335"/>
            <a:ext cx="3876175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резерв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демонтаж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 связанный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приближением срока исполнения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обязательства относится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128298" y="1023040"/>
            <a:ext cx="392765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годовую отчетную дату 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121454" y="1588689"/>
            <a:ext cx="3927656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дату составления последней бухгалтерской (финансовой) отчетности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реорганизации субъекта учета</a:t>
            </a:r>
            <a:endParaRPr lang="ru-RU" dirty="0">
              <a:solidFill>
                <a:prstClr val="black"/>
              </a:solidFill>
            </a:endParaRPr>
          </a:p>
        </p:txBody>
      </p:sp>
      <p:cxnSp>
        <p:nvCxnSpPr>
          <p:cNvPr id="16" name="Прямая со стрелкой 15"/>
          <p:cNvCxnSpPr>
            <a:stCxn id="3" idx="3"/>
            <a:endCxn id="13" idx="1"/>
          </p:cNvCxnSpPr>
          <p:nvPr/>
        </p:nvCxnSpPr>
        <p:spPr>
          <a:xfrm flipV="1">
            <a:off x="4410534" y="1207706"/>
            <a:ext cx="717764" cy="55839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4395762" y="1737943"/>
            <a:ext cx="696932" cy="4256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295173" y="2874848"/>
            <a:ext cx="3356216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Изменения в стоимостной оценке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резервов относится</a:t>
            </a:r>
            <a:endParaRPr lang="ru-RU" dirty="0">
              <a:solidFill>
                <a:prstClr val="black"/>
              </a:solidFill>
            </a:endParaRPr>
          </a:p>
        </p:txBody>
      </p:sp>
      <p:cxnSp>
        <p:nvCxnSpPr>
          <p:cNvPr id="21" name="Прямая со стрелкой 20"/>
          <p:cNvCxnSpPr/>
          <p:nvPr/>
        </p:nvCxnSpPr>
        <p:spPr>
          <a:xfrm>
            <a:off x="1650999" y="3521179"/>
            <a:ext cx="401587" cy="4637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4267200" y="4131176"/>
            <a:ext cx="4761069" cy="67710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увеличение или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уменьшение стоимости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будущих расходов на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демонтаж</a:t>
            </a:r>
            <a:endParaRPr lang="ru-RU" sz="2000" b="1" dirty="0">
              <a:solidFill>
                <a:prstClr val="black"/>
              </a:solidFill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3645409" y="3134812"/>
            <a:ext cx="1500706" cy="2489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 rot="495705">
            <a:off x="3723513" y="2885544"/>
            <a:ext cx="1409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ru-RU" dirty="0" smtClean="0">
                <a:solidFill>
                  <a:srgbClr val="FF0000"/>
                </a:solidFill>
              </a:rPr>
              <a:t>Исключение</a:t>
            </a: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29" name="Прямая со стрелкой 28"/>
          <p:cNvCxnSpPr/>
          <p:nvPr/>
        </p:nvCxnSpPr>
        <p:spPr>
          <a:xfrm flipH="1">
            <a:off x="6851644" y="3885120"/>
            <a:ext cx="442448" cy="2825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flipH="1">
            <a:off x="2780085" y="4849694"/>
            <a:ext cx="3978662" cy="1817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04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109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Выноска со стрелкой вниз 1"/>
          <p:cNvSpPr/>
          <p:nvPr/>
        </p:nvSpPr>
        <p:spPr>
          <a:xfrm>
            <a:off x="2123728" y="86919"/>
            <a:ext cx="6552728" cy="1192729"/>
          </a:xfrm>
          <a:prstGeom prst="downArrowCallout">
            <a:avLst>
              <a:gd name="adj1" fmla="val 25000"/>
              <a:gd name="adj2" fmla="val 26855"/>
              <a:gd name="adj3" fmla="val 16058"/>
              <a:gd name="adj4" fmla="val 7500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Последующая </a:t>
            </a: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резервов, подлежащих дисконтированию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8077" y="2061269"/>
            <a:ext cx="4115361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Стоимостная оценка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дисконтирования резервов определяется с учетом ее увеличения в связи с приближением срока исполнения обязательств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63935" y="2585792"/>
            <a:ext cx="3956415" cy="42165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Стоимостная оценка дисконтированных резервов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пересчитывается в связи с изменением ставки дисконтирования на годовую отчетную дату</a:t>
            </a:r>
          </a:p>
          <a:p>
            <a:pPr defTabSz="457200"/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5720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Указанное изменение стоимостной оценки дисконтированных резервов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признается в качестве процентного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расхода текущего периода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092694" y="1279648"/>
            <a:ext cx="3927656" cy="101566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dirty="0" smtClean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У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величение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признается в качестве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процентного расхода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текущего периода (0 40120 234)</a:t>
            </a:r>
          </a:p>
        </p:txBody>
      </p:sp>
      <p:cxnSp>
        <p:nvCxnSpPr>
          <p:cNvPr id="18" name="Прямая со стрелкой 17"/>
          <p:cNvCxnSpPr/>
          <p:nvPr/>
        </p:nvCxnSpPr>
        <p:spPr>
          <a:xfrm flipV="1">
            <a:off x="4193438" y="1409701"/>
            <a:ext cx="868281" cy="141123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4193438" y="2762972"/>
            <a:ext cx="899256" cy="198505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941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3124200" y="288764"/>
            <a:ext cx="5230995" cy="637572"/>
          </a:xfrm>
          <a:prstGeom prst="rect">
            <a:avLst/>
          </a:prstGeom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Списание резервов</a:t>
            </a:r>
            <a:endParaRPr lang="ru-RU" sz="3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110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7045" y="1617212"/>
            <a:ext cx="3242203" cy="25545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признании затрат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(или)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признании кредиторской задолженности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выполнению обязательства, по которому резерв был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Дт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0 401 60 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ххх</a:t>
            </a:r>
            <a:endParaRPr lang="ru-RU" sz="2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457200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0 302 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хх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73х)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12109" y="1637344"/>
            <a:ext cx="3937000" cy="31700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избыточности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суммы признанного резерва или в случае прекращения выполнения условий признания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резерва</a:t>
            </a:r>
          </a:p>
          <a:p>
            <a:pPr defTabSz="457200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Неиспользованная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 резерва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списывается с отнесением на уменьшение расходов (финансового результата) текущего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периода</a:t>
            </a:r>
          </a:p>
          <a:p>
            <a:pPr defTabSz="457200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Дт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0 40160 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ххх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0 40120 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ххх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245" y="4956814"/>
            <a:ext cx="8402455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недостаточности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суммы признанного резерва разница между суммой признанного резерва и затратами по исполнению обязательства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признается расходами (затратами) текущего </a:t>
            </a:r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периода </a:t>
            </a:r>
            <a:endParaRPr lang="ru-RU" sz="2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1184274" y="960738"/>
            <a:ext cx="3517198" cy="6422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4701472" y="960738"/>
            <a:ext cx="2492904" cy="6757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3539248" y="926336"/>
            <a:ext cx="1162224" cy="40304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738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:a16="http://schemas.microsoft.com/office/drawing/2014/main" xmlns="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131920" y="5594"/>
            <a:ext cx="6528074" cy="135330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Списание резерва на 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демонтаж и вывод основных средств из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эксплуатации</a:t>
            </a:r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111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5516" y="1524000"/>
            <a:ext cx="4018985" cy="3016210"/>
          </a:xfrm>
          <a:prstGeom prst="rect">
            <a:avLst/>
          </a:prstGeom>
          <a:ln w="38100">
            <a:prstDash val="dash"/>
          </a:ln>
          <a:effec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условий использования объекта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предусмотренных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договором,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которого у субъекта учета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не возникает обязанность по осуществлению расходов на демонтаж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(или) вывод объекта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эксплуатации, а также по восстановлению участка, на котором данный объект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51538" y="1532691"/>
            <a:ext cx="4488887" cy="3570208"/>
          </a:xfrm>
          <a:prstGeom prst="rect">
            <a:avLst/>
          </a:prstGeom>
          <a:ln w="38100">
            <a:solidFill>
              <a:schemeClr val="accent1"/>
            </a:solidFill>
            <a:prstDash val="dash"/>
          </a:ln>
          <a:effec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Балансовая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будущих расходов на демонтаж и вывод указанного объекта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эксплуатации,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относится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уменьшение ранее сформированного 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резерва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 defTabSz="457200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балансовыми стоимостями резерва на демонтаж и вывод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эксплуатации и будущих расходов на демонтаж и вывод из эксплуатации относится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финансовый результат текущего 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периода </a:t>
            </a:r>
          </a:p>
          <a:p>
            <a:pPr algn="just" defTabSz="457200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Дт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0 40160 </a:t>
            </a:r>
            <a:r>
              <a:rPr lang="ru-RU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ххх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0 40120 </a:t>
            </a:r>
            <a:r>
              <a:rPr lang="ru-RU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ххх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разница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5516" y="5102186"/>
            <a:ext cx="8398050" cy="1631216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выбытия объекта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ОС,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которому был создан резерв на демонтаж и вывод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эксплуатации, при передаче другому субъекту государственного сектора, 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одновременно подлежит передаче сумма указанного резерва и сумма будущих расходов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демонтаж и вывод передаваемого объекта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2374900" y="1358899"/>
            <a:ext cx="1879601" cy="1651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3" idx="3"/>
            <a:endCxn id="9" idx="1"/>
          </p:cNvCxnSpPr>
          <p:nvPr/>
        </p:nvCxnSpPr>
        <p:spPr>
          <a:xfrm>
            <a:off x="4254501" y="3032105"/>
            <a:ext cx="197037" cy="28569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232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454443" y="30668"/>
            <a:ext cx="6506342" cy="73953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ПЕРЕХОДНЫЕ ПОЛОЖЕНИЯ при первом применении СГС «РЕЗЕРВЫ»</a:t>
            </a:r>
            <a:endParaRPr lang="ru-RU" sz="24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112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2050" y="1101330"/>
            <a:ext cx="1691389" cy="830997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 по гарантийному ремонту 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47022" y="1046022"/>
            <a:ext cx="6102087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Признается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договорам, по которым были переданы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товары, продукция, результаты работ и срок гарантийного обслуживания на дату применения Стандарта № 124н еще не истек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08139" y="2129476"/>
            <a:ext cx="1691389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 по претензиям,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искам 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49197" y="2152834"/>
            <a:ext cx="6102086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Признается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полной сумме в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отношении оспоримых исковых требований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принятых к судебному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производству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00732" y="3165421"/>
            <a:ext cx="1698796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 по реструктуризации 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957892" y="2901163"/>
            <a:ext cx="6099913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Признается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договорам в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сумме прямых затрат, возникающих вследствие реструктуризации деятельности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 вычетом уже признанных на отчетную дату затрат по реструктуризации деятельности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08139" y="4173633"/>
            <a:ext cx="1698796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 по убыточным договорным обязательствам 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957892" y="4075689"/>
            <a:ext cx="6097739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Признается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отношении договоров, незавершенных на 01.01.2020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сумме превышения затрат по исполнению договора, планируемых с 01.01.2020, над ожидаемыми экономическими выгодами по исполнению договора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913117" y="5386793"/>
            <a:ext cx="1674026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 на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демонтаж/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эксплуатации 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953544" y="5331341"/>
            <a:ext cx="6102087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Признание в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отношении объектов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ОС,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учитываемых субъектом учета на балансовых счетах учета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НФА,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случаях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обязанности по демонтажу и (или) выводу объекта из эксплуатации были предусмотрены договором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купли-продажи, либо если такие затраты являются условием использования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</a:t>
            </a:r>
          </a:p>
          <a:p>
            <a:pPr algn="just" defTabSz="457200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либо а силу законодательства РФ 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-1695535" y="3239717"/>
            <a:ext cx="4013165" cy="400110"/>
          </a:xfrm>
          <a:prstGeom prst="rect">
            <a:avLst/>
          </a:prstGeom>
          <a:solidFill>
            <a:srgbClr val="CCFF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457200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дату первого применения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H="1">
            <a:off x="665495" y="1266036"/>
            <a:ext cx="7406" cy="456340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14" idx="2"/>
          </p:cNvCxnSpPr>
          <p:nvPr/>
        </p:nvCxnSpPr>
        <p:spPr>
          <a:xfrm>
            <a:off x="511103" y="3439772"/>
            <a:ext cx="161798" cy="978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665495" y="1288991"/>
            <a:ext cx="22655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endCxn id="5" idx="1"/>
          </p:cNvCxnSpPr>
          <p:nvPr/>
        </p:nvCxnSpPr>
        <p:spPr>
          <a:xfrm>
            <a:off x="693533" y="2544975"/>
            <a:ext cx="21460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endCxn id="8" idx="1"/>
          </p:cNvCxnSpPr>
          <p:nvPr/>
        </p:nvCxnSpPr>
        <p:spPr>
          <a:xfrm>
            <a:off x="672901" y="3580919"/>
            <a:ext cx="227831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endCxn id="10" idx="1"/>
          </p:cNvCxnSpPr>
          <p:nvPr/>
        </p:nvCxnSpPr>
        <p:spPr>
          <a:xfrm>
            <a:off x="649608" y="4712242"/>
            <a:ext cx="25853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672901" y="5816154"/>
            <a:ext cx="21914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>
            <a:endCxn id="4" idx="1"/>
          </p:cNvCxnSpPr>
          <p:nvPr/>
        </p:nvCxnSpPr>
        <p:spPr>
          <a:xfrm flipV="1">
            <a:off x="2583439" y="1461521"/>
            <a:ext cx="363583" cy="1679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>
            <a:stCxn id="5" idx="3"/>
            <a:endCxn id="7" idx="1"/>
          </p:cNvCxnSpPr>
          <p:nvPr/>
        </p:nvCxnSpPr>
        <p:spPr>
          <a:xfrm flipV="1">
            <a:off x="2599528" y="2445222"/>
            <a:ext cx="349669" cy="997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>
            <a:stCxn id="8" idx="3"/>
          </p:cNvCxnSpPr>
          <p:nvPr/>
        </p:nvCxnSpPr>
        <p:spPr>
          <a:xfrm>
            <a:off x="2599528" y="3580920"/>
            <a:ext cx="35836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>
            <a:stCxn id="10" idx="3"/>
          </p:cNvCxnSpPr>
          <p:nvPr/>
        </p:nvCxnSpPr>
        <p:spPr>
          <a:xfrm>
            <a:off x="2606935" y="4712242"/>
            <a:ext cx="340087" cy="386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>
            <a:stCxn id="12" idx="3"/>
            <a:endCxn id="13" idx="1"/>
          </p:cNvCxnSpPr>
          <p:nvPr/>
        </p:nvCxnSpPr>
        <p:spPr>
          <a:xfrm>
            <a:off x="2587143" y="5925402"/>
            <a:ext cx="366401" cy="1907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015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311401" y="63284"/>
            <a:ext cx="6197596" cy="901915"/>
          </a:xfrm>
          <a:prstGeom prst="rect">
            <a:avLst/>
          </a:prstGeom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ПЕРЕХОДНЫЕ ПОЛОЖЕНИЯ при первом применении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СГС «РЕЗЕРВЫ»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113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" y="1112103"/>
            <a:ext cx="8648699" cy="2400657"/>
          </a:xfrm>
          <a:prstGeom prst="rect">
            <a:avLst/>
          </a:prstGeom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 начисления резервов при первом применении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Стандарта раскрываются в бухгалтерской (финансовой) отчетности 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как корректировка входящих остатков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том периоде, в котором положения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СГС «Резервы»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были применены впервые</a:t>
            </a:r>
          </a:p>
          <a:p>
            <a:pPr marL="285750" indent="-285750" algn="just" defTabSz="457200">
              <a:buFont typeface="Wingdings" panose="05000000000000000000" pitchFamily="2" charset="2"/>
              <a:buChar char="ü"/>
            </a:pP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3655629"/>
            <a:ext cx="8648699" cy="1692771"/>
          </a:xfrm>
          <a:prstGeom prst="rect">
            <a:avLst/>
          </a:prstGeom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42900" algn="just" defTabSz="457200">
              <a:spcBef>
                <a:spcPts val="1200"/>
              </a:spcBef>
            </a:pP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Информация об условных обязательствах и условных активах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раскрывается в составе годовой бухгалтерской (финансовой) отчетности за период, в котором СГС «Резервы»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был применен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впервые                                            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203" y="5417673"/>
            <a:ext cx="679455" cy="120226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866899" y="5491269"/>
            <a:ext cx="7086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Ретроспективное применение и </a:t>
            </a:r>
            <a:r>
              <a:rPr lang="ru-RU" sz="2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пересчет 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сравнительной информации не требуются</a:t>
            </a:r>
            <a:endParaRPr lang="ru-RU" sz="2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55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163133" y="151662"/>
            <a:ext cx="6241912" cy="51560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РАСКРЫТИЕ ИНФОРМАЦИИ О РЕЗЕРВАХ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114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0805" y="886046"/>
            <a:ext cx="8788399" cy="46166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годовой бухгалтерской (финансовой) отчетности в составе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ПЗ 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56000" y="1481696"/>
            <a:ext cx="3543300" cy="40011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каждому виду резервов</a:t>
            </a:r>
            <a:endParaRPr lang="ru-RU" sz="2000" b="1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911" y="1899361"/>
            <a:ext cx="5227829" cy="707886"/>
          </a:xfrm>
          <a:prstGeom prst="rect">
            <a:avLst/>
          </a:prstGeom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∑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резерва на начало и конец отчетного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периода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948634" y="1963427"/>
            <a:ext cx="3166176" cy="437042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45720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сумма изменений (увеличений, уменьшений) величины резерва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структуре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оснований:</a:t>
            </a: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использования резерва</a:t>
            </a:r>
            <a:endParaRPr lang="ru-RU" dirty="0">
              <a:solidFill>
                <a:prstClr val="black"/>
              </a:solidFill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создания резерва</a:t>
            </a:r>
            <a:endParaRPr lang="ru-RU" dirty="0">
              <a:solidFill>
                <a:prstClr val="black"/>
              </a:solidFill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приращения ДСР за отчетный период в связи с приближением срока исполнения обязательства, под которое был сформирован резерв, а также влияния любых изменений ставки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дисконтирования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6628" y="2968774"/>
            <a:ext cx="5251022" cy="1015663"/>
          </a:xfrm>
          <a:prstGeom prst="rect">
            <a:avLst/>
          </a:prstGeom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краткое описание оснований создания резерва и ожидаемые сроки его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использования (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текстовая часть ПЗ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8388" y="5490657"/>
            <a:ext cx="5784335" cy="1231106"/>
          </a:xfrm>
          <a:prstGeom prst="rect">
            <a:avLst/>
          </a:prstGeom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∑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ожидаемых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возмещений по встречным требованиям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исполнении соответствующего обязательства, признанных самостоятельным активом (с указанием наименования актива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(текстовая часть ПЗ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6628" y="3978320"/>
            <a:ext cx="5201112" cy="1323439"/>
          </a:xfrm>
          <a:prstGeom prst="rect">
            <a:avLst/>
          </a:prstGeom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указание на признаки неопределенности в части момента предъявления требования об исполнении обязательства и (или) его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размера (текстовая часть ПЗ)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27" name="Стрелка вниз 26"/>
          <p:cNvSpPr/>
          <p:nvPr/>
        </p:nvSpPr>
        <p:spPr>
          <a:xfrm>
            <a:off x="5014170" y="619384"/>
            <a:ext cx="495300" cy="261806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prstClr val="black"/>
              </a:solidFill>
            </a:endParaRPr>
          </a:p>
        </p:txBody>
      </p:sp>
      <p:sp>
        <p:nvSpPr>
          <p:cNvPr id="30" name="Стрелка вниз 29"/>
          <p:cNvSpPr/>
          <p:nvPr/>
        </p:nvSpPr>
        <p:spPr>
          <a:xfrm>
            <a:off x="5036439" y="1302253"/>
            <a:ext cx="495300" cy="28581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prstClr val="black"/>
              </a:solidFill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5714450" y="1901517"/>
            <a:ext cx="0" cy="3007694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>
            <a:off x="5300934" y="2170046"/>
            <a:ext cx="473031" cy="121286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5277740" y="2338956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5730765" y="2170046"/>
            <a:ext cx="537973" cy="20665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flipH="1">
            <a:off x="5373199" y="3289494"/>
            <a:ext cx="334847" cy="84099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H="1">
            <a:off x="5226590" y="4349303"/>
            <a:ext cx="557647" cy="15666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flipH="1">
            <a:off x="5505413" y="4909211"/>
            <a:ext cx="220847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5562526" y="4909211"/>
            <a:ext cx="0" cy="601157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725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524836" y="173339"/>
            <a:ext cx="5786652" cy="6375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6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115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91069" y="1082445"/>
            <a:ext cx="8748858" cy="2968106"/>
          </a:xfrm>
        </p:spPr>
        <p:txBody>
          <a:bodyPr/>
          <a:lstStyle/>
          <a:p>
            <a:pPr indent="0" algn="just">
              <a:spcAft>
                <a:spcPts val="0"/>
              </a:spcAft>
              <a:buNone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Информация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 возникновении у субъекта учета 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обязанности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по осуществлению расходов в целях исполнения 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обусловленного законодательством Российской Федерации требования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нему:</a:t>
            </a:r>
          </a:p>
          <a:p>
            <a:pPr indent="342900"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физического или юридического лица, </a:t>
            </a:r>
            <a:endParaRPr lang="ru-RU" sz="2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публично-правового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</a:p>
          <a:p>
            <a:pPr indent="342900"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субъекта международного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права</a:t>
            </a:r>
            <a:endParaRPr lang="ru-RU" b="1" i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Выноска со стрелкой вниз 2"/>
          <p:cNvSpPr/>
          <p:nvPr/>
        </p:nvSpPr>
        <p:spPr>
          <a:xfrm>
            <a:off x="2067636" y="0"/>
            <a:ext cx="6243852" cy="1206500"/>
          </a:xfrm>
          <a:prstGeom prst="downArrowCallout">
            <a:avLst/>
          </a:prstGeom>
          <a:solidFill>
            <a:srgbClr val="E9FDFB"/>
          </a:solidFill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Условное обязательство</a:t>
            </a:r>
          </a:p>
          <a:p>
            <a:pPr algn="ctr"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9522" y="4179460"/>
            <a:ext cx="2968895" cy="830997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неопределенного по величине 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40490" y="4170088"/>
            <a:ext cx="3999437" cy="830997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ненаступившим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сроком его исполнения 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79523" y="5347073"/>
            <a:ext cx="2968895" cy="1569660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defTabSz="457200"/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обозримом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будущем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 ожидается выбытие активов 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40489" y="5346429"/>
            <a:ext cx="3999437" cy="1200329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defTabSz="457200"/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величина расходов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 может быть расчетно-документально оценена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76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116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07504" y="1715069"/>
            <a:ext cx="8941605" cy="4954291"/>
          </a:xfr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либо возможное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обязательство, возникающее в результате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прошлых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событий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существование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которого 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будет подтверждено только наступлением </a:t>
            </a:r>
            <a:r>
              <a:rPr lang="ru-RU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или </a:t>
            </a:r>
            <a:r>
              <a:rPr lang="ru-RU" sz="2400" b="1" i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ненаступлением</a:t>
            </a:r>
            <a:r>
              <a:rPr lang="ru-RU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одного или нескольких неопределенных будущих </a:t>
            </a:r>
            <a:r>
              <a:rPr lang="ru-RU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событий,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находящихся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вне полного контроля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учреждения</a:t>
            </a:r>
          </a:p>
          <a:p>
            <a:pPr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ru-RU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либо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текущее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(существующее) обязательство, возникающее в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результате прошлых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событий, но не признаваемое потому, что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нет вероятности того,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погашение обязательства приведет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уменьшению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ресурсов, содержащих экономические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выгоды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или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стоимость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обязательства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не может быть надежно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оценена</a:t>
            </a:r>
          </a:p>
        </p:txBody>
      </p:sp>
      <p:sp>
        <p:nvSpPr>
          <p:cNvPr id="7" name="Выноска со стрелкой вниз 6"/>
          <p:cNvSpPr/>
          <p:nvPr/>
        </p:nvSpPr>
        <p:spPr>
          <a:xfrm>
            <a:off x="2483768" y="179386"/>
            <a:ext cx="5771612" cy="1222499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49170"/>
            </a:avLst>
          </a:prstGeom>
          <a:solidFill>
            <a:srgbClr val="E9FDFB"/>
          </a:solidFill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endParaRPr lang="ru-RU" sz="3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57200"/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Условное обязательство</a:t>
            </a:r>
          </a:p>
          <a:p>
            <a:pPr algn="ctr" defTabSz="457200"/>
            <a:endParaRPr lang="ru-RU" sz="3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57200"/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80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117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0" y="2636912"/>
            <a:ext cx="8681109" cy="4827819"/>
          </a:xfrm>
        </p:spPr>
        <p:txBody>
          <a:bodyPr/>
          <a:lstStyle/>
          <a:p>
            <a:pPr indent="0" algn="just">
              <a:spcBef>
                <a:spcPts val="1200"/>
              </a:spcBef>
              <a:buNone/>
            </a:pPr>
            <a:r>
              <a:rPr lang="ru-RU" sz="24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Например,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обязательство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по которому субъект учета </a:t>
            </a: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несет солидарную ответственность, и исполнение которого потребует выбытия активов субъекта учета только в случае отказа в исполнении другими участниками солидарной ответственности,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признается условным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обязательством</a:t>
            </a:r>
          </a:p>
          <a:p>
            <a:pPr indent="0" algn="just">
              <a:spcBef>
                <a:spcPts val="1200"/>
              </a:spcBef>
              <a:buNone/>
            </a:pP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85800" lvl="0" algn="just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Условное обязательство подлежит раскрытию субъектом учета в бухгалтерской (финансовой) отчетности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без признания резервов</a:t>
            </a:r>
          </a:p>
          <a:p>
            <a:pPr marL="0" lvl="0" indent="0" algn="just">
              <a:buNone/>
            </a:pPr>
            <a:endParaRPr lang="ru-RU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spcBef>
                <a:spcPts val="1200"/>
              </a:spcBef>
              <a:buNone/>
            </a:pP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Выноска со стрелкой вниз 6"/>
          <p:cNvSpPr/>
          <p:nvPr/>
        </p:nvSpPr>
        <p:spPr>
          <a:xfrm>
            <a:off x="2459863" y="179386"/>
            <a:ext cx="6047738" cy="1576892"/>
          </a:xfrm>
          <a:prstGeom prst="downArrowCallout">
            <a:avLst/>
          </a:prstGeom>
          <a:solidFill>
            <a:srgbClr val="E9FDFB"/>
          </a:solidFill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Условное обязательство</a:t>
            </a:r>
          </a:p>
          <a:p>
            <a:pPr algn="ctr"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8430" y="1570269"/>
            <a:ext cx="86240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Обязательство, которое,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ожидается, погасят другие стороны, считается условным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обязательством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96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2524836" y="173339"/>
            <a:ext cx="5786652" cy="6375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6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118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77037" y="4237073"/>
            <a:ext cx="8715443" cy="2161377"/>
          </a:xfrm>
        </p:spPr>
        <p:txBody>
          <a:bodyPr/>
          <a:lstStyle/>
          <a:p>
            <a:pPr lvl="0" indent="450215" algn="just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Например: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субъект учета предоставил другой организации объект недвижимости на условиях операционной аренды. Досрочное расторжение договора возможно при уплате штрафа. Признать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дебиторскую задолженность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размере штрафа нельзя до момента расторжения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договора</a:t>
            </a:r>
            <a:endParaRPr lang="ru-RU" b="1" i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Выноска со стрелкой вниз 2"/>
          <p:cNvSpPr/>
          <p:nvPr/>
        </p:nvSpPr>
        <p:spPr>
          <a:xfrm>
            <a:off x="2166391" y="265642"/>
            <a:ext cx="6243852" cy="1631397"/>
          </a:xfrm>
          <a:prstGeom prst="downArrowCallout">
            <a:avLst/>
          </a:prstGeom>
          <a:solidFill>
            <a:schemeClr val="accent2">
              <a:lumMod val="20000"/>
              <a:lumOff val="80000"/>
            </a:schemeClr>
          </a:solidFill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Условные активы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3907" y="1897039"/>
            <a:ext cx="8964487" cy="2177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возможный актив, возникающий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результате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прошлых событий, существование которого будет подтверждено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только с наступлением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или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ненаступлением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одного или нескольких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неопределенных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будущих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событий, 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находящихся вне полного контроля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учреждения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49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484004" y="907668"/>
            <a:ext cx="8175991" cy="6375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6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119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Выноска со стрелкой вниз 1"/>
          <p:cNvSpPr/>
          <p:nvPr/>
        </p:nvSpPr>
        <p:spPr>
          <a:xfrm>
            <a:off x="2442949" y="116812"/>
            <a:ext cx="5759355" cy="1739284"/>
          </a:xfrm>
          <a:prstGeom prst="downArrowCallout">
            <a:avLst/>
          </a:prstGeom>
          <a:solidFill>
            <a:srgbClr val="FFFFCC"/>
          </a:solidFill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Условные обязательства и условные активы</a:t>
            </a:r>
          </a:p>
          <a:p>
            <a:pPr algn="ctr" defTabSz="45720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748538"/>
            <a:ext cx="8712968" cy="523220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признаются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объектами бухгалтерского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учета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9854" y="2607440"/>
            <a:ext cx="8692625" cy="26776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457200"/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Стоимостная оценка условных обязательств и условных активов 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производится</a:t>
            </a:r>
          </a:p>
          <a:p>
            <a:pPr algn="just" defTabSz="457200"/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ведется 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простой реестровой записью на основании управленческой информации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представленной в бухгалтерскую службу субъекта учета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25577" y="5432820"/>
            <a:ext cx="778947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algn="just" defTabSz="457200">
              <a:spcBef>
                <a:spcPts val="12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Условные обязательства подлежат </a:t>
            </a: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постоянному анализу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оценки </a:t>
            </a: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вероятности оттока ресурсов</a:t>
            </a:r>
            <a:endParaRPr lang="ru-RU" sz="2800" b="1" i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4004" y="5446163"/>
            <a:ext cx="3240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ru-RU" sz="6600" b="1" dirty="0" smtClean="0">
                <a:solidFill>
                  <a:srgbClr val="FF0000"/>
                </a:solidFill>
              </a:rPr>
              <a:t>!</a:t>
            </a:r>
            <a:endParaRPr lang="ru-RU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16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484004" y="907668"/>
            <a:ext cx="8175991" cy="6375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6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120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11072" y="1980541"/>
            <a:ext cx="8321853" cy="437790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случаях, когда обязательство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частично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квалифицируется как резерв, а частично как условное обязательство, информация об условном обязательстве раскрывается в увязке с информацией о соответствующем резерве</a:t>
            </a:r>
          </a:p>
          <a:p>
            <a:pPr marL="0" indent="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субъекту учета предъявлен иск за нарушение требований антимонопольного законодательства. В 2018 году субъект учета признает условное обязательство, так как убежден в том, что  вряд ли придется платить по иску. В 2019 году суд выносит решение не в пользу субъекта учета, и сумма по иску признается в качестве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Выноска со стрелкой вниз 1"/>
          <p:cNvSpPr/>
          <p:nvPr/>
        </p:nvSpPr>
        <p:spPr>
          <a:xfrm>
            <a:off x="2442949" y="116812"/>
            <a:ext cx="5759355" cy="1739284"/>
          </a:xfrm>
          <a:prstGeom prst="downArrowCallout">
            <a:avLst/>
          </a:prstGeom>
          <a:solidFill>
            <a:srgbClr val="FFFFCC"/>
          </a:solidFill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Условные обязательства и условные активы</a:t>
            </a:r>
          </a:p>
          <a:p>
            <a:pPr algn="ctr" defTabSz="457200"/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16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484004" y="907668"/>
            <a:ext cx="8175991" cy="6375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6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4"/>
          <p:cNvSpPr txBox="1">
            <a:spLocks/>
          </p:cNvSpPr>
          <p:nvPr/>
        </p:nvSpPr>
        <p:spPr>
          <a:xfrm>
            <a:off x="8508997" y="179386"/>
            <a:ext cx="540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121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84004" y="2219253"/>
            <a:ext cx="8321853" cy="392894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indent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Данные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 условных обязательствах,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условных активах, формирующие существенную информацию,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подлежат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раскрытию в текстовой части Пояснительной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записки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том числе:</a:t>
            </a:r>
          </a:p>
          <a:p>
            <a:pPr indent="342900" algn="just">
              <a:spcBef>
                <a:spcPts val="1200"/>
              </a:spcBef>
              <a:spcAft>
                <a:spcPts val="0"/>
              </a:spcAft>
            </a:pPr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краткое их описание</a:t>
            </a:r>
            <a:endParaRPr lang="ru-RU" b="1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Bef>
                <a:spcPts val="1200"/>
              </a:spcBef>
              <a:spcAft>
                <a:spcPts val="0"/>
              </a:spcAft>
            </a:pPr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оценка их влияния на 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финансовые </a:t>
            </a:r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показатели</a:t>
            </a:r>
            <a:endParaRPr lang="ru-RU" b="1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Выноска со стрелкой вниз 1"/>
          <p:cNvSpPr/>
          <p:nvPr/>
        </p:nvSpPr>
        <p:spPr>
          <a:xfrm>
            <a:off x="2442949" y="116812"/>
            <a:ext cx="5759355" cy="1739284"/>
          </a:xfrm>
          <a:prstGeom prst="downArrowCallout">
            <a:avLst/>
          </a:prstGeom>
          <a:solidFill>
            <a:srgbClr val="FFFFCC"/>
          </a:solidFill>
          <a:ln w="3810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Условные обязательства и условные активы</a:t>
            </a:r>
          </a:p>
          <a:p>
            <a:pPr algn="ctr" defTabSz="457200"/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767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08997" y="179386"/>
            <a:ext cx="496454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122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xmlns="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739389" y="3085806"/>
            <a:ext cx="7772400" cy="95971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000" b="1" dirty="0">
                <a:solidFill>
                  <a:prstClr val="black"/>
                </a:solidFill>
              </a:rPr>
              <a:t>СПАСИБО ЗА ВНИМАНИЕ!</a:t>
            </a:r>
            <a:endParaRPr lang="en-GB" sz="5000" b="1" u="sn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75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KPMG_Report_4x3_050216_2016">
  <a:themeElements>
    <a:clrScheme name="New KPMG Colours">
      <a:dk1>
        <a:srgbClr val="000000"/>
      </a:dk1>
      <a:lt1>
        <a:sysClr val="window" lastClr="FFFFFF"/>
      </a:lt1>
      <a:dk2>
        <a:srgbClr val="00338D"/>
      </a:dk2>
      <a:lt2>
        <a:srgbClr val="F0F0F0"/>
      </a:lt2>
      <a:accent1>
        <a:srgbClr val="0091DA"/>
      </a:accent1>
      <a:accent2>
        <a:srgbClr val="6D2077"/>
      </a:accent2>
      <a:accent3>
        <a:srgbClr val="005EB8"/>
      </a:accent3>
      <a:accent4>
        <a:srgbClr val="00A3A1"/>
      </a:accent4>
      <a:accent5>
        <a:srgbClr val="EAAA00"/>
      </a:accent5>
      <a:accent6>
        <a:srgbClr val="43B02A"/>
      </a:accent6>
      <a:hlink>
        <a:srgbClr val="0091DA"/>
      </a:hlink>
      <a:folHlink>
        <a:srgbClr val="0091DA"/>
      </a:folHlink>
    </a:clrScheme>
    <a:fontScheme name="KPMG">
      <a:majorFont>
        <a:latin typeface="KPMG Extralight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lIns="54000" tIns="54000" rIns="54000" bIns="54000" rtlCol="0" anchor="ctr"/>
      <a:lstStyle>
        <a:defPPr algn="ctr">
          <a:defRPr sz="9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54610" tIns="54610" rIns="54610" bIns="54610" rtlCol="0">
        <a:noAutofit/>
      </a:bodyPr>
      <a:lstStyle>
        <a:defPPr>
          <a:spcAft>
            <a:spcPts val="600"/>
          </a:spcAft>
          <a:defRPr sz="9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KPMG Blue">
      <a:srgbClr val="00338D"/>
    </a:custClr>
    <a:custClr name="Medium Blue">
      <a:srgbClr val="005EB8"/>
    </a:custClr>
    <a:custClr name="Light Blue">
      <a:srgbClr val="0091DA"/>
    </a:custClr>
    <a:custClr name="Violet">
      <a:srgbClr val="483698"/>
    </a:custClr>
    <a:custClr name="Purple">
      <a:srgbClr val="470A68"/>
    </a:custClr>
    <a:custClr name="Light Purple">
      <a:srgbClr val="6D2077"/>
    </a:custClr>
    <a:custClr name="Green">
      <a:srgbClr val="00A3A1"/>
    </a:custClr>
    <a:custClr name="Dark Green">
      <a:srgbClr val="009A44"/>
    </a:custClr>
    <a:custClr name="Light Green">
      <a:srgbClr val="43B02A"/>
    </a:custClr>
    <a:custClr name="Yellow">
      <a:srgbClr val="EAAA00"/>
    </a:custClr>
    <a:custClr name="Orange">
      <a:srgbClr val="F68D2E"/>
    </a:custClr>
    <a:custClr name="Red ">
      <a:srgbClr val="BC204B"/>
    </a:custClr>
    <a:custClr name="Pink">
      <a:srgbClr val="C6007E"/>
    </a:custClr>
    <a:custClr name="Dark Brown">
      <a:srgbClr val="753F19"/>
    </a:custClr>
    <a:custClr name="Light Brown">
      <a:srgbClr val="9B642E"/>
    </a:custClr>
    <a:custClr name="Olive">
      <a:srgbClr val="9D9375"/>
    </a:custClr>
    <a:custClr name="Beige">
      <a:srgbClr val="E3BC9F"/>
    </a:custClr>
    <a:custClr name="Light Pink">
      <a:srgbClr val="E36877"/>
    </a:custClr>
  </a:custClrLst>
  <a:extLst>
    <a:ext uri="{05A4C25C-085E-4340-85A3-A5531E510DB2}">
      <thm15:themeFamily xmlns:thm15="http://schemas.microsoft.com/office/thememl/2012/main" xmlns="" name="Report Standard JSC_r.potx" id="{4E546F04-5CDB-4C52-903D-719AEF69D484}" vid="{A2009518-AD80-4CD9-8A4A-E03A2BECDDEB}"/>
    </a:ext>
  </a:extLst>
</a:theme>
</file>

<file path=ppt/theme/theme5.xml><?xml version="1.0" encoding="utf-8"?>
<a:theme xmlns:a="http://schemas.openxmlformats.org/drawingml/2006/main" name="1_KPMG_Report_4x3_050216_2016">
  <a:themeElements>
    <a:clrScheme name="New KPMG Colours">
      <a:dk1>
        <a:srgbClr val="000000"/>
      </a:dk1>
      <a:lt1>
        <a:sysClr val="window" lastClr="FFFFFF"/>
      </a:lt1>
      <a:dk2>
        <a:srgbClr val="00338D"/>
      </a:dk2>
      <a:lt2>
        <a:srgbClr val="F0F0F0"/>
      </a:lt2>
      <a:accent1>
        <a:srgbClr val="0091DA"/>
      </a:accent1>
      <a:accent2>
        <a:srgbClr val="6D2077"/>
      </a:accent2>
      <a:accent3>
        <a:srgbClr val="005EB8"/>
      </a:accent3>
      <a:accent4>
        <a:srgbClr val="00A3A1"/>
      </a:accent4>
      <a:accent5>
        <a:srgbClr val="EAAA00"/>
      </a:accent5>
      <a:accent6>
        <a:srgbClr val="43B02A"/>
      </a:accent6>
      <a:hlink>
        <a:srgbClr val="0091DA"/>
      </a:hlink>
      <a:folHlink>
        <a:srgbClr val="0091DA"/>
      </a:folHlink>
    </a:clrScheme>
    <a:fontScheme name="KPMG">
      <a:majorFont>
        <a:latin typeface="KPMG Extralight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lIns="54000" tIns="54000" rIns="54000" bIns="54000" rtlCol="0" anchor="ctr"/>
      <a:lstStyle>
        <a:defPPr algn="ctr">
          <a:defRPr sz="9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54610" tIns="54610" rIns="54610" bIns="54610" rtlCol="0">
        <a:noAutofit/>
      </a:bodyPr>
      <a:lstStyle>
        <a:defPPr>
          <a:spcAft>
            <a:spcPts val="600"/>
          </a:spcAft>
          <a:defRPr sz="9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KPMG Blue">
      <a:srgbClr val="00338D"/>
    </a:custClr>
    <a:custClr name="Medium Blue">
      <a:srgbClr val="005EB8"/>
    </a:custClr>
    <a:custClr name="Light Blue">
      <a:srgbClr val="0091DA"/>
    </a:custClr>
    <a:custClr name="Violet">
      <a:srgbClr val="483698"/>
    </a:custClr>
    <a:custClr name="Purple">
      <a:srgbClr val="470A68"/>
    </a:custClr>
    <a:custClr name="Light Purple">
      <a:srgbClr val="6D2077"/>
    </a:custClr>
    <a:custClr name="Green">
      <a:srgbClr val="00A3A1"/>
    </a:custClr>
    <a:custClr name="Dark Green">
      <a:srgbClr val="009A44"/>
    </a:custClr>
    <a:custClr name="Light Green">
      <a:srgbClr val="43B02A"/>
    </a:custClr>
    <a:custClr name="Yellow">
      <a:srgbClr val="EAAA00"/>
    </a:custClr>
    <a:custClr name="Orange">
      <a:srgbClr val="F68D2E"/>
    </a:custClr>
    <a:custClr name="Red ">
      <a:srgbClr val="BC204B"/>
    </a:custClr>
    <a:custClr name="Pink">
      <a:srgbClr val="C6007E"/>
    </a:custClr>
    <a:custClr name="Dark Brown">
      <a:srgbClr val="753F19"/>
    </a:custClr>
    <a:custClr name="Light Brown">
      <a:srgbClr val="9B642E"/>
    </a:custClr>
    <a:custClr name="Olive">
      <a:srgbClr val="9D9375"/>
    </a:custClr>
    <a:custClr name="Beige">
      <a:srgbClr val="E3BC9F"/>
    </a:custClr>
    <a:custClr name="Light Pink">
      <a:srgbClr val="E36877"/>
    </a:custClr>
  </a:custClrLst>
  <a:extLst>
    <a:ext uri="{05A4C25C-085E-4340-85A3-A5531E510DB2}">
      <thm15:themeFamily xmlns:thm15="http://schemas.microsoft.com/office/thememl/2012/main" xmlns="" name="Report Standard JSC_r.potx" id="{4E546F04-5CDB-4C52-903D-719AEF69D484}" vid="{A2009518-AD80-4CD9-8A4A-E03A2BECDDEB}"/>
    </a:ext>
  </a:extLst>
</a:theme>
</file>

<file path=ppt/theme/theme6.xml><?xml version="1.0" encoding="utf-8"?>
<a:theme xmlns:a="http://schemas.openxmlformats.org/drawingml/2006/main" name="2_KPMG_Report_4x3_050216_2016">
  <a:themeElements>
    <a:clrScheme name="New KPMG Colours">
      <a:dk1>
        <a:srgbClr val="000000"/>
      </a:dk1>
      <a:lt1>
        <a:sysClr val="window" lastClr="FFFFFF"/>
      </a:lt1>
      <a:dk2>
        <a:srgbClr val="00338D"/>
      </a:dk2>
      <a:lt2>
        <a:srgbClr val="F0F0F0"/>
      </a:lt2>
      <a:accent1>
        <a:srgbClr val="0091DA"/>
      </a:accent1>
      <a:accent2>
        <a:srgbClr val="6D2077"/>
      </a:accent2>
      <a:accent3>
        <a:srgbClr val="005EB8"/>
      </a:accent3>
      <a:accent4>
        <a:srgbClr val="00A3A1"/>
      </a:accent4>
      <a:accent5>
        <a:srgbClr val="EAAA00"/>
      </a:accent5>
      <a:accent6>
        <a:srgbClr val="43B02A"/>
      </a:accent6>
      <a:hlink>
        <a:srgbClr val="0091DA"/>
      </a:hlink>
      <a:folHlink>
        <a:srgbClr val="0091DA"/>
      </a:folHlink>
    </a:clrScheme>
    <a:fontScheme name="KPMG">
      <a:majorFont>
        <a:latin typeface="KPMG Extralight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lIns="54000" tIns="54000" rIns="54000" bIns="54000" rtlCol="0" anchor="ctr"/>
      <a:lstStyle>
        <a:defPPr algn="ctr">
          <a:defRPr sz="9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54610" tIns="54610" rIns="54610" bIns="54610" rtlCol="0">
        <a:noAutofit/>
      </a:bodyPr>
      <a:lstStyle>
        <a:defPPr>
          <a:spcAft>
            <a:spcPts val="600"/>
          </a:spcAft>
          <a:defRPr sz="9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KPMG Blue">
      <a:srgbClr val="00338D"/>
    </a:custClr>
    <a:custClr name="Medium Blue">
      <a:srgbClr val="005EB8"/>
    </a:custClr>
    <a:custClr name="Light Blue">
      <a:srgbClr val="0091DA"/>
    </a:custClr>
    <a:custClr name="Violet">
      <a:srgbClr val="483698"/>
    </a:custClr>
    <a:custClr name="Purple">
      <a:srgbClr val="470A68"/>
    </a:custClr>
    <a:custClr name="Light Purple">
      <a:srgbClr val="6D2077"/>
    </a:custClr>
    <a:custClr name="Green">
      <a:srgbClr val="00A3A1"/>
    </a:custClr>
    <a:custClr name="Dark Green">
      <a:srgbClr val="009A44"/>
    </a:custClr>
    <a:custClr name="Light Green">
      <a:srgbClr val="43B02A"/>
    </a:custClr>
    <a:custClr name="Yellow">
      <a:srgbClr val="EAAA00"/>
    </a:custClr>
    <a:custClr name="Orange">
      <a:srgbClr val="F68D2E"/>
    </a:custClr>
    <a:custClr name="Red ">
      <a:srgbClr val="BC204B"/>
    </a:custClr>
    <a:custClr name="Pink">
      <a:srgbClr val="C6007E"/>
    </a:custClr>
    <a:custClr name="Dark Brown">
      <a:srgbClr val="753F19"/>
    </a:custClr>
    <a:custClr name="Light Brown">
      <a:srgbClr val="9B642E"/>
    </a:custClr>
    <a:custClr name="Olive">
      <a:srgbClr val="9D9375"/>
    </a:custClr>
    <a:custClr name="Beige">
      <a:srgbClr val="E3BC9F"/>
    </a:custClr>
    <a:custClr name="Light Pink">
      <a:srgbClr val="E36877"/>
    </a:custClr>
  </a:custClrLst>
  <a:extLst>
    <a:ext uri="{05A4C25C-085E-4340-85A3-A5531E510DB2}">
      <thm15:themeFamily xmlns:thm15="http://schemas.microsoft.com/office/thememl/2012/main" xmlns="" name="Report Standard JSC_r.potx" id="{4E546F04-5CDB-4C52-903D-719AEF69D484}" vid="{A2009518-AD80-4CD9-8A4A-E03A2BECDDEB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14739</TotalTime>
  <Words>8961</Words>
  <Application>Microsoft Office PowerPoint</Application>
  <PresentationFormat>Экран (4:3)</PresentationFormat>
  <Paragraphs>942</Paragraphs>
  <Slides>122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122</vt:i4>
      </vt:variant>
    </vt:vector>
  </HeadingPairs>
  <TitlesOfParts>
    <vt:vector size="128" baseType="lpstr">
      <vt:lpstr>5_Тема Office</vt:lpstr>
      <vt:lpstr>16_Office Theme</vt:lpstr>
      <vt:lpstr>1_Office Theme</vt:lpstr>
      <vt:lpstr>KPMG_Report_4x3_050216_2016</vt:lpstr>
      <vt:lpstr>1_KPMG_Report_4x3_050216_2016</vt:lpstr>
      <vt:lpstr>2_KPMG_Report_4x3_050216_2016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ПС запасов, приобретенных путем обменной операции, за исключением денежных средств (их эквивалентов)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 рыночных цен</vt:lpstr>
      <vt:lpstr>Презентация PowerPoint</vt:lpstr>
      <vt:lpstr>ПРИНЦИП ОСМОТРИТЕЛЬНОСТИ</vt:lpstr>
      <vt:lpstr>Презентация PowerPoint</vt:lpstr>
      <vt:lpstr>Презентация PowerPoint</vt:lpstr>
      <vt:lpstr>Презентация PowerPoint</vt:lpstr>
      <vt:lpstr>По окончании отчетного периода определяется фактическая себестоимость готовой продукции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Отложенные обязательства - 0 502 99 ХХХ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1.  Если у субъекта учета есть план (программа) реструктуризации деятельности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Актуальные вопросы методологии бухгалтерского учета  государственных финансов в 2016 – 2017 годах</dc:title>
  <dc:creator>Светлана</dc:creator>
  <cp:lastModifiedBy>Кривовицина Елена Викьлровна</cp:lastModifiedBy>
  <cp:revision>1237</cp:revision>
  <cp:lastPrinted>2019-11-03T20:49:08Z</cp:lastPrinted>
  <dcterms:created xsi:type="dcterms:W3CDTF">2016-11-22T03:13:06Z</dcterms:created>
  <dcterms:modified xsi:type="dcterms:W3CDTF">2020-04-01T09:19:29Z</dcterms:modified>
</cp:coreProperties>
</file>