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0"/>
  </p:notesMasterIdLst>
  <p:handoutMasterIdLst>
    <p:handoutMasterId r:id="rId11"/>
  </p:handoutMasterIdLst>
  <p:sldIdLst>
    <p:sldId id="264" r:id="rId2"/>
    <p:sldId id="285" r:id="rId3"/>
    <p:sldId id="289" r:id="rId4"/>
    <p:sldId id="275" r:id="rId5"/>
    <p:sldId id="293" r:id="rId6"/>
    <p:sldId id="291" r:id="rId7"/>
    <p:sldId id="292" r:id="rId8"/>
    <p:sldId id="280" r:id="rId9"/>
  </p:sldIdLst>
  <p:sldSz cx="9144000" cy="6858000" type="screen4x3"/>
  <p:notesSz cx="9931400" cy="67945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1C7ABB53-D8E1-417B-B879-01CF9CA79320}">
          <p14:sldIdLst>
            <p14:sldId id="264"/>
            <p14:sldId id="285"/>
            <p14:sldId id="289"/>
            <p14:sldId id="275"/>
            <p14:sldId id="293"/>
            <p14:sldId id="291"/>
            <p14:sldId id="292"/>
          </p14:sldIdLst>
        </p14:section>
        <p14:section name="Раздел без заголовка" id="{A747AB9E-FFFF-4EFB-9228-2D08FAF48091}">
          <p14:sldIdLst>
            <p14:sldId id="280"/>
          </p14:sldIdLst>
        </p14:section>
      </p14:sectionLst>
    </p:ex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14B7F"/>
    <a:srgbClr val="1D4E7F"/>
    <a:srgbClr val="FFFFFF"/>
    <a:srgbClr val="1D507F"/>
    <a:srgbClr val="1A4982"/>
    <a:srgbClr val="1C4E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912" autoAdjust="0"/>
    <p:restoredTop sz="94629" autoAdjust="0"/>
  </p:normalViewPr>
  <p:slideViewPr>
    <p:cSldViewPr>
      <p:cViewPr>
        <p:scale>
          <a:sx n="90" d="100"/>
          <a:sy n="90" d="100"/>
        </p:scale>
        <p:origin x="-720" y="25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3607" cy="339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5625495" y="0"/>
            <a:ext cx="4303607" cy="339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F7E064-B37B-4012-9504-E5E0BDAB9227}" type="datetimeFigureOut">
              <a:rPr lang="ru-RU" smtClean="0"/>
              <a:t>03.09.2020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6453596"/>
            <a:ext cx="4303607" cy="339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5625495" y="6453596"/>
            <a:ext cx="4303607" cy="339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05777A-4F20-465F-8DBE-56FE9F1F2E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637390"/>
      </p:ext>
    </p:extLst>
  </p:cSld>
  <p:clrMap bg1="lt1" tx1="dk1" bg2="lt2" tx2="dk2" accent1="accent1" accent2="accent2" accent3="accent3" accent4="accent4" accent5="accent5" accent6="accent6" hlink="hlink" folHlink="folHlink"/>
  <p:hf hd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3607" cy="339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625495" y="0"/>
            <a:ext cx="4303607" cy="339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B0401F-E273-4D31-A578-3A3977D4DF01}" type="datetimeFigureOut">
              <a:rPr lang="ru-RU" smtClean="0"/>
              <a:t>03.09.2020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267075" y="509588"/>
            <a:ext cx="3397250" cy="25479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93140" y="3227388"/>
            <a:ext cx="7945120" cy="30575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453596"/>
            <a:ext cx="4303607" cy="339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625495" y="6453596"/>
            <a:ext cx="4303607" cy="339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A970E1-13C0-496B-8226-E28517D2A0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6831615"/>
      </p:ext>
    </p:extLst>
  </p:cSld>
  <p:clrMap bg1="lt1" tx1="dk1" bg2="lt2" tx2="dk2" accent1="accent1" accent2="accent2" accent3="accent3" accent4="accent4" accent5="accent5" accent6="accent6" hlink="hlink" folHlink="folHlink"/>
  <p:hf hd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A970E1-13C0-496B-8226-E28517D2A09D}" type="slidenum">
              <a:rPr lang="ru-RU" smtClean="0"/>
              <a:t>1</a:t>
            </a:fld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E603A5C2-2A1E-4C97-A377-8B2BD2E8BD8B}" type="datetime1">
              <a:rPr lang="ru-RU" smtClean="0"/>
              <a:t>03.09.2020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1598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Образ слайда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31746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smtClean="0"/>
          </a:p>
        </p:txBody>
      </p:sp>
      <p:sp>
        <p:nvSpPr>
          <p:cNvPr id="31747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51DCEB2-BF1D-4A17-9BE4-3BAED4D33E2E}" type="slidenum">
              <a:rPr lang="ru-RU" smtClean="0"/>
              <a:pPr/>
              <a:t>2</a:t>
            </a:fld>
            <a:endParaRPr lang="ru-RU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35D53BF5-E612-43EC-AD2B-06FD8F092263}" type="datetime1">
              <a:rPr lang="ru-RU" smtClean="0"/>
              <a:t>03.09.2020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970E1-13C0-496B-8226-E28517D2A09D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049313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35D53BF5-E612-43EC-AD2B-06FD8F092263}" type="datetime1">
              <a:rPr lang="ru-RU" smtClean="0"/>
              <a:t>03.09.2020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970E1-13C0-496B-8226-E28517D2A09D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049313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35D53BF5-E612-43EC-AD2B-06FD8F092263}" type="datetime1">
              <a:rPr lang="ru-RU" smtClean="0"/>
              <a:t>03.09.2020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970E1-13C0-496B-8226-E28517D2A09D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049313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35D53BF5-E612-43EC-AD2B-06FD8F092263}" type="datetime1">
              <a:rPr lang="ru-RU" smtClean="0"/>
              <a:t>03.09.2020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970E1-13C0-496B-8226-E28517D2A09D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049313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35D53BF5-E612-43EC-AD2B-06FD8F092263}" type="datetime1">
              <a:rPr lang="ru-RU" smtClean="0"/>
              <a:t>03.09.2020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970E1-13C0-496B-8226-E28517D2A09D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04931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30.05.2017</a:t>
            </a: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30.05.2017</a:t>
            </a: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30.05.2017</a:t>
            </a: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30.05.2017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30.05.2017</a:t>
            </a:r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30.05.2017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30.05.2017</a:t>
            </a: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30.05.2017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30.05.2017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30.05.2017</a:t>
            </a: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30.05.2017</a:t>
            </a: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 smtClean="0"/>
              <a:t>30.05.2017</a:t>
            </a: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5603" y="0"/>
            <a:ext cx="9153525" cy="10527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Прямоугольник 8"/>
          <p:cNvSpPr>
            <a:spLocks noChangeArrowheads="1"/>
          </p:cNvSpPr>
          <p:nvPr/>
        </p:nvSpPr>
        <p:spPr bwMode="auto">
          <a:xfrm>
            <a:off x="35023" y="326313"/>
            <a:ext cx="91440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2000" b="1" dirty="0" smtClean="0">
                <a:solidFill>
                  <a:srgbClr val="1D4E7F"/>
                </a:solidFill>
                <a:latin typeface="Times New Roman" pitchFamily="18" charset="0"/>
                <a:cs typeface="Times New Roman" pitchFamily="18" charset="0"/>
              </a:rPr>
              <a:t>Управление Федерального казначейства по Липецкой области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979712" y="1844824"/>
            <a:ext cx="545435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2800" b="1" dirty="0">
                <a:solidFill>
                  <a:srgbClr val="1D4E7F"/>
                </a:solidFill>
                <a:latin typeface="Times New Roman" pitchFamily="18" charset="0"/>
                <a:cs typeface="Times New Roman" pitchFamily="18" charset="0"/>
              </a:rPr>
              <a:t>Особенности открытия казначейских счетов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699651" y="4941168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b="1" dirty="0">
                <a:solidFill>
                  <a:srgbClr val="1D4E7F"/>
                </a:solidFill>
                <a:latin typeface="Times New Roman" pitchFamily="18" charset="0"/>
                <a:cs typeface="Times New Roman" pitchFamily="18" charset="0"/>
              </a:rPr>
              <a:t>Начальник отдела ведения</a:t>
            </a:r>
          </a:p>
          <a:p>
            <a:pPr algn="ctr"/>
            <a:r>
              <a:rPr lang="ru-RU" b="1" dirty="0">
                <a:solidFill>
                  <a:srgbClr val="1D4E7F"/>
                </a:solidFill>
                <a:latin typeface="Times New Roman" pitchFamily="18" charset="0"/>
                <a:cs typeface="Times New Roman" pitchFamily="18" charset="0"/>
              </a:rPr>
              <a:t> федеральных реестров </a:t>
            </a:r>
          </a:p>
          <a:p>
            <a:pPr algn="ctr"/>
            <a:endParaRPr lang="ru-RU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Е.В. Михайлова</a:t>
            </a: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47" t="13403" r="80166" b="77991"/>
          <a:stretch/>
        </p:blipFill>
        <p:spPr bwMode="auto">
          <a:xfrm>
            <a:off x="1616895" y="3006743"/>
            <a:ext cx="5763417" cy="121434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/>
        </p:spPr>
      </p:pic>
    </p:spTree>
    <p:extLst>
      <p:ext uri="{BB962C8B-B14F-4D97-AF65-F5344CB8AC3E}">
        <p14:creationId xmlns:p14="http://schemas.microsoft.com/office/powerpoint/2010/main" val="3146833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1" name="Picture 1" descr="C:\Documents and Settings\2741\Рабочий стол\Слайды Артюхину\Шапка 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10239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7011863" y="6226969"/>
            <a:ext cx="2133600" cy="476250"/>
          </a:xfrm>
        </p:spPr>
        <p:txBody>
          <a:bodyPr/>
          <a:lstStyle/>
          <a:p>
            <a:pPr>
              <a:defRPr/>
            </a:pPr>
            <a:fld id="{423F3E5C-81AF-4CFA-8002-E9CB9836B19D}" type="slidenum">
              <a:rPr lang="ru-RU" smtClean="0"/>
              <a:pPr>
                <a:defRPr/>
              </a:pPr>
              <a:t>2</a:t>
            </a:fld>
            <a:endParaRPr lang="ru-RU" dirty="0"/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1505383"/>
              </p:ext>
            </p:extLst>
          </p:nvPr>
        </p:nvGraphicFramePr>
        <p:xfrm>
          <a:off x="2026394" y="1844824"/>
          <a:ext cx="6552728" cy="3891094"/>
        </p:xfrm>
        <a:graphic>
          <a:graphicData uri="http://schemas.openxmlformats.org/drawingml/2006/table">
            <a:tbl>
              <a:tblPr firstRow="1" bandRow="1">
                <a:effectLst>
                  <a:outerShdw blurRad="685800" dist="50800" dir="5400000" sx="97000" sy="97000" algn="ctr" rotWithShape="0">
                    <a:srgbClr val="000000">
                      <a:alpha val="67000"/>
                    </a:srgbClr>
                  </a:outerShdw>
                </a:effectLst>
                <a:tableStyleId>{5C22544A-7EE6-4342-B048-85BDC9FD1C3A}</a:tableStyleId>
              </a:tblPr>
              <a:tblGrid>
                <a:gridCol w="3240539"/>
                <a:gridCol w="3312189"/>
              </a:tblGrid>
              <a:tr h="258338">
                <a:tc>
                  <a:txBody>
                    <a:bodyPr/>
                    <a:lstStyle/>
                    <a:p>
                      <a:pPr algn="ctr"/>
                      <a:endParaRPr lang="ru-RU" sz="1400" dirty="0" smtClean="0"/>
                    </a:p>
                    <a:p>
                      <a:pPr algn="ctr"/>
                      <a:r>
                        <a:rPr lang="ru-RU" sz="1800" dirty="0" smtClean="0"/>
                        <a:t>Федеральный закон</a:t>
                      </a:r>
                      <a:endParaRPr lang="en-US" sz="1800" dirty="0" smtClean="0"/>
                    </a:p>
                    <a:p>
                      <a:pPr algn="ctr"/>
                      <a:r>
                        <a:rPr lang="ru-RU" sz="1800" dirty="0" smtClean="0"/>
                        <a:t> от 27 декабря  2019 г.</a:t>
                      </a:r>
                      <a:endParaRPr lang="en-US" sz="1800" dirty="0" smtClean="0"/>
                    </a:p>
                    <a:p>
                      <a:pPr algn="ctr"/>
                      <a:r>
                        <a:rPr lang="ru-RU" sz="1800" dirty="0" smtClean="0"/>
                        <a:t>№ 479-ФЗ </a:t>
                      </a:r>
                    </a:p>
                    <a:p>
                      <a:pPr algn="ctr"/>
                      <a:endParaRPr lang="ru-RU" sz="14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100" dirty="0" smtClean="0"/>
                    </a:p>
                    <a:p>
                      <a:pPr algn="ctr"/>
                      <a:r>
                        <a:rPr lang="ru-RU" sz="1800" dirty="0" smtClean="0"/>
                        <a:t>Приказ</a:t>
                      </a:r>
                      <a:endParaRPr lang="en-US" sz="1800" dirty="0" smtClean="0"/>
                    </a:p>
                    <a:p>
                      <a:pPr algn="ctr"/>
                      <a:r>
                        <a:rPr lang="ru-RU" sz="1800" dirty="0" smtClean="0"/>
                        <a:t> Федерального казначейства от 1 апреля 2020 г.  № 15н </a:t>
                      </a:r>
                      <a:endParaRPr lang="ru-RU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2549974"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endParaRPr lang="ru-RU" sz="1800" dirty="0" smtClean="0"/>
                    </a:p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ru-RU" sz="1800" dirty="0" smtClean="0"/>
                        <a:t>«О внесении изменений в Бюджетный кодекс Российской Федерации в части казначейского обслуживания и системы казначейских платежей»</a:t>
                      </a:r>
                      <a:endParaRPr lang="ru-RU" sz="1800" b="1" dirty="0">
                        <a:solidFill>
                          <a:srgbClr val="11437F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endParaRPr lang="ru-RU" sz="1800" dirty="0" smtClean="0"/>
                    </a:p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ru-RU" sz="1800" dirty="0" smtClean="0"/>
                        <a:t>«О порядке открытия казначейских счетов»</a:t>
                      </a:r>
                    </a:p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endParaRPr lang="ru-RU" sz="1800" dirty="0" smtClean="0"/>
                    </a:p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ru-RU" sz="1800" dirty="0" smtClean="0"/>
                        <a:t> (</a:t>
                      </a:r>
                      <a:r>
                        <a:rPr lang="ru-RU" sz="1600" dirty="0" smtClean="0"/>
                        <a:t>вступающий в силу 01.01.2021)</a:t>
                      </a:r>
                    </a:p>
                    <a:p>
                      <a:pPr algn="ctr"/>
                      <a:endParaRPr lang="ru-RU" sz="1600" b="1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9" name="Text Box 5"/>
          <p:cNvSpPr txBox="1">
            <a:spLocks noChangeArrowheads="1"/>
          </p:cNvSpPr>
          <p:nvPr/>
        </p:nvSpPr>
        <p:spPr bwMode="auto">
          <a:xfrm>
            <a:off x="926132" y="311914"/>
            <a:ext cx="758066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ru-RU" sz="20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Нормативно-правовая база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2564904"/>
            <a:ext cx="1594592" cy="1675656"/>
          </a:xfrm>
          <a:prstGeom prst="rect">
            <a:avLst/>
          </a:prstGeom>
          <a:effectLst>
            <a:softEdge rad="31750"/>
          </a:effectLst>
        </p:spPr>
      </p:pic>
    </p:spTree>
    <p:extLst>
      <p:ext uri="{BB962C8B-B14F-4D97-AF65-F5344CB8AC3E}">
        <p14:creationId xmlns:p14="http://schemas.microsoft.com/office/powerpoint/2010/main" val="523797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2411760" y="142852"/>
            <a:ext cx="6684113" cy="69386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13" name="Номер слайда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3</a:t>
            </a:fld>
            <a:endParaRPr lang="ru-RU"/>
          </a:p>
        </p:txBody>
      </p:sp>
      <p:pic>
        <p:nvPicPr>
          <p:cNvPr id="11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8127" y="11954"/>
            <a:ext cx="9192127" cy="8367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231791" y="254378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Виды казначейских счетов</a:t>
            </a:r>
            <a:endParaRPr lang="ru-RU" altLang="ru-RU" b="1" dirty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19" name="Группа 18"/>
          <p:cNvGrpSpPr/>
          <p:nvPr/>
        </p:nvGrpSpPr>
        <p:grpSpPr>
          <a:xfrm>
            <a:off x="919570" y="889007"/>
            <a:ext cx="7082630" cy="1500763"/>
            <a:chOff x="-911618" y="-209635"/>
            <a:chExt cx="5780807" cy="1448758"/>
          </a:xfrm>
        </p:grpSpPr>
        <p:sp>
          <p:nvSpPr>
            <p:cNvPr id="20" name="Прямоугольник 19"/>
            <p:cNvSpPr/>
            <p:nvPr/>
          </p:nvSpPr>
          <p:spPr>
            <a:xfrm>
              <a:off x="-911618" y="-209635"/>
              <a:ext cx="5780807" cy="1448758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</p:spPr>
          <p:style>
            <a:lnRef idx="0">
              <a:schemeClr val="dk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3">
              <a:schemeClr val="accent5">
                <a:shade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1" name="Прямоугольник 20"/>
            <p:cNvSpPr/>
            <p:nvPr/>
          </p:nvSpPr>
          <p:spPr>
            <a:xfrm>
              <a:off x="-873197" y="-171081"/>
              <a:ext cx="5591406" cy="134335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9530" tIns="49530" rIns="49530" bIns="49530" numCol="1" spcCol="1270" anchor="ctr" anchorCtr="0">
              <a:noAutofit/>
            </a:bodyPr>
            <a:lstStyle/>
            <a:p>
              <a:pPr lvl="0" defTabSz="577850">
                <a:lnSpc>
                  <a:spcPct val="70000"/>
                </a:lnSpc>
                <a:spcBef>
                  <a:spcPct val="0"/>
                </a:spcBef>
              </a:pPr>
              <a:endParaRPr lang="ru-RU" sz="1600" b="1" i="1" dirty="0" smtClean="0">
                <a:solidFill>
                  <a:srgbClr val="1D4E7F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lvl="0" defTabSz="577850">
                <a:lnSpc>
                  <a:spcPct val="70000"/>
                </a:lnSpc>
                <a:spcBef>
                  <a:spcPct val="0"/>
                </a:spcBef>
              </a:pPr>
              <a:endParaRPr lang="ru-RU" sz="1600" b="1" i="1" dirty="0">
                <a:solidFill>
                  <a:srgbClr val="1D4E7F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lvl="0" defTabSz="577850">
                <a:lnSpc>
                  <a:spcPct val="70000"/>
                </a:lnSpc>
                <a:spcBef>
                  <a:spcPct val="0"/>
                </a:spcBef>
              </a:pPr>
              <a:r>
                <a:rPr lang="ru-RU" sz="1600" b="1" i="1" dirty="0" smtClean="0">
                  <a:solidFill>
                    <a:srgbClr val="1D4E7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  </a:t>
              </a:r>
            </a:p>
            <a:p>
              <a:pPr algn="ctr"/>
              <a:r>
                <a:rPr lang="ru-RU" sz="1600" b="1" i="1" dirty="0" smtClean="0">
                  <a:solidFill>
                    <a:srgbClr val="1D4E7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ru-RU" altLang="ru-RU" sz="16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pPr lvl="0" defTabSz="577850">
                <a:lnSpc>
                  <a:spcPct val="80000"/>
                </a:lnSpc>
                <a:spcBef>
                  <a:spcPct val="0"/>
                </a:spcBef>
              </a:pPr>
              <a:endParaRPr lang="ru-RU" sz="1600" b="1" i="1" dirty="0" smtClean="0">
                <a:solidFill>
                  <a:srgbClr val="1D4E7F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lvl="0" defTabSz="577850">
                <a:lnSpc>
                  <a:spcPct val="80000"/>
                </a:lnSpc>
                <a:spcBef>
                  <a:spcPct val="0"/>
                </a:spcBef>
              </a:pPr>
              <a:r>
                <a:rPr lang="ru-RU" sz="1600" b="1" i="1" dirty="0" smtClean="0">
                  <a:solidFill>
                    <a:srgbClr val="1D4E7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 </a:t>
              </a:r>
            </a:p>
            <a:p>
              <a:pPr lvl="0" defTabSz="577850">
                <a:lnSpc>
                  <a:spcPct val="80000"/>
                </a:lnSpc>
                <a:spcBef>
                  <a:spcPct val="0"/>
                </a:spcBef>
              </a:pPr>
              <a:r>
                <a:rPr lang="ru-RU" sz="1600" b="1" i="1" dirty="0" smtClean="0">
                  <a:solidFill>
                    <a:srgbClr val="1D4E7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sz="1600" b="1" i="1" dirty="0" smtClean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1. Единый счет</a:t>
              </a:r>
              <a:r>
                <a:rPr lang="en-US" sz="1600" b="1" i="1" dirty="0" smtClean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sz="1600" b="1" i="1" dirty="0" smtClean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бюджета</a:t>
              </a:r>
              <a:r>
                <a:rPr lang="ru-RU" sz="1600" b="1" i="1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;</a:t>
              </a:r>
              <a:endParaRPr lang="ru-RU" sz="1600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defTabSz="577850">
                <a:lnSpc>
                  <a:spcPct val="80000"/>
                </a:lnSpc>
                <a:spcBef>
                  <a:spcPct val="0"/>
                </a:spcBef>
              </a:pPr>
              <a:r>
                <a:rPr lang="ru-RU" sz="1600" b="1" i="1" dirty="0" smtClean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2. </a:t>
              </a:r>
              <a:r>
                <a:rPr lang="ru-RU" sz="1600" b="1" i="1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Казначейский счет для осуществления и отражения </a:t>
              </a:r>
              <a:r>
                <a:rPr lang="ru-RU" sz="1600" b="1" i="1" dirty="0" smtClean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операций</a:t>
              </a:r>
            </a:p>
            <a:p>
              <a:pPr defTabSz="577850">
                <a:lnSpc>
                  <a:spcPct val="80000"/>
                </a:lnSpc>
                <a:spcBef>
                  <a:spcPct val="0"/>
                </a:spcBef>
              </a:pPr>
              <a:r>
                <a:rPr lang="ru-RU" sz="1600" b="1" i="1" dirty="0" smtClean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   с денежными средствами, поступающими во временное </a:t>
              </a:r>
            </a:p>
            <a:p>
              <a:pPr defTabSz="577850">
                <a:lnSpc>
                  <a:spcPct val="80000"/>
                </a:lnSpc>
                <a:spcBef>
                  <a:spcPct val="0"/>
                </a:spcBef>
              </a:pPr>
              <a:r>
                <a:rPr lang="ru-RU" sz="1600" b="1" i="1" dirty="0" smtClean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   распоряжение получателей средств;</a:t>
              </a:r>
            </a:p>
            <a:p>
              <a:pPr lvl="0" defTabSz="577850">
                <a:lnSpc>
                  <a:spcPct val="80000"/>
                </a:lnSpc>
                <a:spcBef>
                  <a:spcPct val="0"/>
                </a:spcBef>
              </a:pPr>
              <a:r>
                <a:rPr lang="ru-RU" sz="1600" b="1" i="1" dirty="0" smtClean="0">
                  <a:solidFill>
                    <a:srgbClr val="1D4E7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sz="1600" b="1" i="1" dirty="0" smtClean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  <a:r>
                <a:rPr lang="ru-RU" sz="1600" b="1" i="1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. Казначейский счет для осуществления и отражения операций с</a:t>
              </a:r>
            </a:p>
            <a:p>
              <a:pPr lvl="0" defTabSz="577850">
                <a:lnSpc>
                  <a:spcPct val="80000"/>
                </a:lnSpc>
                <a:spcBef>
                  <a:spcPct val="0"/>
                </a:spcBef>
              </a:pPr>
              <a:r>
                <a:rPr lang="ru-RU" sz="1600" b="1" i="1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денежными средствами бюджетных и автономных </a:t>
              </a:r>
              <a:r>
                <a:rPr lang="ru-RU" sz="1600" b="1" i="1" dirty="0" smtClean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учреждений </a:t>
              </a:r>
            </a:p>
            <a:p>
              <a:pPr lvl="0" algn="ctr" defTabSz="577850">
                <a:lnSpc>
                  <a:spcPct val="80000"/>
                </a:lnSpc>
                <a:spcBef>
                  <a:spcPct val="0"/>
                </a:spcBef>
              </a:pPr>
              <a:r>
                <a:rPr lang="ru-RU" sz="1600" b="1" i="1" u="sng" dirty="0" smtClean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ОТКРЫВАЮТСЯ:</a:t>
              </a:r>
              <a:endParaRPr lang="ru-RU" sz="1600" b="1" i="1" u="sng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defTabSz="577850">
                <a:lnSpc>
                  <a:spcPct val="80000"/>
                </a:lnSpc>
                <a:spcBef>
                  <a:spcPct val="0"/>
                </a:spcBef>
              </a:pPr>
              <a:endParaRPr lang="en-US" sz="1600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 defTabSz="577850">
                <a:lnSpc>
                  <a:spcPct val="80000"/>
                </a:lnSpc>
                <a:spcBef>
                  <a:spcPct val="0"/>
                </a:spcBef>
              </a:pPr>
              <a:r>
                <a:rPr lang="ru-RU" sz="1600" b="1" i="1" u="sng" dirty="0" smtClean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ОТКРЫВАЮТСЯ:</a:t>
              </a:r>
              <a:endParaRPr lang="en-US" sz="1600" b="1" i="1" u="sng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defTabSz="577850">
                <a:spcBef>
                  <a:spcPct val="0"/>
                </a:spcBef>
              </a:pPr>
              <a:endParaRPr lang="ru-RU" sz="1600" b="1" i="1" dirty="0">
                <a:solidFill>
                  <a:srgbClr val="1D4E7F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lvl="0" defTabSz="577850">
                <a:spcBef>
                  <a:spcPct val="0"/>
                </a:spcBef>
              </a:pPr>
              <a:endParaRPr lang="ru-RU" sz="1600" b="1" i="1" kern="1200" dirty="0" smtClean="0">
                <a:solidFill>
                  <a:srgbClr val="1D4E7F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lvl="0" defTabSz="577850">
                <a:spcBef>
                  <a:spcPct val="0"/>
                </a:spcBef>
              </a:pPr>
              <a:endParaRPr lang="ru-RU" sz="1600" b="1" i="1" kern="1200" dirty="0">
                <a:solidFill>
                  <a:srgbClr val="1D4E7F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35" name="Группа 34"/>
          <p:cNvGrpSpPr/>
          <p:nvPr/>
        </p:nvGrpSpPr>
        <p:grpSpPr>
          <a:xfrm>
            <a:off x="976476" y="2586067"/>
            <a:ext cx="2029686" cy="894757"/>
            <a:chOff x="-84685" y="2347722"/>
            <a:chExt cx="1392356" cy="2449712"/>
          </a:xfrm>
        </p:grpSpPr>
        <p:sp>
          <p:nvSpPr>
            <p:cNvPr id="36" name="Прямоугольник 35"/>
            <p:cNvSpPr/>
            <p:nvPr/>
          </p:nvSpPr>
          <p:spPr>
            <a:xfrm>
              <a:off x="-84685" y="2347722"/>
              <a:ext cx="1392356" cy="2449712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3">
              <a:schemeClr val="accent5">
                <a:shade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7" name="Прямоугольник 36"/>
            <p:cNvSpPr/>
            <p:nvPr/>
          </p:nvSpPr>
          <p:spPr>
            <a:xfrm>
              <a:off x="-84685" y="2562789"/>
              <a:ext cx="1392356" cy="174365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5720" tIns="45720" rIns="45720" bIns="45720" numCol="1" spcCol="1270" anchor="ctr" anchorCtr="0">
              <a:noAutofit/>
            </a:bodyPr>
            <a:lstStyle/>
            <a:p>
              <a:pPr lvl="0" algn="ctr" defTabSz="533400">
                <a:lnSpc>
                  <a:spcPct val="70000"/>
                </a:lnSpc>
                <a:spcBef>
                  <a:spcPct val="0"/>
                </a:spcBef>
              </a:pPr>
              <a:r>
                <a:rPr lang="ru-RU" sz="1600" b="1" i="1" kern="1200" dirty="0" smtClean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Территориальному органу Федерального казначейства</a:t>
              </a:r>
              <a:endParaRPr lang="ru-RU" sz="1600" b="1" i="1" kern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38" name="Группа 37"/>
          <p:cNvGrpSpPr/>
          <p:nvPr/>
        </p:nvGrpSpPr>
        <p:grpSpPr>
          <a:xfrm>
            <a:off x="3144416" y="2511626"/>
            <a:ext cx="2292360" cy="969198"/>
            <a:chOff x="26955" y="1246360"/>
            <a:chExt cx="1294878" cy="2449712"/>
          </a:xfrm>
        </p:grpSpPr>
        <p:sp>
          <p:nvSpPr>
            <p:cNvPr id="39" name="Прямоугольник 38"/>
            <p:cNvSpPr/>
            <p:nvPr/>
          </p:nvSpPr>
          <p:spPr>
            <a:xfrm>
              <a:off x="26955" y="1246360"/>
              <a:ext cx="1294878" cy="2449712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3">
              <a:schemeClr val="accent5">
                <a:shade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0" name="Прямоугольник 39"/>
            <p:cNvSpPr/>
            <p:nvPr/>
          </p:nvSpPr>
          <p:spPr>
            <a:xfrm>
              <a:off x="26955" y="1709669"/>
              <a:ext cx="1294878" cy="173554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5720" tIns="45720" rIns="45720" bIns="45720" numCol="1" spcCol="1270" anchor="ctr" anchorCtr="0">
              <a:noAutofit/>
            </a:bodyPr>
            <a:lstStyle/>
            <a:p>
              <a:pPr lvl="0" algn="ctr" defTabSz="533400">
                <a:lnSpc>
                  <a:spcPct val="70000"/>
                </a:lnSpc>
                <a:spcBef>
                  <a:spcPct val="0"/>
                </a:spcBef>
              </a:pPr>
              <a:endParaRPr lang="en-US" sz="1050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lvl="0" algn="ctr" defTabSz="533400">
                <a:lnSpc>
                  <a:spcPct val="70000"/>
                </a:lnSpc>
                <a:spcBef>
                  <a:spcPct val="0"/>
                </a:spcBef>
              </a:pPr>
              <a:r>
                <a:rPr lang="ru-RU" sz="1600" b="1" i="1" dirty="0" smtClean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Финансовому органу субъекта Российской Федерации (муниципального образования)</a:t>
              </a:r>
              <a:endParaRPr lang="ru-RU" sz="16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1200" b="1" kern="12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41" name="Группа 40"/>
          <p:cNvGrpSpPr/>
          <p:nvPr/>
        </p:nvGrpSpPr>
        <p:grpSpPr>
          <a:xfrm>
            <a:off x="5621899" y="2544506"/>
            <a:ext cx="2171741" cy="877098"/>
            <a:chOff x="476687" y="-2307464"/>
            <a:chExt cx="1301772" cy="2449712"/>
          </a:xfrm>
        </p:grpSpPr>
        <p:sp>
          <p:nvSpPr>
            <p:cNvPr id="42" name="Прямоугольник 41"/>
            <p:cNvSpPr/>
            <p:nvPr/>
          </p:nvSpPr>
          <p:spPr>
            <a:xfrm>
              <a:off x="476687" y="-2307464"/>
              <a:ext cx="1255365" cy="2449712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3">
              <a:schemeClr val="accent5">
                <a:shade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3" name="Прямоугольник 42"/>
            <p:cNvSpPr/>
            <p:nvPr/>
          </p:nvSpPr>
          <p:spPr>
            <a:xfrm>
              <a:off x="483581" y="-2135044"/>
              <a:ext cx="1294878" cy="205386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5720" tIns="45720" rIns="45720" bIns="45720" numCol="1" spcCol="1270" anchor="ctr" anchorCtr="0">
              <a:noAutofit/>
            </a:bodyPr>
            <a:lstStyle/>
            <a:p>
              <a:pPr lvl="0" algn="ctr" defTabSz="533400">
                <a:lnSpc>
                  <a:spcPct val="70000"/>
                </a:lnSpc>
                <a:spcBef>
                  <a:spcPct val="0"/>
                </a:spcBef>
              </a:pPr>
              <a:r>
                <a:rPr lang="ru-RU" sz="1600" b="1" i="1" dirty="0" smtClean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Органу управления государственным внебюджетным фондом</a:t>
              </a:r>
              <a:endParaRPr lang="ru-RU" sz="16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44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959757"/>
            <a:ext cx="858837" cy="22682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30" name="Группа 29"/>
          <p:cNvGrpSpPr/>
          <p:nvPr/>
        </p:nvGrpSpPr>
        <p:grpSpPr>
          <a:xfrm>
            <a:off x="961642" y="3585747"/>
            <a:ext cx="7094930" cy="1010234"/>
            <a:chOff x="-691176" y="176825"/>
            <a:chExt cx="5782569" cy="1367294"/>
          </a:xfrm>
        </p:grpSpPr>
        <p:sp>
          <p:nvSpPr>
            <p:cNvPr id="31" name="Прямоугольник 30"/>
            <p:cNvSpPr/>
            <p:nvPr/>
          </p:nvSpPr>
          <p:spPr>
            <a:xfrm>
              <a:off x="-689413" y="176825"/>
              <a:ext cx="5780806" cy="1367294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</p:spPr>
          <p:style>
            <a:lnRef idx="0">
              <a:schemeClr val="dk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3">
              <a:schemeClr val="accent5">
                <a:shade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2" name="Прямоугольник 31"/>
            <p:cNvSpPr/>
            <p:nvPr/>
          </p:nvSpPr>
          <p:spPr>
            <a:xfrm>
              <a:off x="-691176" y="632812"/>
              <a:ext cx="5703965" cy="85407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9530" tIns="49530" rIns="49530" bIns="49530" numCol="1" spcCol="1270" anchor="ctr" anchorCtr="0">
              <a:noAutofit/>
            </a:bodyPr>
            <a:lstStyle/>
            <a:p>
              <a:pPr lvl="0" defTabSz="577850">
                <a:lnSpc>
                  <a:spcPct val="80000"/>
                </a:lnSpc>
                <a:spcBef>
                  <a:spcPct val="0"/>
                </a:spcBef>
              </a:pPr>
              <a:r>
                <a:rPr lang="ru-RU" b="1" i="1" dirty="0" smtClean="0">
                  <a:solidFill>
                    <a:srgbClr val="1D4E7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 </a:t>
              </a:r>
            </a:p>
            <a:p>
              <a:pPr lvl="0" defTabSz="577850">
                <a:lnSpc>
                  <a:spcPct val="80000"/>
                </a:lnSpc>
                <a:spcBef>
                  <a:spcPct val="0"/>
                </a:spcBef>
              </a:pPr>
              <a:endParaRPr lang="ru-RU" sz="1050" b="1" i="1" dirty="0" smtClean="0">
                <a:solidFill>
                  <a:srgbClr val="1D4E7F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lvl="0" defTabSz="577850">
                <a:lnSpc>
                  <a:spcPct val="80000"/>
                </a:lnSpc>
                <a:spcBef>
                  <a:spcPct val="0"/>
                </a:spcBef>
              </a:pPr>
              <a:r>
                <a:rPr lang="ru-RU" sz="1600" b="1" i="1" dirty="0" smtClean="0">
                  <a:solidFill>
                    <a:srgbClr val="1D4E7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4. </a:t>
              </a:r>
              <a:r>
                <a:rPr lang="ru-RU" sz="1600" b="1" i="1" dirty="0">
                  <a:solidFill>
                    <a:srgbClr val="1D4E7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Казначейский счет для осуществления и отражения операций</a:t>
              </a:r>
            </a:p>
            <a:p>
              <a:pPr defTabSz="577850">
                <a:lnSpc>
                  <a:spcPct val="80000"/>
                </a:lnSpc>
                <a:spcBef>
                  <a:spcPct val="0"/>
                </a:spcBef>
              </a:pPr>
              <a:r>
                <a:rPr lang="ru-RU" sz="1600" b="1" i="1" dirty="0">
                  <a:solidFill>
                    <a:srgbClr val="1D4E7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с денежными </a:t>
              </a:r>
              <a:r>
                <a:rPr lang="ru-RU" sz="1600" b="1" i="1" dirty="0" smtClean="0">
                  <a:solidFill>
                    <a:srgbClr val="1D4E7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средствами юридических лиц, не являющихся УБП, </a:t>
              </a:r>
            </a:p>
            <a:p>
              <a:pPr defTabSz="577850">
                <a:lnSpc>
                  <a:spcPct val="80000"/>
                </a:lnSpc>
                <a:spcBef>
                  <a:spcPct val="0"/>
                </a:spcBef>
              </a:pPr>
              <a:r>
                <a:rPr lang="ru-RU" sz="1600" b="1" i="1" dirty="0">
                  <a:solidFill>
                    <a:srgbClr val="1D4E7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sz="1600" b="1" i="1" dirty="0" smtClean="0">
                  <a:solidFill>
                    <a:srgbClr val="1D4E7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автономными и бюджетными учреждениями</a:t>
              </a:r>
            </a:p>
            <a:p>
              <a:pPr algn="ctr" defTabSz="577850">
                <a:lnSpc>
                  <a:spcPct val="80000"/>
                </a:lnSpc>
                <a:spcBef>
                  <a:spcPct val="0"/>
                </a:spcBef>
              </a:pPr>
              <a:r>
                <a:rPr lang="ru-RU" sz="1600" b="1" i="1" u="sng" dirty="0" smtClean="0">
                  <a:solidFill>
                    <a:srgbClr val="1D4E7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ОТКРЫВАЕТСЯ:</a:t>
              </a:r>
              <a:endParaRPr lang="en-US" sz="1600" b="1" i="1" u="sng" dirty="0">
                <a:solidFill>
                  <a:srgbClr val="1D4E7F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defTabSz="577850">
                <a:spcBef>
                  <a:spcPct val="0"/>
                </a:spcBef>
              </a:pPr>
              <a:endParaRPr lang="ru-RU" sz="1600" b="1" i="1" dirty="0">
                <a:solidFill>
                  <a:srgbClr val="1D4E7F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lvl="0" defTabSz="577850">
                <a:spcBef>
                  <a:spcPct val="0"/>
                </a:spcBef>
              </a:pPr>
              <a:endParaRPr lang="ru-RU" sz="1600" b="1" i="1" kern="1200" dirty="0" smtClean="0">
                <a:solidFill>
                  <a:srgbClr val="1D4E7F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lvl="0" defTabSz="577850">
                <a:spcBef>
                  <a:spcPct val="0"/>
                </a:spcBef>
              </a:pPr>
              <a:endParaRPr lang="ru-RU" sz="1600" b="1" i="1" kern="1200" dirty="0">
                <a:solidFill>
                  <a:srgbClr val="1D4E7F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47" name="Рисунок 46" descr="https://im0-tub-ru.yandex.net/i?id=60a587390c8c66df0f550a6bb9795428&amp;n=13&amp;exp=1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 flipH="1">
            <a:off x="7793640" y="2401123"/>
            <a:ext cx="1320139" cy="1073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9" name="Прямая со стрелкой 8"/>
          <p:cNvCxnSpPr/>
          <p:nvPr/>
        </p:nvCxnSpPr>
        <p:spPr>
          <a:xfrm>
            <a:off x="1907704" y="2393879"/>
            <a:ext cx="0" cy="188473"/>
          </a:xfrm>
          <a:prstGeom prst="straightConnector1">
            <a:avLst/>
          </a:prstGeom>
          <a:ln w="19050">
            <a:solidFill>
              <a:srgbClr val="1D4E7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Прямая со стрелкой 53"/>
          <p:cNvCxnSpPr/>
          <p:nvPr/>
        </p:nvCxnSpPr>
        <p:spPr>
          <a:xfrm>
            <a:off x="4216141" y="2336563"/>
            <a:ext cx="0" cy="175063"/>
          </a:xfrm>
          <a:prstGeom prst="straightConnector1">
            <a:avLst/>
          </a:prstGeom>
          <a:ln w="19050">
            <a:solidFill>
              <a:srgbClr val="1D4E7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Прямая со стрелкой 54"/>
          <p:cNvCxnSpPr/>
          <p:nvPr/>
        </p:nvCxnSpPr>
        <p:spPr>
          <a:xfrm>
            <a:off x="6688179" y="2393879"/>
            <a:ext cx="3117" cy="192188"/>
          </a:xfrm>
          <a:prstGeom prst="straightConnector1">
            <a:avLst/>
          </a:prstGeom>
          <a:ln w="19050">
            <a:solidFill>
              <a:srgbClr val="1D4E7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6" name="Группа 55"/>
          <p:cNvGrpSpPr/>
          <p:nvPr/>
        </p:nvGrpSpPr>
        <p:grpSpPr>
          <a:xfrm>
            <a:off x="940399" y="4767285"/>
            <a:ext cx="3096296" cy="577403"/>
            <a:chOff x="-84686" y="2343581"/>
            <a:chExt cx="1965826" cy="1785750"/>
          </a:xfrm>
        </p:grpSpPr>
        <p:sp>
          <p:nvSpPr>
            <p:cNvPr id="57" name="Прямоугольник 56"/>
            <p:cNvSpPr/>
            <p:nvPr/>
          </p:nvSpPr>
          <p:spPr>
            <a:xfrm>
              <a:off x="-71550" y="2343581"/>
              <a:ext cx="1952690" cy="1785750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3">
              <a:schemeClr val="accent5">
                <a:shade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8" name="Прямоугольник 57"/>
            <p:cNvSpPr/>
            <p:nvPr/>
          </p:nvSpPr>
          <p:spPr>
            <a:xfrm>
              <a:off x="-84686" y="2700751"/>
              <a:ext cx="1906278" cy="142858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5720" tIns="45720" rIns="45720" bIns="45720" numCol="1" spcCol="1270" anchor="ctr" anchorCtr="0">
              <a:noAutofit/>
            </a:bodyPr>
            <a:lstStyle/>
            <a:p>
              <a:pPr lvl="0" algn="ctr" defTabSz="533400">
                <a:lnSpc>
                  <a:spcPct val="70000"/>
                </a:lnSpc>
                <a:spcBef>
                  <a:spcPct val="0"/>
                </a:spcBef>
              </a:pPr>
              <a:r>
                <a:rPr lang="ru-RU" sz="1600" b="1" i="1" kern="1200" dirty="0" smtClean="0">
                  <a:solidFill>
                    <a:srgbClr val="1D4E7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Территориальному органу Федерального казначейства</a:t>
              </a:r>
              <a:endParaRPr lang="ru-RU" sz="1600" b="1" i="1" kern="1200" dirty="0">
                <a:solidFill>
                  <a:srgbClr val="1D4E7F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59" name="Группа 58"/>
          <p:cNvGrpSpPr/>
          <p:nvPr/>
        </p:nvGrpSpPr>
        <p:grpSpPr>
          <a:xfrm>
            <a:off x="4395596" y="4745960"/>
            <a:ext cx="3663510" cy="620052"/>
            <a:chOff x="26955" y="1246360"/>
            <a:chExt cx="1584096" cy="1641664"/>
          </a:xfrm>
        </p:grpSpPr>
        <p:sp>
          <p:nvSpPr>
            <p:cNvPr id="60" name="Прямоугольник 59"/>
            <p:cNvSpPr/>
            <p:nvPr/>
          </p:nvSpPr>
          <p:spPr>
            <a:xfrm>
              <a:off x="26955" y="1246360"/>
              <a:ext cx="1584096" cy="1641664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3">
              <a:schemeClr val="accent5">
                <a:shade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1" name="Прямоугольник 60"/>
            <p:cNvSpPr/>
            <p:nvPr/>
          </p:nvSpPr>
          <p:spPr>
            <a:xfrm>
              <a:off x="26955" y="1570712"/>
              <a:ext cx="1549111" cy="131731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5720" tIns="45720" rIns="45720" bIns="45720" numCol="1" spcCol="1270" anchor="ctr" anchorCtr="0">
              <a:noAutofit/>
            </a:bodyPr>
            <a:lstStyle/>
            <a:p>
              <a:pPr lvl="0" algn="ctr" defTabSz="533400">
                <a:lnSpc>
                  <a:spcPct val="70000"/>
                </a:lnSpc>
                <a:spcBef>
                  <a:spcPct val="0"/>
                </a:spcBef>
              </a:pPr>
              <a:endParaRPr lang="ru-RU" sz="800" b="1" i="1" dirty="0" smtClean="0">
                <a:solidFill>
                  <a:srgbClr val="1D4E7F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lvl="0" algn="ctr" defTabSz="533400">
                <a:lnSpc>
                  <a:spcPct val="70000"/>
                </a:lnSpc>
                <a:spcBef>
                  <a:spcPct val="0"/>
                </a:spcBef>
              </a:pPr>
              <a:r>
                <a:rPr lang="ru-RU" sz="1600" b="1" i="1" dirty="0" smtClean="0">
                  <a:solidFill>
                    <a:srgbClr val="1D4E7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Финансовому органу субъекта Российской Федерации  (муниципального образования)</a:t>
              </a:r>
              <a:endParaRPr lang="ru-RU" sz="1600" b="1" i="1" dirty="0">
                <a:solidFill>
                  <a:srgbClr val="1D4E7F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1200" b="1" kern="12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cxnSp>
        <p:nvCxnSpPr>
          <p:cNvPr id="12" name="Прямая со стрелкой 11"/>
          <p:cNvCxnSpPr/>
          <p:nvPr/>
        </p:nvCxnSpPr>
        <p:spPr>
          <a:xfrm>
            <a:off x="2473236" y="4597805"/>
            <a:ext cx="0" cy="169480"/>
          </a:xfrm>
          <a:prstGeom prst="straightConnector1">
            <a:avLst/>
          </a:prstGeom>
          <a:ln w="12700">
            <a:solidFill>
              <a:srgbClr val="1D4E7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Прямая со стрелкой 61"/>
          <p:cNvCxnSpPr/>
          <p:nvPr/>
        </p:nvCxnSpPr>
        <p:spPr>
          <a:xfrm>
            <a:off x="6341639" y="4597805"/>
            <a:ext cx="1" cy="169483"/>
          </a:xfrm>
          <a:prstGeom prst="straightConnector1">
            <a:avLst/>
          </a:prstGeom>
          <a:ln w="12700">
            <a:solidFill>
              <a:srgbClr val="1D4E7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Прямоугольник 63"/>
          <p:cNvSpPr/>
          <p:nvPr/>
        </p:nvSpPr>
        <p:spPr>
          <a:xfrm>
            <a:off x="941426" y="5434741"/>
            <a:ext cx="7117680" cy="122792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0">
            <a:schemeClr val="dk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3">
            <a:schemeClr val="accent5">
              <a:shade val="9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4" name="TextBox 13"/>
          <p:cNvSpPr txBox="1"/>
          <p:nvPr/>
        </p:nvSpPr>
        <p:spPr>
          <a:xfrm>
            <a:off x="966340" y="5518930"/>
            <a:ext cx="7024909" cy="127419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ru-RU" sz="1600" b="1" i="1" dirty="0" smtClean="0">
                <a:solidFill>
                  <a:srgbClr val="1D4E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Казначейский счет для осуществления и отражения операций по учету</a:t>
            </a:r>
          </a:p>
          <a:p>
            <a:pPr>
              <a:lnSpc>
                <a:spcPct val="80000"/>
              </a:lnSpc>
            </a:pPr>
            <a:r>
              <a:rPr lang="ru-RU" sz="1600" b="1" i="1" dirty="0">
                <a:solidFill>
                  <a:srgbClr val="1D4E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smtClean="0">
                <a:solidFill>
                  <a:srgbClr val="1D4E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и распределению поступлений;</a:t>
            </a:r>
          </a:p>
          <a:p>
            <a:pPr>
              <a:lnSpc>
                <a:spcPct val="80000"/>
              </a:lnSpc>
            </a:pPr>
            <a:r>
              <a:rPr lang="ru-RU" sz="1600" b="1" i="1" dirty="0" smtClean="0">
                <a:solidFill>
                  <a:srgbClr val="1D4E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 </a:t>
            </a:r>
            <a:r>
              <a:rPr lang="ru-RU" sz="1600" b="1" i="1" dirty="0">
                <a:solidFill>
                  <a:srgbClr val="1D4E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Казначейский счет для осуществления и отражения </a:t>
            </a:r>
            <a:r>
              <a:rPr lang="ru-RU" sz="1600" b="1" i="1" dirty="0" smtClean="0">
                <a:solidFill>
                  <a:srgbClr val="1D4E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операций</a:t>
            </a:r>
          </a:p>
          <a:p>
            <a:pPr>
              <a:lnSpc>
                <a:spcPct val="80000"/>
              </a:lnSpc>
            </a:pPr>
            <a:r>
              <a:rPr lang="ru-RU" sz="1600" b="1" i="1" dirty="0">
                <a:solidFill>
                  <a:srgbClr val="1D4E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smtClean="0">
                <a:solidFill>
                  <a:srgbClr val="1D4E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с денежными средствами Фонда национального благосостояния</a:t>
            </a:r>
          </a:p>
          <a:p>
            <a:pPr algn="ctr">
              <a:lnSpc>
                <a:spcPct val="80000"/>
              </a:lnSpc>
            </a:pPr>
            <a:r>
              <a:rPr lang="ru-RU" sz="1600" b="1" i="1" u="sng" dirty="0" smtClean="0">
                <a:solidFill>
                  <a:srgbClr val="1D4E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ОТКРЫВАЮТСЯ</a:t>
            </a:r>
            <a:r>
              <a:rPr lang="ru-RU" sz="1600" b="1" i="1" dirty="0" smtClean="0">
                <a:solidFill>
                  <a:srgbClr val="1D4E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Территориальному </a:t>
            </a:r>
            <a:r>
              <a:rPr lang="ru-RU" sz="1600" b="1" i="1" dirty="0">
                <a:solidFill>
                  <a:srgbClr val="1D4E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органу Федерального </a:t>
            </a:r>
            <a:r>
              <a:rPr lang="ru-RU" sz="1600" b="1" i="1" dirty="0" smtClean="0">
                <a:solidFill>
                  <a:srgbClr val="1D4E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казначейства</a:t>
            </a:r>
            <a:endParaRPr lang="ru-RU" sz="1600" b="1" i="1" dirty="0">
              <a:solidFill>
                <a:srgbClr val="1D4E7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80000"/>
              </a:lnSpc>
            </a:pPr>
            <a:endParaRPr lang="ru-RU" sz="1600" b="1" i="1" dirty="0">
              <a:solidFill>
                <a:srgbClr val="1D4E7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1254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2411760" y="142852"/>
            <a:ext cx="6684113" cy="69386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13" name="Номер слайда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4</a:t>
            </a:fld>
            <a:endParaRPr lang="ru-RU"/>
          </a:p>
        </p:txBody>
      </p:sp>
      <p:pic>
        <p:nvPicPr>
          <p:cNvPr id="11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525" y="-30088"/>
            <a:ext cx="9153525" cy="9715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8" name="Таблица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4319742"/>
              </p:ext>
            </p:extLst>
          </p:nvPr>
        </p:nvGraphicFramePr>
        <p:xfrm>
          <a:off x="70825" y="1310794"/>
          <a:ext cx="8927125" cy="111550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67642"/>
                <a:gridCol w="393187"/>
                <a:gridCol w="393187"/>
                <a:gridCol w="393187"/>
                <a:gridCol w="393187"/>
                <a:gridCol w="393187"/>
                <a:gridCol w="393187"/>
                <a:gridCol w="393187"/>
                <a:gridCol w="393187"/>
                <a:gridCol w="393187"/>
                <a:gridCol w="393187"/>
                <a:gridCol w="393187"/>
                <a:gridCol w="393187"/>
                <a:gridCol w="393187"/>
                <a:gridCol w="393187"/>
                <a:gridCol w="393187"/>
                <a:gridCol w="340031"/>
                <a:gridCol w="383755"/>
                <a:gridCol w="395018"/>
                <a:gridCol w="742874"/>
              </a:tblGrid>
              <a:tr h="63645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Признак казначейского счета</a:t>
                      </a:r>
                      <a:endParaRPr lang="ru-RU" sz="14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631" marR="2631" marT="2631" marB="0" anchor="ctr">
                    <a:lnL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11437F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Код вида счета</a:t>
                      </a:r>
                      <a:endParaRPr lang="ru-RU" sz="14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631" marR="2631" marT="2631" marB="0" anchor="ctr">
                    <a:lnT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11437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Код валюты</a:t>
                      </a:r>
                      <a:endParaRPr lang="ru-RU" sz="14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631" marR="2631" marT="2631" marB="0" anchor="ctr">
                    <a:lnT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11437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Идентификатор публично-правового </a:t>
                      </a:r>
                      <a:r>
                        <a:rPr lang="ru-RU" sz="140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образования</a:t>
                      </a:r>
                      <a:endParaRPr lang="ru-RU" sz="14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631" marR="2631" marT="2631" marB="0" anchor="ctr">
                    <a:lnT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11437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Код ТОФК</a:t>
                      </a:r>
                      <a:endParaRPr lang="ru-RU" sz="14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631" marR="2631" marT="2631" marB="0" anchor="ctr">
                    <a:lnT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11437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Порядковый номер счета</a:t>
                      </a:r>
                      <a:endParaRPr lang="ru-RU" sz="14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631" marR="2631" marT="2631" marB="0" anchor="ctr">
                    <a:lnR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11437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6366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5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1</a:t>
                      </a:r>
                      <a:endParaRPr lang="ru-RU" sz="75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631" marR="2631" marT="2631" marB="0" anchor="ctr">
                    <a:lnL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1143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5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2</a:t>
                      </a:r>
                      <a:endParaRPr lang="ru-RU" sz="75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631" marR="2631" marT="2631" marB="0" anchor="ctr">
                    <a:solidFill>
                      <a:srgbClr val="1143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5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3</a:t>
                      </a:r>
                      <a:endParaRPr lang="ru-RU" sz="75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631" marR="2631" marT="2631" marB="0" anchor="ctr">
                    <a:solidFill>
                      <a:srgbClr val="1143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5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4</a:t>
                      </a:r>
                      <a:endParaRPr lang="ru-RU" sz="75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631" marR="2631" marT="2631" marB="0" anchor="ctr">
                    <a:solidFill>
                      <a:srgbClr val="1143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5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5</a:t>
                      </a:r>
                      <a:endParaRPr lang="ru-RU" sz="75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631" marR="2631" marT="2631" marB="0" anchor="ctr">
                    <a:solidFill>
                      <a:srgbClr val="1143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5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6</a:t>
                      </a:r>
                      <a:endParaRPr lang="ru-RU" sz="75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631" marR="2631" marT="2631" marB="0" anchor="ctr">
                    <a:solidFill>
                      <a:srgbClr val="1143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5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7</a:t>
                      </a:r>
                      <a:endParaRPr lang="ru-RU" sz="75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631" marR="2631" marT="2631" marB="0" anchor="ctr">
                    <a:solidFill>
                      <a:srgbClr val="1143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5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8</a:t>
                      </a:r>
                      <a:endParaRPr lang="ru-RU" sz="75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631" marR="2631" marT="2631" marB="0" anchor="ctr">
                    <a:solidFill>
                      <a:srgbClr val="1143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5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9</a:t>
                      </a:r>
                      <a:endParaRPr lang="ru-RU" sz="75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631" marR="2631" marT="2631" marB="0" anchor="ctr">
                    <a:solidFill>
                      <a:srgbClr val="1143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5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10</a:t>
                      </a:r>
                      <a:endParaRPr lang="ru-RU" sz="75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631" marR="2631" marT="2631" marB="0" anchor="ctr">
                    <a:solidFill>
                      <a:srgbClr val="1143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5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11</a:t>
                      </a:r>
                      <a:endParaRPr lang="ru-RU" sz="75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631" marR="2631" marT="2631" marB="0" anchor="ctr">
                    <a:solidFill>
                      <a:srgbClr val="1143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5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12</a:t>
                      </a:r>
                      <a:endParaRPr lang="ru-RU" sz="75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631" marR="2631" marT="2631" marB="0" anchor="ctr">
                    <a:solidFill>
                      <a:srgbClr val="1143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5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13</a:t>
                      </a:r>
                      <a:endParaRPr lang="ru-RU" sz="75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631" marR="2631" marT="2631" marB="0" anchor="ctr">
                    <a:solidFill>
                      <a:srgbClr val="1143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5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14</a:t>
                      </a:r>
                      <a:endParaRPr lang="ru-RU" sz="75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631" marR="2631" marT="2631" marB="0" anchor="ctr">
                    <a:solidFill>
                      <a:srgbClr val="1143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5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15</a:t>
                      </a:r>
                      <a:endParaRPr lang="ru-RU" sz="75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631" marR="2631" marT="2631" marB="0" anchor="ctr">
                    <a:solidFill>
                      <a:srgbClr val="1143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5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16</a:t>
                      </a:r>
                      <a:endParaRPr lang="ru-RU" sz="75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631" marR="2631" marT="2631" marB="0" anchor="ctr">
                    <a:solidFill>
                      <a:srgbClr val="1143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5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17</a:t>
                      </a:r>
                      <a:endParaRPr lang="ru-RU" sz="75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631" marR="2631" marT="2631" marB="0" anchor="ctr">
                    <a:solidFill>
                      <a:srgbClr val="1143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5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18</a:t>
                      </a:r>
                      <a:endParaRPr lang="ru-RU" sz="75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631" marR="2631" marT="2631" marB="0" anchor="ctr">
                    <a:solidFill>
                      <a:srgbClr val="1143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5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19</a:t>
                      </a:r>
                      <a:endParaRPr lang="ru-RU" sz="75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631" marR="2631" marT="2631" marB="0" anchor="ctr">
                    <a:solidFill>
                      <a:srgbClr val="1143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5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20</a:t>
                      </a:r>
                      <a:endParaRPr lang="ru-RU" sz="75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631" marR="2631" marT="2631" marB="0" anchor="ctr">
                    <a:lnR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11437F"/>
                    </a:solidFill>
                  </a:tcPr>
                </a:tc>
              </a:tr>
              <a:tr h="30913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4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631" marR="2631" marT="2631" marB="0" anchor="ctr">
                    <a:lnL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43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4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631" marR="2631" marT="2631" marB="0" anchor="ctr">
                    <a:lnB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43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4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631" marR="2631" marT="2631" marB="0" anchor="ctr">
                    <a:lnB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43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4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631" marR="2631" marT="2631" marB="0" anchor="ctr">
                    <a:lnB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43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631" marR="2631" marT="2631" marB="0" anchor="ctr">
                    <a:lnB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43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4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631" marR="2631" marT="2631" marB="0" anchor="ctr">
                    <a:lnB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43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4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631" marR="2631" marT="2631" marB="0" anchor="ctr">
                    <a:lnB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43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4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631" marR="2631" marT="2631" marB="0" anchor="ctr">
                    <a:lnB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43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4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631" marR="2631" marT="2631" marB="0" anchor="ctr">
                    <a:lnB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43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4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631" marR="2631" marT="2631" marB="0" anchor="ctr">
                    <a:lnB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43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4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631" marR="2631" marT="2631" marB="0" anchor="ctr">
                    <a:lnB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43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4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631" marR="2631" marT="2631" marB="0" anchor="ctr">
                    <a:lnB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43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4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631" marR="2631" marT="2631" marB="0" anchor="ctr">
                    <a:lnB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43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4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631" marR="2631" marT="2631" marB="0" anchor="ctr">
                    <a:lnB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43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4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631" marR="2631" marT="2631" marB="0" anchor="ctr">
                    <a:lnB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43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4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631" marR="2631" marT="2631" marB="0" anchor="ctr">
                    <a:lnB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43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4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631" marR="2631" marT="2631" marB="0" anchor="ctr">
                    <a:lnB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43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4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631" marR="2631" marT="2631" marB="0" anchor="ctr">
                    <a:lnB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43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4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631" marR="2631" marT="2631" marB="0" anchor="ctr">
                    <a:lnB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43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4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631" marR="2631" marT="2631" marB="0" anchor="ctr">
                    <a:lnR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437F"/>
                    </a:solidFill>
                  </a:tcPr>
                </a:tc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827584" y="188640"/>
            <a:ext cx="7416824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уникального номера казначейского счета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82180" y="2422707"/>
            <a:ext cx="897011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114B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Признак </a:t>
            </a:r>
            <a:r>
              <a:rPr lang="ru-RU" b="1" dirty="0">
                <a:solidFill>
                  <a:srgbClr val="114B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казначейского счета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принимает значение "0"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92441" y="2721355"/>
            <a:ext cx="8970113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114B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Код вида казначейского счета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номере казначейского счета принимает следующие значения</a:t>
            </a:r>
            <a:r>
              <a:rPr lang="ru-RU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ru-RU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3100 - средства поступлений, являющихся источниками формирования доходов бюджетов бюджетной системы Российской Федерации;</a:t>
            </a:r>
          </a:p>
          <a:p>
            <a:r>
              <a:rPr lang="ru-RU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3211 - средства федерального бюджета;</a:t>
            </a:r>
          </a:p>
          <a:p>
            <a:r>
              <a:rPr lang="ru-RU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3212 - средства, поступающие во временное распоряжение получателей средств федерального бюджета;</a:t>
            </a:r>
          </a:p>
          <a:p>
            <a:r>
              <a:rPr lang="ru-RU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3214 - средства федеральных бюджетных и автономных учреждений;</a:t>
            </a:r>
          </a:p>
          <a:p>
            <a:r>
              <a:rPr lang="ru-RU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3215 - средства юридических лиц, не являющихся участниками бюджетного процесса, бюджетными и автономными учреждениями, источником финансового обеспечения которых являются средства федерального бюджета;</a:t>
            </a:r>
          </a:p>
          <a:p>
            <a:r>
              <a:rPr lang="ru-RU" sz="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3221 </a:t>
            </a:r>
            <a:r>
              <a:rPr lang="ru-RU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средства бюджетов субъектов Российской Федерации;</a:t>
            </a:r>
          </a:p>
          <a:p>
            <a:r>
              <a:rPr lang="ru-RU" sz="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3225 </a:t>
            </a:r>
            <a:r>
              <a:rPr lang="ru-RU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средства юридических лиц, не являющихся участниками бюджетного процесса, бюджетными и автономными учреждениями, источником финансового обеспечения которых являются средства бюджетов субъектов Российской Федерации;</a:t>
            </a:r>
          </a:p>
          <a:p>
            <a:r>
              <a:rPr lang="ru-RU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3231 - средства местных бюджетов;</a:t>
            </a:r>
          </a:p>
          <a:p>
            <a:r>
              <a:rPr lang="ru-RU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3232 - средства, поступающие во временное распоряжение получателей средств местных бюджетов;</a:t>
            </a:r>
          </a:p>
          <a:p>
            <a:r>
              <a:rPr lang="ru-RU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3234 - средства муниципальных бюджетных и автономных учреждений;</a:t>
            </a:r>
          </a:p>
          <a:p>
            <a:r>
              <a:rPr lang="ru-RU" sz="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3241 </a:t>
            </a:r>
            <a:r>
              <a:rPr lang="ru-RU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средства бюджета Пенсионного фонда Российской Федерации;</a:t>
            </a:r>
          </a:p>
          <a:p>
            <a:r>
              <a:rPr lang="ru-RU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3242 - средства, поступающие во временное распоряжение получателей средств бюджета Пенсионного фонда Российской Федерации;</a:t>
            </a:r>
          </a:p>
          <a:p>
            <a:r>
              <a:rPr lang="ru-RU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3251 - средства бюджета Фонда социального страхования Российской Федерации;</a:t>
            </a:r>
          </a:p>
          <a:p>
            <a:r>
              <a:rPr lang="ru-RU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3252 - средства, поступающие во временное распоряжение получателей средств бюджета Фонда социального страхования Российской Федерации;</a:t>
            </a:r>
          </a:p>
          <a:p>
            <a:r>
              <a:rPr lang="ru-RU" sz="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3271 </a:t>
            </a:r>
            <a:r>
              <a:rPr lang="ru-RU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средства бюджетов территориальных фондов обязательного медицинского страхования;</a:t>
            </a:r>
          </a:p>
          <a:p>
            <a:r>
              <a:rPr lang="ru-RU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3272 - средства, поступающие во временное распоряжение получателей средств бюджетов территориальных фондов обязательного медицинского страхования</a:t>
            </a:r>
            <a:r>
              <a:rPr lang="ru-RU" sz="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92441" y="5519172"/>
            <a:ext cx="8970113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ru-RU" b="1" dirty="0" smtClean="0">
                <a:solidFill>
                  <a:srgbClr val="114B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Код валюты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присваивается в соответствии с Общероссийским классификатором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валют</a:t>
            </a:r>
          </a:p>
          <a:p>
            <a:pPr>
              <a:lnSpc>
                <a:spcPct val="90000"/>
              </a:lnSpc>
            </a:pPr>
            <a:r>
              <a:rPr lang="ru-RU" b="1" dirty="0">
                <a:solidFill>
                  <a:srgbClr val="114B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Идентификатор публично-правового </a:t>
            </a:r>
            <a:r>
              <a:rPr lang="ru-RU" b="1" dirty="0" smtClean="0">
                <a:solidFill>
                  <a:srgbClr val="114B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код ОКТМО</a:t>
            </a:r>
          </a:p>
          <a:p>
            <a:pPr>
              <a:lnSpc>
                <a:spcPct val="90000"/>
              </a:lnSpc>
            </a:pPr>
            <a:r>
              <a:rPr lang="ru-RU" b="1" dirty="0" smtClean="0">
                <a:solidFill>
                  <a:srgbClr val="114B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Код ТОФК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код территориального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органа Федерального казначейства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</a:pPr>
            <a:r>
              <a:rPr lang="ru-RU" b="1" dirty="0">
                <a:solidFill>
                  <a:srgbClr val="114B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Порядковый номер счета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используется при открытии нескольких казначейских счетов одного вида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70826" y="941462"/>
            <a:ext cx="891272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n>
                  <a:solidFill>
                    <a:srgbClr val="11437F"/>
                  </a:solidFill>
                </a:ln>
                <a:solidFill>
                  <a:srgbClr val="114B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Банковский счет </a:t>
            </a:r>
            <a:r>
              <a:rPr lang="ru-RU" b="1" dirty="0">
                <a:solidFill>
                  <a:srgbClr val="114B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40201810600000000011</a:t>
            </a:r>
          </a:p>
        </p:txBody>
      </p:sp>
    </p:spTree>
    <p:extLst>
      <p:ext uri="{BB962C8B-B14F-4D97-AF65-F5344CB8AC3E}">
        <p14:creationId xmlns:p14="http://schemas.microsoft.com/office/powerpoint/2010/main" val="2818153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Номер слайда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5</a:t>
            </a:fld>
            <a:endParaRPr lang="ru-RU"/>
          </a:p>
        </p:txBody>
      </p:sp>
      <p:pic>
        <p:nvPicPr>
          <p:cNvPr id="11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5514"/>
            <a:ext cx="9153525" cy="8089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1"/>
          <p:cNvSpPr>
            <a:spLocks noChangeArrowheads="1"/>
          </p:cNvSpPr>
          <p:nvPr/>
        </p:nvSpPr>
        <p:spPr bwMode="auto">
          <a:xfrm>
            <a:off x="11319" y="910570"/>
            <a:ext cx="9084553" cy="569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300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                                                                  </a:t>
            </a:r>
            <a:endParaRPr kumimoji="0" lang="ru-RU" altLang="ru-RU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 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1403648" y="157094"/>
            <a:ext cx="655272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114B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Заявка на подключение (изменение данных) пользователя ГИИС «Электронный бюджет»</a:t>
            </a:r>
            <a:endParaRPr lang="ru-RU" b="1" i="1" dirty="0">
              <a:solidFill>
                <a:srgbClr val="114B7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/>
          <p:cNvPicPr/>
          <p:nvPr/>
        </p:nvPicPr>
        <p:blipFill rotWithShape="1">
          <a:blip r:embed="rId4"/>
          <a:srcRect l="4946" t="22476" r="67021" b="8143"/>
          <a:stretch/>
        </p:blipFill>
        <p:spPr bwMode="auto">
          <a:xfrm>
            <a:off x="1907704" y="803426"/>
            <a:ext cx="5791141" cy="605457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782605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Номер слайда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6</a:t>
            </a:fld>
            <a:endParaRPr lang="ru-RU"/>
          </a:p>
        </p:txBody>
      </p:sp>
      <p:pic>
        <p:nvPicPr>
          <p:cNvPr id="11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5514"/>
            <a:ext cx="9153525" cy="8089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8525941"/>
              </p:ext>
            </p:extLst>
          </p:nvPr>
        </p:nvGraphicFramePr>
        <p:xfrm>
          <a:off x="80445" y="1110263"/>
          <a:ext cx="8992633" cy="555909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935849"/>
                <a:gridCol w="7056784"/>
              </a:tblGrid>
              <a:tr h="21839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реквизита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887" marR="4887" marT="4887" marB="4887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Правила </a:t>
                      </a:r>
                      <a:r>
                        <a:rPr lang="ru-RU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формирования, заполнения реквизита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887" marR="4887" marT="4887" marB="4887"/>
                </a:tc>
              </a:tr>
              <a:tr h="78033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 Наименование клиента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887" marR="4887" marT="4887" marB="4887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Указывается полное наименование (с учетом символа "№", кавычек, скобок, знаков препинания) территориального органа Федерального казначейства, финансового органа субъекта Российской Федерации (муниципального образования), органа управления государственным внебюджетным фондом в соответствии с полным наименованием, указанным в его реестровой записи Сводного реестра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887" marR="4887" marT="4887" marB="4887"/>
                </a:tc>
              </a:tr>
              <a:tr h="57606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 ИНН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887" marR="4887" marT="4887" marB="4887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Указывается идентификационный номер налогоплательщика территориального органа Федерального казначейства, финансового органа субъекта Российской Федерации (муниципального образования), органа управления государственным внебюджетным фондом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887" marR="4887" marT="4887" marB="4887"/>
                </a:tc>
              </a:tr>
              <a:tr h="56844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 КПП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887" marR="4887" marT="4887" marB="4887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Указывается код причины постановки на учет территориального органа Федерального казначейства, финансового органа субъекта Российской Федерации (муниципального образования), органа управления государственным внебюджетным фондом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887" marR="4887" marT="4887" marB="4887"/>
                </a:tc>
              </a:tr>
              <a:tr h="56081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 Код по Сводному реестру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887" marR="4887" marT="4887" marB="4887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Указывается код по Сводному реестру территориального органа Федерального казначейства, финансового органа субъекта Российской Федерации (муниципального образования), органа управления государственным внебюджетным фондом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887" marR="4887" marT="4887" marB="4887"/>
                </a:tc>
              </a:tr>
              <a:tr h="55319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 Код по ОКПО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887" marR="4887" marT="4887" marB="4887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Указывается код по Общероссийскому классификатору предприятий и организаций территориального органа Федерального казначейства, финансового органа субъекта Российской Федерации (муниципального образования), органа управления государственным внебюджетным фондом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887" marR="4887" marT="4887" marB="4887"/>
                </a:tc>
              </a:tr>
              <a:tr h="61447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 Код ОКТМО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887" marR="4887" marT="4887" marB="4887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Указывается код по Общероссийскому классификатору территорий муниципальных образований территориального органа Федерального казначейства, финансового органа субъекта Российской Федерации (муниципального образования), органа управления государственным внебюджетным фондом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887" marR="4887" marT="4887" marB="4887"/>
                </a:tc>
              </a:tr>
              <a:tr h="443659">
                <a:tc>
                  <a:txBody>
                    <a:bodyPr/>
                    <a:lstStyle/>
                    <a:p>
                      <a:pPr>
                        <a:lnSpc>
                          <a:spcPct val="7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 Наименование открываемого казначейского счета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887" marR="4887" marT="4887" marB="4887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Указывается наименование соответствующего вида казначейского счета (видов казначейских счетов) в соответствии с видами казначейских счетов, предусмотренными пунктом 2 настоящего Порядка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887" marR="4887" marT="4887" marB="4887"/>
                </a:tc>
              </a:tr>
              <a:tr h="27939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 Код валюты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887" marR="4887" marT="4887" marB="4887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Указывается код валюты по Общероссийскому классификатору валют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887" marR="4887" marT="4887" marB="4887"/>
                </a:tc>
              </a:tr>
              <a:tr h="283702">
                <a:tc>
                  <a:txBody>
                    <a:bodyPr/>
                    <a:lstStyle/>
                    <a:p>
                      <a:pPr>
                        <a:lnSpc>
                          <a:spcPct val="70000"/>
                        </a:lnSpc>
                        <a:spcAft>
                          <a:spcPts val="0"/>
                        </a:spcAft>
                      </a:pPr>
                      <a:endParaRPr lang="ru-RU" sz="700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7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Руководитель клиента (уполномоченное лицо)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887" marR="4887" marT="4887" marB="4887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Указываются фамилия, имя, отчество (полностью) руководителя (уполномоченного лица)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887" marR="4887" marT="4887" marB="4887"/>
                </a:tc>
              </a:tr>
              <a:tr h="418470">
                <a:tc>
                  <a:txBody>
                    <a:bodyPr/>
                    <a:lstStyle/>
                    <a:p>
                      <a:pPr>
                        <a:lnSpc>
                          <a:spcPct val="70000"/>
                        </a:lnSpc>
                        <a:spcAft>
                          <a:spcPts val="0"/>
                        </a:spcAft>
                      </a:pPr>
                      <a:endParaRPr lang="ru-RU" sz="800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7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Главный бухгалтер клиента (уполномоченное лицо)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887" marR="4887" marT="4887" marB="4887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Указываются фамилия, имя, отчество (полностью) главного бухгалтера (уполномоченного лица)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887" marR="4887" marT="4887" marB="4887"/>
                </a:tc>
              </a:tr>
            </a:tbl>
          </a:graphicData>
        </a:graphic>
      </p:graphicFrame>
      <p:sp>
        <p:nvSpPr>
          <p:cNvPr id="10" name="Rectangle 1"/>
          <p:cNvSpPr>
            <a:spLocks noChangeArrowheads="1"/>
          </p:cNvSpPr>
          <p:nvPr/>
        </p:nvSpPr>
        <p:spPr bwMode="auto">
          <a:xfrm>
            <a:off x="11319" y="910570"/>
            <a:ext cx="9084553" cy="569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300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                                                                  </a:t>
            </a:r>
            <a:endParaRPr kumimoji="0" lang="ru-RU" altLang="ru-RU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 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1403648" y="157094"/>
            <a:ext cx="655272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b="1" dirty="0" smtClean="0">
                <a:solidFill>
                  <a:srgbClr val="114B7F"/>
                </a:solidFill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Реквизиты </a:t>
            </a:r>
            <a:r>
              <a:rPr lang="ru-RU" altLang="ru-RU" b="1" dirty="0">
                <a:solidFill>
                  <a:srgbClr val="114B7F"/>
                </a:solidFill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заявления на открытие казначейского </a:t>
            </a:r>
            <a:r>
              <a:rPr lang="ru-RU" altLang="ru-RU" b="1" dirty="0" smtClean="0">
                <a:solidFill>
                  <a:srgbClr val="114B7F"/>
                </a:solidFill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счета</a:t>
            </a:r>
          </a:p>
          <a:p>
            <a:pPr lvl="0"/>
            <a:r>
              <a:rPr lang="ru-RU" altLang="ru-RU" b="1" i="1" dirty="0" smtClean="0">
                <a:solidFill>
                  <a:srgbClr val="114B7F"/>
                </a:solidFill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(Приложение </a:t>
            </a:r>
            <a:r>
              <a:rPr lang="ru-RU" altLang="ru-RU" b="1" i="1" dirty="0">
                <a:solidFill>
                  <a:srgbClr val="114B7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№ </a:t>
            </a:r>
            <a:r>
              <a:rPr lang="ru-RU" altLang="ru-RU" b="1" i="1" dirty="0" smtClean="0">
                <a:solidFill>
                  <a:srgbClr val="114B7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 к </a:t>
            </a:r>
            <a:r>
              <a:rPr lang="ru-RU" altLang="ru-RU" b="1" i="1" dirty="0">
                <a:solidFill>
                  <a:srgbClr val="114B7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Порядку </a:t>
            </a:r>
            <a:r>
              <a:rPr lang="ru-RU" altLang="ru-RU" b="1" i="1" dirty="0" smtClean="0">
                <a:solidFill>
                  <a:srgbClr val="114B7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открытия казначейских счетов)</a:t>
            </a:r>
            <a:endParaRPr lang="ru-RU" b="1" i="1" dirty="0">
              <a:solidFill>
                <a:srgbClr val="114B7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3811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Номер слайда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7</a:t>
            </a:fld>
            <a:endParaRPr lang="ru-RU"/>
          </a:p>
        </p:txBody>
      </p:sp>
      <p:pic>
        <p:nvPicPr>
          <p:cNvPr id="11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525" y="0"/>
            <a:ext cx="9153525" cy="9715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Рисунок 5"/>
          <p:cNvPicPr/>
          <p:nvPr/>
        </p:nvPicPr>
        <p:blipFill rotWithShape="1">
          <a:blip r:embed="rId4"/>
          <a:srcRect l="32862" t="22430" r="42295" b="13355"/>
          <a:stretch/>
        </p:blipFill>
        <p:spPr bwMode="auto">
          <a:xfrm>
            <a:off x="347869" y="1117600"/>
            <a:ext cx="4978400" cy="5621868"/>
          </a:xfrm>
          <a:prstGeom prst="rect">
            <a:avLst/>
          </a:prstGeom>
          <a:ln>
            <a:solidFill>
              <a:schemeClr val="tx1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8" name="Прямоугольник 27"/>
          <p:cNvSpPr/>
          <p:nvPr/>
        </p:nvSpPr>
        <p:spPr>
          <a:xfrm>
            <a:off x="5388316" y="1300030"/>
            <a:ext cx="3672409" cy="398379"/>
          </a:xfrm>
          <a:prstGeom prst="rect">
            <a:avLst/>
          </a:prstGeom>
          <a:ln w="12700">
            <a:solidFill>
              <a:schemeClr val="accent1">
                <a:shade val="50000"/>
              </a:schemeClr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70000"/>
              </a:lnSpc>
            </a:pPr>
            <a:r>
              <a:rPr lang="ru-RU" sz="1400" dirty="0" smtClean="0">
                <a:solidFill>
                  <a:srgbClr val="114B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Код по </a:t>
            </a:r>
            <a:r>
              <a:rPr lang="ru-RU" sz="1400" dirty="0">
                <a:solidFill>
                  <a:srgbClr val="114B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Общероссийскому классификатору предприятий и организаций </a:t>
            </a:r>
            <a:r>
              <a:rPr lang="ru-RU" sz="1400" dirty="0" smtClean="0">
                <a:solidFill>
                  <a:srgbClr val="114B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ОКПО</a:t>
            </a:r>
          </a:p>
        </p:txBody>
      </p:sp>
      <p:sp>
        <p:nvSpPr>
          <p:cNvPr id="29" name="Прямоугольник 28"/>
          <p:cNvSpPr/>
          <p:nvPr/>
        </p:nvSpPr>
        <p:spPr>
          <a:xfrm>
            <a:off x="5393585" y="2082416"/>
            <a:ext cx="3672409" cy="544765"/>
          </a:xfrm>
          <a:prstGeom prst="rect">
            <a:avLst/>
          </a:prstGeom>
          <a:ln w="12700">
            <a:solidFill>
              <a:schemeClr val="accent1">
                <a:shade val="50000"/>
              </a:schemeClr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70000"/>
              </a:lnSpc>
            </a:pPr>
            <a:r>
              <a:rPr lang="ru-RU" sz="1400" dirty="0">
                <a:solidFill>
                  <a:srgbClr val="114B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1400" dirty="0" smtClean="0">
                <a:solidFill>
                  <a:srgbClr val="114B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дентификационного </a:t>
            </a:r>
            <a:r>
              <a:rPr lang="ru-RU" sz="1400" dirty="0">
                <a:solidFill>
                  <a:srgbClr val="114B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номера налогоплательщика (далее - ИНН) и кода причины постановки на учет (далее - КПП)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6228184" y="971550"/>
            <a:ext cx="156671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600" dirty="0">
                <a:solidFill>
                  <a:srgbClr val="114B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кодовой зоне:</a:t>
            </a:r>
          </a:p>
        </p:txBody>
      </p:sp>
      <p:cxnSp>
        <p:nvCxnSpPr>
          <p:cNvPr id="31" name="Прямая со стрелкой 30"/>
          <p:cNvCxnSpPr>
            <a:stCxn id="28" idx="1"/>
          </p:cNvCxnSpPr>
          <p:nvPr/>
        </p:nvCxnSpPr>
        <p:spPr>
          <a:xfrm flipH="1">
            <a:off x="4234606" y="1499220"/>
            <a:ext cx="1153710" cy="1034909"/>
          </a:xfrm>
          <a:prstGeom prst="straightConnector1">
            <a:avLst/>
          </a:prstGeom>
          <a:ln w="1270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8" name="TextBox 1027"/>
          <p:cNvSpPr txBox="1"/>
          <p:nvPr/>
        </p:nvSpPr>
        <p:spPr>
          <a:xfrm>
            <a:off x="1502841" y="2459157"/>
            <a:ext cx="2146760" cy="480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70000"/>
              </a:lnSpc>
            </a:pPr>
            <a:r>
              <a:rPr lang="ru-RU" sz="1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полное и сокращенное наименование финансового органа</a:t>
            </a:r>
            <a:endParaRPr lang="ru-RU" sz="1200" b="1" dirty="0">
              <a:solidFill>
                <a:srgbClr val="FF0000"/>
              </a:solidFill>
            </a:endParaRPr>
          </a:p>
        </p:txBody>
      </p:sp>
      <p:sp>
        <p:nvSpPr>
          <p:cNvPr id="1029" name="TextBox 1028"/>
          <p:cNvSpPr txBox="1"/>
          <p:nvPr/>
        </p:nvSpPr>
        <p:spPr>
          <a:xfrm>
            <a:off x="3995936" y="2246675"/>
            <a:ext cx="789741" cy="24622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1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00.00.0000</a:t>
            </a:r>
            <a:endParaRPr lang="ru-RU" sz="1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30" name="TextBox 1029"/>
          <p:cNvSpPr txBox="1"/>
          <p:nvPr/>
        </p:nvSpPr>
        <p:spPr>
          <a:xfrm>
            <a:off x="1249843" y="1605582"/>
            <a:ext cx="2736304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Номера открытых казначейских счетов </a:t>
            </a:r>
            <a:r>
              <a:rPr lang="ru-RU" sz="1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(указывает </a:t>
            </a:r>
            <a:r>
              <a:rPr lang="ru-RU" sz="1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УФК по Липецкой </a:t>
            </a:r>
            <a:r>
              <a:rPr lang="ru-RU" sz="1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области)</a:t>
            </a:r>
            <a:endParaRPr lang="ru-RU" sz="1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cxnSp>
        <p:nvCxnSpPr>
          <p:cNvPr id="41" name="Прямая со стрелкой 40"/>
          <p:cNvCxnSpPr/>
          <p:nvPr/>
        </p:nvCxnSpPr>
        <p:spPr>
          <a:xfrm flipH="1">
            <a:off x="4310443" y="2534129"/>
            <a:ext cx="1090946" cy="606839"/>
          </a:xfrm>
          <a:prstGeom prst="straightConnector1">
            <a:avLst/>
          </a:prstGeom>
          <a:ln w="1270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8" name="TextBox 1037"/>
          <p:cNvSpPr txBox="1"/>
          <p:nvPr/>
        </p:nvSpPr>
        <p:spPr>
          <a:xfrm>
            <a:off x="3916706" y="1359261"/>
            <a:ext cx="108734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 по порядку</a:t>
            </a:r>
            <a:endParaRPr lang="ru-RU" sz="1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9" name="Прямая со стрелкой 18"/>
          <p:cNvCxnSpPr>
            <a:stCxn id="29" idx="1"/>
          </p:cNvCxnSpPr>
          <p:nvPr/>
        </p:nvCxnSpPr>
        <p:spPr>
          <a:xfrm flipH="1">
            <a:off x="4310443" y="2354799"/>
            <a:ext cx="1083142" cy="607619"/>
          </a:xfrm>
          <a:prstGeom prst="straightConnector1">
            <a:avLst/>
          </a:prstGeom>
          <a:ln w="1270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1433184" y="2127559"/>
            <a:ext cx="1479789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Дата</a:t>
            </a:r>
            <a:r>
              <a:rPr lang="en-US" sz="1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составления</a:t>
            </a:r>
            <a:endParaRPr lang="ru-RU" sz="1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5393585" y="1778346"/>
            <a:ext cx="3672409" cy="247568"/>
          </a:xfrm>
          <a:prstGeom prst="rect">
            <a:avLst/>
          </a:prstGeom>
          <a:ln w="12700">
            <a:solidFill>
              <a:schemeClr val="accent1">
                <a:shade val="50000"/>
              </a:schemeClr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70000"/>
              </a:lnSpc>
            </a:pPr>
            <a:r>
              <a:rPr lang="ru-RU" sz="1400" dirty="0" smtClean="0">
                <a:solidFill>
                  <a:srgbClr val="114B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Код по Сводному реестр;</a:t>
            </a:r>
          </a:p>
        </p:txBody>
      </p:sp>
      <p:cxnSp>
        <p:nvCxnSpPr>
          <p:cNvPr id="17" name="Прямая со стрелкой 16"/>
          <p:cNvCxnSpPr>
            <a:stCxn id="16" idx="1"/>
          </p:cNvCxnSpPr>
          <p:nvPr/>
        </p:nvCxnSpPr>
        <p:spPr>
          <a:xfrm flipH="1">
            <a:off x="4310445" y="1902130"/>
            <a:ext cx="1083140" cy="889309"/>
          </a:xfrm>
          <a:prstGeom prst="straightConnector1">
            <a:avLst/>
          </a:prstGeom>
          <a:ln w="1270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Прямоугольник 23"/>
          <p:cNvSpPr/>
          <p:nvPr/>
        </p:nvSpPr>
        <p:spPr>
          <a:xfrm>
            <a:off x="5399844" y="2735280"/>
            <a:ext cx="3672409" cy="544765"/>
          </a:xfrm>
          <a:prstGeom prst="rect">
            <a:avLst/>
          </a:prstGeom>
          <a:ln w="12700">
            <a:solidFill>
              <a:schemeClr val="accent1">
                <a:shade val="50000"/>
              </a:schemeClr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70000"/>
              </a:lnSpc>
            </a:pPr>
            <a:r>
              <a:rPr lang="ru-RU" sz="1400" dirty="0">
                <a:solidFill>
                  <a:srgbClr val="114B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Полное наименование </a:t>
            </a:r>
            <a:r>
              <a:rPr lang="ru-RU" sz="1400" dirty="0" smtClean="0">
                <a:solidFill>
                  <a:srgbClr val="114B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должностей должностных  </a:t>
            </a:r>
            <a:r>
              <a:rPr lang="ru-RU" sz="1400" dirty="0">
                <a:solidFill>
                  <a:srgbClr val="114B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лиц, </a:t>
            </a:r>
            <a:r>
              <a:rPr lang="ru-RU" sz="1400" dirty="0" smtClean="0">
                <a:solidFill>
                  <a:srgbClr val="114B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имеющих соответственно право </a:t>
            </a:r>
            <a:r>
              <a:rPr lang="ru-RU" sz="1400" dirty="0">
                <a:solidFill>
                  <a:srgbClr val="114B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первой или второй подписи</a:t>
            </a:r>
          </a:p>
        </p:txBody>
      </p:sp>
      <p:cxnSp>
        <p:nvCxnSpPr>
          <p:cNvPr id="25" name="Прямая со стрелкой 24"/>
          <p:cNvCxnSpPr>
            <a:stCxn id="24" idx="1"/>
          </p:cNvCxnSpPr>
          <p:nvPr/>
        </p:nvCxnSpPr>
        <p:spPr>
          <a:xfrm flipH="1">
            <a:off x="1433184" y="3007663"/>
            <a:ext cx="3966660" cy="1141417"/>
          </a:xfrm>
          <a:prstGeom prst="straightConnector1">
            <a:avLst/>
          </a:prstGeom>
          <a:ln w="1270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Прямоугольник 32"/>
          <p:cNvSpPr/>
          <p:nvPr/>
        </p:nvSpPr>
        <p:spPr>
          <a:xfrm>
            <a:off x="5409137" y="3357247"/>
            <a:ext cx="3672409" cy="846386"/>
          </a:xfrm>
          <a:prstGeom prst="rect">
            <a:avLst/>
          </a:prstGeom>
          <a:ln w="12700">
            <a:solidFill>
              <a:schemeClr val="accent1">
                <a:shade val="50000"/>
              </a:schemeClr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70000"/>
              </a:lnSpc>
            </a:pPr>
            <a:r>
              <a:rPr lang="ru-RU" sz="1400" dirty="0" smtClean="0">
                <a:solidFill>
                  <a:srgbClr val="114B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Полностью без сокращений фамилии, имена и отчества должностных  </a:t>
            </a:r>
            <a:r>
              <a:rPr lang="ru-RU" sz="1400" dirty="0">
                <a:solidFill>
                  <a:srgbClr val="114B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лиц, </a:t>
            </a:r>
            <a:r>
              <a:rPr lang="ru-RU" sz="1400" dirty="0" smtClean="0">
                <a:solidFill>
                  <a:srgbClr val="114B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которым предоставляется право подписи документов при совершении операций по казначейскому счету</a:t>
            </a:r>
            <a:endParaRPr lang="ru-RU" sz="1400" dirty="0">
              <a:solidFill>
                <a:srgbClr val="114B7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4" name="Прямая со стрелкой 33"/>
          <p:cNvCxnSpPr>
            <a:stCxn id="33" idx="1"/>
          </p:cNvCxnSpPr>
          <p:nvPr/>
        </p:nvCxnSpPr>
        <p:spPr>
          <a:xfrm flipH="1">
            <a:off x="2123729" y="3780440"/>
            <a:ext cx="3285408" cy="351723"/>
          </a:xfrm>
          <a:prstGeom prst="straightConnector1">
            <a:avLst/>
          </a:prstGeom>
          <a:ln w="1270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Прямоугольник 35"/>
          <p:cNvSpPr/>
          <p:nvPr/>
        </p:nvSpPr>
        <p:spPr>
          <a:xfrm>
            <a:off x="5401389" y="4262372"/>
            <a:ext cx="3672409" cy="247568"/>
          </a:xfrm>
          <a:prstGeom prst="rect">
            <a:avLst/>
          </a:prstGeom>
          <a:ln w="12700">
            <a:solidFill>
              <a:schemeClr val="accent1">
                <a:shade val="50000"/>
              </a:schemeClr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70000"/>
              </a:lnSpc>
            </a:pPr>
            <a:r>
              <a:rPr lang="ru-RU" sz="1400" dirty="0" smtClean="0">
                <a:solidFill>
                  <a:srgbClr val="114B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Образец подписи</a:t>
            </a:r>
            <a:endParaRPr lang="ru-RU" sz="1400" dirty="0">
              <a:solidFill>
                <a:srgbClr val="114B7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7" name="Прямая со стрелкой 36"/>
          <p:cNvCxnSpPr>
            <a:stCxn id="36" idx="1"/>
          </p:cNvCxnSpPr>
          <p:nvPr/>
        </p:nvCxnSpPr>
        <p:spPr>
          <a:xfrm flipH="1" flipV="1">
            <a:off x="3131840" y="4149080"/>
            <a:ext cx="2269549" cy="237076"/>
          </a:xfrm>
          <a:prstGeom prst="straightConnector1">
            <a:avLst/>
          </a:prstGeom>
          <a:ln w="1270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Прямоугольник 37"/>
          <p:cNvSpPr/>
          <p:nvPr/>
        </p:nvSpPr>
        <p:spPr>
          <a:xfrm>
            <a:off x="5388315" y="4648347"/>
            <a:ext cx="3672409" cy="2052870"/>
          </a:xfrm>
          <a:prstGeom prst="rect">
            <a:avLst/>
          </a:prstGeom>
          <a:ln w="12700">
            <a:solidFill>
              <a:schemeClr val="accent1">
                <a:shade val="50000"/>
              </a:schemeClr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70000"/>
              </a:lnSpc>
            </a:pPr>
            <a:r>
              <a:rPr lang="ru-RU" sz="1400" u="sng" dirty="0" smtClean="0">
                <a:solidFill>
                  <a:srgbClr val="114B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Карточка образцов подписей подписывается:</a:t>
            </a:r>
          </a:p>
          <a:p>
            <a:pPr>
              <a:lnSpc>
                <a:spcPct val="70000"/>
              </a:lnSpc>
            </a:pPr>
            <a:r>
              <a:rPr lang="ru-RU" sz="1400" u="sng" dirty="0" smtClean="0">
                <a:solidFill>
                  <a:srgbClr val="114B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руководителем</a:t>
            </a:r>
            <a:r>
              <a:rPr lang="ru-RU" sz="1400" dirty="0" smtClean="0">
                <a:solidFill>
                  <a:srgbClr val="114B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solidFill>
                  <a:srgbClr val="114B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(уполномоченным им лицом с указанием должности) с указанием расшифровки его подписи, содержащей полные (без сокращения) фамилию, имя и отчество;</a:t>
            </a:r>
          </a:p>
          <a:p>
            <a:pPr>
              <a:lnSpc>
                <a:spcPct val="70000"/>
              </a:lnSpc>
            </a:pPr>
            <a:r>
              <a:rPr lang="ru-RU" sz="1400" u="sng" dirty="0">
                <a:solidFill>
                  <a:srgbClr val="114B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главным бухгалтером</a:t>
            </a:r>
            <a:r>
              <a:rPr lang="ru-RU" sz="1400" dirty="0">
                <a:solidFill>
                  <a:srgbClr val="114B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(уполномоченным руководителем лицом с указанием должности) с указанием расшифровки его подписи, содержащей полные (без сокращения) фамилию, имя и отчество, и даты подписания Карточки образцов </a:t>
            </a:r>
            <a:r>
              <a:rPr lang="ru-RU" sz="1400" dirty="0" smtClean="0">
                <a:solidFill>
                  <a:srgbClr val="114B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подписей</a:t>
            </a:r>
            <a:endParaRPr lang="ru-RU" sz="1400" dirty="0">
              <a:solidFill>
                <a:srgbClr val="114B7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7" name="Прямая со стрелкой 56"/>
          <p:cNvCxnSpPr/>
          <p:nvPr/>
        </p:nvCxnSpPr>
        <p:spPr>
          <a:xfrm flipH="1">
            <a:off x="3202728" y="5034228"/>
            <a:ext cx="2185587" cy="266980"/>
          </a:xfrm>
          <a:prstGeom prst="straightConnector1">
            <a:avLst/>
          </a:prstGeom>
          <a:ln w="1270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Прямая со стрелкой 57"/>
          <p:cNvCxnSpPr/>
          <p:nvPr/>
        </p:nvCxnSpPr>
        <p:spPr>
          <a:xfrm flipH="1">
            <a:off x="3202728" y="5793320"/>
            <a:ext cx="2210686" cy="155960"/>
          </a:xfrm>
          <a:prstGeom prst="straightConnector1">
            <a:avLst/>
          </a:prstGeom>
          <a:ln w="1270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1115616" y="179348"/>
            <a:ext cx="7128792" cy="92333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114B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Оформление Карточки образцов подписей</a:t>
            </a:r>
          </a:p>
          <a:p>
            <a:pPr lvl="0" algn="ctr">
              <a:tabLst>
                <a:tab pos="1795463" algn="l"/>
              </a:tabLst>
            </a:pPr>
            <a:r>
              <a:rPr lang="ru-RU" altLang="ru-RU" b="1" i="1" dirty="0">
                <a:solidFill>
                  <a:srgbClr val="114B7F"/>
                </a:solidFill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(Приложение № </a:t>
            </a:r>
            <a:r>
              <a:rPr lang="ru-RU" altLang="ru-RU" b="1" i="1" dirty="0" smtClean="0">
                <a:solidFill>
                  <a:srgbClr val="114B7F"/>
                </a:solidFill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2 </a:t>
            </a:r>
            <a:r>
              <a:rPr lang="ru-RU" altLang="ru-RU" b="1" i="1" dirty="0">
                <a:solidFill>
                  <a:srgbClr val="114B7F"/>
                </a:solidFill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к Порядку открытия казначейских счетов)</a:t>
            </a:r>
            <a:endParaRPr lang="ru-RU" b="1" i="1" dirty="0">
              <a:solidFill>
                <a:srgbClr val="114B7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b="1" dirty="0">
              <a:solidFill>
                <a:srgbClr val="114B7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Овал 3"/>
          <p:cNvSpPr/>
          <p:nvPr/>
        </p:nvSpPr>
        <p:spPr>
          <a:xfrm>
            <a:off x="3616974" y="5572742"/>
            <a:ext cx="599465" cy="20408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1907705" y="5527521"/>
            <a:ext cx="1858728" cy="3545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70000"/>
              </a:lnSpc>
            </a:pPr>
            <a:r>
              <a:rPr lang="ru-RU" sz="1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Печать проставляется обязательно!!!</a:t>
            </a:r>
            <a:endParaRPr lang="ru-RU" sz="1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7456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104" y="116632"/>
            <a:ext cx="9180512" cy="68597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8</a:t>
            </a:fld>
            <a:endParaRPr lang="ru-RU"/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>
          <a:xfrm>
            <a:off x="1866937" y="3284984"/>
            <a:ext cx="5400600" cy="648072"/>
          </a:xfrm>
        </p:spPr>
        <p:txBody>
          <a:bodyPr>
            <a:normAutofit fontScale="92500"/>
          </a:bodyPr>
          <a:lstStyle/>
          <a:p>
            <a:r>
              <a:rPr lang="ru-RU" b="1" dirty="0" smtClean="0">
                <a:solidFill>
                  <a:srgbClr val="1D4E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</a:t>
            </a:r>
            <a:endParaRPr lang="ru-RU" b="1" dirty="0">
              <a:solidFill>
                <a:srgbClr val="1D4E7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525" y="1"/>
            <a:ext cx="9153525" cy="11967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Прямоугольник 9"/>
          <p:cNvSpPr>
            <a:spLocks noChangeArrowheads="1"/>
          </p:cNvSpPr>
          <p:nvPr/>
        </p:nvSpPr>
        <p:spPr bwMode="auto">
          <a:xfrm>
            <a:off x="56936" y="323500"/>
            <a:ext cx="91440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2000" b="1" dirty="0" smtClean="0">
                <a:solidFill>
                  <a:srgbClr val="1D4E7F"/>
                </a:solidFill>
                <a:latin typeface="Times New Roman" pitchFamily="18" charset="0"/>
                <a:cs typeface="Times New Roman" pitchFamily="18" charset="0"/>
              </a:rPr>
              <a:t>Управление Федерального казначейства по Липецкой области</a:t>
            </a:r>
          </a:p>
        </p:txBody>
      </p:sp>
    </p:spTree>
    <p:extLst>
      <p:ext uri="{BB962C8B-B14F-4D97-AF65-F5344CB8AC3E}">
        <p14:creationId xmlns:p14="http://schemas.microsoft.com/office/powerpoint/2010/main" val="2042306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4099</TotalTime>
  <Words>1080</Words>
  <Application>Microsoft Office PowerPoint</Application>
  <PresentationFormat>Экран (4:3)</PresentationFormat>
  <Paragraphs>197</Paragraphs>
  <Slides>8</Slides>
  <Notes>7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Стельмашенко Михаил Владимирович</dc:creator>
  <cp:lastModifiedBy>Руднева  Галина Алексеевна</cp:lastModifiedBy>
  <cp:revision>220</cp:revision>
  <cp:lastPrinted>2020-09-02T15:08:28Z</cp:lastPrinted>
  <dcterms:created xsi:type="dcterms:W3CDTF">2017-05-24T03:16:47Z</dcterms:created>
  <dcterms:modified xsi:type="dcterms:W3CDTF">2020-09-03T07:15:55Z</dcterms:modified>
</cp:coreProperties>
</file>