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666" r:id="rId2"/>
    <p:sldMasterId id="2147483671" r:id="rId3"/>
  </p:sldMasterIdLst>
  <p:notesMasterIdLst>
    <p:notesMasterId r:id="rId28"/>
  </p:notesMasterIdLst>
  <p:handoutMasterIdLst>
    <p:handoutMasterId r:id="rId29"/>
  </p:handoutMasterIdLst>
  <p:sldIdLst>
    <p:sldId id="256" r:id="rId4"/>
    <p:sldId id="284" r:id="rId5"/>
    <p:sldId id="286" r:id="rId6"/>
    <p:sldId id="291" r:id="rId7"/>
    <p:sldId id="289" r:id="rId8"/>
    <p:sldId id="296" r:id="rId9"/>
    <p:sldId id="322" r:id="rId10"/>
    <p:sldId id="306" r:id="rId11"/>
    <p:sldId id="307" r:id="rId12"/>
    <p:sldId id="321" r:id="rId13"/>
    <p:sldId id="308" r:id="rId14"/>
    <p:sldId id="310" r:id="rId15"/>
    <p:sldId id="317" r:id="rId16"/>
    <p:sldId id="295" r:id="rId17"/>
    <p:sldId id="319" r:id="rId18"/>
    <p:sldId id="314" r:id="rId19"/>
    <p:sldId id="313" r:id="rId20"/>
    <p:sldId id="318" r:id="rId21"/>
    <p:sldId id="292" r:id="rId22"/>
    <p:sldId id="298" r:id="rId23"/>
    <p:sldId id="300" r:id="rId24"/>
    <p:sldId id="301" r:id="rId25"/>
    <p:sldId id="302" r:id="rId26"/>
    <p:sldId id="266" r:id="rId27"/>
  </p:sldIdLst>
  <p:sldSz cx="6858000" cy="5143500"/>
  <p:notesSz cx="5765800" cy="3244850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565" userDrawn="1">
          <p15:clr>
            <a:srgbClr val="A4A3A4"/>
          </p15:clr>
        </p15:guide>
        <p15:guide id="2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889"/>
    <a:srgbClr val="11437F"/>
    <a:srgbClr val="3481B8"/>
    <a:srgbClr val="E6E6E6"/>
    <a:srgbClr val="4978B1"/>
    <a:srgbClr val="2874B2"/>
    <a:srgbClr val="97BAD9"/>
    <a:srgbClr val="81C0BB"/>
    <a:srgbClr val="DDDDDD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75" autoAdjust="0"/>
    <p:restoredTop sz="85441" autoAdjust="0"/>
  </p:normalViewPr>
  <p:slideViewPr>
    <p:cSldViewPr>
      <p:cViewPr>
        <p:scale>
          <a:sx n="100" d="100"/>
          <a:sy n="100" d="100"/>
        </p:scale>
        <p:origin x="-928" y="-48"/>
      </p:cViewPr>
      <p:guideLst>
        <p:guide orient="horz" pos="4565"/>
        <p:guide pos="2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C5C907-5FB2-41AB-9BA7-1CF11B5D819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A136A8-97A7-4755-A37F-E2E1319907AC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1000" b="1" dirty="0" smtClean="0">
              <a:ln>
                <a:noFill/>
              </a:ln>
              <a:solidFill>
                <a:srgbClr val="11437F"/>
              </a:solidFill>
              <a:effectLst/>
            </a:rPr>
            <a:t>Единый счет бюджета</a:t>
          </a:r>
          <a:endParaRPr lang="ru-RU" sz="1000" b="1" dirty="0">
            <a:ln>
              <a:noFill/>
            </a:ln>
            <a:solidFill>
              <a:srgbClr val="11437F"/>
            </a:solidFill>
            <a:effectLst/>
          </a:endParaRPr>
        </a:p>
      </dgm:t>
    </dgm:pt>
    <dgm:pt modelId="{CEE85DC6-10EC-4B61-881D-C1176264706B}" type="parTrans" cxnId="{EB0C9C59-252A-4C7B-ACEA-D63E370E9EB9}">
      <dgm:prSet/>
      <dgm:spPr/>
      <dgm:t>
        <a:bodyPr/>
        <a:lstStyle/>
        <a:p>
          <a:endParaRPr lang="ru-RU" sz="750"/>
        </a:p>
      </dgm:t>
    </dgm:pt>
    <dgm:pt modelId="{CA33F00D-789B-4758-B9A7-35760A4008CC}" type="sibTrans" cxnId="{EB0C9C59-252A-4C7B-ACEA-D63E370E9EB9}">
      <dgm:prSet/>
      <dgm:spPr>
        <a:ln w="12700">
          <a:solidFill>
            <a:srgbClr val="11437F"/>
          </a:solidFill>
        </a:ln>
      </dgm:spPr>
      <dgm:t>
        <a:bodyPr/>
        <a:lstStyle/>
        <a:p>
          <a:endParaRPr lang="ru-RU" sz="750"/>
        </a:p>
      </dgm:t>
    </dgm:pt>
    <dgm:pt modelId="{F224D8B5-2311-43AA-965C-C4155778A50F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1000" b="1" dirty="0" smtClean="0">
              <a:ln>
                <a:noFill/>
              </a:ln>
              <a:solidFill>
                <a:srgbClr val="11437F"/>
              </a:solidFill>
              <a:effectLst/>
            </a:rPr>
            <a:t>Казначейский счет для осуществления и отражения операций по учету и распределению поступлений</a:t>
          </a:r>
          <a:endParaRPr lang="ru-RU" sz="1000" b="1" dirty="0">
            <a:ln>
              <a:noFill/>
            </a:ln>
            <a:solidFill>
              <a:srgbClr val="11437F"/>
            </a:solidFill>
            <a:effectLst/>
          </a:endParaRPr>
        </a:p>
      </dgm:t>
    </dgm:pt>
    <dgm:pt modelId="{DAC85696-CCAC-4ABC-90CC-10CA638EDBDD}" type="parTrans" cxnId="{F262487F-678E-4615-B4C0-C64347C2F63D}">
      <dgm:prSet/>
      <dgm:spPr/>
      <dgm:t>
        <a:bodyPr/>
        <a:lstStyle/>
        <a:p>
          <a:endParaRPr lang="ru-RU" sz="750"/>
        </a:p>
      </dgm:t>
    </dgm:pt>
    <dgm:pt modelId="{B2A34C96-B410-433F-AF82-9D9B72ECDD07}" type="sibTrans" cxnId="{F262487F-678E-4615-B4C0-C64347C2F63D}">
      <dgm:prSet/>
      <dgm:spPr/>
      <dgm:t>
        <a:bodyPr/>
        <a:lstStyle/>
        <a:p>
          <a:endParaRPr lang="ru-RU" sz="750"/>
        </a:p>
      </dgm:t>
    </dgm:pt>
    <dgm:pt modelId="{B70ABF53-D93D-4C8D-8076-A38A147CFB5B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1000" b="1" strike="noStrike" dirty="0" smtClean="0">
              <a:ln>
                <a:noFill/>
              </a:ln>
              <a:solidFill>
                <a:srgbClr val="11437F"/>
              </a:solidFill>
              <a:effectLst/>
            </a:rPr>
            <a:t>Казначейский счет для осуществления и отражения операций денежными средствами, поступающими во временное распоряжение</a:t>
          </a:r>
          <a:endParaRPr lang="ru-RU" sz="1000" b="1" strike="noStrike" dirty="0">
            <a:ln>
              <a:noFill/>
            </a:ln>
            <a:solidFill>
              <a:srgbClr val="11437F"/>
            </a:solidFill>
            <a:effectLst/>
          </a:endParaRPr>
        </a:p>
      </dgm:t>
    </dgm:pt>
    <dgm:pt modelId="{C8C76809-0286-46AC-98E6-13AF10F6D5A5}" type="parTrans" cxnId="{F7D0599E-84A6-4A60-AAA1-D269BA298C38}">
      <dgm:prSet/>
      <dgm:spPr/>
      <dgm:t>
        <a:bodyPr/>
        <a:lstStyle/>
        <a:p>
          <a:endParaRPr lang="ru-RU" sz="750"/>
        </a:p>
      </dgm:t>
    </dgm:pt>
    <dgm:pt modelId="{030AEF16-58C6-4F50-8607-4C3E0AC88E67}" type="sibTrans" cxnId="{F7D0599E-84A6-4A60-AAA1-D269BA298C38}">
      <dgm:prSet/>
      <dgm:spPr/>
      <dgm:t>
        <a:bodyPr/>
        <a:lstStyle/>
        <a:p>
          <a:endParaRPr lang="ru-RU" sz="750"/>
        </a:p>
      </dgm:t>
    </dgm:pt>
    <dgm:pt modelId="{EDC0C96B-2FA1-4B76-A7A6-91C4FEB33DA7}">
      <dgm:prSet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1000" b="1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бюджетных и автономных учреждений</a:t>
          </a:r>
          <a:endParaRPr lang="ru-RU" sz="1000" b="1" dirty="0">
            <a:ln>
              <a:noFill/>
            </a:ln>
            <a:solidFill>
              <a:srgbClr val="11437F"/>
            </a:solidFill>
          </a:endParaRPr>
        </a:p>
      </dgm:t>
    </dgm:pt>
    <dgm:pt modelId="{022386FA-94F0-4E93-A0F9-4680BE654C9A}" type="parTrans" cxnId="{9B5D9810-4B59-4388-8656-79035DEC427B}">
      <dgm:prSet/>
      <dgm:spPr/>
      <dgm:t>
        <a:bodyPr/>
        <a:lstStyle/>
        <a:p>
          <a:endParaRPr lang="ru-RU" sz="750"/>
        </a:p>
      </dgm:t>
    </dgm:pt>
    <dgm:pt modelId="{050BE1B5-D23C-478D-A2D7-CD47B2CD3790}" type="sibTrans" cxnId="{9B5D9810-4B59-4388-8656-79035DEC427B}">
      <dgm:prSet/>
      <dgm:spPr/>
      <dgm:t>
        <a:bodyPr/>
        <a:lstStyle/>
        <a:p>
          <a:endParaRPr lang="ru-RU" sz="750"/>
        </a:p>
      </dgm:t>
    </dgm:pt>
    <dgm:pt modelId="{B852C6A0-AAC3-4AE6-B4F3-914AD4645050}">
      <dgm:prSet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1000" b="1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Фонда национального благосостояния</a:t>
          </a:r>
          <a:endParaRPr lang="ru-RU" sz="1000" b="1" dirty="0">
            <a:ln>
              <a:noFill/>
            </a:ln>
            <a:solidFill>
              <a:srgbClr val="11437F"/>
            </a:solidFill>
          </a:endParaRPr>
        </a:p>
      </dgm:t>
    </dgm:pt>
    <dgm:pt modelId="{F7E8DA85-3A4A-4CF4-87FE-170D11573525}" type="parTrans" cxnId="{FA8A3FEB-3428-4A75-9D31-12E9BA5D2FBC}">
      <dgm:prSet/>
      <dgm:spPr/>
      <dgm:t>
        <a:bodyPr/>
        <a:lstStyle/>
        <a:p>
          <a:endParaRPr lang="ru-RU" sz="750"/>
        </a:p>
      </dgm:t>
    </dgm:pt>
    <dgm:pt modelId="{27E1FEC0-F293-442C-B1D4-4754558B875E}" type="sibTrans" cxnId="{FA8A3FEB-3428-4A75-9D31-12E9BA5D2FBC}">
      <dgm:prSet/>
      <dgm:spPr/>
      <dgm:t>
        <a:bodyPr/>
        <a:lstStyle/>
        <a:p>
          <a:endParaRPr lang="ru-RU" sz="750"/>
        </a:p>
      </dgm:t>
    </dgm:pt>
    <dgm:pt modelId="{48D451C2-BD43-4A86-8AEF-695DD3831EF5}">
      <dgm:prSet custT="1"/>
      <dgm:spPr>
        <a:solidFill>
          <a:schemeClr val="bg1"/>
        </a:solidFill>
        <a:ln w="12700">
          <a:solidFill>
            <a:srgbClr val="154889"/>
          </a:solidFill>
        </a:ln>
      </dgm:spPr>
      <dgm:t>
        <a:bodyPr/>
        <a:lstStyle/>
        <a:p>
          <a:r>
            <a:rPr lang="ru-RU" sz="1000" b="1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</a:r>
          <a:endParaRPr lang="ru-RU" sz="1000" b="1" dirty="0">
            <a:ln>
              <a:noFill/>
            </a:ln>
            <a:solidFill>
              <a:srgbClr val="11437F"/>
            </a:solidFill>
          </a:endParaRPr>
        </a:p>
      </dgm:t>
    </dgm:pt>
    <dgm:pt modelId="{811ED454-77BD-4326-8BDF-A81DAB9B808A}" type="parTrans" cxnId="{ABE21AA6-FFC9-422E-8265-367925CFFDF9}">
      <dgm:prSet/>
      <dgm:spPr/>
      <dgm:t>
        <a:bodyPr/>
        <a:lstStyle/>
        <a:p>
          <a:endParaRPr lang="ru-RU" sz="750"/>
        </a:p>
      </dgm:t>
    </dgm:pt>
    <dgm:pt modelId="{A04668AF-6AD4-4CC3-AABE-01F8C474AFA3}" type="sibTrans" cxnId="{ABE21AA6-FFC9-422E-8265-367925CFFDF9}">
      <dgm:prSet/>
      <dgm:spPr/>
      <dgm:t>
        <a:bodyPr/>
        <a:lstStyle/>
        <a:p>
          <a:endParaRPr lang="ru-RU" sz="750"/>
        </a:p>
      </dgm:t>
    </dgm:pt>
    <dgm:pt modelId="{C9A8CAA8-433E-4DDF-880E-9945174E537C}">
      <dgm:prSet custT="1"/>
      <dgm:spPr>
        <a:solidFill>
          <a:schemeClr val="bg1"/>
        </a:solidFill>
        <a:ln w="12700">
          <a:solidFill>
            <a:srgbClr val="154889"/>
          </a:solidFill>
        </a:ln>
      </dgm:spPr>
      <dgm:t>
        <a:bodyPr/>
        <a:lstStyle/>
        <a:p>
          <a:r>
            <a:rPr lang="ru-RU" sz="1000" b="1" dirty="0" smtClean="0">
              <a:ln>
                <a:noFill/>
              </a:ln>
              <a:solidFill>
                <a:srgbClr val="11437F"/>
              </a:solidFill>
            </a:rPr>
            <a:t>Иные казначейские счета</a:t>
          </a:r>
          <a:endParaRPr lang="ru-RU" sz="1000" b="1" dirty="0">
            <a:ln>
              <a:noFill/>
            </a:ln>
            <a:solidFill>
              <a:srgbClr val="11437F"/>
            </a:solidFill>
          </a:endParaRPr>
        </a:p>
      </dgm:t>
    </dgm:pt>
    <dgm:pt modelId="{0EEBEF78-4B3F-4536-98BD-BC86E384F4EC}" type="parTrans" cxnId="{15EA3AD3-F7CA-44DF-A887-2C4770A6803C}">
      <dgm:prSet/>
      <dgm:spPr/>
      <dgm:t>
        <a:bodyPr/>
        <a:lstStyle/>
        <a:p>
          <a:endParaRPr lang="ru-RU" sz="750"/>
        </a:p>
      </dgm:t>
    </dgm:pt>
    <dgm:pt modelId="{58A988F5-8A8E-4D87-8D96-E50F1E492930}" type="sibTrans" cxnId="{15EA3AD3-F7CA-44DF-A887-2C4770A6803C}">
      <dgm:prSet/>
      <dgm:spPr/>
      <dgm:t>
        <a:bodyPr/>
        <a:lstStyle/>
        <a:p>
          <a:endParaRPr lang="ru-RU" sz="750"/>
        </a:p>
      </dgm:t>
    </dgm:pt>
    <dgm:pt modelId="{EA725EB6-B5D4-4242-90B8-D78EFB5F0649}" type="pres">
      <dgm:prSet presAssocID="{A7C5C907-5FB2-41AB-9BA7-1CF11B5D819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02BCB60-8439-406B-B45F-9B53605EA19E}" type="pres">
      <dgm:prSet presAssocID="{A7C5C907-5FB2-41AB-9BA7-1CF11B5D8199}" presName="Name1" presStyleCnt="0"/>
      <dgm:spPr/>
    </dgm:pt>
    <dgm:pt modelId="{CFF5A8B5-05B9-4931-B296-B95C74B69ACA}" type="pres">
      <dgm:prSet presAssocID="{A7C5C907-5FB2-41AB-9BA7-1CF11B5D8199}" presName="cycle" presStyleCnt="0"/>
      <dgm:spPr/>
    </dgm:pt>
    <dgm:pt modelId="{3F4AF782-5618-4CB2-BA7F-628B1FA65254}" type="pres">
      <dgm:prSet presAssocID="{A7C5C907-5FB2-41AB-9BA7-1CF11B5D8199}" presName="srcNode" presStyleLbl="node1" presStyleIdx="0" presStyleCnt="7"/>
      <dgm:spPr/>
    </dgm:pt>
    <dgm:pt modelId="{8A0F6259-D516-4532-8C0B-0DF5472585B8}" type="pres">
      <dgm:prSet presAssocID="{A7C5C907-5FB2-41AB-9BA7-1CF11B5D8199}" presName="conn" presStyleLbl="parChTrans1D2" presStyleIdx="0" presStyleCnt="1"/>
      <dgm:spPr/>
      <dgm:t>
        <a:bodyPr/>
        <a:lstStyle/>
        <a:p>
          <a:endParaRPr lang="ru-RU"/>
        </a:p>
      </dgm:t>
    </dgm:pt>
    <dgm:pt modelId="{9BF9551A-82DB-494A-8FC5-0AFFCEBB01D6}" type="pres">
      <dgm:prSet presAssocID="{A7C5C907-5FB2-41AB-9BA7-1CF11B5D8199}" presName="extraNode" presStyleLbl="node1" presStyleIdx="0" presStyleCnt="7"/>
      <dgm:spPr/>
    </dgm:pt>
    <dgm:pt modelId="{6E4817E4-8849-4CE5-A141-4D87492A24B3}" type="pres">
      <dgm:prSet presAssocID="{A7C5C907-5FB2-41AB-9BA7-1CF11B5D8199}" presName="dstNode" presStyleLbl="node1" presStyleIdx="0" presStyleCnt="7"/>
      <dgm:spPr/>
    </dgm:pt>
    <dgm:pt modelId="{080B5345-5C50-4AFF-8381-19BF9A21456B}" type="pres">
      <dgm:prSet presAssocID="{73A136A8-97A7-4755-A37F-E2E1319907AC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97DF89-22CC-4A13-825B-A30D65C0CE77}" type="pres">
      <dgm:prSet presAssocID="{73A136A8-97A7-4755-A37F-E2E1319907AC}" presName="accent_1" presStyleCnt="0"/>
      <dgm:spPr/>
    </dgm:pt>
    <dgm:pt modelId="{C7C1AE21-448C-41D4-AA93-4F583FF49FA6}" type="pres">
      <dgm:prSet presAssocID="{73A136A8-97A7-4755-A37F-E2E1319907AC}" presName="accentRepeatNode" presStyleLbl="solidFgAcc1" presStyleIdx="0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655AB6B4-4F6F-43E2-BCC4-ED39C23C3902}" type="pres">
      <dgm:prSet presAssocID="{F224D8B5-2311-43AA-965C-C4155778A50F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773A0-0437-42A7-82D5-F22ECC663C8E}" type="pres">
      <dgm:prSet presAssocID="{F224D8B5-2311-43AA-965C-C4155778A50F}" presName="accent_2" presStyleCnt="0"/>
      <dgm:spPr/>
    </dgm:pt>
    <dgm:pt modelId="{0AFA88CC-B164-42E9-A4FA-4CB41D09AC84}" type="pres">
      <dgm:prSet presAssocID="{F224D8B5-2311-43AA-965C-C4155778A50F}" presName="accentRepeatNode" presStyleLbl="solidFgAcc1" presStyleIdx="1" presStyleCnt="7" custLinFactNeighborX="444" custLinFactNeighborY="2268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46F6DE2C-BF1D-4A9E-8052-57A4D1F148FA}" type="pres">
      <dgm:prSet presAssocID="{B70ABF53-D93D-4C8D-8076-A38A147CFB5B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0F3B0-19B7-48A5-B411-36425964B78D}" type="pres">
      <dgm:prSet presAssocID="{B70ABF53-D93D-4C8D-8076-A38A147CFB5B}" presName="accent_3" presStyleCnt="0"/>
      <dgm:spPr/>
    </dgm:pt>
    <dgm:pt modelId="{08DC3C7A-A38B-4221-9449-B66D84AC9B3C}" type="pres">
      <dgm:prSet presAssocID="{B70ABF53-D93D-4C8D-8076-A38A147CFB5B}" presName="accentRepeatNode" presStyleLbl="solidFgAcc1" presStyleIdx="2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9EF566AC-F4C5-4FDB-B4EB-95E55F21034B}" type="pres">
      <dgm:prSet presAssocID="{EDC0C96B-2FA1-4B76-A7A6-91C4FEB33DA7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B26AB-31F8-401F-B392-00B5B91E1F84}" type="pres">
      <dgm:prSet presAssocID="{EDC0C96B-2FA1-4B76-A7A6-91C4FEB33DA7}" presName="accent_4" presStyleCnt="0"/>
      <dgm:spPr/>
    </dgm:pt>
    <dgm:pt modelId="{20B44CBF-0043-421A-A8FA-9640201ACF7E}" type="pres">
      <dgm:prSet presAssocID="{EDC0C96B-2FA1-4B76-A7A6-91C4FEB33DA7}" presName="accentRepeatNode" presStyleLbl="solidFgAcc1" presStyleIdx="3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091D4C13-83BC-4BF4-904B-69BF541B3DF1}" type="pres">
      <dgm:prSet presAssocID="{B852C6A0-AAC3-4AE6-B4F3-914AD4645050}" presName="text_5" presStyleLbl="node1" presStyleIdx="4" presStyleCnt="7" custLinFactNeighborX="-274" custLinFactNeighborY="7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7216F-5683-4ED1-BC25-DD9B129F3852}" type="pres">
      <dgm:prSet presAssocID="{B852C6A0-AAC3-4AE6-B4F3-914AD4645050}" presName="accent_5" presStyleCnt="0"/>
      <dgm:spPr/>
    </dgm:pt>
    <dgm:pt modelId="{1D0B0CAF-3FCE-402F-9886-6439775ABAA9}" type="pres">
      <dgm:prSet presAssocID="{B852C6A0-AAC3-4AE6-B4F3-914AD4645050}" presName="accentRepeatNode" presStyleLbl="solidFgAcc1" presStyleIdx="4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6F8C41C5-DA66-4FAB-8331-58254FB4135A}" type="pres">
      <dgm:prSet presAssocID="{48D451C2-BD43-4A86-8AEF-695DD3831EF5}" presName="text_6" presStyleLbl="node1" presStyleIdx="5" presStyleCnt="7" custScaleY="1193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7171B5-CC29-4F79-A572-63BD0D84725E}" type="pres">
      <dgm:prSet presAssocID="{48D451C2-BD43-4A86-8AEF-695DD3831EF5}" presName="accent_6" presStyleCnt="0"/>
      <dgm:spPr/>
    </dgm:pt>
    <dgm:pt modelId="{1DF1DC51-4B50-4946-B3C3-9299D0333AC3}" type="pres">
      <dgm:prSet presAssocID="{48D451C2-BD43-4A86-8AEF-695DD3831EF5}" presName="accentRepeatNode" presStyleLbl="solidFgAcc1" presStyleIdx="5" presStyleCnt="7"/>
      <dgm:spPr>
        <a:ln w="12700">
          <a:solidFill>
            <a:srgbClr val="154889"/>
          </a:solidFill>
        </a:ln>
      </dgm:spPr>
      <dgm:t>
        <a:bodyPr/>
        <a:lstStyle/>
        <a:p>
          <a:endParaRPr lang="ru-RU"/>
        </a:p>
      </dgm:t>
    </dgm:pt>
    <dgm:pt modelId="{F82754FB-F101-415C-8F59-473229B3D1C9}" type="pres">
      <dgm:prSet presAssocID="{C9A8CAA8-433E-4DDF-880E-9945174E537C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E11E7-9021-4317-B68E-2A26E6685D3A}" type="pres">
      <dgm:prSet presAssocID="{C9A8CAA8-433E-4DDF-880E-9945174E537C}" presName="accent_7" presStyleCnt="0"/>
      <dgm:spPr/>
    </dgm:pt>
    <dgm:pt modelId="{A3ADD9BB-7507-4BA5-971C-BD3C1D44DFB6}" type="pres">
      <dgm:prSet presAssocID="{C9A8CAA8-433E-4DDF-880E-9945174E537C}" presName="accentRepeatNode" presStyleLbl="solidFgAcc1" presStyleIdx="6" presStyleCnt="7"/>
      <dgm:spPr>
        <a:solidFill>
          <a:schemeClr val="bg1"/>
        </a:solidFill>
        <a:ln w="12700">
          <a:solidFill>
            <a:srgbClr val="154889"/>
          </a:solidFill>
        </a:ln>
      </dgm:spPr>
      <dgm:t>
        <a:bodyPr/>
        <a:lstStyle/>
        <a:p>
          <a:endParaRPr lang="ru-RU"/>
        </a:p>
      </dgm:t>
    </dgm:pt>
  </dgm:ptLst>
  <dgm:cxnLst>
    <dgm:cxn modelId="{973BCB2E-3294-485D-9995-7284CEACC55C}" type="presOf" srcId="{EDC0C96B-2FA1-4B76-A7A6-91C4FEB33DA7}" destId="{9EF566AC-F4C5-4FDB-B4EB-95E55F21034B}" srcOrd="0" destOrd="0" presId="urn:microsoft.com/office/officeart/2008/layout/VerticalCurvedList"/>
    <dgm:cxn modelId="{15EA3AD3-F7CA-44DF-A887-2C4770A6803C}" srcId="{A7C5C907-5FB2-41AB-9BA7-1CF11B5D8199}" destId="{C9A8CAA8-433E-4DDF-880E-9945174E537C}" srcOrd="6" destOrd="0" parTransId="{0EEBEF78-4B3F-4536-98BD-BC86E384F4EC}" sibTransId="{58A988F5-8A8E-4D87-8D96-E50F1E492930}"/>
    <dgm:cxn modelId="{9B5D9810-4B59-4388-8656-79035DEC427B}" srcId="{A7C5C907-5FB2-41AB-9BA7-1CF11B5D8199}" destId="{EDC0C96B-2FA1-4B76-A7A6-91C4FEB33DA7}" srcOrd="3" destOrd="0" parTransId="{022386FA-94F0-4E93-A0F9-4680BE654C9A}" sibTransId="{050BE1B5-D23C-478D-A2D7-CD47B2CD3790}"/>
    <dgm:cxn modelId="{EB0C9C59-252A-4C7B-ACEA-D63E370E9EB9}" srcId="{A7C5C907-5FB2-41AB-9BA7-1CF11B5D8199}" destId="{73A136A8-97A7-4755-A37F-E2E1319907AC}" srcOrd="0" destOrd="0" parTransId="{CEE85DC6-10EC-4B61-881D-C1176264706B}" sibTransId="{CA33F00D-789B-4758-B9A7-35760A4008CC}"/>
    <dgm:cxn modelId="{7650FB3E-009C-4549-BF9F-BB057E1A9798}" type="presOf" srcId="{F224D8B5-2311-43AA-965C-C4155778A50F}" destId="{655AB6B4-4F6F-43E2-BCC4-ED39C23C3902}" srcOrd="0" destOrd="0" presId="urn:microsoft.com/office/officeart/2008/layout/VerticalCurvedList"/>
    <dgm:cxn modelId="{CCD230AC-C6BD-493B-9333-B9F4AC56A307}" type="presOf" srcId="{C9A8CAA8-433E-4DDF-880E-9945174E537C}" destId="{F82754FB-F101-415C-8F59-473229B3D1C9}" srcOrd="0" destOrd="0" presId="urn:microsoft.com/office/officeart/2008/layout/VerticalCurvedList"/>
    <dgm:cxn modelId="{41EE3019-DD03-416A-953C-5E2459DD7967}" type="presOf" srcId="{B852C6A0-AAC3-4AE6-B4F3-914AD4645050}" destId="{091D4C13-83BC-4BF4-904B-69BF541B3DF1}" srcOrd="0" destOrd="0" presId="urn:microsoft.com/office/officeart/2008/layout/VerticalCurvedList"/>
    <dgm:cxn modelId="{D364FC09-70D1-445F-B229-382B71870930}" type="presOf" srcId="{48D451C2-BD43-4A86-8AEF-695DD3831EF5}" destId="{6F8C41C5-DA66-4FAB-8331-58254FB4135A}" srcOrd="0" destOrd="0" presId="urn:microsoft.com/office/officeart/2008/layout/VerticalCurvedList"/>
    <dgm:cxn modelId="{F262487F-678E-4615-B4C0-C64347C2F63D}" srcId="{A7C5C907-5FB2-41AB-9BA7-1CF11B5D8199}" destId="{F224D8B5-2311-43AA-965C-C4155778A50F}" srcOrd="1" destOrd="0" parTransId="{DAC85696-CCAC-4ABC-90CC-10CA638EDBDD}" sibTransId="{B2A34C96-B410-433F-AF82-9D9B72ECDD07}"/>
    <dgm:cxn modelId="{5188DD11-329D-4729-9C70-F210958A5F49}" type="presOf" srcId="{73A136A8-97A7-4755-A37F-E2E1319907AC}" destId="{080B5345-5C50-4AFF-8381-19BF9A21456B}" srcOrd="0" destOrd="0" presId="urn:microsoft.com/office/officeart/2008/layout/VerticalCurvedList"/>
    <dgm:cxn modelId="{3ACE479F-8A25-4356-88A3-AC03567FE680}" type="presOf" srcId="{A7C5C907-5FB2-41AB-9BA7-1CF11B5D8199}" destId="{EA725EB6-B5D4-4242-90B8-D78EFB5F0649}" srcOrd="0" destOrd="0" presId="urn:microsoft.com/office/officeart/2008/layout/VerticalCurvedList"/>
    <dgm:cxn modelId="{1F1BA927-AA84-4D56-95FF-C747CAF166D0}" type="presOf" srcId="{B70ABF53-D93D-4C8D-8076-A38A147CFB5B}" destId="{46F6DE2C-BF1D-4A9E-8052-57A4D1F148FA}" srcOrd="0" destOrd="0" presId="urn:microsoft.com/office/officeart/2008/layout/VerticalCurvedList"/>
    <dgm:cxn modelId="{ABE21AA6-FFC9-422E-8265-367925CFFDF9}" srcId="{A7C5C907-5FB2-41AB-9BA7-1CF11B5D8199}" destId="{48D451C2-BD43-4A86-8AEF-695DD3831EF5}" srcOrd="5" destOrd="0" parTransId="{811ED454-77BD-4326-8BDF-A81DAB9B808A}" sibTransId="{A04668AF-6AD4-4CC3-AABE-01F8C474AFA3}"/>
    <dgm:cxn modelId="{FA8A3FEB-3428-4A75-9D31-12E9BA5D2FBC}" srcId="{A7C5C907-5FB2-41AB-9BA7-1CF11B5D8199}" destId="{B852C6A0-AAC3-4AE6-B4F3-914AD4645050}" srcOrd="4" destOrd="0" parTransId="{F7E8DA85-3A4A-4CF4-87FE-170D11573525}" sibTransId="{27E1FEC0-F293-442C-B1D4-4754558B875E}"/>
    <dgm:cxn modelId="{44069BE1-C531-495E-AC20-8200A4B38B99}" type="presOf" srcId="{CA33F00D-789B-4758-B9A7-35760A4008CC}" destId="{8A0F6259-D516-4532-8C0B-0DF5472585B8}" srcOrd="0" destOrd="0" presId="urn:microsoft.com/office/officeart/2008/layout/VerticalCurvedList"/>
    <dgm:cxn modelId="{F7D0599E-84A6-4A60-AAA1-D269BA298C38}" srcId="{A7C5C907-5FB2-41AB-9BA7-1CF11B5D8199}" destId="{B70ABF53-D93D-4C8D-8076-A38A147CFB5B}" srcOrd="2" destOrd="0" parTransId="{C8C76809-0286-46AC-98E6-13AF10F6D5A5}" sibTransId="{030AEF16-58C6-4F50-8607-4C3E0AC88E67}"/>
    <dgm:cxn modelId="{6D771DF4-7CEB-46F6-A992-1530DFB135B3}" type="presParOf" srcId="{EA725EB6-B5D4-4242-90B8-D78EFB5F0649}" destId="{302BCB60-8439-406B-B45F-9B53605EA19E}" srcOrd="0" destOrd="0" presId="urn:microsoft.com/office/officeart/2008/layout/VerticalCurvedList"/>
    <dgm:cxn modelId="{D217C392-7EC1-4C73-B591-17482D1A83F7}" type="presParOf" srcId="{302BCB60-8439-406B-B45F-9B53605EA19E}" destId="{CFF5A8B5-05B9-4931-B296-B95C74B69ACA}" srcOrd="0" destOrd="0" presId="urn:microsoft.com/office/officeart/2008/layout/VerticalCurvedList"/>
    <dgm:cxn modelId="{C5178505-CEC8-489C-B4DA-C9E534588180}" type="presParOf" srcId="{CFF5A8B5-05B9-4931-B296-B95C74B69ACA}" destId="{3F4AF782-5618-4CB2-BA7F-628B1FA65254}" srcOrd="0" destOrd="0" presId="urn:microsoft.com/office/officeart/2008/layout/VerticalCurvedList"/>
    <dgm:cxn modelId="{7E428509-6B7F-4774-A6C2-C6D573C5F120}" type="presParOf" srcId="{CFF5A8B5-05B9-4931-B296-B95C74B69ACA}" destId="{8A0F6259-D516-4532-8C0B-0DF5472585B8}" srcOrd="1" destOrd="0" presId="urn:microsoft.com/office/officeart/2008/layout/VerticalCurvedList"/>
    <dgm:cxn modelId="{40BAF95B-D9A4-46FE-8E91-4E5D93D6A77B}" type="presParOf" srcId="{CFF5A8B5-05B9-4931-B296-B95C74B69ACA}" destId="{9BF9551A-82DB-494A-8FC5-0AFFCEBB01D6}" srcOrd="2" destOrd="0" presId="urn:microsoft.com/office/officeart/2008/layout/VerticalCurvedList"/>
    <dgm:cxn modelId="{9F58BF53-4BF4-45CB-80AF-9A7DF101198B}" type="presParOf" srcId="{CFF5A8B5-05B9-4931-B296-B95C74B69ACA}" destId="{6E4817E4-8849-4CE5-A141-4D87492A24B3}" srcOrd="3" destOrd="0" presId="urn:microsoft.com/office/officeart/2008/layout/VerticalCurvedList"/>
    <dgm:cxn modelId="{B2F6415B-FBB6-4398-8AC5-FF9080F30799}" type="presParOf" srcId="{302BCB60-8439-406B-B45F-9B53605EA19E}" destId="{080B5345-5C50-4AFF-8381-19BF9A21456B}" srcOrd="1" destOrd="0" presId="urn:microsoft.com/office/officeart/2008/layout/VerticalCurvedList"/>
    <dgm:cxn modelId="{E4224F2F-321F-4275-BB0A-3B74925D32D3}" type="presParOf" srcId="{302BCB60-8439-406B-B45F-9B53605EA19E}" destId="{5B97DF89-22CC-4A13-825B-A30D65C0CE77}" srcOrd="2" destOrd="0" presId="urn:microsoft.com/office/officeart/2008/layout/VerticalCurvedList"/>
    <dgm:cxn modelId="{ABFD92E3-D2B9-432A-BE0D-0BE41E6EE539}" type="presParOf" srcId="{5B97DF89-22CC-4A13-825B-A30D65C0CE77}" destId="{C7C1AE21-448C-41D4-AA93-4F583FF49FA6}" srcOrd="0" destOrd="0" presId="urn:microsoft.com/office/officeart/2008/layout/VerticalCurvedList"/>
    <dgm:cxn modelId="{4A724BB6-AD57-4EB0-9710-A224250606CB}" type="presParOf" srcId="{302BCB60-8439-406B-B45F-9B53605EA19E}" destId="{655AB6B4-4F6F-43E2-BCC4-ED39C23C3902}" srcOrd="3" destOrd="0" presId="urn:microsoft.com/office/officeart/2008/layout/VerticalCurvedList"/>
    <dgm:cxn modelId="{91F34786-F09D-4F45-A1FA-1A4F45B85A57}" type="presParOf" srcId="{302BCB60-8439-406B-B45F-9B53605EA19E}" destId="{96F773A0-0437-42A7-82D5-F22ECC663C8E}" srcOrd="4" destOrd="0" presId="urn:microsoft.com/office/officeart/2008/layout/VerticalCurvedList"/>
    <dgm:cxn modelId="{8FA2DA72-0A72-49D7-ADCA-A275B397310C}" type="presParOf" srcId="{96F773A0-0437-42A7-82D5-F22ECC663C8E}" destId="{0AFA88CC-B164-42E9-A4FA-4CB41D09AC84}" srcOrd="0" destOrd="0" presId="urn:microsoft.com/office/officeart/2008/layout/VerticalCurvedList"/>
    <dgm:cxn modelId="{1A734AC4-A054-42FD-877E-D258DF9C5BE0}" type="presParOf" srcId="{302BCB60-8439-406B-B45F-9B53605EA19E}" destId="{46F6DE2C-BF1D-4A9E-8052-57A4D1F148FA}" srcOrd="5" destOrd="0" presId="urn:microsoft.com/office/officeart/2008/layout/VerticalCurvedList"/>
    <dgm:cxn modelId="{A2113FD1-D028-4024-92AB-1C2FED797BB3}" type="presParOf" srcId="{302BCB60-8439-406B-B45F-9B53605EA19E}" destId="{C080F3B0-19B7-48A5-B411-36425964B78D}" srcOrd="6" destOrd="0" presId="urn:microsoft.com/office/officeart/2008/layout/VerticalCurvedList"/>
    <dgm:cxn modelId="{AC967889-78B7-40E7-8CE4-2B4F78DD1691}" type="presParOf" srcId="{C080F3B0-19B7-48A5-B411-36425964B78D}" destId="{08DC3C7A-A38B-4221-9449-B66D84AC9B3C}" srcOrd="0" destOrd="0" presId="urn:microsoft.com/office/officeart/2008/layout/VerticalCurvedList"/>
    <dgm:cxn modelId="{249E63AE-6444-4887-9315-E75AB5559BEF}" type="presParOf" srcId="{302BCB60-8439-406B-B45F-9B53605EA19E}" destId="{9EF566AC-F4C5-4FDB-B4EB-95E55F21034B}" srcOrd="7" destOrd="0" presId="urn:microsoft.com/office/officeart/2008/layout/VerticalCurvedList"/>
    <dgm:cxn modelId="{BDBC0012-2E97-4882-B1B4-F08A30036CFF}" type="presParOf" srcId="{302BCB60-8439-406B-B45F-9B53605EA19E}" destId="{6FCB26AB-31F8-401F-B392-00B5B91E1F84}" srcOrd="8" destOrd="0" presId="urn:microsoft.com/office/officeart/2008/layout/VerticalCurvedList"/>
    <dgm:cxn modelId="{5E5D8B47-C723-4F91-B98B-D3793A368811}" type="presParOf" srcId="{6FCB26AB-31F8-401F-B392-00B5B91E1F84}" destId="{20B44CBF-0043-421A-A8FA-9640201ACF7E}" srcOrd="0" destOrd="0" presId="urn:microsoft.com/office/officeart/2008/layout/VerticalCurvedList"/>
    <dgm:cxn modelId="{575382B6-F834-4520-A5F2-2F5D4BC13B57}" type="presParOf" srcId="{302BCB60-8439-406B-B45F-9B53605EA19E}" destId="{091D4C13-83BC-4BF4-904B-69BF541B3DF1}" srcOrd="9" destOrd="0" presId="urn:microsoft.com/office/officeart/2008/layout/VerticalCurvedList"/>
    <dgm:cxn modelId="{498E9C79-6164-4EC2-9F9B-1D24D51ED837}" type="presParOf" srcId="{302BCB60-8439-406B-B45F-9B53605EA19E}" destId="{DE27216F-5683-4ED1-BC25-DD9B129F3852}" srcOrd="10" destOrd="0" presId="urn:microsoft.com/office/officeart/2008/layout/VerticalCurvedList"/>
    <dgm:cxn modelId="{52427F52-4271-4D2F-B38E-6B0125ADBF49}" type="presParOf" srcId="{DE27216F-5683-4ED1-BC25-DD9B129F3852}" destId="{1D0B0CAF-3FCE-402F-9886-6439775ABAA9}" srcOrd="0" destOrd="0" presId="urn:microsoft.com/office/officeart/2008/layout/VerticalCurvedList"/>
    <dgm:cxn modelId="{BDDDA4E7-BF81-498A-90A2-A26F93ABEF86}" type="presParOf" srcId="{302BCB60-8439-406B-B45F-9B53605EA19E}" destId="{6F8C41C5-DA66-4FAB-8331-58254FB4135A}" srcOrd="11" destOrd="0" presId="urn:microsoft.com/office/officeart/2008/layout/VerticalCurvedList"/>
    <dgm:cxn modelId="{CC394E28-5459-433B-B7E6-810D54B0F9BE}" type="presParOf" srcId="{302BCB60-8439-406B-B45F-9B53605EA19E}" destId="{BA7171B5-CC29-4F79-A572-63BD0D84725E}" srcOrd="12" destOrd="0" presId="urn:microsoft.com/office/officeart/2008/layout/VerticalCurvedList"/>
    <dgm:cxn modelId="{C87863EC-497A-4FD3-8AB4-0D98280CEC83}" type="presParOf" srcId="{BA7171B5-CC29-4F79-A572-63BD0D84725E}" destId="{1DF1DC51-4B50-4946-B3C3-9299D0333AC3}" srcOrd="0" destOrd="0" presId="urn:microsoft.com/office/officeart/2008/layout/VerticalCurvedList"/>
    <dgm:cxn modelId="{8F742715-AFE0-48D9-BCAF-58BC3AFE1F9C}" type="presParOf" srcId="{302BCB60-8439-406B-B45F-9B53605EA19E}" destId="{F82754FB-F101-415C-8F59-473229B3D1C9}" srcOrd="13" destOrd="0" presId="urn:microsoft.com/office/officeart/2008/layout/VerticalCurvedList"/>
    <dgm:cxn modelId="{3DC060CF-244C-41F0-9094-24E422C1A826}" type="presParOf" srcId="{302BCB60-8439-406B-B45F-9B53605EA19E}" destId="{8A5E11E7-9021-4317-B68E-2A26E6685D3A}" srcOrd="14" destOrd="0" presId="urn:microsoft.com/office/officeart/2008/layout/VerticalCurvedList"/>
    <dgm:cxn modelId="{5BEA60DC-A33E-4641-87C8-0EA8A944C950}" type="presParOf" srcId="{8A5E11E7-9021-4317-B68E-2A26E6685D3A}" destId="{A3ADD9BB-7507-4BA5-971C-BD3C1D44DFB6}" srcOrd="0" destOrd="0" presId="urn:microsoft.com/office/officeart/2008/layout/VerticalCurvedLis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F6259-D516-4532-8C0B-0DF5472585B8}">
      <dsp:nvSpPr>
        <dsp:cNvPr id="0" name=""/>
        <dsp:cNvSpPr/>
      </dsp:nvSpPr>
      <dsp:spPr>
        <a:xfrm>
          <a:off x="-4478703" y="-686932"/>
          <a:ext cx="5336265" cy="5336265"/>
        </a:xfrm>
        <a:prstGeom prst="blockArc">
          <a:avLst>
            <a:gd name="adj1" fmla="val 18900000"/>
            <a:gd name="adj2" fmla="val 2700000"/>
            <a:gd name="adj3" fmla="val 405"/>
          </a:avLst>
        </a:prstGeom>
        <a:noFill/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0B5345-5C50-4AFF-8381-19BF9A21456B}">
      <dsp:nvSpPr>
        <dsp:cNvPr id="0" name=""/>
        <dsp:cNvSpPr/>
      </dsp:nvSpPr>
      <dsp:spPr>
        <a:xfrm>
          <a:off x="277962" y="180130"/>
          <a:ext cx="5612739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5400" rIns="25400" bIns="254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n>
                <a:noFill/>
              </a:ln>
              <a:solidFill>
                <a:srgbClr val="11437F"/>
              </a:solidFill>
              <a:effectLst/>
            </a:rPr>
            <a:t>Единый счет бюджета</a:t>
          </a:r>
          <a:endParaRPr lang="ru-RU" sz="1000" b="1" kern="1200" dirty="0">
            <a:ln>
              <a:noFill/>
            </a:ln>
            <a:solidFill>
              <a:srgbClr val="11437F"/>
            </a:solidFill>
            <a:effectLst/>
          </a:endParaRPr>
        </a:p>
      </dsp:txBody>
      <dsp:txXfrm>
        <a:off x="277962" y="180130"/>
        <a:ext cx="5612739" cy="360102"/>
      </dsp:txXfrm>
    </dsp:sp>
    <dsp:sp modelId="{C7C1AE21-448C-41D4-AA93-4F583FF49FA6}">
      <dsp:nvSpPr>
        <dsp:cNvPr id="0" name=""/>
        <dsp:cNvSpPr/>
      </dsp:nvSpPr>
      <dsp:spPr>
        <a:xfrm>
          <a:off x="52898" y="135117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5AB6B4-4F6F-43E2-BCC4-ED39C23C3902}">
      <dsp:nvSpPr>
        <dsp:cNvPr id="0" name=""/>
        <dsp:cNvSpPr/>
      </dsp:nvSpPr>
      <dsp:spPr>
        <a:xfrm>
          <a:off x="604067" y="720602"/>
          <a:ext cx="5286634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5400" rIns="25400" bIns="254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n>
                <a:noFill/>
              </a:ln>
              <a:solidFill>
                <a:srgbClr val="11437F"/>
              </a:solidFill>
              <a:effectLst/>
            </a:rPr>
            <a:t>Казначейский счет для осуществления и отражения операций по учету и распределению поступлений</a:t>
          </a:r>
          <a:endParaRPr lang="ru-RU" sz="1000" b="1" kern="1200" dirty="0">
            <a:ln>
              <a:noFill/>
            </a:ln>
            <a:solidFill>
              <a:srgbClr val="11437F"/>
            </a:solidFill>
            <a:effectLst/>
          </a:endParaRPr>
        </a:p>
      </dsp:txBody>
      <dsp:txXfrm>
        <a:off x="604067" y="720602"/>
        <a:ext cx="5286634" cy="360102"/>
      </dsp:txXfrm>
    </dsp:sp>
    <dsp:sp modelId="{0AFA88CC-B164-42E9-A4FA-4CB41D09AC84}">
      <dsp:nvSpPr>
        <dsp:cNvPr id="0" name=""/>
        <dsp:cNvSpPr/>
      </dsp:nvSpPr>
      <dsp:spPr>
        <a:xfrm>
          <a:off x="381002" y="685798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6DE2C-BF1D-4A9E-8052-57A4D1F148FA}">
      <dsp:nvSpPr>
        <dsp:cNvPr id="0" name=""/>
        <dsp:cNvSpPr/>
      </dsp:nvSpPr>
      <dsp:spPr>
        <a:xfrm>
          <a:off x="782772" y="1260677"/>
          <a:ext cx="5107929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5400" rIns="25400" bIns="254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strike="noStrike" kern="1200" dirty="0" smtClean="0">
              <a:ln>
                <a:noFill/>
              </a:ln>
              <a:solidFill>
                <a:srgbClr val="11437F"/>
              </a:solidFill>
              <a:effectLst/>
            </a:rPr>
            <a:t>Казначейский счет для осуществления и отражения операций денежными средствами, поступающими во временное распоряжение</a:t>
          </a:r>
          <a:endParaRPr lang="ru-RU" sz="1000" b="1" strike="noStrike" kern="1200" dirty="0">
            <a:ln>
              <a:noFill/>
            </a:ln>
            <a:solidFill>
              <a:srgbClr val="11437F"/>
            </a:solidFill>
            <a:effectLst/>
          </a:endParaRPr>
        </a:p>
      </dsp:txBody>
      <dsp:txXfrm>
        <a:off x="782772" y="1260677"/>
        <a:ext cx="5107929" cy="360102"/>
      </dsp:txXfrm>
    </dsp:sp>
    <dsp:sp modelId="{08DC3C7A-A38B-4221-9449-B66D84AC9B3C}">
      <dsp:nvSpPr>
        <dsp:cNvPr id="0" name=""/>
        <dsp:cNvSpPr/>
      </dsp:nvSpPr>
      <dsp:spPr>
        <a:xfrm>
          <a:off x="557707" y="1215664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566AC-F4C5-4FDB-B4EB-95E55F21034B}">
      <dsp:nvSpPr>
        <dsp:cNvPr id="0" name=""/>
        <dsp:cNvSpPr/>
      </dsp:nvSpPr>
      <dsp:spPr>
        <a:xfrm>
          <a:off x="839830" y="1801148"/>
          <a:ext cx="5050871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5400" rIns="25400" bIns="254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бюджетных и автономных учреждений</a:t>
          </a:r>
          <a:endParaRPr lang="ru-RU" sz="1000" b="1" kern="1200" dirty="0">
            <a:ln>
              <a:noFill/>
            </a:ln>
            <a:solidFill>
              <a:srgbClr val="11437F"/>
            </a:solidFill>
          </a:endParaRPr>
        </a:p>
      </dsp:txBody>
      <dsp:txXfrm>
        <a:off x="839830" y="1801148"/>
        <a:ext cx="5050871" cy="360102"/>
      </dsp:txXfrm>
    </dsp:sp>
    <dsp:sp modelId="{20B44CBF-0043-421A-A8FA-9640201ACF7E}">
      <dsp:nvSpPr>
        <dsp:cNvPr id="0" name=""/>
        <dsp:cNvSpPr/>
      </dsp:nvSpPr>
      <dsp:spPr>
        <a:xfrm>
          <a:off x="614766" y="1756135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1D4C13-83BC-4BF4-904B-69BF541B3DF1}">
      <dsp:nvSpPr>
        <dsp:cNvPr id="0" name=""/>
        <dsp:cNvSpPr/>
      </dsp:nvSpPr>
      <dsp:spPr>
        <a:xfrm>
          <a:off x="768776" y="2367893"/>
          <a:ext cx="5107929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5400" rIns="25400" bIns="254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Фонда национального благосостояния</a:t>
          </a:r>
          <a:endParaRPr lang="ru-RU" sz="1000" b="1" kern="1200" dirty="0">
            <a:ln>
              <a:noFill/>
            </a:ln>
            <a:solidFill>
              <a:srgbClr val="11437F"/>
            </a:solidFill>
          </a:endParaRPr>
        </a:p>
      </dsp:txBody>
      <dsp:txXfrm>
        <a:off x="768776" y="2367893"/>
        <a:ext cx="5107929" cy="360102"/>
      </dsp:txXfrm>
    </dsp:sp>
    <dsp:sp modelId="{1D0B0CAF-3FCE-402F-9886-6439775ABAA9}">
      <dsp:nvSpPr>
        <dsp:cNvPr id="0" name=""/>
        <dsp:cNvSpPr/>
      </dsp:nvSpPr>
      <dsp:spPr>
        <a:xfrm>
          <a:off x="557707" y="2296607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8C41C5-DA66-4FAB-8331-58254FB4135A}">
      <dsp:nvSpPr>
        <dsp:cNvPr id="0" name=""/>
        <dsp:cNvSpPr/>
      </dsp:nvSpPr>
      <dsp:spPr>
        <a:xfrm>
          <a:off x="604067" y="2846892"/>
          <a:ext cx="5286634" cy="429707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548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5400" rIns="25400" bIns="254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</a:r>
          <a:endParaRPr lang="ru-RU" sz="1000" b="1" kern="1200" dirty="0">
            <a:ln>
              <a:noFill/>
            </a:ln>
            <a:solidFill>
              <a:srgbClr val="11437F"/>
            </a:solidFill>
          </a:endParaRPr>
        </a:p>
      </dsp:txBody>
      <dsp:txXfrm>
        <a:off x="604067" y="2846892"/>
        <a:ext cx="5286634" cy="429707"/>
      </dsp:txXfrm>
    </dsp:sp>
    <dsp:sp modelId="{1DF1DC51-4B50-4946-B3C3-9299D0333AC3}">
      <dsp:nvSpPr>
        <dsp:cNvPr id="0" name=""/>
        <dsp:cNvSpPr/>
      </dsp:nvSpPr>
      <dsp:spPr>
        <a:xfrm>
          <a:off x="379003" y="2836682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48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754FB-F101-415C-8F59-473229B3D1C9}">
      <dsp:nvSpPr>
        <dsp:cNvPr id="0" name=""/>
        <dsp:cNvSpPr/>
      </dsp:nvSpPr>
      <dsp:spPr>
        <a:xfrm>
          <a:off x="277962" y="3422166"/>
          <a:ext cx="5612739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548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5400" rIns="25400" bIns="254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n>
                <a:noFill/>
              </a:ln>
              <a:solidFill>
                <a:srgbClr val="11437F"/>
              </a:solidFill>
            </a:rPr>
            <a:t>Иные казначейские счета</a:t>
          </a:r>
          <a:endParaRPr lang="ru-RU" sz="1000" b="1" kern="1200" dirty="0">
            <a:ln>
              <a:noFill/>
            </a:ln>
            <a:solidFill>
              <a:srgbClr val="11437F"/>
            </a:solidFill>
          </a:endParaRPr>
        </a:p>
      </dsp:txBody>
      <dsp:txXfrm>
        <a:off x="277962" y="3422166"/>
        <a:ext cx="5612739" cy="360102"/>
      </dsp:txXfrm>
    </dsp:sp>
    <dsp:sp modelId="{A3ADD9BB-7507-4BA5-971C-BD3C1D44DFB6}">
      <dsp:nvSpPr>
        <dsp:cNvPr id="0" name=""/>
        <dsp:cNvSpPr/>
      </dsp:nvSpPr>
      <dsp:spPr>
        <a:xfrm>
          <a:off x="52898" y="3377153"/>
          <a:ext cx="450128" cy="450128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1548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9EF66-CBD7-4FA5-874F-C15789B8559E}" type="datetimeFigureOut">
              <a:rPr lang="ru-RU" smtClean="0"/>
              <a:pPr/>
              <a:t>03.09.2020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3B98C-91AF-4E43-94DE-89EACF5A2CF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03.09.2020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4238" y="406400"/>
            <a:ext cx="1457325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54238" y="406400"/>
            <a:ext cx="1457325" cy="1093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54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5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9275" y="1363886"/>
            <a:ext cx="4800601" cy="20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7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pPr/>
              <a:t>9/3/2020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pPr/>
              <a:t>9/3/2020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pPr/>
              <a:t>9/3/2020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205133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3" y="63413"/>
            <a:ext cx="105183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658" y="1203598"/>
            <a:ext cx="4752528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658" y="3363838"/>
            <a:ext cx="3510390" cy="10801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5373217" y="255595"/>
            <a:ext cx="1479912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2" y="4864601"/>
            <a:ext cx="13227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www.roskazna.ru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5697253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6858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3537013" y="4864600"/>
            <a:ext cx="3320988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август 2020 года</a:t>
            </a:r>
          </a:p>
        </p:txBody>
      </p:sp>
      <p:cxnSp>
        <p:nvCxnSpPr>
          <p:cNvPr id="37" name="Прямая соединительная линия 36"/>
          <p:cNvCxnSpPr/>
          <p:nvPr userDrawn="1"/>
        </p:nvCxnSpPr>
        <p:spPr>
          <a:xfrm>
            <a:off x="0" y="4443958"/>
            <a:ext cx="3861048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93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555" y="771500"/>
            <a:ext cx="6426893" cy="1800200"/>
          </a:xfrm>
        </p:spPr>
        <p:txBody>
          <a:bodyPr>
            <a:normAutofit/>
          </a:bodyPr>
          <a:lstStyle>
            <a:lvl1pPr algn="ctr">
              <a:defRPr sz="2800" b="0"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DB1DFDA1-EF7B-4B94-864C-3366B4B17D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2538036" y="2571750"/>
            <a:ext cx="1781928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222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4815" y="3"/>
            <a:ext cx="5101694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1347617"/>
            <a:ext cx="61722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1E463FF6-FBD1-44B3-82E7-BD45439D34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364113" y="4803998"/>
            <a:ext cx="45867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 defTabSz="914400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 defTabSz="914400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</a:t>
            </a:r>
            <a:r>
              <a:rPr lang="ru-RU" sz="900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23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3" y="63413"/>
            <a:ext cx="1051831" cy="54898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6858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74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9618-6E00-4B64-855A-7EF163CE7F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362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" y="63411"/>
            <a:ext cx="1051831" cy="5489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658" y="1203598"/>
            <a:ext cx="4752528" cy="1800200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658" y="3363838"/>
            <a:ext cx="3510390" cy="10801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5373217" y="255595"/>
            <a:ext cx="1479912" cy="437832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" y="4864599"/>
            <a:ext cx="13227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00" dirty="0">
                <a:solidFill>
                  <a:prstClr val="white">
                    <a:lumMod val="65000"/>
                  </a:prstClr>
                </a:solidFill>
              </a:rPr>
              <a:t>www.roskazna.ru</a:t>
            </a:r>
            <a:endParaRPr lang="ru-RU" sz="10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-1" y="699542"/>
            <a:ext cx="5697253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4803998"/>
            <a:ext cx="68580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3537013" y="4864598"/>
            <a:ext cx="3320988" cy="230413"/>
          </a:xfrm>
        </p:spPr>
        <p:txBody>
          <a:bodyPr>
            <a:noAutofit/>
          </a:bodyPr>
          <a:lstStyle>
            <a:lvl1pPr marL="0" indent="0" algn="r"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ru-RU" dirty="0"/>
              <a:t> г. Москва, август 2020 года</a:t>
            </a:r>
          </a:p>
        </p:txBody>
      </p:sp>
      <p:cxnSp>
        <p:nvCxnSpPr>
          <p:cNvPr id="37" name="Прямая соединительная линия 36"/>
          <p:cNvCxnSpPr/>
          <p:nvPr userDrawn="1"/>
        </p:nvCxnSpPr>
        <p:spPr>
          <a:xfrm>
            <a:off x="0" y="4443958"/>
            <a:ext cx="3861048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43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554" y="771500"/>
            <a:ext cx="6426893" cy="1800200"/>
          </a:xfrm>
        </p:spPr>
        <p:txBody>
          <a:bodyPr>
            <a:normAutofit/>
          </a:bodyPr>
          <a:lstStyle>
            <a:lvl1pPr algn="ctr">
              <a:defRPr sz="2800" b="0"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DB1DFDA1-EF7B-4B94-864C-3366B4B17D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2538036" y="2571750"/>
            <a:ext cx="1781928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49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4814" y="1"/>
            <a:ext cx="5101694" cy="699541"/>
          </a:xfrm>
          <a:noFill/>
        </p:spPr>
        <p:txBody>
          <a:bodyPr>
            <a:noAutofit/>
          </a:bodyPr>
          <a:lstStyle>
            <a:lvl1pPr algn="r">
              <a:defRPr sz="16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1347615"/>
            <a:ext cx="6172200" cy="324700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PT Serif" panose="020A0603040505020204" pitchFamily="18" charset="-52"/>
              </a:defRPr>
            </a:lvl1pPr>
            <a:lvl2pPr>
              <a:defRPr sz="2000">
                <a:latin typeface="+mn-lt"/>
                <a:ea typeface="PT Serif" panose="020A0603040505020204" pitchFamily="18" charset="-52"/>
              </a:defRPr>
            </a:lvl2pPr>
            <a:lvl3pPr>
              <a:defRPr sz="1800">
                <a:latin typeface="+mn-lt"/>
                <a:ea typeface="PT Serif" panose="020A0603040505020204" pitchFamily="18" charset="-52"/>
              </a:defRPr>
            </a:lvl3pPr>
            <a:lvl4pPr>
              <a:defRPr sz="1600">
                <a:latin typeface="+mn-lt"/>
                <a:ea typeface="PT Serif" panose="020A0603040505020204" pitchFamily="18" charset="-52"/>
              </a:defRPr>
            </a:lvl4pPr>
            <a:lvl5pPr>
              <a:defRPr sz="16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1E463FF6-FBD1-44B3-82E7-BD45439D34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6364113" y="4803998"/>
            <a:ext cx="458670" cy="338554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 defTabSz="914400"/>
            <a:fld id="{F777CE8F-F8DB-4AC4-B215-9C5F8871BE3C}" type="slidenum">
              <a:rPr lang="ru-RU" sz="16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 defTabSz="914400"/>
              <a:t>‹#›</a:t>
            </a:fld>
            <a:r>
              <a:rPr lang="ru-RU" sz="9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</a:t>
            </a:r>
            <a:r>
              <a:rPr lang="ru-RU" sz="900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23</a:t>
            </a:r>
            <a:endParaRPr lang="ru-RU" sz="16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" y="63411"/>
            <a:ext cx="1051831" cy="54898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0" y="699542"/>
            <a:ext cx="68580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44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09618-6E00-4B64-855A-7EF163CE7F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57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29" y="2425391"/>
            <a:ext cx="45091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3684406"/>
            <a:ext cx="31766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1" y="4783461"/>
            <a:ext cx="219456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2" y="4783459"/>
            <a:ext cx="1577341" cy="8780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pPr/>
              <a:t>9/3/2020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05133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0" y="322686"/>
            <a:ext cx="6851723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51402"/>
            <a:ext cx="1051831" cy="4117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</p:sldLayoutIdLst>
  <p:hf hdr="0" ftr="0" dt="0"/>
  <p:txStyles>
    <p:titleStyle>
      <a:lvl1pPr>
        <a:defRPr sz="2378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2C3B0D1-D2B8-4F73-8BEA-EC6F26360C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03.09.2020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24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2C3B0D1-D2B8-4F73-8BEA-EC6F26360C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03.09.2020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27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9584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9" name="object 9"/>
          <p:cNvSpPr/>
          <p:nvPr/>
        </p:nvSpPr>
        <p:spPr>
          <a:xfrm>
            <a:off x="4876801" y="412867"/>
            <a:ext cx="1974297" cy="4380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0" name="TextBox 9"/>
          <p:cNvSpPr txBox="1"/>
          <p:nvPr/>
        </p:nvSpPr>
        <p:spPr>
          <a:xfrm>
            <a:off x="228601" y="1276352"/>
            <a:ext cx="428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казначейских платежей как совершенствование казначейского обслуживания исполнения бюджетов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" y="4894441"/>
            <a:ext cx="272861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1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54075" y="4894441"/>
            <a:ext cx="271903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951" dirty="0" smtClean="0">
                <a:solidFill>
                  <a:schemeClr val="bg1">
                    <a:lumMod val="65000"/>
                  </a:schemeClr>
                </a:solidFill>
              </a:rPr>
              <a:t>Липецк</a:t>
            </a:r>
            <a:r>
              <a:rPr lang="ru-RU" sz="951" smtClean="0">
                <a:solidFill>
                  <a:schemeClr val="bg1">
                    <a:lumMod val="65000"/>
                  </a:schemeClr>
                </a:solidFill>
              </a:rPr>
              <a:t>, сентябрь </a:t>
            </a:r>
            <a:r>
              <a:rPr lang="ru-RU" sz="951" dirty="0" smtClean="0">
                <a:solidFill>
                  <a:schemeClr val="bg1">
                    <a:lumMod val="65000"/>
                  </a:schemeClr>
                </a:solidFill>
              </a:rPr>
              <a:t>2020 </a:t>
            </a:r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34" y="4221560"/>
            <a:ext cx="3913367" cy="385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73" b="1" dirty="0" smtClean="0">
                <a:solidFill>
                  <a:srgbClr val="11437F"/>
                </a:solidFill>
              </a:rPr>
              <a:t>Руднева Галина Алексеевна</a:t>
            </a:r>
            <a:endParaRPr lang="ru-RU" sz="1073" dirty="0">
              <a:solidFill>
                <a:srgbClr val="11437F"/>
              </a:solidFill>
            </a:endParaRPr>
          </a:p>
          <a:p>
            <a:r>
              <a:rPr lang="ru-RU" sz="832" dirty="0" smtClean="0">
                <a:solidFill>
                  <a:srgbClr val="11437F"/>
                </a:solidFill>
              </a:rPr>
              <a:t>Заместитель руководителя УФК  по Липецкой области</a:t>
            </a:r>
            <a:endParaRPr lang="ru-RU" sz="832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5" y="4614781"/>
            <a:ext cx="3157097" cy="18617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0" y="322686"/>
            <a:ext cx="6553200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1" y="72851"/>
            <a:ext cx="1051831" cy="411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35233"/>
            <a:ext cx="5563275" cy="492443"/>
          </a:xfrm>
        </p:spPr>
        <p:txBody>
          <a:bodyPr/>
          <a:lstStyle/>
          <a:p>
            <a:pPr algn="ctr"/>
            <a:r>
              <a:rPr lang="ru-RU" sz="1600" dirty="0" smtClean="0"/>
              <a:t>Новые термины  и определения  </a:t>
            </a:r>
            <a:br>
              <a:rPr lang="ru-RU" sz="1600" dirty="0" smtClean="0"/>
            </a:br>
            <a:r>
              <a:rPr lang="ru-RU" sz="1600" dirty="0" smtClean="0"/>
              <a:t>в Бюджетном кодексе</a:t>
            </a:r>
            <a:endParaRPr lang="ru-RU" sz="16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4" y="590550"/>
            <a:ext cx="6688137" cy="45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918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1" y="35233"/>
            <a:ext cx="5487074" cy="246221"/>
          </a:xfrm>
        </p:spPr>
        <p:txBody>
          <a:bodyPr/>
          <a:lstStyle/>
          <a:p>
            <a:pPr algn="ctr"/>
            <a:r>
              <a:rPr lang="ru-RU" sz="1600" dirty="0" smtClean="0"/>
              <a:t>Изменения  в Бюджетном кодексе</a:t>
            </a:r>
            <a:endParaRPr lang="ru-RU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4350"/>
            <a:ext cx="6688137" cy="356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988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1" y="35235"/>
            <a:ext cx="5410874" cy="246221"/>
          </a:xfrm>
        </p:spPr>
        <p:txBody>
          <a:bodyPr/>
          <a:lstStyle/>
          <a:p>
            <a:r>
              <a:rPr lang="ru-RU" sz="1600" kern="1200" dirty="0">
                <a:solidFill>
                  <a:srgbClr val="11437F"/>
                </a:solidFill>
              </a:rPr>
              <a:t>Организация системы казначейских платежей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33221" y="843558"/>
            <a:ext cx="3853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</a:rPr>
              <a:t>Оператор системы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/>
            </a:r>
            <a:b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Федеральное казначейство</a:t>
            </a:r>
          </a:p>
        </p:txBody>
      </p:sp>
      <p:pic>
        <p:nvPicPr>
          <p:cNvPr id="6" name="Picture 2" descr="C:\Users\2914\Downloads\noun_operator_180205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43558"/>
            <a:ext cx="429858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1504952"/>
            <a:ext cx="38417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98941" y="2200707"/>
            <a:ext cx="427988" cy="430880"/>
            <a:chOff x="1835620" y="591500"/>
            <a:chExt cx="715168" cy="720000"/>
          </a:xfrm>
        </p:grpSpPr>
        <p:pic>
          <p:nvPicPr>
            <p:cNvPr id="12" name="Picture 5" descr="C:\Users\2914\Downloads\noun_Bank_128484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20" y="591500"/>
              <a:ext cx="715168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C:\Users\2914\Downloads\noun_Calculator_1962337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9448" y="860119"/>
              <a:ext cx="307512" cy="324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Прямоугольник 13"/>
          <p:cNvSpPr/>
          <p:nvPr/>
        </p:nvSpPr>
        <p:spPr>
          <a:xfrm>
            <a:off x="555302" y="2132506"/>
            <a:ext cx="2902071" cy="2685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</a:rPr>
              <a:t>Прямые участники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</a:rPr>
              <a:t/>
            </a:r>
            <a:b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</a:rPr>
            </a:b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</a:rPr>
              <a:t>-    </a:t>
            </a: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Федеральное казначейство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900" kern="0" dirty="0" smtClean="0">
                <a:ea typeface="PT Serif" panose="020A0603040505020204" pitchFamily="18" charset="-52"/>
                <a:cs typeface="+mj-cs"/>
              </a:rPr>
              <a:t>финансовые органы субъектов Российской Федерации (</a:t>
            </a: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PT Serif" panose="020A0603040505020204" pitchFamily="18" charset="-52"/>
                <a:cs typeface="+mj-cs"/>
              </a:rPr>
              <a:t>муниципальных образований), </a:t>
            </a:r>
            <a:r>
              <a:rPr lang="ru-RU" sz="900" kern="0" dirty="0" smtClean="0">
                <a:ea typeface="PT Serif" panose="020A0603040505020204" pitchFamily="18" charset="-52"/>
                <a:cs typeface="+mj-cs"/>
              </a:rPr>
              <a:t>органы управления государственными внебюджетными фондами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900" kern="0" dirty="0" smtClean="0">
                <a:ea typeface="PT Serif" panose="020A0603040505020204" pitchFamily="18" charset="-52"/>
                <a:cs typeface="+mj-cs"/>
              </a:rPr>
              <a:t>администраторы доходов бюджетов, получатели средств  федерального бюджета, получатели средств бюджета территориального государственного внебюджетного фонда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900" kern="0" dirty="0" smtClean="0">
                <a:ea typeface="PT Serif" panose="020A0603040505020204" pitchFamily="18" charset="-52"/>
                <a:cs typeface="+mj-cs"/>
              </a:rPr>
              <a:t>федеральные бюджетные и автономные учреждения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900" kern="0" dirty="0" smtClean="0">
                <a:ea typeface="PT Serif" panose="020A0603040505020204" pitchFamily="18" charset="-52"/>
                <a:cs typeface="+mj-cs"/>
              </a:rPr>
              <a:t>юридические лица, не являющиеся участниками бюджетного процесса, бюджетными и автономными учреждениями, лицевые счета которым открыты в ФК 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PT Serif" panose="020A0603040505020204" pitchFamily="18" charset="-52"/>
              <a:cs typeface="+mj-cs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327470" y="2165350"/>
            <a:ext cx="478790" cy="341620"/>
            <a:chOff x="2987780" y="785829"/>
            <a:chExt cx="427988" cy="430880"/>
          </a:xfrm>
        </p:grpSpPr>
        <p:pic>
          <p:nvPicPr>
            <p:cNvPr id="23" name="Picture 5" descr="C:\Users\2914\Downloads\noun_Bank_128484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780" y="785829"/>
              <a:ext cx="427988" cy="430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7" descr="C:\Users\2914\Downloads\noun_Star_6668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3900" y="940744"/>
              <a:ext cx="208360" cy="197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2092264" y="1386085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1437F"/>
                </a:solidFill>
              </a:rPr>
              <a:t>Участники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rgbClr val="11437F"/>
                </a:solidFill>
              </a:rPr>
              <a:t>системы                   </a:t>
            </a:r>
            <a:r>
              <a:rPr lang="ru-RU" sz="1100" dirty="0" smtClean="0"/>
              <a:t>Прямые и косвенные участники определенные Бюджетным кодексом</a:t>
            </a:r>
            <a:endParaRPr lang="ru-RU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3886200" y="2139704"/>
            <a:ext cx="2438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1437F"/>
                </a:solidFill>
              </a:rPr>
              <a:t>Косвенные участники </a:t>
            </a:r>
          </a:p>
          <a:p>
            <a:pPr marL="171450" indent="-171450">
              <a:buFontTx/>
              <a:buChar char="-"/>
            </a:pPr>
            <a:r>
              <a:rPr lang="ru-RU" sz="900" dirty="0" smtClean="0"/>
              <a:t>получатели средств бюджета субъекта РФ (местного бюджета),бюджета государственного внебюджетного фонда РФ</a:t>
            </a:r>
          </a:p>
          <a:p>
            <a:pPr marL="171450" indent="-171450">
              <a:buFontTx/>
              <a:buChar char="-"/>
            </a:pPr>
            <a:r>
              <a:rPr lang="ru-RU" sz="900" dirty="0" smtClean="0"/>
              <a:t> бюджетные и автономные учреждения субъекта Российской Федерации (муниципальные бюджетные и автономные учреждения)</a:t>
            </a:r>
          </a:p>
          <a:p>
            <a:pPr marL="171450" indent="-171450">
              <a:buFontTx/>
              <a:buChar char="-"/>
            </a:pPr>
            <a:r>
              <a:rPr lang="ru-RU" sz="900" dirty="0" smtClean="0"/>
              <a:t>юридические лица, не являющиеся участниками бюджетного процесса, бюджетными и автономными учреждениями, лицевые счета которым открыты в финансовом органе субъекта РФ или муниципального образования </a:t>
            </a:r>
          </a:p>
          <a:p>
            <a:pPr marL="171450" indent="-171450">
              <a:buFontTx/>
              <a:buChar char="-"/>
            </a:pPr>
            <a:endParaRPr lang="ru-RU" sz="900" dirty="0" smtClean="0"/>
          </a:p>
          <a:p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98926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1" y="35235"/>
            <a:ext cx="5487074" cy="246221"/>
          </a:xfrm>
        </p:spPr>
        <p:txBody>
          <a:bodyPr/>
          <a:lstStyle/>
          <a:p>
            <a:pPr algn="ctr"/>
            <a:r>
              <a:rPr lang="ru-RU" sz="1600" kern="1200" dirty="0" smtClean="0">
                <a:solidFill>
                  <a:srgbClr val="11437F"/>
                </a:solidFill>
              </a:rPr>
              <a:t>Трансформация </a:t>
            </a:r>
            <a:r>
              <a:rPr lang="ru-RU" sz="1600" kern="1200" dirty="0">
                <a:solidFill>
                  <a:srgbClr val="11437F"/>
                </a:solidFill>
              </a:rPr>
              <a:t>системы </a:t>
            </a:r>
            <a:r>
              <a:rPr lang="ru-RU" sz="1600" kern="1200" dirty="0" smtClean="0">
                <a:solidFill>
                  <a:srgbClr val="11437F"/>
                </a:solidFill>
              </a:rPr>
              <a:t>счетов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7133" y="742952"/>
            <a:ext cx="1780868" cy="4080209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  <a:latin typeface="Arial"/>
              </a:rPr>
              <a:t>Подразделение Банка России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19687" y="736402"/>
            <a:ext cx="2484276" cy="4080209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  <a:latin typeface="Arial"/>
              </a:rPr>
              <a:t>Территориальный орган Федерального казначейства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79150" y="736403"/>
            <a:ext cx="1836204" cy="4080210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  <a:latin typeface="Arial"/>
              </a:rPr>
              <a:t>ТОФК, финансовые органы, ГВФ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141214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Единый казначейский счет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40102810945370000039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161165"/>
            <a:ext cx="114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sng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Банковские </a:t>
            </a:r>
            <a:br>
              <a:rPr kumimoji="0" lang="ru-RU" sz="1200" b="1" i="0" u="none" strike="sng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ru-RU" sz="1200" b="1" i="0" u="none" strike="sng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счета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922 счета подлежат закрытию до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1апреля 2021 года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1484786" y="2266950"/>
            <a:ext cx="2477615" cy="2362200"/>
          </a:xfrm>
          <a:prstGeom prst="homePlate">
            <a:avLst>
              <a:gd name="adj" fmla="val 21953"/>
            </a:avLst>
          </a:prstGeom>
          <a:solidFill>
            <a:srgbClr val="FFC000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Средства федерального бюджета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Средства бюджетов субъектов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Средства местных бюджетов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Средства внебюджетных фондов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Учет и распределение доходов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Средства юридических лиц – </a:t>
            </a:r>
            <a:r>
              <a:rPr kumimoji="0" lang="ru-RU" sz="105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неучастников</a:t>
            </a:r>
            <a:r>
              <a:rPr kumimoji="0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бюджетного процесса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Средства, поступающие во временное распоряжение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2028" y="3161165"/>
            <a:ext cx="1357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Казначейские счета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9150" y="2710384"/>
            <a:ext cx="1836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Лицевые счета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открытые участникам бюджетного процесса, бюджетным и автономным учреждениям, юридическим лицам –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неучастникам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бюджетного процесса</a:t>
            </a: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3" name="Picture 2" descr="C:\Users\2914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513" y="1171686"/>
            <a:ext cx="18916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2914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389" y="2967822"/>
            <a:ext cx="18916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59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5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1" y="209550"/>
            <a:ext cx="4440017" cy="246221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казначейских счето</a:t>
            </a:r>
            <a:r>
              <a:rPr lang="ru-RU" sz="1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endParaRPr lang="ru-RU" sz="1400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459704116"/>
              </p:ext>
            </p:extLst>
          </p:nvPr>
        </p:nvGraphicFramePr>
        <p:xfrm>
          <a:off x="533400" y="819150"/>
          <a:ext cx="59436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12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6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47801" y="57151"/>
            <a:ext cx="5334674" cy="447815"/>
          </a:xfrm>
        </p:spPr>
        <p:txBody>
          <a:bodyPr/>
          <a:lstStyle/>
          <a:p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уникального номера казначейского счета</a:t>
            </a:r>
            <a:r>
              <a:rPr lang="ru-RU" sz="1400" dirty="0">
                <a:ln w="9525"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/>
            </a:r>
            <a:br>
              <a:rPr lang="ru-RU" sz="1400" dirty="0">
                <a:ln w="9525">
                  <a:solidFill>
                    <a:srgbClr val="11437F"/>
                  </a:solidFill>
                </a:ln>
                <a:solidFill>
                  <a:srgbClr val="11437F"/>
                </a:solidFill>
              </a:rPr>
            </a:br>
            <a:endParaRPr lang="ru-RU" dirty="0">
              <a:ln w="9525">
                <a:solidFill>
                  <a:srgbClr val="11437F"/>
                </a:solidFill>
              </a:ln>
              <a:solidFill>
                <a:srgbClr val="11437F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897473"/>
              </p:ext>
            </p:extLst>
          </p:nvPr>
        </p:nvGraphicFramePr>
        <p:xfrm>
          <a:off x="76200" y="1096706"/>
          <a:ext cx="6706272" cy="17449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70627"/>
                <a:gridCol w="521599"/>
                <a:gridCol w="745141"/>
                <a:gridCol w="596113"/>
                <a:gridCol w="1581320"/>
                <a:gridCol w="685800"/>
                <a:gridCol w="1011502"/>
                <a:gridCol w="447085"/>
                <a:gridCol w="447085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ТОФК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Код ТОФК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бюджета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Номер </a:t>
                      </a: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балансового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счета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Описание балансового счета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вида казначейского счета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 вида</a:t>
                      </a:r>
                      <a:r>
                        <a:rPr lang="ru-RU" sz="700" b="1" i="0" u="none" strike="noStrike" baseline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 казначейского счета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Код валюты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ОКТМО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5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Управление Федерального </a:t>
                      </a: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казначейства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по Липецкой области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4600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Областной бюджет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40204 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dirty="0" smtClean="0">
                          <a:solidFill>
                            <a:srgbClr val="11437F"/>
                          </a:solidFill>
                          <a:latin typeface="+mn-lt"/>
                        </a:rPr>
                        <a:t>Средства местных  бюджетов (Бюджет </a:t>
                      </a:r>
                      <a:r>
                        <a:rPr lang="ru-RU" sz="700" b="1" dirty="0" err="1" smtClean="0">
                          <a:solidFill>
                            <a:srgbClr val="11437F"/>
                          </a:solidFill>
                          <a:latin typeface="+mn-lt"/>
                        </a:rPr>
                        <a:t>Воловского</a:t>
                      </a:r>
                      <a:r>
                        <a:rPr lang="ru-RU" sz="700" b="1" dirty="0" smtClean="0">
                          <a:solidFill>
                            <a:srgbClr val="11437F"/>
                          </a:solidFill>
                          <a:latin typeface="+mn-lt"/>
                        </a:rPr>
                        <a:t> муниципального района Липецкой области)</a:t>
                      </a:r>
                      <a:endParaRPr lang="ru-RU" sz="700" b="1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Единый счет бюджета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42603000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697825"/>
              </p:ext>
            </p:extLst>
          </p:nvPr>
        </p:nvGraphicFramePr>
        <p:xfrm>
          <a:off x="76201" y="3638550"/>
          <a:ext cx="6706281" cy="929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716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396065"/>
                <a:gridCol w="411730"/>
              </a:tblGrid>
              <a:tr h="533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Признак казначейского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вида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валюты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Идентификатор публично-правового </a:t>
                      </a:r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образования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ТОФК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Порядковый номер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1437F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600200" y="3028951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Казначейский счет </a:t>
            </a:r>
            <a:r>
              <a:rPr lang="ru-RU" sz="1400" b="1" dirty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03231643426030004600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00200" y="514351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Банковский счет 40204810645250000962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4629150"/>
            <a:ext cx="5943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Признак казначейского счета, всегда равен «0» </a:t>
            </a:r>
            <a:endParaRPr lang="ru-RU" sz="900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2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913" y="35233"/>
            <a:ext cx="5450561" cy="201594"/>
          </a:xfrm>
        </p:spPr>
        <p:txBody>
          <a:bodyPr/>
          <a:lstStyle/>
          <a:p>
            <a:pPr algn="ctr"/>
            <a:r>
              <a:rPr lang="ru-RU" dirty="0"/>
              <a:t>Соответствие  банковских счетов </a:t>
            </a:r>
            <a:r>
              <a:rPr lang="ru-RU" dirty="0" smtClean="0"/>
              <a:t>казначейским 1/2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66908"/>
            <a:ext cx="5997550" cy="444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23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24000" y="35232"/>
            <a:ext cx="5258475" cy="201594"/>
          </a:xfrm>
        </p:spPr>
        <p:txBody>
          <a:bodyPr/>
          <a:lstStyle/>
          <a:p>
            <a:pPr algn="ctr"/>
            <a:r>
              <a:rPr lang="ru-RU" dirty="0" smtClean="0"/>
              <a:t>Соответствие  банковских счетов казначейским  2/2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98" y="667733"/>
            <a:ext cx="5856682" cy="37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5801" y="4443958"/>
            <a:ext cx="281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t>* после принятия Федерального закона «О внесении изменений в Бюджетный кодекс Российской Федерации  в части казначейского сопровождения, казначейского обеспечения обязательств и бюджетного мониторинга»</a:t>
            </a:r>
          </a:p>
        </p:txBody>
      </p:sp>
    </p:spTree>
    <p:extLst>
      <p:ext uri="{BB962C8B-B14F-4D97-AF65-F5344CB8AC3E}">
        <p14:creationId xmlns:p14="http://schemas.microsoft.com/office/powerpoint/2010/main" val="223438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9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47801" y="57151"/>
            <a:ext cx="5334674" cy="447815"/>
          </a:xfrm>
        </p:spPr>
        <p:txBody>
          <a:bodyPr/>
          <a:lstStyle/>
          <a:p>
            <a:r>
              <a:rPr lang="ru-RU" sz="1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уникального номера казначейского счета</a:t>
            </a:r>
            <a:r>
              <a:rPr lang="ru-RU" sz="1400" dirty="0">
                <a:ln w="9525"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/>
            </a:r>
            <a:br>
              <a:rPr lang="ru-RU" sz="1400" dirty="0">
                <a:ln w="9525">
                  <a:solidFill>
                    <a:srgbClr val="11437F"/>
                  </a:solidFill>
                </a:ln>
                <a:solidFill>
                  <a:srgbClr val="11437F"/>
                </a:solidFill>
              </a:rPr>
            </a:br>
            <a:endParaRPr lang="ru-RU" dirty="0">
              <a:ln w="9525">
                <a:solidFill>
                  <a:srgbClr val="11437F"/>
                </a:solidFill>
              </a:ln>
              <a:solidFill>
                <a:srgbClr val="11437F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820383"/>
              </p:ext>
            </p:extLst>
          </p:nvPr>
        </p:nvGraphicFramePr>
        <p:xfrm>
          <a:off x="76200" y="1096706"/>
          <a:ext cx="6706272" cy="17449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70627"/>
                <a:gridCol w="521599"/>
                <a:gridCol w="745141"/>
                <a:gridCol w="596113"/>
                <a:gridCol w="1581320"/>
                <a:gridCol w="685800"/>
                <a:gridCol w="1011502"/>
                <a:gridCol w="447085"/>
                <a:gridCol w="447085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ТОФК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Код ТОФК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бюджета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Номер </a:t>
                      </a: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балансового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счета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Описание балансового счета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вида казначейского счета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 вида</a:t>
                      </a:r>
                      <a:r>
                        <a:rPr lang="ru-RU" sz="700" b="1" i="0" u="none" strike="noStrike" baseline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 казначейского счета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Код валюты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ОКТМО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5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Управление Федерального </a:t>
                      </a: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казначейства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по Липецкой области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4600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Областной бюджет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40201 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dirty="0" smtClean="0">
                          <a:solidFill>
                            <a:srgbClr val="11437F"/>
                          </a:solidFill>
                          <a:latin typeface="+mn-lt"/>
                        </a:rPr>
                        <a:t>Средства  бюджета субъекта Российской Федерации</a:t>
                      </a:r>
                      <a:endParaRPr lang="ru-RU" sz="700" b="1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Единый счет бюджета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42000000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135232"/>
              </p:ext>
            </p:extLst>
          </p:nvPr>
        </p:nvGraphicFramePr>
        <p:xfrm>
          <a:off x="76201" y="3638550"/>
          <a:ext cx="6706281" cy="929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716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396065"/>
                <a:gridCol w="411730"/>
              </a:tblGrid>
              <a:tr h="533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Признак казначейского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вида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валюты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Идентификатор публично-правового </a:t>
                      </a:r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образования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ТОФК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Порядковый номер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1437F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600200" y="3028951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Казначейский счет </a:t>
            </a:r>
            <a:r>
              <a:rPr lang="ru-RU" sz="1400" b="1" dirty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03221643420000004600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00200" y="514351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Банковский счет 40201810600000000011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4629150"/>
            <a:ext cx="5943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Признак казначейского счета, всегда равен «0» </a:t>
            </a:r>
            <a:endParaRPr lang="ru-RU" sz="900" b="1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14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35233"/>
            <a:ext cx="5563275" cy="403187"/>
          </a:xfrm>
        </p:spPr>
        <p:txBody>
          <a:bodyPr/>
          <a:lstStyle/>
          <a:p>
            <a:pPr algn="ctr"/>
            <a:r>
              <a:rPr lang="ru-RU" dirty="0" smtClean="0"/>
              <a:t>Список банковских счетов, подлежащих закрытию в связи с переходом на казначейское обслуживание</a:t>
            </a:r>
            <a:endParaRPr lang="ru-RU" dirty="0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66750"/>
            <a:ext cx="6324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6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1" y="35232"/>
            <a:ext cx="5487074" cy="492443"/>
          </a:xfrm>
        </p:spPr>
        <p:txBody>
          <a:bodyPr/>
          <a:lstStyle/>
          <a:p>
            <a:pPr algn="ctr"/>
            <a:r>
              <a:rPr lang="ru-RU" sz="1600" kern="1200" dirty="0" smtClean="0">
                <a:solidFill>
                  <a:srgbClr val="11437F"/>
                </a:solidFill>
              </a:rPr>
              <a:t>Порядок </a:t>
            </a:r>
            <a:r>
              <a:rPr lang="ru-RU" sz="1600" kern="1200" dirty="0">
                <a:solidFill>
                  <a:srgbClr val="11437F"/>
                </a:solidFill>
              </a:rPr>
              <a:t>отражения реквизитов в распоряжениях </a:t>
            </a:r>
            <a:r>
              <a:rPr lang="ru-RU" sz="1600" kern="1200" dirty="0" smtClean="0">
                <a:solidFill>
                  <a:srgbClr val="11437F"/>
                </a:solidFill>
              </a:rPr>
              <a:t>о </a:t>
            </a:r>
            <a:r>
              <a:rPr lang="ru-RU" sz="1600" kern="1200" dirty="0">
                <a:solidFill>
                  <a:srgbClr val="11437F"/>
                </a:solidFill>
              </a:rPr>
              <a:t>переводе </a:t>
            </a:r>
            <a:r>
              <a:rPr lang="ru-RU" sz="1600" kern="1200" dirty="0" smtClean="0">
                <a:solidFill>
                  <a:srgbClr val="11437F"/>
                </a:solidFill>
              </a:rPr>
              <a:t>  денежных </a:t>
            </a:r>
            <a:r>
              <a:rPr lang="ru-RU" sz="1600" kern="1200" dirty="0">
                <a:solidFill>
                  <a:srgbClr val="11437F"/>
                </a:solidFill>
              </a:rPr>
              <a:t>средств </a:t>
            </a:r>
            <a:r>
              <a:rPr lang="ru-RU" sz="1600" kern="1200" dirty="0" smtClean="0">
                <a:solidFill>
                  <a:srgbClr val="11437F"/>
                </a:solidFill>
              </a:rPr>
              <a:t> 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514351"/>
            <a:ext cx="6400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Реквизиты плательщика (платеж бюджетного учреждения.</a:t>
            </a:r>
            <a:r>
              <a:rPr kumimoji="0" lang="ru-RU" sz="12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л/с открыт в ФО)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611974"/>
              </p:ext>
            </p:extLst>
          </p:nvPr>
        </p:nvGraphicFramePr>
        <p:xfrm>
          <a:off x="1142998" y="791351"/>
          <a:ext cx="4343400" cy="1734728"/>
        </p:xfrm>
        <a:graphic>
          <a:graphicData uri="http://schemas.openxmlformats.org/drawingml/2006/table">
            <a:tbl>
              <a:tblPr firstRow="1" bandRow="1"/>
              <a:tblGrid>
                <a:gridCol w="12010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10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32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380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7300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4811008738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480301001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595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УФК 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Липецкой области (УФНС 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Липецкой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области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», </a:t>
                      </a:r>
                      <a:br>
                        <a:rPr lang="ru-RU" sz="900" b="1" dirty="0" smtClean="0">
                          <a:solidFill>
                            <a:srgbClr val="11437F"/>
                          </a:solidFill>
                        </a:rPr>
                      </a:b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л/с 0346105804)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/>
                        <a:t>03211643000000014600</a:t>
                      </a:r>
                    </a:p>
                    <a:p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1411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Плательщик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1411">
                <a:tc rowSpan="2"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Отделение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Липецк//УФК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Липецкой области</a:t>
                      </a:r>
                      <a:r>
                        <a:rPr lang="ru-RU" sz="900" b="1" baseline="0" dirty="0" smtClean="0">
                          <a:solidFill>
                            <a:srgbClr val="11437F"/>
                          </a:solidFill>
                        </a:rPr>
                        <a:t>, </a:t>
                      </a:r>
                      <a:r>
                        <a:rPr lang="ru-RU" sz="900" b="1" baseline="0" dirty="0">
                          <a:solidFill>
                            <a:srgbClr val="11437F"/>
                          </a:solidFill>
                        </a:rPr>
                        <a:t>г. </a:t>
                      </a:r>
                      <a:r>
                        <a:rPr lang="ru-RU" sz="900" b="1" baseline="0" dirty="0" smtClean="0">
                          <a:solidFill>
                            <a:srgbClr val="11437F"/>
                          </a:solidFill>
                        </a:rPr>
                        <a:t>Липецк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БИК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/>
                        <a:t>044206001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3004">
                <a:tc gridSpan="2"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/>
                        <a:t>40102810945370000039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1411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Банк плательщика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9600" y="2571751"/>
            <a:ext cx="594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Реквизиты получателя средств (платеж в адрес кредитной организации):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506868"/>
              </p:ext>
            </p:extLst>
          </p:nvPr>
        </p:nvGraphicFramePr>
        <p:xfrm>
          <a:off x="1142999" y="2876550"/>
          <a:ext cx="4343400" cy="2082587"/>
        </p:xfrm>
        <a:graphic>
          <a:graphicData uri="http://schemas.openxmlformats.org/drawingml/2006/table">
            <a:tbl>
              <a:tblPr firstRow="1" bandRow="1"/>
              <a:tblGrid>
                <a:gridCol w="12503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87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264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9345">
                <a:tc rowSpan="2"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Липецкое отделение  </a:t>
                      </a:r>
                      <a:r>
                        <a:rPr lang="en-US" sz="9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8593 ПАО Сбербанк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г. Липецк</a:t>
                      </a:r>
                    </a:p>
                    <a:p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БИК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/>
                        <a:t>041280103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5611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/>
                        <a:t>40102810700000000025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07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Банк получателя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561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7707083893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482202001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/>
                        <a:t>03212643120000002501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4820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Липецкое отделение  N 8593 ПАО Сбербанк, г. Липецк</a:t>
                      </a:r>
                    </a:p>
                    <a:p>
                      <a:endParaRPr lang="ru-RU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07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Получатель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562600" y="1084616"/>
            <a:ext cx="1295400" cy="23083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62600" y="1800534"/>
            <a:ext cx="121919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ru-RU" sz="900" b="1" dirty="0">
                <a:solidFill>
                  <a:schemeClr val="accent3"/>
                </a:solidFill>
                <a:cs typeface="Times New Roman" panose="02020603050405020304" pitchFamily="18" charset="0"/>
              </a:rPr>
              <a:t>БИК </a:t>
            </a:r>
            <a:r>
              <a:rPr lang="ru-RU" sz="900" b="1" dirty="0" smtClean="0">
                <a:solidFill>
                  <a:schemeClr val="accent3"/>
                </a:solidFill>
                <a:cs typeface="Times New Roman" panose="02020603050405020304" pitchFamily="18" charset="0"/>
              </a:rPr>
              <a:t>ТОФК</a:t>
            </a:r>
            <a:endParaRPr lang="ru-RU" sz="900" b="1" dirty="0">
              <a:solidFill>
                <a:schemeClr val="accent3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62600" y="2084284"/>
            <a:ext cx="12954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>
              <a:defRPr/>
            </a:pPr>
            <a:r>
              <a:rPr lang="ru-RU" sz="900" b="1" dirty="0">
                <a:solidFill>
                  <a:schemeClr val="accent5"/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62600" y="3818358"/>
            <a:ext cx="1295400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endParaRPr lang="ru-RU" sz="9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" y="1773519"/>
            <a:ext cx="1142999" cy="1061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ru-RU" sz="9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defTabSz="914400" eaLnBrk="0" hangingPunct="0"/>
            <a:r>
              <a:rPr lang="ru-RU" sz="9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" y="779924"/>
            <a:ext cx="1142998" cy="1061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ru-RU" sz="900" b="1" dirty="0" smtClean="0">
                <a:solidFill>
                  <a:schemeClr val="accent6"/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b="1" dirty="0" smtClean="0">
                <a:solidFill>
                  <a:schemeClr val="accent6"/>
                </a:solidFill>
                <a:cs typeface="Times New Roman" panose="02020603050405020304" pitchFamily="18" charset="0"/>
              </a:rPr>
            </a:br>
            <a:r>
              <a:rPr lang="ru-RU" sz="900" b="1" dirty="0" smtClean="0">
                <a:solidFill>
                  <a:schemeClr val="accent6"/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1310838"/>
            <a:ext cx="260931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8600" y="1047750"/>
            <a:ext cx="1447800" cy="2653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70" b="1" dirty="0" smtClean="0"/>
              <a:t>03234643426091014600</a:t>
            </a:r>
            <a:endParaRPr lang="ru-RU" sz="87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39187" y="1814307"/>
            <a:ext cx="1447800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b="1" dirty="0" smtClean="0"/>
              <a:t>014206212</a:t>
            </a:r>
            <a:endParaRPr lang="ru-RU" sz="9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038599" y="2084284"/>
            <a:ext cx="1441939" cy="27306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70" b="1" dirty="0" smtClean="0"/>
              <a:t>40102810945370000039</a:t>
            </a:r>
            <a:endParaRPr lang="ru-RU" sz="87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038601" y="2876332"/>
            <a:ext cx="1447800" cy="3050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b="1" dirty="0" smtClean="0"/>
              <a:t>044206604</a:t>
            </a:r>
            <a:endParaRPr lang="ru-RU" sz="9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040947" y="3228290"/>
            <a:ext cx="1447799" cy="2578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70" b="1" dirty="0" smtClean="0"/>
              <a:t>30101810800000000604</a:t>
            </a:r>
            <a:endParaRPr lang="ru-RU" sz="87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038599" y="3790950"/>
            <a:ext cx="1450147" cy="304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70" b="1" dirty="0" smtClean="0"/>
              <a:t>30301810435006001300</a:t>
            </a:r>
            <a:endParaRPr lang="ru-RU" sz="87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143001" y="1084616"/>
            <a:ext cx="2438399" cy="4919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/>
            <a:r>
              <a:rPr lang="ru-RU" sz="900" b="1" kern="0" dirty="0">
                <a:solidFill>
                  <a:srgbClr val="11437F"/>
                </a:solidFill>
              </a:rPr>
              <a:t>УФК по Липецкой области </a:t>
            </a:r>
            <a:r>
              <a:rPr lang="ru-RU" sz="900" b="1" kern="0" dirty="0" smtClean="0">
                <a:solidFill>
                  <a:srgbClr val="11437F"/>
                </a:solidFill>
              </a:rPr>
              <a:t>(Отдел экономики и финансов адм. г. Данкова (МБУК Данковский гор. </a:t>
            </a:r>
            <a:r>
              <a:rPr lang="ru-RU" sz="900" b="1" kern="0" dirty="0" err="1" smtClean="0">
                <a:solidFill>
                  <a:srgbClr val="11437F"/>
                </a:solidFill>
              </a:rPr>
              <a:t>ЦКиД</a:t>
            </a:r>
            <a:r>
              <a:rPr lang="ru-RU" sz="900" b="1" kern="0" dirty="0" smtClean="0">
                <a:solidFill>
                  <a:srgbClr val="11437F"/>
                </a:solidFill>
              </a:rPr>
              <a:t>))</a:t>
            </a:r>
            <a:endParaRPr lang="ru-RU" sz="900" b="1" kern="0" dirty="0">
              <a:solidFill>
                <a:srgbClr val="11437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43001" y="1814308"/>
            <a:ext cx="2438399" cy="4065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/>
            <a:r>
              <a:rPr lang="ru-RU" sz="900" b="1" kern="0" dirty="0">
                <a:solidFill>
                  <a:srgbClr val="11437F"/>
                </a:solidFill>
              </a:rPr>
              <a:t>Отделение Липецк//УФК по Липецкой области, г. Липецк</a:t>
            </a:r>
          </a:p>
        </p:txBody>
      </p:sp>
    </p:spTree>
    <p:extLst>
      <p:ext uri="{BB962C8B-B14F-4D97-AF65-F5344CB8AC3E}">
        <p14:creationId xmlns:p14="http://schemas.microsoft.com/office/powerpoint/2010/main" val="65213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1" y="35232"/>
            <a:ext cx="5487074" cy="492443"/>
          </a:xfrm>
        </p:spPr>
        <p:txBody>
          <a:bodyPr/>
          <a:lstStyle/>
          <a:p>
            <a:pPr algn="ctr"/>
            <a:r>
              <a:rPr lang="ru-RU" sz="1600" kern="1200" dirty="0" smtClean="0">
                <a:solidFill>
                  <a:srgbClr val="11437F"/>
                </a:solidFill>
              </a:rPr>
              <a:t>Порядок </a:t>
            </a:r>
            <a:r>
              <a:rPr lang="ru-RU" sz="1600" kern="1200" dirty="0">
                <a:solidFill>
                  <a:srgbClr val="11437F"/>
                </a:solidFill>
              </a:rPr>
              <a:t>отражения реквизитов в распоряжениях </a:t>
            </a:r>
            <a:r>
              <a:rPr lang="ru-RU" sz="1600" kern="1200" dirty="0" smtClean="0">
                <a:solidFill>
                  <a:srgbClr val="11437F"/>
                </a:solidFill>
              </a:rPr>
              <a:t>о </a:t>
            </a:r>
            <a:r>
              <a:rPr lang="ru-RU" sz="1600" kern="1200" dirty="0">
                <a:solidFill>
                  <a:srgbClr val="11437F"/>
                </a:solidFill>
              </a:rPr>
              <a:t>переводе </a:t>
            </a:r>
            <a:r>
              <a:rPr lang="ru-RU" sz="1600" kern="1200" dirty="0" smtClean="0">
                <a:solidFill>
                  <a:srgbClr val="11437F"/>
                </a:solidFill>
              </a:rPr>
              <a:t>  денежных </a:t>
            </a:r>
            <a:r>
              <a:rPr lang="ru-RU" sz="1600" kern="1200" dirty="0">
                <a:solidFill>
                  <a:srgbClr val="11437F"/>
                </a:solidFill>
              </a:rPr>
              <a:t>средств </a:t>
            </a:r>
            <a:r>
              <a:rPr lang="ru-RU" sz="1600" kern="1200" dirty="0" smtClean="0">
                <a:solidFill>
                  <a:srgbClr val="11437F"/>
                </a:solidFill>
              </a:rPr>
              <a:t> 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514351"/>
            <a:ext cx="6400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Реквизиты плательщика (платеж казенного учреждения,</a:t>
            </a:r>
            <a:r>
              <a:rPr kumimoji="0" lang="ru-RU" sz="12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л/с открыт в УФК)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133719"/>
              </p:ext>
            </p:extLst>
          </p:nvPr>
        </p:nvGraphicFramePr>
        <p:xfrm>
          <a:off x="1142998" y="791351"/>
          <a:ext cx="4343400" cy="1734728"/>
        </p:xfrm>
        <a:graphic>
          <a:graphicData uri="http://schemas.openxmlformats.org/drawingml/2006/table">
            <a:tbl>
              <a:tblPr firstRow="1" bandRow="1"/>
              <a:tblGrid>
                <a:gridCol w="12010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10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32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380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7300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4826008459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482601001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595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УФК 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Липецкой области (УФНС 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Липецкой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области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», </a:t>
                      </a:r>
                      <a:br>
                        <a:rPr lang="ru-RU" sz="900" b="1" dirty="0" smtClean="0">
                          <a:solidFill>
                            <a:srgbClr val="11437F"/>
                          </a:solidFill>
                        </a:rPr>
                      </a:b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л/с 0346105804)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/>
                        <a:t>03211643000000014600</a:t>
                      </a:r>
                    </a:p>
                    <a:p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1411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Плательщик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1411">
                <a:tc rowSpan="2"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Отделение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Липецк//УФК </a:t>
                      </a:r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Липецкой области</a:t>
                      </a:r>
                      <a:r>
                        <a:rPr lang="ru-RU" sz="900" b="1" baseline="0" dirty="0" smtClean="0">
                          <a:solidFill>
                            <a:srgbClr val="11437F"/>
                          </a:solidFill>
                        </a:rPr>
                        <a:t>, </a:t>
                      </a:r>
                      <a:r>
                        <a:rPr lang="ru-RU" sz="900" b="1" baseline="0" dirty="0">
                          <a:solidFill>
                            <a:srgbClr val="11437F"/>
                          </a:solidFill>
                        </a:rPr>
                        <a:t>г. </a:t>
                      </a:r>
                      <a:r>
                        <a:rPr lang="ru-RU" sz="900" b="1" baseline="0" dirty="0" smtClean="0">
                          <a:solidFill>
                            <a:srgbClr val="11437F"/>
                          </a:solidFill>
                        </a:rPr>
                        <a:t>Липецк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БИК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/>
                        <a:t>044206001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3004">
                <a:tc gridSpan="2"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/>
                        <a:t>40102810945370000039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1411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Банк плательщика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66800" y="2571751"/>
            <a:ext cx="510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Реквизиты получателя средств (платеж в адрес УФНС России):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06742"/>
              </p:ext>
            </p:extLst>
          </p:nvPr>
        </p:nvGraphicFramePr>
        <p:xfrm>
          <a:off x="1142999" y="2876550"/>
          <a:ext cx="4343400" cy="2082587"/>
        </p:xfrm>
        <a:graphic>
          <a:graphicData uri="http://schemas.openxmlformats.org/drawingml/2006/table">
            <a:tbl>
              <a:tblPr firstRow="1" bandRow="1"/>
              <a:tblGrid>
                <a:gridCol w="12503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18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33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9345">
                <a:tc rowSpan="2"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Отделение Липецк//УФК по Липецкой области, г. Липецк</a:t>
                      </a:r>
                    </a:p>
                    <a:p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БИК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/>
                        <a:t>041280103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5611">
                <a:tc gridSpan="2" vMerge="1">
                  <a:txBody>
                    <a:bodyPr/>
                    <a:lstStyle/>
                    <a:p>
                      <a:endParaRPr lang="ru-RU" sz="90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/>
                        <a:t>40102810700000000025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07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Банк получателя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561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ИНН   </a:t>
                      </a:r>
                      <a:r>
                        <a:rPr lang="ru-RU" sz="900" b="1" dirty="0" smtClean="0"/>
                        <a:t>4826085887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КПП   </a:t>
                      </a:r>
                      <a:r>
                        <a:rPr lang="ru-RU" sz="900" b="1" dirty="0" smtClean="0"/>
                        <a:t>482601001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 err="1"/>
                        <a:t>Сч</a:t>
                      </a:r>
                      <a:r>
                        <a:rPr lang="ru-RU" sz="900" dirty="0"/>
                        <a:t>. №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 smtClean="0"/>
                        <a:t>03212643120000002501</a:t>
                      </a:r>
                      <a:endParaRPr lang="ru-RU" sz="900" b="1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4820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b="1" dirty="0">
                          <a:solidFill>
                            <a:srgbClr val="11437F"/>
                          </a:solidFill>
                        </a:rPr>
                        <a:t>УФК по </a:t>
                      </a:r>
                      <a:r>
                        <a:rPr lang="ru-RU" sz="900" b="1" dirty="0" smtClean="0">
                          <a:solidFill>
                            <a:srgbClr val="11437F"/>
                          </a:solidFill>
                        </a:rPr>
                        <a:t>Липецкой области (Межрайонная ИФНС России №6 по Липецкой области)</a:t>
                      </a:r>
                      <a:endParaRPr lang="ru-RU" sz="900" b="1" dirty="0">
                        <a:solidFill>
                          <a:srgbClr val="11437F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07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ru-RU" sz="900" dirty="0"/>
                        <a:t>Получатель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543859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1087718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631576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217543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719295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3263153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80701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4350872">
                        <a:defRPr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900" dirty="0"/>
                    </a:p>
                  </a:txBody>
                  <a:tcPr marL="68580" marR="6858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562600" y="1084616"/>
            <a:ext cx="1295400" cy="23083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62600" y="1800534"/>
            <a:ext cx="1219198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ru-RU" sz="900" b="1" dirty="0">
                <a:solidFill>
                  <a:schemeClr val="accent3"/>
                </a:solidFill>
                <a:cs typeface="Times New Roman" panose="02020603050405020304" pitchFamily="18" charset="0"/>
              </a:rPr>
              <a:t>БИК </a:t>
            </a:r>
            <a:r>
              <a:rPr lang="ru-RU" sz="900" b="1" dirty="0" smtClean="0">
                <a:solidFill>
                  <a:schemeClr val="accent3"/>
                </a:solidFill>
                <a:cs typeface="Times New Roman" panose="02020603050405020304" pitchFamily="18" charset="0"/>
              </a:rPr>
              <a:t>ТОФК</a:t>
            </a:r>
            <a:endParaRPr lang="ru-RU" sz="900" b="1" dirty="0">
              <a:solidFill>
                <a:schemeClr val="accent3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62600" y="2084284"/>
            <a:ext cx="12954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>
              <a:defRPr/>
            </a:pPr>
            <a:r>
              <a:rPr lang="ru-RU" sz="900" b="1" dirty="0">
                <a:solidFill>
                  <a:schemeClr val="accent5"/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562600" y="2836134"/>
            <a:ext cx="1066800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ru-RU" sz="900" b="1" dirty="0">
                <a:solidFill>
                  <a:schemeClr val="accent3"/>
                </a:solidFill>
                <a:cs typeface="Times New Roman" panose="02020603050405020304" pitchFamily="18" charset="0"/>
              </a:rPr>
              <a:t>БИК </a:t>
            </a:r>
            <a:r>
              <a:rPr lang="ru-RU" sz="900" b="1" dirty="0" smtClean="0">
                <a:solidFill>
                  <a:schemeClr val="accent3"/>
                </a:solidFill>
                <a:cs typeface="Times New Roman" panose="02020603050405020304" pitchFamily="18" charset="0"/>
              </a:rPr>
              <a:t>ТОФК</a:t>
            </a:r>
            <a:endParaRPr lang="ru-RU" sz="900" b="1" dirty="0">
              <a:solidFill>
                <a:schemeClr val="accent3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62600" y="3228290"/>
            <a:ext cx="12954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>
              <a:defRPr/>
            </a:pPr>
            <a:r>
              <a:rPr lang="ru-RU" sz="900" b="1" dirty="0">
                <a:solidFill>
                  <a:schemeClr val="accent5"/>
                </a:solidFill>
                <a:cs typeface="Times New Roman" panose="02020603050405020304" pitchFamily="18" charset="0"/>
              </a:rPr>
              <a:t>Единый казначейский счет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62600" y="3818358"/>
            <a:ext cx="1295400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ru-RU" sz="9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Казначейский счет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" y="1773519"/>
            <a:ext cx="1142999" cy="1061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ru-RU" sz="9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Наименование подразделения Банка России //</a:t>
            </a:r>
          </a:p>
          <a:p>
            <a:pPr defTabSz="914400" eaLnBrk="0" hangingPunct="0"/>
            <a:r>
              <a:rPr lang="ru-RU" sz="9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наименование и место нахождения ТОФК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" y="779924"/>
            <a:ext cx="1142998" cy="1061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/>
            <a:r>
              <a:rPr lang="ru-RU" sz="900" b="1" dirty="0" smtClean="0">
                <a:solidFill>
                  <a:schemeClr val="accent6"/>
                </a:solidFill>
                <a:cs typeface="Times New Roman" panose="02020603050405020304" pitchFamily="18" charset="0"/>
              </a:rPr>
              <a:t>Владелец </a:t>
            </a:r>
            <a:br>
              <a:rPr lang="ru-RU" sz="900" b="1" dirty="0" smtClean="0">
                <a:solidFill>
                  <a:schemeClr val="accent6"/>
                </a:solidFill>
                <a:cs typeface="Times New Roman" panose="02020603050405020304" pitchFamily="18" charset="0"/>
              </a:rPr>
            </a:br>
            <a:r>
              <a:rPr lang="ru-RU" sz="900" b="1" dirty="0" smtClean="0">
                <a:solidFill>
                  <a:schemeClr val="accent6"/>
                </a:solidFill>
                <a:cs typeface="Times New Roman" panose="02020603050405020304" pitchFamily="18" charset="0"/>
              </a:rPr>
              <a:t>казначейского счета (участник системы казначейских платежей, лицевой счет)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0" y="1310838"/>
            <a:ext cx="260931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8600" y="1047750"/>
            <a:ext cx="1447800" cy="2653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70" b="1" dirty="0"/>
              <a:t>03221643420000004600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39187" y="1814307"/>
            <a:ext cx="1447800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b="1" dirty="0" smtClean="0"/>
              <a:t>014206212</a:t>
            </a:r>
            <a:endParaRPr lang="ru-RU" sz="9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038599" y="2084284"/>
            <a:ext cx="1441939" cy="27306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70" b="1" dirty="0" smtClean="0"/>
              <a:t>40102810945370000039</a:t>
            </a:r>
            <a:endParaRPr lang="ru-RU" sz="87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038601" y="2876332"/>
            <a:ext cx="1447800" cy="305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b="1" dirty="0"/>
              <a:t>014206212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040947" y="3228290"/>
            <a:ext cx="1447799" cy="2578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70" b="1" dirty="0"/>
              <a:t>40102810945370000039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038599" y="3790950"/>
            <a:ext cx="1450147" cy="304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70" b="1" dirty="0" smtClean="0"/>
              <a:t>03100643000000014600</a:t>
            </a:r>
            <a:endParaRPr lang="ru-RU" sz="87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143001" y="1084616"/>
            <a:ext cx="2438399" cy="4919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/>
            <a:r>
              <a:rPr lang="ru-RU" sz="900" b="1" kern="0" dirty="0">
                <a:solidFill>
                  <a:srgbClr val="11437F"/>
                </a:solidFill>
              </a:rPr>
              <a:t>УФК по Липецкой области (</a:t>
            </a:r>
            <a:r>
              <a:rPr lang="ru-RU" sz="900" b="1" kern="0" dirty="0" smtClean="0">
                <a:solidFill>
                  <a:srgbClr val="11437F"/>
                </a:solidFill>
              </a:rPr>
              <a:t>Управление  образования Липецкой области)</a:t>
            </a:r>
            <a:endParaRPr lang="ru-RU" sz="900" b="1" kern="0" dirty="0">
              <a:solidFill>
                <a:srgbClr val="11437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43001" y="1814308"/>
            <a:ext cx="2438399" cy="4065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914400"/>
            <a:r>
              <a:rPr lang="ru-RU" sz="900" b="1" kern="0" dirty="0">
                <a:solidFill>
                  <a:srgbClr val="11437F"/>
                </a:solidFill>
              </a:rPr>
              <a:t>Отделение Липецк//УФК по Липецкой области, г. Липецк</a:t>
            </a:r>
          </a:p>
        </p:txBody>
      </p:sp>
    </p:spTree>
    <p:extLst>
      <p:ext uri="{BB962C8B-B14F-4D97-AF65-F5344CB8AC3E}">
        <p14:creationId xmlns:p14="http://schemas.microsoft.com/office/powerpoint/2010/main" val="35592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13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613862"/>
              </p:ext>
            </p:extLst>
          </p:nvPr>
        </p:nvGraphicFramePr>
        <p:xfrm>
          <a:off x="152400" y="666750"/>
          <a:ext cx="6413500" cy="4186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83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15129"/>
              </a:tblGrid>
              <a:tr h="28965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solidFill>
                            <a:srgbClr val="11437F"/>
                          </a:solidFill>
                        </a:rPr>
                        <a:t>Вид распоряжения до</a:t>
                      </a:r>
                      <a:r>
                        <a:rPr lang="ru-RU" sz="900" baseline="0" dirty="0" smtClean="0">
                          <a:solidFill>
                            <a:srgbClr val="11437F"/>
                          </a:solidFill>
                        </a:rPr>
                        <a:t> 1 января 2023 года</a:t>
                      </a:r>
                      <a:endParaRPr lang="ru-RU" sz="9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11437F"/>
                          </a:solidFill>
                        </a:rPr>
                        <a:t>Вид распоряжения с 1 января</a:t>
                      </a:r>
                      <a:r>
                        <a:rPr lang="ru-RU" sz="900" baseline="0" dirty="0" smtClean="0">
                          <a:solidFill>
                            <a:srgbClr val="11437F"/>
                          </a:solidFill>
                        </a:rPr>
                        <a:t> 2023 года</a:t>
                      </a:r>
                      <a:endParaRPr lang="ru-RU" sz="900" dirty="0" smtClean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517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cs typeface="Times New Roman" panose="02020603050405020304" pitchFamily="18" charset="0"/>
                        </a:rPr>
                        <a:t>Заявка на кассовый расход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Приложение № 1. Распоряжение о совершении казначейского платежа (перечисление)</a:t>
                      </a:r>
                      <a:endParaRPr lang="ru-RU" sz="900" b="1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517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cs typeface="Times New Roman" panose="02020603050405020304" pitchFamily="18" charset="0"/>
                        </a:rPr>
                        <a:t>Заявка на кассовый расход (сокращенная)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517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cs typeface="Times New Roman" panose="02020603050405020304" pitchFamily="18" charset="0"/>
                        </a:rPr>
                        <a:t>Сводная заявка на кассовый расход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206">
                <a:tc>
                  <a:txBody>
                    <a:bodyPr/>
                    <a:lstStyle/>
                    <a:p>
                      <a:pPr algn="l"/>
                      <a:r>
                        <a:rPr lang="ru-RU" sz="900" b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Распоряжение юридического лица (Распоряжение финансового органа) в виде платежного поручения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517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Распоряжение финансового органа с расшифровкой</a:t>
                      </a:r>
                      <a:endParaRPr lang="ru-RU" sz="9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206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Распоряжение о перечислении денежных средств на банковские карты «Мир» физических лиц </a:t>
                      </a:r>
                      <a:endParaRPr lang="ru-RU" sz="9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448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Заявка на возврат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Приложение № 2.</a:t>
                      </a:r>
                      <a:r>
                        <a:rPr lang="ru-RU" sz="900" b="1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b="1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Распоряжение о совершении казначейского платежа (возврат)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517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cs typeface="Times New Roman" panose="02020603050405020304" pitchFamily="18" charset="0"/>
                        </a:rPr>
                        <a:t>Заявка на получение</a:t>
                      </a:r>
                      <a:r>
                        <a:rPr lang="ru-RU" sz="900" b="1" baseline="0" dirty="0" smtClean="0">
                          <a:cs typeface="Times New Roman" panose="02020603050405020304" pitchFamily="18" charset="0"/>
                        </a:rPr>
                        <a:t> наличных денег</a:t>
                      </a:r>
                      <a:endParaRPr lang="ru-RU" sz="900" b="1" dirty="0" smtClean="0"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Приложение № 3.</a:t>
                      </a:r>
                      <a:r>
                        <a:rPr lang="ru-RU" sz="900" b="1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b="1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Распоряжение о совершении казначейского платежа (обеспечение наличными денежными средствами, перечисление на банковские карты)</a:t>
                      </a:r>
                      <a:endParaRPr lang="ru-RU" sz="900" b="1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517">
                <a:tc>
                  <a:txBody>
                    <a:bodyPr/>
                    <a:lstStyle/>
                    <a:p>
                      <a:pPr algn="l"/>
                      <a:r>
                        <a:rPr lang="ru-RU" sz="900" b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Заявка на получение денежных средств, перечисляемых на карту</a:t>
                      </a:r>
                      <a:endParaRPr lang="ru-RU" sz="900" b="1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517">
                <a:tc>
                  <a:txBody>
                    <a:bodyPr/>
                    <a:lstStyle/>
                    <a:p>
                      <a:pPr algn="l"/>
                      <a:r>
                        <a:rPr lang="ru-RU" sz="900" b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Заявка для обеспечения наличными денежными средствами в электронном виде </a:t>
                      </a:r>
                      <a:endParaRPr lang="ru-RU" sz="900" b="1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517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Уведомление об уточнении вида и принадлежности платежа </a:t>
                      </a:r>
                      <a:endParaRPr lang="ru-RU" sz="9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Приложение № 4.</a:t>
                      </a:r>
                      <a:r>
                        <a:rPr lang="ru-RU" sz="900" b="1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b="1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Распоряжение о совершении казначейского платежа (уточнение)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5517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Уведомление об уточнении операций клиента</a:t>
                      </a:r>
                      <a:endParaRPr lang="ru-RU" sz="9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1295401" y="35233"/>
            <a:ext cx="54870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распоряжений о совершении казначейских платежей</a:t>
            </a:r>
            <a:endParaRPr lang="ru-RU" sz="16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9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0" y="57150"/>
            <a:ext cx="5105400" cy="64633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1400" kern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от 14.05.2020 № </a:t>
            </a:r>
            <a:r>
              <a:rPr lang="ru-RU" sz="1400" kern="12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21н</a:t>
            </a:r>
            <a:r>
              <a:rPr lang="en-US" sz="1400" kern="12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kern="12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kern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порядке казначейского обслуживания»</a:t>
            </a:r>
            <a:r>
              <a:rPr lang="ru-RU" sz="1400" b="0" kern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0" kern="12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428351"/>
              </p:ext>
            </p:extLst>
          </p:nvPr>
        </p:nvGraphicFramePr>
        <p:xfrm>
          <a:off x="304800" y="658602"/>
          <a:ext cx="6248400" cy="4295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1669"/>
                <a:gridCol w="1606731"/>
              </a:tblGrid>
              <a:tr h="22449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1143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 Порядка</a:t>
                      </a:r>
                      <a:r>
                        <a:rPr lang="ru-RU" sz="900" baseline="0" dirty="0" smtClean="0">
                          <a:solidFill>
                            <a:srgbClr val="1143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 21н</a:t>
                      </a:r>
                      <a:endParaRPr lang="ru-RU" sz="900" dirty="0">
                        <a:solidFill>
                          <a:srgbClr val="1143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11437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Старые НПА</a:t>
                      </a:r>
                      <a:endParaRPr lang="ru-RU" sz="900" dirty="0">
                        <a:solidFill>
                          <a:srgbClr val="1143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579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I. Общие положения</a:t>
                      </a:r>
                      <a:endParaRPr lang="ru-RU" sz="7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8н, 12н, 6н, 25н, 11н, 15н, 28н, 125н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579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II. Казначейское обслуживание исполнения федерального бюджета</a:t>
                      </a:r>
                      <a:endParaRPr lang="ru-RU" sz="7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8н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4498">
                <a:tc>
                  <a:txBody>
                    <a:bodyPr/>
                    <a:lstStyle/>
                    <a:p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Казначейское обслуживание поступлений в бюджеты бюджетной системы Российской Федерации</a:t>
                      </a:r>
                      <a:endParaRPr lang="ru-RU" sz="7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125н (частично)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6772">
                <a:tc>
                  <a:txBody>
                    <a:bodyPr/>
                    <a:lstStyle/>
                    <a:p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Казначейское обслуживание исполнения бюджетов субъектов Российской Федерации, местных бюджетов, бюджетов государственных внебюджетных фондов</a:t>
                      </a:r>
                      <a:endParaRPr lang="ru-RU" sz="7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8н, 12н, 6н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951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Особенности осуществления казначейского обслуживания федерального бюджета, бюджетов государственных внебюджетных фондов Российской Федерации при проведении операций по перечислению иностранной валюты и операций по обеспечению иностранной валютой</a:t>
                      </a:r>
                      <a:endParaRPr lang="ru-RU" sz="7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8н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271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Уточнение операций при казначейском обслуживании исполнения бюджетов</a:t>
                      </a:r>
                      <a:endParaRPr lang="ru-RU" sz="7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8н, 12н, 6н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9512">
                <a:tc>
                  <a:txBody>
                    <a:bodyPr/>
                    <a:lstStyle/>
                    <a:p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VII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Изменение порядка казначейского обслуживания исполнения</a:t>
                      </a:r>
                    </a:p>
                    <a:p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бюджета субъекта Российской Федерации (местного бюджета), бюджета государственного внебюджетного фонда Российской Федерации</a:t>
                      </a:r>
                      <a:endParaRPr lang="ru-RU" sz="7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8н, 12н, 6н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49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VIII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Предоставление территориальными органами Федерального казначейства финансовым органам, органам управления государственными внебюджетными фондами информации об операциях по казначейскому обслуживанию исполнения бюджетов субъектов Российской Федерации (местных бюджетов), бюджетов государственных внебюджетных фондов</a:t>
                      </a:r>
                      <a:endParaRPr lang="ru-RU" sz="7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8н, 12н, 6н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951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IX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Предоставление территориальными органами Федерального казначейства при казначейском обслуживании исполнения бюджетов информации участникам системы казначейских платежей об операциях, осуществленных подведомственными им казенными учреждениями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8н, 12н, 6н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579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Казначейское обслуживание операций со средствами, поступающими во временное распоряжение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25н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579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XI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Казначейское обслуживание операций со средствами бюджетных и автономных учреждений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11н,</a:t>
                      </a:r>
                      <a:r>
                        <a:rPr lang="ru-RU" sz="75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15н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951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en-US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7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Казначейское обслуживание операций со средствами юридических лиц, не являющихся участниками бюджетного процесса, бюджетными и автономными учреждениями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28н</a:t>
                      </a:r>
                      <a:endParaRPr lang="ru-RU" sz="7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650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4277" y="35233"/>
            <a:ext cx="5498198" cy="403187"/>
          </a:xfrm>
        </p:spPr>
        <p:txBody>
          <a:bodyPr/>
          <a:lstStyle/>
          <a:p>
            <a:pPr algn="ctr"/>
            <a:r>
              <a:rPr lang="ru-RU" dirty="0"/>
              <a:t>Варианты казначейского обслуживания исполнения региональных и местных бюджетов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56" y="854988"/>
            <a:ext cx="893763" cy="862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67" y="1874780"/>
            <a:ext cx="589539" cy="58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74" y="2647950"/>
            <a:ext cx="674676" cy="67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3571674"/>
            <a:ext cx="509822" cy="52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0" y="997617"/>
            <a:ext cx="51816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54889"/>
                </a:solidFill>
              </a:rPr>
              <a:t>Высший исполнительный орган </a:t>
            </a:r>
            <a:r>
              <a:rPr lang="ru-RU" sz="1000" dirty="0" smtClean="0"/>
              <a:t>государственной власти субъекта Российской Федерации (местная администрация) вправе выбрать один из следующих порядков казначейского обслуживания исполнения бюджета, а также принять решение о его </a:t>
            </a:r>
            <a:r>
              <a:rPr lang="ru-RU" sz="1100" dirty="0" smtClean="0"/>
              <a:t>изменении:</a:t>
            </a:r>
            <a:endParaRPr lang="ru-RU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1962150"/>
            <a:ext cx="50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1437F"/>
                </a:solidFill>
              </a:rPr>
              <a:t>а) с открытием лицевого счета бюджета</a:t>
            </a:r>
            <a:r>
              <a:rPr lang="ru-RU" sz="1000" b="1" dirty="0" smtClean="0"/>
              <a:t> </a:t>
            </a:r>
            <a:r>
              <a:rPr lang="ru-RU" sz="1000" dirty="0" smtClean="0"/>
              <a:t>финансовому органу субъекта Российской Федерации (муниципального образования)</a:t>
            </a:r>
            <a:endParaRPr lang="ru-RU" sz="1000" dirty="0">
              <a:solidFill>
                <a:srgbClr val="11437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2647950"/>
            <a:ext cx="4953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1437F"/>
                </a:solidFill>
              </a:rPr>
              <a:t>б) в случае обращения </a:t>
            </a:r>
            <a:r>
              <a:rPr lang="ru-RU" sz="1000" dirty="0" smtClean="0"/>
              <a:t>высшего исполнительного органа государственной власти субъекта Российской Федерации (местной администрации) – с осуществлением территориальным органом Федерального казначейства функции финансового органа субъекта Российской Федерации (муниципального образования)</a:t>
            </a:r>
            <a:endParaRPr lang="ru-RU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3571674"/>
            <a:ext cx="4724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50" dirty="0" smtClean="0"/>
              <a:t>Перечень передаваемых функций (вариант «б»)</a:t>
            </a:r>
          </a:p>
          <a:p>
            <a:pPr marL="171450" indent="-171450">
              <a:buFontTx/>
              <a:buChar char="-"/>
            </a:pPr>
            <a:r>
              <a:rPr lang="ru-RU" sz="950" dirty="0" smtClean="0"/>
              <a:t>открытие и ведение лицевых счетов, предназначенных для учета операций по исполнению бюджета;</a:t>
            </a:r>
          </a:p>
          <a:p>
            <a:pPr marL="171450" indent="-171450">
              <a:buFontTx/>
              <a:buChar char="-"/>
            </a:pPr>
            <a:r>
              <a:rPr lang="ru-RU" sz="950" dirty="0" smtClean="0"/>
              <a:t>доведение бюджетных ассигнований, лимитов бюджетных обязательств, предельных объемов оплаты денежных обязательств;</a:t>
            </a:r>
          </a:p>
          <a:p>
            <a:pPr marL="171450" indent="-171450">
              <a:buFontTx/>
              <a:buChar char="-"/>
            </a:pPr>
            <a:r>
              <a:rPr lang="ru-RU" sz="950" dirty="0" smtClean="0"/>
              <a:t>учет бюджетных и денежных обязательств получателей бюджетных средств;</a:t>
            </a:r>
          </a:p>
          <a:p>
            <a:pPr marL="171450" indent="-171450">
              <a:buFontTx/>
              <a:buChar char="-"/>
            </a:pPr>
            <a:r>
              <a:rPr lang="ru-RU" sz="950" dirty="0" smtClean="0"/>
              <a:t>санкционирование операций, связанных с оплатой денежных обязательств получателей бюджетных средств.</a:t>
            </a:r>
            <a:endParaRPr lang="ru-RU" sz="950" dirty="0"/>
          </a:p>
        </p:txBody>
      </p:sp>
    </p:spTree>
    <p:extLst>
      <p:ext uri="{BB962C8B-B14F-4D97-AF65-F5344CB8AC3E}">
        <p14:creationId xmlns:p14="http://schemas.microsoft.com/office/powerpoint/2010/main" val="404475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76400" y="133350"/>
            <a:ext cx="4648200" cy="246221"/>
          </a:xfrm>
        </p:spPr>
        <p:txBody>
          <a:bodyPr/>
          <a:lstStyle/>
          <a:p>
            <a:pPr algn="ctr"/>
            <a:r>
              <a:rPr lang="ru-RU" sz="1600" dirty="0" smtClean="0"/>
              <a:t>Порядок направления обращений</a:t>
            </a:r>
            <a:endParaRPr lang="ru-RU" sz="16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215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74295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154889"/>
                </a:solidFill>
              </a:rPr>
              <a:t>Федеральный закон от 27.12.2019 № 479-ФЗ «О внесении изменений в Бюджетный кодекс Российской Федерации в части казначейского обслуживания и системы казначейских платежей» </a:t>
            </a:r>
            <a:endParaRPr lang="ru-RU" sz="1200" b="1" dirty="0">
              <a:solidFill>
                <a:srgbClr val="15488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1962150"/>
            <a:ext cx="533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Статья 2</a:t>
            </a:r>
          </a:p>
          <a:p>
            <a:endParaRPr lang="ru-RU" sz="1100" b="1" dirty="0"/>
          </a:p>
          <a:p>
            <a:pPr marL="228600" indent="-228600">
              <a:buAutoNum type="arabicPeriod"/>
            </a:pPr>
            <a:r>
              <a:rPr lang="ru-RU" sz="1100" dirty="0" smtClean="0"/>
              <a:t>Настоящий Федеральный закон вступает в силу с 1 января 2021 года.</a:t>
            </a:r>
          </a:p>
          <a:p>
            <a:pPr marL="228600" indent="-228600">
              <a:buAutoNum type="arabicPeriod"/>
            </a:pPr>
            <a:endParaRPr lang="ru-RU" sz="1100" b="1" dirty="0"/>
          </a:p>
          <a:p>
            <a:endParaRPr lang="ru-RU" sz="1100" b="1" dirty="0" smtClean="0"/>
          </a:p>
          <a:p>
            <a:pPr algn="just"/>
            <a:r>
              <a:rPr lang="ru-RU" sz="1100" b="1" dirty="0" smtClean="0"/>
              <a:t>2. </a:t>
            </a:r>
            <a:r>
              <a:rPr lang="ru-RU" sz="1100" dirty="0" smtClean="0"/>
              <a:t>Соглашения</a:t>
            </a:r>
            <a:r>
              <a:rPr lang="ru-RU" sz="1100" b="1" dirty="0" smtClean="0"/>
              <a:t> </a:t>
            </a:r>
            <a:r>
              <a:rPr lang="ru-RU" sz="1100" dirty="0"/>
              <a:t>заключенные между высшими исполнительными органами государственной власти субъектов Российской Федерации (местными администрациями) и органами Федерального казначейством до </a:t>
            </a:r>
            <a:r>
              <a:rPr lang="ru-RU" sz="1100" dirty="0" smtClean="0"/>
              <a:t>дня вступления в силу настоящего Федерального закона в </a:t>
            </a:r>
            <a:r>
              <a:rPr lang="ru-RU" sz="1100" dirty="0"/>
              <a:t>соответствии со статьей 168 Бюджетного кодекса Российской Федерации, </a:t>
            </a:r>
            <a:r>
              <a:rPr lang="ru-RU" sz="1100" b="1" dirty="0"/>
              <a:t>действуют до окончания срока действия указанных соглашений, но не позднее 1 января 2022 года</a:t>
            </a:r>
            <a:endParaRPr lang="ru-RU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149489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1" y="35233"/>
            <a:ext cx="5563274" cy="403187"/>
          </a:xfrm>
        </p:spPr>
        <p:txBody>
          <a:bodyPr/>
          <a:lstStyle/>
          <a:p>
            <a:pPr algn="ctr"/>
            <a:r>
              <a:rPr lang="ru-RU" dirty="0" smtClean="0"/>
              <a:t>Инструменты, используемые Федеральным казначейством  по управлению остатками средств на Едином казначейском счете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666750"/>
            <a:ext cx="5867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 fontAlgn="base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1) размещение средств на банковских депозитах в кредитных организациях в валюте Российской Федерации и иностранной валюте по фиксированной или плавающей ставке; 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2) покупка (продажа) ценных бумаг (облигаций федерального займа) по договорам внебиржевого </a:t>
            </a:r>
            <a:r>
              <a:rPr lang="ru-RU" sz="1200" dirty="0" err="1" smtClean="0">
                <a:latin typeface="Times New Roman"/>
                <a:ea typeface="Calibri"/>
                <a:cs typeface="Times New Roman"/>
              </a:rPr>
              <a:t>репо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; 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3) покупка (продажа) иностранной валюты за счет дополнительных нефтегазовых доходов федерального бюджета и ее процентное размещение на счетах в Банке России; 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4) купля-продажа иностранной валюты и заключение договоров, являющихся производными финансовыми инструментами, предметом которых является иностранная валюта на организованных торгах (валютный своп);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 5) размещение средств бюджета на банковских счетах с использованием механизма «депозит до востребования»; 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6) размещение средств бюджета на банковских вкладах (депозитах) с участием Центрального контрагента; 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7) предоставление бюджетных кредитов на пополнение остатков средств на счетах бюджетов субъектов Российской Федерации (местных бюджетов); 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200" dirty="0" smtClean="0">
                <a:latin typeface="Times New Roman"/>
                <a:ea typeface="Calibri"/>
                <a:cs typeface="Times New Roman"/>
              </a:rPr>
              <a:t>8) предоставление бюджетных кредитов на пополнение остатков средств на счетах бюджетов государственных внебюджетных фондов. </a:t>
            </a:r>
            <a:endParaRPr lang="ru-RU" sz="1200" dirty="0" smtClean="0">
              <a:latin typeface="Calibri"/>
              <a:ea typeface="Calibri"/>
              <a:cs typeface="Times New Roman"/>
            </a:endParaRPr>
          </a:p>
          <a:p>
            <a:pPr algn="just"/>
            <a:r>
              <a:rPr lang="ru-RU" sz="1200" dirty="0" smtClean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8975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18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09550"/>
            <a:ext cx="5049617" cy="246221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</a:t>
            </a:r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14D99FF-A3E2-4EB3-899A-3125D7B9091F}"/>
              </a:ext>
            </a:extLst>
          </p:cNvPr>
          <p:cNvSpPr txBox="1"/>
          <p:nvPr/>
        </p:nvSpPr>
        <p:spPr>
          <a:xfrm>
            <a:off x="635127" y="590550"/>
            <a:ext cx="5918074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Федеральный </a:t>
            </a:r>
            <a:r>
              <a:rPr lang="ru-RU" sz="1200" b="1" dirty="0">
                <a:solidFill>
                  <a:srgbClr val="11437F"/>
                </a:solidFill>
                <a:cs typeface="Times New Roman" panose="02020603050405020304" pitchFamily="18" charset="0"/>
              </a:rPr>
              <a:t>закон от 27 декабря 2019 года № 479-ФЗ </a:t>
            </a:r>
            <a:r>
              <a:rPr lang="ru-RU" sz="1200" dirty="0">
                <a:solidFill>
                  <a:srgbClr val="11437F"/>
                </a:solidFill>
                <a:cs typeface="Times New Roman" panose="02020603050405020304" pitchFamily="18" charset="0"/>
              </a:rPr>
              <a:t>«О внесении изменений в Бюджетный кодекс Российской Федерации в части казначейского обслуживания и системы казначейских платежей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приказ </a:t>
            </a:r>
            <a:r>
              <a:rPr lang="ru-RU" sz="1200" b="1" dirty="0">
                <a:solidFill>
                  <a:srgbClr val="11437F"/>
                </a:solidFill>
                <a:cs typeface="Times New Roman" panose="02020603050405020304" pitchFamily="18" charset="0"/>
              </a:rPr>
              <a:t>Федерального казначейства от </a:t>
            </a: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13 мая </a:t>
            </a:r>
            <a:r>
              <a:rPr lang="ru-RU" sz="1200" b="1" dirty="0">
                <a:solidFill>
                  <a:srgbClr val="11437F"/>
                </a:solidFill>
                <a:cs typeface="Times New Roman" panose="02020603050405020304" pitchFamily="18" charset="0"/>
              </a:rPr>
              <a:t>2020 года № </a:t>
            </a: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20н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«Правила организации и функционирования системы казначейских платежей»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приказа Федерального казначейства от 14 мая 2020 года № 21н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«Порядок казначейского обслуживания»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приказ Федерального казначейства от 1 апреля 2020 года № 15н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«Порядок открытия казначейских счетов»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приказ Федерального казначейства  от 1 апреля 2020 года № 14н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«Об общих требованиях к порядку открытия и ведения лицевых счетов»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приказ Федерального казначейства от 1 апреля 2020 года № 16н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«О внесении изменений В Порядок открытия и ведения лицевых счетов, территориальными органами Федерального казначейства, утвержденного приказом Федерального казначейства от 17 октября 2016 года № 21н»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приказ </a:t>
            </a:r>
            <a:r>
              <a:rPr lang="ru-RU" sz="1200" b="1" dirty="0">
                <a:solidFill>
                  <a:srgbClr val="11437F"/>
                </a:solidFill>
                <a:cs typeface="Times New Roman" panose="02020603050405020304" pitchFamily="18" charset="0"/>
              </a:rPr>
              <a:t>Федерального казначейства </a:t>
            </a: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от 15 мая 2020 года № 22н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«Правила обеспечения </a:t>
            </a:r>
            <a:r>
              <a:rPr lang="ru-RU" sz="1200" dirty="0">
                <a:solidFill>
                  <a:srgbClr val="11437F"/>
                </a:solidFill>
                <a:cs typeface="Times New Roman" panose="02020603050405020304" pitchFamily="18" charset="0"/>
              </a:rPr>
              <a:t>наличными денежными средствами и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денежными средствами</a:t>
            </a:r>
            <a:r>
              <a:rPr lang="ru-RU" sz="1200" dirty="0">
                <a:solidFill>
                  <a:srgbClr val="11437F"/>
                </a:solidFill>
                <a:cs typeface="Times New Roman" panose="02020603050405020304" pitchFamily="18" charset="0"/>
              </a:rPr>
              <a:t>, предназначенными для осуществления расчетов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 операциям</a:t>
            </a:r>
            <a:r>
              <a:rPr lang="ru-RU" sz="1200" dirty="0">
                <a:solidFill>
                  <a:srgbClr val="11437F"/>
                </a:solidFill>
                <a:cs typeface="Times New Roman" panose="02020603050405020304" pitchFamily="18" charset="0"/>
              </a:rPr>
              <a:t>, совершаемым с использованием платежных карт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, участников </a:t>
            </a:r>
            <a:r>
              <a:rPr lang="ru-RU" sz="1200" dirty="0">
                <a:solidFill>
                  <a:srgbClr val="11437F"/>
                </a:solidFill>
                <a:cs typeface="Times New Roman" panose="02020603050405020304" pitchFamily="18" charset="0"/>
              </a:rPr>
              <a:t>системы казначейских </a:t>
            </a:r>
            <a:r>
              <a:rPr lang="ru-RU" sz="12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платежей»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2241\Downloads\список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793624"/>
            <a:ext cx="406526" cy="40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77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1" y="35233"/>
            <a:ext cx="5487074" cy="492443"/>
          </a:xfrm>
        </p:spPr>
        <p:txBody>
          <a:bodyPr/>
          <a:lstStyle/>
          <a:p>
            <a:pPr algn="ctr"/>
            <a:r>
              <a:rPr lang="ru-RU" sz="1600" dirty="0" smtClean="0"/>
              <a:t>Типовой план мероприятий по переходу на казначейское обслуживание 1/4</a:t>
            </a:r>
            <a:endParaRPr lang="ru-R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94" y="628942"/>
            <a:ext cx="6250838" cy="415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66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01" y="35233"/>
            <a:ext cx="5487074" cy="492443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1F497D"/>
                </a:solidFill>
              </a:rPr>
              <a:t>Типовой план мероприятий по переходу на казначейское обслуживание </a:t>
            </a:r>
            <a:r>
              <a:rPr lang="ru-RU" sz="1600" dirty="0" smtClean="0">
                <a:solidFill>
                  <a:srgbClr val="1F497D"/>
                </a:solidFill>
              </a:rPr>
              <a:t>2/4</a:t>
            </a:r>
            <a:endParaRPr lang="ru-RU" sz="1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590550"/>
            <a:ext cx="624674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793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47801" y="35233"/>
            <a:ext cx="5334674" cy="492443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1F497D"/>
                </a:solidFill>
              </a:rPr>
              <a:t>Типовой план мероприятий по переходу на казначейское обслуживание </a:t>
            </a:r>
            <a:r>
              <a:rPr lang="ru-RU" sz="1600" dirty="0" smtClean="0">
                <a:solidFill>
                  <a:srgbClr val="1F497D"/>
                </a:solidFill>
              </a:rPr>
              <a:t>3/4</a:t>
            </a:r>
            <a:endParaRPr lang="ru-RU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666748"/>
            <a:ext cx="6095999" cy="43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656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1601" y="35233"/>
            <a:ext cx="5410874" cy="492443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1F497D"/>
                </a:solidFill>
              </a:rPr>
              <a:t>Типовой план мероприятий по переходу на казначейское обслуживание </a:t>
            </a:r>
            <a:r>
              <a:rPr lang="ru-RU" sz="1600" dirty="0" smtClean="0">
                <a:solidFill>
                  <a:srgbClr val="1F497D"/>
                </a:solidFill>
              </a:rPr>
              <a:t>4/4</a:t>
            </a:r>
            <a:endParaRPr lang="ru-RU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57078"/>
            <a:ext cx="6019800" cy="4255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179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47437" y="2162003"/>
            <a:ext cx="4502009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8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38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="" xmlns:a16="http://schemas.microsoft.com/office/drawing/2014/main" id="{29760D1F-BC02-4ED3-B30B-CDD267D4F23A}"/>
              </a:ext>
            </a:extLst>
          </p:cNvPr>
          <p:cNvSpPr/>
          <p:nvPr/>
        </p:nvSpPr>
        <p:spPr>
          <a:xfrm>
            <a:off x="9584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CB34B2-90F9-4E55-82AC-70A24B09259B}"/>
              </a:ext>
            </a:extLst>
          </p:cNvPr>
          <p:cNvSpPr txBox="1"/>
          <p:nvPr/>
        </p:nvSpPr>
        <p:spPr>
          <a:xfrm>
            <a:off x="2" y="4894441"/>
            <a:ext cx="272861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1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A2D257F-2B7A-441C-9466-4E4534642136}"/>
              </a:ext>
            </a:extLst>
          </p:cNvPr>
          <p:cNvSpPr txBox="1"/>
          <p:nvPr/>
        </p:nvSpPr>
        <p:spPr>
          <a:xfrm>
            <a:off x="4154075" y="4894441"/>
            <a:ext cx="271903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951" dirty="0" smtClean="0">
                <a:solidFill>
                  <a:schemeClr val="bg1">
                    <a:lumMod val="65000"/>
                  </a:schemeClr>
                </a:solidFill>
              </a:rPr>
              <a:t>Липецк, сентябрь 2020 </a:t>
            </a:r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="" xmlns:a16="http://schemas.microsoft.com/office/drawing/2014/main" id="{7B4351C8-5198-41E4-8B0B-DB3A21822AC6}"/>
              </a:ext>
            </a:extLst>
          </p:cNvPr>
          <p:cNvSpPr/>
          <p:nvPr/>
        </p:nvSpPr>
        <p:spPr>
          <a:xfrm flipV="1">
            <a:off x="1" y="322686"/>
            <a:ext cx="5693612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0969A82-2E8D-4CC9-92AC-2C2BC007B9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1" y="72851"/>
            <a:ext cx="1051831" cy="411739"/>
          </a:xfrm>
          <a:prstGeom prst="rect">
            <a:avLst/>
          </a:prstGeom>
        </p:spPr>
      </p:pic>
      <p:sp>
        <p:nvSpPr>
          <p:cNvPr id="15" name="object 9">
            <a:extLst>
              <a:ext uri="{FF2B5EF4-FFF2-40B4-BE49-F238E27FC236}">
                <a16:creationId xmlns="" xmlns:a16="http://schemas.microsoft.com/office/drawing/2014/main" id="{07EEABDB-7C23-4BB8-A74E-84574EE567D5}"/>
              </a:ext>
            </a:extLst>
          </p:cNvPr>
          <p:cNvSpPr/>
          <p:nvPr/>
        </p:nvSpPr>
        <p:spPr>
          <a:xfrm>
            <a:off x="4876801" y="412867"/>
            <a:ext cx="1974297" cy="4380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42" dirty="0"/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4805</TotalTime>
  <Words>1860</Words>
  <Application>Microsoft Office PowerPoint</Application>
  <PresentationFormat>Произвольный</PresentationFormat>
  <Paragraphs>408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Office Theme</vt:lpstr>
      <vt:lpstr>Презентация_СКП_11-09-19</vt:lpstr>
      <vt:lpstr>1_Презентация_СКП_11-09-19</vt:lpstr>
      <vt:lpstr>Презентация PowerPoint</vt:lpstr>
      <vt:lpstr>Новые термины  и определения   в Бюджетном кодексе</vt:lpstr>
      <vt:lpstr>Изменения  в Бюджетном кодексе</vt:lpstr>
      <vt:lpstr>Организация системы казначейских платежей</vt:lpstr>
      <vt:lpstr>Трансформация системы счетов</vt:lpstr>
      <vt:lpstr>Виды казначейских счетов</vt:lpstr>
      <vt:lpstr>Структура уникального номера казначейского счета </vt:lpstr>
      <vt:lpstr>Соответствие  банковских счетов казначейским 1/2</vt:lpstr>
      <vt:lpstr>Соответствие  банковских счетов казначейским  2/2</vt:lpstr>
      <vt:lpstr>Структура уникального номера казначейского счета </vt:lpstr>
      <vt:lpstr>Список банковских счетов, подлежащих закрытию в связи с переходом на казначейское обслуживание</vt:lpstr>
      <vt:lpstr>Порядок отражения реквизитов в распоряжениях о переводе   денежных средств  </vt:lpstr>
      <vt:lpstr>Порядок отражения реквизитов в распоряжениях о переводе   денежных средств  </vt:lpstr>
      <vt:lpstr>Виды распоряжений о совершении казначейских платежей</vt:lpstr>
      <vt:lpstr>Приказ Федерального казначейства от 14.05.2020 № 21н «О порядке казначейского обслуживания» </vt:lpstr>
      <vt:lpstr>Варианты казначейского обслуживания исполнения региональных и местных бюджетов</vt:lpstr>
      <vt:lpstr>Порядок направления обращений</vt:lpstr>
      <vt:lpstr>Инструменты, используемые Федеральным казначейством  по управлению остатками средств на Едином казначейском счете</vt:lpstr>
      <vt:lpstr>Нормативно-правовая база</vt:lpstr>
      <vt:lpstr>Типовой план мероприятий по переходу на казначейское обслуживание 1/4</vt:lpstr>
      <vt:lpstr>Типовой план мероприятий по переходу на казначейское обслуживание 2/4</vt:lpstr>
      <vt:lpstr>Типовой план мероприятий по переходу на казначейское обслуживание 3/4</vt:lpstr>
      <vt:lpstr>Типовой план мероприятий по переходу на казначейское обслуживание 4/4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Руднева  Галина Алексеевна</cp:lastModifiedBy>
  <cp:revision>302</cp:revision>
  <cp:lastPrinted>2020-08-25T08:29:35Z</cp:lastPrinted>
  <dcterms:created xsi:type="dcterms:W3CDTF">2019-07-31T16:47:50Z</dcterms:created>
  <dcterms:modified xsi:type="dcterms:W3CDTF">2020-09-03T07:09:52Z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