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5"/>
  </p:notesMasterIdLst>
  <p:handoutMasterIdLst>
    <p:handoutMasterId r:id="rId6"/>
  </p:handoutMasterIdLst>
  <p:sldIdLst>
    <p:sldId id="535" r:id="rId2"/>
    <p:sldId id="609" r:id="rId3"/>
    <p:sldId id="610" r:id="rId4"/>
  </p:sldIdLst>
  <p:sldSz cx="9144000" cy="6858000" type="screen4x3"/>
  <p:notesSz cx="6794500" cy="99187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FFD961"/>
    <a:srgbClr val="6666FF"/>
    <a:srgbClr val="FFFFFF"/>
    <a:srgbClr val="DB8403"/>
    <a:srgbClr val="F9880B"/>
    <a:srgbClr val="FF6600"/>
    <a:srgbClr val="FFCC00"/>
    <a:srgbClr val="33CC33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7294" autoAdjust="0"/>
    <p:restoredTop sz="94665" autoAdjust="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defTabSz="919845">
              <a:defRPr sz="1200" b="1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476" y="1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algn="r" defTabSz="919845">
              <a:defRPr sz="1200" b="1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3875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defTabSz="919845">
              <a:defRPr sz="1200" b="1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476" y="9423875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algn="r" defTabSz="919845">
              <a:defRPr sz="1200" b="1">
                <a:cs typeface="+mn-cs"/>
              </a:defRPr>
            </a:lvl1pPr>
          </a:lstStyle>
          <a:p>
            <a:pPr>
              <a:defRPr/>
            </a:pPr>
            <a:fld id="{4F025E0A-4287-449B-9283-07F16F171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998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defTabSz="919845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7890" y="1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algn="r" defTabSz="919845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2338" y="744538"/>
            <a:ext cx="4959350" cy="3719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133" y="4711940"/>
            <a:ext cx="5436235" cy="4462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2291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defTabSz="919845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7890" y="9422291"/>
            <a:ext cx="2945024" cy="49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algn="r" defTabSz="919845"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8DBD69CE-858B-42EF-A9BA-ED029291FB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5069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C41F4D-0BD1-4301-8A8C-2FBB6905554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75DF49-A273-4A26-A47F-514B59C15C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7552AA-3C0B-4367-9992-04007784721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9F1C13-2898-427C-A22A-F3B50B4F27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FB29AA-62AF-48F9-B8C1-7A7B7C48B5D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C39A89-9B5F-4FB8-B18D-A1294AC249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747CFB-F703-4FF0-8544-D2D176BCC8B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6C2490-E4BB-4AB8-9E45-16CEA0BFEB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4D88C0-1B2C-4EC9-8774-3B6780BF677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56047C-7BF9-43E1-B3CB-5F1DCC1290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916599-A8F6-48DA-9386-483EE624974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7504" y="116632"/>
            <a:ext cx="8928992" cy="6666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7591" y="4437112"/>
            <a:ext cx="2614210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2790" y="188640"/>
            <a:ext cx="492785" cy="57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8136904" cy="864096"/>
          </a:xfrm>
          <a:prstGeom prst="rect">
            <a:avLst/>
          </a:prstGeom>
          <a:solidFill>
            <a:schemeClr val="bg1">
              <a:alpha val="65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124744"/>
            <a:ext cx="7992888" cy="5184576"/>
          </a:xfrm>
          <a:prstGeom prst="rect">
            <a:avLst/>
          </a:prstGeom>
          <a:solidFill>
            <a:schemeClr val="bg1">
              <a:alpha val="60000"/>
            </a:schemeClr>
          </a:solidFill>
          <a:effectLst>
            <a:outerShdw blurRad="88900" dist="127000" dir="2700000" algn="tl" rotWithShape="0">
              <a:prstClr val="black">
                <a:alpha val="16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88424" y="116632"/>
            <a:ext cx="621432" cy="3651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4202D7-333A-4BB8-9C34-D84F1E668E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704856" cy="864096"/>
          </a:xfrm>
          <a:solidFill>
            <a:srgbClr val="00B050">
              <a:alpha val="65000"/>
            </a:srgbClr>
          </a:solidFill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Субъекты контроля, осуществляемого </a:t>
            </a: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финансовым органом </a:t>
            </a: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в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соответствии  с </a:t>
            </a:r>
            <a:r>
              <a:rPr lang="ru-RU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 частью </a:t>
            </a:r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  <a:cs typeface="Arial" pitchFamily="34" charset="0"/>
              </a:rPr>
              <a:t>5 статьи 99  Закона № 44-ФЗ  от  05.04.2013 г.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57224" y="1428750"/>
            <a:ext cx="7715276" cy="1214438"/>
          </a:xfrm>
          <a:prstGeom prst="roundRect">
            <a:avLst/>
          </a:prstGeom>
          <a:solidFill>
            <a:srgbClr val="00B050">
              <a:alpha val="52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+mj-lt"/>
              </a:rPr>
              <a:t>Государственные </a:t>
            </a:r>
            <a:r>
              <a:rPr lang="ru-RU" b="1" dirty="0"/>
              <a:t>(муниципальные) </a:t>
            </a:r>
            <a:r>
              <a:rPr lang="ru-RU" sz="1600" b="1" dirty="0" smtClean="0">
                <a:latin typeface="+mj-lt"/>
              </a:rPr>
              <a:t>заказчики</a:t>
            </a:r>
            <a:r>
              <a:rPr lang="ru-RU" sz="1600" b="1" dirty="0">
                <a:latin typeface="+mj-lt"/>
              </a:rPr>
              <a:t>, осуществляющие закупки от имени субъекта </a:t>
            </a:r>
            <a:r>
              <a:rPr lang="ru-RU" sz="1600" b="1" dirty="0" smtClean="0">
                <a:latin typeface="+mj-lt"/>
              </a:rPr>
              <a:t>РФ или МО </a:t>
            </a:r>
            <a:r>
              <a:rPr lang="ru-RU" sz="1600" b="1" dirty="0">
                <a:latin typeface="+mj-lt"/>
              </a:rPr>
              <a:t>за счет средств бюджета субъекта </a:t>
            </a:r>
            <a:r>
              <a:rPr lang="ru-RU" sz="1600" b="1" dirty="0" err="1" smtClean="0">
                <a:latin typeface="+mj-lt"/>
              </a:rPr>
              <a:t>Рф</a:t>
            </a:r>
            <a:r>
              <a:rPr lang="ru-RU" sz="1600" b="1" dirty="0" smtClean="0">
                <a:latin typeface="+mj-lt"/>
              </a:rPr>
              <a:t> или МО, </a:t>
            </a:r>
            <a:r>
              <a:rPr lang="ru-RU" sz="1600" b="1" dirty="0">
                <a:latin typeface="+mj-lt"/>
              </a:rPr>
              <a:t>в том числе при передаче им полномочий </a:t>
            </a:r>
            <a:r>
              <a:rPr lang="ru-RU" sz="1600" b="1" dirty="0" smtClean="0">
                <a:latin typeface="+mj-lt"/>
              </a:rPr>
              <a:t>государственного(муниципального) </a:t>
            </a:r>
            <a:r>
              <a:rPr lang="ru-RU" sz="1600" b="1" dirty="0">
                <a:latin typeface="+mj-lt"/>
              </a:rPr>
              <a:t>заказчика в соответствии с бюджетным законодательством РФ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8728" y="2928938"/>
            <a:ext cx="7215210" cy="857250"/>
          </a:xfrm>
          <a:prstGeom prst="roundRect">
            <a:avLst/>
          </a:prstGeom>
          <a:solidFill>
            <a:srgbClr val="00B050">
              <a:alpha val="52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+mj-lt"/>
              </a:rPr>
              <a:t>Областные </a:t>
            </a:r>
            <a:r>
              <a:rPr lang="ru-RU" sz="1600" b="1" dirty="0" smtClean="0">
                <a:latin typeface="+mj-lt"/>
              </a:rPr>
              <a:t>(муниципальные) </a:t>
            </a:r>
            <a:r>
              <a:rPr lang="ru-RU" sz="1600" b="1" dirty="0">
                <a:latin typeface="+mj-lt"/>
              </a:rPr>
              <a:t>бюджетные учреждения, осуществляющие закупки в соответствии с ч. 1 ст. 15 Закона о контрактной системе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28860" y="4143375"/>
            <a:ext cx="6215078" cy="1000125"/>
          </a:xfrm>
          <a:prstGeom prst="roundRect">
            <a:avLst/>
          </a:prstGeom>
          <a:solidFill>
            <a:srgbClr val="00B050">
              <a:alpha val="52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>
                <a:latin typeface="+mj-lt"/>
              </a:rPr>
              <a:t>Областные </a:t>
            </a:r>
            <a:r>
              <a:rPr lang="ru-RU" sz="1600" b="1" dirty="0" smtClean="0">
                <a:latin typeface="+mj-lt"/>
              </a:rPr>
              <a:t> </a:t>
            </a:r>
            <a:r>
              <a:rPr lang="ru-RU" b="1" dirty="0" smtClean="0"/>
              <a:t>(</a:t>
            </a:r>
            <a:r>
              <a:rPr lang="ru-RU" b="1" dirty="0"/>
              <a:t>муниципальные) </a:t>
            </a:r>
            <a:r>
              <a:rPr lang="ru-RU" b="1" dirty="0" smtClean="0"/>
              <a:t> </a:t>
            </a:r>
            <a:r>
              <a:rPr lang="ru-RU" sz="1600" b="1" dirty="0" smtClean="0">
                <a:latin typeface="+mj-lt"/>
              </a:rPr>
              <a:t>автономные </a:t>
            </a:r>
            <a:r>
              <a:rPr lang="ru-RU" sz="1600" b="1" dirty="0">
                <a:latin typeface="+mj-lt"/>
              </a:rPr>
              <a:t>учреждения, осуществляющие закупки в соответствии с ч. 4 ст. 15 Закона о контрактной системе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14678" y="5572125"/>
            <a:ext cx="5429260" cy="1000125"/>
          </a:xfrm>
          <a:prstGeom prst="roundRect">
            <a:avLst/>
          </a:prstGeom>
          <a:solidFill>
            <a:srgbClr val="00B050">
              <a:alpha val="52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latin typeface="+mj-lt"/>
              </a:rPr>
              <a:t>Государственные  </a:t>
            </a:r>
            <a:r>
              <a:rPr lang="ru-RU" b="1" dirty="0" smtClean="0"/>
              <a:t>(</a:t>
            </a:r>
            <a:r>
              <a:rPr lang="ru-RU" b="1" dirty="0"/>
              <a:t>муниципальные)</a:t>
            </a:r>
            <a:r>
              <a:rPr lang="ru-RU" sz="1600" b="1" dirty="0" smtClean="0">
                <a:latin typeface="+mj-lt"/>
              </a:rPr>
              <a:t> </a:t>
            </a:r>
            <a:r>
              <a:rPr lang="ru-RU" sz="1600" b="1" dirty="0">
                <a:latin typeface="+mj-lt"/>
              </a:rPr>
              <a:t>органы и казенные учреждения, производящие централизованные закупки в соответствии со ст. 26 Закона о контрактной системе</a:t>
            </a:r>
          </a:p>
        </p:txBody>
      </p:sp>
    </p:spTree>
    <p:extLst>
      <p:ext uri="{BB962C8B-B14F-4D97-AF65-F5344CB8AC3E}">
        <p14:creationId xmlns:p14="http://schemas.microsoft.com/office/powerpoint/2010/main" val="332727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866"/>
            <a:ext cx="8280920" cy="6318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755576" y="188640"/>
            <a:ext cx="8388424" cy="576064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1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Субсидии юридическим лицам и ИП, предоставляемые из областного бюджета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038" y="3175"/>
            <a:ext cx="9236076" cy="718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8944" y="3624560"/>
            <a:ext cx="5976664" cy="15081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Адрес портала в Интернете </a:t>
            </a:r>
            <a:r>
              <a:rPr lang="en-US" sz="3200" dirty="0" smtClean="0">
                <a:solidFill>
                  <a:srgbClr val="0070C0"/>
                </a:solidFill>
              </a:rPr>
              <a:t>             </a:t>
            </a:r>
            <a:r>
              <a:rPr lang="en-US" sz="6000" b="1" dirty="0" smtClean="0">
                <a:solidFill>
                  <a:srgbClr val="0070C0"/>
                </a:solidFill>
              </a:rPr>
              <a:t>http://ufin48.ru</a:t>
            </a:r>
            <a:endParaRPr lang="ru-RU" sz="6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001809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ЛО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47743</TotalTime>
  <Words>142</Words>
  <Application>Microsoft Office PowerPoint</Application>
  <PresentationFormat>Экран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шаблон ЛО3</vt:lpstr>
      <vt:lpstr>Субъекты контроля, осуществляемого финансовым органом в соответствии  с  частью 5 статьи 99  Закона № 44-ФЗ  от  05.04.2013 г.</vt:lpstr>
      <vt:lpstr>Презентация PowerPoint</vt:lpstr>
      <vt:lpstr>Презентация PowerPoint</vt:lpstr>
    </vt:vector>
  </TitlesOfParts>
  <Company>2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Нарывончик Сергей</cp:lastModifiedBy>
  <cp:revision>1361</cp:revision>
  <cp:lastPrinted>2016-08-24T12:15:53Z</cp:lastPrinted>
  <dcterms:created xsi:type="dcterms:W3CDTF">2006-12-13T06:39:00Z</dcterms:created>
  <dcterms:modified xsi:type="dcterms:W3CDTF">2016-08-24T12:21:58Z</dcterms:modified>
</cp:coreProperties>
</file>